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embeddings/Microsoft_Equation21.bin" ContentType="application/vnd.openxmlformats-officedocument.oleObject"/>
  <Override PartName="/ppt/notesSlides/notesSlide31.xml" ContentType="application/vnd.openxmlformats-officedocument.presentationml.notesSlide+xml"/>
  <Default Extension="pdf" ContentType="application/pdf"/>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embeddings/Microsoft_Equation22.bin" ContentType="application/vnd.openxmlformats-officedocument.oleObject"/>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embeddings/Microsoft_Equation12.bin" ContentType="application/vnd.openxmlformats-officedocument.oleObject"/>
  <Override PartName="/ppt/embeddings/Microsoft_Equation20.bin" ContentType="application/vnd.openxmlformats-officedocument.oleObject"/>
  <Default Extension="wmf" ContentType="image/x-wmf"/>
  <Override PartName="/ppt/notesSlides/notesSlide4.xml" ContentType="application/vnd.openxmlformats-officedocument.presentationml.notesSlide+xml"/>
  <Override PartName="/ppt/embeddings/Microsoft_Equation11.bin" ContentType="application/vnd.openxmlformats-officedocument.oleObject"/>
  <Override PartName="/ppt/embeddings/Microsoft_Equation19.bin" ContentType="application/vnd.openxmlformats-officedocument.oleObject"/>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embeddings/Microsoft_Equation23.bin" ContentType="application/vnd.openxmlformats-officedocument.oleObject"/>
  <Override PartName="/ppt/embeddings/Microsoft_Equation5.bin" ContentType="application/vnd.openxmlformats-officedocument.oleObject"/>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embeddings/Microsoft_Equation24.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embeddings/Microsoft_Equation3.bin" ContentType="application/vnd.openxmlformats-officedocument.oleObject"/>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embeddings/Microsoft_Equation25.bin" ContentType="application/vnd.openxmlformats-officedocument.oleObject"/>
  <Override PartName="/ppt/embeddings/Microsoft_Equation16.bin" ContentType="application/vnd.openxmlformats-officedocument.oleObject"/>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notesSlides/notesSlide19.xml" ContentType="application/vnd.openxmlformats-officedocument.presentationml.notesSlide+xml"/>
  <Override PartName="/ppt/slides/slide14.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embeddings/Microsoft_Equation7.bin" ContentType="application/vnd.openxmlformats-officedocument.oleObject"/>
  <Override PartName="/ppt/notesSlides/notesSlide5.xml" ContentType="application/vnd.openxmlformats-officedocument.presentationml.notesSlide+xml"/>
  <Override PartName="/ppt/slideLayouts/slideLayout1.xml" ContentType="application/vnd.openxmlformats-officedocument.presentationml.slideLayout+xml"/>
  <Override PartName="/ppt/embeddings/Microsoft_Equation13.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embeddings/Microsoft_Equation27.bin" ContentType="application/vnd.openxmlformats-officedocument.oleObject"/>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6.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embeddings/Microsoft_Equation17.bin" ContentType="application/vnd.openxmlformats-officedocument.oleObject"/>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handoutMasterIdLst>
    <p:handoutMasterId r:id="rId42"/>
  </p:handoutMasterIdLst>
  <p:sldIdLst>
    <p:sldId id="256" r:id="rId2"/>
    <p:sldId id="387" r:id="rId3"/>
    <p:sldId id="400" r:id="rId4"/>
    <p:sldId id="406" r:id="rId5"/>
    <p:sldId id="392" r:id="rId6"/>
    <p:sldId id="396" r:id="rId7"/>
    <p:sldId id="402" r:id="rId8"/>
    <p:sldId id="368" r:id="rId9"/>
    <p:sldId id="414" r:id="rId10"/>
    <p:sldId id="373" r:id="rId11"/>
    <p:sldId id="361" r:id="rId12"/>
    <p:sldId id="352" r:id="rId13"/>
    <p:sldId id="358" r:id="rId14"/>
    <p:sldId id="362" r:id="rId15"/>
    <p:sldId id="419" r:id="rId16"/>
    <p:sldId id="356" r:id="rId17"/>
    <p:sldId id="296" r:id="rId18"/>
    <p:sldId id="332" r:id="rId19"/>
    <p:sldId id="385" r:id="rId20"/>
    <p:sldId id="316" r:id="rId21"/>
    <p:sldId id="407" r:id="rId22"/>
    <p:sldId id="318" r:id="rId23"/>
    <p:sldId id="320" r:id="rId24"/>
    <p:sldId id="377" r:id="rId25"/>
    <p:sldId id="324" r:id="rId26"/>
    <p:sldId id="333" r:id="rId27"/>
    <p:sldId id="258" r:id="rId28"/>
    <p:sldId id="379" r:id="rId29"/>
    <p:sldId id="282" r:id="rId30"/>
    <p:sldId id="397" r:id="rId31"/>
    <p:sldId id="413" r:id="rId32"/>
    <p:sldId id="399" r:id="rId33"/>
    <p:sldId id="398" r:id="rId34"/>
    <p:sldId id="410" r:id="rId35"/>
    <p:sldId id="371" r:id="rId36"/>
    <p:sldId id="415" r:id="rId37"/>
    <p:sldId id="382" r:id="rId38"/>
    <p:sldId id="418" r:id="rId39"/>
    <p:sldId id="41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472A"/>
    <a:srgbClr val="3715E0"/>
    <a:srgbClr val="B222E0"/>
    <a:srgbClr val="553FFF"/>
    <a:srgbClr val="3124FF"/>
    <a:srgbClr val="631A9A"/>
    <a:srgbClr val="9B2BE0"/>
    <a:srgbClr val="1B7F19"/>
    <a:srgbClr val="11DEC7"/>
    <a:srgbClr val="83DEC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8852" autoAdjust="0"/>
    <p:restoredTop sz="77568" autoAdjust="0"/>
  </p:normalViewPr>
  <p:slideViewPr>
    <p:cSldViewPr snapToObjects="1" showGuides="1">
      <p:cViewPr>
        <p:scale>
          <a:sx n="75" d="100"/>
          <a:sy n="75" d="100"/>
        </p:scale>
        <p:origin x="-1064" y="-96"/>
      </p:cViewPr>
      <p:guideLst>
        <p:guide orient="horz" pos="4319"/>
        <p:guide pos="2880"/>
      </p:guideLst>
    </p:cSldViewPr>
  </p:slideViewPr>
  <p:notesTextViewPr>
    <p:cViewPr>
      <p:scale>
        <a:sx n="100" d="100"/>
        <a:sy n="100" d="100"/>
      </p:scale>
      <p:origin x="0" y="0"/>
    </p:cViewPr>
  </p:notesTextViewPr>
  <p:sorterViewPr>
    <p:cViewPr>
      <p:scale>
        <a:sx n="75" d="100"/>
        <a:sy n="75" d="100"/>
      </p:scale>
      <p:origin x="0" y="3184"/>
    </p:cViewPr>
  </p:sorterViewPr>
  <p:notesViewPr>
    <p:cSldViewPr snapToObjects="1" showGuides="1">
      <p:cViewPr varScale="1">
        <p:scale>
          <a:sx n="91" d="100"/>
          <a:sy n="91" d="100"/>
        </p:scale>
        <p:origin x="-1360"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handoutMaster" Target="handoutMasters/handout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pict"/><Relationship Id="rId3" Type="http://schemas.openxmlformats.org/officeDocument/2006/relationships/image" Target="../media/image13.pict"/><Relationship Id="rId1"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9.pict"/><Relationship Id="rId1" Type="http://schemas.openxmlformats.org/officeDocument/2006/relationships/image" Target="../media/image16.pict"/><Relationship Id="rId2" Type="http://schemas.openxmlformats.org/officeDocument/2006/relationships/image" Target="../media/image17.pict"/><Relationship Id="rId3" Type="http://schemas.openxmlformats.org/officeDocument/2006/relationships/image" Target="../media/image18.pict"/><Relationship Id="rId5" Type="http://schemas.openxmlformats.org/officeDocument/2006/relationships/image" Target="../media/image20.pict"/></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pict"/><Relationship Id="rId1" Type="http://schemas.openxmlformats.org/officeDocument/2006/relationships/image" Target="../media/image2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6.vml.rels><?xml version="1.0" encoding="UTF-8" standalone="yes"?>
<Relationships xmlns="http://schemas.openxmlformats.org/package/2006/relationships"><Relationship Id="rId4" Type="http://schemas.openxmlformats.org/officeDocument/2006/relationships/image" Target="../media/image44.pict"/><Relationship Id="rId1" Type="http://schemas.openxmlformats.org/officeDocument/2006/relationships/image" Target="../media/image41.pict"/><Relationship Id="rId2" Type="http://schemas.openxmlformats.org/officeDocument/2006/relationships/image" Target="../media/image42.pict"/><Relationship Id="rId3" Type="http://schemas.openxmlformats.org/officeDocument/2006/relationships/image" Target="../media/image43.pict"/></Relationships>
</file>

<file path=ppt/drawings/_rels/vmlDrawing7.vml.rels><?xml version="1.0" encoding="UTF-8" standalone="yes"?>
<Relationships xmlns="http://schemas.openxmlformats.org/package/2006/relationships"><Relationship Id="rId4" Type="http://schemas.openxmlformats.org/officeDocument/2006/relationships/image" Target="../media/image53.pict"/><Relationship Id="rId1" Type="http://schemas.openxmlformats.org/officeDocument/2006/relationships/image" Target="../media/image50.pict"/><Relationship Id="rId2" Type="http://schemas.openxmlformats.org/officeDocument/2006/relationships/image" Target="../media/image51.pict"/><Relationship Id="rId3" Type="http://schemas.openxmlformats.org/officeDocument/2006/relationships/image" Target="../media/image52.pict"/><Relationship Id="rId5" Type="http://schemas.openxmlformats.org/officeDocument/2006/relationships/image" Target="../media/image54.pict"/></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pict"/><Relationship Id="rId1" Type="http://schemas.openxmlformats.org/officeDocument/2006/relationships/image" Target="../media/image59.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5DA8EF-1FC7-AB41-90DA-554658C45169}" type="datetime1">
              <a:rPr lang="en-US" smtClean="0"/>
              <a:pPr/>
              <a:t>12/13/10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2E5535-D6B3-0F41-B1C7-C12DD8CD657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B6FF5-2ACB-DA43-BCC4-34121A546681}" type="datetime1">
              <a:rPr lang="en-US" smtClean="0"/>
              <a:pPr/>
              <a:t>12/13/10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AD59A-CDEF-0A48-B075-A87FB1D8441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now see how photon production scales with event centrality. </a:t>
            </a:r>
          </a:p>
          <a:p>
            <a:r>
              <a:rPr lang="en-US" dirty="0" smtClean="0"/>
              <a:t>The particle multiplicity is measured</a:t>
            </a:r>
            <a:r>
              <a:rPr lang="en-US" baseline="0" dirty="0" smtClean="0"/>
              <a:t> in eta range -. to -. and is scaled with the number of participant pairs for each centrality.</a:t>
            </a:r>
          </a:p>
          <a:p>
            <a:r>
              <a:rPr lang="en-US" baseline="0" dirty="0" smtClean="0"/>
              <a:t>The number of photons  is higher at higher energy as expected.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same number of participants CuCu collisions and AuAu collisions have same photon multiplicity</a:t>
            </a:r>
          </a:p>
          <a:p>
            <a:r>
              <a:rPr lang="en-US" baseline="0" dirty="0" smtClean="0"/>
              <a:t>If particle multiplicity scales with Number of participants, it would be constant across all centralities. </a:t>
            </a:r>
          </a:p>
          <a:p>
            <a:r>
              <a:rPr lang="en-US" baseline="0" dirty="0" smtClean="0"/>
              <a:t>Within our experimental errors photon multiplicity at both .$ and  </a:t>
            </a:r>
            <a:r>
              <a:rPr lang="en-US" baseline="0" dirty="0" err="1" smtClean="0"/>
              <a:t>GeV</a:t>
            </a:r>
            <a:r>
              <a:rPr lang="en-US" baseline="0" dirty="0" smtClean="0"/>
              <a:t> </a:t>
            </a:r>
          </a:p>
          <a:p>
            <a:r>
              <a:rPr lang="en-US" baseline="0" dirty="0" smtClean="0"/>
              <a:t>shows scaling with number of participants</a:t>
            </a:r>
          </a:p>
          <a:p>
            <a:r>
              <a:rPr lang="en-US" baseline="0" dirty="0" smtClean="0"/>
              <a:t>This indicates that the photon production at forward </a:t>
            </a:r>
            <a:r>
              <a:rPr lang="en-US" baseline="0" dirty="0" err="1" smtClean="0"/>
              <a:t>rapidities</a:t>
            </a:r>
            <a:r>
              <a:rPr lang="en-US" baseline="0" dirty="0" smtClean="0"/>
              <a:t> is due to soft processes. </a:t>
            </a:r>
          </a:p>
          <a:p>
            <a:r>
              <a:rPr lang="en-US" baseline="0" dirty="0" smtClean="0"/>
              <a:t>Hijing results are also plotted for both collision energies and compare well with the data within errors.</a:t>
            </a:r>
          </a:p>
          <a:p>
            <a:endParaRPr lang="en-US" baseline="0" dirty="0" smtClean="0"/>
          </a:p>
          <a:p>
            <a:r>
              <a:rPr lang="en-US" baseline="0" dirty="0" smtClean="0"/>
              <a:t>&lt;click&gt; to change the picture.</a:t>
            </a:r>
          </a:p>
          <a:p>
            <a:endParaRPr lang="en-US" baseline="0" dirty="0" smtClean="0"/>
          </a:p>
          <a:p>
            <a:r>
              <a:rPr lang="en-US" baseline="0" dirty="0" smtClean="0"/>
              <a:t>Now we see the same results for photons along with charged particles measured in the same rapidity range for AuAu and CuCu at  </a:t>
            </a:r>
            <a:r>
              <a:rPr lang="en-US" baseline="0" dirty="0" err="1" smtClean="0"/>
              <a:t>GeV</a:t>
            </a:r>
            <a:r>
              <a:rPr lang="en-US" baseline="0" dirty="0" smtClean="0"/>
              <a:t> and . </a:t>
            </a:r>
            <a:r>
              <a:rPr lang="en-US" baseline="0" dirty="0" err="1" smtClean="0"/>
              <a:t>GeV</a:t>
            </a:r>
            <a:endParaRPr lang="en-US" baseline="0" dirty="0" smtClean="0"/>
          </a:p>
          <a:p>
            <a:r>
              <a:rPr lang="en-US" baseline="0" dirty="0" smtClean="0"/>
              <a:t>Charge particle multiplicity was also seen to scale with </a:t>
            </a:r>
            <a:r>
              <a:rPr lang="en-US" baseline="0" dirty="0" err="1" smtClean="0"/>
              <a:t>Npart</a:t>
            </a:r>
            <a:r>
              <a:rPr lang="en-US" baseline="0" dirty="0" smtClean="0"/>
              <a:t> showing production due to soft processes.</a:t>
            </a:r>
          </a:p>
          <a:p>
            <a:r>
              <a:rPr lang="en-US" baseline="0" dirty="0" smtClean="0"/>
              <a:t>The number of charge particles is slightly more…could be  due to contribution of protons besides charge </a:t>
            </a:r>
            <a:r>
              <a:rPr lang="en-US" baseline="0" dirty="0" err="1" smtClean="0"/>
              <a:t>pions</a:t>
            </a:r>
            <a:r>
              <a:rPr lang="en-US" baseline="0" dirty="0" smtClean="0"/>
              <a:t>. </a:t>
            </a:r>
          </a:p>
          <a:p>
            <a:r>
              <a:rPr lang="en-US" baseline="0" dirty="0" smtClean="0"/>
              <a:t>Increasing energy increases number of charge particles as well as number of photons.</a:t>
            </a:r>
          </a:p>
          <a:p>
            <a:r>
              <a:rPr lang="en-US" baseline="0" dirty="0" err="1" smtClean="0"/>
              <a:t>Nch</a:t>
            </a:r>
            <a:r>
              <a:rPr lang="en-US" baseline="0" dirty="0" smtClean="0"/>
              <a:t> by </a:t>
            </a:r>
            <a:r>
              <a:rPr lang="en-US" baseline="0" dirty="0" err="1" smtClean="0"/>
              <a:t>ngamma</a:t>
            </a:r>
            <a:r>
              <a:rPr lang="en-US" baseline="0" dirty="0" smtClean="0"/>
              <a:t> is . for . </a:t>
            </a:r>
            <a:r>
              <a:rPr lang="en-US" baseline="0" dirty="0" err="1" smtClean="0"/>
              <a:t>GeV</a:t>
            </a:r>
            <a:r>
              <a:rPr lang="en-US" baseline="0" dirty="0" smtClean="0"/>
              <a:t> and . for  </a:t>
            </a:r>
            <a:r>
              <a:rPr lang="en-US" baseline="0" dirty="0" err="1" smtClean="0"/>
              <a:t>GeV</a:t>
            </a:r>
            <a:r>
              <a:rPr lang="en-US" baseline="0" dirty="0" smtClean="0"/>
              <a:t> collisions. </a:t>
            </a:r>
          </a:p>
          <a:p>
            <a:r>
              <a:rPr lang="en-US" baseline="0" dirty="0" smtClean="0"/>
              <a:t>The slightly higher ratio for . might be due to larger contributions from protons since we are closer to beam rapidity. </a:t>
            </a:r>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It was observed that Number of charge particle produced per participant pair plotted</a:t>
            </a:r>
            <a:r>
              <a:rPr lang="en-US" baseline="0" dirty="0" smtClean="0"/>
              <a:t> in the beam frame of reference through eta – </a:t>
            </a:r>
            <a:r>
              <a:rPr lang="en-US" baseline="0" dirty="0" err="1" smtClean="0"/>
              <a:t>ybeam</a:t>
            </a:r>
            <a:r>
              <a:rPr lang="en-US" baseline="0" dirty="0" smtClean="0"/>
              <a:t>, was independent of the beam energy.</a:t>
            </a:r>
          </a:p>
          <a:p>
            <a:r>
              <a:rPr lang="en-US" baseline="0" dirty="0" smtClean="0"/>
              <a:t>This is known as the limiting fragmentation behaviour.</a:t>
            </a:r>
          </a:p>
          <a:p>
            <a:r>
              <a:rPr lang="en-US" dirty="0" smtClean="0"/>
              <a:t>Photon</a:t>
            </a:r>
            <a:r>
              <a:rPr lang="en-US" baseline="0" dirty="0" smtClean="0"/>
              <a:t> rapidity density per participant pair also exhibits limit fragmentation behaviour as seen earlier for AuAu collisions at different energy.</a:t>
            </a:r>
          </a:p>
          <a:p>
            <a:r>
              <a:rPr lang="en-US" baseline="0" dirty="0" smtClean="0"/>
              <a:t>Photons exhibited limiting fragmentation behaviour for different event centrality which is not observed for charged particles.</a:t>
            </a:r>
          </a:p>
          <a:p>
            <a:r>
              <a:rPr lang="en-US" baseline="0" dirty="0" smtClean="0"/>
              <a:t>Now we can see that this longitudinal scaling is also true for different colliding systems</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 schematic diagram of a heavy ion collision. The beam direction is given by the </a:t>
            </a:r>
            <a:r>
              <a:rPr lang="en-US" baseline="0" dirty="0" err="1" smtClean="0"/>
              <a:t>z</a:t>
            </a:r>
            <a:r>
              <a:rPr lang="en-US" baseline="0" dirty="0" smtClean="0"/>
              <a:t> axis.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impact parameter vector lies along the </a:t>
            </a:r>
            <a:r>
              <a:rPr lang="en-US" baseline="0" dirty="0" err="1" smtClean="0"/>
              <a:t>x</a:t>
            </a:r>
            <a:r>
              <a:rPr lang="en-US" baseline="0" dirty="0" smtClean="0"/>
              <a:t> axis. The XZ plane is called the reaction plane of the collision.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a non-zero impact parameter, the overlap region is ellipsoidal in shape with its long axis along the Y axis.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in the XY plane, the azimuthal plane, the system is not symmetrical.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During the expansion stage of the dense matter, the high pressure of the QGP leads to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collective outward motion</a:t>
            </a:r>
            <a:r>
              <a:rPr lang="en-US" baseline="0" dirty="0" smtClean="0"/>
              <a:t> of formed matter</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the medium is</a:t>
            </a:r>
            <a:r>
              <a:rPr lang="en-US" baseline="0" dirty="0" smtClean="0"/>
              <a:t> strongly interacting, </a:t>
            </a:r>
            <a:r>
              <a:rPr lang="en-US" dirty="0" smtClean="0"/>
              <a:t>the pressure gradients along the reaction plane and out of the plane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are different</a:t>
            </a:r>
            <a:r>
              <a:rPr lang="en-US" baseline="0" dirty="0" smtClean="0"/>
              <a:t>. The anisotropic pressure gradients transfer the initial coordinate space anisotropy into momentum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space anisotropy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causes more number of particles to come out in the direction of higher pressure gradients, the reaction plane: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what would show up as anisotropic emission of particles in the azimuthal plane: the flow.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more particles being driven out in the reaction plane, the initial space anisotropy decreases causing the pressure gradients to equalize and so the momentum anisotropy saturates flow also saturates. This is called the Self Quenching behaviour.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flow develops in the initial stages of the collision while the spatial anisotropy is finite in the initial expansion stage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of the produced matter.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47106" name="Text Box 2"/>
          <p:cNvSpPr txBox="1">
            <a:spLocks noGrp="1" noChangeArrowheads="1"/>
          </p:cNvSpPr>
          <p:nvPr>
            <p:ph type="body" idx="1"/>
          </p:nvPr>
        </p:nvSpPr>
        <p:spPr bwMode="auto">
          <a:xfrm>
            <a:off x="1061838" y="4350019"/>
            <a:ext cx="4740088" cy="3513685"/>
          </a:xfrm>
          <a:prstGeom prst="rect">
            <a:avLst/>
          </a:prstGeom>
          <a:noFill/>
          <a:ln>
            <a:miter lim="800000"/>
            <a:headEnd/>
            <a:tailEnd/>
          </a:ln>
        </p:spPr>
        <p:txBody>
          <a:bodyPr wrap="none" anchor="ctr">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initial STAR results on </a:t>
            </a:r>
            <a:r>
              <a:rPr lang="en-US" baseline="0" dirty="0" err="1" smtClean="0"/>
              <a:t>v</a:t>
            </a:r>
            <a:r>
              <a:rPr lang="en-US" baseline="0" dirty="0" smtClean="0"/>
              <a:t> of charged particles were exciting because the values of </a:t>
            </a:r>
            <a:r>
              <a:rPr lang="en-US" baseline="0" dirty="0" err="1" smtClean="0"/>
              <a:t>v</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were close the values expected from hydro model which assumes complete thermalization.  </a:t>
            </a:r>
            <a:endParaRPr lang="en-GB" sz="1200" baseline="0" dirty="0" smtClean="0">
              <a:latin typeface="Times New Roman" charset="0"/>
            </a:endParaRPr>
          </a:p>
          <a:p>
            <a:pPr marL="34561" indent="-17280">
              <a:spcAft>
                <a:spcPct val="0"/>
              </a:spcAft>
              <a:buSzPct val="100000"/>
              <a:buFont typeface="Times New Roman" charset="0"/>
              <a:buNone/>
              <a:tabLst>
                <a:tab pos="656650" algn="l"/>
                <a:tab pos="1313299" algn="l"/>
                <a:tab pos="1969949" algn="l"/>
                <a:tab pos="2626599" algn="l"/>
                <a:tab pos="3283248" algn="l"/>
                <a:tab pos="3939898" algn="l"/>
                <a:tab pos="4595108" algn="l"/>
                <a:tab pos="5253198" algn="l"/>
              </a:tabLst>
            </a:pPr>
            <a:r>
              <a:rPr lang="en-GB" sz="1200" baseline="0" dirty="0" smtClean="0">
                <a:latin typeface="Times New Roman" charset="0"/>
              </a:rPr>
              <a:t>With large flow seen in peripheral collisions, the effect of eccentricity is dominant in this picture.</a:t>
            </a:r>
          </a:p>
          <a:p>
            <a:pPr marL="34561" indent="-17280">
              <a:spcAft>
                <a:spcPct val="0"/>
              </a:spcAft>
              <a:buSzPct val="100000"/>
              <a:buFont typeface="Times New Roman" charset="0"/>
              <a:buNone/>
              <a:tabLst>
                <a:tab pos="656650" algn="l"/>
                <a:tab pos="1313299" algn="l"/>
                <a:tab pos="1969949" algn="l"/>
                <a:tab pos="2626599" algn="l"/>
                <a:tab pos="3283248" algn="l"/>
                <a:tab pos="3939898" algn="l"/>
                <a:tab pos="4595108" algn="l"/>
                <a:tab pos="5253198" algn="l"/>
              </a:tabLst>
            </a:pPr>
            <a:endParaRPr lang="en-GB" sz="1200" baseline="0" dirty="0" smtClean="0">
              <a:latin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Anisotropic flow depends in the initial space anisotropy and how well the initial eccentricity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Is converted to the final anisotropy depends on the equation of state.</a:t>
            </a:r>
            <a:endParaRPr lang="en-GB" sz="1200" baseline="0" dirty="0" smtClean="0">
              <a:latin typeface="Times New Roman" charset="0"/>
            </a:endParaRPr>
          </a:p>
          <a:p>
            <a:pPr marL="34561" indent="-17280">
              <a:spcAft>
                <a:spcPct val="0"/>
              </a:spcAft>
              <a:buSzPct val="100000"/>
              <a:buFont typeface="Times New Roman" charset="0"/>
              <a:buNone/>
              <a:tabLst>
                <a:tab pos="656650" algn="l"/>
                <a:tab pos="1313299" algn="l"/>
                <a:tab pos="1969949" algn="l"/>
                <a:tab pos="2626599" algn="l"/>
                <a:tab pos="3283248" algn="l"/>
                <a:tab pos="3939898" algn="l"/>
                <a:tab pos="4595108" algn="l"/>
                <a:tab pos="5253198" algn="l"/>
              </a:tabLst>
            </a:pPr>
            <a:r>
              <a:rPr lang="en-GB" sz="1200" baseline="0" dirty="0" smtClean="0">
                <a:latin typeface="Times New Roman" charset="0"/>
              </a:rPr>
              <a:t>If we want to see the effect of the Equation of state we </a:t>
            </a:r>
            <a:r>
              <a:rPr lang="en-US" sz="1200" baseline="0" dirty="0" smtClean="0">
                <a:latin typeface="Times New Roman" charset="0"/>
              </a:rPr>
              <a:t>have to</a:t>
            </a:r>
            <a:r>
              <a:rPr lang="en-GB" sz="1200" baseline="0" dirty="0" smtClean="0">
                <a:latin typeface="Times New Roman" charset="0"/>
              </a:rPr>
              <a:t> filter out the effects due to initial spatial eccentricity.</a:t>
            </a:r>
          </a:p>
          <a:p>
            <a:pPr marL="34561" indent="-17280">
              <a:spcAft>
                <a:spcPct val="0"/>
              </a:spcAft>
              <a:buSzPct val="100000"/>
              <a:buFont typeface="Times New Roman" charset="0"/>
              <a:buNone/>
              <a:tabLst>
                <a:tab pos="656650" algn="l"/>
                <a:tab pos="1313299" algn="l"/>
                <a:tab pos="1969949" algn="l"/>
                <a:tab pos="2626599" algn="l"/>
                <a:tab pos="3283248" algn="l"/>
                <a:tab pos="3939898" algn="l"/>
                <a:tab pos="4595108" algn="l"/>
                <a:tab pos="5253198" algn="l"/>
              </a:tabLst>
            </a:pPr>
            <a:r>
              <a:rPr lang="en-US" baseline="0" dirty="0" smtClean="0"/>
              <a:t>This achieved by scaling the anisotropy with the initial eccentricity.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calculate eccentricity we have to depend on the models and since we are unsure about what is the initial conditions,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 two models: Glauber and Color Glass Condensates model.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us now look at the </a:t>
            </a:r>
            <a:r>
              <a:rPr lang="en-US" baseline="0" dirty="0" err="1" smtClean="0"/>
              <a:t>v/e</a:t>
            </a:r>
            <a:r>
              <a:rPr lang="en-US" baseline="0" dirty="0" smtClean="0"/>
              <a:t> distributions for charged particles in AuAu collisions as a function of transverse momentum.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34561" indent="-17280">
              <a:spcAft>
                <a:spcPct val="0"/>
              </a:spcAft>
              <a:buSzPct val="100000"/>
              <a:buFont typeface="Times New Roman" charset="0"/>
              <a:buNone/>
              <a:tabLst>
                <a:tab pos="656650" algn="l"/>
                <a:tab pos="1313299" algn="l"/>
                <a:tab pos="1969949" algn="l"/>
                <a:tab pos="2626599" algn="l"/>
                <a:tab pos="3283248" algn="l"/>
                <a:tab pos="3939898" algn="l"/>
                <a:tab pos="4595108" algn="l"/>
                <a:tab pos="5253198" algn="l"/>
              </a:tabLst>
            </a:pPr>
            <a:endParaRPr lang="en-GB" sz="1200" baseline="0" dirty="0"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plots on this slide show </a:t>
            </a:r>
            <a:r>
              <a:rPr lang="en-US" sz="1200" kern="1200" baseline="0" dirty="0" err="1" smtClean="0">
                <a:solidFill>
                  <a:schemeClr val="tx1"/>
                </a:solidFill>
                <a:latin typeface="+mn-lt"/>
                <a:ea typeface="+mn-ea"/>
                <a:cs typeface="+mn-cs"/>
              </a:rPr>
              <a:t>v</a:t>
            </a:r>
            <a:r>
              <a:rPr lang="en-US" sz="1200" kern="1200" baseline="0" dirty="0" smtClean="0">
                <a:solidFill>
                  <a:schemeClr val="tx1"/>
                </a:solidFill>
                <a:latin typeface="+mn-lt"/>
                <a:ea typeface="+mn-ea"/>
                <a:cs typeface="+mn-cs"/>
              </a:rPr>
              <a:t> scaled by the initial eccentricity for AuAu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collisions in fine centrality bins.</a:t>
            </a:r>
          </a:p>
          <a:p>
            <a:r>
              <a:rPr lang="en-US" sz="1200" kern="1200" baseline="0" dirty="0" smtClean="0">
                <a:solidFill>
                  <a:schemeClr val="tx1"/>
                </a:solidFill>
                <a:latin typeface="+mn-lt"/>
                <a:ea typeface="+mn-ea"/>
                <a:cs typeface="+mn-cs"/>
              </a:rPr>
              <a:t>Eccentricity has been determined for each centrality and </a:t>
            </a:r>
            <a:r>
              <a:rPr lang="en-US" sz="1200" kern="1200" baseline="0" dirty="0" err="1" smtClean="0">
                <a:solidFill>
                  <a:schemeClr val="tx1"/>
                </a:solidFill>
                <a:latin typeface="+mn-lt"/>
                <a:ea typeface="+mn-ea"/>
                <a:cs typeface="+mn-cs"/>
              </a:rPr>
              <a:t>v</a:t>
            </a:r>
            <a:r>
              <a:rPr lang="en-US" sz="1200" kern="1200" baseline="0" dirty="0" smtClean="0">
                <a:solidFill>
                  <a:schemeClr val="tx1"/>
                </a:solidFill>
                <a:latin typeface="+mn-lt"/>
                <a:ea typeface="+mn-ea"/>
                <a:cs typeface="+mn-cs"/>
              </a:rPr>
              <a:t> values corresponding to that centrality have been scaled with this eccentricity. </a:t>
            </a:r>
          </a:p>
          <a:p>
            <a:r>
              <a:rPr lang="en-US" sz="1200" kern="1200" baseline="0" dirty="0" smtClean="0">
                <a:solidFill>
                  <a:schemeClr val="tx1"/>
                </a:solidFill>
                <a:latin typeface="+mn-lt"/>
                <a:ea typeface="+mn-ea"/>
                <a:cs typeface="+mn-cs"/>
              </a:rPr>
              <a:t>The plots on the left use Glauber eccentricity while the plots on the right use CGC eccentricity.</a:t>
            </a:r>
          </a:p>
          <a:p>
            <a:r>
              <a:rPr lang="en-US" sz="1200" kern="1200" baseline="0" dirty="0" smtClean="0">
                <a:solidFill>
                  <a:schemeClr val="tx1"/>
                </a:solidFill>
                <a:latin typeface="+mn-lt"/>
                <a:ea typeface="+mn-ea"/>
                <a:cs typeface="+mn-cs"/>
              </a:rPr>
              <a:t>Since CGC predicts higher eccentricity, the </a:t>
            </a:r>
            <a:r>
              <a:rPr lang="en-US" sz="1200" kern="1200" baseline="0" dirty="0" err="1" smtClean="0">
                <a:solidFill>
                  <a:schemeClr val="tx1"/>
                </a:solidFill>
                <a:latin typeface="+mn-lt"/>
                <a:ea typeface="+mn-ea"/>
                <a:cs typeface="+mn-cs"/>
              </a:rPr>
              <a:t>v/e</a:t>
            </a:r>
            <a:r>
              <a:rPr lang="en-US" sz="1200" kern="1200" baseline="0" dirty="0" smtClean="0">
                <a:solidFill>
                  <a:schemeClr val="tx1"/>
                </a:solidFill>
                <a:latin typeface="+mn-lt"/>
                <a:ea typeface="+mn-ea"/>
                <a:cs typeface="+mn-cs"/>
              </a:rPr>
              <a:t> values are smaller as compared to Glauber.</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 us look at the plot on the left. </a:t>
            </a:r>
          </a:p>
          <a:p>
            <a:pPr marL="285750" indent="-285750">
              <a:buAutoNum type="romanLcParenBoth"/>
            </a:pPr>
            <a:r>
              <a:rPr lang="en-US" sz="1200" kern="1200" baseline="0" dirty="0" smtClean="0">
                <a:solidFill>
                  <a:schemeClr val="tx1"/>
                </a:solidFill>
                <a:latin typeface="+mn-lt"/>
                <a:ea typeface="+mn-ea"/>
                <a:cs typeface="+mn-cs"/>
              </a:rPr>
              <a:t>For a given centrality </a:t>
            </a:r>
            <a:r>
              <a:rPr lang="en-US" sz="1200" kern="1200" baseline="0" dirty="0" err="1" smtClean="0">
                <a:solidFill>
                  <a:schemeClr val="tx1"/>
                </a:solidFill>
                <a:latin typeface="+mn-lt"/>
                <a:ea typeface="+mn-ea"/>
                <a:cs typeface="+mn-cs"/>
              </a:rPr>
              <a:t>v/ecc</a:t>
            </a:r>
            <a:r>
              <a:rPr lang="en-US" sz="1200" kern="1200" baseline="0" dirty="0" smtClean="0">
                <a:solidFill>
                  <a:schemeClr val="tx1"/>
                </a:solidFill>
                <a:latin typeface="+mn-lt"/>
                <a:ea typeface="+mn-ea"/>
                <a:cs typeface="+mn-cs"/>
              </a:rPr>
              <a:t> increases with </a:t>
            </a:r>
            <a:r>
              <a:rPr lang="en-US" sz="1200" kern="1200" baseline="0" dirty="0" err="1" smtClean="0">
                <a:solidFill>
                  <a:schemeClr val="tx1"/>
                </a:solidFill>
                <a:latin typeface="+mn-lt"/>
                <a:ea typeface="+mn-ea"/>
                <a:cs typeface="+mn-cs"/>
              </a:rPr>
              <a:t>pT</a:t>
            </a:r>
            <a:r>
              <a:rPr lang="en-US" sz="1200" kern="1200" baseline="0" dirty="0" smtClean="0">
                <a:solidFill>
                  <a:schemeClr val="tx1"/>
                </a:solidFill>
                <a:latin typeface="+mn-lt"/>
                <a:ea typeface="+mn-ea"/>
                <a:cs typeface="+mn-cs"/>
              </a:rPr>
              <a:t> and then reaches a peak value before dropping off.</a:t>
            </a:r>
          </a:p>
          <a:p>
            <a:pPr marL="285750" indent="-285750">
              <a:buAutoNum type="romanLcParenBoth"/>
            </a:pPr>
            <a:r>
              <a:rPr lang="en-US" sz="1200" kern="1200" baseline="0" dirty="0" smtClean="0">
                <a:solidFill>
                  <a:schemeClr val="tx1"/>
                </a:solidFill>
                <a:latin typeface="+mn-lt"/>
                <a:ea typeface="+mn-ea"/>
                <a:cs typeface="+mn-cs"/>
              </a:rPr>
              <a:t>The slope at low </a:t>
            </a:r>
            <a:r>
              <a:rPr lang="en-US" sz="1200" kern="1200" baseline="0" dirty="0" err="1" smtClean="0">
                <a:solidFill>
                  <a:schemeClr val="tx1"/>
                </a:solidFill>
                <a:latin typeface="+mn-lt"/>
                <a:ea typeface="+mn-ea"/>
                <a:cs typeface="+mn-cs"/>
              </a:rPr>
              <a:t>pT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v/e</a:t>
            </a:r>
            <a:r>
              <a:rPr lang="en-US" sz="1200" kern="1200" baseline="0" dirty="0" smtClean="0">
                <a:solidFill>
                  <a:schemeClr val="tx1"/>
                </a:solidFill>
                <a:latin typeface="+mn-lt"/>
                <a:ea typeface="+mn-ea"/>
                <a:cs typeface="+mn-cs"/>
              </a:rPr>
              <a:t> at peak position increase with increasing centrality.</a:t>
            </a:r>
          </a:p>
          <a:p>
            <a:pPr marL="285750" indent="-285750">
              <a:buAutoNum type="romanLcParenBoth"/>
            </a:pPr>
            <a:r>
              <a:rPr lang="en-US" sz="1200" kern="1200" baseline="0" dirty="0" smtClean="0">
                <a:solidFill>
                  <a:schemeClr val="tx1"/>
                </a:solidFill>
                <a:latin typeface="+mn-lt"/>
                <a:ea typeface="+mn-ea"/>
                <a:cs typeface="+mn-cs"/>
              </a:rPr>
              <a:t>The position of the peak also shifts to higher </a:t>
            </a:r>
            <a:r>
              <a:rPr lang="en-US" sz="1200" kern="1200" baseline="0" dirty="0" err="1" smtClean="0">
                <a:solidFill>
                  <a:schemeClr val="tx1"/>
                </a:solidFill>
                <a:latin typeface="+mn-lt"/>
                <a:ea typeface="+mn-ea"/>
                <a:cs typeface="+mn-cs"/>
              </a:rPr>
              <a:t>pT</a:t>
            </a:r>
            <a:r>
              <a:rPr lang="en-US" sz="1200" kern="1200" baseline="0" dirty="0" smtClean="0">
                <a:solidFill>
                  <a:schemeClr val="tx1"/>
                </a:solidFill>
                <a:latin typeface="+mn-lt"/>
                <a:ea typeface="+mn-ea"/>
                <a:cs typeface="+mn-cs"/>
              </a:rPr>
              <a:t> with increasing centrality.</a:t>
            </a:r>
          </a:p>
          <a:p>
            <a:pPr marL="285750" indent="-285750">
              <a:buNone/>
            </a:pPr>
            <a:endParaRPr lang="en-US" sz="1200" kern="1200" baseline="0" dirty="0" smtClean="0">
              <a:solidFill>
                <a:schemeClr val="tx1"/>
              </a:solidFill>
              <a:latin typeface="+mn-lt"/>
              <a:ea typeface="+mn-ea"/>
              <a:cs typeface="+mn-cs"/>
            </a:endParaRPr>
          </a:p>
          <a:p>
            <a:pPr marL="285750" indent="-285750">
              <a:buNone/>
            </a:pPr>
            <a:r>
              <a:rPr lang="en-US" sz="1200" kern="1200" baseline="0" dirty="0" smtClean="0">
                <a:solidFill>
                  <a:schemeClr val="tx1"/>
                </a:solidFill>
                <a:latin typeface="+mn-lt"/>
                <a:ea typeface="+mn-ea"/>
                <a:cs typeface="+mn-cs"/>
              </a:rPr>
              <a:t>All these are signatures of higher thermalization in more central events.</a:t>
            </a:r>
          </a:p>
          <a:p>
            <a:pPr marL="285750" indent="-285750">
              <a:buNone/>
            </a:pP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EAD59A-CDEF-0A48-B075-A87FB1D8441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the features of v2 with </a:t>
            </a:r>
            <a:r>
              <a:rPr lang="en-US" baseline="0" dirty="0" err="1" smtClean="0"/>
              <a:t>pT</a:t>
            </a:r>
            <a:r>
              <a:rPr lang="en-US" baseline="0" dirty="0" smtClean="0"/>
              <a:t> which we have to watch out for?</a:t>
            </a:r>
          </a:p>
          <a:p>
            <a:r>
              <a:rPr lang="en-US" baseline="0" dirty="0" smtClean="0"/>
              <a:t>Here is a look at old STAR results for lighter hadrons for AuAu collisions at </a:t>
            </a:r>
            <a:r>
              <a:rPr lang="en-US" baseline="0" dirty="0" err="1" smtClean="0"/>
              <a:t>GeV</a:t>
            </a:r>
            <a:r>
              <a:rPr lang="en-US" baseline="0" dirty="0" smtClean="0"/>
              <a:t>.</a:t>
            </a:r>
          </a:p>
          <a:p>
            <a:r>
              <a:rPr lang="en-US" baseline="0" dirty="0" smtClean="0"/>
              <a:t>(</a:t>
            </a:r>
            <a:r>
              <a:rPr lang="en-US" baseline="0" dirty="0" err="1" smtClean="0"/>
              <a:t>i</a:t>
            </a:r>
            <a:r>
              <a:rPr lang="en-US" baseline="0" dirty="0" smtClean="0"/>
              <a:t>) V2 increases with </a:t>
            </a:r>
            <a:r>
              <a:rPr lang="en-US" baseline="0" dirty="0" err="1" smtClean="0"/>
              <a:t>pT</a:t>
            </a:r>
            <a:r>
              <a:rPr lang="en-US" baseline="0" dirty="0" smtClean="0"/>
              <a:t> at low </a:t>
            </a:r>
            <a:r>
              <a:rPr lang="en-US" baseline="0" dirty="0" err="1" smtClean="0"/>
              <a:t>pT</a:t>
            </a:r>
            <a:r>
              <a:rPr lang="en-US" baseline="0" dirty="0" smtClean="0"/>
              <a:t> : This observation is consistent with the expectations from hydro model calculations</a:t>
            </a:r>
          </a:p>
          <a:p>
            <a:r>
              <a:rPr lang="en-US" baseline="0" dirty="0" smtClean="0"/>
              <a:t> (ii) At intermediate </a:t>
            </a:r>
            <a:r>
              <a:rPr lang="en-US" baseline="0" dirty="0" err="1" smtClean="0"/>
              <a:t>pT</a:t>
            </a:r>
            <a:r>
              <a:rPr lang="en-US" baseline="0" dirty="0" smtClean="0"/>
              <a:t>, v2 saturates, the saturation value is different for mesons and baryons suggesting scaling by number of constituent quarks</a:t>
            </a:r>
          </a:p>
          <a:p>
            <a:r>
              <a:rPr lang="en-US" baseline="0" dirty="0" smtClean="0"/>
              <a:t>V scaled by </a:t>
            </a:r>
            <a:r>
              <a:rPr lang="en-US" baseline="0" dirty="0" err="1" smtClean="0"/>
              <a:t>nq</a:t>
            </a:r>
            <a:r>
              <a:rPr lang="en-US" baseline="0" dirty="0" smtClean="0"/>
              <a:t> plotted against </a:t>
            </a:r>
            <a:r>
              <a:rPr lang="en-US" baseline="0" dirty="0" err="1" smtClean="0"/>
              <a:t>pT</a:t>
            </a:r>
            <a:r>
              <a:rPr lang="en-US" baseline="0" dirty="0" smtClean="0"/>
              <a:t> also scaled by </a:t>
            </a:r>
            <a:r>
              <a:rPr lang="en-US" baseline="0" dirty="0" err="1" smtClean="0"/>
              <a:t>nq</a:t>
            </a:r>
            <a:r>
              <a:rPr lang="en-US" baseline="0" dirty="0" smtClean="0"/>
              <a:t> showed that baryons and mesons scaled: NCQ Scaling</a:t>
            </a:r>
          </a:p>
          <a:p>
            <a:r>
              <a:rPr lang="en-US" baseline="0" dirty="0" smtClean="0"/>
              <a:t>This demonstrated that during the early states of flow when </a:t>
            </a:r>
            <a:r>
              <a:rPr lang="en-US" baseline="0" dirty="0" err="1" smtClean="0"/>
              <a:t>v</a:t>
            </a:r>
            <a:r>
              <a:rPr lang="en-US" baseline="0" dirty="0" smtClean="0"/>
              <a:t> originates, the degree of freedom are partonic.</a:t>
            </a:r>
          </a:p>
          <a:p>
            <a:r>
              <a:rPr lang="en-US" baseline="0" dirty="0" smtClean="0"/>
              <a:t>When these partons coalesce to form mesons and hadrons, they naturally get, </a:t>
            </a:r>
          </a:p>
          <a:p>
            <a:r>
              <a:rPr lang="en-US" baseline="0" dirty="0" smtClean="0"/>
              <a:t>twice and thrice the </a:t>
            </a:r>
            <a:r>
              <a:rPr lang="en-US" baseline="0" dirty="0" err="1" smtClean="0"/>
              <a:t>parton</a:t>
            </a:r>
            <a:r>
              <a:rPr lang="en-US" baseline="0" dirty="0" smtClean="0"/>
              <a:t> </a:t>
            </a:r>
            <a:r>
              <a:rPr lang="en-US" baseline="0" dirty="0" err="1" smtClean="0"/>
              <a:t>v</a:t>
            </a:r>
            <a:r>
              <a:rPr lang="en-US" baseline="0" dirty="0" smtClean="0"/>
              <a:t> as well as the momentum respectively.</a:t>
            </a:r>
          </a:p>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STAR has recently measured flow of multi-strange hadrons.</a:t>
            </a:r>
          </a:p>
          <a:p>
            <a:r>
              <a:rPr lang="en-US" baseline="0" dirty="0" smtClean="0"/>
              <a:t>The study of spectra of these particles shows that the temperature of the system was higher when they decoupled</a:t>
            </a:r>
          </a:p>
          <a:p>
            <a:r>
              <a:rPr lang="en-US" baseline="0" dirty="0" smtClean="0"/>
              <a:t>From the system and the radial flow velocity is smaller. </a:t>
            </a:r>
          </a:p>
          <a:p>
            <a:r>
              <a:rPr lang="en-US" baseline="0" dirty="0" smtClean="0"/>
              <a:t>Mean </a:t>
            </a:r>
            <a:r>
              <a:rPr lang="en-US" baseline="0" dirty="0" err="1" smtClean="0"/>
              <a:t>pT</a:t>
            </a:r>
            <a:r>
              <a:rPr lang="en-US" baseline="0" dirty="0" smtClean="0"/>
              <a:t> also shows deviations from the relation observed for lighter particles. </a:t>
            </a:r>
          </a:p>
          <a:p>
            <a:endParaRPr lang="en-US" dirty="0" smtClean="0"/>
          </a:p>
          <a:p>
            <a:r>
              <a:rPr lang="en-US" dirty="0" smtClean="0"/>
              <a:t>The</a:t>
            </a:r>
            <a:r>
              <a:rPr lang="en-US" baseline="0" dirty="0" smtClean="0"/>
              <a:t> multi-strange particles freeze-out early from the hot formed matter. The question is: do they show the same features</a:t>
            </a:r>
          </a:p>
          <a:p>
            <a:r>
              <a:rPr lang="en-US" baseline="0" dirty="0" smtClean="0"/>
              <a:t>As lighter hadrons? </a:t>
            </a:r>
          </a:p>
          <a:p>
            <a:r>
              <a:rPr lang="en-US" baseline="0" dirty="0" smtClean="0"/>
              <a:t>First what feature are we talking about.</a:t>
            </a:r>
            <a:endParaRPr lang="en-US" dirty="0" smtClean="0"/>
          </a:p>
          <a:p>
            <a:endParaRPr lang="en-US" dirty="0" smtClean="0"/>
          </a:p>
          <a:p>
            <a:r>
              <a:rPr lang="en-US" dirty="0" smtClean="0"/>
              <a:t>========================</a:t>
            </a:r>
          </a:p>
          <a:p>
            <a:r>
              <a:rPr lang="en-US" dirty="0" err="1" smtClean="0"/>
              <a:t>Φ(s</a:t>
            </a:r>
            <a:r>
              <a:rPr lang="en-US" dirty="0" smtClean="0"/>
              <a:t> sbar)(</a:t>
            </a:r>
            <a:r>
              <a:rPr lang="en-US" baseline="0" dirty="0" smtClean="0"/>
              <a:t> </a:t>
            </a:r>
            <a:r>
              <a:rPr lang="en-US" baseline="0" dirty="0" err="1" smtClean="0"/>
              <a:t>MeV</a:t>
            </a:r>
            <a:r>
              <a:rPr lang="en-US" baseline="0" dirty="0" smtClean="0"/>
              <a:t>)  </a:t>
            </a:r>
          </a:p>
          <a:p>
            <a:r>
              <a:rPr lang="en-US" dirty="0" smtClean="0"/>
              <a:t> Ω(sss)() </a:t>
            </a:r>
          </a:p>
          <a:p>
            <a:r>
              <a:rPr lang="en-US" dirty="0" smtClean="0"/>
              <a:t>Ξ(ssu,ssd)()</a:t>
            </a:r>
          </a:p>
          <a:p>
            <a:r>
              <a:rPr lang="en-US" dirty="0" smtClean="0"/>
              <a:t> </a:t>
            </a:r>
          </a:p>
          <a:p>
            <a:r>
              <a:rPr lang="en-US" dirty="0" smtClean="0"/>
              <a:t>Find out the temperate </a:t>
            </a:r>
            <a:r>
              <a:rPr lang="en-US" dirty="0" err="1" smtClean="0"/>
              <a:t>ans</a:t>
            </a:r>
            <a:r>
              <a:rPr lang="en-US" dirty="0" smtClean="0"/>
              <a:t> beta T for other phi</a:t>
            </a:r>
            <a:r>
              <a:rPr lang="en-US" baseline="0" dirty="0" smtClean="0"/>
              <a:t> and omega also. Also get &lt;</a:t>
            </a:r>
            <a:r>
              <a:rPr lang="en-US" baseline="0" dirty="0" err="1" smtClean="0"/>
              <a:t>pT</a:t>
            </a:r>
            <a:r>
              <a:rPr lang="en-US" baseline="0" dirty="0" smtClean="0"/>
              <a:t>&gt; for phi</a:t>
            </a:r>
            <a:r>
              <a:rPr lang="en-US" dirty="0" smtClean="0"/>
              <a:t> </a:t>
            </a:r>
          </a:p>
          <a:p>
            <a:endParaRPr lang="en-US" dirty="0" smtClean="0"/>
          </a:p>
          <a:p>
            <a:r>
              <a:rPr lang="en-US" dirty="0" smtClean="0"/>
              <a:t>Spectra of multi-strange</a:t>
            </a:r>
            <a:r>
              <a:rPr lang="en-US" baseline="0" dirty="0" smtClean="0"/>
              <a:t> hadrons give us information about the transverse source velocity and </a:t>
            </a:r>
          </a:p>
          <a:p>
            <a:r>
              <a:rPr lang="en-US" baseline="0" dirty="0" smtClean="0"/>
              <a:t>as well as temperature at the time of freeze-out or decoupling of multi-strange particles. </a:t>
            </a:r>
          </a:p>
          <a:p>
            <a:r>
              <a:rPr lang="en-US" baseline="0" dirty="0" smtClean="0"/>
              <a:t>The mean </a:t>
            </a:r>
            <a:r>
              <a:rPr lang="en-US" baseline="0" dirty="0" err="1" smtClean="0"/>
              <a:t>pT</a:t>
            </a:r>
            <a:r>
              <a:rPr lang="en-US" baseline="0" dirty="0" smtClean="0"/>
              <a:t> of the particles is also observed to be smaller than </a:t>
            </a:r>
          </a:p>
          <a:p>
            <a:r>
              <a:rPr lang="en-US" baseline="0" dirty="0" smtClean="0"/>
              <a:t>This implies that these particles decouple from the strongly interacting </a:t>
            </a:r>
          </a:p>
          <a:p>
            <a:r>
              <a:rPr lang="en-US" baseline="0" dirty="0" smtClean="0"/>
              <a:t>matter earlier than the non-strange and singly strange mesons and baryons.    </a:t>
            </a:r>
          </a:p>
          <a:p>
            <a:endParaRPr lang="en-US" baseline="0" dirty="0" smtClean="0"/>
          </a:p>
          <a:p>
            <a:r>
              <a:rPr lang="en-US" baseline="0" dirty="0" smtClean="0"/>
              <a:t>Why do the multi-strange hadron decouple earlier. What is the cause of the smaller cross-section????</a:t>
            </a:r>
          </a:p>
          <a:p>
            <a:r>
              <a:rPr lang="en-US" baseline="0" dirty="0" smtClean="0"/>
              <a:t>Look up the notes made for hard probe talk TIFR </a:t>
            </a:r>
            <a:r>
              <a:rPr lang="en-US" baseline="0" dirty="0" err="1" smtClean="0"/>
              <a:t>raniwala.ppt</a:t>
            </a:r>
            <a:endParaRPr lang="en-US" baseline="0" dirty="0" smtClean="0"/>
          </a:p>
          <a:p>
            <a:endParaRPr lang="en-US" baseline="0" dirty="0" smtClean="0"/>
          </a:p>
          <a:p>
            <a:r>
              <a:rPr lang="en-US" baseline="0" dirty="0" smtClean="0"/>
              <a:t>V is seen to increase from central to peripheral and the magnitude is as large as other light hadrons.</a:t>
            </a:r>
          </a:p>
          <a:p>
            <a:r>
              <a:rPr lang="en-US" baseline="0" dirty="0" smtClean="0"/>
              <a:t>NCQ scaling works </a:t>
            </a:r>
            <a:r>
              <a:rPr lang="en-US" baseline="0" dirty="0" err="1" smtClean="0"/>
              <a:t>upto</a:t>
            </a:r>
            <a:r>
              <a:rPr lang="en-US" baseline="0" dirty="0" smtClean="0"/>
              <a:t> </a:t>
            </a:r>
            <a:r>
              <a:rPr lang="en-US" baseline="0" dirty="0" err="1" smtClean="0"/>
              <a:t>pT/nq</a:t>
            </a:r>
            <a:r>
              <a:rPr lang="en-US" baseline="0" dirty="0" smtClean="0"/>
              <a:t> or (</a:t>
            </a:r>
            <a:r>
              <a:rPr lang="en-US" baseline="0" dirty="0" err="1" smtClean="0"/>
              <a:t>m-mT)/nq</a:t>
            </a:r>
            <a:r>
              <a:rPr lang="en-US" baseline="0" dirty="0" smtClean="0"/>
              <a:t> ~ -. </a:t>
            </a:r>
            <a:r>
              <a:rPr lang="en-US" baseline="0" dirty="0" err="1" smtClean="0"/>
              <a:t>GeV/c</a:t>
            </a:r>
            <a:r>
              <a:rPr lang="en-US" baseline="0" dirty="0" smtClean="0"/>
              <a:t>.</a:t>
            </a:r>
          </a:p>
          <a:p>
            <a:r>
              <a:rPr lang="en-US" baseline="0" dirty="0" smtClean="0"/>
              <a:t>This further underlines the fact that coalescence picture of multi-strange hadrons is valid.</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C1EAD59A-CDEF-0A48-B075-A87FB1D8441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 for multi-strange hadrons indicates that </a:t>
            </a:r>
            <a:r>
              <a:rPr lang="en-US" dirty="0" err="1" smtClean="0"/>
              <a:t>v</a:t>
            </a:r>
            <a:r>
              <a:rPr lang="en-US" dirty="0" smtClean="0"/>
              <a:t> for multi-strange hadrons is of the same order as the lighter</a:t>
            </a:r>
            <a:r>
              <a:rPr lang="en-US" baseline="0" dirty="0" smtClean="0"/>
              <a:t> hadrons.</a:t>
            </a:r>
          </a:p>
          <a:p>
            <a:r>
              <a:rPr lang="en-US" baseline="0" dirty="0" smtClean="0"/>
              <a:t>The Number of Constituent quark scaling works well up to </a:t>
            </a:r>
            <a:r>
              <a:rPr lang="en-US" baseline="0" dirty="0" err="1" smtClean="0"/>
              <a:t>pT/nq</a:t>
            </a:r>
            <a:r>
              <a:rPr lang="en-US" baseline="0" dirty="0" smtClean="0"/>
              <a:t> or </a:t>
            </a:r>
            <a:r>
              <a:rPr lang="en-US" baseline="0" dirty="0" err="1" smtClean="0"/>
              <a:t>mT-m/nq</a:t>
            </a:r>
            <a:r>
              <a:rPr lang="en-US" baseline="0" dirty="0" smtClean="0"/>
              <a:t> </a:t>
            </a:r>
            <a:r>
              <a:rPr lang="en-US" baseline="0" dirty="0" err="1" smtClean="0"/>
              <a:t>upto</a:t>
            </a:r>
            <a:r>
              <a:rPr lang="en-US" baseline="0" dirty="0" smtClean="0"/>
              <a:t> . </a:t>
            </a:r>
            <a:r>
              <a:rPr lang="en-US" baseline="0" dirty="0" err="1" smtClean="0"/>
              <a:t>GeV/c</a:t>
            </a:r>
            <a:r>
              <a:rPr lang="en-US" baseline="0" dirty="0" smtClean="0"/>
              <a:t>  validating </a:t>
            </a:r>
          </a:p>
          <a:p>
            <a:r>
              <a:rPr lang="en-US" baseline="0" dirty="0" smtClean="0"/>
              <a:t>coalescence model of formation of these hadrons. </a:t>
            </a:r>
          </a:p>
          <a:p>
            <a:endParaRPr lang="en-US" dirty="0" smtClean="0"/>
          </a:p>
          <a:p>
            <a:r>
              <a:rPr lang="en-US" dirty="0" smtClean="0"/>
              <a:t>========================</a:t>
            </a:r>
          </a:p>
          <a:p>
            <a:r>
              <a:rPr lang="en-US" dirty="0" err="1" smtClean="0"/>
              <a:t>Φ(s</a:t>
            </a:r>
            <a:r>
              <a:rPr lang="en-US" dirty="0" smtClean="0"/>
              <a:t> sbar)(</a:t>
            </a:r>
            <a:r>
              <a:rPr lang="en-US" baseline="0" dirty="0" smtClean="0"/>
              <a:t> </a:t>
            </a:r>
            <a:r>
              <a:rPr lang="en-US" baseline="0" dirty="0" err="1" smtClean="0"/>
              <a:t>MeV</a:t>
            </a:r>
            <a:r>
              <a:rPr lang="en-US" baseline="0" dirty="0" smtClean="0"/>
              <a:t>)  </a:t>
            </a:r>
          </a:p>
          <a:p>
            <a:r>
              <a:rPr lang="en-US" dirty="0" smtClean="0"/>
              <a:t> Ω(sss)() </a:t>
            </a:r>
          </a:p>
          <a:p>
            <a:r>
              <a:rPr lang="en-US" dirty="0" smtClean="0"/>
              <a:t>Ξ(ssu,ssd)()</a:t>
            </a:r>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a:t>
            </a:r>
            <a:r>
              <a:rPr lang="en-US" baseline="0" dirty="0" smtClean="0"/>
              <a:t> measurements on elliptic flow of rho mesons in AuAu collisions at  AGeV have been reported by STAR</a:t>
            </a:r>
          </a:p>
          <a:p>
            <a:r>
              <a:rPr lang="en-US" baseline="0" dirty="0" smtClean="0"/>
              <a:t>Here the signal of rho is constructed through the invariant mass reconstructions of the decay products and its elliptic flow is</a:t>
            </a:r>
          </a:p>
          <a:p>
            <a:r>
              <a:rPr lang="en-US" baseline="0" dirty="0" smtClean="0"/>
              <a:t>measured </a:t>
            </a:r>
            <a:r>
              <a:rPr lang="en-US" baseline="0" dirty="0" err="1" smtClean="0"/>
              <a:t>wrt</a:t>
            </a:r>
            <a:r>
              <a:rPr lang="en-US" baseline="0" dirty="0" smtClean="0"/>
              <a:t> to event plane measured by TPC.</a:t>
            </a:r>
          </a:p>
          <a:p>
            <a:r>
              <a:rPr lang="en-US" baseline="0" dirty="0" smtClean="0"/>
              <a:t>Rho is short lived and so is a broad resonance.</a:t>
            </a:r>
          </a:p>
          <a:p>
            <a:r>
              <a:rPr lang="en-US" baseline="0" dirty="0" smtClean="0"/>
              <a:t>Signal is extracted using a cocktail fit to the invariant mass distribution. </a:t>
            </a:r>
          </a:p>
          <a:p>
            <a:endParaRPr lang="en-US" baseline="0" dirty="0" smtClean="0"/>
          </a:p>
          <a:p>
            <a:r>
              <a:rPr lang="en-US" baseline="0" dirty="0" smtClean="0"/>
              <a:t>Rho is short lived and decays  after chemical freeze-out but before the kinetic freeze-out. </a:t>
            </a:r>
          </a:p>
          <a:p>
            <a:r>
              <a:rPr lang="en-US" baseline="0" dirty="0" smtClean="0"/>
              <a:t>The decay is mainly through </a:t>
            </a:r>
            <a:r>
              <a:rPr lang="en-US" baseline="0" dirty="0" err="1" smtClean="0"/>
              <a:t>pi+pi</a:t>
            </a:r>
            <a:r>
              <a:rPr lang="en-US" baseline="0" dirty="0" smtClean="0"/>
              <a:t>- pair production. Hadronic decay products interact with the medium and might be modified.</a:t>
            </a:r>
          </a:p>
          <a:p>
            <a:r>
              <a:rPr lang="en-US" baseline="0" dirty="0" smtClean="0"/>
              <a:t>There also might be regeneration of rho via </a:t>
            </a:r>
            <a:r>
              <a:rPr lang="en-US" baseline="0" dirty="0" err="1" smtClean="0"/>
              <a:t>pi_pi</a:t>
            </a:r>
            <a:r>
              <a:rPr lang="en-US" baseline="0" dirty="0" smtClean="0"/>
              <a:t>- </a:t>
            </a:r>
            <a:r>
              <a:rPr lang="en-US" baseline="0" dirty="0" err="1" smtClean="0">
                <a:sym typeface="Wingdings"/>
              </a:rPr>
              <a:t>rho</a:t>
            </a:r>
            <a:r>
              <a:rPr lang="en-US" baseline="0" dirty="0" smtClean="0">
                <a:sym typeface="Wingdings"/>
              </a:rPr>
              <a:t> ; If dominant then </a:t>
            </a:r>
            <a:r>
              <a:rPr lang="en-US" baseline="0" dirty="0" err="1" smtClean="0">
                <a:sym typeface="Wingdings"/>
              </a:rPr>
              <a:t>v</a:t>
            </a:r>
            <a:r>
              <a:rPr lang="en-US" baseline="0" dirty="0" smtClean="0">
                <a:sym typeface="Wingdings"/>
              </a:rPr>
              <a:t> of rho should show </a:t>
            </a:r>
            <a:r>
              <a:rPr lang="en-US" baseline="0" dirty="0" err="1" smtClean="0">
                <a:sym typeface="Wingdings"/>
              </a:rPr>
              <a:t>nq</a:t>
            </a:r>
            <a:r>
              <a:rPr lang="en-US" baseline="0" dirty="0" smtClean="0">
                <a:sym typeface="Wingdings"/>
              </a:rPr>
              <a:t> =  scaling.</a:t>
            </a:r>
          </a:p>
          <a:p>
            <a:r>
              <a:rPr lang="en-US" baseline="0" dirty="0" smtClean="0">
                <a:sym typeface="Wingdings"/>
              </a:rPr>
              <a:t>If rho is produced during before chemical freezeout-&gt; expect number of quark scaling =  to match the data with other mesons and baryons.</a:t>
            </a:r>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v2 and </a:t>
            </a:r>
            <a:r>
              <a:rPr lang="en-US" baseline="0" dirty="0" err="1" smtClean="0"/>
              <a:t>traqnsverse</a:t>
            </a:r>
            <a:r>
              <a:rPr lang="en-US" baseline="0" dirty="0" smtClean="0"/>
              <a:t> momentum of rho mesons is scaled by  2 and 4 Constituent quarks respectively. Data for </a:t>
            </a:r>
            <a:r>
              <a:rPr lang="en-US" baseline="0" dirty="0" err="1" smtClean="0"/>
              <a:t>Kshort</a:t>
            </a:r>
            <a:r>
              <a:rPr lang="en-US" baseline="0" dirty="0" smtClean="0"/>
              <a:t> and lambda is also plotted on the same for comparison.</a:t>
            </a:r>
          </a:p>
          <a:p>
            <a:r>
              <a:rPr lang="en-US" baseline="0" dirty="0" smtClean="0"/>
              <a:t>Data confirms </a:t>
            </a:r>
            <a:r>
              <a:rPr lang="en-US" baseline="0" dirty="0" err="1" smtClean="0"/>
              <a:t>nq</a:t>
            </a:r>
            <a:r>
              <a:rPr lang="en-US" baseline="0" dirty="0" smtClean="0"/>
              <a:t> = 2 scaling above scaled (</a:t>
            </a:r>
            <a:r>
              <a:rPr lang="en-US" baseline="0" dirty="0" err="1" smtClean="0"/>
              <a:t>mt</a:t>
            </a:r>
            <a:r>
              <a:rPr lang="en-US" baseline="0" dirty="0" smtClean="0"/>
              <a:t>-mo) of 1.0 </a:t>
            </a:r>
            <a:r>
              <a:rPr lang="en-US" baseline="0" dirty="0" err="1" smtClean="0"/>
              <a:t>GeV/c</a:t>
            </a:r>
            <a:r>
              <a:rPr lang="en-US" baseline="0" dirty="0" smtClean="0"/>
              <a:t>. Rho are dominantly produced at the time of  chemical freeze-out.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Solenoidal</a:t>
            </a:r>
            <a:r>
              <a:rPr lang="en-US" dirty="0" smtClean="0"/>
              <a:t> Tracker </a:t>
            </a:r>
            <a:r>
              <a:rPr lang="en-US" baseline="0" dirty="0" smtClean="0"/>
              <a:t>is a suite of detectors at Relativistic Heavy Ion Collider.</a:t>
            </a:r>
          </a:p>
          <a:p>
            <a:r>
              <a:rPr lang="en-US" baseline="0" dirty="0" smtClean="0"/>
              <a:t>Most of its detectors can be seen in this schematic diagram.</a:t>
            </a:r>
          </a:p>
          <a:p>
            <a:r>
              <a:rPr lang="en-US" baseline="0" dirty="0" smtClean="0"/>
              <a:t> </a:t>
            </a:r>
          </a:p>
          <a:p>
            <a:r>
              <a:rPr lang="en-US" dirty="0" smtClean="0"/>
              <a:t>The main workhorse is</a:t>
            </a:r>
            <a:r>
              <a:rPr lang="en-US" baseline="0" dirty="0" smtClean="0"/>
              <a:t> the Time Projection Chamber sitting at the heart of STAR</a:t>
            </a:r>
          </a:p>
          <a:p>
            <a:r>
              <a:rPr lang="en-US" baseline="0" dirty="0" smtClean="0"/>
              <a:t>which measures Particle Identity and momentum at mid-rapidity. </a:t>
            </a:r>
          </a:p>
          <a:p>
            <a:r>
              <a:rPr lang="en-US" baseline="0" dirty="0" smtClean="0"/>
              <a:t>A Full Time of Flight Barrel has been added in Run  and this has enhanced</a:t>
            </a:r>
          </a:p>
          <a:p>
            <a:r>
              <a:rPr lang="en-US" baseline="0" dirty="0" err="1" smtClean="0"/>
              <a:t>STAR’s</a:t>
            </a:r>
            <a:r>
              <a:rPr lang="en-US" baseline="0" dirty="0" smtClean="0"/>
              <a:t> capabilities for particle identification. </a:t>
            </a:r>
          </a:p>
          <a:p>
            <a:r>
              <a:rPr lang="en-US" baseline="0" dirty="0" smtClean="0"/>
              <a:t>These are surrounded by Barrel and End-Cap Electro-magnetic calorimeters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Photon Multiplicity Detector can be seen at forward rapidity.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Forward Time Projection Chambers  measure charge particles at forward rapidity overlapping with PMD rapidity range.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Zero Degree Calorimeters aid in measurement of centrality and also determine the event plane for directed flow analysis.</a:t>
            </a:r>
          </a:p>
          <a:p>
            <a:r>
              <a:rPr lang="en-US" baseline="0" dirty="0" smtClean="0"/>
              <a:t>Besides these are a number of trigger detectors Detectors as well as detectors for determining the vertex position.</a:t>
            </a:r>
          </a:p>
        </p:txBody>
      </p:sp>
      <p:sp>
        <p:nvSpPr>
          <p:cNvPr id="4" name="Slide Number Placeholder 3"/>
          <p:cNvSpPr>
            <a:spLocks noGrp="1"/>
          </p:cNvSpPr>
          <p:nvPr>
            <p:ph type="sldNum" sz="quarter" idx="10"/>
          </p:nvPr>
        </p:nvSpPr>
        <p:spPr/>
        <p:txBody>
          <a:bodyPr/>
          <a:lstStyle/>
          <a:p>
            <a:fld id="{C1EAD59A-CDEF-0A48-B075-A87FB1D8441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Space and charge Parity is conserved in Strong interactions, as is evident by the zero neutron electric dipole moment measurements.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according to theory, formation of local – meta-stable-P-odd domains are not-forbidden in heavy ion collisions.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system created in a non-central heavy-ion collision has a large value of angular momentum  and so also of magnetic field.</a:t>
            </a:r>
          </a:p>
          <a:p>
            <a:endParaRPr lang="en-US" baseline="0" dirty="0" smtClean="0"/>
          </a:p>
          <a:p>
            <a:r>
              <a:rPr lang="en-US" baseline="0" dirty="0" smtClean="0"/>
              <a:t>If local Parity Odd domains are formed, they cause charge separation along this magnetic field. The magnetic field is perpendicular to </a:t>
            </a:r>
          </a:p>
          <a:p>
            <a:r>
              <a:rPr lang="en-US" baseline="0" dirty="0" smtClean="0"/>
              <a:t>The reaction plane which can be determined in heavy ions. So experimentally observation of charge separation is possible in an event.</a:t>
            </a:r>
          </a:p>
          <a:p>
            <a:r>
              <a:rPr lang="en-US" baseline="0" dirty="0" smtClean="0"/>
              <a:t>Let us understand why does the charge separation occur in the first place. </a:t>
            </a:r>
          </a:p>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magnetic field aligns the spins of +</a:t>
            </a:r>
            <a:r>
              <a:rPr lang="en-US" baseline="0" dirty="0" err="1" smtClean="0"/>
              <a:t>ve</a:t>
            </a:r>
            <a:r>
              <a:rPr lang="en-US" baseline="0" dirty="0" smtClean="0"/>
              <a:t> charged quarks along itself and –</a:t>
            </a:r>
            <a:r>
              <a:rPr lang="en-US" baseline="0" dirty="0" err="1" smtClean="0"/>
              <a:t>ve</a:t>
            </a:r>
            <a:r>
              <a:rPr lang="en-US" baseline="0" dirty="0" smtClean="0"/>
              <a:t> charges quarks opposite to its direction. </a:t>
            </a:r>
          </a:p>
          <a:p>
            <a:r>
              <a:rPr lang="en-US" baseline="0" dirty="0" smtClean="0"/>
              <a:t>Assume magnetic field in direction up. </a:t>
            </a:r>
          </a:p>
          <a:p>
            <a:r>
              <a:rPr lang="en-US" baseline="0" dirty="0" smtClean="0"/>
              <a:t>Momentum of left handed quark is opposite to its spin which means it is pointing downwards for a positively charged </a:t>
            </a:r>
          </a:p>
          <a:p>
            <a:r>
              <a:rPr lang="en-US" baseline="0" dirty="0" smtClean="0"/>
              <a:t>quarks And upwards for a the negatively charged quarks.</a:t>
            </a:r>
          </a:p>
          <a:p>
            <a:r>
              <a:rPr lang="en-US" baseline="0" dirty="0" smtClean="0"/>
              <a:t>Right handed quarks are similarly aligned but have momentum along spin. </a:t>
            </a:r>
          </a:p>
          <a:p>
            <a:r>
              <a:rPr lang="en-US" baseline="0" dirty="0" smtClean="0"/>
              <a:t>If the number of right and left handed quarks is same, the total charge moving up or down is same.</a:t>
            </a:r>
          </a:p>
          <a:p>
            <a:r>
              <a:rPr lang="en-US" baseline="0" dirty="0" smtClean="0"/>
              <a:t>If there exists an excess of either handed quark: this number is unequal and we have a charge separation in a finite volume.</a:t>
            </a:r>
          </a:p>
          <a:p>
            <a:r>
              <a:rPr lang="en-US" baseline="0" dirty="0" smtClean="0"/>
              <a:t>Magnetic field is perpendicular to reaction plane and so we have unequal charged on either side of reaction plane.   </a:t>
            </a:r>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Azimuthal anisotropic particle distribution was charge independent earlier, but in case of local parity violation in strong interactions, </a:t>
            </a:r>
          </a:p>
          <a:p>
            <a:r>
              <a:rPr lang="en-US" baseline="0" dirty="0" smtClean="0"/>
              <a:t>it has a charged dependent term.</a:t>
            </a:r>
          </a:p>
          <a:p>
            <a:r>
              <a:rPr lang="en-US" baseline="0" dirty="0" smtClean="0"/>
              <a:t>Since the sign of a varies event-by-event, averaged over a large number of events, </a:t>
            </a:r>
          </a:p>
          <a:p>
            <a:r>
              <a:rPr lang="en-US" baseline="0" dirty="0" smtClean="0"/>
              <a:t>it would vanish since it would be averaged very many different domains all oriented differently.</a:t>
            </a:r>
          </a:p>
          <a:p>
            <a:endParaRPr lang="en-US" baseline="0" dirty="0" smtClean="0"/>
          </a:p>
          <a:p>
            <a:r>
              <a:rPr lang="en-US" baseline="0" dirty="0" smtClean="0"/>
              <a:t>But if we measure correlations between charged particles, it will not vanish. i.e. by measuring </a:t>
            </a:r>
          </a:p>
          <a:p>
            <a:r>
              <a:rPr lang="en-US" baseline="0" dirty="0" smtClean="0"/>
              <a:t>&lt;</a:t>
            </a:r>
            <a:r>
              <a:rPr lang="en-US" baseline="0" dirty="0" err="1" smtClean="0"/>
              <a:t>a_alpha</a:t>
            </a:r>
            <a:r>
              <a:rPr lang="en-US" baseline="0" dirty="0" smtClean="0"/>
              <a:t> </a:t>
            </a:r>
            <a:r>
              <a:rPr lang="en-US" baseline="0" dirty="0" err="1" smtClean="0"/>
              <a:t>a_beta</a:t>
            </a:r>
            <a:r>
              <a:rPr lang="en-US" baseline="0" dirty="0" smtClean="0"/>
              <a:t>&gt; where alpha and beta are charges of the particle taking values either positive or negative. </a:t>
            </a:r>
          </a:p>
          <a:p>
            <a:r>
              <a:rPr lang="en-US" baseline="0" dirty="0" smtClean="0"/>
              <a:t>But we have three more terms here Are they spoiling the picture?</a:t>
            </a:r>
          </a:p>
          <a:p>
            <a:r>
              <a:rPr lang="en-US" baseline="0" dirty="0" smtClean="0"/>
              <a:t>If we measure the correlator in a rapidity window placed symmetrically about mid-rapidity, average </a:t>
            </a:r>
            <a:r>
              <a:rPr lang="en-US" baseline="0" dirty="0" err="1" smtClean="0"/>
              <a:t>v</a:t>
            </a:r>
            <a:r>
              <a:rPr lang="en-US" baseline="0" dirty="0" smtClean="0"/>
              <a:t>*</a:t>
            </a:r>
            <a:r>
              <a:rPr lang="en-US" baseline="0" dirty="0" err="1" smtClean="0"/>
              <a:t>v</a:t>
            </a:r>
            <a:r>
              <a:rPr lang="en-US" baseline="0" dirty="0" smtClean="0"/>
              <a:t> vanishes except for fluctuations.</a:t>
            </a:r>
          </a:p>
          <a:p>
            <a:r>
              <a:rPr lang="en-US" baseline="0" dirty="0" smtClean="0"/>
              <a:t>There are also reaction plane independent and reaction plane dependent terms. These are built into the models, analyzed and then compared with data.</a:t>
            </a:r>
          </a:p>
        </p:txBody>
      </p:sp>
      <p:sp>
        <p:nvSpPr>
          <p:cNvPr id="4" name="Slide Number Placeholder 3"/>
          <p:cNvSpPr>
            <a:spLocks noGrp="1"/>
          </p:cNvSpPr>
          <p:nvPr>
            <p:ph type="sldNum" sz="quarter" idx="10"/>
          </p:nvPr>
        </p:nvSpPr>
        <p:spPr/>
        <p:txBody>
          <a:bodyPr/>
          <a:lstStyle/>
          <a:p>
            <a:fld id="{C1EAD59A-CDEF-0A48-B075-A87FB1D8441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5750" indent="-285750">
              <a:buNone/>
            </a:pPr>
            <a:r>
              <a:rPr lang="en-US" baseline="0" dirty="0" smtClean="0"/>
              <a:t>We observed that</a:t>
            </a:r>
          </a:p>
          <a:p>
            <a:pPr marL="285750" indent="-285750">
              <a:buNone/>
            </a:pPr>
            <a:r>
              <a:rPr lang="en-US" baseline="0" dirty="0" smtClean="0"/>
              <a:t>The same charge signal is strong.</a:t>
            </a:r>
          </a:p>
          <a:p>
            <a:pPr marL="285750" indent="-285750">
              <a:buNone/>
            </a:pPr>
            <a:r>
              <a:rPr lang="en-US" baseline="0" dirty="0" smtClean="0"/>
              <a:t>Opposite charge signal is small maybe since one of the charges has to pass through the medium and suffers suppression like in jets.</a:t>
            </a:r>
          </a:p>
          <a:p>
            <a:pPr marL="285750" indent="-285750">
              <a:buNone/>
            </a:pPr>
            <a:r>
              <a:rPr lang="en-US" baseline="0" dirty="0" smtClean="0"/>
              <a:t>Reaction plane independent as well as dependent backgrounds were built into various models and the results are also plotted here.  </a:t>
            </a:r>
          </a:p>
          <a:p>
            <a:pPr marL="285750" indent="-285750">
              <a:buAutoNum type="romanLcParenBoth"/>
            </a:pPr>
            <a:r>
              <a:rPr lang="en-US" baseline="0" dirty="0" smtClean="0"/>
              <a:t>The opposite charge effect observed is dominated by background.</a:t>
            </a:r>
          </a:p>
          <a:p>
            <a:pPr marL="285750" indent="-285750">
              <a:buAutoNum type="romanLcParenBoth"/>
            </a:pPr>
            <a:r>
              <a:rPr lang="en-US" baseline="0" dirty="0" smtClean="0"/>
              <a:t>The strength of Same charge effect is not explained by any model. Some models give opposite sign of the effect.</a:t>
            </a:r>
          </a:p>
          <a:p>
            <a:pPr marL="285750" indent="-285750">
              <a:buNone/>
            </a:pPr>
            <a:endParaRPr lang="en-US" baseline="0" dirty="0" smtClean="0"/>
          </a:p>
          <a:p>
            <a:pPr marL="285750" indent="-285750">
              <a:buNone/>
            </a:pPr>
            <a:r>
              <a:rPr lang="en-US" baseline="0" dirty="0" smtClean="0"/>
              <a:t>All possible precautions were taken to ensure that the signal is not due to detector effects.</a:t>
            </a:r>
          </a:p>
          <a:p>
            <a:pPr marL="285750" indent="-285750">
              <a:buNone/>
            </a:pPr>
            <a:r>
              <a:rPr lang="en-US" baseline="0" dirty="0" smtClean="0"/>
              <a:t>The observed signal remains unexplained;</a:t>
            </a:r>
          </a:p>
          <a:p>
            <a:pPr marL="285750" indent="-285750">
              <a:buNone/>
            </a:pPr>
            <a:r>
              <a:rPr lang="en-US" baseline="0" dirty="0" smtClean="0"/>
              <a:t> Local Strong Parity Violation is a possible explanation of the observed phenomenon</a:t>
            </a:r>
          </a:p>
          <a:p>
            <a:pPr marL="285750" indent="-285750">
              <a:buNone/>
            </a:pPr>
            <a:endParaRPr lang="en-US" baseline="0" dirty="0" smtClean="0"/>
          </a:p>
          <a:p>
            <a:pPr marL="285750" indent="-285750">
              <a:buNone/>
            </a:pPr>
            <a:endParaRPr lang="en-US" baseline="0" dirty="0" smtClean="0"/>
          </a:p>
          <a:p>
            <a:pPr marL="285750" indent="-285750">
              <a:buNone/>
            </a:pPr>
            <a:endParaRPr lang="en-US" baseline="0" dirty="0" smtClean="0"/>
          </a:p>
          <a:p>
            <a:pPr marL="285750" indent="-285750">
              <a:buNone/>
            </a:pPr>
            <a:r>
              <a:rPr lang="en-US" baseline="0" dirty="0" smtClean="0"/>
              <a:t>   </a:t>
            </a:r>
          </a:p>
        </p:txBody>
      </p:sp>
      <p:sp>
        <p:nvSpPr>
          <p:cNvPr id="4" name="Slide Number Placeholder 3"/>
          <p:cNvSpPr>
            <a:spLocks noGrp="1"/>
          </p:cNvSpPr>
          <p:nvPr>
            <p:ph type="sldNum" sz="quarter" idx="10"/>
          </p:nvPr>
        </p:nvSpPr>
        <p:spPr/>
        <p:txBody>
          <a:bodyPr/>
          <a:lstStyle/>
          <a:p>
            <a:fld id="{C1EAD59A-CDEF-0A48-B075-A87FB1D8441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is</a:t>
            </a:r>
            <a:r>
              <a:rPr lang="en-US" baseline="0" dirty="0" smtClean="0"/>
              <a:t> the QCD phase diagram of strongly interacting matter characterized by Baryon Chemical Potential and Temperature.</a:t>
            </a:r>
          </a:p>
          <a:p>
            <a:r>
              <a:rPr lang="en-US" baseline="0" dirty="0" smtClean="0"/>
              <a:t> It shows various phases that can occur under different conditions including the boundary between the hadron gas phase and </a:t>
            </a:r>
          </a:p>
          <a:p>
            <a:r>
              <a:rPr lang="en-US" baseline="0" dirty="0" smtClean="0"/>
              <a:t>the Quark Gluon Plasma phase. At top RHIC energy we are spanning low baryon chemical potential region of this diagram.</a:t>
            </a:r>
          </a:p>
          <a:p>
            <a:r>
              <a:rPr lang="en-US" dirty="0" smtClean="0"/>
              <a:t>According to Lattice QCD </a:t>
            </a:r>
            <a:r>
              <a:rPr lang="en-US" baseline="0" dirty="0" smtClean="0"/>
              <a:t>at zero baryon chemical potential there is a rapid cross over </a:t>
            </a:r>
          </a:p>
          <a:p>
            <a:r>
              <a:rPr lang="en-US" baseline="0" dirty="0" smtClean="0"/>
              <a:t>from QGP phase to the hadron gas phase. QCD based </a:t>
            </a:r>
            <a:r>
              <a:rPr lang="en-US" dirty="0" smtClean="0"/>
              <a:t>model calculations show</a:t>
            </a:r>
            <a:r>
              <a:rPr lang="en-US" baseline="0" dirty="0" smtClean="0"/>
              <a:t> </a:t>
            </a:r>
            <a:r>
              <a:rPr lang="en-US" dirty="0" smtClean="0"/>
              <a:t>that </a:t>
            </a:r>
            <a:r>
              <a:rPr lang="en-US" baseline="0" dirty="0" smtClean="0"/>
              <a:t> at large baryon chemical potential there is a first order phase transition. </a:t>
            </a:r>
          </a:p>
          <a:p>
            <a:r>
              <a:rPr lang="en-US" baseline="0" dirty="0" smtClean="0"/>
              <a:t>The point in phase space where the 1</a:t>
            </a:r>
            <a:r>
              <a:rPr lang="en-US" baseline="30000" dirty="0" smtClean="0"/>
              <a:t>st</a:t>
            </a:r>
            <a:r>
              <a:rPr lang="en-US" baseline="0" dirty="0" smtClean="0"/>
              <a:t> order transition ends is called the QCD critical point.</a:t>
            </a:r>
          </a:p>
          <a:p>
            <a:r>
              <a:rPr lang="en-US" baseline="0" dirty="0" smtClean="0"/>
              <a:t>To locate this point experimentally, we have vary the Baryon chemical potential which can be achieved by varying the CM energy of heavy-ion collisions. This is the motivation for the Recent Beam Energy Scan program of RHIC in  2010 and 2010, where collisions with CM energy  </a:t>
            </a:r>
            <a:r>
              <a:rPr lang="en-US" baseline="0" dirty="0" err="1" smtClean="0"/>
              <a:t>GeV</a:t>
            </a:r>
            <a:r>
              <a:rPr lang="en-US" baseline="0" dirty="0" smtClean="0"/>
              <a:t> to  </a:t>
            </a:r>
            <a:r>
              <a:rPr lang="en-US" baseline="0" dirty="0" err="1" smtClean="0"/>
              <a:t>GeV</a:t>
            </a:r>
            <a:r>
              <a:rPr lang="en-US" baseline="0" dirty="0" smtClean="0"/>
              <a:t> would be studied. </a:t>
            </a:r>
          </a:p>
          <a:p>
            <a:r>
              <a:rPr lang="en-US" baseline="0" dirty="0" smtClean="0"/>
              <a:t>In the process we expect to vary the baryon chemical potential from  to  </a:t>
            </a:r>
            <a:r>
              <a:rPr lang="en-US" baseline="0" dirty="0" err="1" smtClean="0"/>
              <a:t>MeV</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will be hearing more about the critical point in Dr </a:t>
            </a:r>
            <a:r>
              <a:rPr lang="en-US" baseline="0" dirty="0" err="1" smtClean="0"/>
              <a:t>Viyogi’s</a:t>
            </a:r>
            <a:r>
              <a:rPr lang="en-US" baseline="0" dirty="0" smtClean="0"/>
              <a:t> talk tomorrow.</a:t>
            </a:r>
          </a:p>
          <a:p>
            <a:endParaRPr lang="en-US" baseline="0" dirty="0" smtClean="0"/>
          </a:p>
          <a:p>
            <a:r>
              <a:rPr lang="en-US" baseline="0" dirty="0" smtClean="0"/>
              <a:t>This program raised two questions:</a:t>
            </a:r>
          </a:p>
          <a:p>
            <a:r>
              <a:rPr lang="en-US" baseline="0" dirty="0" smtClean="0"/>
              <a:t>(</a:t>
            </a:r>
            <a:r>
              <a:rPr lang="en-US" baseline="0" dirty="0" err="1" smtClean="0"/>
              <a:t>i</a:t>
            </a:r>
            <a:r>
              <a:rPr lang="en-US" baseline="0" dirty="0" smtClean="0"/>
              <a:t>) STAR works very well at high energy collisions, Can it work as well for low energy?</a:t>
            </a:r>
          </a:p>
          <a:p>
            <a:r>
              <a:rPr lang="en-US" baseline="0" dirty="0" smtClean="0"/>
              <a:t>(ii) What are the tools to detect critical point?</a:t>
            </a:r>
          </a:p>
          <a:p>
            <a:r>
              <a:rPr lang="en-US" baseline="0" dirty="0" smtClean="0"/>
              <a:t>To study the first question a short run of AuAu collisions was taken at . </a:t>
            </a:r>
            <a:r>
              <a:rPr lang="en-US" baseline="0" dirty="0" err="1" smtClean="0"/>
              <a:t>GeV</a:t>
            </a:r>
            <a:r>
              <a:rPr lang="en-US" baseline="0" dirty="0" smtClean="0"/>
              <a:t> in . </a:t>
            </a:r>
          </a:p>
          <a:p>
            <a:r>
              <a:rPr lang="en-US" baseline="0" dirty="0" smtClean="0"/>
              <a:t>I will be presenting the results from this data set to establish the capabilities of STAR.</a:t>
            </a:r>
          </a:p>
          <a:p>
            <a:r>
              <a:rPr lang="en-US" baseline="0" dirty="0" smtClean="0"/>
              <a:t>For second question: we will be looking at higher moment analysis of net proton data performed on STAR data at various energies. </a:t>
            </a:r>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Run a tiny statistics of  AuAu collisions events were taken at .GeV center of mass energy per nucleon, </a:t>
            </a:r>
          </a:p>
          <a:p>
            <a:r>
              <a:rPr lang="en-US" sz="1200" kern="1200" dirty="0" smtClean="0">
                <a:solidFill>
                  <a:schemeClr val="tx1"/>
                </a:solidFill>
                <a:latin typeface="+mn-lt"/>
                <a:ea typeface="+mn-ea"/>
                <a:cs typeface="+mn-cs"/>
              </a:rPr>
              <a:t>in a short data-taking period at STAR. </a:t>
            </a:r>
          </a:p>
          <a:p>
            <a:r>
              <a:rPr lang="en-US" sz="1200" kern="1200" baseline="0" dirty="0" smtClean="0">
                <a:solidFill>
                  <a:schemeClr val="tx1"/>
                </a:solidFill>
                <a:latin typeface="+mn-lt"/>
                <a:ea typeface="+mn-ea"/>
                <a:cs typeface="+mn-cs"/>
              </a:rPr>
              <a:t>Here I will report the results</a:t>
            </a:r>
            <a:r>
              <a:rPr lang="en-US" sz="1200" kern="1200" dirty="0" smtClean="0">
                <a:solidFill>
                  <a:schemeClr val="tx1"/>
                </a:solidFill>
                <a:latin typeface="+mn-lt"/>
                <a:ea typeface="+mn-ea"/>
                <a:cs typeface="+mn-cs"/>
              </a:rPr>
              <a:t> of various</a:t>
            </a:r>
            <a:r>
              <a:rPr lang="en-US" sz="1200" kern="1200" baseline="0" dirty="0" smtClean="0">
                <a:solidFill>
                  <a:schemeClr val="tx1"/>
                </a:solidFill>
                <a:latin typeface="+mn-lt"/>
                <a:ea typeface="+mn-ea"/>
                <a:cs typeface="+mn-cs"/>
              </a:rPr>
              <a:t> analysis on this small dataset.</a:t>
            </a:r>
          </a:p>
          <a:p>
            <a:endParaRPr lang="en-US" dirty="0" smtClean="0"/>
          </a:p>
          <a:p>
            <a:r>
              <a:rPr lang="en-US" dirty="0" smtClean="0"/>
              <a:t>Spectra and Centrality dependence</a:t>
            </a:r>
            <a:r>
              <a:rPr lang="en-US" baseline="0" dirty="0" smtClean="0"/>
              <a:t> of rapidity density of identified particles was studied.</a:t>
            </a:r>
            <a:endParaRPr lang="en-US" dirty="0" smtClean="0"/>
          </a:p>
          <a:p>
            <a:r>
              <a:rPr lang="en-US" baseline="0" dirty="0" smtClean="0"/>
              <a:t>The plots for </a:t>
            </a:r>
            <a:r>
              <a:rPr lang="en-US" baseline="0" dirty="0" err="1" smtClean="0"/>
              <a:t>piplus</a:t>
            </a:r>
            <a:r>
              <a:rPr lang="en-US" baseline="0" dirty="0" smtClean="0"/>
              <a:t> are given here and And compared with the corresponding values at  </a:t>
            </a:r>
            <a:r>
              <a:rPr lang="en-US" baseline="0" dirty="0" err="1" smtClean="0"/>
              <a:t>GeV</a:t>
            </a:r>
            <a:r>
              <a:rPr lang="en-US" baseline="0" dirty="0" smtClean="0"/>
              <a:t> and . </a:t>
            </a:r>
            <a:r>
              <a:rPr lang="en-US" baseline="0" dirty="0" err="1" smtClean="0"/>
              <a:t>GeV</a:t>
            </a:r>
            <a:r>
              <a:rPr lang="en-US" baseline="0" dirty="0" smtClean="0"/>
              <a:t>. </a:t>
            </a:r>
          </a:p>
          <a:p>
            <a:r>
              <a:rPr lang="en-US" baseline="0" dirty="0" smtClean="0"/>
              <a:t>Mean </a:t>
            </a:r>
            <a:r>
              <a:rPr lang="en-US" baseline="0" dirty="0" err="1" smtClean="0"/>
              <a:t>pT</a:t>
            </a:r>
            <a:r>
              <a:rPr lang="en-US" baseline="0" dirty="0" smtClean="0"/>
              <a:t> of the </a:t>
            </a:r>
            <a:r>
              <a:rPr lang="en-US" baseline="0" dirty="0" err="1" smtClean="0"/>
              <a:t>piplus</a:t>
            </a:r>
            <a:r>
              <a:rPr lang="en-US" baseline="0" dirty="0" smtClean="0"/>
              <a:t> is plotted as a function of number of participants on the right. </a:t>
            </a:r>
          </a:p>
          <a:p>
            <a:r>
              <a:rPr lang="en-US" baseline="0" dirty="0" smtClean="0"/>
              <a:t>The chemical and kinetic freezeout temperatures, baryon chemical potential were extracted from </a:t>
            </a:r>
          </a:p>
          <a:p>
            <a:r>
              <a:rPr lang="en-US" baseline="0" dirty="0" smtClean="0"/>
              <a:t>particle ratios and spectra.</a:t>
            </a:r>
          </a:p>
        </p:txBody>
      </p:sp>
      <p:sp>
        <p:nvSpPr>
          <p:cNvPr id="4" name="Slide Number Placeholder 3"/>
          <p:cNvSpPr>
            <a:spLocks noGrp="1"/>
          </p:cNvSpPr>
          <p:nvPr>
            <p:ph type="sldNum" sz="quarter" idx="10"/>
          </p:nvPr>
        </p:nvSpPr>
        <p:spPr/>
        <p:txBody>
          <a:bodyPr/>
          <a:lstStyle/>
          <a:p>
            <a:fld id="{C1EAD59A-CDEF-0A48-B075-A87FB1D8441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some results of rapidity density and mean kinetic energy of </a:t>
            </a:r>
            <a:r>
              <a:rPr lang="en-US" baseline="0" dirty="0" err="1" smtClean="0"/>
              <a:t>pions</a:t>
            </a:r>
            <a:r>
              <a:rPr lang="en-US" baseline="0" dirty="0" smtClean="0"/>
              <a:t> are compared with those at SPS energies.</a:t>
            </a:r>
          </a:p>
          <a:p>
            <a:r>
              <a:rPr lang="en-US" baseline="0" dirty="0" smtClean="0"/>
              <a:t>STAR results are consistent with the results from fixed target SPS experiments.</a:t>
            </a:r>
          </a:p>
          <a:p>
            <a:endParaRPr lang="en-US" baseline="0" dirty="0" smtClean="0"/>
          </a:p>
          <a:p>
            <a:r>
              <a:rPr lang="en-US" baseline="0" dirty="0" smtClean="0"/>
              <a:t>And it has many advantages on its side over SPS. </a:t>
            </a:r>
          </a:p>
          <a:p>
            <a:r>
              <a:rPr lang="en-US" baseline="0" dirty="0" smtClean="0"/>
              <a:t>Being a collider experiment, the acceptance is similar at all energies.</a:t>
            </a:r>
          </a:p>
          <a:p>
            <a:r>
              <a:rPr lang="en-US" baseline="0" dirty="0" smtClean="0"/>
              <a:t>All its detectors are tested and known to work well. </a:t>
            </a:r>
          </a:p>
          <a:p>
            <a:r>
              <a:rPr lang="en-US" baseline="0" dirty="0" smtClean="0"/>
              <a:t>With the full barrel of TOF the particle ID would be much better for data taken in   and onwards. </a:t>
            </a:r>
          </a:p>
          <a:p>
            <a:r>
              <a:rPr lang="en-US" baseline="0" dirty="0" smtClean="0"/>
              <a:t>DAQ  makes data taking faster so we can build more statistics, in fact run exceeded all its statistics goals.</a:t>
            </a:r>
          </a:p>
          <a:p>
            <a:endParaRPr lang="en-US" baseline="0" dirty="0" smtClean="0"/>
          </a:p>
          <a:p>
            <a:r>
              <a:rPr lang="en-US" baseline="0" dirty="0" smtClean="0"/>
              <a:t>In short: STAR has taken data in the first phase of BES Run and is ready for more.  </a:t>
            </a:r>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Correlation length is related to various moments of distributions of conserved quantities like net-baryon and  net-Charge.</a:t>
            </a:r>
          </a:p>
          <a:p>
            <a:r>
              <a:rPr lang="en-US" baseline="0" dirty="0" smtClean="0"/>
              <a:t>IN fact the higher moments like skewness and kurtosis are more sensitive to correlation length  .</a:t>
            </a:r>
          </a:p>
          <a:p>
            <a:endParaRPr lang="en-US" baseline="30000" dirty="0" smtClean="0"/>
          </a:p>
          <a:p>
            <a:r>
              <a:rPr lang="en-US" baseline="0" dirty="0" smtClean="0"/>
              <a:t> </a:t>
            </a:r>
            <a:r>
              <a:rPr lang="en-US" baseline="0" dirty="0" err="1" smtClean="0"/>
              <a:t>κσ</a:t>
            </a:r>
            <a:r>
              <a:rPr lang="en-US" baseline="30000" dirty="0" smtClean="0"/>
              <a:t> </a:t>
            </a:r>
            <a:r>
              <a:rPr lang="en-US" baseline="0" dirty="0" smtClean="0"/>
              <a:t>is related to the ratio of fourth order baryon susceptibility χ</a:t>
            </a:r>
            <a:r>
              <a:rPr lang="en-US" baseline="-25000" dirty="0" smtClean="0"/>
              <a:t>B</a:t>
            </a:r>
            <a:r>
              <a:rPr lang="en-US" baseline="30000" dirty="0" smtClean="0"/>
              <a:t>()</a:t>
            </a:r>
            <a:r>
              <a:rPr lang="en-US" baseline="0" dirty="0" smtClean="0"/>
              <a:t> to second order baryon susceptibility χ</a:t>
            </a:r>
            <a:r>
              <a:rPr lang="en-US" baseline="-25000" dirty="0" smtClean="0"/>
              <a:t>B</a:t>
            </a:r>
            <a:r>
              <a:rPr lang="en-US" baseline="30000" dirty="0" smtClean="0"/>
              <a:t>().</a:t>
            </a:r>
          </a:p>
          <a:p>
            <a:r>
              <a:rPr lang="en-US" baseline="30000" dirty="0" smtClean="0"/>
              <a:t> </a:t>
            </a:r>
            <a:r>
              <a:rPr lang="en-US" baseline="0" dirty="0" smtClean="0"/>
              <a:t>According to QCD based model calculations at critical point correlation length diverges, resulting in divergence of  susceptibilities; kurtosis times variance is expected to show large deviations.</a:t>
            </a:r>
          </a:p>
          <a:p>
            <a:r>
              <a:rPr lang="en-US" baseline="0" dirty="0" smtClean="0"/>
              <a:t>Away from CP it is expected to be equal to unity.</a:t>
            </a:r>
          </a:p>
          <a:p>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Inclusive (anti) protons closely reflect the total (anti) baryons production;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net protons can be measured as opposed to net baryons which are not.</a:t>
            </a:r>
          </a:p>
          <a:p>
            <a:r>
              <a:rPr lang="en-US" baseline="0" dirty="0" smtClean="0"/>
              <a:t>We report here higher moments of net-proton multiplicity as a function </a:t>
            </a:r>
          </a:p>
          <a:p>
            <a:r>
              <a:rPr lang="en-US" baseline="0" dirty="0" smtClean="0"/>
              <a:t>of centrality (</a:t>
            </a:r>
            <a:r>
              <a:rPr lang="en-US" baseline="0" dirty="0" err="1" smtClean="0"/>
              <a:t>Npart</a:t>
            </a:r>
            <a:r>
              <a:rPr lang="en-US" baseline="0" dirty="0" smtClean="0"/>
              <a:t>) and Beam Energy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Experimental detail:</a:t>
            </a:r>
          </a:p>
          <a:p>
            <a:r>
              <a:rPr lang="en-US" baseline="0" dirty="0" smtClean="0"/>
              <a:t>STAR measures the number of protons and antiprotons using TPC for AuAu collisions at ., . and  </a:t>
            </a:r>
            <a:r>
              <a:rPr lang="en-US" baseline="0" dirty="0" err="1" smtClean="0"/>
              <a:t>GeV</a:t>
            </a:r>
            <a:r>
              <a:rPr lang="en-US" baseline="0" dirty="0" smtClean="0"/>
              <a:t>. </a:t>
            </a:r>
          </a:p>
          <a:p>
            <a:r>
              <a:rPr lang="en-US" baseline="0" dirty="0" smtClean="0"/>
              <a:t>In each event net number of protons ( </a:t>
            </a:r>
            <a:r>
              <a:rPr lang="en-US" baseline="0" dirty="0" err="1" smtClean="0"/>
              <a:t>Np</a:t>
            </a:r>
            <a:r>
              <a:rPr lang="en-US" baseline="0" dirty="0" smtClean="0"/>
              <a:t> – </a:t>
            </a:r>
            <a:r>
              <a:rPr lang="en-US" baseline="0" dirty="0" err="1" smtClean="0"/>
              <a:t>Npbar</a:t>
            </a:r>
            <a:r>
              <a:rPr lang="en-US" baseline="0" dirty="0" smtClean="0"/>
              <a:t>) was measured and the distribution was obtained for each centrality.</a:t>
            </a:r>
          </a:p>
          <a:p>
            <a:r>
              <a:rPr lang="en-US" baseline="0" dirty="0" smtClean="0"/>
              <a:t>Variance, Skewness and kurtosis of the distribution was obtained and is plotted here. </a:t>
            </a:r>
          </a:p>
          <a:p>
            <a:endParaRPr lang="en-US" baseline="0" dirty="0" smtClean="0"/>
          </a:p>
          <a:p>
            <a:endParaRPr lang="en-US" baseline="0" dirty="0" smtClean="0"/>
          </a:p>
          <a:p>
            <a:r>
              <a:rPr lang="en-US" baseline="0" dirty="0" smtClean="0"/>
              <a:t>The results for S sigma and </a:t>
            </a:r>
            <a:r>
              <a:rPr lang="en-US" baseline="0" dirty="0" err="1" smtClean="0"/>
              <a:t>k</a:t>
            </a:r>
            <a:r>
              <a:rPr lang="en-US" baseline="0" dirty="0" smtClean="0"/>
              <a:t> sigma-square are presented for all three energies. The expectation from models are also plotted. Lattice points plotted are for an equilibrium scenario and would not match the data close to CP.</a:t>
            </a:r>
          </a:p>
          <a:p>
            <a:r>
              <a:rPr lang="en-US" baseline="0" dirty="0" err="1" smtClean="0"/>
              <a:t>Ksigma</a:t>
            </a:r>
            <a:r>
              <a:rPr lang="en-US" baseline="0" dirty="0" smtClean="0"/>
              <a:t> –square is consistent with , the value expected for non-CP scenario. No divergences have been observed till . </a:t>
            </a:r>
            <a:r>
              <a:rPr lang="en-US" baseline="0" dirty="0" err="1" smtClean="0"/>
              <a:t>GeV</a:t>
            </a:r>
            <a:r>
              <a:rPr lang="en-US" baseline="0" dirty="0" smtClean="0"/>
              <a:t> </a:t>
            </a:r>
            <a:r>
              <a:rPr lang="en-US" baseline="0" dirty="0" err="1" smtClean="0"/>
              <a:t>i.e</a:t>
            </a:r>
            <a:r>
              <a:rPr lang="en-US" baseline="0" dirty="0" smtClean="0"/>
              <a:t> till baryon chemical potential &lt; .</a:t>
            </a:r>
          </a:p>
          <a:p>
            <a:r>
              <a:rPr lang="en-US" baseline="0" dirty="0" smtClean="0"/>
              <a:t>It is an exciting time with BES energies data being analyzed. Higher moments talk </a:t>
            </a:r>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For this presentation, I have selected a few recent results from studies of heavy-ion collisions </a:t>
            </a:r>
          </a:p>
          <a:p>
            <a:endParaRPr lang="en-US" baseline="0" dirty="0" smtClean="0"/>
          </a:p>
          <a:p>
            <a:r>
              <a:rPr lang="en-US" baseline="0" dirty="0" smtClean="0"/>
              <a:t>I will begin my talk with the first evidence of Anti-Hyper-Triton at STAR</a:t>
            </a:r>
          </a:p>
          <a:p>
            <a:r>
              <a:rPr lang="en-US" baseline="0" dirty="0" smtClean="0"/>
              <a:t>Then I will present results on measurement of photons at forward rapidity using the Photon Multiplicity Detector</a:t>
            </a:r>
          </a:p>
          <a:p>
            <a:endParaRPr lang="en-US" baseline="0" dirty="0" smtClean="0"/>
          </a:p>
          <a:p>
            <a:r>
              <a:rPr lang="en-US" baseline="0" dirty="0" smtClean="0"/>
              <a:t>Flow is one of the most sensitive tools in heavy ion collisions. </a:t>
            </a:r>
          </a:p>
          <a:p>
            <a:r>
              <a:rPr lang="en-US" baseline="0" dirty="0" smtClean="0"/>
              <a:t>Elliptic flow results that shed light on the degree of thermalization achieved at RHIC will be presented. </a:t>
            </a:r>
          </a:p>
          <a:p>
            <a:r>
              <a:rPr lang="en-US" baseline="0" dirty="0" smtClean="0"/>
              <a:t>Observation of Number of Constituent Quark Scaling in elliptic flow of Strange particles features next. </a:t>
            </a:r>
          </a:p>
          <a:p>
            <a:r>
              <a:rPr lang="en-US" baseline="0" dirty="0" smtClean="0"/>
              <a:t>Production mechanism of Rho mesons is explored using NCQ scaling. </a:t>
            </a:r>
          </a:p>
          <a:p>
            <a:r>
              <a:rPr lang="en-US" baseline="0" dirty="0" smtClean="0"/>
              <a:t>Flow allows us to determine the reaction plane of each event. We have exploited this information to study </a:t>
            </a:r>
          </a:p>
          <a:p>
            <a:r>
              <a:rPr lang="en-US" baseline="0" dirty="0" smtClean="0"/>
              <a:t>charge correlations </a:t>
            </a:r>
            <a:r>
              <a:rPr lang="en-US" baseline="0" dirty="0" err="1" smtClean="0"/>
              <a:t>wrt</a:t>
            </a:r>
            <a:r>
              <a:rPr lang="en-US" baseline="0" dirty="0" smtClean="0"/>
              <a:t> reaction plane which has been proposed as a signature of Local Parity Violation in Strong interactions.  </a:t>
            </a:r>
          </a:p>
          <a:p>
            <a:endParaRPr lang="en-US" baseline="0" dirty="0" smtClean="0"/>
          </a:p>
          <a:p>
            <a:r>
              <a:rPr lang="en-US" baseline="0" dirty="0" smtClean="0"/>
              <a:t>Location of QCD Critical point is of major interest. </a:t>
            </a:r>
          </a:p>
          <a:p>
            <a:r>
              <a:rPr lang="en-US" baseline="0" dirty="0" smtClean="0"/>
              <a:t>RHIC took data at lower energies for this purpose during Run  as a test case at . </a:t>
            </a:r>
            <a:r>
              <a:rPr lang="en-US" baseline="0" dirty="0" err="1" smtClean="0"/>
              <a:t>GeV</a:t>
            </a:r>
            <a:r>
              <a:rPr lang="en-US" baseline="0" dirty="0" smtClean="0"/>
              <a:t> </a:t>
            </a:r>
          </a:p>
          <a:p>
            <a:r>
              <a:rPr lang="en-US" baseline="0" dirty="0" smtClean="0"/>
              <a:t>and for a range of energies during Run . </a:t>
            </a:r>
          </a:p>
          <a:p>
            <a:r>
              <a:rPr lang="en-US" baseline="0" dirty="0" smtClean="0"/>
              <a:t>Some results from collisions at . </a:t>
            </a:r>
            <a:r>
              <a:rPr lang="en-US" baseline="0" dirty="0" err="1" smtClean="0"/>
              <a:t>GeV</a:t>
            </a:r>
            <a:r>
              <a:rPr lang="en-US" baseline="0" dirty="0" smtClean="0"/>
              <a:t>, demonstrating the working capabilities of STAR will be presented.</a:t>
            </a:r>
          </a:p>
          <a:p>
            <a:r>
              <a:rPr lang="en-US" baseline="0" dirty="0" smtClean="0"/>
              <a:t>Results of Higher Moments of Net proton distributions as a tool to look for signals of critical behaviour will be presented.</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Relativistic</a:t>
            </a:r>
            <a:r>
              <a:rPr lang="en-US" baseline="0" dirty="0" smtClean="0"/>
              <a:t> Heavy Ion Collider which has been an extremely useful discovery tool that </a:t>
            </a:r>
          </a:p>
          <a:p>
            <a:r>
              <a:rPr lang="en-US" baseline="0" dirty="0" smtClean="0"/>
              <a:t>has given us vast amounts of data in the last few years.</a:t>
            </a:r>
          </a:p>
          <a:p>
            <a:r>
              <a:rPr lang="en-US" baseline="0" dirty="0" smtClean="0"/>
              <a:t> </a:t>
            </a:r>
          </a:p>
          <a:p>
            <a:r>
              <a:rPr lang="en-US" baseline="0" dirty="0" smtClean="0"/>
              <a:t>It has collided heavy ions at energies ranging from  to  </a:t>
            </a:r>
            <a:r>
              <a:rPr lang="en-US" baseline="0" dirty="0" err="1" smtClean="0"/>
              <a:t>GeV</a:t>
            </a:r>
            <a:r>
              <a:rPr lang="en-US" baseline="0" dirty="0" smtClean="0"/>
              <a:t> for systems ranging from</a:t>
            </a:r>
          </a:p>
          <a:p>
            <a:r>
              <a:rPr lang="en-US" baseline="0" dirty="0" smtClean="0"/>
              <a:t>AuAu, </a:t>
            </a:r>
            <a:r>
              <a:rPr lang="en-US" baseline="0" dirty="0" err="1" smtClean="0"/>
              <a:t>dAu</a:t>
            </a:r>
            <a:r>
              <a:rPr lang="en-US" baseline="0" dirty="0" smtClean="0"/>
              <a:t> and CuCu  </a:t>
            </a:r>
          </a:p>
          <a:p>
            <a:r>
              <a:rPr lang="en-US" baseline="0" dirty="0" smtClean="0"/>
              <a:t>Here you can see all the RHIC experiments:  STAR, PHENIX, Brahms and PHOBOS. </a:t>
            </a:r>
          </a:p>
          <a:p>
            <a:r>
              <a:rPr lang="en-US" baseline="0" dirty="0" smtClean="0"/>
              <a:t>STAR is seen at  o’clock position in this ring. Zooming on to STAR now.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ln/>
        </p:spPr>
      </p:sp>
      <p:sp>
        <p:nvSpPr>
          <p:cNvPr id="20483" name="Text Box 2"/>
          <p:cNvSpPr txBox="1">
            <a:spLocks noGrp="1" noChangeArrowheads="1"/>
          </p:cNvSpPr>
          <p:nvPr>
            <p:ph type="body" idx="1"/>
          </p:nvPr>
        </p:nvSpPr>
        <p:spPr>
          <a:noFill/>
          <a:ln/>
        </p:spPr>
        <p:txBody>
          <a:bodyPr wrap="none" anchor="ctr"/>
          <a:lstStyle/>
          <a:p>
            <a:r>
              <a:rPr lang="en-US" sz="1200" kern="1200" dirty="0" smtClean="0">
                <a:solidFill>
                  <a:schemeClr val="tx1"/>
                </a:solidFill>
                <a:latin typeface="+mn-lt"/>
                <a:ea typeface="+mn-ea"/>
                <a:cs typeface="+mn-cs"/>
              </a:rPr>
              <a:t>Getting</a:t>
            </a:r>
            <a:r>
              <a:rPr lang="en-US" sz="1200" kern="1200" baseline="0" dirty="0" smtClean="0">
                <a:solidFill>
                  <a:schemeClr val="tx1"/>
                </a:solidFill>
                <a:latin typeface="+mn-lt"/>
                <a:ea typeface="+mn-ea"/>
                <a:cs typeface="+mn-cs"/>
              </a:rPr>
              <a:t> back to the every-day physics of heavy-ion collisions</a:t>
            </a:r>
          </a:p>
          <a:p>
            <a:r>
              <a:rPr lang="en-US" sz="1200" kern="1200" dirty="0" smtClean="0">
                <a:solidFill>
                  <a:schemeClr val="tx1"/>
                </a:solidFill>
                <a:latin typeface="+mn-lt"/>
                <a:ea typeface="+mn-ea"/>
                <a:cs typeface="+mn-cs"/>
              </a:rPr>
              <a:t>Let us first study</a:t>
            </a:r>
            <a:r>
              <a:rPr lang="en-US" sz="1200" kern="1200" baseline="0" dirty="0" smtClean="0">
                <a:solidFill>
                  <a:schemeClr val="tx1"/>
                </a:solidFill>
                <a:latin typeface="+mn-lt"/>
                <a:ea typeface="+mn-ea"/>
                <a:cs typeface="+mn-cs"/>
              </a:rPr>
              <a:t> evolution of a heavy ion collision at RHIC.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two heavy ions collide, a dense hot system is formed in the early stages of the collision, </a:t>
            </a:r>
          </a:p>
          <a:p>
            <a:r>
              <a:rPr lang="en-US" sz="1200" kern="1200" dirty="0" smtClean="0">
                <a:solidFill>
                  <a:schemeClr val="tx1"/>
                </a:solidFill>
                <a:latin typeface="+mn-lt"/>
                <a:ea typeface="+mn-ea"/>
                <a:cs typeface="+mn-cs"/>
              </a:rPr>
              <a:t>which continuously expands and cools. </a:t>
            </a:r>
          </a:p>
          <a:p>
            <a:r>
              <a:rPr lang="en-US" sz="1200" kern="1200" dirty="0" smtClean="0">
                <a:solidFill>
                  <a:schemeClr val="tx1"/>
                </a:solidFill>
                <a:latin typeface="+mn-lt"/>
                <a:ea typeface="+mn-ea"/>
                <a:cs typeface="+mn-cs"/>
              </a:rPr>
              <a:t>Hadrons are formed from the partons and melt again due to high temperature till the system </a:t>
            </a:r>
          </a:p>
          <a:p>
            <a:r>
              <a:rPr lang="en-US" sz="1200" kern="1200" dirty="0" smtClean="0">
                <a:solidFill>
                  <a:schemeClr val="tx1"/>
                </a:solidFill>
                <a:latin typeface="+mn-lt"/>
                <a:ea typeface="+mn-ea"/>
                <a:cs typeface="+mn-cs"/>
              </a:rPr>
              <a:t>cools enough at which point the number and ratio of hadron species do not change anymore … </a:t>
            </a:r>
          </a:p>
          <a:p>
            <a:r>
              <a:rPr lang="en-US" sz="1200" kern="1200" dirty="0" smtClean="0">
                <a:solidFill>
                  <a:schemeClr val="tx1"/>
                </a:solidFill>
                <a:latin typeface="+mn-lt"/>
                <a:ea typeface="+mn-ea"/>
                <a:cs typeface="+mn-cs"/>
              </a:rPr>
              <a:t>they are fixed: the chemical freeze-out has taken place.</a:t>
            </a:r>
          </a:p>
          <a:p>
            <a:r>
              <a:rPr lang="en-US" sz="1200" kern="1200" dirty="0" smtClean="0">
                <a:solidFill>
                  <a:schemeClr val="tx1"/>
                </a:solidFill>
                <a:latin typeface="+mn-lt"/>
                <a:ea typeface="+mn-ea"/>
                <a:cs typeface="+mn-cs"/>
              </a:rPr>
              <a:t>These hadrons continue to exchange energy and momentum until kinetic freeze-out which is </a:t>
            </a:r>
          </a:p>
          <a:p>
            <a:r>
              <a:rPr lang="en-US" sz="1200" kern="1200" dirty="0" smtClean="0">
                <a:solidFill>
                  <a:schemeClr val="tx1"/>
                </a:solidFill>
                <a:latin typeface="+mn-lt"/>
                <a:ea typeface="+mn-ea"/>
                <a:cs typeface="+mn-cs"/>
              </a:rPr>
              <a:t>when they stop interaction with each other and free-stream to the waiting detectors.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Various</a:t>
            </a:r>
            <a:r>
              <a:rPr lang="en-US" sz="1200" kern="1200" baseline="0" dirty="0" smtClean="0">
                <a:solidFill>
                  <a:schemeClr val="tx1"/>
                </a:solidFill>
                <a:latin typeface="+mn-lt"/>
                <a:ea typeface="+mn-ea"/>
                <a:cs typeface="+mn-cs"/>
              </a:rPr>
              <a:t> methods, analysis, techniques are used to obtain information about each stage of evolution.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the most important measurements is that of azimuthal anisotropy and that is the first topic of my talk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i)Flow</a:t>
            </a:r>
            <a:r>
              <a:rPr lang="en-US" sz="1200" kern="1200" dirty="0" smtClean="0">
                <a:solidFill>
                  <a:schemeClr val="tx1"/>
                </a:solidFill>
                <a:latin typeface="+mn-lt"/>
                <a:ea typeface="+mn-ea"/>
                <a:cs typeface="+mn-cs"/>
              </a:rPr>
              <a:t> gives information about the expansion</a:t>
            </a:r>
            <a:r>
              <a:rPr lang="en-US" sz="1200" kern="1200" baseline="0" dirty="0" smtClean="0">
                <a:solidFill>
                  <a:schemeClr val="tx1"/>
                </a:solidFill>
                <a:latin typeface="+mn-lt"/>
                <a:ea typeface="+mn-ea"/>
                <a:cs typeface="+mn-cs"/>
              </a:rPr>
              <a:t> stage of the reaction</a:t>
            </a:r>
          </a:p>
          <a:p>
            <a:r>
              <a:rPr lang="en-US" sz="1200" kern="1200" baseline="0" dirty="0" smtClean="0">
                <a:solidFill>
                  <a:schemeClr val="tx1"/>
                </a:solidFill>
                <a:latin typeface="+mn-lt"/>
                <a:ea typeface="+mn-ea"/>
                <a:cs typeface="+mn-cs"/>
              </a:rPr>
              <a:t>(ii) Particle ratios and their spectra gives information on the properties of the system at Chemical and Kinetic freeze-out</a:t>
            </a:r>
          </a:p>
          <a:p>
            <a:r>
              <a:rPr lang="en-US" sz="1200" kern="1200" baseline="0" dirty="0" smtClean="0">
                <a:solidFill>
                  <a:schemeClr val="tx1"/>
                </a:solidFill>
                <a:latin typeface="+mn-lt"/>
                <a:ea typeface="+mn-ea"/>
                <a:cs typeface="+mn-cs"/>
              </a:rPr>
              <a:t>(iii) Multiplicity measurement gives information tells us about the contribution of hard and soft processes in particle </a:t>
            </a:r>
            <a:r>
              <a:rPr lang="en-US" sz="1200" kern="1200" baseline="0" dirty="0" err="1" smtClean="0">
                <a:solidFill>
                  <a:schemeClr val="tx1"/>
                </a:solidFill>
                <a:latin typeface="+mn-lt"/>
                <a:ea typeface="+mn-ea"/>
                <a:cs typeface="+mn-cs"/>
              </a:rPr>
              <a:t>produciton</a:t>
            </a:r>
            <a:endParaRPr lang="en-US" sz="1200" kern="1200" dirty="0" smtClean="0">
              <a:solidFill>
                <a:schemeClr val="tx1"/>
              </a:solidFill>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Mass of </a:t>
            </a:r>
            <a:r>
              <a:rPr lang="en-US" baseline="0" dirty="0" err="1" smtClean="0"/>
              <a:t>Hypertriton</a:t>
            </a:r>
            <a:r>
              <a:rPr lang="en-US" baseline="0" dirty="0" smtClean="0"/>
              <a:t> and </a:t>
            </a:r>
            <a:r>
              <a:rPr lang="en-US" baseline="0" dirty="0" err="1" smtClean="0"/>
              <a:t>AntiHyperTriton</a:t>
            </a:r>
            <a:r>
              <a:rPr lang="en-US" baseline="0" dirty="0" smtClean="0"/>
              <a:t> have been obtained from invariant mass distribution of candidates. </a:t>
            </a:r>
          </a:p>
          <a:p>
            <a:r>
              <a:rPr lang="en-US" baseline="0" dirty="0" smtClean="0"/>
              <a:t>The number of these particles is measured in pt range  to  </a:t>
            </a:r>
            <a:r>
              <a:rPr lang="en-US" baseline="0" dirty="0" err="1" smtClean="0"/>
              <a:t>GeV/c</a:t>
            </a:r>
            <a:r>
              <a:rPr lang="en-US" baseline="0" dirty="0" smtClean="0"/>
              <a:t>, and corrected for detection efficiency. </a:t>
            </a:r>
          </a:p>
          <a:p>
            <a:endParaRPr lang="en-US" baseline="0" dirty="0" smtClean="0"/>
          </a:p>
          <a:p>
            <a:r>
              <a:rPr lang="en-US" baseline="0" dirty="0" smtClean="0"/>
              <a:t>By reconstructing the decay products and extrapolating them backwards to obtain the secondary decay vertex</a:t>
            </a:r>
          </a:p>
          <a:p>
            <a:r>
              <a:rPr lang="en-US" baseline="0" dirty="0" smtClean="0"/>
              <a:t>we can obtain the decay length. </a:t>
            </a:r>
          </a:p>
          <a:p>
            <a:r>
              <a:rPr lang="en-US" baseline="0" dirty="0" smtClean="0"/>
              <a:t>A fit to the decay length distribution of combined data of </a:t>
            </a:r>
            <a:r>
              <a:rPr lang="en-US" baseline="0" dirty="0" err="1" smtClean="0"/>
              <a:t>hypertriton</a:t>
            </a:r>
            <a:r>
              <a:rPr lang="en-US" baseline="0" dirty="0" smtClean="0"/>
              <a:t> and </a:t>
            </a:r>
            <a:r>
              <a:rPr lang="en-US" baseline="0" dirty="0" err="1" smtClean="0"/>
              <a:t>antihypertriton</a:t>
            </a:r>
            <a:r>
              <a:rPr lang="en-US" baseline="0" dirty="0" smtClean="0"/>
              <a:t> gives the lifetime </a:t>
            </a:r>
          </a:p>
          <a:p>
            <a:r>
              <a:rPr lang="en-US" dirty="0" smtClean="0"/>
              <a:t>as</a:t>
            </a:r>
            <a:r>
              <a:rPr lang="en-US" baseline="0" dirty="0" smtClean="0"/>
              <a:t> (+-)+- </a:t>
            </a:r>
            <a:r>
              <a:rPr lang="en-US" baseline="0" dirty="0" err="1" smtClean="0"/>
              <a:t>pico</a:t>
            </a:r>
            <a:r>
              <a:rPr lang="en-US" baseline="0" dirty="0" smtClean="0"/>
              <a:t>-second.</a:t>
            </a:r>
          </a:p>
          <a:p>
            <a:r>
              <a:rPr lang="en-US" baseline="0" dirty="0" smtClean="0"/>
              <a:t>This is consistent with the existing data for hyper triton.</a:t>
            </a:r>
          </a:p>
          <a:p>
            <a:r>
              <a:rPr lang="en-US" baseline="0" dirty="0" smtClean="0"/>
              <a:t>The same method was also applied to lambda lifetime and the value obtained matches the PDG data for hyper-triton.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a:buChar char="•"/>
            </a:pPr>
            <a:r>
              <a:rPr lang="en-US" dirty="0" smtClean="0"/>
              <a:t>With increasing energy and increasing event centrality the total particle multiplicity is expected to increase: </a:t>
            </a:r>
          </a:p>
          <a:p>
            <a:pPr>
              <a:buFont typeface="Arial"/>
              <a:buNone/>
            </a:pPr>
            <a:r>
              <a:rPr lang="en-US" dirty="0" smtClean="0"/>
              <a:t>this is because of increase in the number of participants and increase in the energy per participant.</a:t>
            </a:r>
          </a:p>
          <a:p>
            <a:pPr>
              <a:buFont typeface="Arial"/>
              <a:buChar char="•"/>
            </a:pPr>
            <a:r>
              <a:rPr lang="en-US" dirty="0" smtClean="0"/>
              <a:t> Total multiplicity and pseudo-rapidity scaled to the number of participant pairs and find that the total multiplicity is constant event though the pseudo-rapidity density at mid-rapidity increases.</a:t>
            </a:r>
          </a:p>
          <a:p>
            <a:pPr>
              <a:buFont typeface="Arial"/>
              <a:buChar char="•"/>
            </a:pPr>
            <a:r>
              <a:rPr lang="en-US" dirty="0" smtClean="0"/>
              <a:t>This shows that particle production is different in different phase space regimes and it is important to study it in each pseudo-rapidity region</a:t>
            </a:r>
          </a:p>
          <a:p>
            <a:endParaRPr lang="en-US"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To quantify</a:t>
            </a:r>
            <a:r>
              <a:rPr lang="en-US" baseline="0" dirty="0" smtClean="0"/>
              <a:t> the degree of thermalization we use a transport model which for small interaction length goes to hydro.</a:t>
            </a:r>
          </a:p>
          <a:p>
            <a:r>
              <a:rPr lang="en-US" baseline="0" dirty="0" smtClean="0"/>
              <a:t>In this case dependence of </a:t>
            </a:r>
            <a:r>
              <a:rPr lang="en-US" baseline="0" dirty="0" err="1" smtClean="0"/>
              <a:t>v/e</a:t>
            </a:r>
            <a:r>
              <a:rPr lang="en-US" baseline="0" dirty="0" smtClean="0"/>
              <a:t> on particle density in the transverse plane can be described by </a:t>
            </a:r>
          </a:p>
          <a:p>
            <a:r>
              <a:rPr lang="en-US" baseline="0" dirty="0" smtClean="0"/>
              <a:t>the equation using Knudsen Number K.</a:t>
            </a:r>
          </a:p>
          <a:p>
            <a:r>
              <a:rPr lang="en-US" baseline="0" dirty="0" smtClean="0"/>
              <a:t>Knudsen number is defined by the mean free path divided by the system size.  </a:t>
            </a:r>
          </a:p>
          <a:p>
            <a:r>
              <a:rPr lang="en-US" baseline="0" dirty="0" smtClean="0"/>
              <a:t>In low density limit </a:t>
            </a:r>
            <a:r>
              <a:rPr lang="en-US" baseline="0" dirty="0" err="1" smtClean="0"/>
              <a:t>v/e</a:t>
            </a:r>
            <a:r>
              <a:rPr lang="en-US" baseline="0" dirty="0" smtClean="0"/>
              <a:t> is proportional to /K so  with increasing number of collisions, the initial eccentricity is more and more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effectively translated into final azimuthal anisotropy. If K goes to zero , V/e = (</a:t>
            </a:r>
            <a:r>
              <a:rPr lang="en-US" baseline="0" dirty="0" err="1" smtClean="0"/>
              <a:t>v/e)hydro</a:t>
            </a:r>
            <a:r>
              <a:rPr lang="en-US" baseline="0" dirty="0" smtClean="0"/>
              <a:t> indicating complete thermalization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S the transverse size  and eccentricity is calculated from models ( Glauber and CGC) and rapidity density of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particles is obtained from experiment.</a:t>
            </a:r>
          </a:p>
          <a:p>
            <a:r>
              <a:rPr lang="en-US" baseline="0" dirty="0" smtClean="0"/>
              <a:t>Knudsen number under the model assumptions is proportional to the particle density in the transverse plane and so fitting </a:t>
            </a:r>
          </a:p>
          <a:p>
            <a:r>
              <a:rPr lang="en-US" baseline="0" dirty="0" err="1" smtClean="0"/>
              <a:t>v/e</a:t>
            </a:r>
            <a:r>
              <a:rPr lang="en-US" baseline="0" dirty="0" smtClean="0"/>
              <a:t> with the given equation gives us information about the sigma *</a:t>
            </a:r>
            <a:r>
              <a:rPr lang="en-US" baseline="0" dirty="0" err="1" smtClean="0"/>
              <a:t>c</a:t>
            </a:r>
            <a:r>
              <a:rPr lang="en-US" baseline="-25000" dirty="0" err="1" smtClean="0"/>
              <a:t>s</a:t>
            </a:r>
            <a:r>
              <a:rPr lang="en-US" baseline="-25000" dirty="0" smtClean="0"/>
              <a:t> </a:t>
            </a:r>
            <a:r>
              <a:rPr lang="en-US" baseline="0" dirty="0" smtClean="0"/>
              <a:t> Partonic cross section and velocity of sound in medium.</a:t>
            </a:r>
          </a:p>
          <a:p>
            <a:r>
              <a:rPr lang="en-US" baseline="0" dirty="0" smtClean="0"/>
              <a:t>Since the constants involved are model dependent, the fit estimates are also different for different models.</a:t>
            </a:r>
          </a:p>
          <a:p>
            <a:endParaRPr lang="en-US" sz="1200" kern="1200" baseline="0" dirty="0" smtClean="0">
              <a:solidFill>
                <a:schemeClr val="tx1"/>
              </a:solidFill>
              <a:latin typeface="+mn-lt"/>
              <a:ea typeface="+mn-ea"/>
              <a:cs typeface="+mn-cs"/>
            </a:endParaRPr>
          </a:p>
          <a:p>
            <a:r>
              <a:rPr lang="en-US" baseline="0" dirty="0" smtClean="0"/>
              <a:t>We plotted </a:t>
            </a:r>
            <a:r>
              <a:rPr lang="en-US" baseline="0" dirty="0" err="1" smtClean="0"/>
              <a:t>v/e</a:t>
            </a:r>
            <a:r>
              <a:rPr lang="en-US" baseline="0" dirty="0" smtClean="0"/>
              <a:t> as a function of /S </a:t>
            </a:r>
            <a:r>
              <a:rPr lang="en-US" baseline="0" dirty="0" err="1" smtClean="0"/>
              <a:t>dN/dy</a:t>
            </a:r>
            <a:r>
              <a:rPr lang="en-US" baseline="0" dirty="0" smtClean="0"/>
              <a:t> and fitted it to the above equation. The asymptotic value of </a:t>
            </a:r>
            <a:r>
              <a:rPr lang="en-US" baseline="0" dirty="0" err="1" smtClean="0"/>
              <a:t>v/e</a:t>
            </a:r>
            <a:r>
              <a:rPr lang="en-US" baseline="0" dirty="0" smtClean="0"/>
              <a:t> was then used to rescale </a:t>
            </a:r>
            <a:r>
              <a:rPr lang="en-US" baseline="0" dirty="0" err="1" smtClean="0"/>
              <a:t>v/e</a:t>
            </a:r>
            <a:r>
              <a:rPr lang="en-US" baseline="0" dirty="0" smtClean="0"/>
              <a:t> at finite particle density. Let us see the scaled plots from STAR now.</a:t>
            </a:r>
          </a:p>
          <a:p>
            <a:endParaRPr lang="en-US" baseline="0" dirty="0" smtClean="0"/>
          </a:p>
          <a:p>
            <a:r>
              <a:rPr lang="en-US" baseline="0" dirty="0" smtClean="0"/>
              <a:t>For RR:</a:t>
            </a:r>
          </a:p>
          <a:p>
            <a:r>
              <a:rPr lang="en-US" baseline="0" dirty="0" smtClean="0"/>
              <a:t> Sigma is the partonic cross-section</a:t>
            </a:r>
          </a:p>
          <a:p>
            <a:r>
              <a:rPr lang="en-US" baseline="0" dirty="0" smtClean="0"/>
              <a:t>Cs is the velocity of sound</a:t>
            </a:r>
          </a:p>
          <a:p>
            <a:r>
              <a:rPr lang="en-US" baseline="0" dirty="0" smtClean="0"/>
              <a:t>S is the transverse Area</a:t>
            </a:r>
          </a:p>
          <a:p>
            <a:r>
              <a:rPr lang="en-US" baseline="0" dirty="0" smtClean="0"/>
              <a:t>R is the size of the interacting volume.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Hydrodynamic models say that, sigma*</a:t>
            </a:r>
            <a:r>
              <a:rPr lang="en-US" baseline="0" dirty="0" err="1" smtClean="0"/>
              <a:t>cs</a:t>
            </a:r>
            <a:r>
              <a:rPr lang="en-US" baseline="0" dirty="0" smtClean="0"/>
              <a:t> is related to viscosity by entropy of a system </a:t>
            </a:r>
          </a:p>
          <a:p>
            <a:r>
              <a:rPr lang="en-US" baseline="0" dirty="0" smtClean="0"/>
              <a:t>Using the fit parameters obtained from fitting Knudsen formula, one can estimate </a:t>
            </a:r>
          </a:p>
          <a:p>
            <a:r>
              <a:rPr lang="en-US" baseline="0" dirty="0" smtClean="0"/>
              <a:t>viscosity by entropy as given in the equation above </a:t>
            </a:r>
          </a:p>
          <a:p>
            <a:r>
              <a:rPr lang="en-US" baseline="0" dirty="0" smtClean="0"/>
              <a:t>With initial conditions from Glauber or CGC calculations and sigma time </a:t>
            </a:r>
            <a:r>
              <a:rPr lang="en-US" baseline="0" dirty="0" err="1" smtClean="0"/>
              <a:t>cs</a:t>
            </a:r>
            <a:r>
              <a:rPr lang="en-US" baseline="0" dirty="0" smtClean="0"/>
              <a:t> </a:t>
            </a:r>
          </a:p>
          <a:p>
            <a:r>
              <a:rPr lang="en-US" baseline="0" dirty="0" smtClean="0"/>
              <a:t>is from the fitting the Knudsen fitting shown in the previous slides.</a:t>
            </a:r>
          </a:p>
          <a:p>
            <a:r>
              <a:rPr lang="en-US" baseline="0" dirty="0" smtClean="0"/>
              <a:t>The temperature T is obtained from STAR </a:t>
            </a:r>
            <a:r>
              <a:rPr lang="en-US" baseline="0" dirty="0" err="1" smtClean="0"/>
              <a:t>pion</a:t>
            </a:r>
            <a:r>
              <a:rPr lang="en-US" baseline="0" dirty="0" smtClean="0"/>
              <a:t> </a:t>
            </a:r>
            <a:r>
              <a:rPr lang="en-US" baseline="0" dirty="0" err="1" smtClean="0"/>
              <a:t>mT</a:t>
            </a:r>
            <a:r>
              <a:rPr lang="en-US" baseline="0" dirty="0" smtClean="0"/>
              <a:t> slope. </a:t>
            </a:r>
          </a:p>
          <a:p>
            <a:r>
              <a:rPr lang="en-US" baseline="0" dirty="0" smtClean="0"/>
              <a:t>The estimated values for eta/entropy are plotted as a function of particle density in the transverse plane (/S*</a:t>
            </a:r>
            <a:r>
              <a:rPr lang="en-US" baseline="0" dirty="0" err="1" smtClean="0"/>
              <a:t>dN.dy</a:t>
            </a:r>
            <a:r>
              <a:rPr lang="en-US" baseline="0" dirty="0" smtClean="0"/>
              <a:t> )</a:t>
            </a:r>
          </a:p>
          <a:p>
            <a:r>
              <a:rPr lang="en-US" baseline="0" dirty="0" smtClean="0"/>
              <a:t>Glauber model gives eta by </a:t>
            </a:r>
            <a:r>
              <a:rPr lang="en-US" baseline="0" dirty="0" err="1" smtClean="0"/>
              <a:t>ess</a:t>
            </a:r>
            <a:r>
              <a:rPr lang="en-US" baseline="0" dirty="0" smtClean="0"/>
              <a:t> to be .+/- . times the conjectured quantum and </a:t>
            </a:r>
          </a:p>
          <a:p>
            <a:r>
              <a:rPr lang="en-US" baseline="0" dirty="0" smtClean="0"/>
              <a:t>CGC model gives .+/- . times the limit.</a:t>
            </a:r>
          </a:p>
          <a:p>
            <a:endParaRPr lang="en-US" dirty="0" smtClean="0"/>
          </a:p>
          <a:p>
            <a:r>
              <a:rPr lang="en-US" dirty="0" smtClean="0"/>
              <a:t>This plot</a:t>
            </a:r>
            <a:r>
              <a:rPr lang="en-US" baseline="0" dirty="0" smtClean="0"/>
              <a:t> on the right </a:t>
            </a:r>
            <a:r>
              <a:rPr lang="en-US" dirty="0" smtClean="0"/>
              <a:t>shows various</a:t>
            </a:r>
            <a:r>
              <a:rPr lang="en-US" baseline="0" dirty="0" smtClean="0"/>
              <a:t> estimates</a:t>
            </a:r>
            <a:r>
              <a:rPr lang="en-US" dirty="0" smtClean="0"/>
              <a:t> of eta/entropy scaled</a:t>
            </a:r>
            <a:r>
              <a:rPr lang="en-US" baseline="0" dirty="0" smtClean="0"/>
              <a:t> by the quantum limit. </a:t>
            </a:r>
          </a:p>
          <a:p>
            <a:r>
              <a:rPr lang="en-US" baseline="0" dirty="0" smtClean="0"/>
              <a:t>The blue line shows the quantum limit while the dashed blue line on the right shows the </a:t>
            </a:r>
          </a:p>
          <a:p>
            <a:r>
              <a:rPr lang="en-US" baseline="0" dirty="0" smtClean="0"/>
              <a:t>Viscosity of Helium at critical temperature ( what temperature)</a:t>
            </a:r>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left panel is for Glauber and the right for CGC initial conditions. </a:t>
            </a:r>
          </a:p>
          <a:p>
            <a:r>
              <a:rPr lang="en-US" sz="1200" kern="1200" dirty="0" smtClean="0">
                <a:solidFill>
                  <a:schemeClr val="tx1"/>
                </a:solidFill>
                <a:latin typeface="+mn-lt"/>
                <a:ea typeface="+mn-ea"/>
                <a:cs typeface="+mn-cs"/>
              </a:rPr>
              <a:t>The steeper the curve, closer is it to the fitted hydro limit. A stronger saturation in shape is observed in case of CGC as </a:t>
            </a:r>
          </a:p>
          <a:p>
            <a:r>
              <a:rPr lang="en-US" sz="1200" kern="1200" dirty="0" smtClean="0">
                <a:solidFill>
                  <a:schemeClr val="tx1"/>
                </a:solidFill>
                <a:latin typeface="+mn-lt"/>
                <a:ea typeface="+mn-ea"/>
                <a:cs typeface="+mn-cs"/>
              </a:rPr>
              <a:t>compared to Glauber. </a:t>
            </a:r>
          </a:p>
          <a:p>
            <a:r>
              <a:rPr lang="en-US" sz="1200" kern="1200" dirty="0" smtClean="0">
                <a:solidFill>
                  <a:schemeClr val="tx1"/>
                </a:solidFill>
                <a:latin typeface="+mn-lt"/>
                <a:ea typeface="+mn-ea"/>
                <a:cs typeface="+mn-cs"/>
              </a:rPr>
              <a:t> </a:t>
            </a:r>
            <a:endParaRPr lang="en-US" sz="1200" b="1"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a:t>
            </a:r>
            <a:r>
              <a:rPr lang="en-US" baseline="0" dirty="0" smtClean="0"/>
              <a:t> me to begin with </a:t>
            </a:r>
            <a:r>
              <a:rPr lang="en-US" dirty="0" smtClean="0"/>
              <a:t>the STAR of STAR results</a:t>
            </a:r>
            <a:r>
              <a:rPr lang="en-US" baseline="0" dirty="0" smtClean="0"/>
              <a:t> : </a:t>
            </a:r>
            <a:r>
              <a:rPr lang="en-US" dirty="0" smtClean="0"/>
              <a:t>the first ever observation of anti-hyper-nuclei </a:t>
            </a:r>
          </a:p>
          <a:p>
            <a:endParaRPr lang="en-US" baseline="0" dirty="0" smtClean="0"/>
          </a:p>
          <a:p>
            <a:r>
              <a:rPr lang="en-US" baseline="0" dirty="0" smtClean="0"/>
              <a:t>First a few definitions:</a:t>
            </a:r>
          </a:p>
          <a:p>
            <a:endParaRPr lang="en-US" baseline="0" dirty="0" smtClean="0"/>
          </a:p>
          <a:p>
            <a:r>
              <a:rPr lang="en-US" baseline="0" dirty="0" smtClean="0"/>
              <a:t>Normal nuclear matter consists of nucleons made of three up or down quarks</a:t>
            </a:r>
          </a:p>
          <a:p>
            <a:r>
              <a:rPr lang="en-US" baseline="0" dirty="0" smtClean="0"/>
              <a:t>A Baryon that contains at least one strange quark is called a hyperon.</a:t>
            </a:r>
          </a:p>
          <a:p>
            <a:r>
              <a:rPr lang="en-US" baseline="0" dirty="0" smtClean="0"/>
              <a:t>Anti-hyperon would then be made of a combination of anti </a:t>
            </a:r>
            <a:r>
              <a:rPr lang="en-US" baseline="0" dirty="0" err="1" smtClean="0"/>
              <a:t>u</a:t>
            </a:r>
            <a:r>
              <a:rPr lang="en-US" baseline="0" dirty="0" smtClean="0"/>
              <a:t>  anti </a:t>
            </a:r>
            <a:r>
              <a:rPr lang="en-US" baseline="0" dirty="0" err="1" smtClean="0"/>
              <a:t>d</a:t>
            </a:r>
            <a:r>
              <a:rPr lang="en-US" baseline="0" dirty="0" smtClean="0"/>
              <a:t> with at least </a:t>
            </a:r>
          </a:p>
          <a:p>
            <a:r>
              <a:rPr lang="en-US" baseline="0" dirty="0" smtClean="0"/>
              <a:t>one anti strange quark.</a:t>
            </a:r>
            <a:endParaRPr lang="en-US" dirty="0" smtClean="0"/>
          </a:p>
          <a:p>
            <a:r>
              <a:rPr lang="en-US" dirty="0" smtClean="0"/>
              <a:t>A Nucleus</a:t>
            </a:r>
            <a:r>
              <a:rPr lang="en-US" baseline="0" dirty="0" smtClean="0"/>
              <a:t> containing at least one hyperon is called hypernuclei. </a:t>
            </a:r>
          </a:p>
          <a:p>
            <a:r>
              <a:rPr lang="en-US" baseline="0" dirty="0" smtClean="0"/>
              <a:t>Anti-Hyper Nucleus would contain at least one anti hyperon besides anti nucleons</a:t>
            </a:r>
          </a:p>
          <a:p>
            <a:endParaRPr lang="en-US" baseline="0" dirty="0" smtClean="0"/>
          </a:p>
          <a:p>
            <a:r>
              <a:rPr lang="en-US" baseline="0" dirty="0" smtClean="0"/>
              <a:t>Like hyperons Hypernuclei are also unstable and have been observed in cosmic </a:t>
            </a:r>
          </a:p>
          <a:p>
            <a:r>
              <a:rPr lang="en-US" baseline="0" dirty="0" smtClean="0"/>
              <a:t>rays as well as in heavy ion collisions. </a:t>
            </a:r>
          </a:p>
          <a:p>
            <a:r>
              <a:rPr lang="en-US" baseline="0" dirty="0" smtClean="0"/>
              <a:t>Anti-hyper-nuclei HAD not been observed, till STAR reported the first observation of </a:t>
            </a:r>
          </a:p>
          <a:p>
            <a:r>
              <a:rPr lang="en-US" baseline="0" dirty="0" smtClean="0"/>
              <a:t>anti-hyper-triton this year.</a:t>
            </a:r>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can mark a normal</a:t>
            </a:r>
            <a:r>
              <a:rPr lang="en-US" sz="1200" kern="1200" baseline="0" dirty="0" smtClean="0">
                <a:solidFill>
                  <a:schemeClr val="tx1"/>
                </a:solidFill>
                <a:latin typeface="+mn-lt"/>
                <a:ea typeface="+mn-ea"/>
                <a:cs typeface="+mn-cs"/>
              </a:rPr>
              <a:t> nucleus on a</a:t>
            </a:r>
            <a:r>
              <a:rPr lang="en-US" sz="1200" kern="1200" dirty="0" smtClean="0">
                <a:solidFill>
                  <a:schemeClr val="tx1"/>
                </a:solidFill>
                <a:latin typeface="+mn-lt"/>
                <a:ea typeface="+mn-ea"/>
                <a:cs typeface="+mn-cs"/>
              </a:rPr>
              <a:t> two dimensional</a:t>
            </a:r>
            <a:r>
              <a:rPr lang="en-US" sz="1200" kern="1200" baseline="0" dirty="0" smtClean="0">
                <a:solidFill>
                  <a:schemeClr val="tx1"/>
                </a:solidFill>
                <a:latin typeface="+mn-lt"/>
                <a:ea typeface="+mn-ea"/>
                <a:cs typeface="+mn-cs"/>
              </a:rPr>
              <a:t> N-Z plane</a:t>
            </a:r>
          </a:p>
          <a:p>
            <a:r>
              <a:rPr lang="en-US" sz="1200" kern="1200" baseline="0" dirty="0" smtClean="0">
                <a:solidFill>
                  <a:schemeClr val="tx1"/>
                </a:solidFill>
                <a:latin typeface="+mn-lt"/>
                <a:ea typeface="+mn-ea"/>
                <a:cs typeface="+mn-cs"/>
              </a:rPr>
              <a:t>To mark a Hyper-Nucleus, one needs a third dimension of strangeness on this chart. </a:t>
            </a:r>
          </a:p>
          <a:p>
            <a:r>
              <a:rPr lang="en-US" sz="1200" kern="1200" baseline="0" dirty="0" smtClean="0">
                <a:solidFill>
                  <a:schemeClr val="tx1"/>
                </a:solidFill>
                <a:latin typeface="+mn-lt"/>
                <a:ea typeface="+mn-ea"/>
                <a:cs typeface="+mn-cs"/>
              </a:rPr>
              <a:t>Anti-Matter can be plotted on the same by extending the chart to negative axis.</a:t>
            </a:r>
          </a:p>
          <a:p>
            <a:r>
              <a:rPr lang="en-US" sz="1200" kern="1200" baseline="0" dirty="0" err="1" smtClean="0">
                <a:solidFill>
                  <a:schemeClr val="tx1"/>
                </a:solidFill>
                <a:latin typeface="+mn-lt"/>
                <a:ea typeface="+mn-ea"/>
                <a:cs typeface="+mn-cs"/>
              </a:rPr>
              <a:t>STAR’s</a:t>
            </a:r>
            <a:r>
              <a:rPr lang="en-US" sz="1200" kern="1200" baseline="0" dirty="0" smtClean="0">
                <a:solidFill>
                  <a:schemeClr val="tx1"/>
                </a:solidFill>
                <a:latin typeface="+mn-lt"/>
                <a:ea typeface="+mn-ea"/>
                <a:cs typeface="+mn-cs"/>
              </a:rPr>
              <a:t> observation of Anti-Hyper-Triton has now extended this chart to anti-Strangeness.</a:t>
            </a:r>
          </a:p>
          <a:p>
            <a:endParaRPr lang="en-US" dirty="0" smtClean="0"/>
          </a:p>
          <a:p>
            <a:r>
              <a:rPr lang="en-US" dirty="0" smtClean="0"/>
              <a:t>Anti-Nuclei heavier than anti-proton have only been observed as products of interactions at particle accelerators.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Measurement</a:t>
            </a:r>
            <a:r>
              <a:rPr lang="en-US" baseline="0" dirty="0" smtClean="0"/>
              <a:t> of the lifetime, mass of hyper-nuclei allows us to measure the strength of hyperon-nucleus (YN) interaction,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is of fundamental interest in nuclear physics and nuclear astrophysics.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STAR measured the </a:t>
            </a:r>
            <a:r>
              <a:rPr lang="en-US" dirty="0" err="1" smtClean="0"/>
              <a:t>AntiHyperTriton</a:t>
            </a:r>
            <a:r>
              <a:rPr lang="en-US" baseline="0" dirty="0" smtClean="0"/>
              <a:t> through its decay to anti Helium and a </a:t>
            </a:r>
            <a:r>
              <a:rPr lang="en-US" baseline="0" dirty="0" err="1" smtClean="0"/>
              <a:t>piplus</a:t>
            </a:r>
            <a:r>
              <a:rPr lang="en-US" baseline="0" dirty="0" smtClean="0"/>
              <a:t>.</a:t>
            </a:r>
          </a:p>
          <a:p>
            <a:r>
              <a:rPr lang="en-US" baseline="0" dirty="0" smtClean="0"/>
              <a:t>The decay products are detected in Time Projection Chamber of STAR through the relation between their Energy Loss by ionization </a:t>
            </a:r>
            <a:r>
              <a:rPr lang="en-US" baseline="0" dirty="0" err="1" smtClean="0"/>
              <a:t>aND</a:t>
            </a:r>
            <a:r>
              <a:rPr lang="en-US" baseline="0" dirty="0" smtClean="0"/>
              <a:t> CURVATURE of the track in the magnetic field. </a:t>
            </a:r>
          </a:p>
          <a:p>
            <a:r>
              <a:rPr lang="en-US" baseline="0" dirty="0" smtClean="0"/>
              <a:t>One can see in this picture a candidate Anti-Hyper-Triton decaying to </a:t>
            </a:r>
          </a:p>
          <a:p>
            <a:r>
              <a:rPr lang="en-US" baseline="0" dirty="0" smtClean="0"/>
              <a:t>a </a:t>
            </a:r>
            <a:r>
              <a:rPr lang="en-US" baseline="0" dirty="0" err="1" smtClean="0"/>
              <a:t>pion</a:t>
            </a:r>
            <a:r>
              <a:rPr lang="en-US" baseline="0" dirty="0" smtClean="0"/>
              <a:t> given by blue track and the </a:t>
            </a:r>
            <a:r>
              <a:rPr lang="en-US" baseline="0" dirty="0" err="1" smtClean="0"/>
              <a:t>antiHelium</a:t>
            </a:r>
            <a:r>
              <a:rPr lang="en-US" baseline="0" dirty="0" smtClean="0"/>
              <a:t> track is given in red.</a:t>
            </a:r>
          </a:p>
          <a:p>
            <a:r>
              <a:rPr lang="en-US" baseline="0" dirty="0" smtClean="0"/>
              <a:t>The anti-Helium are practically detected without any background above pt = </a:t>
            </a:r>
            <a:r>
              <a:rPr lang="en-US" baseline="0" dirty="0" err="1" smtClean="0"/>
              <a:t>GeV</a:t>
            </a:r>
            <a:r>
              <a:rPr lang="en-US" baseline="0" dirty="0" smtClean="0"/>
              <a:t>.</a:t>
            </a:r>
          </a:p>
          <a:p>
            <a:endParaRPr lang="en-US" baseline="0" dirty="0" smtClean="0"/>
          </a:p>
          <a:p>
            <a:r>
              <a:rPr lang="en-US" baseline="0" dirty="0" smtClean="0"/>
              <a:t>To obtain the candidates of </a:t>
            </a:r>
            <a:r>
              <a:rPr lang="en-US" baseline="0" dirty="0" err="1" smtClean="0"/>
              <a:t>AntiHyperTriton</a:t>
            </a:r>
            <a:r>
              <a:rPr lang="en-US" baseline="0" dirty="0" smtClean="0"/>
              <a:t> we construct the invariant mass distribution of </a:t>
            </a:r>
            <a:r>
              <a:rPr lang="en-US" baseline="0" dirty="0" err="1" smtClean="0"/>
              <a:t>AntiHelium</a:t>
            </a:r>
            <a:r>
              <a:rPr lang="en-US" baseline="0" dirty="0" smtClean="0"/>
              <a:t> and </a:t>
            </a:r>
            <a:r>
              <a:rPr lang="en-US" baseline="0" dirty="0" err="1" smtClean="0"/>
              <a:t>piplus</a:t>
            </a:r>
            <a:r>
              <a:rPr lang="en-US" baseline="0" dirty="0" smtClean="0"/>
              <a:t> as given in the figure.</a:t>
            </a:r>
          </a:p>
          <a:p>
            <a:r>
              <a:rPr lang="en-US" baseline="0" dirty="0" smtClean="0"/>
              <a:t>The </a:t>
            </a:r>
            <a:r>
              <a:rPr lang="en-US" baseline="0" dirty="0" err="1" smtClean="0"/>
              <a:t>antihypertriton</a:t>
            </a:r>
            <a:r>
              <a:rPr lang="en-US" baseline="0" dirty="0" smtClean="0"/>
              <a:t> signal is sitting on top of a combinatorial background. </a:t>
            </a:r>
          </a:p>
          <a:p>
            <a:r>
              <a:rPr lang="en-US" baseline="0" dirty="0" smtClean="0"/>
              <a:t>Background is estimated and subtracted to obtain the signal . </a:t>
            </a:r>
          </a:p>
          <a:p>
            <a:r>
              <a:rPr lang="en-US" baseline="0" dirty="0" smtClean="0"/>
              <a:t>The number of candidates of Hyper-Triton were +/- and that of anti-hyper-triton were +/-  . </a:t>
            </a:r>
          </a:p>
          <a:p>
            <a:r>
              <a:rPr lang="en-US" baseline="0" dirty="0" smtClean="0"/>
              <a:t>If we assume symmetry between matter and anti-matter the number expected was +/-.</a:t>
            </a:r>
          </a:p>
          <a:p>
            <a:endParaRPr lang="en-US" dirty="0" smtClean="0"/>
          </a:p>
          <a:p>
            <a:r>
              <a:rPr lang="en-US" baseline="0" dirty="0" smtClean="0"/>
              <a:t>By reconstructing the decay products and extrapolating them backwards to obtain the secondary decay vertex</a:t>
            </a:r>
          </a:p>
          <a:p>
            <a:r>
              <a:rPr lang="en-US" baseline="0" dirty="0" smtClean="0"/>
              <a:t>we can obtain the decay length. </a:t>
            </a:r>
          </a:p>
          <a:p>
            <a:r>
              <a:rPr lang="en-US" baseline="0" dirty="0" smtClean="0"/>
              <a:t>A fit to the decay length distribution of combined data of </a:t>
            </a:r>
            <a:r>
              <a:rPr lang="en-US" baseline="0" dirty="0" err="1" smtClean="0"/>
              <a:t>hypertriton</a:t>
            </a:r>
            <a:r>
              <a:rPr lang="en-US" baseline="0" dirty="0" smtClean="0"/>
              <a:t> and </a:t>
            </a:r>
            <a:r>
              <a:rPr lang="en-US" baseline="0" dirty="0" err="1" smtClean="0"/>
              <a:t>antihypertriton</a:t>
            </a:r>
            <a:r>
              <a:rPr lang="en-US" baseline="0" dirty="0" smtClean="0"/>
              <a:t> gives the lifetime </a:t>
            </a:r>
          </a:p>
          <a:p>
            <a:r>
              <a:rPr lang="en-US" dirty="0" smtClean="0"/>
              <a:t>as</a:t>
            </a:r>
            <a:r>
              <a:rPr lang="en-US" baseline="0" dirty="0" smtClean="0"/>
              <a:t> (+-)+- </a:t>
            </a:r>
            <a:r>
              <a:rPr lang="en-US" baseline="0" dirty="0" err="1" smtClean="0"/>
              <a:t>pico</a:t>
            </a:r>
            <a:r>
              <a:rPr lang="en-US" baseline="0" dirty="0" smtClean="0"/>
              <a:t>-second. This is consistent with the existing data for hyper triton.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obtain total yield a</a:t>
            </a:r>
            <a:r>
              <a:rPr lang="en-US" baseline="0" dirty="0" smtClean="0"/>
              <a:t> theoretical fit to </a:t>
            </a:r>
            <a:r>
              <a:rPr lang="en-US" baseline="0" dirty="0" err="1" smtClean="0"/>
              <a:t>pT</a:t>
            </a:r>
            <a:r>
              <a:rPr lang="en-US" baseline="0" dirty="0" smtClean="0"/>
              <a:t> spectra in the measured range (</a:t>
            </a:r>
            <a:r>
              <a:rPr lang="en-US" baseline="0" dirty="0" err="1" smtClean="0"/>
              <a:t>pT</a:t>
            </a:r>
            <a:r>
              <a:rPr lang="en-US" baseline="0" dirty="0" smtClean="0"/>
              <a:t> within  to  </a:t>
            </a:r>
            <a:r>
              <a:rPr lang="en-US" baseline="0" dirty="0" err="1" smtClean="0"/>
              <a:t>GeV</a:t>
            </a:r>
            <a:r>
              <a:rPr lang="en-US" baseline="0" dirty="0" smtClean="0"/>
              <a:t>)</a:t>
            </a:r>
          </a:p>
          <a:p>
            <a:r>
              <a:rPr lang="en-US" baseline="0" dirty="0" smtClean="0"/>
              <a:t>Is extended to low pt, to give the total particle yield. </a:t>
            </a:r>
          </a:p>
          <a:p>
            <a:r>
              <a:rPr lang="en-US" baseline="0" dirty="0" smtClean="0"/>
              <a:t>This allows us to calculate the yield ratios for various particle species which can be tested against models. </a:t>
            </a:r>
          </a:p>
          <a:p>
            <a:endParaRPr lang="en-US" baseline="0" dirty="0" smtClean="0"/>
          </a:p>
          <a:p>
            <a:r>
              <a:rPr lang="en-US" baseline="0" dirty="0" smtClean="0"/>
              <a:t>One of the models for formation of hypernuclei is the coalescence model. According to it, </a:t>
            </a:r>
          </a:p>
          <a:p>
            <a:r>
              <a:rPr lang="en-US" baseline="0" dirty="0" smtClean="0"/>
              <a:t>to form the nucleus, the nucleons, should be in close proximity In coordinate and momentum space. </a:t>
            </a:r>
          </a:p>
          <a:p>
            <a:r>
              <a:rPr lang="en-US" baseline="0" dirty="0" smtClean="0"/>
              <a:t>So the yield of hypernucleus  is sensitive to the correlations in phase space distribution of hyperons and nucleons</a:t>
            </a:r>
          </a:p>
          <a:p>
            <a:r>
              <a:rPr lang="en-US" baseline="0" dirty="0" smtClean="0"/>
              <a:t>e.g. the production ratio of anti-hyper-tritons to hyper-tritons Is expected to be given by </a:t>
            </a:r>
          </a:p>
          <a:p>
            <a:r>
              <a:rPr lang="en-US" baseline="0" dirty="0" smtClean="0"/>
              <a:t>number of anti-Lambda by Lambda into number of anti-proton by proton into number of anti-neutron by neutron.</a:t>
            </a:r>
          </a:p>
          <a:p>
            <a:endParaRPr lang="en-US" baseline="0" dirty="0" smtClean="0"/>
          </a:p>
          <a:p>
            <a:r>
              <a:rPr lang="en-US" baseline="0" dirty="0" smtClean="0"/>
              <a:t>The measured value of particle ratios is consistent with the Anti-hyper-Triton being formed by coalescence.</a:t>
            </a:r>
          </a:p>
          <a:p>
            <a:endParaRPr lang="en-US" baseline="0" dirty="0" smtClean="0"/>
          </a:p>
          <a:p>
            <a:endParaRPr lang="en-US" baseline="0" dirty="0" smtClean="0"/>
          </a:p>
          <a:p>
            <a:r>
              <a:rPr lang="en-US" dirty="0" smtClean="0"/>
              <a:t> </a:t>
            </a:r>
          </a:p>
        </p:txBody>
      </p:sp>
      <p:sp>
        <p:nvSpPr>
          <p:cNvPr id="4" name="Slide Number Placeholder 3"/>
          <p:cNvSpPr>
            <a:spLocks noGrp="1"/>
          </p:cNvSpPr>
          <p:nvPr>
            <p:ph type="sldNum" sz="quarter" idx="10"/>
          </p:nvPr>
        </p:nvSpPr>
        <p:spPr/>
        <p:txBody>
          <a:bodyPr/>
          <a:lstStyle/>
          <a:p>
            <a:fld id="{C1EAD59A-CDEF-0A48-B075-A87FB1D8441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knowledge collect by different experiments at RHIC have shown the following:</a:t>
            </a:r>
          </a:p>
          <a:p>
            <a:r>
              <a:rPr lang="en-US" baseline="0" dirty="0" smtClean="0"/>
              <a:t>Particle production process is different in different phase space regions. </a:t>
            </a:r>
          </a:p>
          <a:p>
            <a:r>
              <a:rPr lang="en-US" baseline="0" dirty="0" smtClean="0"/>
              <a:t>So it is important to study particle production not only at mid-rapidity but also at forward rapidity</a:t>
            </a:r>
          </a:p>
          <a:p>
            <a:r>
              <a:rPr lang="en-US" baseline="0" dirty="0" smtClean="0"/>
              <a:t>Different particles species have different behaviour: charge particles have contributions from both </a:t>
            </a:r>
          </a:p>
          <a:p>
            <a:r>
              <a:rPr lang="en-US" baseline="0" dirty="0" smtClean="0"/>
              <a:t>meson and baryon production while photons are dominated by meson production</a:t>
            </a:r>
          </a:p>
          <a:p>
            <a:r>
              <a:rPr lang="en-US" baseline="0" dirty="0" smtClean="0"/>
              <a:t>Study with HIJING tells us that particle production has contributions from both hard and soft processes. </a:t>
            </a:r>
          </a:p>
          <a:p>
            <a:r>
              <a:rPr lang="en-US" baseline="0" dirty="0" smtClean="0"/>
              <a:t>The soft processes scale with the number of participants and hard processes with number of binary collisions.</a:t>
            </a:r>
          </a:p>
          <a:p>
            <a:r>
              <a:rPr lang="en-US" baseline="0" dirty="0" smtClean="0"/>
              <a:t>Both </a:t>
            </a:r>
            <a:r>
              <a:rPr lang="en-US" baseline="0" dirty="0" err="1" smtClean="0"/>
              <a:t>npart</a:t>
            </a:r>
            <a:r>
              <a:rPr lang="en-US" baseline="0" dirty="0" smtClean="0"/>
              <a:t> and </a:t>
            </a:r>
            <a:r>
              <a:rPr lang="en-US" baseline="0" dirty="0" err="1" smtClean="0"/>
              <a:t>ncolliision</a:t>
            </a:r>
            <a:r>
              <a:rPr lang="en-US" baseline="0" dirty="0" smtClean="0"/>
              <a:t> change with event centrality. </a:t>
            </a:r>
          </a:p>
          <a:p>
            <a:r>
              <a:rPr lang="en-US" baseline="0" dirty="0" smtClean="0"/>
              <a:t>Study of particle production with centrality can tell us on the relative contribution from both the processes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1EAD59A-CDEF-0A48-B075-A87FB1D8441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STAR we have a photon multiplicity detector which can measure photon multiplicity and pseudo-rapidity density in forward rapidity region.</a:t>
            </a:r>
          </a:p>
          <a:p>
            <a:r>
              <a:rPr lang="en-US" baseline="0" dirty="0" smtClean="0"/>
              <a:t>This detector is designed, fabricated and constructed by an Indian collaboration spanning over  institutes and universities.</a:t>
            </a:r>
          </a:p>
          <a:p>
            <a:r>
              <a:rPr lang="en-US" baseline="0" dirty="0" smtClean="0"/>
              <a:t>It consists of an array of tiny proportional counters after a 3 radiation thick later of </a:t>
            </a:r>
            <a:r>
              <a:rPr lang="en-US" baseline="0" dirty="0" err="1" smtClean="0"/>
              <a:t>Pb</a:t>
            </a:r>
            <a:r>
              <a:rPr lang="en-US" baseline="0" dirty="0" smtClean="0"/>
              <a:t> and Steel.</a:t>
            </a:r>
          </a:p>
          <a:p>
            <a:r>
              <a:rPr lang="en-US" baseline="0" dirty="0" smtClean="0"/>
              <a:t>Photons convert in the </a:t>
            </a:r>
            <a:r>
              <a:rPr lang="en-US" baseline="0" dirty="0" err="1" smtClean="0"/>
              <a:t>Pb</a:t>
            </a:r>
            <a:r>
              <a:rPr lang="en-US" baseline="0" dirty="0" smtClean="0"/>
              <a:t> plate and their </a:t>
            </a:r>
            <a:r>
              <a:rPr lang="en-US" baseline="0" dirty="0" err="1" smtClean="0"/>
              <a:t>preshower</a:t>
            </a:r>
            <a:r>
              <a:rPr lang="en-US" baseline="0" dirty="0" smtClean="0"/>
              <a:t> is detected in the sensitive volume.</a:t>
            </a:r>
          </a:p>
          <a:p>
            <a:endParaRPr lang="en-US" baseline="0" dirty="0" smtClean="0"/>
          </a:p>
          <a:p>
            <a:r>
              <a:rPr lang="en-US" baseline="0" dirty="0" smtClean="0"/>
              <a:t>Here we present results  on photon production as a function of event centrality, system size and center of mass energies and </a:t>
            </a:r>
          </a:p>
          <a:p>
            <a:r>
              <a:rPr lang="en-US" baseline="0" dirty="0" smtClean="0"/>
              <a:t>compare them with results of charged particles in the same rapidity window.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EAD59A-CDEF-0A48-B075-A87FB1D844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7BD20-4111-C84D-8EBF-B7CAD0887B87}" type="datetime1">
              <a:rPr lang="en-US" smtClean="0"/>
              <a:pPr/>
              <a:t>12/13/10</a:t>
            </a:fld>
            <a:endParaRPr lang="en-US"/>
          </a:p>
        </p:txBody>
      </p:sp>
      <p:sp>
        <p:nvSpPr>
          <p:cNvPr id="5" name="Footer Placeholder 4"/>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3992E8F3-66AD-C94C-87AB-6A61E79C7D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1C4E4-56BB-2B43-A4C7-8149320CB5CD}" type="datetime1">
              <a:rPr lang="en-US" smtClean="0"/>
              <a:pPr/>
              <a:t>12/13/10</a:t>
            </a:fld>
            <a:endParaRPr lang="en-US"/>
          </a:p>
        </p:txBody>
      </p:sp>
      <p:sp>
        <p:nvSpPr>
          <p:cNvPr id="5" name="Footer Placeholder 4"/>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6" name="Slide Number Placeholder 5"/>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B75BC-2009-6C43-885C-08DA9F0B8FA5}" type="datetime1">
              <a:rPr lang="en-US" smtClean="0"/>
              <a:pPr/>
              <a:t>12/13/10</a:t>
            </a:fld>
            <a:endParaRPr lang="en-US"/>
          </a:p>
        </p:txBody>
      </p:sp>
      <p:sp>
        <p:nvSpPr>
          <p:cNvPr id="5" name="Footer Placeholder 4"/>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6" name="Slide Number Placeholder 5"/>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1040" y="568861"/>
            <a:ext cx="7806240" cy="1143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1040" y="1906761"/>
            <a:ext cx="383328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1ADC7-35C8-7C4D-987E-B3B5C50F43CB}" type="datetime1">
              <a:rPr lang="en-US" smtClean="0"/>
              <a:pPr/>
              <a:t>12/13/10</a:t>
            </a:fld>
            <a:endParaRPr lang="en-US"/>
          </a:p>
        </p:txBody>
      </p:sp>
      <p:sp>
        <p:nvSpPr>
          <p:cNvPr id="5" name="Footer Placeholder 4"/>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6" name="Slide Number Placeholder 5"/>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617F00-EECD-9945-B580-7CC6DE17E951}" type="datetime1">
              <a:rPr lang="en-US" smtClean="0"/>
              <a:pPr/>
              <a:t>12/13/10</a:t>
            </a:fld>
            <a:endParaRPr lang="en-US"/>
          </a:p>
        </p:txBody>
      </p:sp>
      <p:sp>
        <p:nvSpPr>
          <p:cNvPr id="5" name="Footer Placeholder 4"/>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6" name="Slide Number Placeholder 5"/>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7CE24B-66E0-2C40-AD57-4054DB16860A}" type="datetime1">
              <a:rPr lang="en-US" smtClean="0"/>
              <a:pPr/>
              <a:t>12/13/10</a:t>
            </a:fld>
            <a:endParaRPr lang="en-US"/>
          </a:p>
        </p:txBody>
      </p:sp>
      <p:sp>
        <p:nvSpPr>
          <p:cNvPr id="6" name="Footer Placeholder 5"/>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7" name="Slide Number Placeholder 6"/>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39660C-6E9A-E748-B4BA-C5B66F8FDFB1}" type="datetime1">
              <a:rPr lang="en-US" smtClean="0"/>
              <a:pPr/>
              <a:t>12/13/10</a:t>
            </a:fld>
            <a:endParaRPr lang="en-US"/>
          </a:p>
        </p:txBody>
      </p:sp>
      <p:sp>
        <p:nvSpPr>
          <p:cNvPr id="8" name="Footer Placeholder 7"/>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9" name="Slide Number Placeholder 8"/>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78A69-E4F1-5040-A6A6-069EB428A255}" type="datetime1">
              <a:rPr lang="en-US" smtClean="0"/>
              <a:pPr/>
              <a:t>12/13/10</a:t>
            </a:fld>
            <a:endParaRPr lang="en-US"/>
          </a:p>
        </p:txBody>
      </p:sp>
      <p:sp>
        <p:nvSpPr>
          <p:cNvPr id="4" name="Footer Placeholder 3"/>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5" name="Slide Number Placeholder 4"/>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75F22-7E71-9F47-B255-5F86DF9FC43E}" type="datetime1">
              <a:rPr lang="en-US" smtClean="0"/>
              <a:pPr/>
              <a:t>12/13/10</a:t>
            </a:fld>
            <a:endParaRPr lang="en-US"/>
          </a:p>
        </p:txBody>
      </p:sp>
      <p:sp>
        <p:nvSpPr>
          <p:cNvPr id="3" name="Footer Placeholder 2"/>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4" name="Slide Number Placeholder 3"/>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4BC41-C5ED-F84C-9C63-3AC43D88EB64}" type="datetime1">
              <a:rPr lang="en-US" smtClean="0"/>
              <a:pPr/>
              <a:t>12/13/10</a:t>
            </a:fld>
            <a:endParaRPr lang="en-US"/>
          </a:p>
        </p:txBody>
      </p:sp>
      <p:sp>
        <p:nvSpPr>
          <p:cNvPr id="6" name="Footer Placeholder 5"/>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7" name="Slide Number Placeholder 6"/>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260C2-3113-764A-AC8C-E0E3AB17DB41}" type="datetime1">
              <a:rPr lang="en-US" smtClean="0"/>
              <a:pPr/>
              <a:t>12/13/10</a:t>
            </a:fld>
            <a:endParaRPr lang="en-US"/>
          </a:p>
        </p:txBody>
      </p:sp>
      <p:sp>
        <p:nvSpPr>
          <p:cNvPr id="6" name="Footer Placeholder 5"/>
          <p:cNvSpPr>
            <a:spLocks noGrp="1"/>
          </p:cNvSpPr>
          <p:nvPr>
            <p:ph type="ftr" sz="quarter" idx="11"/>
          </p:nvPr>
        </p:nvSpPr>
        <p:spPr/>
        <p:txBody>
          <a:bodyPr/>
          <a:lstStyle/>
          <a:p>
            <a:r>
              <a:rPr lang="en-US" dirty="0" smtClean="0"/>
              <a:t>HEP, </a:t>
            </a:r>
            <a:r>
              <a:rPr lang="en-US" dirty="0" err="1" smtClean="0"/>
              <a:t>Jaipur</a:t>
            </a:r>
            <a:r>
              <a:rPr lang="en-US" dirty="0" smtClean="0"/>
              <a:t>  - Dec., </a:t>
            </a:r>
            <a:endParaRPr lang="en-US" dirty="0"/>
          </a:p>
        </p:txBody>
      </p:sp>
      <p:sp>
        <p:nvSpPr>
          <p:cNvPr id="7" name="Slide Number Placeholder 6"/>
          <p:cNvSpPr>
            <a:spLocks noGrp="1"/>
          </p:cNvSpPr>
          <p:nvPr>
            <p:ph type="sldNum" sz="quarter" idx="12"/>
          </p:nvPr>
        </p:nvSpPr>
        <p:spPr/>
        <p:txBody>
          <a:bodyPr/>
          <a:lstStyle/>
          <a:p>
            <a:fld id="{AE89A128-ED59-2549-B502-A4961247F9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4638"/>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0D5E6-79C3-6F49-9136-A37878958DBE}" type="datetime1">
              <a:rPr lang="en-US" smtClean="0"/>
              <a:pPr/>
              <a:t>12/13/10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HEP, </a:t>
            </a:r>
            <a:r>
              <a:rPr lang="en-US" dirty="0" err="1" smtClean="0"/>
              <a:t>Jaipur</a:t>
            </a:r>
            <a:r>
              <a:rPr lang="en-US" dirty="0" smtClean="0"/>
              <a:t>  - Dec.,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C5BC4952-D42D-4C4F-A352-DECDE6A1CA17}" type="slidenum">
              <a:rPr lang="en-US" smtClean="0"/>
              <a:pPr/>
              <a:t>‹#›</a:t>
            </a:fld>
            <a:endParaRPr lang="en-US" dirty="0"/>
          </a:p>
        </p:txBody>
      </p:sp>
      <p:pic>
        <p:nvPicPr>
          <p:cNvPr id="7" name="Picture 8" descr="Screen shot 2010-01-25 at 12.14.00 PM.png"/>
          <p:cNvPicPr>
            <a:picLocks noChangeAspect="1"/>
          </p:cNvPicPr>
          <p:nvPr userDrawn="1"/>
        </p:nvPicPr>
        <p:blipFill>
          <a:blip r:embed="rId14"/>
          <a:srcRect/>
          <a:stretch>
            <a:fillRect/>
          </a:stretch>
        </p:blipFill>
        <p:spPr bwMode="auto">
          <a:xfrm>
            <a:off x="0" y="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6" Type="http://schemas.openxmlformats.org/officeDocument/2006/relationships/oleObject" Target="../embeddings/Microsoft_Equation14.bin"/><Relationship Id="rId4" Type="http://schemas.openxmlformats.org/officeDocument/2006/relationships/oleObject" Target="???" TargetMode="External"/><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12.xml"/><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notesSlide" Target="../notesSlides/notesSlide13.xml"/><Relationship Id="rId5" Type="http://schemas.openxmlformats.org/officeDocument/2006/relationships/oleObject" Target="../embeddings/Microsoft_Equation1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6.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7" Type="http://schemas.openxmlformats.org/officeDocument/2006/relationships/oleObject" Target="../embeddings/Microsoft_Equation19.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22.xml"/><Relationship Id="rId6" Type="http://schemas.openxmlformats.org/officeDocument/2006/relationships/oleObject" Target="../embeddings/Microsoft_Equation1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4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Microsoft_Equation24.bin"/><Relationship Id="rId4" Type="http://schemas.openxmlformats.org/officeDocument/2006/relationships/oleObject" Target="../embeddings/Microsoft_Equation20.bin"/><Relationship Id="rId5" Type="http://schemas.openxmlformats.org/officeDocument/2006/relationships/oleObject" Target="../embeddings/Microsoft_Equation21.bin"/><Relationship Id="rId7" Type="http://schemas.openxmlformats.org/officeDocument/2006/relationships/oleObject" Target="../embeddings/Microsoft_Equation23.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27.xml"/><Relationship Id="rId6" Type="http://schemas.openxmlformats.org/officeDocument/2006/relationships/oleObject" Target="../embeddings/Microsoft_Equation22.bin"/></Relationships>
</file>

<file path=ppt/slides/_rels/slide28.xml.rels><?xml version="1.0" encoding="UTF-8" standalone="yes"?>
<Relationships xmlns="http://schemas.openxmlformats.org/package/2006/relationships"><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58.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6" Type="http://schemas.openxmlformats.org/officeDocument/2006/relationships/oleObject" Target="../embeddings/Microsoft_Equation26.bin"/><Relationship Id="rId4" Type="http://schemas.openxmlformats.org/officeDocument/2006/relationships/image" Target="../media/image61.png"/><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33.xml"/><Relationship Id="rId5" Type="http://schemas.openxmlformats.org/officeDocument/2006/relationships/oleObject" Target="../embeddings/Microsoft_Equation25.bin"/></Relationships>
</file>

<file path=ppt/slides/_rels/slide35.xml.rels><?xml version="1.0" encoding="UTF-8" standalone="yes"?>
<Relationships xmlns="http://schemas.openxmlformats.org/package/2006/relationships"><Relationship Id="rId6" Type="http://schemas.openxmlformats.org/officeDocument/2006/relationships/image" Target="../media/image65.png"/><Relationship Id="rId4" Type="http://schemas.openxmlformats.org/officeDocument/2006/relationships/image" Target="../media/image63.png"/><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62.pdf"/><Relationship Id="rId5" Type="http://schemas.openxmlformats.org/officeDocument/2006/relationships/image" Target="../media/image64.pdf"/></Relationships>
</file>

<file path=ppt/slides/_rels/slide36.xml.rels><?xml version="1.0" encoding="UTF-8" standalone="yes"?>
<Relationships xmlns="http://schemas.openxmlformats.org/package/2006/relationships"><Relationship Id="rId6" Type="http://schemas.openxmlformats.org/officeDocument/2006/relationships/oleObject" Target="../embeddings/Microsoft_Equation27.bin"/><Relationship Id="rId4" Type="http://schemas.openxmlformats.org/officeDocument/2006/relationships/image" Target="../media/image67.gif"/><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notesSlide" Target="../notesSlides/notesSlide35.xml"/><Relationship Id="rId5"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6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image" Target="../media/image70.png"/><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69.pdf"/></Relationships>
</file>

<file path=ppt/slides/_rels/slide39.xml.rels><?xml version="1.0" encoding="UTF-8" standalone="yes"?>
<Relationships xmlns="http://schemas.openxmlformats.org/package/2006/relationships"><Relationship Id="rId4" Type="http://schemas.openxmlformats.org/officeDocument/2006/relationships/image" Target="../media/image72.png"/><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71.pdf"/></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6"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5.xml"/><Relationship Id="rId5" Type="http://schemas.openxmlformats.org/officeDocument/2006/relationships/oleObject" Target="../embeddings/Microsoft_Equation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quation4.bin"/><Relationship Id="rId4" Type="http://schemas.openxmlformats.org/officeDocument/2006/relationships/image" Target="../media/image14.png"/><Relationship Id="rId10" Type="http://schemas.openxmlformats.org/officeDocument/2006/relationships/oleObject" Target="../embeddings/Microsoft_Equation6.bin"/><Relationship Id="rId5" Type="http://schemas.openxmlformats.org/officeDocument/2006/relationships/image" Target="../media/image15.png"/><Relationship Id="rId7" Type="http://schemas.openxmlformats.org/officeDocument/2006/relationships/oleObject" Target="../embeddings/Microsoft_Equation3.bin"/><Relationship Id="rId11" Type="http://schemas.openxmlformats.org/officeDocument/2006/relationships/oleObject" Target="../embeddings/Microsoft_Equation7.bin"/><Relationship Id="rId12" Type="http://schemas.openxmlformats.org/officeDocument/2006/relationships/oleObject" Target="../embeddings/Microsoft_Equation8.bin"/><Relationship Id="rId1" Type="http://schemas.openxmlformats.org/officeDocument/2006/relationships/vmlDrawing" Target="../drawings/vmlDrawing2.vml"/><Relationship Id="rId2" Type="http://schemas.openxmlformats.org/officeDocument/2006/relationships/slideLayout" Target="../slideLayouts/slideLayout2.xml"/><Relationship Id="rId9" Type="http://schemas.openxmlformats.org/officeDocument/2006/relationships/oleObject" Target="../embeddings/Microsoft_Equation5.bin"/><Relationship Id="rId3" Type="http://schemas.openxmlformats.org/officeDocument/2006/relationships/notesSlide" Target="../notesSlides/notesSlide6.xml"/><Relationship Id="rId6" Type="http://schemas.openxmlformats.org/officeDocument/2006/relationships/oleObject" Target="../embeddings/Microsoft_Equation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quation13.bin"/><Relationship Id="rId4" Type="http://schemas.openxmlformats.org/officeDocument/2006/relationships/oleObject" Target="../embeddings/Microsoft_Equation9.bin"/><Relationship Id="rId5" Type="http://schemas.openxmlformats.org/officeDocument/2006/relationships/oleObject" Target="../embeddings/Microsoft_Equation10.bin"/><Relationship Id="rId7" Type="http://schemas.openxmlformats.org/officeDocument/2006/relationships/oleObject" Target="../embeddings/Microsoft_Equation12.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7.xml"/><Relationship Id="rId6" Type="http://schemas.openxmlformats.org/officeDocument/2006/relationships/oleObject" Target="../embeddings/Microsoft_Equation1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Recent Results from STAR </a:t>
            </a:r>
            <a:br>
              <a:rPr lang="en-US" dirty="0" smtClean="0"/>
            </a:br>
            <a:endParaRPr lang="en-US" sz="4000" dirty="0"/>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tx1"/>
                </a:solidFill>
              </a:rPr>
              <a:t>Rashmi Raniwala for </a:t>
            </a:r>
          </a:p>
          <a:p>
            <a:r>
              <a:rPr lang="en-US" sz="3600" dirty="0" smtClean="0">
                <a:solidFill>
                  <a:srgbClr val="FF0000"/>
                </a:solidFill>
              </a:rPr>
              <a:t>STAR Collaboration</a:t>
            </a:r>
          </a:p>
          <a:p>
            <a:r>
              <a:rPr lang="en-US" sz="3600" dirty="0" smtClean="0">
                <a:solidFill>
                  <a:schemeClr val="tx1"/>
                </a:solidFill>
              </a:rPr>
              <a:t>High Energy Physics Symposium </a:t>
            </a:r>
          </a:p>
          <a:p>
            <a:r>
              <a:rPr lang="en-US" sz="3600" dirty="0" smtClean="0">
                <a:solidFill>
                  <a:schemeClr val="tx1"/>
                </a:solidFill>
              </a:rPr>
              <a:t>Dec. 13-18, 2010, </a:t>
            </a:r>
            <a:r>
              <a:rPr lang="en-US" sz="3600" dirty="0" err="1" smtClean="0">
                <a:solidFill>
                  <a:schemeClr val="tx1"/>
                </a:solidFill>
              </a:rPr>
              <a:t>Jaipur</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AE89A128-ED59-2549-B502-A4961247F92A}"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239000" cy="914400"/>
          </a:xfrm>
        </p:spPr>
        <p:txBody>
          <a:bodyPr>
            <a:normAutofit/>
          </a:bodyPr>
          <a:lstStyle/>
          <a:p>
            <a:r>
              <a:rPr lang="en-US" sz="3200" b="1" dirty="0" smtClean="0"/>
              <a:t>Photon Production: Scaling with </a:t>
            </a:r>
            <a:r>
              <a:rPr lang="en-US" sz="3200" b="1" dirty="0" err="1" smtClean="0"/>
              <a:t>N</a:t>
            </a:r>
            <a:r>
              <a:rPr lang="en-US" sz="3200" b="1" baseline="-25000" dirty="0" err="1" smtClean="0"/>
              <a:t>part</a:t>
            </a:r>
            <a:r>
              <a:rPr lang="en-US" sz="3200" b="1" baseline="-25000" dirty="0" smtClean="0"/>
              <a:t/>
            </a:r>
            <a:br>
              <a:rPr lang="en-US" sz="3200" b="1" baseline="-25000" dirty="0" smtClean="0"/>
            </a:br>
            <a:r>
              <a:rPr lang="en-US" sz="1800" dirty="0" err="1" smtClean="0"/>
              <a:t>Nucl.Phys.A</a:t>
            </a:r>
            <a:r>
              <a:rPr lang="en-US" sz="1800" dirty="0" smtClean="0"/>
              <a:t> 832: 134-147, 2010</a:t>
            </a:r>
            <a:endParaRPr lang="en-US" sz="1800" dirty="0"/>
          </a:p>
        </p:txBody>
      </p:sp>
      <p:sp>
        <p:nvSpPr>
          <p:cNvPr id="3" name="Content Placeholder 2"/>
          <p:cNvSpPr>
            <a:spLocks noGrp="1"/>
          </p:cNvSpPr>
          <p:nvPr>
            <p:ph idx="1"/>
          </p:nvPr>
        </p:nvSpPr>
        <p:spPr>
          <a:xfrm>
            <a:off x="4303884" y="1600200"/>
            <a:ext cx="4611516" cy="4525963"/>
          </a:xfrm>
        </p:spPr>
        <p:txBody>
          <a:bodyPr>
            <a:noAutofit/>
          </a:bodyPr>
          <a:lstStyle/>
          <a:p>
            <a:pPr marL="162000" indent="0"/>
            <a:r>
              <a:rPr lang="en-US" sz="2200" dirty="0" smtClean="0">
                <a:solidFill>
                  <a:srgbClr val="FF0000"/>
                </a:solidFill>
              </a:rPr>
              <a:t> N</a:t>
            </a:r>
            <a:r>
              <a:rPr lang="en-US" sz="2200" baseline="-25000" dirty="0" smtClean="0">
                <a:solidFill>
                  <a:srgbClr val="FF0000"/>
                </a:solidFill>
              </a:rPr>
              <a:t>γ</a:t>
            </a:r>
            <a:r>
              <a:rPr lang="en-US" sz="2200" dirty="0" smtClean="0">
                <a:solidFill>
                  <a:srgbClr val="FF0000"/>
                </a:solidFill>
              </a:rPr>
              <a:t> </a:t>
            </a:r>
            <a:r>
              <a:rPr lang="en-US" sz="2200" dirty="0" smtClean="0"/>
              <a:t>measured in </a:t>
            </a:r>
            <a:r>
              <a:rPr lang="en-US" sz="2200" dirty="0" smtClean="0">
                <a:solidFill>
                  <a:srgbClr val="FF0000"/>
                </a:solidFill>
              </a:rPr>
              <a:t>-3.7 ≤ </a:t>
            </a:r>
            <a:r>
              <a:rPr lang="en-US" sz="2200" dirty="0" err="1" smtClean="0">
                <a:solidFill>
                  <a:srgbClr val="FF0000"/>
                </a:solidFill>
              </a:rPr>
              <a:t>η</a:t>
            </a:r>
            <a:r>
              <a:rPr lang="en-US" sz="2200" dirty="0" smtClean="0">
                <a:solidFill>
                  <a:srgbClr val="FF0000"/>
                </a:solidFill>
              </a:rPr>
              <a:t> ≤ -2.3 </a:t>
            </a:r>
            <a:r>
              <a:rPr lang="en-US" sz="2200" dirty="0" smtClean="0"/>
              <a:t>have been scaled with N</a:t>
            </a:r>
            <a:r>
              <a:rPr lang="en-US" sz="2200" baseline="-25000" dirty="0" smtClean="0"/>
              <a:t>part</a:t>
            </a:r>
            <a:r>
              <a:rPr lang="en-US" sz="2200" dirty="0" smtClean="0"/>
              <a:t>/2 </a:t>
            </a:r>
          </a:p>
          <a:p>
            <a:pPr marL="162000" indent="0"/>
            <a:r>
              <a:rPr lang="en-US" sz="2200" dirty="0" smtClean="0">
                <a:solidFill>
                  <a:srgbClr val="FF0000"/>
                </a:solidFill>
              </a:rPr>
              <a:t> Increasing coll. energy increases N</a:t>
            </a:r>
            <a:r>
              <a:rPr lang="en-US" sz="2200" baseline="-25000" dirty="0" smtClean="0"/>
              <a:t>γ</a:t>
            </a:r>
            <a:endParaRPr lang="en-US" sz="2200" dirty="0" smtClean="0"/>
          </a:p>
          <a:p>
            <a:pPr marL="162000" indent="0"/>
            <a:r>
              <a:rPr lang="en-US" sz="2200" dirty="0" smtClean="0"/>
              <a:t> CuCu and AuAu collisions at same </a:t>
            </a:r>
            <a:r>
              <a:rPr lang="en-US" sz="2200" dirty="0" err="1" smtClean="0"/>
              <a:t>N</a:t>
            </a:r>
            <a:r>
              <a:rPr lang="en-US" sz="2200" baseline="-25000" dirty="0" err="1" smtClean="0"/>
              <a:t>part</a:t>
            </a:r>
            <a:r>
              <a:rPr lang="en-US" sz="2200" dirty="0" smtClean="0"/>
              <a:t> have same N</a:t>
            </a:r>
            <a:r>
              <a:rPr lang="en-US" sz="2200" baseline="-25000" dirty="0" smtClean="0"/>
              <a:t>γ</a:t>
            </a:r>
            <a:r>
              <a:rPr lang="en-US" sz="2200" dirty="0" smtClean="0"/>
              <a:t> </a:t>
            </a:r>
          </a:p>
          <a:p>
            <a:pPr marL="162000" indent="0"/>
            <a:r>
              <a:rPr lang="en-US" sz="2200" dirty="0" smtClean="0">
                <a:solidFill>
                  <a:srgbClr val="FF0000"/>
                </a:solidFill>
              </a:rPr>
              <a:t> N</a:t>
            </a:r>
            <a:r>
              <a:rPr lang="en-US" sz="2200" baseline="-25000" dirty="0" smtClean="0">
                <a:solidFill>
                  <a:srgbClr val="FF0000"/>
                </a:solidFill>
              </a:rPr>
              <a:t>γ</a:t>
            </a:r>
            <a:r>
              <a:rPr lang="en-US" sz="2200" dirty="0" smtClean="0">
                <a:solidFill>
                  <a:srgbClr val="FF0000"/>
                </a:solidFill>
              </a:rPr>
              <a:t>/0.5*</a:t>
            </a:r>
            <a:r>
              <a:rPr lang="en-US" sz="2200" dirty="0" err="1" smtClean="0">
                <a:solidFill>
                  <a:srgbClr val="FF0000"/>
                </a:solidFill>
              </a:rPr>
              <a:t>N</a:t>
            </a:r>
            <a:r>
              <a:rPr lang="en-US" sz="2200" baseline="-25000" dirty="0" err="1" smtClean="0">
                <a:solidFill>
                  <a:srgbClr val="FF0000"/>
                </a:solidFill>
              </a:rPr>
              <a:t>part</a:t>
            </a:r>
            <a:r>
              <a:rPr lang="en-US" sz="2200" baseline="-25000" dirty="0" smtClean="0">
                <a:solidFill>
                  <a:srgbClr val="FF0000"/>
                </a:solidFill>
              </a:rPr>
              <a:t> </a:t>
            </a:r>
            <a:r>
              <a:rPr lang="en-US" sz="2200" dirty="0" smtClean="0">
                <a:solidFill>
                  <a:srgbClr val="FF0000"/>
                </a:solidFill>
              </a:rPr>
              <a:t>constant with </a:t>
            </a:r>
            <a:r>
              <a:rPr lang="en-US" sz="2200" dirty="0" err="1" smtClean="0">
                <a:solidFill>
                  <a:srgbClr val="FF0000"/>
                </a:solidFill>
              </a:rPr>
              <a:t>N</a:t>
            </a:r>
            <a:r>
              <a:rPr lang="en-US" sz="2200" baseline="-25000" dirty="0" err="1" smtClean="0">
                <a:solidFill>
                  <a:srgbClr val="FF0000"/>
                </a:solidFill>
              </a:rPr>
              <a:t>part</a:t>
            </a:r>
            <a:r>
              <a:rPr lang="en-US" sz="2200" dirty="0" smtClean="0">
                <a:solidFill>
                  <a:srgbClr val="FF0000"/>
                </a:solidFill>
              </a:rPr>
              <a:t>: Photon production at forward rapidity is due to Soft processes</a:t>
            </a:r>
          </a:p>
          <a:p>
            <a:pPr marL="162000" indent="0"/>
            <a:r>
              <a:rPr lang="en-US" sz="2200" dirty="0" smtClean="0"/>
              <a:t> HIJING results match well with data</a:t>
            </a:r>
          </a:p>
          <a:p>
            <a:pPr marL="162000" indent="0"/>
            <a:r>
              <a:rPr lang="en-US" sz="2200" dirty="0" smtClean="0"/>
              <a:t> </a:t>
            </a:r>
            <a:r>
              <a:rPr lang="en-US" sz="2200" dirty="0" err="1" smtClean="0"/>
              <a:t>N</a:t>
            </a:r>
            <a:r>
              <a:rPr lang="en-US" sz="2200" baseline="-25000" dirty="0" err="1" smtClean="0"/>
              <a:t>ch</a:t>
            </a:r>
            <a:r>
              <a:rPr lang="en-US" sz="2200" dirty="0" smtClean="0"/>
              <a:t> also scales with </a:t>
            </a:r>
            <a:r>
              <a:rPr lang="en-US" sz="2200" dirty="0" err="1" smtClean="0"/>
              <a:t>N</a:t>
            </a:r>
            <a:r>
              <a:rPr lang="en-US" sz="2200" baseline="-25000" dirty="0" err="1" smtClean="0"/>
              <a:t>part</a:t>
            </a:r>
            <a:endParaRPr lang="en-US" sz="2200" dirty="0" smtClean="0"/>
          </a:p>
          <a:p>
            <a:pPr marL="162000" indent="0"/>
            <a:r>
              <a:rPr lang="en-US" sz="2200" dirty="0" smtClean="0"/>
              <a:t> </a:t>
            </a:r>
            <a:r>
              <a:rPr lang="en-US" sz="2200" dirty="0" err="1" smtClean="0"/>
              <a:t>N</a:t>
            </a:r>
            <a:r>
              <a:rPr lang="en-US" sz="2200" baseline="-25000" dirty="0" err="1" smtClean="0"/>
              <a:t>ch</a:t>
            </a:r>
            <a:r>
              <a:rPr lang="en-US" sz="2200" dirty="0" smtClean="0"/>
              <a:t>/N</a:t>
            </a:r>
            <a:r>
              <a:rPr lang="en-US" sz="2200" baseline="-25000" dirty="0" smtClean="0"/>
              <a:t>γ</a:t>
            </a:r>
            <a:r>
              <a:rPr lang="en-US" sz="2200" dirty="0" smtClean="0"/>
              <a:t>= 1.4 ± 0.1 for √</a:t>
            </a:r>
            <a:r>
              <a:rPr lang="en-US" sz="2200" dirty="0" err="1" smtClean="0"/>
              <a:t>s</a:t>
            </a:r>
            <a:r>
              <a:rPr lang="en-US" sz="2200" baseline="-25000" dirty="0" err="1" smtClean="0"/>
              <a:t>NN</a:t>
            </a:r>
            <a:r>
              <a:rPr lang="en-US" sz="2200" baseline="-25000" dirty="0" smtClean="0"/>
              <a:t> </a:t>
            </a:r>
            <a:r>
              <a:rPr lang="en-US" sz="2200" dirty="0" smtClean="0"/>
              <a:t>= 62.4GeV </a:t>
            </a:r>
          </a:p>
          <a:p>
            <a:pPr marL="162000" indent="0">
              <a:buNone/>
            </a:pPr>
            <a:r>
              <a:rPr lang="en-US" sz="2200" dirty="0" smtClean="0"/>
              <a:t>	         = 1.2 ± 0.1 for √</a:t>
            </a:r>
            <a:r>
              <a:rPr lang="en-US" sz="2200" dirty="0" err="1" smtClean="0"/>
              <a:t>s</a:t>
            </a:r>
            <a:r>
              <a:rPr lang="en-US" sz="2200" baseline="-25000" dirty="0" err="1" smtClean="0"/>
              <a:t>NN</a:t>
            </a:r>
            <a:r>
              <a:rPr lang="en-US" sz="2200" dirty="0" smtClean="0"/>
              <a:t> =  200 </a:t>
            </a:r>
            <a:r>
              <a:rPr lang="en-US" sz="2200" dirty="0" err="1" smtClean="0"/>
              <a:t>GeV</a:t>
            </a:r>
            <a:r>
              <a:rPr lang="en-US" sz="2200" dirty="0" smtClean="0"/>
              <a:t> </a:t>
            </a:r>
          </a:p>
        </p:txBody>
      </p:sp>
      <p:sp>
        <p:nvSpPr>
          <p:cNvPr id="4" name="Slide Number Placeholder 3"/>
          <p:cNvSpPr>
            <a:spLocks noGrp="1"/>
          </p:cNvSpPr>
          <p:nvPr>
            <p:ph type="sldNum" sz="quarter" idx="12"/>
          </p:nvPr>
        </p:nvSpPr>
        <p:spPr/>
        <p:txBody>
          <a:bodyPr/>
          <a:lstStyle/>
          <a:p>
            <a:fld id="{AE89A128-ED59-2549-B502-A4961247F92A}" type="slidenum">
              <a:rPr lang="en-US" smtClean="0"/>
              <a:pPr/>
              <a:t>10</a:t>
            </a:fld>
            <a:endParaRPr lang="en-US" dirty="0"/>
          </a:p>
        </p:txBody>
      </p:sp>
      <p:sp>
        <p:nvSpPr>
          <p:cNvPr id="6" name="TextBox 5"/>
          <p:cNvSpPr txBox="1"/>
          <p:nvPr/>
        </p:nvSpPr>
        <p:spPr>
          <a:xfrm>
            <a:off x="533400" y="5638800"/>
            <a:ext cx="3770484" cy="646331"/>
          </a:xfrm>
          <a:prstGeom prst="rect">
            <a:avLst/>
          </a:prstGeom>
          <a:noFill/>
        </p:spPr>
        <p:txBody>
          <a:bodyPr wrap="square" rtlCol="0">
            <a:spAutoFit/>
          </a:bodyPr>
          <a:lstStyle/>
          <a:p>
            <a:r>
              <a:rPr lang="en-US" dirty="0" smtClean="0"/>
              <a:t>Ref: PHOBOS data : PRL  87 (2001) 102303 ; PRL  91(2001)  052303</a:t>
            </a:r>
            <a:endParaRPr lang="en-US" dirty="0"/>
          </a:p>
        </p:txBody>
      </p:sp>
      <p:pic>
        <p:nvPicPr>
          <p:cNvPr id="7" name="Picture 6" descr="fig4a.png"/>
          <p:cNvPicPr>
            <a:picLocks noChangeAspect="1"/>
          </p:cNvPicPr>
          <p:nvPr/>
        </p:nvPicPr>
        <p:blipFill>
          <a:blip r:embed="rId3"/>
          <a:stretch>
            <a:fillRect/>
          </a:stretch>
        </p:blipFill>
        <p:spPr>
          <a:xfrm>
            <a:off x="240811" y="1600200"/>
            <a:ext cx="4063073" cy="3810000"/>
          </a:xfrm>
          <a:prstGeom prst="rect">
            <a:avLst/>
          </a:prstGeom>
        </p:spPr>
      </p:pic>
      <p:pic>
        <p:nvPicPr>
          <p:cNvPr id="8" name="Picture 7" descr="fig4b.png"/>
          <p:cNvPicPr>
            <a:picLocks/>
          </p:cNvPicPr>
          <p:nvPr/>
        </p:nvPicPr>
        <p:blipFill>
          <a:blip r:embed="rId4">
            <a:lum contrast="23000"/>
          </a:blip>
          <a:stretch>
            <a:fillRect/>
          </a:stretch>
        </p:blipFill>
        <p:spPr>
          <a:xfrm>
            <a:off x="241200" y="1602000"/>
            <a:ext cx="4064400" cy="4036800"/>
          </a:xfrm>
          <a:prstGeom prst="rect">
            <a:avLst/>
          </a:prstGeom>
        </p:spPr>
      </p:pic>
      <p:cxnSp>
        <p:nvCxnSpPr>
          <p:cNvPr id="9" name="直接连接符 5"/>
          <p:cNvCxnSpPr>
            <a:cxnSpLocks noChangeShapeType="1"/>
          </p:cNvCxnSpPr>
          <p:nvPr/>
        </p:nvCxnSpPr>
        <p:spPr bwMode="auto">
          <a:xfrm>
            <a:off x="685800" y="1141412"/>
            <a:ext cx="7467600" cy="1588"/>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4478400" y="1097177"/>
            <a:ext cx="4320000" cy="5259173"/>
            <a:chOff x="4191000" y="914400"/>
            <a:chExt cx="4076232" cy="5715000"/>
          </a:xfrm>
        </p:grpSpPr>
        <p:pic>
          <p:nvPicPr>
            <p:cNvPr id="5" name="Picture 4" descr="fig5a.png"/>
            <p:cNvPicPr>
              <a:picLocks noChangeAspect="1"/>
            </p:cNvPicPr>
            <p:nvPr/>
          </p:nvPicPr>
          <p:blipFill>
            <a:blip r:embed="rId3"/>
            <a:stretch>
              <a:fillRect/>
            </a:stretch>
          </p:blipFill>
          <p:spPr>
            <a:xfrm>
              <a:off x="4191000" y="914400"/>
              <a:ext cx="4076232" cy="3213100"/>
            </a:xfrm>
            <a:prstGeom prst="rect">
              <a:avLst/>
            </a:prstGeom>
          </p:spPr>
        </p:pic>
        <p:pic>
          <p:nvPicPr>
            <p:cNvPr id="6" name="Picture 5" descr="fig5b.png"/>
            <p:cNvPicPr>
              <a:picLocks noChangeAspect="1"/>
            </p:cNvPicPr>
            <p:nvPr/>
          </p:nvPicPr>
          <p:blipFill>
            <a:blip r:embed="rId4"/>
            <a:srcRect t="2619"/>
            <a:stretch>
              <a:fillRect/>
            </a:stretch>
          </p:blipFill>
          <p:spPr>
            <a:xfrm>
              <a:off x="4191000" y="3486135"/>
              <a:ext cx="4076232" cy="3143265"/>
            </a:xfrm>
            <a:prstGeom prst="rect">
              <a:avLst/>
            </a:prstGeom>
          </p:spPr>
        </p:pic>
      </p:grpSp>
      <p:sp>
        <p:nvSpPr>
          <p:cNvPr id="7" name="TextBox 6"/>
          <p:cNvSpPr txBox="1"/>
          <p:nvPr/>
        </p:nvSpPr>
        <p:spPr>
          <a:xfrm>
            <a:off x="800568" y="273051"/>
            <a:ext cx="7581432" cy="584776"/>
          </a:xfrm>
          <a:prstGeom prst="rect">
            <a:avLst/>
          </a:prstGeom>
          <a:noFill/>
        </p:spPr>
        <p:txBody>
          <a:bodyPr wrap="square" rtlCol="0">
            <a:spAutoFit/>
          </a:bodyPr>
          <a:lstStyle/>
          <a:p>
            <a:pPr algn="ctr"/>
            <a:r>
              <a:rPr lang="en-US" sz="3200" b="1" dirty="0" smtClean="0"/>
              <a:t>Longitudinal Scaling of Photon Production </a:t>
            </a:r>
            <a:endParaRPr lang="en-US" sz="3200" b="1" dirty="0"/>
          </a:p>
        </p:txBody>
      </p:sp>
      <p:sp>
        <p:nvSpPr>
          <p:cNvPr id="14" name="Text Placeholder 13"/>
          <p:cNvSpPr>
            <a:spLocks noGrp="1"/>
          </p:cNvSpPr>
          <p:nvPr>
            <p:ph type="body" sz="half" idx="1"/>
          </p:nvPr>
        </p:nvSpPr>
        <p:spPr>
          <a:xfrm>
            <a:off x="457200" y="982847"/>
            <a:ext cx="4021200" cy="5373503"/>
          </a:xfrm>
        </p:spPr>
        <p:txBody>
          <a:bodyPr>
            <a:noAutofit/>
          </a:bodyPr>
          <a:lstStyle/>
          <a:p>
            <a:pPr marL="0" indent="0"/>
            <a:r>
              <a:rPr lang="en-US" sz="2200" dirty="0" smtClean="0"/>
              <a:t> dN</a:t>
            </a:r>
            <a:r>
              <a:rPr lang="en-US" sz="2200" baseline="-25000" dirty="0" smtClean="0"/>
              <a:t>ch</a:t>
            </a:r>
            <a:r>
              <a:rPr lang="en-US" sz="2200" dirty="0" smtClean="0"/>
              <a:t>/dη/0.5*</a:t>
            </a:r>
            <a:r>
              <a:rPr lang="en-US" sz="2200" dirty="0" err="1" smtClean="0"/>
              <a:t>N</a:t>
            </a:r>
            <a:r>
              <a:rPr lang="en-US" sz="2200" baseline="-25000" dirty="0" err="1" smtClean="0"/>
              <a:t>part</a:t>
            </a:r>
            <a:r>
              <a:rPr lang="en-US" sz="2200" baseline="-25000" dirty="0" smtClean="0"/>
              <a:t> </a:t>
            </a:r>
            <a:r>
              <a:rPr lang="en-US" sz="2200" dirty="0" err="1" smtClean="0"/>
              <a:t>v/s</a:t>
            </a:r>
            <a:r>
              <a:rPr lang="en-US" sz="2200" dirty="0" smtClean="0"/>
              <a:t> (</a:t>
            </a:r>
            <a:r>
              <a:rPr lang="en-US" sz="2200" dirty="0" err="1" smtClean="0"/>
              <a:t>η</a:t>
            </a:r>
            <a:r>
              <a:rPr lang="en-US" sz="2200" dirty="0" smtClean="0"/>
              <a:t> -</a:t>
            </a:r>
            <a:r>
              <a:rPr lang="en-US" sz="2200" dirty="0" err="1" smtClean="0"/>
              <a:t>y</a:t>
            </a:r>
            <a:r>
              <a:rPr lang="en-US" sz="2200" baseline="-25000" dirty="0" err="1" smtClean="0"/>
              <a:t>beam</a:t>
            </a:r>
            <a:r>
              <a:rPr lang="en-US" sz="2200" dirty="0" smtClean="0"/>
              <a:t>)  : independent of beam energy: </a:t>
            </a:r>
            <a:r>
              <a:rPr lang="en-US" sz="2200" dirty="0" smtClean="0">
                <a:solidFill>
                  <a:srgbClr val="FF0000"/>
                </a:solidFill>
              </a:rPr>
              <a:t>Limiting Fragmentation </a:t>
            </a:r>
            <a:r>
              <a:rPr lang="en-US" sz="1400" dirty="0" smtClean="0"/>
              <a:t>Phys. Rev. 188 ( 1969) 2159</a:t>
            </a:r>
            <a:endParaRPr lang="en-US" sz="1400" dirty="0" smtClean="0">
              <a:solidFill>
                <a:srgbClr val="FF0000"/>
              </a:solidFill>
            </a:endParaRPr>
          </a:p>
          <a:p>
            <a:pPr marL="0" indent="0"/>
            <a:r>
              <a:rPr lang="en-US" sz="2200" dirty="0" smtClean="0">
                <a:solidFill>
                  <a:srgbClr val="0000FF"/>
                </a:solidFill>
              </a:rPr>
              <a:t> Longitudinal scaling observed for Photons at forward rapidity independent of Beam Energy, Event Centrality</a:t>
            </a:r>
            <a:r>
              <a:rPr lang="en-US" sz="1800" dirty="0" smtClean="0">
                <a:solidFill>
                  <a:srgbClr val="FF0000"/>
                </a:solidFill>
              </a:rPr>
              <a:t> </a:t>
            </a:r>
            <a:endParaRPr lang="en-US" sz="1800" dirty="0" smtClean="0"/>
          </a:p>
          <a:p>
            <a:pPr marL="0" indent="0">
              <a:buNone/>
            </a:pPr>
            <a:r>
              <a:rPr lang="en-US" sz="1800" dirty="0" smtClean="0"/>
              <a:t>STAR Coll. PRL 95(2005) 062301  </a:t>
            </a:r>
          </a:p>
          <a:p>
            <a:pPr marL="0" indent="0"/>
            <a:r>
              <a:rPr lang="en-US" sz="2200" dirty="0" smtClean="0"/>
              <a:t> Now</a:t>
            </a:r>
            <a:r>
              <a:rPr lang="en-US" sz="2200" dirty="0" smtClean="0">
                <a:solidFill>
                  <a:srgbClr val="FF0000"/>
                </a:solidFill>
              </a:rPr>
              <a:t> </a:t>
            </a:r>
            <a:r>
              <a:rPr lang="en-US" sz="2200" dirty="0" smtClean="0">
                <a:solidFill>
                  <a:srgbClr val="0000FF"/>
                </a:solidFill>
              </a:rPr>
              <a:t>also seen to be true for different Colliding Systems  </a:t>
            </a:r>
          </a:p>
          <a:p>
            <a:pPr marL="0" indent="0"/>
            <a:r>
              <a:rPr lang="en-US" sz="2200" dirty="0" smtClean="0">
                <a:solidFill>
                  <a:schemeClr val="tx1">
                    <a:lumMod val="85000"/>
                    <a:lumOff val="15000"/>
                  </a:schemeClr>
                </a:solidFill>
              </a:rPr>
              <a:t> Longitudinal scaling in Charge Particles centrality dependent at </a:t>
            </a:r>
            <a:r>
              <a:rPr lang="en-US" sz="2200" dirty="0" err="1" smtClean="0"/>
              <a:t>η</a:t>
            </a:r>
            <a:r>
              <a:rPr lang="en-US" sz="2200" dirty="0" smtClean="0"/>
              <a:t> – </a:t>
            </a:r>
            <a:r>
              <a:rPr lang="en-US" sz="2200" dirty="0" err="1" smtClean="0"/>
              <a:t>y</a:t>
            </a:r>
            <a:r>
              <a:rPr lang="en-US" sz="2200" baseline="-25000" dirty="0" err="1" smtClean="0"/>
              <a:t>beam</a:t>
            </a:r>
            <a:r>
              <a:rPr lang="en-US" sz="2200" baseline="-25000" dirty="0" smtClean="0"/>
              <a:t>  </a:t>
            </a:r>
            <a:r>
              <a:rPr lang="en-US" sz="2200" dirty="0" smtClean="0">
                <a:solidFill>
                  <a:schemeClr val="tx1">
                    <a:lumMod val="85000"/>
                    <a:lumOff val="15000"/>
                  </a:schemeClr>
                </a:solidFill>
              </a:rPr>
              <a:t>= 0.25 to 1.25</a:t>
            </a:r>
          </a:p>
          <a:p>
            <a:pPr marL="0" indent="0">
              <a:buNone/>
            </a:pPr>
            <a:r>
              <a:rPr lang="en-US" sz="1600" dirty="0" smtClean="0">
                <a:solidFill>
                  <a:schemeClr val="tx1">
                    <a:lumMod val="85000"/>
                    <a:lumOff val="15000"/>
                  </a:schemeClr>
                </a:solidFill>
              </a:rPr>
              <a:t>STAR</a:t>
            </a:r>
            <a:r>
              <a:rPr lang="en-US" sz="1600" dirty="0" smtClean="0"/>
              <a:t> Coll.  Phys. Rev. C  73 (2006) 034906.</a:t>
            </a:r>
            <a:r>
              <a:rPr lang="en-US" sz="1600" dirty="0" smtClean="0">
                <a:solidFill>
                  <a:schemeClr val="tx1">
                    <a:lumMod val="85000"/>
                    <a:lumOff val="15000"/>
                  </a:schemeClr>
                </a:solidFill>
              </a:rPr>
              <a:t> </a:t>
            </a:r>
          </a:p>
        </p:txBody>
      </p:sp>
      <p:sp>
        <p:nvSpPr>
          <p:cNvPr id="10" name="Slide Number Placeholder 9"/>
          <p:cNvSpPr>
            <a:spLocks noGrp="1"/>
          </p:cNvSpPr>
          <p:nvPr>
            <p:ph type="sldNum" sz="quarter" idx="4294967295"/>
          </p:nvPr>
        </p:nvSpPr>
        <p:spPr>
          <a:xfrm>
            <a:off x="7010400" y="6356350"/>
            <a:ext cx="2133600" cy="365125"/>
          </a:xfrm>
        </p:spPr>
        <p:txBody>
          <a:bodyPr/>
          <a:lstStyle/>
          <a:p>
            <a:fld id="{AE89A128-ED59-2549-B502-A4961247F92A}" type="slidenum">
              <a:rPr lang="en-US" smtClean="0"/>
              <a:pPr/>
              <a:t>11</a:t>
            </a:fld>
            <a:endParaRPr lang="en-US"/>
          </a:p>
        </p:txBody>
      </p:sp>
      <p:cxnSp>
        <p:nvCxnSpPr>
          <p:cNvPr id="11" name="直接连接符 5"/>
          <p:cNvCxnSpPr>
            <a:cxnSpLocks noChangeShapeType="1"/>
          </p:cNvCxnSpPr>
          <p:nvPr/>
        </p:nvCxnSpPr>
        <p:spPr bwMode="auto">
          <a:xfrm>
            <a:off x="457200" y="857827"/>
            <a:ext cx="8305800" cy="1587"/>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A128-ED59-2549-B502-A4961247F92A}" type="slidenum">
              <a:rPr lang="en-US" smtClean="0"/>
              <a:pPr/>
              <a:t>12</a:t>
            </a:fld>
            <a:endParaRPr lang="en-US"/>
          </a:p>
        </p:txBody>
      </p:sp>
      <p:graphicFrame>
        <p:nvGraphicFramePr>
          <p:cNvPr id="308226" name="Object 2"/>
          <p:cNvGraphicFramePr>
            <a:graphicFrameLocks noChangeAspect="1"/>
          </p:cNvGraphicFramePr>
          <p:nvPr/>
        </p:nvGraphicFramePr>
        <p:xfrm>
          <a:off x="609600" y="762000"/>
          <a:ext cx="3200400" cy="3263901"/>
        </p:xfrm>
        <a:graphic>
          <a:graphicData uri="http://schemas.openxmlformats.org/presentationml/2006/ole">
            <p:oleObj spid="_x0000_s308226" name="Document" r:id="rId4" imgW="3200400" imgH="3505200" progId="Word.Document.12">
              <p:link updateAutomatic="1"/>
            </p:oleObj>
          </a:graphicData>
        </a:graphic>
      </p:graphicFrame>
      <p:pic>
        <p:nvPicPr>
          <p:cNvPr id="4" name="Picture 5" descr="espatialep"/>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24400" y="1371600"/>
            <a:ext cx="3942556" cy="2584943"/>
          </a:xfrm>
          <a:prstGeom prst="rect">
            <a:avLst/>
          </a:prstGeom>
          <a:noFill/>
          <a:ln w="9525">
            <a:noFill/>
            <a:miter lim="800000"/>
            <a:headEnd/>
            <a:tailEnd/>
          </a:ln>
        </p:spPr>
      </p:pic>
      <p:sp>
        <p:nvSpPr>
          <p:cNvPr id="6" name="Rectangle 2"/>
          <p:cNvSpPr txBox="1">
            <a:spLocks noChangeArrowheads="1"/>
          </p:cNvSpPr>
          <p:nvPr/>
        </p:nvSpPr>
        <p:spPr bwMode="auto">
          <a:xfrm>
            <a:off x="457200" y="4114800"/>
            <a:ext cx="8193600" cy="2271600"/>
          </a:xfrm>
          <a:prstGeom prst="rect">
            <a:avLst/>
          </a:prstGeom>
          <a:solidFill>
            <a:schemeClr val="accent2">
              <a:lumMod val="60000"/>
              <a:lumOff val="40000"/>
            </a:schemeClr>
          </a:solidFill>
          <a:ln w="9525">
            <a:solidFill>
              <a:schemeClr val="tx1"/>
            </a:solidFill>
            <a:miter lim="800000"/>
            <a:headEnd/>
            <a:tailEnd/>
          </a:ln>
        </p:spPr>
        <p:txBody>
          <a:bodyPr vert="horz" wrap="square" lIns="0" tIns="0" rIns="0" bIns="0" numCol="1" anchor="t" anchorCtr="0" compatLnSpc="1">
            <a:prstTxWarp prst="textNoShape">
              <a:avLst/>
            </a:prstTxWarp>
          </a:bodyPr>
          <a:lstStyle/>
          <a:p>
            <a:pPr marL="38100" marR="0" lvl="0" indent="-19050" algn="l" defTabSz="457200" rtl="0" eaLnBrk="1" fontAlgn="base" latinLnBrk="0" hangingPunct="1">
              <a:lnSpc>
                <a:spcPct val="98000"/>
              </a:lnSpc>
              <a:spcBef>
                <a:spcPct val="20000"/>
              </a:spcBef>
              <a:spcAft>
                <a:spcPct val="0"/>
              </a:spcAft>
              <a:buClr>
                <a:srgbClr val="000000"/>
              </a:buClr>
              <a:buSzPct val="100000"/>
              <a:buFont typeface="Times New Roman" charset="0"/>
              <a:buChar char="•"/>
              <a:tabLst>
                <a:tab pos="723900" algn="l"/>
                <a:tab pos="1447800" algn="l"/>
                <a:tab pos="2171700" algn="l"/>
                <a:tab pos="2895600" algn="l"/>
                <a:tab pos="3619500" algn="l"/>
                <a:tab pos="4343400" algn="l"/>
                <a:tab pos="5065713" algn="l"/>
                <a:tab pos="5791200" algn="l"/>
              </a:tabLst>
              <a:defRPr/>
            </a:pPr>
            <a:r>
              <a:rPr kumimoji="0" lang="en-GB" sz="2100" u="none" strike="noStrike" kern="0" cap="none" spc="0" normalizeH="0" baseline="0" noProof="0" dirty="0" smtClean="0">
                <a:ln>
                  <a:noFill/>
                </a:ln>
                <a:solidFill>
                  <a:srgbClr val="000000"/>
                </a:solidFill>
                <a:effectLst/>
                <a:uLnTx/>
                <a:uFillTx/>
                <a:latin typeface="Calibri"/>
                <a:ea typeface="+mn-ea"/>
                <a:cs typeface="+mn-cs"/>
              </a:rPr>
              <a:t>Anisotropic Geometry + strongly interacting</a:t>
            </a:r>
            <a:r>
              <a:rPr kumimoji="0" lang="en-GB" sz="2100" u="none" strike="noStrike" kern="0" cap="none" spc="0" normalizeH="0" noProof="0" dirty="0" smtClean="0">
                <a:ln>
                  <a:noFill/>
                </a:ln>
                <a:solidFill>
                  <a:srgbClr val="000000"/>
                </a:solidFill>
                <a:effectLst/>
                <a:uLnTx/>
                <a:uFillTx/>
                <a:latin typeface="Calibri"/>
                <a:ea typeface="+mn-ea"/>
                <a:cs typeface="+mn-cs"/>
              </a:rPr>
              <a:t> medium </a:t>
            </a:r>
            <a:r>
              <a:rPr kumimoji="0" lang="en-GB" sz="2100" u="none" strike="noStrike" kern="0" cap="none" spc="0" normalizeH="0" baseline="0" noProof="0" dirty="0" smtClean="0">
                <a:ln>
                  <a:noFill/>
                </a:ln>
                <a:solidFill>
                  <a:srgbClr val="000000"/>
                </a:solidFill>
                <a:effectLst/>
                <a:uLnTx/>
                <a:uFillTx/>
                <a:latin typeface="Calibri"/>
                <a:ea typeface="+mn-ea"/>
                <a:cs typeface="+mn-cs"/>
              </a:rPr>
              <a:t>-&gt; </a:t>
            </a:r>
            <a:r>
              <a:rPr lang="en-GB" sz="2100" kern="0" dirty="0" smtClean="0">
                <a:latin typeface="Calibri"/>
              </a:rPr>
              <a:t>M</a:t>
            </a:r>
            <a:r>
              <a:rPr kumimoji="0" lang="en-GB" sz="2100" u="none" strike="noStrike" kern="0" cap="none" spc="0" normalizeH="0" baseline="0" noProof="0" dirty="0" err="1" smtClean="0">
                <a:ln>
                  <a:noFill/>
                </a:ln>
                <a:effectLst/>
                <a:uLnTx/>
                <a:uFillTx/>
                <a:latin typeface="Calibri"/>
                <a:ea typeface="+mn-ea"/>
                <a:cs typeface="+mn-cs"/>
              </a:rPr>
              <a:t>omentum</a:t>
            </a:r>
            <a:r>
              <a:rPr kumimoji="0" lang="en-GB" sz="2100" u="none" strike="noStrike" kern="0" cap="none" spc="0" normalizeH="0" baseline="0" noProof="0" dirty="0" smtClean="0">
                <a:ln>
                  <a:noFill/>
                </a:ln>
                <a:effectLst/>
                <a:uLnTx/>
                <a:uFillTx/>
                <a:latin typeface="Calibri"/>
                <a:ea typeface="+mn-ea"/>
                <a:cs typeface="+mn-cs"/>
              </a:rPr>
              <a:t> anisotropy </a:t>
            </a:r>
            <a:r>
              <a:rPr kumimoji="0" lang="en-GB" sz="2100" u="none" strike="noStrike" kern="0" cap="none" spc="0" normalizeH="0" baseline="0" noProof="0" dirty="0" smtClean="0">
                <a:ln>
                  <a:noFill/>
                </a:ln>
                <a:solidFill>
                  <a:srgbClr val="2300DC"/>
                </a:solidFill>
                <a:effectLst/>
                <a:uLnTx/>
                <a:uFillTx/>
                <a:latin typeface="Calibri"/>
                <a:ea typeface="+mn-ea"/>
                <a:cs typeface="+mn-cs"/>
              </a:rPr>
              <a:t>-&gt; </a:t>
            </a:r>
            <a:r>
              <a:rPr kumimoji="0" lang="en-GB" sz="2100" u="none" strike="noStrike" kern="0" cap="none" spc="0" normalizeH="0" baseline="0" noProof="0" dirty="0" smtClean="0">
                <a:ln>
                  <a:noFill/>
                </a:ln>
                <a:solidFill>
                  <a:srgbClr val="0000FF"/>
                </a:solidFill>
                <a:effectLst/>
                <a:uLnTx/>
                <a:uFillTx/>
                <a:latin typeface="Calibri"/>
                <a:ea typeface="+mn-ea"/>
                <a:cs typeface="+mn-cs"/>
              </a:rPr>
              <a:t>More particles </a:t>
            </a:r>
            <a:r>
              <a:rPr lang="en-GB" sz="2100" kern="0" dirty="0" smtClean="0">
                <a:solidFill>
                  <a:srgbClr val="0000FF"/>
                </a:solidFill>
                <a:latin typeface="Calibri"/>
              </a:rPr>
              <a:t>emitted in Reaction Plane : FLOW</a:t>
            </a:r>
            <a:endParaRPr kumimoji="0" lang="en-GB" sz="2100" u="none" strike="noStrike" kern="0" cap="none" spc="0" normalizeH="0" baseline="0" noProof="0" dirty="0" smtClean="0">
              <a:ln>
                <a:noFill/>
              </a:ln>
              <a:solidFill>
                <a:srgbClr val="0000FF"/>
              </a:solidFill>
              <a:effectLst/>
              <a:uLnTx/>
              <a:uFillTx/>
              <a:latin typeface="Calibri"/>
              <a:ea typeface="+mn-ea"/>
              <a:cs typeface="+mn-cs"/>
            </a:endParaRPr>
          </a:p>
          <a:p>
            <a:pPr marL="38100" marR="0" lvl="0" indent="-19050" algn="l" defTabSz="457200" rtl="0" eaLnBrk="1" fontAlgn="base" latinLnBrk="0" hangingPunct="1">
              <a:lnSpc>
                <a:spcPct val="100000"/>
              </a:lnSpc>
              <a:spcBef>
                <a:spcPct val="20000"/>
              </a:spcBef>
              <a:spcAft>
                <a:spcPct val="0"/>
              </a:spcAft>
              <a:buClr>
                <a:srgbClr val="000000"/>
              </a:buClr>
              <a:buSzPct val="100000"/>
              <a:buFont typeface="Times New Roman" charset="0"/>
              <a:buChar char="•"/>
              <a:tabLst>
                <a:tab pos="723900" algn="l"/>
                <a:tab pos="1447800" algn="l"/>
                <a:tab pos="2171700" algn="l"/>
                <a:tab pos="2895600" algn="l"/>
                <a:tab pos="3619500" algn="l"/>
                <a:tab pos="4343400" algn="l"/>
                <a:tab pos="5065713" algn="l"/>
                <a:tab pos="5791200" algn="l"/>
              </a:tabLst>
              <a:defRPr/>
            </a:pPr>
            <a:r>
              <a:rPr kumimoji="0" lang="en-GB" sz="2100" u="none" strike="noStrike" kern="0" cap="none" spc="0" normalizeH="0" baseline="0" noProof="0" dirty="0" smtClean="0">
                <a:ln>
                  <a:noFill/>
                </a:ln>
                <a:solidFill>
                  <a:srgbClr val="000000"/>
                </a:solidFill>
                <a:effectLst/>
                <a:uLnTx/>
                <a:uFillTx/>
                <a:latin typeface="Calibri"/>
                <a:ea typeface="+mn-ea"/>
                <a:cs typeface="+mn-cs"/>
              </a:rPr>
              <a:t>Reaction zone expansion </a:t>
            </a:r>
            <a:r>
              <a:rPr lang="en-GB" sz="2100" kern="0" dirty="0" smtClean="0">
                <a:solidFill>
                  <a:srgbClr val="000000"/>
                </a:solidFill>
                <a:latin typeface="Calibri"/>
              </a:rPr>
              <a:t>-&gt; </a:t>
            </a:r>
            <a:r>
              <a:rPr kumimoji="0" lang="en-GB" sz="2100" u="none" strike="noStrike" kern="0" cap="none" spc="0" normalizeH="0" baseline="0" noProof="0" dirty="0" smtClean="0">
                <a:ln>
                  <a:noFill/>
                </a:ln>
                <a:solidFill>
                  <a:srgbClr val="FF0000"/>
                </a:solidFill>
                <a:effectLst/>
                <a:uLnTx/>
                <a:uFillTx/>
                <a:latin typeface="Calibri"/>
                <a:ea typeface="+mn-ea"/>
                <a:cs typeface="+mn-cs"/>
              </a:rPr>
              <a:t>decreases spatial eccentricity </a:t>
            </a:r>
            <a:r>
              <a:rPr kumimoji="0" lang="en-GB" sz="2100" u="none" strike="noStrike" kern="0" cap="none" spc="0" normalizeH="0" baseline="0" noProof="0" dirty="0" smtClean="0">
                <a:ln>
                  <a:noFill/>
                </a:ln>
                <a:solidFill>
                  <a:srgbClr val="000000"/>
                </a:solidFill>
                <a:effectLst/>
                <a:uLnTx/>
                <a:uFillTx/>
                <a:latin typeface="Calibri"/>
                <a:ea typeface="+mn-ea"/>
                <a:cs typeface="+mn-cs"/>
              </a:rPr>
              <a:t>:</a:t>
            </a:r>
            <a:r>
              <a:rPr kumimoji="0" lang="en-GB" sz="2100" u="none" strike="noStrike" kern="0" cap="none" spc="0" normalizeH="0" noProof="0" dirty="0" smtClean="0">
                <a:ln>
                  <a:noFill/>
                </a:ln>
                <a:solidFill>
                  <a:srgbClr val="000000"/>
                </a:solidFill>
                <a:effectLst/>
                <a:uLnTx/>
                <a:uFillTx/>
                <a:latin typeface="Calibri"/>
                <a:ea typeface="+mn-ea"/>
                <a:cs typeface="+mn-cs"/>
              </a:rPr>
              <a:t> </a:t>
            </a:r>
            <a:r>
              <a:rPr lang="en-GB" sz="2100" kern="0" dirty="0" smtClean="0">
                <a:solidFill>
                  <a:srgbClr val="0000FF"/>
                </a:solidFill>
                <a:latin typeface="Calibri"/>
              </a:rPr>
              <a:t>S</a:t>
            </a:r>
            <a:r>
              <a:rPr kumimoji="0" lang="en-GB" sz="2100" u="none" strike="noStrike" kern="0" cap="none" spc="0" normalizeH="0" baseline="0" noProof="0" dirty="0" smtClean="0">
                <a:ln>
                  <a:noFill/>
                </a:ln>
                <a:solidFill>
                  <a:srgbClr val="0000FF"/>
                </a:solidFill>
                <a:effectLst/>
                <a:uLnTx/>
                <a:uFillTx/>
                <a:latin typeface="Calibri"/>
                <a:ea typeface="+mn-ea"/>
                <a:cs typeface="+mn-cs"/>
              </a:rPr>
              <a:t>elf Quenching</a:t>
            </a:r>
          </a:p>
          <a:p>
            <a:pPr marL="38100" marR="0" lvl="0" indent="-19050" algn="l" defTabSz="457200" rtl="0" eaLnBrk="1" fontAlgn="base" latinLnBrk="0" hangingPunct="1">
              <a:lnSpc>
                <a:spcPct val="100000"/>
              </a:lnSpc>
              <a:spcBef>
                <a:spcPct val="20000"/>
              </a:spcBef>
              <a:spcAft>
                <a:spcPct val="0"/>
              </a:spcAft>
              <a:buClr>
                <a:srgbClr val="000000"/>
              </a:buClr>
              <a:buSzPct val="100000"/>
              <a:buFont typeface="Times New Roman" charset="0"/>
              <a:buChar char="•"/>
              <a:tabLst>
                <a:tab pos="723900" algn="l"/>
                <a:tab pos="1447800" algn="l"/>
                <a:tab pos="2171700" algn="l"/>
                <a:tab pos="2895600" algn="l"/>
                <a:tab pos="3619500" algn="l"/>
                <a:tab pos="4343400" algn="l"/>
                <a:tab pos="5065713" algn="l"/>
                <a:tab pos="5791200" algn="l"/>
              </a:tabLst>
              <a:defRPr/>
            </a:pPr>
            <a:r>
              <a:rPr lang="en-GB" sz="2100" kern="0" dirty="0" smtClean="0">
                <a:solidFill>
                  <a:srgbClr val="FF0000"/>
                </a:solidFill>
                <a:latin typeface="Calibri"/>
              </a:rPr>
              <a:t>F</a:t>
            </a:r>
            <a:r>
              <a:rPr kumimoji="0" lang="en-GB" sz="2100" u="none" strike="noStrike" kern="0" cap="none" spc="0" normalizeH="0" baseline="0" noProof="0" dirty="0" smtClean="0">
                <a:ln>
                  <a:noFill/>
                </a:ln>
                <a:solidFill>
                  <a:srgbClr val="FF0000"/>
                </a:solidFill>
                <a:effectLst/>
                <a:uLnTx/>
                <a:uFillTx/>
                <a:latin typeface="Calibri"/>
                <a:ea typeface="+mn-ea"/>
                <a:cs typeface="+mn-cs"/>
              </a:rPr>
              <a:t>low</a:t>
            </a:r>
            <a:r>
              <a:rPr kumimoji="0" lang="en-GB" sz="2100" u="none" strike="noStrike" kern="0" cap="none" spc="0" normalizeH="0" baseline="0" noProof="0" dirty="0" smtClean="0">
                <a:ln>
                  <a:noFill/>
                </a:ln>
                <a:solidFill>
                  <a:srgbClr val="000000"/>
                </a:solidFill>
                <a:effectLst/>
                <a:uLnTx/>
                <a:uFillTx/>
                <a:latin typeface="Calibri"/>
                <a:ea typeface="+mn-ea"/>
                <a:cs typeface="+mn-cs"/>
              </a:rPr>
              <a:t> develops before ε</a:t>
            </a:r>
            <a:r>
              <a:rPr kumimoji="0" lang="en-GB" sz="2100" u="none" strike="noStrike" kern="0" cap="none" spc="0" normalizeH="0" baseline="-25000" noProof="0" dirty="0" smtClean="0">
                <a:ln>
                  <a:noFill/>
                </a:ln>
                <a:solidFill>
                  <a:srgbClr val="000000"/>
                </a:solidFill>
                <a:effectLst/>
                <a:uLnTx/>
                <a:uFillTx/>
                <a:latin typeface="Calibri"/>
                <a:ea typeface="+mn-ea"/>
                <a:cs typeface="+mn-cs"/>
              </a:rPr>
              <a:t>X</a:t>
            </a:r>
            <a:r>
              <a:rPr kumimoji="0" lang="en-GB" sz="2100" u="none" strike="noStrike" kern="0" cap="none" spc="0" normalizeH="0" baseline="0" noProof="0" dirty="0" smtClean="0">
                <a:ln>
                  <a:noFill/>
                </a:ln>
                <a:solidFill>
                  <a:srgbClr val="000000"/>
                </a:solidFill>
                <a:effectLst/>
                <a:uLnTx/>
                <a:uFillTx/>
                <a:latin typeface="Calibri"/>
                <a:ea typeface="+mn-ea"/>
                <a:cs typeface="+mn-cs"/>
              </a:rPr>
              <a:t> vanishes -&gt; Sensitive to </a:t>
            </a:r>
            <a:r>
              <a:rPr kumimoji="0" lang="en-GB" sz="2100" u="none" strike="noStrike" kern="0" cap="none" spc="0" normalizeH="0" baseline="0" noProof="0" dirty="0" smtClean="0">
                <a:ln>
                  <a:noFill/>
                </a:ln>
                <a:solidFill>
                  <a:srgbClr val="FF0000"/>
                </a:solidFill>
                <a:effectLst/>
                <a:uLnTx/>
                <a:uFillTx/>
                <a:latin typeface="Calibri"/>
                <a:ea typeface="+mn-ea"/>
                <a:cs typeface="+mn-cs"/>
              </a:rPr>
              <a:t>early stages of evolution.</a:t>
            </a:r>
          </a:p>
          <a:p>
            <a:pPr marL="38100" indent="-19050" fontAlgn="base">
              <a:spcBef>
                <a:spcPct val="20000"/>
              </a:spcBef>
              <a:spcAft>
                <a:spcPct val="0"/>
              </a:spcAft>
              <a:buClr>
                <a:srgbClr val="000000"/>
              </a:buClr>
              <a:buSzPct val="100000"/>
              <a:tabLst>
                <a:tab pos="723900" algn="l"/>
                <a:tab pos="1447800" algn="l"/>
                <a:tab pos="2171700" algn="l"/>
                <a:tab pos="2895600" algn="l"/>
                <a:tab pos="3619500" algn="l"/>
                <a:tab pos="4343400" algn="l"/>
                <a:tab pos="5065713" algn="l"/>
                <a:tab pos="5791200" algn="l"/>
              </a:tabLst>
              <a:defRPr/>
            </a:pPr>
            <a:endParaRPr lang="en-US" sz="1400" dirty="0" smtClean="0"/>
          </a:p>
          <a:p>
            <a:pPr marL="38100" indent="-19050" fontAlgn="base">
              <a:spcBef>
                <a:spcPct val="20000"/>
              </a:spcBef>
              <a:spcAft>
                <a:spcPct val="0"/>
              </a:spcAft>
              <a:buClr>
                <a:srgbClr val="000000"/>
              </a:buClr>
              <a:buSzPct val="100000"/>
              <a:tabLst>
                <a:tab pos="723900" algn="l"/>
                <a:tab pos="1447800" algn="l"/>
                <a:tab pos="2171700" algn="l"/>
                <a:tab pos="2895600" algn="l"/>
                <a:tab pos="3619500" algn="l"/>
                <a:tab pos="4343400" algn="l"/>
                <a:tab pos="5065713" algn="l"/>
                <a:tab pos="5791200" algn="l"/>
              </a:tabLst>
              <a:defRPr/>
            </a:pPr>
            <a:endParaRPr lang="en-US" sz="1400" dirty="0" smtClean="0"/>
          </a:p>
          <a:p>
            <a:pPr marL="38100" indent="-19050" fontAlgn="base">
              <a:spcBef>
                <a:spcPct val="20000"/>
              </a:spcBef>
              <a:spcAft>
                <a:spcPct val="0"/>
              </a:spcAft>
              <a:buClr>
                <a:srgbClr val="000000"/>
              </a:buClr>
              <a:buSzPct val="100000"/>
              <a:tabLst>
                <a:tab pos="723900" algn="l"/>
                <a:tab pos="1447800" algn="l"/>
                <a:tab pos="2171700" algn="l"/>
                <a:tab pos="2895600" algn="l"/>
                <a:tab pos="3619500" algn="l"/>
                <a:tab pos="4343400" algn="l"/>
                <a:tab pos="5065713" algn="l"/>
                <a:tab pos="5791200" algn="l"/>
              </a:tabLst>
              <a:defRPr/>
            </a:pPr>
            <a:r>
              <a:rPr lang="en-US" sz="1400" dirty="0" smtClean="0"/>
              <a:t>			</a:t>
            </a:r>
            <a:r>
              <a:rPr lang="en-US" sz="1600" dirty="0" err="1" smtClean="0"/>
              <a:t>S,Voloshin</a:t>
            </a:r>
            <a:r>
              <a:rPr lang="en-US" sz="1600" dirty="0" smtClean="0"/>
              <a:t> &amp; </a:t>
            </a:r>
            <a:r>
              <a:rPr lang="en-US" sz="1600" dirty="0" err="1" smtClean="0"/>
              <a:t>A.Poskanzer</a:t>
            </a:r>
            <a:r>
              <a:rPr lang="en-US" sz="1600" dirty="0" smtClean="0"/>
              <a:t> Phys. Rev. C  58: 1671-1678, 1998  </a:t>
            </a:r>
          </a:p>
          <a:p>
            <a:pPr marL="38100" marR="0" lvl="0" indent="-19050" algn="l" defTabSz="457200" rtl="0" eaLnBrk="1" fontAlgn="base" latinLnBrk="0" hangingPunct="1">
              <a:lnSpc>
                <a:spcPct val="100000"/>
              </a:lnSpc>
              <a:spcBef>
                <a:spcPct val="20000"/>
              </a:spcBef>
              <a:spcAft>
                <a:spcPct val="0"/>
              </a:spcAft>
              <a:buClr>
                <a:srgbClr val="000000"/>
              </a:buClr>
              <a:buSzPct val="100000"/>
              <a:buFont typeface="Times New Roman" charset="0"/>
              <a:buChar char="•"/>
              <a:tabLst>
                <a:tab pos="723900" algn="l"/>
                <a:tab pos="1447800" algn="l"/>
                <a:tab pos="2171700" algn="l"/>
                <a:tab pos="2895600" algn="l"/>
                <a:tab pos="3619500" algn="l"/>
                <a:tab pos="4343400" algn="l"/>
                <a:tab pos="5065713" algn="l"/>
                <a:tab pos="5791200" algn="l"/>
              </a:tabLst>
              <a:defRPr/>
            </a:pPr>
            <a:endParaRPr kumimoji="0" lang="en-GB" sz="2100" u="none" strike="noStrike" kern="0" cap="none" spc="0" normalizeH="0" baseline="0" noProof="0" dirty="0">
              <a:ln>
                <a:noFill/>
              </a:ln>
              <a:solidFill>
                <a:srgbClr val="FF0000"/>
              </a:solidFill>
              <a:effectLst/>
              <a:uLnTx/>
              <a:uFillTx/>
              <a:latin typeface="Calibri"/>
              <a:ea typeface="+mn-ea"/>
              <a:cs typeface="+mn-cs"/>
            </a:endParaRPr>
          </a:p>
        </p:txBody>
      </p:sp>
      <p:sp>
        <p:nvSpPr>
          <p:cNvPr id="7" name="Rectangle 6"/>
          <p:cNvSpPr/>
          <p:nvPr/>
        </p:nvSpPr>
        <p:spPr>
          <a:xfrm>
            <a:off x="1066800" y="228600"/>
            <a:ext cx="7320033" cy="584776"/>
          </a:xfrm>
          <a:prstGeom prst="rect">
            <a:avLst/>
          </a:prstGeom>
        </p:spPr>
        <p:txBody>
          <a:bodyPr wrap="none">
            <a:spAutoFit/>
          </a:bodyPr>
          <a:lstStyle/>
          <a:p>
            <a:pPr defTabSz="912813" eaLnBrk="0" hangingPunct="0">
              <a:spcBef>
                <a:spcPct val="50000"/>
              </a:spcBef>
            </a:pPr>
            <a:r>
              <a:rPr lang="en-GB" sz="3200" b="1" dirty="0" smtClean="0"/>
              <a:t>WHY IS ANISOTROPIC FLOW IMPORTANT?</a:t>
            </a:r>
            <a:endParaRPr lang="en-US" sz="3200" b="1" dirty="0"/>
          </a:p>
        </p:txBody>
      </p:sp>
      <p:cxnSp>
        <p:nvCxnSpPr>
          <p:cNvPr id="8" name="直接连接符 5"/>
          <p:cNvCxnSpPr>
            <a:cxnSpLocks noChangeShapeType="1"/>
          </p:cNvCxnSpPr>
          <p:nvPr/>
        </p:nvCxnSpPr>
        <p:spPr bwMode="auto">
          <a:xfrm>
            <a:off x="419100" y="914400"/>
            <a:ext cx="8305800" cy="1587"/>
          </a:xfrm>
          <a:prstGeom prst="line">
            <a:avLst/>
          </a:prstGeom>
          <a:noFill/>
          <a:ln w="76200" cmpd="thickThin">
            <a:solidFill>
              <a:schemeClr val="tx1">
                <a:alpha val="79999"/>
              </a:schemeClr>
            </a:solidFill>
            <a:round/>
            <a:headEnd/>
            <a:tailEnd/>
          </a:ln>
        </p:spPr>
      </p:cxnSp>
      <p:sp>
        <p:nvSpPr>
          <p:cNvPr id="9" name="TextBox 8"/>
          <p:cNvSpPr txBox="1"/>
          <p:nvPr/>
        </p:nvSpPr>
        <p:spPr>
          <a:xfrm>
            <a:off x="6681123" y="990600"/>
            <a:ext cx="2005677" cy="523220"/>
          </a:xfrm>
          <a:prstGeom prst="rect">
            <a:avLst/>
          </a:prstGeom>
          <a:solidFill>
            <a:schemeClr val="accent2">
              <a:lumMod val="60000"/>
              <a:lumOff val="40000"/>
            </a:schemeClr>
          </a:solidFill>
          <a:ln>
            <a:solidFill>
              <a:schemeClr val="tx1"/>
            </a:solidFill>
          </a:ln>
        </p:spPr>
        <p:txBody>
          <a:bodyPr wrap="none" rtlCol="0">
            <a:spAutoFit/>
          </a:bodyPr>
          <a:lstStyle/>
          <a:p>
            <a:r>
              <a:rPr lang="en-US" sz="1400" dirty="0" smtClean="0"/>
              <a:t>P.F. Kolb &amp; U. Heinz, NP A </a:t>
            </a:r>
          </a:p>
          <a:p>
            <a:r>
              <a:rPr lang="en-US" sz="1400" dirty="0" smtClean="0"/>
              <a:t> 715 (2003) 653c </a:t>
            </a:r>
            <a:endParaRPr lang="en-US" sz="1400" dirty="0"/>
          </a:p>
        </p:txBody>
      </p:sp>
      <p:graphicFrame>
        <p:nvGraphicFramePr>
          <p:cNvPr id="10" name="Object 9"/>
          <p:cNvGraphicFramePr>
            <a:graphicFrameLocks noChangeAspect="1"/>
          </p:cNvGraphicFramePr>
          <p:nvPr/>
        </p:nvGraphicFramePr>
        <p:xfrm>
          <a:off x="981075" y="5715000"/>
          <a:ext cx="7307263" cy="406400"/>
        </p:xfrm>
        <a:graphic>
          <a:graphicData uri="http://schemas.openxmlformats.org/presentationml/2006/ole">
            <p:oleObj spid="_x0000_s308229" name="Equation" r:id="rId6" imgW="3848100" imgH="2286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112640" y="4272929"/>
            <a:ext cx="4181760" cy="244826"/>
          </a:xfrm>
          <a:prstGeom prst="rect">
            <a:avLst/>
          </a:prstGeom>
          <a:noFill/>
          <a:ln w="9525">
            <a:noFill/>
            <a:miter lim="800000"/>
            <a:headEnd/>
            <a:tailEnd/>
          </a:ln>
        </p:spPr>
        <p:txBody>
          <a:bodyPr lIns="0" tIns="0" rIns="0" bIns="0">
            <a:prstTxWarp prst="textNoShape">
              <a:avLst/>
            </a:prstTxWarp>
            <a:spAutoFit/>
          </a:bodyPr>
          <a:lstStyle/>
          <a:p>
            <a:pPr marL="391686" lvl="1" indent="-293764" defTabSz="828013" hangingPunct="0">
              <a:lnSpc>
                <a:spcPct val="98000"/>
              </a:lnSpc>
              <a:spcBef>
                <a:spcPct val="0"/>
              </a:spcBef>
              <a:buSzPct val="75000"/>
              <a:tabLst>
                <a:tab pos="656650" algn="l"/>
                <a:tab pos="1313299" algn="l"/>
                <a:tab pos="1969949" algn="l"/>
                <a:tab pos="2626599" algn="l"/>
                <a:tab pos="3283248" algn="l"/>
                <a:tab pos="3939898" algn="l"/>
              </a:tabLst>
            </a:pPr>
            <a:r>
              <a:rPr lang="en-GB" sz="1600" dirty="0">
                <a:latin typeface="Bitstream Vera Serif" pitchFamily="16" charset="0"/>
              </a:rPr>
              <a:t> </a:t>
            </a:r>
          </a:p>
        </p:txBody>
      </p:sp>
      <p:sp>
        <p:nvSpPr>
          <p:cNvPr id="16392" name="Text Box 8"/>
          <p:cNvSpPr txBox="1">
            <a:spLocks noChangeArrowheads="1"/>
          </p:cNvSpPr>
          <p:nvPr/>
        </p:nvSpPr>
        <p:spPr bwMode="auto">
          <a:xfrm>
            <a:off x="845678" y="150357"/>
            <a:ext cx="7408799" cy="991697"/>
          </a:xfrm>
          <a:prstGeom prst="rect">
            <a:avLst/>
          </a:prstGeom>
          <a:noFill/>
          <a:ln w="9525">
            <a:noFill/>
            <a:miter lim="800000"/>
            <a:headEnd/>
            <a:tailEnd/>
          </a:ln>
          <a:effectLst/>
        </p:spPr>
        <p:txBody>
          <a:bodyPr wrap="square" lIns="82945" tIns="41473" rIns="82945" bIns="41473">
            <a:prstTxWarp prst="textNoShape">
              <a:avLst/>
            </a:prstTxWarp>
            <a:spAutoFit/>
          </a:bodyPr>
          <a:lstStyle/>
          <a:p>
            <a:pPr algn="ctr" defTabSz="828013" eaLnBrk="0" hangingPunct="0">
              <a:spcBef>
                <a:spcPct val="50000"/>
              </a:spcBef>
            </a:pPr>
            <a:r>
              <a:rPr lang="en-GB" sz="3200" b="1" dirty="0" smtClean="0"/>
              <a:t>FLOW AT RHIC : Hydrodynamics works!</a:t>
            </a:r>
          </a:p>
          <a:p>
            <a:pPr defTabSz="828013" eaLnBrk="0" hangingPunct="0">
              <a:spcBef>
                <a:spcPct val="50000"/>
              </a:spcBef>
            </a:pPr>
            <a:endParaRPr lang="en-GB" dirty="0" smtClean="0">
              <a:solidFill>
                <a:srgbClr val="CC00CC"/>
              </a:solidFill>
            </a:endParaRPr>
          </a:p>
        </p:txBody>
      </p:sp>
      <p:sp>
        <p:nvSpPr>
          <p:cNvPr id="16394" name="AutoShape 10"/>
          <p:cNvSpPr>
            <a:spLocks noChangeArrowheads="1"/>
          </p:cNvSpPr>
          <p:nvPr/>
        </p:nvSpPr>
        <p:spPr bwMode="auto">
          <a:xfrm>
            <a:off x="2636640" y="3567256"/>
            <a:ext cx="885600" cy="440686"/>
          </a:xfrm>
          <a:prstGeom prst="rightArrow">
            <a:avLst>
              <a:gd name="adj1" fmla="val 50000"/>
              <a:gd name="adj2" fmla="val 50245"/>
            </a:avLst>
          </a:prstGeom>
          <a:noFill/>
          <a:ln w="9525">
            <a:noFill/>
            <a:miter lim="800000"/>
            <a:headEnd/>
            <a:tailEnd/>
          </a:ln>
          <a:effectLst/>
        </p:spPr>
        <p:txBody>
          <a:bodyPr wrap="none" lIns="0" tIns="0" rIns="0" bIns="0" anchor="ctr">
            <a:prstTxWarp prst="textNoShape">
              <a:avLst/>
            </a:prstTxWarp>
          </a:bodyPr>
          <a:lstStyle/>
          <a:p>
            <a:endParaRPr lang="en-US"/>
          </a:p>
        </p:txBody>
      </p:sp>
      <p:sp>
        <p:nvSpPr>
          <p:cNvPr id="16395" name="AutoShape 11"/>
          <p:cNvSpPr>
            <a:spLocks noChangeArrowheads="1"/>
          </p:cNvSpPr>
          <p:nvPr/>
        </p:nvSpPr>
        <p:spPr bwMode="auto">
          <a:xfrm>
            <a:off x="2705760" y="3498128"/>
            <a:ext cx="885600" cy="440686"/>
          </a:xfrm>
          <a:prstGeom prst="rightArrow">
            <a:avLst>
              <a:gd name="adj1" fmla="val 50000"/>
              <a:gd name="adj2" fmla="val 50245"/>
            </a:avLst>
          </a:prstGeom>
          <a:noFill/>
          <a:ln w="9525">
            <a:noFill/>
            <a:miter lim="800000"/>
            <a:headEnd/>
            <a:tailEnd/>
          </a:ln>
          <a:effectLst/>
        </p:spPr>
        <p:txBody>
          <a:bodyPr wrap="none" lIns="0" tIns="0" rIns="0" bIns="0" anchor="ctr">
            <a:prstTxWarp prst="textNoShape">
              <a:avLst/>
            </a:prstTxWarp>
          </a:bodyPr>
          <a:lstStyle/>
          <a:p>
            <a:endParaRPr lang="en-US"/>
          </a:p>
        </p:txBody>
      </p:sp>
      <p:sp>
        <p:nvSpPr>
          <p:cNvPr id="16397" name="AutoShape 13"/>
          <p:cNvSpPr>
            <a:spLocks noChangeArrowheads="1"/>
          </p:cNvSpPr>
          <p:nvPr/>
        </p:nvSpPr>
        <p:spPr bwMode="auto">
          <a:xfrm>
            <a:off x="1" y="1769947"/>
            <a:ext cx="885600" cy="440686"/>
          </a:xfrm>
          <a:prstGeom prst="rightArrow">
            <a:avLst>
              <a:gd name="adj1" fmla="val 50000"/>
              <a:gd name="adj2" fmla="val 50245"/>
            </a:avLst>
          </a:prstGeom>
          <a:noFill/>
          <a:ln w="9525">
            <a:noFill/>
            <a:miter lim="800000"/>
            <a:headEnd/>
            <a:tailEnd/>
          </a:ln>
          <a:effectLst/>
        </p:spPr>
        <p:txBody>
          <a:bodyPr wrap="none" lIns="0" tIns="0" rIns="0" bIns="0" anchor="ctr">
            <a:prstTxWarp prst="textNoShape">
              <a:avLst/>
            </a:prstTxWarp>
          </a:bodyPr>
          <a:lstStyle/>
          <a:p>
            <a:endParaRPr lang="en-US"/>
          </a:p>
        </p:txBody>
      </p:sp>
      <p:sp>
        <p:nvSpPr>
          <p:cNvPr id="16398" name="AutoShape 14"/>
          <p:cNvSpPr>
            <a:spLocks noChangeArrowheads="1"/>
          </p:cNvSpPr>
          <p:nvPr/>
        </p:nvSpPr>
        <p:spPr bwMode="auto">
          <a:xfrm>
            <a:off x="217440" y="2737728"/>
            <a:ext cx="414720" cy="207382"/>
          </a:xfrm>
          <a:prstGeom prst="rightArrow">
            <a:avLst>
              <a:gd name="adj1" fmla="val 50000"/>
              <a:gd name="adj2" fmla="val 50000"/>
            </a:avLst>
          </a:prstGeom>
          <a:noFill/>
          <a:ln w="9525">
            <a:noFill/>
            <a:miter lim="800000"/>
            <a:headEnd/>
            <a:tailEnd/>
          </a:ln>
          <a:effectLst/>
        </p:spPr>
        <p:txBody>
          <a:bodyPr wrap="none" lIns="0" tIns="0" rIns="0" bIns="0" anchor="ctr">
            <a:prstTxWarp prst="textNoShape">
              <a:avLst/>
            </a:prstTxWarp>
          </a:bodyPr>
          <a:lstStyle/>
          <a:p>
            <a:endParaRPr lang="en-US"/>
          </a:p>
        </p:txBody>
      </p:sp>
      <p:sp>
        <p:nvSpPr>
          <p:cNvPr id="16399" name="AutoShape 15"/>
          <p:cNvSpPr>
            <a:spLocks noChangeArrowheads="1"/>
          </p:cNvSpPr>
          <p:nvPr/>
        </p:nvSpPr>
        <p:spPr bwMode="auto">
          <a:xfrm>
            <a:off x="424800" y="2115583"/>
            <a:ext cx="885600" cy="440686"/>
          </a:xfrm>
          <a:prstGeom prst="rightArrow">
            <a:avLst>
              <a:gd name="adj1" fmla="val 50000"/>
              <a:gd name="adj2" fmla="val 50245"/>
            </a:avLst>
          </a:prstGeom>
          <a:noFill/>
          <a:ln w="9525">
            <a:noFill/>
            <a:miter lim="800000"/>
            <a:headEnd/>
            <a:tailEnd/>
          </a:ln>
          <a:effectLst/>
        </p:spPr>
        <p:txBody>
          <a:bodyPr wrap="none" lIns="0" tIns="0" rIns="0" bIns="0" anchor="ctr">
            <a:prstTxWarp prst="textNoShape">
              <a:avLst/>
            </a:prstTxWarp>
          </a:bodyPr>
          <a:lstStyle/>
          <a:p>
            <a:endParaRPr lang="en-US"/>
          </a:p>
        </p:txBody>
      </p:sp>
      <p:pic>
        <p:nvPicPr>
          <p:cNvPr id="15" name="Picture 4"/>
          <p:cNvPicPr>
            <a:picLocks noChangeAspect="1" noChangeArrowheads="1"/>
          </p:cNvPicPr>
          <p:nvPr/>
        </p:nvPicPr>
        <p:blipFill>
          <a:blip r:embed="rId4">
            <a:alphaModFix/>
            <a:biLevel thresh="50000"/>
          </a:blip>
          <a:srcRect/>
          <a:stretch>
            <a:fillRect/>
          </a:stretch>
        </p:blipFill>
        <p:spPr bwMode="auto">
          <a:xfrm>
            <a:off x="3848919" y="1323671"/>
            <a:ext cx="4930197" cy="3735620"/>
          </a:xfrm>
          <a:prstGeom prst="rect">
            <a:avLst/>
          </a:prstGeom>
          <a:noFill/>
        </p:spPr>
      </p:pic>
      <p:sp>
        <p:nvSpPr>
          <p:cNvPr id="16" name="TextBox 15"/>
          <p:cNvSpPr txBox="1"/>
          <p:nvPr/>
        </p:nvSpPr>
        <p:spPr>
          <a:xfrm>
            <a:off x="5715000" y="1323671"/>
            <a:ext cx="2806557" cy="584776"/>
          </a:xfrm>
          <a:prstGeom prst="rect">
            <a:avLst/>
          </a:prstGeom>
          <a:solidFill>
            <a:schemeClr val="accent2">
              <a:lumMod val="40000"/>
              <a:lumOff val="60000"/>
            </a:schemeClr>
          </a:solidFill>
        </p:spPr>
        <p:txBody>
          <a:bodyPr wrap="square" rtlCol="0">
            <a:spAutoFit/>
          </a:bodyPr>
          <a:lstStyle/>
          <a:p>
            <a:pPr algn="r"/>
            <a:r>
              <a:rPr lang="en-US" sz="1600" b="1" dirty="0" smtClean="0"/>
              <a:t>AuAu Collisions √</a:t>
            </a:r>
            <a:r>
              <a:rPr lang="en-US" sz="1600" b="1" dirty="0" err="1" smtClean="0"/>
              <a:t>s</a:t>
            </a:r>
            <a:r>
              <a:rPr lang="en-US" sz="1600" b="1" baseline="-25000" dirty="0" err="1" smtClean="0"/>
              <a:t>NN</a:t>
            </a:r>
            <a:r>
              <a:rPr lang="en-US" sz="1600" b="1" dirty="0" smtClean="0"/>
              <a:t> =  130GeV</a:t>
            </a:r>
          </a:p>
          <a:p>
            <a:r>
              <a:rPr lang="en-US" sz="1600" dirty="0" smtClean="0"/>
              <a:t>STAR Coll. PRL.86:402-407,2001</a:t>
            </a:r>
            <a:endParaRPr lang="en-US" sz="1600" dirty="0"/>
          </a:p>
        </p:txBody>
      </p:sp>
      <p:cxnSp>
        <p:nvCxnSpPr>
          <p:cNvPr id="22" name="直接连接符 5"/>
          <p:cNvCxnSpPr>
            <a:cxnSpLocks noChangeShapeType="1"/>
          </p:cNvCxnSpPr>
          <p:nvPr/>
        </p:nvCxnSpPr>
        <p:spPr bwMode="auto">
          <a:xfrm>
            <a:off x="480993" y="914400"/>
            <a:ext cx="8305800" cy="1587"/>
          </a:xfrm>
          <a:prstGeom prst="line">
            <a:avLst/>
          </a:prstGeom>
          <a:noFill/>
          <a:ln w="76200" cmpd="thickThin">
            <a:solidFill>
              <a:schemeClr val="tx1">
                <a:alpha val="79999"/>
              </a:schemeClr>
            </a:solidFill>
            <a:round/>
            <a:headEnd/>
            <a:tailEnd/>
          </a:ln>
        </p:spPr>
      </p:cxnSp>
      <p:graphicFrame>
        <p:nvGraphicFramePr>
          <p:cNvPr id="320514" name="Object 2"/>
          <p:cNvGraphicFramePr>
            <a:graphicFrameLocks noChangeAspect="1"/>
          </p:cNvGraphicFramePr>
          <p:nvPr/>
        </p:nvGraphicFramePr>
        <p:xfrm>
          <a:off x="4343400" y="5179604"/>
          <a:ext cx="2705759" cy="935604"/>
        </p:xfrm>
        <a:graphic>
          <a:graphicData uri="http://schemas.openxmlformats.org/presentationml/2006/ole">
            <p:oleObj spid="_x0000_s320514" name="Equation" r:id="rId5" imgW="825500" imgH="508000" progId="Equation.3">
              <p:embed/>
            </p:oleObj>
          </a:graphicData>
        </a:graphic>
      </p:graphicFrame>
      <p:sp>
        <p:nvSpPr>
          <p:cNvPr id="18" name="TextBox 17"/>
          <p:cNvSpPr txBox="1"/>
          <p:nvPr/>
        </p:nvSpPr>
        <p:spPr>
          <a:xfrm>
            <a:off x="424800" y="1219200"/>
            <a:ext cx="3564000" cy="4832092"/>
          </a:xfrm>
          <a:prstGeom prst="rect">
            <a:avLst/>
          </a:prstGeom>
          <a:noFill/>
        </p:spPr>
        <p:txBody>
          <a:bodyPr wrap="square" rtlCol="0">
            <a:spAutoFit/>
          </a:bodyPr>
          <a:lstStyle/>
          <a:p>
            <a:pPr>
              <a:buFont typeface="Arial"/>
              <a:buChar char="•"/>
            </a:pPr>
            <a:r>
              <a:rPr lang="en-US" sz="2200" dirty="0" smtClean="0"/>
              <a:t> Initial results of v</a:t>
            </a:r>
            <a:r>
              <a:rPr lang="en-US" sz="2200" baseline="-25000" dirty="0" smtClean="0"/>
              <a:t>2</a:t>
            </a:r>
            <a:r>
              <a:rPr lang="en-US" sz="2200" dirty="0" smtClean="0"/>
              <a:t> by STAR : </a:t>
            </a:r>
            <a:r>
              <a:rPr lang="en-US" sz="2200" dirty="0" smtClean="0">
                <a:solidFill>
                  <a:srgbClr val="FF0000"/>
                </a:solidFill>
              </a:rPr>
              <a:t>Large values</a:t>
            </a:r>
            <a:r>
              <a:rPr lang="en-US" sz="2200" dirty="0" smtClean="0"/>
              <a:t>, close to the ideal hydrodynamic model with complete thermalization</a:t>
            </a:r>
          </a:p>
          <a:p>
            <a:pPr>
              <a:buFont typeface="Arial"/>
              <a:buChar char="•"/>
            </a:pPr>
            <a:r>
              <a:rPr lang="en-US" sz="2200" dirty="0" smtClean="0"/>
              <a:t> v</a:t>
            </a:r>
            <a:r>
              <a:rPr lang="en-US" sz="2200" baseline="-25000" dirty="0" smtClean="0"/>
              <a:t>2</a:t>
            </a:r>
            <a:r>
              <a:rPr lang="en-US" sz="2200" dirty="0" smtClean="0"/>
              <a:t> depends on</a:t>
            </a:r>
          </a:p>
          <a:p>
            <a:pPr>
              <a:buFont typeface="Wingdings" charset="2"/>
              <a:buChar char="ü"/>
            </a:pPr>
            <a:r>
              <a:rPr lang="en-US" sz="2200" dirty="0" smtClean="0"/>
              <a:t> Equation of state of the system </a:t>
            </a:r>
          </a:p>
          <a:p>
            <a:pPr>
              <a:buFont typeface="Wingdings" charset="2"/>
              <a:buChar char="ü"/>
            </a:pPr>
            <a:r>
              <a:rPr lang="en-US" sz="2200" dirty="0" smtClean="0"/>
              <a:t> Initial Spatial Eccentricity </a:t>
            </a:r>
            <a:r>
              <a:rPr lang="en-US" sz="2200" dirty="0" err="1" smtClean="0"/>
              <a:t>ε</a:t>
            </a:r>
            <a:endParaRPr lang="en-US" sz="2200" dirty="0" smtClean="0"/>
          </a:p>
          <a:p>
            <a:endParaRPr lang="en-US" sz="2200" dirty="0" smtClean="0"/>
          </a:p>
          <a:p>
            <a:pPr>
              <a:buFont typeface="Arial"/>
              <a:buChar char="•"/>
            </a:pPr>
            <a:r>
              <a:rPr lang="en-US" sz="2200" dirty="0" smtClean="0"/>
              <a:t> v</a:t>
            </a:r>
            <a:r>
              <a:rPr lang="en-US" sz="2200" baseline="-25000" dirty="0" smtClean="0"/>
              <a:t>2</a:t>
            </a:r>
            <a:r>
              <a:rPr lang="en-US" sz="2200" dirty="0" smtClean="0"/>
              <a:t>/ε : filters out trivial effect of geometry  </a:t>
            </a:r>
          </a:p>
          <a:p>
            <a:pPr>
              <a:buFont typeface="Arial"/>
              <a:buChar char="•"/>
            </a:pPr>
            <a:r>
              <a:rPr lang="en-US" sz="2200" dirty="0" smtClean="0"/>
              <a:t> Calculate </a:t>
            </a:r>
            <a:r>
              <a:rPr lang="en-US" sz="2200" dirty="0" err="1" smtClean="0"/>
              <a:t>ε</a:t>
            </a:r>
            <a:r>
              <a:rPr lang="en-US" sz="2200" dirty="0" smtClean="0"/>
              <a:t> using models : </a:t>
            </a:r>
            <a:r>
              <a:rPr lang="en-US" sz="2200" dirty="0" smtClean="0">
                <a:solidFill>
                  <a:srgbClr val="0000FF"/>
                </a:solidFill>
              </a:rPr>
              <a:t>Glauber</a:t>
            </a:r>
            <a:r>
              <a:rPr lang="en-US" sz="2200" dirty="0" smtClean="0"/>
              <a:t> And </a:t>
            </a:r>
            <a:r>
              <a:rPr lang="en-US" sz="2200" dirty="0" smtClean="0">
                <a:solidFill>
                  <a:srgbClr val="FF0000"/>
                </a:solidFill>
              </a:rPr>
              <a:t>Color</a:t>
            </a:r>
            <a:r>
              <a:rPr lang="en-US" sz="2200" dirty="0" smtClean="0"/>
              <a:t> </a:t>
            </a:r>
            <a:r>
              <a:rPr lang="en-US" sz="2200" dirty="0" smtClean="0">
                <a:solidFill>
                  <a:srgbClr val="008000"/>
                </a:solidFill>
              </a:rPr>
              <a:t>Glass</a:t>
            </a:r>
            <a:r>
              <a:rPr lang="en-US" sz="2200" dirty="0" smtClean="0"/>
              <a:t> </a:t>
            </a:r>
            <a:r>
              <a:rPr lang="en-US" sz="2200" dirty="0" smtClean="0">
                <a:solidFill>
                  <a:srgbClr val="B222E0"/>
                </a:solidFill>
              </a:rPr>
              <a:t>Condensate </a:t>
            </a:r>
            <a:r>
              <a:rPr lang="en-US" sz="2200" dirty="0" smtClean="0"/>
              <a:t> </a:t>
            </a:r>
          </a:p>
        </p:txBody>
      </p:sp>
      <p:grpSp>
        <p:nvGrpSpPr>
          <p:cNvPr id="19" name="Group 18"/>
          <p:cNvGrpSpPr/>
          <p:nvPr/>
        </p:nvGrpSpPr>
        <p:grpSpPr>
          <a:xfrm>
            <a:off x="4930142" y="3679904"/>
            <a:ext cx="2059723" cy="517820"/>
            <a:chOff x="1600200" y="685800"/>
            <a:chExt cx="4876800" cy="1296988"/>
          </a:xfrm>
        </p:grpSpPr>
        <p:grpSp>
          <p:nvGrpSpPr>
            <p:cNvPr id="20" name="Group 8"/>
            <p:cNvGrpSpPr/>
            <p:nvPr/>
          </p:nvGrpSpPr>
          <p:grpSpPr>
            <a:xfrm>
              <a:off x="5257800" y="685800"/>
              <a:ext cx="1219200" cy="914400"/>
              <a:chOff x="5257800" y="1143000"/>
              <a:chExt cx="1219200" cy="914400"/>
            </a:xfrm>
          </p:grpSpPr>
          <p:sp>
            <p:nvSpPr>
              <p:cNvPr id="27" name="Oval 2"/>
              <p:cNvSpPr/>
              <p:nvPr/>
            </p:nvSpPr>
            <p:spPr>
              <a:xfrm>
                <a:off x="5562600" y="1143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3"/>
              <p:cNvSpPr/>
              <p:nvPr/>
            </p:nvSpPr>
            <p:spPr>
              <a:xfrm>
                <a:off x="5257800" y="1143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6"/>
            <p:cNvGrpSpPr/>
            <p:nvPr/>
          </p:nvGrpSpPr>
          <p:grpSpPr>
            <a:xfrm>
              <a:off x="1600200" y="685800"/>
              <a:ext cx="1600200" cy="914400"/>
              <a:chOff x="4572000" y="1143000"/>
              <a:chExt cx="1600200" cy="914400"/>
            </a:xfrm>
          </p:grpSpPr>
          <p:sp>
            <p:nvSpPr>
              <p:cNvPr id="25" name="Oval 24"/>
              <p:cNvSpPr/>
              <p:nvPr/>
            </p:nvSpPr>
            <p:spPr>
              <a:xfrm>
                <a:off x="5257800" y="1143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572000" y="1143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3" name="Straight Arrow Connector 22"/>
            <p:cNvCxnSpPr/>
            <p:nvPr/>
          </p:nvCxnSpPr>
          <p:spPr>
            <a:xfrm>
              <a:off x="2514600" y="1981200"/>
              <a:ext cx="3200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v2ecc_pt.gif"/>
          <p:cNvPicPr>
            <a:picLocks noChangeAspect="1"/>
          </p:cNvPicPr>
          <p:nvPr/>
        </p:nvPicPr>
        <p:blipFill>
          <a:blip r:embed="rId3"/>
          <a:stretch>
            <a:fillRect/>
          </a:stretch>
        </p:blipFill>
        <p:spPr>
          <a:xfrm>
            <a:off x="0" y="889577"/>
            <a:ext cx="9144000" cy="4520623"/>
          </a:xfrm>
          <a:prstGeom prst="rect">
            <a:avLst/>
          </a:prstGeom>
        </p:spPr>
      </p:pic>
      <p:sp>
        <p:nvSpPr>
          <p:cNvPr id="3" name="TextBox 2"/>
          <p:cNvSpPr txBox="1"/>
          <p:nvPr/>
        </p:nvSpPr>
        <p:spPr>
          <a:xfrm>
            <a:off x="838200" y="304800"/>
            <a:ext cx="7543800" cy="584776"/>
          </a:xfrm>
          <a:prstGeom prst="rect">
            <a:avLst/>
          </a:prstGeom>
          <a:noFill/>
        </p:spPr>
        <p:txBody>
          <a:bodyPr wrap="square" rtlCol="0">
            <a:spAutoFit/>
          </a:bodyPr>
          <a:lstStyle/>
          <a:p>
            <a:pPr algn="ctr"/>
            <a:r>
              <a:rPr lang="en-US" sz="3200" b="1" dirty="0" smtClean="0"/>
              <a:t>A Closer look at </a:t>
            </a:r>
            <a:r>
              <a:rPr lang="en-US" sz="3200" b="1" dirty="0" err="1" smtClean="0"/>
              <a:t>p</a:t>
            </a:r>
            <a:r>
              <a:rPr lang="en-US" sz="3200" b="1" baseline="-25000" dirty="0" err="1" smtClean="0"/>
              <a:t>T</a:t>
            </a:r>
            <a:r>
              <a:rPr lang="en-US" sz="3200" b="1" dirty="0" smtClean="0"/>
              <a:t> dependence of v</a:t>
            </a:r>
            <a:r>
              <a:rPr lang="en-US" sz="3200" b="1" baseline="-25000" dirty="0" smtClean="0"/>
              <a:t>2</a:t>
            </a:r>
            <a:r>
              <a:rPr lang="en-US" sz="3200" b="1" dirty="0" smtClean="0"/>
              <a:t>/ε </a:t>
            </a:r>
            <a:endParaRPr lang="en-US" sz="3200" b="1" dirty="0"/>
          </a:p>
        </p:txBody>
      </p:sp>
      <p:sp>
        <p:nvSpPr>
          <p:cNvPr id="4" name="TextBox 8"/>
          <p:cNvSpPr txBox="1">
            <a:spLocks noChangeArrowheads="1"/>
          </p:cNvSpPr>
          <p:nvPr/>
        </p:nvSpPr>
        <p:spPr bwMode="auto">
          <a:xfrm>
            <a:off x="381000" y="5216604"/>
            <a:ext cx="8382000" cy="1446550"/>
          </a:xfrm>
          <a:prstGeom prst="rect">
            <a:avLst/>
          </a:prstGeom>
          <a:noFill/>
          <a:ln w="38100">
            <a:noFill/>
            <a:miter lim="800000"/>
            <a:headEnd/>
            <a:tailEnd/>
          </a:ln>
        </p:spPr>
        <p:txBody>
          <a:bodyPr wrap="square">
            <a:prstTxWarp prst="textNoShape">
              <a:avLst/>
            </a:prstTxWarp>
            <a:spAutoFit/>
          </a:bodyPr>
          <a:lstStyle/>
          <a:p>
            <a:pPr>
              <a:buFont typeface="Arial"/>
              <a:buChar char="•"/>
            </a:pPr>
            <a:r>
              <a:rPr lang="en-US" sz="2000" dirty="0" smtClean="0"/>
              <a:t> </a:t>
            </a:r>
            <a:r>
              <a:rPr lang="en-US" sz="2200" dirty="0" smtClean="0"/>
              <a:t>v</a:t>
            </a:r>
            <a:r>
              <a:rPr lang="en-US" sz="2200" baseline="-25000" dirty="0" smtClean="0"/>
              <a:t>2</a:t>
            </a:r>
            <a:r>
              <a:rPr lang="en-US" sz="2200" dirty="0" smtClean="0"/>
              <a:t>/ε</a:t>
            </a:r>
            <a:r>
              <a:rPr lang="en-US" sz="2200" baseline="-25000" dirty="0" smtClean="0"/>
              <a:t> </a:t>
            </a:r>
            <a:r>
              <a:rPr lang="en-US" sz="2200" dirty="0" smtClean="0"/>
              <a:t>increases with centrality for both Glauber &amp; CGC initial conditions</a:t>
            </a:r>
          </a:p>
          <a:p>
            <a:pPr lvl="1">
              <a:buFont typeface="Wingdings" charset="2"/>
              <a:buChar char="ü"/>
            </a:pPr>
            <a:r>
              <a:rPr lang="en-US" sz="2200" dirty="0" smtClean="0"/>
              <a:t>Better conversion of initial </a:t>
            </a:r>
            <a:r>
              <a:rPr lang="en-US" sz="2200" dirty="0" err="1" smtClean="0"/>
              <a:t>ε</a:t>
            </a:r>
            <a:r>
              <a:rPr lang="en-US" sz="2200" dirty="0" smtClean="0"/>
              <a:t> to final v</a:t>
            </a:r>
            <a:r>
              <a:rPr lang="en-US" sz="2200" baseline="-25000" dirty="0" smtClean="0"/>
              <a:t>2 </a:t>
            </a:r>
            <a:endParaRPr lang="en-US" sz="2200" dirty="0" smtClean="0"/>
          </a:p>
          <a:p>
            <a:pPr>
              <a:buFont typeface="Arial"/>
              <a:buChar char="•"/>
            </a:pPr>
            <a:r>
              <a:rPr lang="en-US" sz="2200" dirty="0" smtClean="0"/>
              <a:t> CGC eccentricity is larger and hence gives smaller v</a:t>
            </a:r>
            <a:r>
              <a:rPr lang="en-US" sz="2200" baseline="-25000" dirty="0" smtClean="0"/>
              <a:t>2</a:t>
            </a:r>
            <a:r>
              <a:rPr lang="en-US" sz="2200" dirty="0" smtClean="0"/>
              <a:t>/ε values</a:t>
            </a:r>
          </a:p>
          <a:p>
            <a:pPr>
              <a:buFont typeface="Arial"/>
              <a:buChar char="•"/>
            </a:pPr>
            <a:r>
              <a:rPr lang="en-US" sz="2200" dirty="0" smtClean="0"/>
              <a:t> Both models indicate higher thermalization in more central collisions</a:t>
            </a:r>
          </a:p>
        </p:txBody>
      </p:sp>
      <p:sp>
        <p:nvSpPr>
          <p:cNvPr id="5" name="Slide Number Placeholder 4"/>
          <p:cNvSpPr>
            <a:spLocks noGrp="1"/>
          </p:cNvSpPr>
          <p:nvPr>
            <p:ph type="sldNum" sz="quarter" idx="12"/>
          </p:nvPr>
        </p:nvSpPr>
        <p:spPr/>
        <p:txBody>
          <a:bodyPr/>
          <a:lstStyle/>
          <a:p>
            <a:fld id="{AE89A128-ED59-2549-B502-A4961247F92A}" type="slidenum">
              <a:rPr lang="en-US" smtClean="0"/>
              <a:pPr/>
              <a:t>14</a:t>
            </a:fld>
            <a:endParaRPr lang="en-US" dirty="0"/>
          </a:p>
        </p:txBody>
      </p:sp>
      <p:cxnSp>
        <p:nvCxnSpPr>
          <p:cNvPr id="6" name="直接连接符 5"/>
          <p:cNvCxnSpPr>
            <a:cxnSpLocks noChangeShapeType="1"/>
          </p:cNvCxnSpPr>
          <p:nvPr/>
        </p:nvCxnSpPr>
        <p:spPr bwMode="auto">
          <a:xfrm>
            <a:off x="457200" y="1065213"/>
            <a:ext cx="8305800" cy="1587"/>
          </a:xfrm>
          <a:prstGeom prst="line">
            <a:avLst/>
          </a:prstGeom>
          <a:noFill/>
          <a:ln w="76200" cmpd="thickThin">
            <a:solidFill>
              <a:schemeClr val="tx1">
                <a:alpha val="79999"/>
              </a:schemeClr>
            </a:solidFill>
            <a:round/>
            <a:headEnd/>
            <a:tailEnd/>
          </a:ln>
        </p:spPr>
      </p:cxnSp>
      <p:sp>
        <p:nvSpPr>
          <p:cNvPr id="7" name="TextBox 6"/>
          <p:cNvSpPr txBox="1"/>
          <p:nvPr/>
        </p:nvSpPr>
        <p:spPr>
          <a:xfrm>
            <a:off x="838200" y="1066800"/>
            <a:ext cx="1981200" cy="369332"/>
          </a:xfrm>
          <a:prstGeom prst="rect">
            <a:avLst/>
          </a:prstGeom>
          <a:noFill/>
        </p:spPr>
        <p:txBody>
          <a:bodyPr wrap="square" rtlCol="0">
            <a:spAutoFit/>
          </a:bodyPr>
          <a:lstStyle/>
          <a:p>
            <a:r>
              <a:rPr lang="en-US" dirty="0" smtClean="0">
                <a:solidFill>
                  <a:schemeClr val="tx1">
                    <a:lumMod val="65000"/>
                    <a:lumOff val="35000"/>
                  </a:schemeClr>
                </a:solidFill>
              </a:rPr>
              <a:t>STAR Preliminary</a:t>
            </a:r>
            <a:endParaRPr lang="en-US" dirty="0">
              <a:solidFill>
                <a:schemeClr val="tx1">
                  <a:lumMod val="65000"/>
                  <a:lumOff val="35000"/>
                </a:schemeClr>
              </a:solidFill>
            </a:endParaRPr>
          </a:p>
        </p:txBody>
      </p:sp>
      <p:sp>
        <p:nvSpPr>
          <p:cNvPr id="8" name="TextBox 7"/>
          <p:cNvSpPr txBox="1"/>
          <p:nvPr/>
        </p:nvSpPr>
        <p:spPr>
          <a:xfrm>
            <a:off x="7162800" y="1820140"/>
            <a:ext cx="1981200" cy="369332"/>
          </a:xfrm>
          <a:prstGeom prst="rect">
            <a:avLst/>
          </a:prstGeom>
          <a:noFill/>
        </p:spPr>
        <p:txBody>
          <a:bodyPr wrap="square" rtlCol="0">
            <a:spAutoFit/>
          </a:bodyPr>
          <a:lstStyle/>
          <a:p>
            <a:r>
              <a:rPr lang="en-US" dirty="0" smtClean="0">
                <a:solidFill>
                  <a:schemeClr val="tx1">
                    <a:lumMod val="65000"/>
                    <a:lumOff val="35000"/>
                  </a:schemeClr>
                </a:solidFill>
              </a:rPr>
              <a:t>STAR Preliminary</a:t>
            </a:r>
            <a:endParaRPr lang="en-US" dirty="0">
              <a:solidFill>
                <a:schemeClr val="tx1">
                  <a:lumMod val="65000"/>
                  <a:lumOff val="35000"/>
                </a:schemeClr>
              </a:solidFill>
            </a:endParaRPr>
          </a:p>
        </p:txBody>
      </p:sp>
      <p:sp>
        <p:nvSpPr>
          <p:cNvPr id="9" name="TextBox 8"/>
          <p:cNvSpPr txBox="1"/>
          <p:nvPr/>
        </p:nvSpPr>
        <p:spPr>
          <a:xfrm>
            <a:off x="3200400" y="4267200"/>
            <a:ext cx="1066800" cy="369332"/>
          </a:xfrm>
          <a:prstGeom prst="rect">
            <a:avLst/>
          </a:prstGeom>
          <a:solidFill>
            <a:schemeClr val="accent2">
              <a:lumMod val="60000"/>
              <a:lumOff val="40000"/>
            </a:schemeClr>
          </a:solidFill>
        </p:spPr>
        <p:txBody>
          <a:bodyPr wrap="square" rtlCol="0">
            <a:spAutoFit/>
          </a:bodyPr>
          <a:lstStyle/>
          <a:p>
            <a:r>
              <a:rPr lang="en-US" dirty="0" smtClean="0"/>
              <a:t>GLAUBER</a:t>
            </a:r>
            <a:endParaRPr lang="en-US" dirty="0"/>
          </a:p>
        </p:txBody>
      </p:sp>
      <p:sp>
        <p:nvSpPr>
          <p:cNvPr id="10" name="TextBox 9"/>
          <p:cNvSpPr txBox="1"/>
          <p:nvPr/>
        </p:nvSpPr>
        <p:spPr>
          <a:xfrm>
            <a:off x="7772400" y="4267200"/>
            <a:ext cx="1066800" cy="369332"/>
          </a:xfrm>
          <a:prstGeom prst="rect">
            <a:avLst/>
          </a:prstGeom>
          <a:solidFill>
            <a:schemeClr val="accent2">
              <a:lumMod val="60000"/>
              <a:lumOff val="40000"/>
            </a:schemeClr>
          </a:solidFill>
        </p:spPr>
        <p:txBody>
          <a:bodyPr wrap="square" rtlCol="0">
            <a:spAutoFit/>
          </a:bodyPr>
          <a:lstStyle/>
          <a:p>
            <a:r>
              <a:rPr lang="en-US" dirty="0" smtClean="0"/>
              <a:t>     CGC</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98438"/>
            <a:ext cx="7239000" cy="792162"/>
          </a:xfrm>
        </p:spPr>
        <p:txBody>
          <a:bodyPr>
            <a:normAutofit fontScale="90000"/>
          </a:bodyPr>
          <a:lstStyle/>
          <a:p>
            <a:r>
              <a:rPr lang="en-US" sz="3556" b="1" dirty="0" smtClean="0"/>
              <a:t>Number of Constituent Quark Scaling</a:t>
            </a:r>
            <a:r>
              <a:rPr lang="en-US" sz="3200" b="1" dirty="0" smtClean="0"/>
              <a:t/>
            </a:r>
            <a:br>
              <a:rPr lang="en-US" sz="3200" b="1" dirty="0" smtClean="0"/>
            </a:br>
            <a:r>
              <a:rPr lang="en-US" sz="1778" dirty="0" smtClean="0"/>
              <a:t>STAR Coll. Phys. Rev. C  72 (2005) 1490 </a:t>
            </a:r>
            <a:endParaRPr lang="en-US" sz="1778" dirty="0"/>
          </a:p>
        </p:txBody>
      </p:sp>
      <p:sp>
        <p:nvSpPr>
          <p:cNvPr id="4" name="Content Placeholder 3"/>
          <p:cNvSpPr>
            <a:spLocks noGrp="1"/>
          </p:cNvSpPr>
          <p:nvPr>
            <p:ph idx="1"/>
          </p:nvPr>
        </p:nvSpPr>
        <p:spPr>
          <a:xfrm>
            <a:off x="457202" y="4114800"/>
            <a:ext cx="4267198" cy="2462211"/>
          </a:xfrm>
          <a:solidFill>
            <a:schemeClr val="accent2">
              <a:lumMod val="60000"/>
              <a:lumOff val="40000"/>
            </a:schemeClr>
          </a:solidFill>
        </p:spPr>
        <p:txBody>
          <a:bodyPr>
            <a:noAutofit/>
          </a:bodyPr>
          <a:lstStyle/>
          <a:p>
            <a:pPr marL="0" indent="0"/>
            <a:r>
              <a:rPr lang="en-US" sz="2200" dirty="0" smtClean="0"/>
              <a:t> v</a:t>
            </a:r>
            <a:r>
              <a:rPr lang="en-US" sz="2200" baseline="-25000" dirty="0" smtClean="0"/>
              <a:t>2</a:t>
            </a:r>
            <a:r>
              <a:rPr lang="en-US" sz="2200" dirty="0" smtClean="0"/>
              <a:t> shows a rise with </a:t>
            </a:r>
            <a:r>
              <a:rPr lang="en-US" sz="2200" dirty="0" err="1" smtClean="0"/>
              <a:t>p</a:t>
            </a:r>
            <a:r>
              <a:rPr lang="en-US" sz="2200" baseline="-25000" dirty="0" err="1" smtClean="0"/>
              <a:t>T</a:t>
            </a:r>
            <a:r>
              <a:rPr lang="en-US" sz="2200" dirty="0" smtClean="0"/>
              <a:t> at low </a:t>
            </a:r>
            <a:r>
              <a:rPr lang="en-US" sz="2200" dirty="0" err="1" smtClean="0"/>
              <a:t>p</a:t>
            </a:r>
            <a:r>
              <a:rPr lang="en-US" sz="2200" baseline="-25000" dirty="0" err="1" smtClean="0"/>
              <a:t>T</a:t>
            </a:r>
            <a:r>
              <a:rPr lang="en-US" sz="2200" dirty="0" smtClean="0"/>
              <a:t> : matches with Hydrodynamic model</a:t>
            </a:r>
          </a:p>
          <a:p>
            <a:pPr marL="0" indent="0"/>
            <a:r>
              <a:rPr lang="en-US" sz="2200" dirty="0" smtClean="0"/>
              <a:t> At intermediate </a:t>
            </a:r>
            <a:r>
              <a:rPr lang="en-US" sz="2200" dirty="0" err="1" smtClean="0"/>
              <a:t>p</a:t>
            </a:r>
            <a:r>
              <a:rPr lang="en-US" sz="2200" baseline="-25000" dirty="0" err="1" smtClean="0"/>
              <a:t>T</a:t>
            </a:r>
            <a:r>
              <a:rPr lang="en-US" sz="2200" dirty="0" smtClean="0"/>
              <a:t> : v</a:t>
            </a:r>
            <a:r>
              <a:rPr lang="en-US" sz="2200" baseline="-25000" dirty="0" smtClean="0"/>
              <a:t>2</a:t>
            </a:r>
            <a:r>
              <a:rPr lang="en-US" sz="2200" dirty="0" smtClean="0"/>
              <a:t> saturates</a:t>
            </a:r>
          </a:p>
          <a:p>
            <a:pPr marL="0" indent="0"/>
            <a:r>
              <a:rPr lang="en-US" sz="2200" dirty="0" smtClean="0"/>
              <a:t> Saturation value different for Mesons and Baryons-&gt;Depends on Number of Quarks?   </a:t>
            </a:r>
            <a:endParaRPr lang="en-US" sz="2200" dirty="0"/>
          </a:p>
        </p:txBody>
      </p:sp>
      <p:sp>
        <p:nvSpPr>
          <p:cNvPr id="2" name="Slide Number Placeholder 1"/>
          <p:cNvSpPr>
            <a:spLocks noGrp="1"/>
          </p:cNvSpPr>
          <p:nvPr>
            <p:ph type="sldNum" sz="quarter" idx="12"/>
          </p:nvPr>
        </p:nvSpPr>
        <p:spPr/>
        <p:txBody>
          <a:bodyPr/>
          <a:lstStyle/>
          <a:p>
            <a:fld id="{AE89A128-ED59-2549-B502-A4961247F92A}" type="slidenum">
              <a:rPr lang="en-US" smtClean="0"/>
              <a:pPr/>
              <a:t>15</a:t>
            </a:fld>
            <a:endParaRPr lang="en-US" dirty="0"/>
          </a:p>
        </p:txBody>
      </p:sp>
      <p:cxnSp>
        <p:nvCxnSpPr>
          <p:cNvPr id="5" name="直接连接符 5"/>
          <p:cNvCxnSpPr>
            <a:cxnSpLocks noChangeShapeType="1"/>
          </p:cNvCxnSpPr>
          <p:nvPr/>
        </p:nvCxnSpPr>
        <p:spPr bwMode="auto">
          <a:xfrm>
            <a:off x="457200" y="989013"/>
            <a:ext cx="8305800" cy="1587"/>
          </a:xfrm>
          <a:prstGeom prst="line">
            <a:avLst/>
          </a:prstGeom>
          <a:noFill/>
          <a:ln w="76200" cmpd="thickThin">
            <a:solidFill>
              <a:schemeClr val="tx1">
                <a:alpha val="79999"/>
              </a:schemeClr>
            </a:solidFill>
            <a:round/>
            <a:headEnd/>
            <a:tailEnd/>
          </a:ln>
        </p:spPr>
      </p:cxnSp>
      <p:pic>
        <p:nvPicPr>
          <p:cNvPr id="6" name="Picture 5" descr="Figure_10_v2withpT.png"/>
          <p:cNvPicPr>
            <a:picLocks noChangeAspect="1"/>
          </p:cNvPicPr>
          <p:nvPr/>
        </p:nvPicPr>
        <p:blipFill>
          <a:blip r:embed="rId3"/>
          <a:stretch>
            <a:fillRect/>
          </a:stretch>
        </p:blipFill>
        <p:spPr>
          <a:xfrm>
            <a:off x="152400" y="1066800"/>
            <a:ext cx="4386271" cy="2965450"/>
          </a:xfrm>
          <a:prstGeom prst="rect">
            <a:avLst/>
          </a:prstGeom>
        </p:spPr>
      </p:pic>
      <p:sp>
        <p:nvSpPr>
          <p:cNvPr id="8" name="TextBox 7"/>
          <p:cNvSpPr txBox="1"/>
          <p:nvPr/>
        </p:nvSpPr>
        <p:spPr>
          <a:xfrm>
            <a:off x="4724400" y="4114799"/>
            <a:ext cx="4038600" cy="2462212"/>
          </a:xfrm>
          <a:prstGeom prst="rect">
            <a:avLst/>
          </a:prstGeom>
          <a:solidFill>
            <a:schemeClr val="accent3">
              <a:lumMod val="60000"/>
              <a:lumOff val="40000"/>
            </a:schemeClr>
          </a:solidFill>
        </p:spPr>
        <p:txBody>
          <a:bodyPr wrap="square" rtlCol="0">
            <a:spAutoFit/>
          </a:bodyPr>
          <a:lstStyle/>
          <a:p>
            <a:pPr>
              <a:buFont typeface="Arial"/>
              <a:buChar char="•"/>
            </a:pPr>
            <a:r>
              <a:rPr lang="en-US" sz="2200" dirty="0" smtClean="0"/>
              <a:t> v</a:t>
            </a:r>
            <a:r>
              <a:rPr lang="en-US" sz="2200" baseline="-25000" dirty="0" smtClean="0"/>
              <a:t>2</a:t>
            </a:r>
            <a:r>
              <a:rPr lang="en-US" sz="2200" dirty="0" smtClean="0"/>
              <a:t> Scaled by Number of Constituent Quarks: Mesons and Baryon scale at intermediate </a:t>
            </a:r>
            <a:r>
              <a:rPr lang="en-US" sz="2200" dirty="0" err="1" smtClean="0"/>
              <a:t>p</a:t>
            </a:r>
            <a:r>
              <a:rPr lang="en-US" sz="2200" baseline="-25000" dirty="0" err="1" smtClean="0"/>
              <a:t>T</a:t>
            </a:r>
            <a:r>
              <a:rPr lang="en-US" sz="2200" baseline="-25000" dirty="0" smtClean="0"/>
              <a:t> </a:t>
            </a:r>
            <a:r>
              <a:rPr lang="en-US" sz="2200" dirty="0" smtClean="0"/>
              <a:t> : NCQ Scaling</a:t>
            </a:r>
          </a:p>
          <a:p>
            <a:pPr>
              <a:buFont typeface="Arial"/>
              <a:buChar char="•"/>
            </a:pPr>
            <a:r>
              <a:rPr lang="en-US" sz="2200" dirty="0" smtClean="0"/>
              <a:t> Suggests partonic degrees of freedom during early stages of event evolution </a:t>
            </a:r>
            <a:endParaRPr lang="en-US" sz="2200" dirty="0"/>
          </a:p>
        </p:txBody>
      </p:sp>
      <p:grpSp>
        <p:nvGrpSpPr>
          <p:cNvPr id="11" name="Group 10"/>
          <p:cNvGrpSpPr/>
          <p:nvPr/>
        </p:nvGrpSpPr>
        <p:grpSpPr>
          <a:xfrm>
            <a:off x="4572000" y="1066800"/>
            <a:ext cx="4276115" cy="3027600"/>
            <a:chOff x="4507200" y="1066800"/>
            <a:chExt cx="4276115" cy="2883932"/>
          </a:xfrm>
        </p:grpSpPr>
        <p:pic>
          <p:nvPicPr>
            <p:cNvPr id="7" name="Picture 6" descr="Figure_33_NCQScaling.png"/>
            <p:cNvPicPr>
              <a:picLocks noChangeAspect="1"/>
            </p:cNvPicPr>
            <p:nvPr/>
          </p:nvPicPr>
          <p:blipFill>
            <a:blip r:embed="rId4"/>
            <a:srcRect r="-1181" b="49356"/>
            <a:stretch>
              <a:fillRect/>
            </a:stretch>
          </p:blipFill>
          <p:spPr>
            <a:xfrm>
              <a:off x="4507200" y="1066800"/>
              <a:ext cx="4276115" cy="2322969"/>
            </a:xfrm>
            <a:prstGeom prst="rect">
              <a:avLst/>
            </a:prstGeom>
          </p:spPr>
        </p:pic>
        <p:sp>
          <p:nvSpPr>
            <p:cNvPr id="9" name="TextBox 8"/>
            <p:cNvSpPr txBox="1"/>
            <p:nvPr/>
          </p:nvSpPr>
          <p:spPr>
            <a:xfrm>
              <a:off x="6553200" y="3581400"/>
              <a:ext cx="1600200" cy="369332"/>
            </a:xfrm>
            <a:prstGeom prst="rect">
              <a:avLst/>
            </a:prstGeom>
            <a:noFill/>
          </p:spPr>
          <p:txBody>
            <a:bodyPr wrap="square" rtlCol="0">
              <a:spAutoFit/>
            </a:bodyPr>
            <a:lstStyle/>
            <a:p>
              <a:r>
                <a:rPr lang="en-US" dirty="0" err="1" smtClean="0"/>
                <a:t>p</a:t>
              </a:r>
              <a:r>
                <a:rPr lang="en-US" baseline="-25000" dirty="0" err="1" smtClean="0"/>
                <a:t>T</a:t>
              </a:r>
              <a:r>
                <a:rPr lang="en-US" baseline="-25000" dirty="0" smtClean="0"/>
                <a:t> </a:t>
              </a:r>
              <a:r>
                <a:rPr lang="en-US" dirty="0" smtClean="0"/>
                <a:t>/ </a:t>
              </a:r>
              <a:r>
                <a:rPr lang="en-US" dirty="0" err="1" smtClean="0"/>
                <a:t>n</a:t>
              </a:r>
              <a:r>
                <a:rPr lang="en-US" dirty="0" smtClean="0"/>
                <a:t> (</a:t>
              </a:r>
              <a:r>
                <a:rPr lang="en-US" dirty="0" err="1" smtClean="0"/>
                <a:t>Gev/c</a:t>
              </a:r>
              <a:r>
                <a:rPr lang="en-US" dirty="0" smtClean="0"/>
                <a:t>)</a:t>
              </a:r>
              <a:endParaRPr lang="en-US" dirty="0"/>
            </a:p>
          </p:txBody>
        </p:sp>
        <p:pic>
          <p:nvPicPr>
            <p:cNvPr id="10" name="Picture 9" descr="Figure_33_NCQScaling.png"/>
            <p:cNvPicPr>
              <a:picLocks noChangeAspect="1"/>
            </p:cNvPicPr>
            <p:nvPr/>
          </p:nvPicPr>
          <p:blipFill>
            <a:blip r:embed="rId4"/>
            <a:srcRect l="8268" t="88660" r="-1181" b="-2382"/>
            <a:stretch>
              <a:fillRect/>
            </a:stretch>
          </p:blipFill>
          <p:spPr>
            <a:xfrm>
              <a:off x="4852800" y="3351600"/>
              <a:ext cx="3926659" cy="588346"/>
            </a:xfrm>
            <a:prstGeom prst="rect">
              <a:avLst/>
            </a:prstGeom>
            <a:solidFill>
              <a:schemeClr val="bg1"/>
            </a:solid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241012"/>
            <a:ext cx="7391400" cy="584776"/>
          </a:xfrm>
          <a:prstGeom prst="rect">
            <a:avLst/>
          </a:prstGeom>
          <a:noFill/>
        </p:spPr>
        <p:txBody>
          <a:bodyPr wrap="square" rtlCol="0">
            <a:spAutoFit/>
          </a:bodyPr>
          <a:lstStyle/>
          <a:p>
            <a:pPr algn="ctr"/>
            <a:r>
              <a:rPr lang="en-US" sz="3200" b="1" dirty="0" smtClean="0"/>
              <a:t>Why v</a:t>
            </a:r>
            <a:r>
              <a:rPr lang="en-US" sz="3200" b="1" baseline="-25000" dirty="0" smtClean="0"/>
              <a:t>2</a:t>
            </a:r>
            <a:r>
              <a:rPr lang="en-US" sz="3200" b="1" dirty="0" smtClean="0"/>
              <a:t> of Multi-strange hadrons?</a:t>
            </a:r>
          </a:p>
        </p:txBody>
      </p:sp>
      <p:sp>
        <p:nvSpPr>
          <p:cNvPr id="6" name="Slide Number Placeholder 5"/>
          <p:cNvSpPr>
            <a:spLocks noGrp="1"/>
          </p:cNvSpPr>
          <p:nvPr>
            <p:ph type="sldNum" sz="quarter" idx="12"/>
          </p:nvPr>
        </p:nvSpPr>
        <p:spPr/>
        <p:txBody>
          <a:bodyPr/>
          <a:lstStyle/>
          <a:p>
            <a:fld id="{AE89A128-ED59-2549-B502-A4961247F92A}" type="slidenum">
              <a:rPr lang="en-US" smtClean="0"/>
              <a:pPr/>
              <a:t>16</a:t>
            </a:fld>
            <a:endParaRPr lang="en-US"/>
          </a:p>
        </p:txBody>
      </p:sp>
      <p:cxnSp>
        <p:nvCxnSpPr>
          <p:cNvPr id="7" name="直接连接符 5"/>
          <p:cNvCxnSpPr>
            <a:cxnSpLocks noChangeShapeType="1"/>
          </p:cNvCxnSpPr>
          <p:nvPr/>
        </p:nvCxnSpPr>
        <p:spPr bwMode="auto">
          <a:xfrm>
            <a:off x="457200" y="990600"/>
            <a:ext cx="8305800" cy="1587"/>
          </a:xfrm>
          <a:prstGeom prst="line">
            <a:avLst/>
          </a:prstGeom>
          <a:noFill/>
          <a:ln w="76200" cmpd="thickThin">
            <a:solidFill>
              <a:schemeClr val="tx1">
                <a:alpha val="79999"/>
              </a:schemeClr>
            </a:solidFill>
            <a:round/>
            <a:headEnd/>
            <a:tailEnd/>
          </a:ln>
        </p:spPr>
      </p:cxnSp>
      <p:sp>
        <p:nvSpPr>
          <p:cNvPr id="8" name="TextBox 7"/>
          <p:cNvSpPr txBox="1"/>
          <p:nvPr/>
        </p:nvSpPr>
        <p:spPr>
          <a:xfrm>
            <a:off x="533400" y="4800600"/>
            <a:ext cx="4876800" cy="1107996"/>
          </a:xfrm>
          <a:prstGeom prst="rect">
            <a:avLst/>
          </a:prstGeom>
          <a:solidFill>
            <a:schemeClr val="accent2">
              <a:lumMod val="60000"/>
              <a:lumOff val="40000"/>
            </a:schemeClr>
          </a:solidFill>
        </p:spPr>
        <p:txBody>
          <a:bodyPr wrap="square" rtlCol="0">
            <a:spAutoFit/>
          </a:bodyPr>
          <a:lstStyle/>
          <a:p>
            <a:pPr>
              <a:buFont typeface="Wingdings" charset="2"/>
              <a:buChar char="ü"/>
            </a:pPr>
            <a:r>
              <a:rPr lang="en-US" sz="2200" dirty="0" smtClean="0"/>
              <a:t>Smaller &lt;β</a:t>
            </a:r>
            <a:r>
              <a:rPr lang="en-US" sz="2200" baseline="-25000" dirty="0" smtClean="0"/>
              <a:t>T</a:t>
            </a:r>
            <a:r>
              <a:rPr lang="en-US" sz="2200" dirty="0" smtClean="0"/>
              <a:t>&gt; Larger </a:t>
            </a:r>
            <a:r>
              <a:rPr lang="en-US" sz="2200" dirty="0" err="1" smtClean="0"/>
              <a:t>T</a:t>
            </a:r>
            <a:r>
              <a:rPr lang="en-US" sz="2200" baseline="-25000" dirty="0" err="1" smtClean="0"/>
              <a:t>freeze</a:t>
            </a:r>
            <a:r>
              <a:rPr lang="en-US" sz="2200" baseline="-25000" dirty="0" smtClean="0"/>
              <a:t>-out</a:t>
            </a:r>
            <a:r>
              <a:rPr lang="en-US" sz="2200" dirty="0" smtClean="0"/>
              <a:t> obtained from spectra.</a:t>
            </a:r>
          </a:p>
          <a:p>
            <a:pPr>
              <a:buFont typeface="Wingdings" charset="2"/>
              <a:buChar char="ü"/>
            </a:pPr>
            <a:r>
              <a:rPr lang="en-US" sz="2200" dirty="0" smtClean="0"/>
              <a:t>&lt;</a:t>
            </a:r>
            <a:r>
              <a:rPr lang="en-US" sz="2200" dirty="0" err="1" smtClean="0"/>
              <a:t>p</a:t>
            </a:r>
            <a:r>
              <a:rPr lang="en-US" sz="2200" baseline="-25000" dirty="0" err="1" smtClean="0"/>
              <a:t>T</a:t>
            </a:r>
            <a:r>
              <a:rPr lang="en-US" sz="2200" dirty="0" smtClean="0"/>
              <a:t>&gt; deviates from expected  relation</a:t>
            </a:r>
          </a:p>
        </p:txBody>
      </p:sp>
      <p:sp>
        <p:nvSpPr>
          <p:cNvPr id="10" name="TextBox 9"/>
          <p:cNvSpPr txBox="1"/>
          <p:nvPr/>
        </p:nvSpPr>
        <p:spPr>
          <a:xfrm>
            <a:off x="838200" y="1600200"/>
            <a:ext cx="7010400" cy="369332"/>
          </a:xfrm>
          <a:prstGeom prst="rect">
            <a:avLst/>
          </a:prstGeom>
          <a:noFill/>
        </p:spPr>
        <p:txBody>
          <a:bodyPr wrap="square" rtlCol="0">
            <a:spAutoFit/>
          </a:bodyPr>
          <a:lstStyle/>
          <a:p>
            <a:r>
              <a:rPr lang="en-US" dirty="0" smtClean="0"/>
              <a:t>Why do we want to study flow of multi-strange hadrons?</a:t>
            </a:r>
            <a:endParaRPr lang="en-US" dirty="0"/>
          </a:p>
        </p:txBody>
      </p:sp>
      <p:pic>
        <p:nvPicPr>
          <p:cNvPr id="12" name="Picture 11" descr="CasacdeSpectra.gif"/>
          <p:cNvPicPr>
            <a:picLocks noChangeAspect="1"/>
          </p:cNvPicPr>
          <p:nvPr/>
        </p:nvPicPr>
        <p:blipFill>
          <a:blip r:embed="rId3"/>
          <a:stretch>
            <a:fillRect/>
          </a:stretch>
        </p:blipFill>
        <p:spPr>
          <a:xfrm>
            <a:off x="838200" y="1072009"/>
            <a:ext cx="7620000" cy="3576191"/>
          </a:xfrm>
          <a:prstGeom prst="rect">
            <a:avLst/>
          </a:prstGeom>
        </p:spPr>
      </p:pic>
      <p:sp>
        <p:nvSpPr>
          <p:cNvPr id="13" name="Right Arrow 12"/>
          <p:cNvSpPr/>
          <p:nvPr/>
        </p:nvSpPr>
        <p:spPr>
          <a:xfrm>
            <a:off x="5334000" y="51054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24600" y="4800600"/>
            <a:ext cx="2330196" cy="1107996"/>
          </a:xfrm>
          <a:prstGeom prst="rect">
            <a:avLst/>
          </a:prstGeom>
          <a:solidFill>
            <a:schemeClr val="accent2">
              <a:lumMod val="60000"/>
              <a:lumOff val="40000"/>
            </a:schemeClr>
          </a:solidFill>
        </p:spPr>
        <p:txBody>
          <a:bodyPr wrap="square" rtlCol="0">
            <a:spAutoFit/>
          </a:bodyPr>
          <a:lstStyle/>
          <a:p>
            <a:r>
              <a:rPr lang="en-US" sz="2200" dirty="0" smtClean="0"/>
              <a:t>Freeze out earlier than lighter hadrons</a:t>
            </a:r>
            <a:endParaRPr lang="en-US" sz="2200" dirty="0"/>
          </a:p>
        </p:txBody>
      </p:sp>
      <p:sp>
        <p:nvSpPr>
          <p:cNvPr id="11" name="TextBox 10"/>
          <p:cNvSpPr txBox="1"/>
          <p:nvPr/>
        </p:nvSpPr>
        <p:spPr>
          <a:xfrm>
            <a:off x="457200" y="5908596"/>
            <a:ext cx="8305800" cy="430887"/>
          </a:xfrm>
          <a:prstGeom prst="rect">
            <a:avLst/>
          </a:prstGeom>
          <a:noFill/>
        </p:spPr>
        <p:txBody>
          <a:bodyPr wrap="square" rtlCol="0">
            <a:spAutoFit/>
          </a:bodyPr>
          <a:lstStyle/>
          <a:p>
            <a:r>
              <a:rPr lang="en-US" sz="2200" dirty="0" smtClean="0"/>
              <a:t>Does Multi-strange hadron v</a:t>
            </a:r>
            <a:r>
              <a:rPr lang="en-US" sz="2200" baseline="-25000" dirty="0" smtClean="0"/>
              <a:t>2</a:t>
            </a:r>
            <a:r>
              <a:rPr lang="en-US" sz="2200" dirty="0" smtClean="0"/>
              <a:t> show </a:t>
            </a:r>
            <a:r>
              <a:rPr lang="en-US" sz="2200" dirty="0" smtClean="0">
                <a:solidFill>
                  <a:srgbClr val="FF0000"/>
                </a:solidFill>
              </a:rPr>
              <a:t>same features </a:t>
            </a:r>
            <a:r>
              <a:rPr lang="en-US" sz="2200" dirty="0" smtClean="0"/>
              <a:t>as lighter hadrons?</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241012"/>
            <a:ext cx="8153400" cy="830997"/>
          </a:xfrm>
          <a:prstGeom prst="rect">
            <a:avLst/>
          </a:prstGeom>
          <a:noFill/>
        </p:spPr>
        <p:txBody>
          <a:bodyPr wrap="square" rtlCol="0">
            <a:spAutoFit/>
          </a:bodyPr>
          <a:lstStyle/>
          <a:p>
            <a:pPr algn="ctr"/>
            <a:r>
              <a:rPr lang="en-US" sz="3200" b="1" dirty="0" smtClean="0"/>
              <a:t>Elliptic Flow of Multi-strange hadrons: </a:t>
            </a:r>
            <a:r>
              <a:rPr lang="en-US" sz="3200" b="1" dirty="0" err="1" smtClean="0"/>
              <a:t>Φ</a:t>
            </a:r>
            <a:r>
              <a:rPr lang="en-US" sz="3200" b="1" dirty="0" smtClean="0"/>
              <a:t>, </a:t>
            </a:r>
            <a:r>
              <a:rPr lang="en-US" sz="3200" b="1" dirty="0" err="1" smtClean="0"/>
              <a:t>Ξ</a:t>
            </a:r>
            <a:r>
              <a:rPr lang="en-US" sz="3200" b="1" dirty="0" smtClean="0"/>
              <a:t>, </a:t>
            </a:r>
            <a:r>
              <a:rPr lang="en-US" sz="3200" b="1" dirty="0" err="1" smtClean="0"/>
              <a:t>Ω</a:t>
            </a:r>
            <a:endParaRPr lang="en-US" sz="3200" b="1" dirty="0" smtClean="0"/>
          </a:p>
          <a:p>
            <a:pPr algn="ctr"/>
            <a:r>
              <a:rPr lang="en-US" sz="1600" dirty="0" smtClean="0"/>
              <a:t>NPA  830 (2009)  187 </a:t>
            </a:r>
            <a:endParaRPr lang="en-US" sz="1600" b="1" dirty="0"/>
          </a:p>
        </p:txBody>
      </p:sp>
      <p:pic>
        <p:nvPicPr>
          <p:cNvPr id="4" name="Picture 3" descr="MultiStrangev2NCQHighPt.gif"/>
          <p:cNvPicPr>
            <a:picLocks noChangeAspect="1"/>
          </p:cNvPicPr>
          <p:nvPr/>
        </p:nvPicPr>
        <p:blipFill>
          <a:blip r:embed="rId3"/>
          <a:srcRect t="9085"/>
          <a:stretch>
            <a:fillRect/>
          </a:stretch>
        </p:blipFill>
        <p:spPr>
          <a:xfrm>
            <a:off x="228600" y="1279281"/>
            <a:ext cx="8001000" cy="3521319"/>
          </a:xfrm>
          <a:prstGeom prst="rect">
            <a:avLst/>
          </a:prstGeom>
        </p:spPr>
      </p:pic>
      <p:sp>
        <p:nvSpPr>
          <p:cNvPr id="5" name="TextBox 4"/>
          <p:cNvSpPr txBox="1"/>
          <p:nvPr/>
        </p:nvSpPr>
        <p:spPr>
          <a:xfrm>
            <a:off x="685800" y="4982400"/>
            <a:ext cx="8001000" cy="1107996"/>
          </a:xfrm>
          <a:prstGeom prst="rect">
            <a:avLst/>
          </a:prstGeom>
          <a:solidFill>
            <a:schemeClr val="accent2">
              <a:lumMod val="40000"/>
              <a:lumOff val="60000"/>
            </a:schemeClr>
          </a:solidFill>
          <a:ln>
            <a:solidFill>
              <a:schemeClr val="tx1"/>
            </a:solidFill>
          </a:ln>
        </p:spPr>
        <p:txBody>
          <a:bodyPr wrap="square" rtlCol="0">
            <a:spAutoFit/>
          </a:bodyPr>
          <a:lstStyle/>
          <a:p>
            <a:pPr>
              <a:buFont typeface="Arial"/>
              <a:buChar char="•"/>
            </a:pPr>
            <a:r>
              <a:rPr lang="en-US" sz="2000" dirty="0" smtClean="0"/>
              <a:t> </a:t>
            </a:r>
            <a:r>
              <a:rPr lang="en-US" sz="2200" dirty="0" smtClean="0"/>
              <a:t>v</a:t>
            </a:r>
            <a:r>
              <a:rPr lang="en-US" sz="2200" baseline="-25000" dirty="0" smtClean="0"/>
              <a:t>2</a:t>
            </a:r>
            <a:r>
              <a:rPr lang="en-US" sz="2200" dirty="0" smtClean="0"/>
              <a:t> is of the same order as for lighter hadrons </a:t>
            </a:r>
          </a:p>
          <a:p>
            <a:pPr>
              <a:buFont typeface="Arial"/>
              <a:buChar char="•"/>
            </a:pPr>
            <a:r>
              <a:rPr lang="en-US" sz="2200" dirty="0" smtClean="0"/>
              <a:t> NCQ scaling works well </a:t>
            </a:r>
            <a:r>
              <a:rPr lang="en-US" sz="2200" dirty="0" err="1" smtClean="0"/>
              <a:t>upto</a:t>
            </a:r>
            <a:r>
              <a:rPr lang="en-US" sz="2200" dirty="0" smtClean="0"/>
              <a:t> </a:t>
            </a:r>
            <a:r>
              <a:rPr lang="en-US" sz="2200" dirty="0" err="1" smtClean="0"/>
              <a:t>p</a:t>
            </a:r>
            <a:r>
              <a:rPr lang="en-US" sz="2200" baseline="-25000" dirty="0" err="1" smtClean="0"/>
              <a:t>T</a:t>
            </a:r>
            <a:r>
              <a:rPr lang="en-US" sz="2200" dirty="0" err="1" smtClean="0"/>
              <a:t>/n</a:t>
            </a:r>
            <a:r>
              <a:rPr lang="en-US" sz="2200" baseline="-25000" dirty="0" err="1" smtClean="0"/>
              <a:t>q</a:t>
            </a:r>
            <a:r>
              <a:rPr lang="en-US" sz="2200" dirty="0" smtClean="0"/>
              <a:t> ~ 1.5 </a:t>
            </a:r>
            <a:r>
              <a:rPr lang="en-US" sz="2200" dirty="0" err="1" smtClean="0"/>
              <a:t>GeV/c</a:t>
            </a:r>
            <a:r>
              <a:rPr lang="en-US" sz="2200" dirty="0" smtClean="0"/>
              <a:t>  </a:t>
            </a:r>
          </a:p>
          <a:p>
            <a:pPr>
              <a:buFont typeface="Arial"/>
              <a:buChar char="•"/>
            </a:pPr>
            <a:r>
              <a:rPr lang="en-US" sz="2200" dirty="0" smtClean="0"/>
              <a:t> validates coalescence model -&gt; Partonic degrees of freedom</a:t>
            </a:r>
          </a:p>
        </p:txBody>
      </p:sp>
      <p:sp>
        <p:nvSpPr>
          <p:cNvPr id="6" name="Slide Number Placeholder 5"/>
          <p:cNvSpPr>
            <a:spLocks noGrp="1"/>
          </p:cNvSpPr>
          <p:nvPr>
            <p:ph type="sldNum" sz="quarter" idx="12"/>
          </p:nvPr>
        </p:nvSpPr>
        <p:spPr/>
        <p:txBody>
          <a:bodyPr/>
          <a:lstStyle/>
          <a:p>
            <a:fld id="{AE89A128-ED59-2549-B502-A4961247F92A}" type="slidenum">
              <a:rPr lang="en-US" smtClean="0"/>
              <a:pPr/>
              <a:t>17</a:t>
            </a:fld>
            <a:endParaRPr lang="en-US"/>
          </a:p>
        </p:txBody>
      </p:sp>
      <p:cxnSp>
        <p:nvCxnSpPr>
          <p:cNvPr id="7" name="直接连接符 5"/>
          <p:cNvCxnSpPr>
            <a:cxnSpLocks noChangeShapeType="1"/>
          </p:cNvCxnSpPr>
          <p:nvPr/>
        </p:nvCxnSpPr>
        <p:spPr bwMode="auto">
          <a:xfrm>
            <a:off x="533400" y="1072009"/>
            <a:ext cx="8305800" cy="1587"/>
          </a:xfrm>
          <a:prstGeom prst="line">
            <a:avLst/>
          </a:prstGeom>
          <a:noFill/>
          <a:ln w="76200" cmpd="thickThin">
            <a:solidFill>
              <a:schemeClr val="tx1">
                <a:alpha val="79999"/>
              </a:schemeClr>
            </a:solidFill>
            <a:round/>
            <a:headEnd/>
            <a:tailEnd/>
          </a:ln>
        </p:spPr>
      </p:cxnSp>
      <p:sp>
        <p:nvSpPr>
          <p:cNvPr id="9" name="TextBox 8"/>
          <p:cNvSpPr txBox="1"/>
          <p:nvPr/>
        </p:nvSpPr>
        <p:spPr>
          <a:xfrm>
            <a:off x="3886200" y="1905000"/>
            <a:ext cx="2971800" cy="338554"/>
          </a:xfrm>
          <a:prstGeom prst="rect">
            <a:avLst/>
          </a:prstGeom>
          <a:solidFill>
            <a:schemeClr val="accent2">
              <a:lumMod val="40000"/>
              <a:lumOff val="60000"/>
            </a:schemeClr>
          </a:solidFill>
        </p:spPr>
        <p:txBody>
          <a:bodyPr wrap="square" rtlCol="0">
            <a:spAutoFit/>
          </a:bodyPr>
          <a:lstStyle/>
          <a:p>
            <a:r>
              <a:rPr lang="en-US" sz="1600" dirty="0" smtClean="0"/>
              <a:t>Min. Bias AuAu √</a:t>
            </a:r>
            <a:r>
              <a:rPr lang="en-US" sz="1600" dirty="0" err="1" smtClean="0"/>
              <a:t>s</a:t>
            </a:r>
            <a:r>
              <a:rPr lang="en-US" sz="1600" baseline="-25000" dirty="0" err="1" smtClean="0"/>
              <a:t>NN</a:t>
            </a:r>
            <a:r>
              <a:rPr lang="en-US" sz="1600" dirty="0" smtClean="0"/>
              <a:t> =  AGeV</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43000" y="228600"/>
            <a:ext cx="6731731" cy="584776"/>
          </a:xfrm>
          <a:prstGeom prst="rect">
            <a:avLst/>
          </a:prstGeom>
          <a:noFill/>
        </p:spPr>
        <p:txBody>
          <a:bodyPr wrap="none" rtlCol="0">
            <a:spAutoFit/>
          </a:bodyPr>
          <a:lstStyle/>
          <a:p>
            <a:pPr algn="ctr"/>
            <a:r>
              <a:rPr lang="en-US" sz="3200" b="1" dirty="0" smtClean="0"/>
              <a:t>ρ</a:t>
            </a:r>
            <a:r>
              <a:rPr lang="en-US" sz="3200" b="1" baseline="30000" dirty="0" smtClean="0"/>
              <a:t>0</a:t>
            </a:r>
            <a:r>
              <a:rPr lang="en-US" sz="3200" b="1" dirty="0" smtClean="0"/>
              <a:t> Meson Production and  NCQ Scaling </a:t>
            </a:r>
            <a:endParaRPr lang="en-US" sz="3200" b="1" dirty="0"/>
          </a:p>
        </p:txBody>
      </p:sp>
      <p:sp>
        <p:nvSpPr>
          <p:cNvPr id="9" name="Slide Number Placeholder 8"/>
          <p:cNvSpPr>
            <a:spLocks noGrp="1"/>
          </p:cNvSpPr>
          <p:nvPr>
            <p:ph type="sldNum" sz="quarter" idx="4294967295"/>
          </p:nvPr>
        </p:nvSpPr>
        <p:spPr>
          <a:xfrm>
            <a:off x="7010400" y="6356350"/>
            <a:ext cx="2133600" cy="365125"/>
          </a:xfrm>
        </p:spPr>
        <p:txBody>
          <a:bodyPr/>
          <a:lstStyle/>
          <a:p>
            <a:fld id="{AE89A128-ED59-2549-B502-A4961247F92A}" type="slidenum">
              <a:rPr lang="en-US" smtClean="0"/>
              <a:pPr/>
              <a:t>18</a:t>
            </a:fld>
            <a:endParaRPr lang="en-US"/>
          </a:p>
        </p:txBody>
      </p:sp>
      <p:cxnSp>
        <p:nvCxnSpPr>
          <p:cNvPr id="10" name="直接连接符 5"/>
          <p:cNvCxnSpPr>
            <a:cxnSpLocks noChangeShapeType="1"/>
          </p:cNvCxnSpPr>
          <p:nvPr/>
        </p:nvCxnSpPr>
        <p:spPr bwMode="auto">
          <a:xfrm>
            <a:off x="457200" y="1065213"/>
            <a:ext cx="8305800" cy="1587"/>
          </a:xfrm>
          <a:prstGeom prst="line">
            <a:avLst/>
          </a:prstGeom>
          <a:noFill/>
          <a:ln w="76200" cmpd="thickThin">
            <a:solidFill>
              <a:schemeClr val="tx1">
                <a:alpha val="79999"/>
              </a:schemeClr>
            </a:solidFill>
            <a:round/>
            <a:headEnd/>
            <a:tailEnd/>
          </a:ln>
        </p:spPr>
      </p:cxnSp>
      <p:pic>
        <p:nvPicPr>
          <p:cNvPr id="14" name="Picture 13" descr="ICPAQGP_cocktail.gif"/>
          <p:cNvPicPr>
            <a:picLocks noChangeAspect="1"/>
          </p:cNvPicPr>
          <p:nvPr/>
        </p:nvPicPr>
        <p:blipFill>
          <a:blip r:embed="rId3"/>
          <a:srcRect t="8411" r="8700"/>
          <a:stretch>
            <a:fillRect/>
          </a:stretch>
        </p:blipFill>
        <p:spPr>
          <a:xfrm>
            <a:off x="270961" y="1527595"/>
            <a:ext cx="5291639" cy="4720805"/>
          </a:xfrm>
          <a:prstGeom prst="rect">
            <a:avLst/>
          </a:prstGeom>
        </p:spPr>
      </p:pic>
      <p:sp>
        <p:nvSpPr>
          <p:cNvPr id="15" name="TextBox 14"/>
          <p:cNvSpPr txBox="1"/>
          <p:nvPr/>
        </p:nvSpPr>
        <p:spPr>
          <a:xfrm>
            <a:off x="1600200" y="6356350"/>
            <a:ext cx="184666" cy="369332"/>
          </a:xfrm>
          <a:prstGeom prst="rect">
            <a:avLst/>
          </a:prstGeom>
          <a:noFill/>
        </p:spPr>
        <p:txBody>
          <a:bodyPr wrap="none" rtlCol="0">
            <a:spAutoFit/>
          </a:bodyPr>
          <a:lstStyle/>
          <a:p>
            <a:endParaRPr lang="en-US" dirty="0"/>
          </a:p>
        </p:txBody>
      </p:sp>
      <p:sp>
        <p:nvSpPr>
          <p:cNvPr id="16" name="TextBox 15"/>
          <p:cNvSpPr txBox="1"/>
          <p:nvPr/>
        </p:nvSpPr>
        <p:spPr>
          <a:xfrm>
            <a:off x="1257246" y="1210270"/>
            <a:ext cx="2476554" cy="923330"/>
          </a:xfrm>
          <a:prstGeom prst="rect">
            <a:avLst/>
          </a:prstGeom>
          <a:solidFill>
            <a:schemeClr val="accent3">
              <a:lumMod val="40000"/>
              <a:lumOff val="60000"/>
            </a:schemeClr>
          </a:solidFill>
          <a:ln>
            <a:solidFill>
              <a:srgbClr val="FF0000"/>
            </a:solidFill>
            <a:prstDash val="solid"/>
          </a:ln>
        </p:spPr>
        <p:txBody>
          <a:bodyPr wrap="square" rtlCol="0">
            <a:spAutoFit/>
          </a:bodyPr>
          <a:lstStyle/>
          <a:p>
            <a:pPr>
              <a:buNone/>
            </a:pPr>
            <a:r>
              <a:rPr lang="en-US" dirty="0" smtClean="0">
                <a:solidFill>
                  <a:srgbClr val="FF0000"/>
                </a:solidFill>
              </a:rPr>
              <a:t>ρ</a:t>
            </a:r>
            <a:r>
              <a:rPr lang="en-US" baseline="30000" dirty="0" smtClean="0">
                <a:solidFill>
                  <a:srgbClr val="FF0000"/>
                </a:solidFill>
              </a:rPr>
              <a:t>0</a:t>
            </a:r>
          </a:p>
          <a:p>
            <a:pPr>
              <a:buNone/>
            </a:pPr>
            <a:r>
              <a:rPr lang="en-US" dirty="0" smtClean="0">
                <a:solidFill>
                  <a:srgbClr val="FF0000"/>
                </a:solidFill>
              </a:rPr>
              <a:t>Mass : 775.5 ± 0.4 </a:t>
            </a:r>
            <a:r>
              <a:rPr lang="en-US" dirty="0" err="1" smtClean="0">
                <a:solidFill>
                  <a:srgbClr val="FF0000"/>
                </a:solidFill>
              </a:rPr>
              <a:t>MeV</a:t>
            </a:r>
            <a:endParaRPr lang="en-US" dirty="0" smtClean="0">
              <a:solidFill>
                <a:srgbClr val="FF0000"/>
              </a:solidFill>
            </a:endParaRPr>
          </a:p>
          <a:p>
            <a:pPr>
              <a:buNone/>
            </a:pPr>
            <a:r>
              <a:rPr lang="en-US" dirty="0" smtClean="0">
                <a:solidFill>
                  <a:srgbClr val="FF0000"/>
                </a:solidFill>
              </a:rPr>
              <a:t>Width: 149.4 ± 1.0 </a:t>
            </a:r>
            <a:r>
              <a:rPr lang="en-US" dirty="0" err="1" smtClean="0">
                <a:solidFill>
                  <a:srgbClr val="FF0000"/>
                </a:solidFill>
              </a:rPr>
              <a:t>MeV</a:t>
            </a:r>
            <a:r>
              <a:rPr lang="en-US" dirty="0" smtClean="0">
                <a:solidFill>
                  <a:srgbClr val="FF0000"/>
                </a:solidFill>
              </a:rPr>
              <a:t> </a:t>
            </a:r>
            <a:endParaRPr lang="en-US" dirty="0">
              <a:solidFill>
                <a:srgbClr val="FF0000"/>
              </a:solidFill>
            </a:endParaRPr>
          </a:p>
        </p:txBody>
      </p:sp>
      <p:sp>
        <p:nvSpPr>
          <p:cNvPr id="17" name="TextBox 16"/>
          <p:cNvSpPr txBox="1"/>
          <p:nvPr/>
        </p:nvSpPr>
        <p:spPr>
          <a:xfrm>
            <a:off x="5562600" y="1185705"/>
            <a:ext cx="3146523" cy="4832092"/>
          </a:xfrm>
          <a:prstGeom prst="rect">
            <a:avLst/>
          </a:prstGeom>
          <a:noFill/>
        </p:spPr>
        <p:txBody>
          <a:bodyPr wrap="square" rtlCol="0">
            <a:spAutoFit/>
          </a:bodyPr>
          <a:lstStyle/>
          <a:p>
            <a:pPr>
              <a:buFont typeface="Arial"/>
              <a:buChar char="•"/>
            </a:pPr>
            <a:r>
              <a:rPr lang="en-US" sz="2200" dirty="0" smtClean="0">
                <a:solidFill>
                  <a:srgbClr val="FF0000"/>
                </a:solidFill>
                <a:latin typeface="+mj-lt"/>
              </a:rPr>
              <a:t>Decay Mode ρ</a:t>
            </a:r>
            <a:r>
              <a:rPr lang="en-US" sz="2200" baseline="30000" dirty="0" smtClean="0">
                <a:solidFill>
                  <a:srgbClr val="FF0000"/>
                </a:solidFill>
                <a:latin typeface="+mj-lt"/>
              </a:rPr>
              <a:t>0</a:t>
            </a:r>
            <a:r>
              <a:rPr lang="en-US" sz="2200" dirty="0" smtClean="0">
                <a:solidFill>
                  <a:srgbClr val="FF0000"/>
                </a:solidFill>
                <a:latin typeface="+mj-lt"/>
              </a:rPr>
              <a:t> -&gt;</a:t>
            </a:r>
            <a:r>
              <a:rPr lang="en-US" sz="2200" dirty="0" err="1" smtClean="0">
                <a:solidFill>
                  <a:srgbClr val="FF0000"/>
                </a:solidFill>
                <a:latin typeface="+mj-lt"/>
              </a:rPr>
              <a:t>π</a:t>
            </a:r>
            <a:r>
              <a:rPr lang="en-US" sz="2200" baseline="30000" dirty="0" smtClean="0">
                <a:solidFill>
                  <a:srgbClr val="FF0000"/>
                </a:solidFill>
                <a:latin typeface="+mj-lt"/>
              </a:rPr>
              <a:t>+</a:t>
            </a:r>
            <a:r>
              <a:rPr lang="en-US" sz="2200" dirty="0" smtClean="0">
                <a:solidFill>
                  <a:srgbClr val="FF0000"/>
                </a:solidFill>
                <a:latin typeface="+mj-lt"/>
              </a:rPr>
              <a:t> </a:t>
            </a:r>
            <a:r>
              <a:rPr lang="en-US" sz="2200" dirty="0" err="1" smtClean="0">
                <a:solidFill>
                  <a:srgbClr val="FF0000"/>
                </a:solidFill>
                <a:latin typeface="+mj-lt"/>
              </a:rPr>
              <a:t>π</a:t>
            </a:r>
            <a:r>
              <a:rPr lang="en-US" sz="2200" baseline="30000" dirty="0" smtClean="0">
                <a:solidFill>
                  <a:srgbClr val="FF0000"/>
                </a:solidFill>
                <a:latin typeface="+mj-lt"/>
              </a:rPr>
              <a:t>- </a:t>
            </a:r>
            <a:endParaRPr lang="en-US" sz="2200" dirty="0" smtClean="0">
              <a:solidFill>
                <a:srgbClr val="FF0000"/>
              </a:solidFill>
              <a:latin typeface="+mj-lt"/>
            </a:endParaRPr>
          </a:p>
          <a:p>
            <a:pPr>
              <a:buFont typeface="Arial"/>
              <a:buChar char="•"/>
            </a:pPr>
            <a:r>
              <a:rPr lang="en-US" sz="2200" dirty="0" smtClean="0">
                <a:solidFill>
                  <a:srgbClr val="FF0000"/>
                </a:solidFill>
                <a:latin typeface="+mj-lt"/>
              </a:rPr>
              <a:t>Invariant mass -&gt; Fit to Hadronic cocktail (ω</a:t>
            </a:r>
            <a:r>
              <a:rPr lang="en-US" sz="2200" baseline="30000" dirty="0" smtClean="0">
                <a:solidFill>
                  <a:srgbClr val="FF0000"/>
                </a:solidFill>
                <a:latin typeface="+mj-lt"/>
              </a:rPr>
              <a:t>0</a:t>
            </a:r>
            <a:r>
              <a:rPr lang="en-US" sz="2200" dirty="0" smtClean="0">
                <a:solidFill>
                  <a:srgbClr val="FF0000"/>
                </a:solidFill>
                <a:latin typeface="+mj-lt"/>
              </a:rPr>
              <a:t> K</a:t>
            </a:r>
            <a:r>
              <a:rPr lang="en-US" sz="2200" baseline="30000" dirty="0" smtClean="0">
                <a:solidFill>
                  <a:srgbClr val="FF0000"/>
                </a:solidFill>
                <a:latin typeface="+mj-lt"/>
              </a:rPr>
              <a:t>*</a:t>
            </a:r>
            <a:r>
              <a:rPr lang="en-US" sz="2200" dirty="0" smtClean="0">
                <a:solidFill>
                  <a:srgbClr val="FF0000"/>
                </a:solidFill>
                <a:latin typeface="+mj-lt"/>
              </a:rPr>
              <a:t> </a:t>
            </a:r>
            <a:r>
              <a:rPr lang="en-US" sz="2200" dirty="0" smtClean="0">
                <a:solidFill>
                  <a:srgbClr val="FF0000"/>
                </a:solidFill>
              </a:rPr>
              <a:t>ρ</a:t>
            </a:r>
            <a:r>
              <a:rPr lang="en-US" sz="2200" baseline="30000" dirty="0" smtClean="0">
                <a:solidFill>
                  <a:srgbClr val="FF0000"/>
                </a:solidFill>
              </a:rPr>
              <a:t>0 </a:t>
            </a:r>
            <a:r>
              <a:rPr lang="en-US" sz="2200" dirty="0" smtClean="0">
                <a:solidFill>
                  <a:srgbClr val="FF0000"/>
                </a:solidFill>
                <a:latin typeface="+mj-lt"/>
              </a:rPr>
              <a:t>K</a:t>
            </a:r>
            <a:r>
              <a:rPr lang="en-US" sz="2200" baseline="-25000" dirty="0" smtClean="0">
                <a:solidFill>
                  <a:srgbClr val="FF0000"/>
                </a:solidFill>
                <a:latin typeface="+mj-lt"/>
              </a:rPr>
              <a:t>S</a:t>
            </a:r>
            <a:r>
              <a:rPr lang="en-US" sz="2200" dirty="0" smtClean="0">
                <a:solidFill>
                  <a:srgbClr val="FF0000"/>
                </a:solidFill>
                <a:latin typeface="+mj-lt"/>
              </a:rPr>
              <a:t>….) </a:t>
            </a:r>
          </a:p>
          <a:p>
            <a:pPr>
              <a:buFont typeface="Arial"/>
              <a:buChar char="•"/>
            </a:pPr>
            <a:r>
              <a:rPr lang="en-US" sz="2200" dirty="0" smtClean="0">
                <a:latin typeface="+mj-lt"/>
              </a:rPr>
              <a:t>Hadronic decay products sensitive to medium </a:t>
            </a:r>
          </a:p>
          <a:p>
            <a:pPr>
              <a:buFont typeface="Arial"/>
              <a:buChar char="•"/>
            </a:pPr>
            <a:r>
              <a:rPr lang="en-US" sz="2200" dirty="0" smtClean="0">
                <a:solidFill>
                  <a:srgbClr val="0000FF"/>
                </a:solidFill>
                <a:latin typeface="+mj-lt"/>
              </a:rPr>
              <a:t>Production Mechanism probed using NCQ Scaling of v</a:t>
            </a:r>
            <a:r>
              <a:rPr lang="en-US" sz="2200" baseline="-25000" dirty="0" smtClean="0">
                <a:solidFill>
                  <a:srgbClr val="0000FF"/>
                </a:solidFill>
                <a:latin typeface="+mj-lt"/>
              </a:rPr>
              <a:t>2</a:t>
            </a:r>
          </a:p>
          <a:p>
            <a:r>
              <a:rPr lang="en-US" sz="2200" dirty="0" smtClean="0">
                <a:solidFill>
                  <a:srgbClr val="0000FF"/>
                </a:solidFill>
                <a:latin typeface="+mj-lt"/>
              </a:rPr>
              <a:t>	</a:t>
            </a:r>
            <a:r>
              <a:rPr lang="en-US" sz="2200" dirty="0" err="1" smtClean="0">
                <a:solidFill>
                  <a:srgbClr val="0000FF"/>
                </a:solidFill>
                <a:latin typeface="+mj-lt"/>
              </a:rPr>
              <a:t>π</a:t>
            </a:r>
            <a:r>
              <a:rPr lang="en-US" sz="2200" baseline="30000" dirty="0" smtClean="0">
                <a:solidFill>
                  <a:srgbClr val="0000FF"/>
                </a:solidFill>
                <a:latin typeface="+mj-lt"/>
              </a:rPr>
              <a:t>+</a:t>
            </a:r>
            <a:r>
              <a:rPr lang="en-US" sz="2200" dirty="0" smtClean="0">
                <a:solidFill>
                  <a:srgbClr val="0000FF"/>
                </a:solidFill>
                <a:latin typeface="+mj-lt"/>
              </a:rPr>
              <a:t> </a:t>
            </a:r>
            <a:r>
              <a:rPr lang="en-US" sz="2200" dirty="0" err="1" smtClean="0">
                <a:solidFill>
                  <a:srgbClr val="0000FF"/>
                </a:solidFill>
                <a:latin typeface="+mj-lt"/>
              </a:rPr>
              <a:t>π</a:t>
            </a:r>
            <a:r>
              <a:rPr lang="en-US" sz="2200" baseline="30000" dirty="0" smtClean="0">
                <a:solidFill>
                  <a:srgbClr val="0000FF"/>
                </a:solidFill>
                <a:latin typeface="+mj-lt"/>
              </a:rPr>
              <a:t>- </a:t>
            </a:r>
            <a:r>
              <a:rPr lang="en-US" sz="2200" dirty="0" smtClean="0">
                <a:solidFill>
                  <a:srgbClr val="0000FF"/>
                </a:solidFill>
                <a:latin typeface="+mj-lt"/>
              </a:rPr>
              <a:t>-&gt;ρ</a:t>
            </a:r>
            <a:r>
              <a:rPr lang="en-US" sz="2200" baseline="30000" dirty="0" smtClean="0">
                <a:solidFill>
                  <a:srgbClr val="0000FF"/>
                </a:solidFill>
                <a:latin typeface="+mj-lt"/>
              </a:rPr>
              <a:t>0</a:t>
            </a:r>
            <a:r>
              <a:rPr lang="en-US" sz="2200" dirty="0" smtClean="0">
                <a:solidFill>
                  <a:srgbClr val="0000FF"/>
                </a:solidFill>
                <a:latin typeface="+mj-lt"/>
              </a:rPr>
              <a:t>   </a:t>
            </a:r>
            <a:r>
              <a:rPr lang="en-US" sz="2200" dirty="0" err="1" smtClean="0">
                <a:solidFill>
                  <a:srgbClr val="0000FF"/>
                </a:solidFill>
                <a:latin typeface="+mj-lt"/>
              </a:rPr>
              <a:t>n</a:t>
            </a:r>
            <a:r>
              <a:rPr lang="en-US" sz="2200" baseline="-25000" dirty="0" err="1" smtClean="0">
                <a:solidFill>
                  <a:srgbClr val="0000FF"/>
                </a:solidFill>
                <a:latin typeface="+mj-lt"/>
              </a:rPr>
              <a:t>q</a:t>
            </a:r>
            <a:r>
              <a:rPr lang="en-US" sz="2200" dirty="0" smtClean="0">
                <a:solidFill>
                  <a:srgbClr val="0000FF"/>
                </a:solidFill>
                <a:latin typeface="+mj-lt"/>
              </a:rPr>
              <a:t>= 4</a:t>
            </a:r>
          </a:p>
          <a:p>
            <a:r>
              <a:rPr lang="en-US" sz="2200" dirty="0" smtClean="0">
                <a:solidFill>
                  <a:srgbClr val="0000FF"/>
                </a:solidFill>
                <a:latin typeface="+mj-lt"/>
              </a:rPr>
              <a:t>	</a:t>
            </a:r>
            <a:r>
              <a:rPr lang="en-US" sz="2200" dirty="0" err="1" smtClean="0">
                <a:solidFill>
                  <a:srgbClr val="0000FF"/>
                </a:solidFill>
                <a:latin typeface="+mj-lt"/>
              </a:rPr>
              <a:t>q</a:t>
            </a:r>
            <a:r>
              <a:rPr lang="en-US" sz="2200" dirty="0" smtClean="0">
                <a:solidFill>
                  <a:srgbClr val="0000FF"/>
                </a:solidFill>
                <a:latin typeface="+mj-lt"/>
              </a:rPr>
              <a:t> </a:t>
            </a:r>
            <a:r>
              <a:rPr lang="en-US" sz="2200" dirty="0" err="1" smtClean="0">
                <a:solidFill>
                  <a:srgbClr val="0000FF"/>
                </a:solidFill>
                <a:latin typeface="+mj-lt"/>
              </a:rPr>
              <a:t>q</a:t>
            </a:r>
            <a:r>
              <a:rPr lang="en-US" sz="2200" dirty="0" smtClean="0">
                <a:solidFill>
                  <a:srgbClr val="0000FF"/>
                </a:solidFill>
                <a:latin typeface="+mj-lt"/>
              </a:rPr>
              <a:t>    -&gt;ρ</a:t>
            </a:r>
            <a:r>
              <a:rPr lang="en-US" sz="2200" baseline="30000" dirty="0" smtClean="0">
                <a:solidFill>
                  <a:srgbClr val="0000FF"/>
                </a:solidFill>
                <a:latin typeface="+mj-lt"/>
              </a:rPr>
              <a:t>0   </a:t>
            </a:r>
            <a:r>
              <a:rPr lang="en-US" sz="2200" dirty="0" err="1" smtClean="0">
                <a:solidFill>
                  <a:srgbClr val="0000FF"/>
                </a:solidFill>
                <a:latin typeface="+mj-lt"/>
              </a:rPr>
              <a:t>n</a:t>
            </a:r>
            <a:r>
              <a:rPr lang="en-US" sz="2200" baseline="-25000" dirty="0" err="1" smtClean="0">
                <a:solidFill>
                  <a:srgbClr val="0000FF"/>
                </a:solidFill>
                <a:latin typeface="+mj-lt"/>
              </a:rPr>
              <a:t>q</a:t>
            </a:r>
            <a:r>
              <a:rPr lang="en-US" sz="2200" dirty="0" smtClean="0">
                <a:solidFill>
                  <a:srgbClr val="0000FF"/>
                </a:solidFill>
                <a:latin typeface="+mj-lt"/>
              </a:rPr>
              <a:t>= 2 </a:t>
            </a:r>
          </a:p>
          <a:p>
            <a:endParaRPr lang="en-US" sz="2200" dirty="0" smtClean="0">
              <a:solidFill>
                <a:srgbClr val="0000FF"/>
              </a:solidFill>
              <a:latin typeface="+mj-lt"/>
            </a:endParaRPr>
          </a:p>
          <a:p>
            <a:pPr>
              <a:buFont typeface="Arial"/>
              <a:buChar char="•"/>
            </a:pPr>
            <a:r>
              <a:rPr lang="en-US" sz="2200" dirty="0" err="1" smtClean="0">
                <a:solidFill>
                  <a:srgbClr val="FF0000"/>
                </a:solidFill>
                <a:latin typeface="+mj-lt"/>
                <a:ea typeface="Lucida Grande"/>
                <a:cs typeface="Lucida Grande"/>
              </a:rPr>
              <a:t>Prabhat</a:t>
            </a:r>
            <a:r>
              <a:rPr lang="en-US" sz="2200" dirty="0" smtClean="0">
                <a:solidFill>
                  <a:srgbClr val="FF0000"/>
                </a:solidFill>
                <a:latin typeface="+mj-lt"/>
                <a:ea typeface="Lucida Grande"/>
                <a:cs typeface="Lucida Grande"/>
              </a:rPr>
              <a:t> </a:t>
            </a:r>
            <a:r>
              <a:rPr lang="en-US" sz="2200" dirty="0" err="1" smtClean="0">
                <a:solidFill>
                  <a:srgbClr val="FF0000"/>
                </a:solidFill>
                <a:latin typeface="+mj-lt"/>
                <a:ea typeface="Lucida Grande"/>
                <a:cs typeface="Lucida Grande"/>
              </a:rPr>
              <a:t>Pujahari’s</a:t>
            </a:r>
            <a:r>
              <a:rPr lang="en-US" sz="2200" dirty="0" smtClean="0">
                <a:solidFill>
                  <a:srgbClr val="FF0000"/>
                </a:solidFill>
                <a:latin typeface="+mj-lt"/>
                <a:ea typeface="Lucida Grande"/>
                <a:cs typeface="Lucida Grande"/>
              </a:rPr>
              <a:t> talk in QMRHIC parallel session</a:t>
            </a:r>
            <a:endParaRPr lang="en-US" sz="2200" dirty="0" smtClean="0">
              <a:solidFill>
                <a:srgbClr val="FF0000"/>
              </a:solidFill>
              <a:latin typeface="+mj-lt"/>
            </a:endParaRPr>
          </a:p>
        </p:txBody>
      </p:sp>
      <p:cxnSp>
        <p:nvCxnSpPr>
          <p:cNvPr id="12" name="Straight Connector 11"/>
          <p:cNvCxnSpPr/>
          <p:nvPr/>
        </p:nvCxnSpPr>
        <p:spPr>
          <a:xfrm flipH="1" flipV="1">
            <a:off x="6343200" y="4680000"/>
            <a:ext cx="108000" cy="15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1040" y="-76200"/>
            <a:ext cx="7806240" cy="1143480"/>
          </a:xfrm>
        </p:spPr>
        <p:txBody>
          <a:bodyPr>
            <a:normAutofit/>
          </a:bodyPr>
          <a:lstStyle/>
          <a:p>
            <a:r>
              <a:rPr lang="en-US" sz="3600" b="1" dirty="0" smtClean="0"/>
              <a:t>ρ</a:t>
            </a:r>
            <a:r>
              <a:rPr lang="en-US" sz="3600" b="1" baseline="30000" dirty="0" smtClean="0"/>
              <a:t>0</a:t>
            </a:r>
            <a:r>
              <a:rPr lang="en-US" sz="3600" b="1" dirty="0" smtClean="0"/>
              <a:t> Production :  </a:t>
            </a:r>
            <a:r>
              <a:rPr lang="en-US" sz="3600" b="1" dirty="0" err="1" smtClean="0"/>
              <a:t>n</a:t>
            </a:r>
            <a:r>
              <a:rPr lang="en-US" sz="3600" b="1" dirty="0" smtClean="0"/>
              <a:t>=2 or </a:t>
            </a:r>
            <a:r>
              <a:rPr lang="en-US" sz="3600" b="1" dirty="0" err="1" smtClean="0"/>
              <a:t>n</a:t>
            </a:r>
            <a:r>
              <a:rPr lang="en-US" sz="3600" b="1" dirty="0" smtClean="0"/>
              <a:t>=4?</a:t>
            </a:r>
            <a:endParaRPr lang="en-US" sz="3600" dirty="0"/>
          </a:p>
        </p:txBody>
      </p:sp>
      <p:pic>
        <p:nvPicPr>
          <p:cNvPr id="6" name="Picture 5" descr="ICPAQGP_v2pT_ncq4.gif"/>
          <p:cNvPicPr>
            <a:picLocks noChangeAspect="1"/>
          </p:cNvPicPr>
          <p:nvPr/>
        </p:nvPicPr>
        <p:blipFill>
          <a:blip r:embed="rId3"/>
          <a:stretch>
            <a:fillRect/>
          </a:stretch>
        </p:blipFill>
        <p:spPr>
          <a:xfrm>
            <a:off x="4293230" y="1904999"/>
            <a:ext cx="4393570" cy="3056985"/>
          </a:xfrm>
          <a:prstGeom prst="rect">
            <a:avLst/>
          </a:prstGeom>
        </p:spPr>
      </p:pic>
      <p:cxnSp>
        <p:nvCxnSpPr>
          <p:cNvPr id="8" name="直接连接符 5"/>
          <p:cNvCxnSpPr>
            <a:cxnSpLocks noChangeShapeType="1"/>
          </p:cNvCxnSpPr>
          <p:nvPr/>
        </p:nvCxnSpPr>
        <p:spPr bwMode="auto">
          <a:xfrm>
            <a:off x="457200" y="990600"/>
            <a:ext cx="8305800" cy="1587"/>
          </a:xfrm>
          <a:prstGeom prst="line">
            <a:avLst/>
          </a:prstGeom>
          <a:noFill/>
          <a:ln w="76200" cmpd="thickThin">
            <a:solidFill>
              <a:schemeClr val="tx1">
                <a:alpha val="79999"/>
              </a:schemeClr>
            </a:solidFill>
            <a:round/>
            <a:headEnd/>
            <a:tailEnd/>
          </a:ln>
        </p:spPr>
      </p:cxnSp>
      <p:sp>
        <p:nvSpPr>
          <p:cNvPr id="9" name="TextBox 8"/>
          <p:cNvSpPr txBox="1"/>
          <p:nvPr/>
        </p:nvSpPr>
        <p:spPr>
          <a:xfrm>
            <a:off x="5715000" y="1447800"/>
            <a:ext cx="2286000" cy="430887"/>
          </a:xfrm>
          <a:prstGeom prst="rect">
            <a:avLst/>
          </a:prstGeom>
          <a:noFill/>
        </p:spPr>
        <p:txBody>
          <a:bodyPr wrap="square" rtlCol="0">
            <a:spAutoFit/>
          </a:bodyPr>
          <a:lstStyle/>
          <a:p>
            <a:r>
              <a:rPr lang="en-US" sz="2200" dirty="0" err="1" smtClean="0"/>
              <a:t>π</a:t>
            </a:r>
            <a:r>
              <a:rPr lang="en-US" sz="2200" baseline="30000" dirty="0" smtClean="0"/>
              <a:t>+</a:t>
            </a:r>
            <a:r>
              <a:rPr lang="en-US" sz="2200" dirty="0" smtClean="0"/>
              <a:t> </a:t>
            </a:r>
            <a:r>
              <a:rPr lang="en-US" sz="2200" dirty="0" err="1" smtClean="0"/>
              <a:t>π</a:t>
            </a:r>
            <a:r>
              <a:rPr lang="en-US" sz="2200" baseline="30000" dirty="0" smtClean="0"/>
              <a:t>- </a:t>
            </a:r>
            <a:r>
              <a:rPr lang="en-US" sz="2200" dirty="0" smtClean="0"/>
              <a:t>-&gt;ρ</a:t>
            </a:r>
            <a:r>
              <a:rPr lang="en-US" sz="2200" baseline="30000" dirty="0" smtClean="0"/>
              <a:t>0</a:t>
            </a:r>
            <a:r>
              <a:rPr lang="en-US" sz="2200" dirty="0" smtClean="0"/>
              <a:t>   </a:t>
            </a:r>
            <a:r>
              <a:rPr lang="en-US" sz="2200" dirty="0" err="1" smtClean="0"/>
              <a:t>n</a:t>
            </a:r>
            <a:r>
              <a:rPr lang="en-US" sz="2200" baseline="-25000" dirty="0" err="1" smtClean="0"/>
              <a:t>q</a:t>
            </a:r>
            <a:r>
              <a:rPr lang="en-US" sz="2200" dirty="0" smtClean="0"/>
              <a:t>= 4</a:t>
            </a:r>
            <a:endParaRPr lang="en-US" sz="2200" dirty="0"/>
          </a:p>
        </p:txBody>
      </p:sp>
      <p:sp>
        <p:nvSpPr>
          <p:cNvPr id="10" name="TextBox 9"/>
          <p:cNvSpPr txBox="1"/>
          <p:nvPr/>
        </p:nvSpPr>
        <p:spPr>
          <a:xfrm>
            <a:off x="1752600" y="1447800"/>
            <a:ext cx="1945167" cy="430887"/>
          </a:xfrm>
          <a:prstGeom prst="rect">
            <a:avLst/>
          </a:prstGeom>
          <a:noFill/>
        </p:spPr>
        <p:txBody>
          <a:bodyPr wrap="none" rtlCol="0">
            <a:spAutoFit/>
          </a:bodyPr>
          <a:lstStyle/>
          <a:p>
            <a:r>
              <a:rPr lang="en-US" sz="2200" dirty="0" err="1" smtClean="0"/>
              <a:t>qq</a:t>
            </a:r>
            <a:r>
              <a:rPr lang="en-US" sz="2200" dirty="0" smtClean="0"/>
              <a:t>  -&gt; ρ</a:t>
            </a:r>
            <a:r>
              <a:rPr lang="en-US" sz="2200" baseline="30000" dirty="0" smtClean="0"/>
              <a:t>0     </a:t>
            </a:r>
            <a:r>
              <a:rPr lang="en-US" sz="2200" dirty="0" err="1" smtClean="0"/>
              <a:t>n</a:t>
            </a:r>
            <a:r>
              <a:rPr lang="en-US" sz="2200" baseline="-25000" dirty="0" err="1" smtClean="0"/>
              <a:t>q</a:t>
            </a:r>
            <a:r>
              <a:rPr lang="en-US" sz="2200" dirty="0" smtClean="0"/>
              <a:t>= 2</a:t>
            </a:r>
            <a:endParaRPr lang="en-US" sz="2200" dirty="0"/>
          </a:p>
        </p:txBody>
      </p:sp>
      <p:cxnSp>
        <p:nvCxnSpPr>
          <p:cNvPr id="11" name="Straight Connector 10"/>
          <p:cNvCxnSpPr/>
          <p:nvPr/>
        </p:nvCxnSpPr>
        <p:spPr>
          <a:xfrm>
            <a:off x="2023200" y="1602000"/>
            <a:ext cx="90000" cy="2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72338" y="5562600"/>
            <a:ext cx="7258080" cy="769441"/>
          </a:xfrm>
          <a:prstGeom prst="rect">
            <a:avLst/>
          </a:prstGeom>
          <a:solidFill>
            <a:schemeClr val="accent2">
              <a:lumMod val="60000"/>
              <a:lumOff val="40000"/>
            </a:schemeClr>
          </a:solidFill>
          <a:ln>
            <a:solidFill>
              <a:srgbClr val="800000"/>
            </a:solidFill>
          </a:ln>
        </p:spPr>
        <p:txBody>
          <a:bodyPr wrap="square" rtlCol="0">
            <a:spAutoFit/>
          </a:bodyPr>
          <a:lstStyle/>
          <a:p>
            <a:pPr>
              <a:buFont typeface="Arial"/>
              <a:buChar char="•"/>
            </a:pPr>
            <a:r>
              <a:rPr lang="en-US" sz="2200" b="1" dirty="0" smtClean="0"/>
              <a:t> ρ</a:t>
            </a:r>
            <a:r>
              <a:rPr lang="en-US" sz="2200" b="1" baseline="30000" dirty="0" smtClean="0"/>
              <a:t>0  </a:t>
            </a:r>
            <a:r>
              <a:rPr lang="en-US" sz="2200" dirty="0" smtClean="0"/>
              <a:t>v</a:t>
            </a:r>
            <a:r>
              <a:rPr lang="en-US" sz="2200" baseline="-25000" dirty="0" smtClean="0"/>
              <a:t>2</a:t>
            </a:r>
            <a:r>
              <a:rPr lang="en-US" sz="2200" dirty="0" smtClean="0"/>
              <a:t> at intermediate </a:t>
            </a:r>
            <a:r>
              <a:rPr lang="en-US" sz="2200" dirty="0" err="1" smtClean="0"/>
              <a:t>p</a:t>
            </a:r>
            <a:r>
              <a:rPr lang="en-US" sz="2200" baseline="-25000" dirty="0" err="1" smtClean="0"/>
              <a:t>T</a:t>
            </a:r>
            <a:r>
              <a:rPr lang="en-US" sz="2200" dirty="0" smtClean="0"/>
              <a:t> (1.5 to 4.0 </a:t>
            </a:r>
            <a:r>
              <a:rPr lang="en-US" sz="2200" dirty="0" err="1" smtClean="0"/>
              <a:t>GeV</a:t>
            </a:r>
            <a:r>
              <a:rPr lang="en-US" sz="2200" dirty="0" smtClean="0"/>
              <a:t>) shows </a:t>
            </a:r>
            <a:r>
              <a:rPr lang="en-US" sz="2200" dirty="0" err="1" smtClean="0"/>
              <a:t>n</a:t>
            </a:r>
            <a:r>
              <a:rPr lang="en-US" sz="2200" baseline="-25000" dirty="0" err="1" smtClean="0"/>
              <a:t>q</a:t>
            </a:r>
            <a:r>
              <a:rPr lang="en-US" sz="2200" dirty="0" smtClean="0"/>
              <a:t> = 2 scaling</a:t>
            </a:r>
          </a:p>
          <a:p>
            <a:pPr>
              <a:buFont typeface="Arial"/>
              <a:buChar char="•"/>
            </a:pPr>
            <a:r>
              <a:rPr lang="en-US" sz="2200" dirty="0" smtClean="0"/>
              <a:t> Production mode by quark and anti-quark pair dominant!</a:t>
            </a:r>
            <a:endParaRPr lang="en-US" sz="2200" dirty="0"/>
          </a:p>
        </p:txBody>
      </p:sp>
      <p:pic>
        <p:nvPicPr>
          <p:cNvPr id="12" name="Picture 11" descr="ICPAQGP_v2pT_ncq2.png"/>
          <p:cNvPicPr>
            <a:picLocks noChangeAspect="1"/>
          </p:cNvPicPr>
          <p:nvPr/>
        </p:nvPicPr>
        <p:blipFill>
          <a:blip r:embed="rId4"/>
          <a:srcRect r="9447"/>
          <a:stretch>
            <a:fillRect/>
          </a:stretch>
        </p:blipFill>
        <p:spPr>
          <a:xfrm>
            <a:off x="685800" y="1905000"/>
            <a:ext cx="3830399" cy="30569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A128-ED59-2549-B502-A4961247F92A}" type="slidenum">
              <a:rPr lang="en-US" smtClean="0"/>
              <a:pPr/>
              <a:t>2</a:t>
            </a:fld>
            <a:endParaRPr lang="en-US"/>
          </a:p>
        </p:txBody>
      </p:sp>
      <p:grpSp>
        <p:nvGrpSpPr>
          <p:cNvPr id="68" name="Group 67"/>
          <p:cNvGrpSpPr/>
          <p:nvPr/>
        </p:nvGrpSpPr>
        <p:grpSpPr>
          <a:xfrm>
            <a:off x="381000" y="1082675"/>
            <a:ext cx="8382000" cy="5241925"/>
            <a:chOff x="381000" y="930275"/>
            <a:chExt cx="8382000" cy="5241925"/>
          </a:xfrm>
        </p:grpSpPr>
        <p:grpSp>
          <p:nvGrpSpPr>
            <p:cNvPr id="3" name="Group 5"/>
            <p:cNvGrpSpPr>
              <a:grpSpLocks/>
            </p:cNvGrpSpPr>
            <p:nvPr/>
          </p:nvGrpSpPr>
          <p:grpSpPr bwMode="auto">
            <a:xfrm>
              <a:off x="381000" y="930275"/>
              <a:ext cx="8382000" cy="5241925"/>
              <a:chOff x="240" y="586"/>
              <a:chExt cx="5280" cy="3302"/>
            </a:xfrm>
          </p:grpSpPr>
          <p:pic>
            <p:nvPicPr>
              <p:cNvPr id="4" name="Picture 3" descr="tpcsymposium copy"/>
              <p:cNvPicPr>
                <a:picLocks noChangeAspect="1" noChangeArrowheads="1"/>
              </p:cNvPicPr>
              <p:nvPr/>
            </p:nvPicPr>
            <p:blipFill>
              <a:blip r:embed="rId3"/>
              <a:srcRect l="1123"/>
              <a:stretch>
                <a:fillRect/>
              </a:stretch>
            </p:blipFill>
            <p:spPr bwMode="auto">
              <a:xfrm>
                <a:off x="960" y="960"/>
                <a:ext cx="3803" cy="2465"/>
              </a:xfrm>
              <a:prstGeom prst="rect">
                <a:avLst/>
              </a:prstGeom>
              <a:noFill/>
              <a:ln w="9525">
                <a:noFill/>
                <a:miter lim="800000"/>
                <a:headEnd/>
                <a:tailEnd/>
              </a:ln>
            </p:spPr>
          </p:pic>
          <p:grpSp>
            <p:nvGrpSpPr>
              <p:cNvPr id="5" name="Group 4"/>
              <p:cNvGrpSpPr>
                <a:grpSpLocks/>
              </p:cNvGrpSpPr>
              <p:nvPr/>
            </p:nvGrpSpPr>
            <p:grpSpPr bwMode="auto">
              <a:xfrm>
                <a:off x="1728" y="1955"/>
                <a:ext cx="0" cy="480"/>
                <a:chOff x="768" y="2064"/>
                <a:chExt cx="0" cy="480"/>
              </a:xfrm>
            </p:grpSpPr>
            <p:sp>
              <p:nvSpPr>
                <p:cNvPr id="57" name="Line 5"/>
                <p:cNvSpPr>
                  <a:spLocks noChangeShapeType="1"/>
                </p:cNvSpPr>
                <p:nvPr/>
              </p:nvSpPr>
              <p:spPr bwMode="auto">
                <a:xfrm>
                  <a:off x="768" y="2064"/>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58" name="Line 6"/>
                <p:cNvSpPr>
                  <a:spLocks noChangeShapeType="1"/>
                </p:cNvSpPr>
                <p:nvPr/>
              </p:nvSpPr>
              <p:spPr bwMode="auto">
                <a:xfrm>
                  <a:off x="768" y="2352"/>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grpSp>
            <p:nvGrpSpPr>
              <p:cNvPr id="6" name="Group 7"/>
              <p:cNvGrpSpPr>
                <a:grpSpLocks/>
              </p:cNvGrpSpPr>
              <p:nvPr/>
            </p:nvGrpSpPr>
            <p:grpSpPr bwMode="auto">
              <a:xfrm>
                <a:off x="3984" y="1955"/>
                <a:ext cx="0" cy="480"/>
                <a:chOff x="768" y="2064"/>
                <a:chExt cx="0" cy="480"/>
              </a:xfrm>
            </p:grpSpPr>
            <p:sp>
              <p:nvSpPr>
                <p:cNvPr id="55" name="Line 8"/>
                <p:cNvSpPr>
                  <a:spLocks noChangeShapeType="1"/>
                </p:cNvSpPr>
                <p:nvPr/>
              </p:nvSpPr>
              <p:spPr bwMode="auto">
                <a:xfrm>
                  <a:off x="768" y="2064"/>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56" name="Line 9"/>
                <p:cNvSpPr>
                  <a:spLocks noChangeShapeType="1"/>
                </p:cNvSpPr>
                <p:nvPr/>
              </p:nvSpPr>
              <p:spPr bwMode="auto">
                <a:xfrm>
                  <a:off x="768" y="2352"/>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grpSp>
            <p:nvGrpSpPr>
              <p:cNvPr id="7" name="Group 10"/>
              <p:cNvGrpSpPr>
                <a:grpSpLocks/>
              </p:cNvGrpSpPr>
              <p:nvPr/>
            </p:nvGrpSpPr>
            <p:grpSpPr bwMode="auto">
              <a:xfrm>
                <a:off x="2728" y="2126"/>
                <a:ext cx="336" cy="135"/>
                <a:chOff x="1752" y="2235"/>
                <a:chExt cx="336" cy="135"/>
              </a:xfrm>
            </p:grpSpPr>
            <p:sp>
              <p:nvSpPr>
                <p:cNvPr id="53" name="Line 11"/>
                <p:cNvSpPr>
                  <a:spLocks noChangeShapeType="1"/>
                </p:cNvSpPr>
                <p:nvPr/>
              </p:nvSpPr>
              <p:spPr bwMode="auto">
                <a:xfrm>
                  <a:off x="1752" y="2235"/>
                  <a:ext cx="336" cy="0"/>
                </a:xfrm>
                <a:prstGeom prst="line">
                  <a:avLst/>
                </a:prstGeom>
                <a:noFill/>
                <a:ln w="19050">
                  <a:solidFill>
                    <a:srgbClr val="000000"/>
                  </a:solidFill>
                  <a:round/>
                  <a:headEnd/>
                  <a:tailEnd/>
                </a:ln>
              </p:spPr>
              <p:txBody>
                <a:bodyPr wrap="none" anchor="ctr">
                  <a:prstTxWarp prst="textNoShape">
                    <a:avLst/>
                  </a:prstTxWarp>
                </a:bodyPr>
                <a:lstStyle/>
                <a:p>
                  <a:endParaRPr lang="en-US"/>
                </a:p>
              </p:txBody>
            </p:sp>
            <p:sp>
              <p:nvSpPr>
                <p:cNvPr id="54" name="Line 12"/>
                <p:cNvSpPr>
                  <a:spLocks noChangeShapeType="1"/>
                </p:cNvSpPr>
                <p:nvPr/>
              </p:nvSpPr>
              <p:spPr bwMode="auto">
                <a:xfrm>
                  <a:off x="1752" y="2370"/>
                  <a:ext cx="336" cy="0"/>
                </a:xfrm>
                <a:prstGeom prst="line">
                  <a:avLst/>
                </a:prstGeom>
                <a:noFill/>
                <a:ln w="19050">
                  <a:solidFill>
                    <a:srgbClr val="000000"/>
                  </a:solidFill>
                  <a:round/>
                  <a:headEnd/>
                  <a:tailEnd/>
                </a:ln>
              </p:spPr>
              <p:txBody>
                <a:bodyPr wrap="none" anchor="ctr">
                  <a:prstTxWarp prst="textNoShape">
                    <a:avLst/>
                  </a:prstTxWarp>
                </a:bodyPr>
                <a:lstStyle/>
                <a:p>
                  <a:endParaRPr lang="en-US"/>
                </a:p>
              </p:txBody>
            </p:sp>
          </p:grpSp>
          <p:grpSp>
            <p:nvGrpSpPr>
              <p:cNvPr id="8" name="Group 30"/>
              <p:cNvGrpSpPr>
                <a:grpSpLocks/>
              </p:cNvGrpSpPr>
              <p:nvPr/>
            </p:nvGrpSpPr>
            <p:grpSpPr bwMode="auto">
              <a:xfrm>
                <a:off x="1728" y="1955"/>
                <a:ext cx="0" cy="480"/>
                <a:chOff x="768" y="2064"/>
                <a:chExt cx="0" cy="480"/>
              </a:xfrm>
            </p:grpSpPr>
            <p:sp>
              <p:nvSpPr>
                <p:cNvPr id="51" name="Line 31"/>
                <p:cNvSpPr>
                  <a:spLocks noChangeShapeType="1"/>
                </p:cNvSpPr>
                <p:nvPr/>
              </p:nvSpPr>
              <p:spPr bwMode="auto">
                <a:xfrm>
                  <a:off x="768" y="2064"/>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52" name="Line 32"/>
                <p:cNvSpPr>
                  <a:spLocks noChangeShapeType="1"/>
                </p:cNvSpPr>
                <p:nvPr/>
              </p:nvSpPr>
              <p:spPr bwMode="auto">
                <a:xfrm>
                  <a:off x="768" y="2352"/>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grpSp>
            <p:nvGrpSpPr>
              <p:cNvPr id="9" name="Group 33"/>
              <p:cNvGrpSpPr>
                <a:grpSpLocks/>
              </p:cNvGrpSpPr>
              <p:nvPr/>
            </p:nvGrpSpPr>
            <p:grpSpPr bwMode="auto">
              <a:xfrm>
                <a:off x="3984" y="1955"/>
                <a:ext cx="0" cy="480"/>
                <a:chOff x="768" y="2064"/>
                <a:chExt cx="0" cy="480"/>
              </a:xfrm>
            </p:grpSpPr>
            <p:sp>
              <p:nvSpPr>
                <p:cNvPr id="49" name="Line 34"/>
                <p:cNvSpPr>
                  <a:spLocks noChangeShapeType="1"/>
                </p:cNvSpPr>
                <p:nvPr/>
              </p:nvSpPr>
              <p:spPr bwMode="auto">
                <a:xfrm>
                  <a:off x="768" y="2064"/>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50" name="Line 35"/>
                <p:cNvSpPr>
                  <a:spLocks noChangeShapeType="1"/>
                </p:cNvSpPr>
                <p:nvPr/>
              </p:nvSpPr>
              <p:spPr bwMode="auto">
                <a:xfrm>
                  <a:off x="768" y="2352"/>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sp>
            <p:nvSpPr>
              <p:cNvPr id="10" name="Line 36"/>
              <p:cNvSpPr>
                <a:spLocks noChangeShapeType="1"/>
              </p:cNvSpPr>
              <p:nvPr/>
            </p:nvSpPr>
            <p:spPr bwMode="auto">
              <a:xfrm>
                <a:off x="1128" y="2141"/>
                <a:ext cx="0" cy="96"/>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11" name="Line 38"/>
              <p:cNvSpPr>
                <a:spLocks noChangeShapeType="1"/>
              </p:cNvSpPr>
              <p:nvPr/>
            </p:nvSpPr>
            <p:spPr bwMode="auto">
              <a:xfrm>
                <a:off x="4632" y="2147"/>
                <a:ext cx="0" cy="96"/>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nvGrpSpPr>
              <p:cNvPr id="12" name="Group 42"/>
              <p:cNvGrpSpPr>
                <a:grpSpLocks/>
              </p:cNvGrpSpPr>
              <p:nvPr/>
            </p:nvGrpSpPr>
            <p:grpSpPr bwMode="auto">
              <a:xfrm>
                <a:off x="1200" y="2051"/>
                <a:ext cx="192" cy="288"/>
                <a:chOff x="3408" y="2160"/>
                <a:chExt cx="192" cy="288"/>
              </a:xfrm>
            </p:grpSpPr>
            <p:sp>
              <p:nvSpPr>
                <p:cNvPr id="47" name="Rectangle 43"/>
                <p:cNvSpPr>
                  <a:spLocks noChangeArrowheads="1"/>
                </p:cNvSpPr>
                <p:nvPr/>
              </p:nvSpPr>
              <p:spPr bwMode="auto">
                <a:xfrm>
                  <a:off x="3408" y="2160"/>
                  <a:ext cx="192" cy="96"/>
                </a:xfrm>
                <a:prstGeom prst="rect">
                  <a:avLst/>
                </a:prstGeom>
                <a:solidFill>
                  <a:srgbClr val="081D58">
                    <a:alpha val="74901"/>
                  </a:srgbClr>
                </a:solidFill>
                <a:ln w="9525">
                  <a:noFill/>
                  <a:miter lim="800000"/>
                  <a:headEnd/>
                  <a:tailEnd/>
                </a:ln>
              </p:spPr>
              <p:txBody>
                <a:bodyPr wrap="none" anchor="ctr">
                  <a:prstTxWarp prst="textNoShape">
                    <a:avLst/>
                  </a:prstTxWarp>
                </a:bodyPr>
                <a:lstStyle/>
                <a:p>
                  <a:pPr algn="l" defTabSz="457200"/>
                  <a:endParaRPr lang="en-US" altLang="zh-CN" sz="1800" b="0" i="0">
                    <a:latin typeface="Calibri" charset="0"/>
                  </a:endParaRPr>
                </a:p>
              </p:txBody>
            </p:sp>
            <p:sp>
              <p:nvSpPr>
                <p:cNvPr id="48" name="Rectangle 44"/>
                <p:cNvSpPr>
                  <a:spLocks noChangeArrowheads="1"/>
                </p:cNvSpPr>
                <p:nvPr/>
              </p:nvSpPr>
              <p:spPr bwMode="auto">
                <a:xfrm>
                  <a:off x="3408" y="2352"/>
                  <a:ext cx="192" cy="96"/>
                </a:xfrm>
                <a:prstGeom prst="rect">
                  <a:avLst/>
                </a:prstGeom>
                <a:solidFill>
                  <a:srgbClr val="081D58">
                    <a:alpha val="74901"/>
                  </a:srgbClr>
                </a:solidFill>
                <a:ln w="9525">
                  <a:noFill/>
                  <a:miter lim="800000"/>
                  <a:headEnd/>
                  <a:tailEnd/>
                </a:ln>
              </p:spPr>
              <p:txBody>
                <a:bodyPr wrap="none" anchor="ctr">
                  <a:prstTxWarp prst="textNoShape">
                    <a:avLst/>
                  </a:prstTxWarp>
                </a:bodyPr>
                <a:lstStyle/>
                <a:p>
                  <a:pPr algn="l" defTabSz="457200"/>
                  <a:endParaRPr lang="en-US" altLang="zh-CN" sz="1800" b="0" i="0">
                    <a:latin typeface="Calibri" charset="0"/>
                  </a:endParaRPr>
                </a:p>
              </p:txBody>
            </p:sp>
          </p:grpSp>
          <p:sp>
            <p:nvSpPr>
              <p:cNvPr id="13" name="Line 45"/>
              <p:cNvSpPr>
                <a:spLocks noChangeShapeType="1"/>
              </p:cNvSpPr>
              <p:nvPr/>
            </p:nvSpPr>
            <p:spPr bwMode="auto">
              <a:xfrm>
                <a:off x="1200" y="912"/>
                <a:ext cx="1008" cy="624"/>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14" name="Text Box 46"/>
              <p:cNvSpPr txBox="1">
                <a:spLocks noChangeArrowheads="1"/>
              </p:cNvSpPr>
              <p:nvPr/>
            </p:nvSpPr>
            <p:spPr bwMode="auto">
              <a:xfrm>
                <a:off x="240" y="624"/>
                <a:ext cx="1248" cy="248"/>
              </a:xfrm>
              <a:prstGeom prst="rect">
                <a:avLst/>
              </a:prstGeom>
              <a:solidFill>
                <a:schemeClr val="bg1"/>
              </a:solidFill>
              <a:ln w="57150" cap="flat" cmpd="sng" algn="ctr">
                <a:solidFill>
                  <a:srgbClr val="FF0000"/>
                </a:solidFill>
                <a:prstDash val="solid"/>
                <a:miter lim="800000"/>
                <a:headEnd type="none" w="med" len="med"/>
                <a:tailEnd type="none" w="med" len="med"/>
              </a:ln>
              <a:effectLst/>
            </p:spPr>
            <p:txBody>
              <a:bodyPr>
                <a:prstTxWarp prst="textNoShape">
                  <a:avLst/>
                </a:prstTxWarp>
                <a:spAutoFit/>
              </a:bodyPr>
              <a:lstStyle/>
              <a:p>
                <a:pPr algn="ctr" defTabSz="457200">
                  <a:spcBef>
                    <a:spcPct val="50000"/>
                  </a:spcBef>
                </a:pPr>
                <a:r>
                  <a:rPr lang="en-US" altLang="zh-CN" sz="1600" i="0">
                    <a:effectLst>
                      <a:outerShdw blurRad="38100" dist="38100" dir="2700000" algn="tl">
                        <a:srgbClr val="DDDDDD"/>
                      </a:outerShdw>
                    </a:effectLst>
                    <a:latin typeface="Calibri" charset="0"/>
                    <a:cs typeface="Arial" charset="0"/>
                  </a:rPr>
                  <a:t>MRPC ToF Barrel</a:t>
                </a:r>
              </a:p>
            </p:txBody>
          </p:sp>
          <p:sp>
            <p:nvSpPr>
              <p:cNvPr id="15" name="Line 49"/>
              <p:cNvSpPr>
                <a:spLocks noChangeShapeType="1"/>
              </p:cNvSpPr>
              <p:nvPr/>
            </p:nvSpPr>
            <p:spPr bwMode="auto">
              <a:xfrm>
                <a:off x="1008" y="1296"/>
                <a:ext cx="672" cy="672"/>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16" name="Text Box 50"/>
              <p:cNvSpPr txBox="1">
                <a:spLocks noChangeArrowheads="1"/>
              </p:cNvSpPr>
              <p:nvPr/>
            </p:nvSpPr>
            <p:spPr bwMode="auto">
              <a:xfrm>
                <a:off x="480" y="1240"/>
                <a:ext cx="576" cy="248"/>
              </a:xfrm>
              <a:prstGeom prst="rect">
                <a:avLst/>
              </a:prstGeom>
              <a:solidFill>
                <a:schemeClr val="bg1"/>
              </a:solidFill>
              <a:ln w="57150">
                <a:solidFill>
                  <a:srgbClr val="008000"/>
                </a:solidFill>
                <a:miter lim="800000"/>
                <a:headEnd/>
                <a:tailEnd/>
              </a:ln>
            </p:spPr>
            <p:txBody>
              <a:bodyPr>
                <a:prstTxWarp prst="textNoShape">
                  <a:avLst/>
                </a:prstTxWarp>
                <a:spAutoFit/>
              </a:bodyPr>
              <a:lstStyle/>
              <a:p>
                <a:pPr algn="ctr" defTabSz="457200">
                  <a:spcBef>
                    <a:spcPct val="50000"/>
                  </a:spcBef>
                </a:pPr>
                <a:r>
                  <a:rPr lang="en-US" altLang="zh-CN" sz="1600" i="0">
                    <a:solidFill>
                      <a:srgbClr val="000000"/>
                    </a:solidFill>
                    <a:latin typeface="Calibri" charset="0"/>
                    <a:cs typeface="Arial" charset="0"/>
                  </a:rPr>
                  <a:t>BBC</a:t>
                </a:r>
                <a:endParaRPr lang="en-US" altLang="zh-CN" sz="1800" i="0">
                  <a:solidFill>
                    <a:srgbClr val="000000"/>
                  </a:solidFill>
                  <a:latin typeface="Calibri" charset="0"/>
                  <a:cs typeface="Arial" charset="0"/>
                </a:endParaRPr>
              </a:p>
            </p:txBody>
          </p:sp>
          <p:sp>
            <p:nvSpPr>
              <p:cNvPr id="17" name="Line 53"/>
              <p:cNvSpPr>
                <a:spLocks noChangeShapeType="1"/>
              </p:cNvSpPr>
              <p:nvPr/>
            </p:nvSpPr>
            <p:spPr bwMode="auto">
              <a:xfrm>
                <a:off x="624" y="1872"/>
                <a:ext cx="576" cy="192"/>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18" name="Text Box 54"/>
              <p:cNvSpPr txBox="1">
                <a:spLocks noChangeArrowheads="1"/>
              </p:cNvSpPr>
              <p:nvPr/>
            </p:nvSpPr>
            <p:spPr bwMode="auto">
              <a:xfrm>
                <a:off x="240" y="1680"/>
                <a:ext cx="576" cy="248"/>
              </a:xfrm>
              <a:prstGeom prst="rect">
                <a:avLst/>
              </a:prstGeom>
              <a:solidFill>
                <a:schemeClr val="bg1"/>
              </a:solidFill>
              <a:ln w="57150">
                <a:solidFill>
                  <a:srgbClr val="087B08"/>
                </a:solidFill>
                <a:miter lim="800000"/>
                <a:headEnd/>
                <a:tailEnd/>
              </a:ln>
            </p:spPr>
            <p:txBody>
              <a:bodyPr>
                <a:prstTxWarp prst="textNoShape">
                  <a:avLst/>
                </a:prstTxWarp>
                <a:spAutoFit/>
              </a:bodyPr>
              <a:lstStyle/>
              <a:p>
                <a:pPr algn="ctr" defTabSz="457200">
                  <a:spcBef>
                    <a:spcPct val="50000"/>
                  </a:spcBef>
                </a:pPr>
                <a:r>
                  <a:rPr lang="en-US" altLang="zh-CN" sz="1600" i="0">
                    <a:latin typeface="Calibri" charset="0"/>
                    <a:cs typeface="Arial" charset="0"/>
                  </a:rPr>
                  <a:t>F</a:t>
                </a:r>
                <a:r>
                  <a:rPr lang="en-US" altLang="zh-CN" sz="1600" i="0">
                    <a:latin typeface="Calibri" charset="0"/>
                    <a:cs typeface="Arial" charset="0"/>
                    <a:sym typeface="Symbol" charset="2"/>
                  </a:rPr>
                  <a:t>PD</a:t>
                </a:r>
                <a:endParaRPr lang="en-US" altLang="zh-CN" sz="1800" i="0">
                  <a:latin typeface="Calibri" charset="0"/>
                  <a:cs typeface="Arial" charset="0"/>
                </a:endParaRPr>
              </a:p>
            </p:txBody>
          </p:sp>
          <p:sp>
            <p:nvSpPr>
              <p:cNvPr id="19" name="Rectangle 55"/>
              <p:cNvSpPr>
                <a:spLocks noChangeArrowheads="1"/>
              </p:cNvSpPr>
              <p:nvPr/>
            </p:nvSpPr>
            <p:spPr bwMode="auto">
              <a:xfrm>
                <a:off x="4320" y="2256"/>
                <a:ext cx="192" cy="384"/>
              </a:xfrm>
              <a:prstGeom prst="rect">
                <a:avLst/>
              </a:prstGeom>
              <a:solidFill>
                <a:srgbClr val="081D58">
                  <a:alpha val="74901"/>
                </a:srgbClr>
              </a:solidFill>
              <a:ln w="9525">
                <a:noFill/>
                <a:miter lim="800000"/>
                <a:headEnd/>
                <a:tailEnd/>
              </a:ln>
            </p:spPr>
            <p:txBody>
              <a:bodyPr wrap="none" anchor="ctr">
                <a:prstTxWarp prst="textNoShape">
                  <a:avLst/>
                </a:prstTxWarp>
              </a:bodyPr>
              <a:lstStyle/>
              <a:p>
                <a:pPr algn="l" defTabSz="457200"/>
                <a:endParaRPr lang="en-US" altLang="zh-CN" sz="1800" b="0" i="0">
                  <a:latin typeface="Calibri" charset="0"/>
                </a:endParaRPr>
              </a:p>
            </p:txBody>
          </p:sp>
          <p:sp>
            <p:nvSpPr>
              <p:cNvPr id="20" name="Rectangle 56"/>
              <p:cNvSpPr>
                <a:spLocks noChangeArrowheads="1"/>
              </p:cNvSpPr>
              <p:nvPr/>
            </p:nvSpPr>
            <p:spPr bwMode="auto">
              <a:xfrm>
                <a:off x="4320" y="1776"/>
                <a:ext cx="192" cy="384"/>
              </a:xfrm>
              <a:prstGeom prst="rect">
                <a:avLst/>
              </a:prstGeom>
              <a:solidFill>
                <a:srgbClr val="081D58">
                  <a:alpha val="74901"/>
                </a:srgbClr>
              </a:solidFill>
              <a:ln w="9525">
                <a:noFill/>
                <a:miter lim="800000"/>
                <a:headEnd/>
                <a:tailEnd/>
              </a:ln>
            </p:spPr>
            <p:txBody>
              <a:bodyPr wrap="none" anchor="ctr">
                <a:prstTxWarp prst="textNoShape">
                  <a:avLst/>
                </a:prstTxWarp>
              </a:bodyPr>
              <a:lstStyle/>
              <a:p>
                <a:pPr algn="l" defTabSz="457200"/>
                <a:endParaRPr lang="en-US" altLang="zh-CN" sz="1800" b="0" i="0">
                  <a:latin typeface="Calibri" charset="0"/>
                </a:endParaRPr>
              </a:p>
            </p:txBody>
          </p:sp>
          <p:sp>
            <p:nvSpPr>
              <p:cNvPr id="21" name="Line 57"/>
              <p:cNvSpPr>
                <a:spLocks noChangeShapeType="1"/>
              </p:cNvSpPr>
              <p:nvPr/>
            </p:nvSpPr>
            <p:spPr bwMode="auto">
              <a:xfrm flipH="1">
                <a:off x="4512" y="1296"/>
                <a:ext cx="528" cy="480"/>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22" name="Text Box 58"/>
              <p:cNvSpPr txBox="1">
                <a:spLocks noChangeArrowheads="1"/>
              </p:cNvSpPr>
              <p:nvPr/>
            </p:nvSpPr>
            <p:spPr bwMode="auto">
              <a:xfrm>
                <a:off x="4560" y="1104"/>
                <a:ext cx="576" cy="248"/>
              </a:xfrm>
              <a:prstGeom prst="rect">
                <a:avLst/>
              </a:prstGeom>
              <a:solidFill>
                <a:schemeClr val="bg1"/>
              </a:solidFill>
              <a:ln w="57150">
                <a:solidFill>
                  <a:srgbClr val="146736"/>
                </a:solidFill>
                <a:miter lim="800000"/>
                <a:headEnd/>
                <a:tailEnd/>
              </a:ln>
            </p:spPr>
            <p:txBody>
              <a:bodyPr>
                <a:prstTxWarp prst="textNoShape">
                  <a:avLst/>
                </a:prstTxWarp>
                <a:spAutoFit/>
              </a:bodyPr>
              <a:lstStyle/>
              <a:p>
                <a:pPr algn="ctr" defTabSz="457200">
                  <a:spcBef>
                    <a:spcPct val="50000"/>
                  </a:spcBef>
                </a:pPr>
                <a:r>
                  <a:rPr lang="en-US" altLang="zh-CN" sz="1600" i="0">
                    <a:latin typeface="Calibri" charset="0"/>
                    <a:cs typeface="Arial" charset="0"/>
                  </a:rPr>
                  <a:t>F</a:t>
                </a:r>
                <a:r>
                  <a:rPr lang="en-US" altLang="zh-CN" sz="1600" i="0">
                    <a:latin typeface="Calibri" charset="0"/>
                    <a:cs typeface="Arial" charset="0"/>
                    <a:sym typeface="Symbol" charset="2"/>
                  </a:rPr>
                  <a:t>M</a:t>
                </a:r>
                <a:r>
                  <a:rPr lang="en-US" altLang="zh-CN" sz="1600" i="0">
                    <a:latin typeface="Calibri" charset="0"/>
                    <a:cs typeface="Arial" charset="0"/>
                  </a:rPr>
                  <a:t>S</a:t>
                </a:r>
                <a:endParaRPr lang="en-US" altLang="zh-CN" sz="1800" i="0">
                  <a:latin typeface="Calibri" charset="0"/>
                  <a:cs typeface="Arial" charset="0"/>
                </a:endParaRPr>
              </a:p>
            </p:txBody>
          </p:sp>
          <p:sp>
            <p:nvSpPr>
              <p:cNvPr id="23" name="Line 59"/>
              <p:cNvSpPr>
                <a:spLocks noChangeShapeType="1"/>
              </p:cNvSpPr>
              <p:nvPr/>
            </p:nvSpPr>
            <p:spPr bwMode="auto">
              <a:xfrm flipH="1">
                <a:off x="3360" y="720"/>
                <a:ext cx="432" cy="768"/>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24" name="Text Box 60"/>
              <p:cNvSpPr txBox="1">
                <a:spLocks noChangeArrowheads="1"/>
              </p:cNvSpPr>
              <p:nvPr/>
            </p:nvSpPr>
            <p:spPr bwMode="auto">
              <a:xfrm>
                <a:off x="3504" y="586"/>
                <a:ext cx="816" cy="248"/>
              </a:xfrm>
              <a:prstGeom prst="rect">
                <a:avLst/>
              </a:prstGeom>
              <a:solidFill>
                <a:schemeClr val="bg1"/>
              </a:solidFill>
              <a:ln w="57150">
                <a:solidFill>
                  <a:srgbClr val="087B08"/>
                </a:solidFill>
                <a:miter lim="800000"/>
                <a:headEnd/>
                <a:tailEnd/>
              </a:ln>
            </p:spPr>
            <p:txBody>
              <a:bodyPr>
                <a:prstTxWarp prst="textNoShape">
                  <a:avLst/>
                </a:prstTxWarp>
                <a:spAutoFit/>
              </a:bodyPr>
              <a:lstStyle/>
              <a:p>
                <a:pPr algn="ctr" defTabSz="457200">
                  <a:spcBef>
                    <a:spcPct val="50000"/>
                  </a:spcBef>
                </a:pPr>
                <a:r>
                  <a:rPr lang="en-US" altLang="zh-CN" sz="1600" i="0">
                    <a:latin typeface="Calibri" charset="0"/>
                    <a:cs typeface="Arial" charset="0"/>
                  </a:rPr>
                  <a:t>EMC Barrel</a:t>
                </a:r>
                <a:endParaRPr lang="en-US" altLang="zh-CN" sz="1800" i="0">
                  <a:latin typeface="Calibri" charset="0"/>
                  <a:cs typeface="Arial" charset="0"/>
                </a:endParaRPr>
              </a:p>
            </p:txBody>
          </p:sp>
          <p:sp>
            <p:nvSpPr>
              <p:cNvPr id="25" name="Line 61"/>
              <p:cNvSpPr>
                <a:spLocks noChangeShapeType="1"/>
              </p:cNvSpPr>
              <p:nvPr/>
            </p:nvSpPr>
            <p:spPr bwMode="auto">
              <a:xfrm flipH="1">
                <a:off x="3744" y="912"/>
                <a:ext cx="888" cy="816"/>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26" name="Text Box 62"/>
              <p:cNvSpPr txBox="1">
                <a:spLocks noChangeArrowheads="1"/>
              </p:cNvSpPr>
              <p:nvPr/>
            </p:nvSpPr>
            <p:spPr bwMode="auto">
              <a:xfrm>
                <a:off x="4512" y="720"/>
                <a:ext cx="1008" cy="248"/>
              </a:xfrm>
              <a:prstGeom prst="rect">
                <a:avLst/>
              </a:prstGeom>
              <a:solidFill>
                <a:schemeClr val="bg1"/>
              </a:solidFill>
              <a:ln w="57150">
                <a:solidFill>
                  <a:srgbClr val="087B08"/>
                </a:solidFill>
                <a:miter lim="800000"/>
                <a:headEnd/>
                <a:tailEnd/>
              </a:ln>
            </p:spPr>
            <p:txBody>
              <a:bodyPr>
                <a:prstTxWarp prst="textNoShape">
                  <a:avLst/>
                </a:prstTxWarp>
                <a:spAutoFit/>
              </a:bodyPr>
              <a:lstStyle/>
              <a:p>
                <a:pPr algn="ctr" defTabSz="457200">
                  <a:spcBef>
                    <a:spcPct val="50000"/>
                  </a:spcBef>
                </a:pPr>
                <a:r>
                  <a:rPr lang="en-US" altLang="zh-CN" sz="1600" i="0">
                    <a:latin typeface="Calibri" charset="0"/>
                    <a:cs typeface="Arial" charset="0"/>
                  </a:rPr>
                  <a:t>EMC End Cap</a:t>
                </a:r>
                <a:endParaRPr lang="en-US" altLang="zh-CN" sz="1800" i="0">
                  <a:latin typeface="Calibri" charset="0"/>
                  <a:cs typeface="Arial" charset="0"/>
                </a:endParaRPr>
              </a:p>
            </p:txBody>
          </p:sp>
          <p:sp>
            <p:nvSpPr>
              <p:cNvPr id="27" name="Text Box 65"/>
              <p:cNvSpPr txBox="1">
                <a:spLocks noChangeArrowheads="1"/>
              </p:cNvSpPr>
              <p:nvPr/>
            </p:nvSpPr>
            <p:spPr bwMode="auto">
              <a:xfrm>
                <a:off x="240" y="3323"/>
                <a:ext cx="720" cy="213"/>
              </a:xfrm>
              <a:prstGeom prst="rect">
                <a:avLst/>
              </a:prstGeom>
              <a:solidFill>
                <a:schemeClr val="bg1"/>
              </a:solidFill>
              <a:ln w="57150" cap="flat" cmpd="sng" algn="ctr">
                <a:solidFill>
                  <a:srgbClr val="008000"/>
                </a:solidFill>
                <a:prstDash val="solid"/>
                <a:miter lim="800000"/>
                <a:headEnd type="none" w="med" len="med"/>
                <a:tailEnd type="none" w="med" len="med"/>
              </a:ln>
              <a:effectLst/>
            </p:spPr>
            <p:txBody>
              <a:bodyPr>
                <a:prstTxWarp prst="textNoShape">
                  <a:avLst/>
                </a:prstTxWarp>
                <a:spAutoFit/>
              </a:bodyPr>
              <a:lstStyle/>
              <a:p>
                <a:pPr algn="ctr" defTabSz="457200">
                  <a:spcBef>
                    <a:spcPct val="50000"/>
                  </a:spcBef>
                </a:pPr>
                <a:r>
                  <a:rPr lang="en-US" altLang="zh-CN" sz="1600" i="0" dirty="0" smtClean="0">
                    <a:effectLst>
                      <a:outerShdw blurRad="38100" dist="38100" dir="2700000" algn="tl">
                        <a:srgbClr val="DDDDDD"/>
                      </a:outerShdw>
                    </a:effectLst>
                    <a:latin typeface="Arial" charset="0"/>
                    <a:cs typeface="Arial" charset="0"/>
                  </a:rPr>
                  <a:t>DAQ1000</a:t>
                </a:r>
                <a:endParaRPr lang="en-US" altLang="zh-CN" sz="1600" i="0" dirty="0">
                  <a:latin typeface="Arial" charset="0"/>
                  <a:cs typeface="Arial" charset="0"/>
                </a:endParaRPr>
              </a:p>
            </p:txBody>
          </p:sp>
          <p:sp>
            <p:nvSpPr>
              <p:cNvPr id="28" name="Rectangle 79"/>
              <p:cNvSpPr>
                <a:spLocks noChangeArrowheads="1"/>
              </p:cNvSpPr>
              <p:nvPr/>
            </p:nvSpPr>
            <p:spPr bwMode="auto">
              <a:xfrm>
                <a:off x="4512" y="3360"/>
                <a:ext cx="1008" cy="229"/>
              </a:xfrm>
              <a:prstGeom prst="rect">
                <a:avLst/>
              </a:prstGeom>
              <a:noFill/>
              <a:ln w="57150">
                <a:solidFill>
                  <a:srgbClr val="087B08"/>
                </a:solidFill>
                <a:miter lim="800000"/>
                <a:headEnd/>
                <a:tailEnd/>
              </a:ln>
            </p:spPr>
            <p:txBody>
              <a:bodyPr wrap="none" anchor="ctr">
                <a:prstTxWarp prst="textNoShape">
                  <a:avLst/>
                </a:prstTxWarp>
              </a:bodyPr>
              <a:lstStyle/>
              <a:p>
                <a:pPr algn="ctr" defTabSz="457200"/>
                <a:r>
                  <a:rPr lang="en-US" altLang="zh-CN" sz="1400" i="0">
                    <a:latin typeface="Calibri" charset="0"/>
                    <a:cs typeface="Arial" charset="0"/>
                  </a:rPr>
                  <a:t>COMPLETE</a:t>
                </a:r>
              </a:p>
            </p:txBody>
          </p:sp>
          <p:sp>
            <p:nvSpPr>
              <p:cNvPr id="29" name="Rectangle 80"/>
              <p:cNvSpPr>
                <a:spLocks noChangeArrowheads="1"/>
              </p:cNvSpPr>
              <p:nvPr/>
            </p:nvSpPr>
            <p:spPr bwMode="auto">
              <a:xfrm>
                <a:off x="4512" y="3696"/>
                <a:ext cx="576" cy="192"/>
              </a:xfrm>
              <a:prstGeom prst="rect">
                <a:avLst/>
              </a:prstGeom>
              <a:noFill/>
              <a:ln w="57150" cmpd="thinThick">
                <a:solidFill>
                  <a:srgbClr val="85131D"/>
                </a:solidFill>
                <a:miter lim="800000"/>
                <a:headEnd/>
                <a:tailEnd/>
              </a:ln>
            </p:spPr>
            <p:txBody>
              <a:bodyPr wrap="none" anchor="ctr">
                <a:prstTxWarp prst="textNoShape">
                  <a:avLst/>
                </a:prstTxWarp>
              </a:bodyPr>
              <a:lstStyle/>
              <a:p>
                <a:pPr algn="ctr" defTabSz="457200"/>
                <a:r>
                  <a:rPr lang="en-US" altLang="zh-CN" sz="1400" b="0" i="0">
                    <a:solidFill>
                      <a:srgbClr val="000000"/>
                    </a:solidFill>
                    <a:latin typeface="Calibri" charset="0"/>
                    <a:cs typeface="Arial" charset="0"/>
                  </a:rPr>
                  <a:t>Ongoing</a:t>
                </a:r>
              </a:p>
            </p:txBody>
          </p:sp>
          <p:sp>
            <p:nvSpPr>
              <p:cNvPr id="30" name="Line 84"/>
              <p:cNvSpPr>
                <a:spLocks noChangeShapeType="1"/>
              </p:cNvSpPr>
              <p:nvPr/>
            </p:nvSpPr>
            <p:spPr bwMode="auto">
              <a:xfrm>
                <a:off x="2736" y="1008"/>
                <a:ext cx="240" cy="0"/>
              </a:xfrm>
              <a:prstGeom prst="line">
                <a:avLst/>
              </a:prstGeom>
              <a:noFill/>
              <a:ln w="57150">
                <a:solidFill>
                  <a:srgbClr val="0B5C30"/>
                </a:solidFill>
                <a:round/>
                <a:headEnd/>
                <a:tailEnd/>
              </a:ln>
            </p:spPr>
            <p:txBody>
              <a:bodyPr wrap="none" anchor="ctr">
                <a:prstTxWarp prst="textNoShape">
                  <a:avLst/>
                </a:prstTxWarp>
              </a:bodyPr>
              <a:lstStyle/>
              <a:p>
                <a:endParaRPr lang="en-US"/>
              </a:p>
            </p:txBody>
          </p:sp>
          <p:sp>
            <p:nvSpPr>
              <p:cNvPr id="31" name="Line 96"/>
              <p:cNvSpPr>
                <a:spLocks noChangeShapeType="1"/>
              </p:cNvSpPr>
              <p:nvPr/>
            </p:nvSpPr>
            <p:spPr bwMode="auto">
              <a:xfrm>
                <a:off x="2864" y="816"/>
                <a:ext cx="0" cy="192"/>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sp>
            <p:nvSpPr>
              <p:cNvPr id="32" name="Text Box 97"/>
              <p:cNvSpPr txBox="1">
                <a:spLocks noChangeArrowheads="1"/>
              </p:cNvSpPr>
              <p:nvPr/>
            </p:nvSpPr>
            <p:spPr bwMode="auto">
              <a:xfrm>
                <a:off x="2592" y="586"/>
                <a:ext cx="576" cy="236"/>
              </a:xfrm>
              <a:prstGeom prst="rect">
                <a:avLst/>
              </a:prstGeom>
              <a:solidFill>
                <a:schemeClr val="bg1"/>
              </a:solidFill>
              <a:ln w="38100" cmpd="dbl">
                <a:solidFill>
                  <a:srgbClr val="0C0572"/>
                </a:solidFill>
                <a:miter lim="800000"/>
                <a:headEnd/>
                <a:tailEnd/>
              </a:ln>
            </p:spPr>
            <p:txBody>
              <a:bodyPr>
                <a:prstTxWarp prst="textNoShape">
                  <a:avLst/>
                </a:prstTxWarp>
                <a:spAutoFit/>
              </a:bodyPr>
              <a:lstStyle/>
              <a:p>
                <a:pPr algn="ctr" defTabSz="457200">
                  <a:spcBef>
                    <a:spcPct val="50000"/>
                  </a:spcBef>
                </a:pPr>
                <a:r>
                  <a:rPr lang="en-US" altLang="zh-CN" sz="1600" i="0">
                    <a:solidFill>
                      <a:srgbClr val="800000"/>
                    </a:solidFill>
                    <a:latin typeface="Calibri" charset="0"/>
                    <a:cs typeface="Arial" charset="0"/>
                  </a:rPr>
                  <a:t>MTD</a:t>
                </a:r>
                <a:endParaRPr lang="en-US" altLang="zh-CN" sz="1800" i="0">
                  <a:solidFill>
                    <a:srgbClr val="800000"/>
                  </a:solidFill>
                  <a:latin typeface="Calibri" charset="0"/>
                  <a:cs typeface="Arial" charset="0"/>
                </a:endParaRPr>
              </a:p>
            </p:txBody>
          </p:sp>
          <p:sp>
            <p:nvSpPr>
              <p:cNvPr id="33" name="Rectangle 98"/>
              <p:cNvSpPr>
                <a:spLocks noChangeArrowheads="1"/>
              </p:cNvSpPr>
              <p:nvPr/>
            </p:nvSpPr>
            <p:spPr bwMode="auto">
              <a:xfrm>
                <a:off x="5184" y="3696"/>
                <a:ext cx="336" cy="192"/>
              </a:xfrm>
              <a:prstGeom prst="rect">
                <a:avLst/>
              </a:prstGeom>
              <a:noFill/>
              <a:ln w="38100" cmpd="dbl">
                <a:solidFill>
                  <a:srgbClr val="0C0572"/>
                </a:solidFill>
                <a:miter lim="800000"/>
                <a:headEnd/>
                <a:tailEnd/>
              </a:ln>
            </p:spPr>
            <p:txBody>
              <a:bodyPr wrap="none" anchor="ctr">
                <a:prstTxWarp prst="textNoShape">
                  <a:avLst/>
                </a:prstTxWarp>
              </a:bodyPr>
              <a:lstStyle/>
              <a:p>
                <a:pPr algn="ctr" defTabSz="457200"/>
                <a:r>
                  <a:rPr lang="en-US" altLang="zh-CN" sz="1400" i="0">
                    <a:solidFill>
                      <a:srgbClr val="B0190F"/>
                    </a:solidFill>
                    <a:latin typeface="Calibri" charset="0"/>
                    <a:cs typeface="Arial" charset="0"/>
                  </a:rPr>
                  <a:t>R&amp;D</a:t>
                </a:r>
                <a:endParaRPr lang="en-US" altLang="zh-CN" sz="1400" i="0">
                  <a:latin typeface="Calibri" charset="0"/>
                  <a:cs typeface="Arial" charset="0"/>
                </a:endParaRPr>
              </a:p>
            </p:txBody>
          </p:sp>
          <p:sp>
            <p:nvSpPr>
              <p:cNvPr id="34" name="Text Box 100"/>
              <p:cNvSpPr txBox="1">
                <a:spLocks noChangeArrowheads="1"/>
              </p:cNvSpPr>
              <p:nvPr/>
            </p:nvSpPr>
            <p:spPr bwMode="auto">
              <a:xfrm>
                <a:off x="2592" y="1684"/>
                <a:ext cx="576" cy="236"/>
              </a:xfrm>
              <a:prstGeom prst="rect">
                <a:avLst/>
              </a:prstGeom>
              <a:solidFill>
                <a:schemeClr val="bg1"/>
              </a:solidFill>
              <a:ln w="38100">
                <a:solidFill>
                  <a:srgbClr val="146736"/>
                </a:solidFill>
                <a:miter lim="800000"/>
                <a:headEnd/>
                <a:tailEnd/>
              </a:ln>
            </p:spPr>
            <p:txBody>
              <a:bodyPr>
                <a:prstTxWarp prst="textNoShape">
                  <a:avLst/>
                </a:prstTxWarp>
                <a:spAutoFit/>
              </a:bodyPr>
              <a:lstStyle/>
              <a:p>
                <a:pPr algn="ctr" defTabSz="457200">
                  <a:spcBef>
                    <a:spcPct val="50000"/>
                  </a:spcBef>
                </a:pPr>
                <a:r>
                  <a:rPr lang="en-US" altLang="zh-CN" sz="1600" b="0" i="0">
                    <a:latin typeface="Calibri" charset="0"/>
                  </a:rPr>
                  <a:t>TPC</a:t>
                </a:r>
                <a:endParaRPr lang="en-US" altLang="zh-CN" sz="1800" i="0">
                  <a:latin typeface="Calibri" charset="0"/>
                </a:endParaRPr>
              </a:p>
            </p:txBody>
          </p:sp>
          <p:sp>
            <p:nvSpPr>
              <p:cNvPr id="35" name="Rectangle 98"/>
              <p:cNvSpPr>
                <a:spLocks noChangeArrowheads="1"/>
              </p:cNvSpPr>
              <p:nvPr/>
            </p:nvSpPr>
            <p:spPr bwMode="auto">
              <a:xfrm>
                <a:off x="240" y="3648"/>
                <a:ext cx="528" cy="240"/>
              </a:xfrm>
              <a:prstGeom prst="rect">
                <a:avLst/>
              </a:prstGeom>
              <a:noFill/>
              <a:ln w="38100" cmpd="dbl">
                <a:solidFill>
                  <a:srgbClr val="0C0572"/>
                </a:solidFill>
                <a:miter lim="800000"/>
                <a:headEnd/>
                <a:tailEnd/>
              </a:ln>
            </p:spPr>
            <p:txBody>
              <a:bodyPr wrap="none" anchor="ctr">
                <a:prstTxWarp prst="textNoShape">
                  <a:avLst/>
                </a:prstTxWarp>
              </a:bodyPr>
              <a:lstStyle/>
              <a:p>
                <a:pPr algn="ctr" defTabSz="457200"/>
                <a:r>
                  <a:rPr lang="en-US" altLang="zh-CN" sz="1800" i="0">
                    <a:solidFill>
                      <a:srgbClr val="800000"/>
                    </a:solidFill>
                    <a:latin typeface="Calibri" charset="0"/>
                    <a:cs typeface="Arial" charset="0"/>
                  </a:rPr>
                  <a:t>HLT</a:t>
                </a:r>
              </a:p>
            </p:txBody>
          </p:sp>
          <p:sp>
            <p:nvSpPr>
              <p:cNvPr id="36" name="Rectangle 98"/>
              <p:cNvSpPr>
                <a:spLocks noChangeArrowheads="1"/>
              </p:cNvSpPr>
              <p:nvPr/>
            </p:nvSpPr>
            <p:spPr bwMode="auto">
              <a:xfrm>
                <a:off x="4224" y="2928"/>
                <a:ext cx="528" cy="192"/>
              </a:xfrm>
              <a:prstGeom prst="rect">
                <a:avLst/>
              </a:prstGeom>
              <a:noFill/>
              <a:ln w="38100" cmpd="dbl">
                <a:solidFill>
                  <a:schemeClr val="tx1"/>
                </a:solidFill>
                <a:miter lim="800000"/>
                <a:headEnd/>
                <a:tailEnd/>
              </a:ln>
            </p:spPr>
            <p:txBody>
              <a:bodyPr wrap="none" anchor="ctr">
                <a:prstTxWarp prst="textNoShape">
                  <a:avLst/>
                </a:prstTxWarp>
              </a:bodyPr>
              <a:lstStyle/>
              <a:p>
                <a:pPr algn="ctr" defTabSz="457200"/>
                <a:r>
                  <a:rPr lang="en-US" altLang="zh-CN" sz="1400" i="0">
                    <a:solidFill>
                      <a:srgbClr val="000000"/>
                    </a:solidFill>
                    <a:latin typeface="Calibri" charset="0"/>
                    <a:cs typeface="Arial" charset="0"/>
                  </a:rPr>
                  <a:t>trigger</a:t>
                </a:r>
              </a:p>
            </p:txBody>
          </p:sp>
          <p:sp>
            <p:nvSpPr>
              <p:cNvPr id="37" name="Rectangle 98"/>
              <p:cNvSpPr>
                <a:spLocks noChangeArrowheads="1"/>
              </p:cNvSpPr>
              <p:nvPr/>
            </p:nvSpPr>
            <p:spPr bwMode="auto">
              <a:xfrm>
                <a:off x="4848" y="2928"/>
                <a:ext cx="672" cy="192"/>
              </a:xfrm>
              <a:prstGeom prst="rect">
                <a:avLst/>
              </a:prstGeom>
              <a:noFill/>
              <a:ln w="38100" cmpd="dbl">
                <a:solidFill>
                  <a:schemeClr val="tx1"/>
                </a:solidFill>
                <a:miter lim="800000"/>
                <a:headEnd/>
                <a:tailEnd/>
              </a:ln>
            </p:spPr>
            <p:txBody>
              <a:bodyPr wrap="none" anchor="ctr">
                <a:prstTxWarp prst="textNoShape">
                  <a:avLst/>
                </a:prstTxWarp>
              </a:bodyPr>
              <a:lstStyle/>
              <a:p>
                <a:pPr algn="ctr" defTabSz="457200"/>
                <a:r>
                  <a:rPr lang="en-US" altLang="zh-CN" sz="1400" i="0">
                    <a:solidFill>
                      <a:srgbClr val="000000"/>
                    </a:solidFill>
                    <a:latin typeface="Calibri" charset="0"/>
                    <a:cs typeface="Arial" charset="0"/>
                  </a:rPr>
                  <a:t>computing</a:t>
                </a:r>
              </a:p>
            </p:txBody>
          </p:sp>
          <p:sp>
            <p:nvSpPr>
              <p:cNvPr id="38" name="Rectangle 37"/>
              <p:cNvSpPr/>
              <p:nvPr/>
            </p:nvSpPr>
            <p:spPr>
              <a:xfrm flipV="1">
                <a:off x="2707" y="2080"/>
                <a:ext cx="336" cy="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ltLang="zh-CN" sz="1800" b="0" i="0">
                  <a:solidFill>
                    <a:srgbClr val="FFFFFF"/>
                  </a:solidFill>
                  <a:latin typeface="Calibri" charset="0"/>
                  <a:ea typeface="宋体" charset="-122"/>
                  <a:cs typeface="宋体" charset="-122"/>
                </a:endParaRPr>
              </a:p>
            </p:txBody>
          </p:sp>
          <p:sp>
            <p:nvSpPr>
              <p:cNvPr id="39" name="Rectangle 38"/>
              <p:cNvSpPr/>
              <p:nvPr/>
            </p:nvSpPr>
            <p:spPr>
              <a:xfrm flipV="1">
                <a:off x="2701" y="2219"/>
                <a:ext cx="336" cy="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ltLang="zh-CN" sz="1800" b="0" i="0">
                  <a:solidFill>
                    <a:srgbClr val="FFFFFF"/>
                  </a:solidFill>
                  <a:latin typeface="Calibri" charset="0"/>
                  <a:ea typeface="宋体" charset="-122"/>
                  <a:cs typeface="宋体" charset="-122"/>
                </a:endParaRPr>
              </a:p>
            </p:txBody>
          </p:sp>
          <p:sp>
            <p:nvSpPr>
              <p:cNvPr id="40" name="Text Box 54"/>
              <p:cNvSpPr txBox="1">
                <a:spLocks noChangeArrowheads="1"/>
              </p:cNvSpPr>
              <p:nvPr/>
            </p:nvSpPr>
            <p:spPr bwMode="auto">
              <a:xfrm>
                <a:off x="277" y="2744"/>
                <a:ext cx="576" cy="248"/>
              </a:xfrm>
              <a:prstGeom prst="rect">
                <a:avLst/>
              </a:prstGeom>
              <a:solidFill>
                <a:schemeClr val="bg1"/>
              </a:solidFill>
              <a:ln w="57150">
                <a:solidFill>
                  <a:srgbClr val="087B08"/>
                </a:solidFill>
                <a:miter lim="800000"/>
                <a:headEnd/>
                <a:tailEnd/>
              </a:ln>
            </p:spPr>
            <p:txBody>
              <a:bodyPr>
                <a:prstTxWarp prst="textNoShape">
                  <a:avLst/>
                </a:prstTxWarp>
                <a:spAutoFit/>
              </a:bodyPr>
              <a:lstStyle/>
              <a:p>
                <a:pPr algn="ctr" defTabSz="457200">
                  <a:spcBef>
                    <a:spcPct val="50000"/>
                  </a:spcBef>
                </a:pPr>
                <a:r>
                  <a:rPr lang="en-US" altLang="zh-CN" sz="1600" i="0">
                    <a:latin typeface="Calibri" charset="0"/>
                    <a:cs typeface="Arial" charset="0"/>
                  </a:rPr>
                  <a:t>FTPC</a:t>
                </a:r>
                <a:endParaRPr lang="en-US" altLang="zh-CN" sz="1800" i="0">
                  <a:latin typeface="Calibri" charset="0"/>
                  <a:cs typeface="Arial" charset="0"/>
                </a:endParaRPr>
              </a:p>
            </p:txBody>
          </p:sp>
          <p:sp>
            <p:nvSpPr>
              <p:cNvPr id="41" name="Line 53"/>
              <p:cNvSpPr>
                <a:spLocks noChangeShapeType="1"/>
              </p:cNvSpPr>
              <p:nvPr/>
            </p:nvSpPr>
            <p:spPr bwMode="auto">
              <a:xfrm flipV="1">
                <a:off x="864" y="2315"/>
                <a:ext cx="1179" cy="522"/>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grpSp>
            <p:nvGrpSpPr>
              <p:cNvPr id="42" name="Group 30"/>
              <p:cNvGrpSpPr>
                <a:grpSpLocks/>
              </p:cNvGrpSpPr>
              <p:nvPr/>
            </p:nvGrpSpPr>
            <p:grpSpPr bwMode="auto">
              <a:xfrm>
                <a:off x="1445" y="1914"/>
                <a:ext cx="0" cy="575"/>
                <a:chOff x="768" y="2064"/>
                <a:chExt cx="0" cy="480"/>
              </a:xfrm>
            </p:grpSpPr>
            <p:sp>
              <p:nvSpPr>
                <p:cNvPr id="45" name="Line 31"/>
                <p:cNvSpPr>
                  <a:spLocks noChangeShapeType="1"/>
                </p:cNvSpPr>
                <p:nvPr/>
              </p:nvSpPr>
              <p:spPr bwMode="auto">
                <a:xfrm>
                  <a:off x="768" y="2064"/>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46" name="Line 32"/>
                <p:cNvSpPr>
                  <a:spLocks noChangeShapeType="1"/>
                </p:cNvSpPr>
                <p:nvPr/>
              </p:nvSpPr>
              <p:spPr bwMode="auto">
                <a:xfrm>
                  <a:off x="768" y="2352"/>
                  <a:ext cx="0" cy="192"/>
                </a:xfrm>
                <a:prstGeom prst="line">
                  <a:avLst/>
                </a:prstGeom>
                <a:noFill/>
                <a:ln w="38100">
                  <a:solidFill>
                    <a:srgbClr val="000000"/>
                  </a:solidFill>
                  <a:round/>
                  <a:headEnd/>
                  <a:tailEnd/>
                </a:ln>
              </p:spPr>
              <p:txBody>
                <a:bodyPr wrap="none" anchor="ctr">
                  <a:prstTxWarp prst="textNoShape">
                    <a:avLst/>
                  </a:prstTxWarp>
                </a:bodyPr>
                <a:lstStyle/>
                <a:p>
                  <a:endParaRPr lang="en-US"/>
                </a:p>
              </p:txBody>
            </p:sp>
          </p:grpSp>
          <p:sp>
            <p:nvSpPr>
              <p:cNvPr id="43" name="Text Box 54"/>
              <p:cNvSpPr txBox="1">
                <a:spLocks noChangeArrowheads="1"/>
              </p:cNvSpPr>
              <p:nvPr/>
            </p:nvSpPr>
            <p:spPr bwMode="auto">
              <a:xfrm>
                <a:off x="240" y="2435"/>
                <a:ext cx="576" cy="248"/>
              </a:xfrm>
              <a:prstGeom prst="rect">
                <a:avLst/>
              </a:prstGeom>
              <a:solidFill>
                <a:schemeClr val="bg1"/>
              </a:solidFill>
              <a:ln w="57150">
                <a:solidFill>
                  <a:srgbClr val="087B08"/>
                </a:solidFill>
                <a:miter lim="800000"/>
                <a:headEnd/>
                <a:tailEnd/>
              </a:ln>
            </p:spPr>
            <p:txBody>
              <a:bodyPr>
                <a:prstTxWarp prst="textNoShape">
                  <a:avLst/>
                </a:prstTxWarp>
                <a:spAutoFit/>
              </a:bodyPr>
              <a:lstStyle/>
              <a:p>
                <a:pPr algn="ctr" defTabSz="457200">
                  <a:spcBef>
                    <a:spcPct val="50000"/>
                  </a:spcBef>
                </a:pPr>
                <a:r>
                  <a:rPr lang="en-US" altLang="zh-CN" sz="1600" i="0">
                    <a:latin typeface="Calibri" charset="0"/>
                    <a:cs typeface="Arial" charset="0"/>
                  </a:rPr>
                  <a:t>PMD</a:t>
                </a:r>
                <a:endParaRPr lang="en-US" altLang="zh-CN" sz="1800" i="0">
                  <a:latin typeface="Calibri" charset="0"/>
                  <a:cs typeface="Arial" charset="0"/>
                </a:endParaRPr>
              </a:p>
            </p:txBody>
          </p:sp>
          <p:sp>
            <p:nvSpPr>
              <p:cNvPr id="44" name="Line 53"/>
              <p:cNvSpPr>
                <a:spLocks noChangeShapeType="1"/>
              </p:cNvSpPr>
              <p:nvPr/>
            </p:nvSpPr>
            <p:spPr bwMode="auto">
              <a:xfrm flipV="1">
                <a:off x="811" y="2376"/>
                <a:ext cx="629" cy="150"/>
              </a:xfrm>
              <a:prstGeom prst="line">
                <a:avLst/>
              </a:prstGeom>
              <a:noFill/>
              <a:ln w="9525">
                <a:solidFill>
                  <a:srgbClr val="1C1C1C"/>
                </a:solidFill>
                <a:round/>
                <a:headEnd/>
                <a:tailEnd type="triangle" w="sm" len="lg"/>
              </a:ln>
            </p:spPr>
            <p:txBody>
              <a:bodyPr>
                <a:prstTxWarp prst="textNoShape">
                  <a:avLst/>
                </a:prstTxWarp>
              </a:bodyPr>
              <a:lstStyle/>
              <a:p>
                <a:endParaRPr lang="en-US"/>
              </a:p>
            </p:txBody>
          </p:sp>
        </p:grpSp>
        <p:sp>
          <p:nvSpPr>
            <p:cNvPr id="60" name="Rectangle 59"/>
            <p:cNvSpPr/>
            <p:nvPr/>
          </p:nvSpPr>
          <p:spPr>
            <a:xfrm>
              <a:off x="7380000" y="3398838"/>
              <a:ext cx="262800" cy="162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12000" y="3389238"/>
              <a:ext cx="262800" cy="162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7924800" y="3821668"/>
              <a:ext cx="609600" cy="369332"/>
            </a:xfrm>
            <a:prstGeom prst="rect">
              <a:avLst/>
            </a:prstGeom>
            <a:noFill/>
            <a:ln w="57150" cmpd="sng">
              <a:solidFill>
                <a:srgbClr val="008000"/>
              </a:solidFill>
              <a:prstDash val="solid"/>
            </a:ln>
          </p:spPr>
          <p:txBody>
            <a:bodyPr wrap="square" rtlCol="0">
              <a:spAutoFit/>
            </a:bodyPr>
            <a:lstStyle/>
            <a:p>
              <a:r>
                <a:rPr lang="en-US" dirty="0" smtClean="0"/>
                <a:t>ZDC</a:t>
              </a:r>
              <a:endParaRPr lang="en-US" dirty="0"/>
            </a:p>
          </p:txBody>
        </p:sp>
        <p:cxnSp>
          <p:nvCxnSpPr>
            <p:cNvPr id="64" name="Straight Arrow Connector 63"/>
            <p:cNvCxnSpPr>
              <a:stCxn id="62" idx="0"/>
              <a:endCxn id="60" idx="3"/>
            </p:cNvCxnSpPr>
            <p:nvPr/>
          </p:nvCxnSpPr>
          <p:spPr>
            <a:xfrm rot="16200000" flipV="1">
              <a:off x="7765285" y="3357353"/>
              <a:ext cx="341830" cy="586800"/>
            </a:xfrm>
            <a:prstGeom prst="straightConnector1">
              <a:avLst/>
            </a:prstGeom>
            <a:ln w="0">
              <a:solidFill>
                <a:schemeClr val="tx1"/>
              </a:solidFill>
              <a:tailEnd type="stealth" w="sm" len="lg"/>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2628900" y="228600"/>
            <a:ext cx="3886200" cy="584776"/>
          </a:xfrm>
          <a:prstGeom prst="rect">
            <a:avLst/>
          </a:prstGeom>
          <a:noFill/>
        </p:spPr>
        <p:txBody>
          <a:bodyPr wrap="square" rtlCol="0">
            <a:spAutoFit/>
          </a:bodyPr>
          <a:lstStyle/>
          <a:p>
            <a:pPr algn="ctr"/>
            <a:r>
              <a:rPr lang="en-US" sz="3200" b="1" dirty="0" smtClean="0">
                <a:solidFill>
                  <a:srgbClr val="FF0000"/>
                </a:solidFill>
              </a:rPr>
              <a:t>THE STAR DETECTOR</a:t>
            </a:r>
            <a:endParaRPr lang="en-US" sz="3200" b="1" dirty="0">
              <a:solidFill>
                <a:srgbClr val="FF0000"/>
              </a:solidFill>
            </a:endParaRPr>
          </a:p>
        </p:txBody>
      </p:sp>
      <p:cxnSp>
        <p:nvCxnSpPr>
          <p:cNvPr id="69" name="直接连接符 5"/>
          <p:cNvCxnSpPr>
            <a:cxnSpLocks noChangeShapeType="1"/>
          </p:cNvCxnSpPr>
          <p:nvPr/>
        </p:nvCxnSpPr>
        <p:spPr bwMode="auto">
          <a:xfrm>
            <a:off x="457200" y="836613"/>
            <a:ext cx="8305800" cy="1587"/>
          </a:xfrm>
          <a:prstGeom prst="line">
            <a:avLst/>
          </a:prstGeom>
          <a:noFill/>
          <a:ln w="76200" cmpd="thickThin">
            <a:solidFill>
              <a:schemeClr val="tx1">
                <a:alpha val="79999"/>
              </a:schemeClr>
            </a:solidFill>
            <a:round/>
            <a:headEnd/>
            <a:tailEnd/>
          </a:ln>
        </p:spPr>
      </p:cxnSp>
      <p:cxnSp>
        <p:nvCxnSpPr>
          <p:cNvPr id="70" name="直接连接符 5"/>
          <p:cNvCxnSpPr>
            <a:cxnSpLocks noChangeShapeType="1"/>
          </p:cNvCxnSpPr>
          <p:nvPr/>
        </p:nvCxnSpPr>
        <p:spPr bwMode="auto">
          <a:xfrm>
            <a:off x="457200" y="6475413"/>
            <a:ext cx="8305800" cy="1587"/>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Is Local Parity Violation in Strong Interactions Observable?</a:t>
            </a:r>
            <a:endParaRPr lang="en-US" sz="3200" b="1" dirty="0"/>
          </a:p>
        </p:txBody>
      </p:sp>
      <p:pic>
        <p:nvPicPr>
          <p:cNvPr id="4" name="Content Placeholder 3" descr="Fig01_charge_sep2.png"/>
          <p:cNvPicPr>
            <a:picLocks noGrp="1" noChangeAspect="1"/>
          </p:cNvPicPr>
          <p:nvPr>
            <p:ph idx="1"/>
          </p:nvPr>
        </p:nvPicPr>
        <p:blipFill>
          <a:blip r:embed="rId3"/>
          <a:srcRect l="-6740" r="-6740"/>
          <a:stretch>
            <a:fillRect/>
          </a:stretch>
        </p:blipFill>
        <p:spPr>
          <a:xfrm>
            <a:off x="2365858" y="1748847"/>
            <a:ext cx="6473342" cy="3560090"/>
          </a:xfrm>
        </p:spPr>
      </p:pic>
      <p:sp>
        <p:nvSpPr>
          <p:cNvPr id="5" name="TextBox 4"/>
          <p:cNvSpPr txBox="1"/>
          <p:nvPr/>
        </p:nvSpPr>
        <p:spPr>
          <a:xfrm>
            <a:off x="4800600" y="1371600"/>
            <a:ext cx="1524000" cy="984885"/>
          </a:xfrm>
          <a:prstGeom prst="rect">
            <a:avLst/>
          </a:prstGeom>
          <a:noFill/>
        </p:spPr>
        <p:txBody>
          <a:bodyPr wrap="square" rtlCol="0">
            <a:spAutoFit/>
          </a:bodyPr>
          <a:lstStyle/>
          <a:p>
            <a:r>
              <a:rPr lang="en-US" sz="2000" dirty="0" smtClean="0"/>
              <a:t>L ~ 10</a:t>
            </a:r>
            <a:r>
              <a:rPr lang="en-US" sz="2000" baseline="30000" dirty="0" smtClean="0"/>
              <a:t>5</a:t>
            </a:r>
          </a:p>
          <a:p>
            <a:r>
              <a:rPr lang="en-US" sz="2000" dirty="0" smtClean="0"/>
              <a:t>B ~  10</a:t>
            </a:r>
            <a:r>
              <a:rPr lang="en-US" sz="2000" baseline="30000" dirty="0" smtClean="0"/>
              <a:t>15</a:t>
            </a:r>
            <a:r>
              <a:rPr lang="en-US" sz="2000" dirty="0" smtClean="0"/>
              <a:t> T</a:t>
            </a:r>
          </a:p>
          <a:p>
            <a:endParaRPr lang="en-US" dirty="0"/>
          </a:p>
        </p:txBody>
      </p:sp>
      <p:sp>
        <p:nvSpPr>
          <p:cNvPr id="6" name="TextBox 5"/>
          <p:cNvSpPr txBox="1"/>
          <p:nvPr/>
        </p:nvSpPr>
        <p:spPr>
          <a:xfrm>
            <a:off x="457200" y="1835800"/>
            <a:ext cx="3048000" cy="1785104"/>
          </a:xfrm>
          <a:prstGeom prst="rect">
            <a:avLst/>
          </a:prstGeom>
          <a:noFill/>
        </p:spPr>
        <p:txBody>
          <a:bodyPr wrap="square" rtlCol="0">
            <a:spAutoFit/>
          </a:bodyPr>
          <a:lstStyle/>
          <a:p>
            <a:r>
              <a:rPr lang="en-US" sz="2200" dirty="0" smtClean="0"/>
              <a:t>P/CP globally invariant in strong interactions as evident from Zero Electric Dipole Moment of Neutrons </a:t>
            </a:r>
          </a:p>
        </p:txBody>
      </p:sp>
      <p:sp>
        <p:nvSpPr>
          <p:cNvPr id="7" name="TextBox 6"/>
          <p:cNvSpPr txBox="1"/>
          <p:nvPr/>
        </p:nvSpPr>
        <p:spPr>
          <a:xfrm>
            <a:off x="2819400" y="5308937"/>
            <a:ext cx="5867401" cy="1015663"/>
          </a:xfrm>
          <a:prstGeom prst="rect">
            <a:avLst/>
          </a:prstGeom>
          <a:noFill/>
        </p:spPr>
        <p:txBody>
          <a:bodyPr wrap="square" rtlCol="0">
            <a:spAutoFit/>
          </a:bodyPr>
          <a:lstStyle/>
          <a:p>
            <a:r>
              <a:rPr lang="en-US" sz="2200" dirty="0" smtClean="0"/>
              <a:t>Local P-Odd domains result in charge separation along the large Magnetic field of the medium. </a:t>
            </a:r>
          </a:p>
          <a:p>
            <a:r>
              <a:rPr lang="en-US" sz="1600" dirty="0" err="1" smtClean="0"/>
              <a:t>T.D.Lee,PRD</a:t>
            </a:r>
            <a:r>
              <a:rPr lang="en-US" sz="1600" dirty="0" smtClean="0"/>
              <a:t> 8,1226(1973), </a:t>
            </a:r>
            <a:r>
              <a:rPr lang="en-US" sz="1600" dirty="0" err="1" smtClean="0"/>
              <a:t>T.D.Lee</a:t>
            </a:r>
            <a:r>
              <a:rPr lang="en-US" sz="1600" dirty="0" smtClean="0"/>
              <a:t> &amp; </a:t>
            </a:r>
            <a:r>
              <a:rPr lang="en-US" sz="1600" dirty="0" err="1" smtClean="0"/>
              <a:t>G.C.Wick</a:t>
            </a:r>
            <a:r>
              <a:rPr lang="en-US" sz="1600" dirty="0" smtClean="0"/>
              <a:t>, PRD 9,2291(1974)</a:t>
            </a:r>
            <a:endParaRPr lang="en-US" sz="1600" dirty="0"/>
          </a:p>
        </p:txBody>
      </p:sp>
      <p:sp>
        <p:nvSpPr>
          <p:cNvPr id="8" name="Slide Number Placeholder 7"/>
          <p:cNvSpPr>
            <a:spLocks noGrp="1"/>
          </p:cNvSpPr>
          <p:nvPr>
            <p:ph type="sldNum" sz="quarter" idx="12"/>
          </p:nvPr>
        </p:nvSpPr>
        <p:spPr/>
        <p:txBody>
          <a:bodyPr/>
          <a:lstStyle/>
          <a:p>
            <a:fld id="{AE89A128-ED59-2549-B502-A4961247F92A}" type="slidenum">
              <a:rPr lang="en-US" smtClean="0"/>
              <a:pPr/>
              <a:t>20</a:t>
            </a:fld>
            <a:endParaRPr lang="en-US"/>
          </a:p>
        </p:txBody>
      </p:sp>
      <p:cxnSp>
        <p:nvCxnSpPr>
          <p:cNvPr id="9" name="直接连接符 5"/>
          <p:cNvCxnSpPr>
            <a:cxnSpLocks noChangeShapeType="1"/>
          </p:cNvCxnSpPr>
          <p:nvPr/>
        </p:nvCxnSpPr>
        <p:spPr bwMode="auto">
          <a:xfrm>
            <a:off x="457200" y="1416051"/>
            <a:ext cx="8305800" cy="1587"/>
          </a:xfrm>
          <a:prstGeom prst="line">
            <a:avLst/>
          </a:prstGeom>
          <a:noFill/>
          <a:ln w="76200" cmpd="thickThin">
            <a:solidFill>
              <a:schemeClr val="tx1">
                <a:alpha val="79999"/>
              </a:schemeClr>
            </a:solidFill>
            <a:round/>
            <a:headEnd/>
            <a:tailEnd/>
          </a:ln>
        </p:spPr>
      </p:cxnSp>
      <p:sp>
        <p:nvSpPr>
          <p:cNvPr id="11" name="TextBox 10"/>
          <p:cNvSpPr txBox="1"/>
          <p:nvPr/>
        </p:nvSpPr>
        <p:spPr>
          <a:xfrm>
            <a:off x="457200" y="3961909"/>
            <a:ext cx="2362200" cy="2739211"/>
          </a:xfrm>
          <a:prstGeom prst="rect">
            <a:avLst/>
          </a:prstGeom>
          <a:noFill/>
        </p:spPr>
        <p:txBody>
          <a:bodyPr wrap="square" rtlCol="0">
            <a:spAutoFit/>
          </a:bodyPr>
          <a:lstStyle/>
          <a:p>
            <a:pPr algn="ctr"/>
            <a:r>
              <a:rPr lang="en-US" sz="2200" dirty="0" smtClean="0"/>
              <a:t>BUT</a:t>
            </a:r>
          </a:p>
          <a:p>
            <a:r>
              <a:rPr lang="en-US" sz="2200" dirty="0" smtClean="0"/>
              <a:t>Local meta-stable P-odd domains are not forbidden</a:t>
            </a:r>
          </a:p>
          <a:p>
            <a:r>
              <a:rPr lang="en-US" sz="1600" dirty="0" err="1" smtClean="0"/>
              <a:t>Kharzeev</a:t>
            </a:r>
            <a:r>
              <a:rPr lang="en-US" sz="1600" dirty="0" smtClean="0"/>
              <a:t>, </a:t>
            </a:r>
            <a:r>
              <a:rPr lang="en-US" sz="1600" dirty="0" err="1" smtClean="0"/>
              <a:t>Kraanitz</a:t>
            </a:r>
            <a:r>
              <a:rPr lang="en-US" sz="1600" dirty="0" smtClean="0"/>
              <a:t>, </a:t>
            </a:r>
            <a:r>
              <a:rPr lang="en-US" sz="1600" dirty="0" err="1" smtClean="0"/>
              <a:t>Venugopalan</a:t>
            </a:r>
            <a:r>
              <a:rPr lang="en-US" sz="1600" dirty="0" smtClean="0"/>
              <a:t> PL B545 (2002)298  and references therein</a:t>
            </a:r>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89A128-ED59-2549-B502-A4961247F92A}" type="slidenum">
              <a:rPr lang="en-US" smtClean="0"/>
              <a:pPr/>
              <a:t>21</a:t>
            </a:fld>
            <a:endParaRPr lang="en-US"/>
          </a:p>
        </p:txBody>
      </p:sp>
      <p:sp>
        <p:nvSpPr>
          <p:cNvPr id="5" name="TextBox 4"/>
          <p:cNvSpPr txBox="1"/>
          <p:nvPr/>
        </p:nvSpPr>
        <p:spPr>
          <a:xfrm>
            <a:off x="1066800" y="228600"/>
            <a:ext cx="7336063" cy="584776"/>
          </a:xfrm>
          <a:prstGeom prst="rect">
            <a:avLst/>
          </a:prstGeom>
          <a:noFill/>
        </p:spPr>
        <p:txBody>
          <a:bodyPr wrap="none" rtlCol="0">
            <a:spAutoFit/>
          </a:bodyPr>
          <a:lstStyle/>
          <a:p>
            <a:pPr algn="ctr"/>
            <a:r>
              <a:rPr lang="en-US" sz="3200" b="1" dirty="0" smtClean="0"/>
              <a:t>Charge Separation in a Heavy Ion Collision</a:t>
            </a:r>
            <a:endParaRPr lang="en-US" sz="3200" b="1" dirty="0"/>
          </a:p>
        </p:txBody>
      </p:sp>
      <p:cxnSp>
        <p:nvCxnSpPr>
          <p:cNvPr id="6" name="直接连接符 5"/>
          <p:cNvCxnSpPr>
            <a:cxnSpLocks noChangeShapeType="1"/>
          </p:cNvCxnSpPr>
          <p:nvPr/>
        </p:nvCxnSpPr>
        <p:spPr bwMode="auto">
          <a:xfrm>
            <a:off x="457200" y="1006413"/>
            <a:ext cx="8305800" cy="1587"/>
          </a:xfrm>
          <a:prstGeom prst="line">
            <a:avLst/>
          </a:prstGeom>
          <a:noFill/>
          <a:ln w="76200" cmpd="thickThin">
            <a:solidFill>
              <a:schemeClr val="tx1">
                <a:alpha val="79999"/>
              </a:schemeClr>
            </a:solidFill>
            <a:round/>
            <a:headEnd/>
            <a:tailEnd/>
          </a:ln>
        </p:spPr>
      </p:cxnSp>
      <p:sp>
        <p:nvSpPr>
          <p:cNvPr id="7" name="TextBox 6"/>
          <p:cNvSpPr txBox="1"/>
          <p:nvPr/>
        </p:nvSpPr>
        <p:spPr>
          <a:xfrm>
            <a:off x="685800" y="1219200"/>
            <a:ext cx="5105400" cy="1446550"/>
          </a:xfrm>
          <a:prstGeom prst="rect">
            <a:avLst/>
          </a:prstGeom>
          <a:noFill/>
        </p:spPr>
        <p:txBody>
          <a:bodyPr wrap="square" rtlCol="0">
            <a:spAutoFit/>
          </a:bodyPr>
          <a:lstStyle/>
          <a:p>
            <a:r>
              <a:rPr lang="en-US" sz="2200" dirty="0" smtClean="0"/>
              <a:t>Magnetic Field aligns </a:t>
            </a:r>
          </a:p>
          <a:p>
            <a:pPr>
              <a:buFont typeface="Arial"/>
              <a:buChar char="•"/>
            </a:pPr>
            <a:r>
              <a:rPr lang="en-US" sz="2200" dirty="0" smtClean="0"/>
              <a:t> Spin of +</a:t>
            </a:r>
            <a:r>
              <a:rPr lang="en-US" sz="2200" dirty="0" err="1" smtClean="0"/>
              <a:t>ve</a:t>
            </a:r>
            <a:r>
              <a:rPr lang="en-US" sz="2200" dirty="0" smtClean="0"/>
              <a:t> charged quarks along itself</a:t>
            </a:r>
          </a:p>
          <a:p>
            <a:pPr>
              <a:buFont typeface="Arial"/>
              <a:buChar char="•"/>
            </a:pPr>
            <a:r>
              <a:rPr lang="en-US" sz="2200" dirty="0" smtClean="0"/>
              <a:t> Spin of -</a:t>
            </a:r>
            <a:r>
              <a:rPr lang="en-US" sz="2200" dirty="0" err="1" smtClean="0"/>
              <a:t>ve</a:t>
            </a:r>
            <a:r>
              <a:rPr lang="en-US" sz="2200" dirty="0" smtClean="0"/>
              <a:t> charged quarks opposite to itself</a:t>
            </a:r>
          </a:p>
        </p:txBody>
      </p:sp>
      <p:sp>
        <p:nvSpPr>
          <p:cNvPr id="55" name="TextBox 54"/>
          <p:cNvSpPr txBox="1"/>
          <p:nvPr/>
        </p:nvSpPr>
        <p:spPr>
          <a:xfrm>
            <a:off x="457200" y="5894685"/>
            <a:ext cx="8229600" cy="584776"/>
          </a:xfrm>
          <a:prstGeom prst="rect">
            <a:avLst/>
          </a:prstGeom>
          <a:noFill/>
        </p:spPr>
        <p:txBody>
          <a:bodyPr wrap="square" rtlCol="0">
            <a:spAutoFit/>
          </a:bodyPr>
          <a:lstStyle/>
          <a:p>
            <a:r>
              <a:rPr lang="en-US" sz="1600" dirty="0" err="1" smtClean="0"/>
              <a:t>Kharzeev</a:t>
            </a:r>
            <a:r>
              <a:rPr lang="en-US" sz="1600" dirty="0" smtClean="0"/>
              <a:t>, PLB 81(1998)512  </a:t>
            </a:r>
            <a:r>
              <a:rPr lang="en-US" sz="1600" dirty="0" err="1" smtClean="0"/>
              <a:t>Kharzeev</a:t>
            </a:r>
            <a:r>
              <a:rPr lang="en-US" sz="1600" dirty="0" smtClean="0"/>
              <a:t>, </a:t>
            </a:r>
            <a:r>
              <a:rPr lang="en-US" sz="1600" dirty="0" err="1" smtClean="0"/>
              <a:t>Zhitnitsky</a:t>
            </a:r>
            <a:r>
              <a:rPr lang="en-US" sz="1600" dirty="0" smtClean="0"/>
              <a:t>, NPA 797 (2007)67 ,  </a:t>
            </a:r>
            <a:r>
              <a:rPr lang="en-US" sz="1600" dirty="0" err="1" smtClean="0"/>
              <a:t>Kharzeev</a:t>
            </a:r>
            <a:r>
              <a:rPr lang="en-US" sz="1600" dirty="0" smtClean="0"/>
              <a:t>, </a:t>
            </a:r>
            <a:r>
              <a:rPr lang="en-US" sz="1600" dirty="0" err="1" smtClean="0"/>
              <a:t>McLerran</a:t>
            </a:r>
            <a:r>
              <a:rPr lang="en-US" sz="1600" dirty="0" smtClean="0"/>
              <a:t>, </a:t>
            </a:r>
            <a:r>
              <a:rPr lang="en-US" sz="1600" dirty="0" err="1" smtClean="0"/>
              <a:t>Warringa</a:t>
            </a:r>
            <a:r>
              <a:rPr lang="en-US" sz="1600" dirty="0" smtClean="0"/>
              <a:t>, NPA 803(2008) 67,  </a:t>
            </a:r>
            <a:r>
              <a:rPr lang="en-US" sz="1600" dirty="0" err="1" smtClean="0"/>
              <a:t>Voloshin</a:t>
            </a:r>
            <a:r>
              <a:rPr lang="en-US" sz="1600" dirty="0" smtClean="0"/>
              <a:t> PRC 62(2000)044901, Liang, Wang, PRL 94(2005)102301   </a:t>
            </a:r>
            <a:endParaRPr lang="en-US" sz="1600" dirty="0"/>
          </a:p>
        </p:txBody>
      </p:sp>
      <p:grpSp>
        <p:nvGrpSpPr>
          <p:cNvPr id="88" name="Group 87"/>
          <p:cNvGrpSpPr/>
          <p:nvPr/>
        </p:nvGrpSpPr>
        <p:grpSpPr>
          <a:xfrm>
            <a:off x="5288281" y="1066800"/>
            <a:ext cx="3550919" cy="3352800"/>
            <a:chOff x="5135881" y="1219200"/>
            <a:chExt cx="3550919" cy="3352800"/>
          </a:xfrm>
        </p:grpSpPr>
        <p:sp>
          <p:nvSpPr>
            <p:cNvPr id="53" name="TextBox 52"/>
            <p:cNvSpPr txBox="1"/>
            <p:nvPr/>
          </p:nvSpPr>
          <p:spPr>
            <a:xfrm>
              <a:off x="8077200" y="1955899"/>
              <a:ext cx="609600" cy="2616101"/>
            </a:xfrm>
            <a:prstGeom prst="rect">
              <a:avLst/>
            </a:prstGeom>
            <a:noFill/>
          </p:spPr>
          <p:txBody>
            <a:bodyPr wrap="square" rtlCol="0">
              <a:spAutoFit/>
            </a:bodyPr>
            <a:lstStyle/>
            <a:p>
              <a:r>
                <a:rPr lang="en-US" sz="2200" dirty="0" smtClean="0"/>
                <a:t>+</a:t>
              </a:r>
              <a:r>
                <a:rPr lang="en-US" sz="2200" dirty="0" err="1" smtClean="0"/>
                <a:t>ve</a:t>
              </a:r>
              <a:endParaRPr lang="en-US" sz="2200" dirty="0" smtClean="0"/>
            </a:p>
            <a:p>
              <a:endParaRPr lang="en-US" sz="2200" dirty="0" smtClean="0"/>
            </a:p>
            <a:p>
              <a:endParaRPr lang="en-US" sz="2200" dirty="0" smtClean="0"/>
            </a:p>
            <a:p>
              <a:endParaRPr lang="en-US" sz="2200" dirty="0" smtClean="0"/>
            </a:p>
            <a:p>
              <a:r>
                <a:rPr lang="en-US" sz="2200" dirty="0" smtClean="0"/>
                <a:t>-</a:t>
              </a:r>
              <a:r>
                <a:rPr lang="en-US" sz="2200" dirty="0" err="1" smtClean="0"/>
                <a:t>ve</a:t>
              </a:r>
              <a:endParaRPr lang="en-US" sz="2200" dirty="0" smtClean="0"/>
            </a:p>
            <a:p>
              <a:endParaRPr lang="en-US" dirty="0" smtClean="0"/>
            </a:p>
            <a:p>
              <a:endParaRPr lang="en-US" dirty="0" smtClean="0"/>
            </a:p>
            <a:p>
              <a:endParaRPr lang="en-US" dirty="0"/>
            </a:p>
          </p:txBody>
        </p:sp>
        <p:grpSp>
          <p:nvGrpSpPr>
            <p:cNvPr id="87" name="Group 86"/>
            <p:cNvGrpSpPr/>
            <p:nvPr/>
          </p:nvGrpSpPr>
          <p:grpSpPr>
            <a:xfrm>
              <a:off x="5135881" y="1219200"/>
              <a:ext cx="2941319" cy="2743200"/>
              <a:chOff x="5135881" y="1219200"/>
              <a:chExt cx="2941319" cy="2743200"/>
            </a:xfrm>
          </p:grpSpPr>
          <p:grpSp>
            <p:nvGrpSpPr>
              <p:cNvPr id="54" name="Group 53"/>
              <p:cNvGrpSpPr/>
              <p:nvPr/>
            </p:nvGrpSpPr>
            <p:grpSpPr>
              <a:xfrm>
                <a:off x="5791200" y="1752600"/>
                <a:ext cx="2209800" cy="2209800"/>
                <a:chOff x="5791200" y="1752600"/>
                <a:chExt cx="2209800" cy="2209800"/>
              </a:xfrm>
            </p:grpSpPr>
            <p:grpSp>
              <p:nvGrpSpPr>
                <p:cNvPr id="32" name="Group 31"/>
                <p:cNvGrpSpPr/>
                <p:nvPr/>
              </p:nvGrpSpPr>
              <p:grpSpPr>
                <a:xfrm>
                  <a:off x="5791200" y="3048000"/>
                  <a:ext cx="1828801" cy="914400"/>
                  <a:chOff x="6553200" y="1828800"/>
                  <a:chExt cx="1828801" cy="914400"/>
                </a:xfrm>
              </p:grpSpPr>
              <p:grpSp>
                <p:nvGrpSpPr>
                  <p:cNvPr id="18" name="Group 17"/>
                  <p:cNvGrpSpPr/>
                  <p:nvPr/>
                </p:nvGrpSpPr>
                <p:grpSpPr>
                  <a:xfrm>
                    <a:off x="6553200" y="1828800"/>
                    <a:ext cx="1828801" cy="914400"/>
                    <a:chOff x="6553200" y="1828800"/>
                    <a:chExt cx="1828801" cy="914400"/>
                  </a:xfrm>
                </p:grpSpPr>
                <p:sp>
                  <p:nvSpPr>
                    <p:cNvPr id="9" name="Oval 8"/>
                    <p:cNvSpPr/>
                    <p:nvPr/>
                  </p:nvSpPr>
                  <p:spPr>
                    <a:xfrm>
                      <a:off x="6553200" y="1828800"/>
                      <a:ext cx="914400" cy="9144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flipH="1" flipV="1">
                      <a:off x="6667896" y="2399903"/>
                      <a:ext cx="532606" cy="1"/>
                    </a:xfrm>
                    <a:prstGeom prst="straightConnector1">
                      <a:avLst/>
                    </a:prstGeom>
                    <a:ln>
                      <a:solidFill>
                        <a:srgbClr val="631A9A"/>
                      </a:solidFill>
                      <a:tailEnd type="arrow" w="sm" len="lg"/>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115698" y="2400696"/>
                      <a:ext cx="532606" cy="1"/>
                    </a:xfrm>
                    <a:prstGeom prst="straightConnector1">
                      <a:avLst/>
                    </a:prstGeom>
                    <a:ln>
                      <a:solidFill>
                        <a:srgbClr val="03472A"/>
                      </a:solidFill>
                      <a:tailEnd type="arrow" w="sm" len="lg"/>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6553200" y="2057400"/>
                    <a:ext cx="914400" cy="369332"/>
                  </a:xfrm>
                  <a:prstGeom prst="rect">
                    <a:avLst/>
                  </a:prstGeom>
                  <a:noFill/>
                </p:spPr>
                <p:txBody>
                  <a:bodyPr wrap="square" rtlCol="0">
                    <a:spAutoFit/>
                  </a:bodyPr>
                  <a:lstStyle/>
                  <a:p>
                    <a:r>
                      <a:rPr lang="en-US" dirty="0" smtClean="0"/>
                      <a:t> S        P</a:t>
                    </a:r>
                    <a:endParaRPr lang="en-US" dirty="0"/>
                  </a:p>
                </p:txBody>
              </p:sp>
            </p:grpSp>
            <p:grpSp>
              <p:nvGrpSpPr>
                <p:cNvPr id="33" name="Group 32"/>
                <p:cNvGrpSpPr/>
                <p:nvPr/>
              </p:nvGrpSpPr>
              <p:grpSpPr>
                <a:xfrm>
                  <a:off x="5791200" y="1752600"/>
                  <a:ext cx="914400" cy="914400"/>
                  <a:chOff x="6553200" y="1828800"/>
                  <a:chExt cx="914400" cy="914400"/>
                </a:xfrm>
              </p:grpSpPr>
              <p:grpSp>
                <p:nvGrpSpPr>
                  <p:cNvPr id="34" name="Group 17"/>
                  <p:cNvGrpSpPr/>
                  <p:nvPr/>
                </p:nvGrpSpPr>
                <p:grpSpPr>
                  <a:xfrm>
                    <a:off x="6553200" y="1828800"/>
                    <a:ext cx="914400" cy="914400"/>
                    <a:chOff x="6553200" y="1828800"/>
                    <a:chExt cx="914400" cy="914400"/>
                  </a:xfrm>
                </p:grpSpPr>
                <p:sp>
                  <p:nvSpPr>
                    <p:cNvPr id="36" name="Oval 35"/>
                    <p:cNvSpPr/>
                    <p:nvPr/>
                  </p:nvSpPr>
                  <p:spPr>
                    <a:xfrm>
                      <a:off x="6553200" y="1828800"/>
                      <a:ext cx="914400" cy="914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rot="5400000" flipH="1" flipV="1">
                      <a:off x="6667896" y="2246530"/>
                      <a:ext cx="532606" cy="1"/>
                    </a:xfrm>
                    <a:prstGeom prst="straightConnector1">
                      <a:avLst/>
                    </a:prstGeom>
                    <a:ln>
                      <a:solidFill>
                        <a:srgbClr val="631A9A"/>
                      </a:solidFill>
                      <a:tailEnd type="arrow" w="sm" len="lg"/>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flipH="1" flipV="1">
                      <a:off x="6820298" y="2412364"/>
                      <a:ext cx="532606" cy="1"/>
                    </a:xfrm>
                    <a:prstGeom prst="straightConnector1">
                      <a:avLst/>
                    </a:prstGeom>
                    <a:ln>
                      <a:solidFill>
                        <a:srgbClr val="03472A"/>
                      </a:solidFill>
                      <a:tailEnd type="arrow" w="sm" len="lg"/>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6553200" y="2057400"/>
                    <a:ext cx="914400" cy="369332"/>
                  </a:xfrm>
                  <a:prstGeom prst="rect">
                    <a:avLst/>
                  </a:prstGeom>
                  <a:noFill/>
                </p:spPr>
                <p:txBody>
                  <a:bodyPr wrap="square" rtlCol="0">
                    <a:spAutoFit/>
                  </a:bodyPr>
                  <a:lstStyle/>
                  <a:p>
                    <a:r>
                      <a:rPr lang="en-US" dirty="0" smtClean="0"/>
                      <a:t> S        P</a:t>
                    </a:r>
                    <a:endParaRPr lang="en-US" dirty="0"/>
                  </a:p>
                </p:txBody>
              </p:sp>
            </p:grpSp>
            <p:grpSp>
              <p:nvGrpSpPr>
                <p:cNvPr id="39" name="Group 38"/>
                <p:cNvGrpSpPr/>
                <p:nvPr/>
              </p:nvGrpSpPr>
              <p:grpSpPr>
                <a:xfrm>
                  <a:off x="7086600" y="1752600"/>
                  <a:ext cx="914400" cy="914400"/>
                  <a:chOff x="6553200" y="1828800"/>
                  <a:chExt cx="914400" cy="914400"/>
                </a:xfrm>
              </p:grpSpPr>
              <p:grpSp>
                <p:nvGrpSpPr>
                  <p:cNvPr id="40" name="Group 17"/>
                  <p:cNvGrpSpPr/>
                  <p:nvPr/>
                </p:nvGrpSpPr>
                <p:grpSpPr>
                  <a:xfrm>
                    <a:off x="6553200" y="1828800"/>
                    <a:ext cx="914400" cy="914400"/>
                    <a:chOff x="6553200" y="1828800"/>
                    <a:chExt cx="914400" cy="914400"/>
                  </a:xfrm>
                </p:grpSpPr>
                <p:sp>
                  <p:nvSpPr>
                    <p:cNvPr id="42" name="Oval 41"/>
                    <p:cNvSpPr/>
                    <p:nvPr/>
                  </p:nvSpPr>
                  <p:spPr>
                    <a:xfrm>
                      <a:off x="6553200" y="1828800"/>
                      <a:ext cx="914400" cy="914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rot="5400000" flipH="1" flipV="1">
                      <a:off x="6667896" y="2246530"/>
                      <a:ext cx="532606" cy="1"/>
                    </a:xfrm>
                    <a:prstGeom prst="straightConnector1">
                      <a:avLst/>
                    </a:prstGeom>
                    <a:ln>
                      <a:solidFill>
                        <a:srgbClr val="631A9A"/>
                      </a:solidFill>
                      <a:tailEnd type="arrow" w="sm" len="lg"/>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flipH="1" flipV="1">
                      <a:off x="6820298" y="2246530"/>
                      <a:ext cx="532606" cy="1"/>
                    </a:xfrm>
                    <a:prstGeom prst="straightConnector1">
                      <a:avLst/>
                    </a:prstGeom>
                    <a:ln>
                      <a:solidFill>
                        <a:srgbClr val="03472A"/>
                      </a:solidFill>
                      <a:tailEnd type="arrow" w="sm" len="lg"/>
                    </a:ln>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6553200" y="2057400"/>
                    <a:ext cx="914400" cy="369332"/>
                  </a:xfrm>
                  <a:prstGeom prst="rect">
                    <a:avLst/>
                  </a:prstGeom>
                  <a:noFill/>
                </p:spPr>
                <p:txBody>
                  <a:bodyPr wrap="square" rtlCol="0">
                    <a:spAutoFit/>
                  </a:bodyPr>
                  <a:lstStyle/>
                  <a:p>
                    <a:r>
                      <a:rPr lang="en-US" dirty="0" smtClean="0"/>
                      <a:t> S        P</a:t>
                    </a:r>
                    <a:endParaRPr lang="en-US" dirty="0"/>
                  </a:p>
                </p:txBody>
              </p:sp>
            </p:grpSp>
            <p:grpSp>
              <p:nvGrpSpPr>
                <p:cNvPr id="45" name="Group 44"/>
                <p:cNvGrpSpPr/>
                <p:nvPr/>
              </p:nvGrpSpPr>
              <p:grpSpPr>
                <a:xfrm>
                  <a:off x="6324598" y="3048000"/>
                  <a:ext cx="1676402" cy="914400"/>
                  <a:chOff x="5791198" y="1828800"/>
                  <a:chExt cx="1676402" cy="914400"/>
                </a:xfrm>
              </p:grpSpPr>
              <p:grpSp>
                <p:nvGrpSpPr>
                  <p:cNvPr id="46" name="Group 17"/>
                  <p:cNvGrpSpPr/>
                  <p:nvPr/>
                </p:nvGrpSpPr>
                <p:grpSpPr>
                  <a:xfrm>
                    <a:off x="5791198" y="1828800"/>
                    <a:ext cx="1676402" cy="914400"/>
                    <a:chOff x="5791198" y="1828800"/>
                    <a:chExt cx="1676402" cy="914400"/>
                  </a:xfrm>
                </p:grpSpPr>
                <p:sp>
                  <p:nvSpPr>
                    <p:cNvPr id="48" name="Oval 47"/>
                    <p:cNvSpPr/>
                    <p:nvPr/>
                  </p:nvSpPr>
                  <p:spPr>
                    <a:xfrm>
                      <a:off x="6553200" y="1828800"/>
                      <a:ext cx="914400" cy="9144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5400000" flipH="1" flipV="1">
                      <a:off x="6667896" y="2399903"/>
                      <a:ext cx="532606" cy="1"/>
                    </a:xfrm>
                    <a:prstGeom prst="straightConnector1">
                      <a:avLst/>
                    </a:prstGeom>
                    <a:ln>
                      <a:solidFill>
                        <a:srgbClr val="631A9A"/>
                      </a:solidFill>
                      <a:tailEnd type="arrow" w="sm" len="lg"/>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flipH="1" flipV="1">
                      <a:off x="5524896" y="2246530"/>
                      <a:ext cx="532606" cy="1"/>
                    </a:xfrm>
                    <a:prstGeom prst="straightConnector1">
                      <a:avLst/>
                    </a:prstGeom>
                    <a:ln>
                      <a:solidFill>
                        <a:srgbClr val="03472A"/>
                      </a:solidFill>
                      <a:tailEnd type="arrow" w="sm" len="lg"/>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6553200" y="2057400"/>
                    <a:ext cx="914400" cy="369332"/>
                  </a:xfrm>
                  <a:prstGeom prst="rect">
                    <a:avLst/>
                  </a:prstGeom>
                  <a:noFill/>
                </p:spPr>
                <p:txBody>
                  <a:bodyPr wrap="square" rtlCol="0">
                    <a:spAutoFit/>
                  </a:bodyPr>
                  <a:lstStyle/>
                  <a:p>
                    <a:r>
                      <a:rPr lang="en-US" dirty="0" smtClean="0"/>
                      <a:t> S        P</a:t>
                    </a:r>
                    <a:endParaRPr lang="en-US" dirty="0"/>
                  </a:p>
                </p:txBody>
              </p:sp>
            </p:grpSp>
          </p:grpSp>
          <p:sp>
            <p:nvSpPr>
              <p:cNvPr id="52" name="TextBox 51"/>
              <p:cNvSpPr txBox="1"/>
              <p:nvPr/>
            </p:nvSpPr>
            <p:spPr>
              <a:xfrm>
                <a:off x="5867400" y="1219200"/>
                <a:ext cx="2209800" cy="430887"/>
              </a:xfrm>
              <a:prstGeom prst="rect">
                <a:avLst/>
              </a:prstGeom>
              <a:noFill/>
            </p:spPr>
            <p:txBody>
              <a:bodyPr wrap="square" rtlCol="0">
                <a:spAutoFit/>
              </a:bodyPr>
              <a:lstStyle/>
              <a:p>
                <a:r>
                  <a:rPr lang="en-US" sz="2200" dirty="0" smtClean="0"/>
                  <a:t>Left             Right</a:t>
                </a:r>
                <a:endParaRPr lang="en-US" sz="2200" dirty="0"/>
              </a:p>
            </p:txBody>
          </p:sp>
          <p:sp>
            <p:nvSpPr>
              <p:cNvPr id="61" name="Up Arrow 60"/>
              <p:cNvSpPr/>
              <p:nvPr/>
            </p:nvSpPr>
            <p:spPr>
              <a:xfrm flipH="1">
                <a:off x="5379719" y="2209800"/>
                <a:ext cx="259081" cy="1219200"/>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5135881" y="2590800"/>
                <a:ext cx="579119" cy="461665"/>
              </a:xfrm>
              <a:prstGeom prst="rect">
                <a:avLst/>
              </a:prstGeom>
              <a:noFill/>
            </p:spPr>
            <p:txBody>
              <a:bodyPr wrap="square" rtlCol="0">
                <a:spAutoFit/>
              </a:bodyPr>
              <a:lstStyle/>
              <a:p>
                <a:r>
                  <a:rPr lang="en-US" sz="2400" dirty="0" smtClean="0"/>
                  <a:t>B</a:t>
                </a:r>
                <a:endParaRPr lang="en-US" sz="2400" dirty="0"/>
              </a:p>
            </p:txBody>
          </p:sp>
        </p:grpSp>
      </p:grpSp>
      <p:grpSp>
        <p:nvGrpSpPr>
          <p:cNvPr id="86" name="Group 85"/>
          <p:cNvGrpSpPr/>
          <p:nvPr/>
        </p:nvGrpSpPr>
        <p:grpSpPr>
          <a:xfrm>
            <a:off x="609600" y="2665750"/>
            <a:ext cx="3810000" cy="2973050"/>
            <a:chOff x="762000" y="2665750"/>
            <a:chExt cx="3810000" cy="2973050"/>
          </a:xfrm>
        </p:grpSpPr>
        <p:grpSp>
          <p:nvGrpSpPr>
            <p:cNvPr id="82" name="Group 81"/>
            <p:cNvGrpSpPr/>
            <p:nvPr/>
          </p:nvGrpSpPr>
          <p:grpSpPr>
            <a:xfrm>
              <a:off x="762000" y="2743200"/>
              <a:ext cx="3627119" cy="2895600"/>
              <a:chOff x="1524000" y="2590800"/>
              <a:chExt cx="3627119" cy="2895600"/>
            </a:xfrm>
          </p:grpSpPr>
          <p:sp>
            <p:nvSpPr>
              <p:cNvPr id="57" name="Oval 56"/>
              <p:cNvSpPr/>
              <p:nvPr/>
            </p:nvSpPr>
            <p:spPr>
              <a:xfrm>
                <a:off x="1524000" y="3353593"/>
                <a:ext cx="1828800" cy="175180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667000" y="3352800"/>
                <a:ext cx="1905000" cy="1752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4" name="Group 63"/>
              <p:cNvGrpSpPr/>
              <p:nvPr/>
            </p:nvGrpSpPr>
            <p:grpSpPr>
              <a:xfrm>
                <a:off x="4572000" y="3581400"/>
                <a:ext cx="579119" cy="1219200"/>
                <a:chOff x="1112519" y="4343400"/>
                <a:chExt cx="579119" cy="1219200"/>
              </a:xfrm>
            </p:grpSpPr>
            <p:sp>
              <p:nvSpPr>
                <p:cNvPr id="60" name="Up Arrow 59"/>
                <p:cNvSpPr/>
                <p:nvPr/>
              </p:nvSpPr>
              <p:spPr>
                <a:xfrm flipH="1">
                  <a:off x="1341119" y="4343400"/>
                  <a:ext cx="259081" cy="1219200"/>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112519" y="4719935"/>
                  <a:ext cx="579119" cy="461665"/>
                </a:xfrm>
                <a:prstGeom prst="rect">
                  <a:avLst/>
                </a:prstGeom>
                <a:noFill/>
              </p:spPr>
              <p:txBody>
                <a:bodyPr wrap="square" rtlCol="0">
                  <a:spAutoFit/>
                </a:bodyPr>
                <a:lstStyle/>
                <a:p>
                  <a:r>
                    <a:rPr lang="en-US" sz="2400" dirty="0" smtClean="0"/>
                    <a:t>B</a:t>
                  </a:r>
                  <a:endParaRPr lang="en-US" sz="2400" dirty="0"/>
                </a:p>
              </p:txBody>
            </p:sp>
          </p:grpSp>
          <p:cxnSp>
            <p:nvCxnSpPr>
              <p:cNvPr id="66" name="Straight Arrow Connector 65"/>
              <p:cNvCxnSpPr>
                <a:stCxn id="69" idx="4"/>
              </p:cNvCxnSpPr>
              <p:nvPr/>
            </p:nvCxnSpPr>
            <p:spPr>
              <a:xfrm rot="16200000" flipH="1">
                <a:off x="2476500" y="4762500"/>
                <a:ext cx="1219200" cy="762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2819400" y="3276600"/>
                <a:ext cx="457200" cy="914400"/>
              </a:xfrm>
              <a:prstGeom prst="ellipse">
                <a:avLst/>
              </a:prstGeom>
              <a:blipFill rotWithShape="1">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rot="5400000">
                <a:off x="2133600" y="4648200"/>
                <a:ext cx="1295400" cy="3810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flipH="1" flipV="1">
                <a:off x="2971174" y="2894975"/>
                <a:ext cx="763250" cy="3048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16200000" flipV="1">
                <a:off x="2361573" y="2896228"/>
                <a:ext cx="763251" cy="304796"/>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flipH="1" flipV="1">
                <a:off x="2719716" y="2919085"/>
                <a:ext cx="763251" cy="10668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16200000" flipH="1">
                <a:off x="2628900" y="4610100"/>
                <a:ext cx="1295400" cy="3048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sp>
          <p:nvSpPr>
            <p:cNvPr id="83" name="TextBox 82"/>
            <p:cNvSpPr txBox="1"/>
            <p:nvPr/>
          </p:nvSpPr>
          <p:spPr>
            <a:xfrm>
              <a:off x="2743200" y="2665750"/>
              <a:ext cx="1828800" cy="461665"/>
            </a:xfrm>
            <a:prstGeom prst="rect">
              <a:avLst/>
            </a:prstGeom>
            <a:noFill/>
          </p:spPr>
          <p:txBody>
            <a:bodyPr wrap="square" rtlCol="0">
              <a:spAutoFit/>
            </a:bodyPr>
            <a:lstStyle/>
            <a:p>
              <a:r>
                <a:rPr lang="en-US" sz="2400" dirty="0" err="1" smtClean="0"/>
                <a:t>N</a:t>
              </a:r>
              <a:r>
                <a:rPr lang="en-US" sz="2400" baseline="-25000" dirty="0" err="1" smtClean="0"/>
                <a:t>Left</a:t>
              </a:r>
              <a:r>
                <a:rPr lang="en-US" sz="2400" dirty="0" smtClean="0"/>
                <a:t> &lt; </a:t>
              </a:r>
              <a:r>
                <a:rPr lang="en-US" sz="2400" dirty="0" err="1" smtClean="0"/>
                <a:t>N</a:t>
              </a:r>
              <a:r>
                <a:rPr lang="en-US" sz="2400" baseline="-25000" dirty="0" err="1" smtClean="0"/>
                <a:t>Right</a:t>
              </a:r>
              <a:endParaRPr lang="en-US" sz="2400" baseline="-25000" dirty="0"/>
            </a:p>
          </p:txBody>
        </p:sp>
      </p:grpSp>
      <p:sp>
        <p:nvSpPr>
          <p:cNvPr id="85" name="TextBox 84"/>
          <p:cNvSpPr txBox="1"/>
          <p:nvPr/>
        </p:nvSpPr>
        <p:spPr>
          <a:xfrm>
            <a:off x="4191000" y="3429000"/>
            <a:ext cx="609600" cy="2616101"/>
          </a:xfrm>
          <a:prstGeom prst="rect">
            <a:avLst/>
          </a:prstGeom>
          <a:noFill/>
        </p:spPr>
        <p:txBody>
          <a:bodyPr wrap="square" rtlCol="0">
            <a:spAutoFit/>
          </a:bodyPr>
          <a:lstStyle/>
          <a:p>
            <a:r>
              <a:rPr lang="en-US" sz="2200" dirty="0" smtClean="0"/>
              <a:t>+</a:t>
            </a:r>
            <a:r>
              <a:rPr lang="en-US" sz="2200" dirty="0" err="1" smtClean="0"/>
              <a:t>ve</a:t>
            </a:r>
            <a:endParaRPr lang="en-US" sz="2200" dirty="0" smtClean="0"/>
          </a:p>
          <a:p>
            <a:endParaRPr lang="en-US" sz="2200" dirty="0" smtClean="0"/>
          </a:p>
          <a:p>
            <a:endParaRPr lang="en-US" sz="2200" dirty="0" smtClean="0"/>
          </a:p>
          <a:p>
            <a:endParaRPr lang="en-US" sz="2200" dirty="0" smtClean="0"/>
          </a:p>
          <a:p>
            <a:r>
              <a:rPr lang="en-US" sz="2200" dirty="0" smtClean="0"/>
              <a:t>-</a:t>
            </a:r>
            <a:r>
              <a:rPr lang="en-US" sz="2200" dirty="0" err="1" smtClean="0"/>
              <a:t>ve</a:t>
            </a:r>
            <a:endParaRPr lang="en-US" sz="22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Observing Charge separation </a:t>
            </a:r>
            <a:r>
              <a:rPr lang="en-US" sz="3200" b="1" dirty="0" err="1" smtClean="0"/>
              <a:t>w.r.t</a:t>
            </a:r>
            <a:r>
              <a:rPr lang="en-US" sz="3200" b="1" dirty="0" smtClean="0"/>
              <a:t>. Reaction Plane</a:t>
            </a:r>
            <a:endParaRPr lang="en-US" sz="3200" b="1" dirty="0"/>
          </a:p>
        </p:txBody>
      </p:sp>
      <p:sp>
        <p:nvSpPr>
          <p:cNvPr id="7" name="TextBox 6"/>
          <p:cNvSpPr txBox="1"/>
          <p:nvPr/>
        </p:nvSpPr>
        <p:spPr>
          <a:xfrm>
            <a:off x="533480" y="1676400"/>
            <a:ext cx="8229520" cy="707886"/>
          </a:xfrm>
          <a:prstGeom prst="rect">
            <a:avLst/>
          </a:prstGeom>
          <a:noFill/>
        </p:spPr>
        <p:txBody>
          <a:bodyPr wrap="square" rtlCol="0">
            <a:spAutoFit/>
          </a:bodyPr>
          <a:lstStyle/>
          <a:p>
            <a:r>
              <a:rPr lang="en-US" sz="2000" dirty="0" smtClean="0"/>
              <a:t>Azimuthally Anisotropic Distribution : was charge independent earlier.</a:t>
            </a:r>
          </a:p>
          <a:p>
            <a:r>
              <a:rPr lang="en-US" sz="2000" dirty="0" smtClean="0"/>
              <a:t>			  	      				   : Now has a charge dependent term</a:t>
            </a:r>
            <a:endParaRPr lang="en-US" sz="2000" dirty="0"/>
          </a:p>
        </p:txBody>
      </p:sp>
      <p:graphicFrame>
        <p:nvGraphicFramePr>
          <p:cNvPr id="8" name="Object 7"/>
          <p:cNvGraphicFramePr>
            <a:graphicFrameLocks noChangeAspect="1"/>
          </p:cNvGraphicFramePr>
          <p:nvPr/>
        </p:nvGraphicFramePr>
        <p:xfrm>
          <a:off x="1200150" y="2525713"/>
          <a:ext cx="5065713" cy="720725"/>
        </p:xfrm>
        <a:graphic>
          <a:graphicData uri="http://schemas.openxmlformats.org/presentationml/2006/ole">
            <p:oleObj spid="_x0000_s178178" name="Equation" r:id="rId4" imgW="2654300" imgH="406400" progId="Equation.3">
              <p:embed/>
            </p:oleObj>
          </a:graphicData>
        </a:graphic>
      </p:graphicFrame>
      <p:sp>
        <p:nvSpPr>
          <p:cNvPr id="9" name="TextBox 8"/>
          <p:cNvSpPr txBox="1"/>
          <p:nvPr/>
        </p:nvSpPr>
        <p:spPr>
          <a:xfrm>
            <a:off x="457280" y="3380622"/>
            <a:ext cx="8229599" cy="1631216"/>
          </a:xfrm>
          <a:prstGeom prst="rect">
            <a:avLst/>
          </a:prstGeom>
          <a:noFill/>
        </p:spPr>
        <p:txBody>
          <a:bodyPr wrap="square" rtlCol="0">
            <a:spAutoFit/>
          </a:bodyPr>
          <a:lstStyle/>
          <a:p>
            <a:r>
              <a:rPr lang="en-US" sz="2000" dirty="0" smtClean="0"/>
              <a:t>Predicted charged particle asymmetry a</a:t>
            </a:r>
            <a:r>
              <a:rPr lang="en-US" sz="2000" baseline="-25000" dirty="0" smtClean="0"/>
              <a:t>± </a:t>
            </a:r>
            <a:r>
              <a:rPr lang="en-US" sz="2000" dirty="0" smtClean="0"/>
              <a:t>~ 1% for mid-central collisions</a:t>
            </a:r>
          </a:p>
          <a:p>
            <a:r>
              <a:rPr lang="en-US" sz="2000" dirty="0" smtClean="0"/>
              <a:t>BUT averaged over all events -&gt; </a:t>
            </a:r>
            <a:r>
              <a:rPr lang="en-US" sz="2000" dirty="0" smtClean="0">
                <a:solidFill>
                  <a:srgbClr val="FF0000"/>
                </a:solidFill>
              </a:rPr>
              <a:t>&lt;a</a:t>
            </a:r>
            <a:r>
              <a:rPr lang="en-US" sz="2000" baseline="-25000" dirty="0" smtClean="0">
                <a:solidFill>
                  <a:srgbClr val="FF0000"/>
                </a:solidFill>
              </a:rPr>
              <a:t>±</a:t>
            </a:r>
            <a:r>
              <a:rPr lang="en-US" sz="2000" dirty="0" smtClean="0">
                <a:solidFill>
                  <a:srgbClr val="FF0000"/>
                </a:solidFill>
              </a:rPr>
              <a:t>&gt;=</a:t>
            </a:r>
            <a:r>
              <a:rPr lang="en-US" sz="2000" dirty="0" smtClean="0"/>
              <a:t>   </a:t>
            </a:r>
            <a:r>
              <a:rPr lang="en-US" sz="2000" dirty="0" err="1" smtClean="0">
                <a:sym typeface="Wingdings"/>
              </a:rPr>
              <a:t></a:t>
            </a:r>
            <a:endParaRPr lang="en-US" sz="2000" dirty="0" smtClean="0"/>
          </a:p>
          <a:p>
            <a:r>
              <a:rPr lang="en-US" sz="2000" dirty="0" smtClean="0"/>
              <a:t>If we measure charge particle correlations </a:t>
            </a:r>
            <a:r>
              <a:rPr lang="en-US" sz="2000" dirty="0" smtClean="0">
                <a:solidFill>
                  <a:srgbClr val="FF0000"/>
                </a:solidFill>
              </a:rPr>
              <a:t>&lt;</a:t>
            </a:r>
            <a:r>
              <a:rPr lang="en-US" sz="2000" dirty="0" err="1" smtClean="0">
                <a:solidFill>
                  <a:srgbClr val="FF0000"/>
                </a:solidFill>
              </a:rPr>
              <a:t>a</a:t>
            </a:r>
            <a:r>
              <a:rPr lang="en-US" sz="2000" baseline="-25000" dirty="0" err="1" smtClean="0">
                <a:solidFill>
                  <a:srgbClr val="FF0000"/>
                </a:solidFill>
              </a:rPr>
              <a:t>α</a:t>
            </a:r>
            <a:r>
              <a:rPr lang="en-US" sz="2000" dirty="0" err="1" smtClean="0">
                <a:solidFill>
                  <a:srgbClr val="FF0000"/>
                </a:solidFill>
              </a:rPr>
              <a:t>a</a:t>
            </a:r>
            <a:r>
              <a:rPr lang="en-US" sz="2000" baseline="-25000" dirty="0" err="1" smtClean="0">
                <a:solidFill>
                  <a:srgbClr val="FF0000"/>
                </a:solidFill>
              </a:rPr>
              <a:t>β</a:t>
            </a:r>
            <a:r>
              <a:rPr lang="en-US" sz="2000" dirty="0" smtClean="0">
                <a:solidFill>
                  <a:srgbClr val="FF0000"/>
                </a:solidFill>
              </a:rPr>
              <a:t>&gt; </a:t>
            </a:r>
            <a:r>
              <a:rPr lang="en-US" sz="2000" dirty="0" smtClean="0"/>
              <a:t>….  Does not vanish </a:t>
            </a:r>
            <a:r>
              <a:rPr lang="en-US" sz="2000" dirty="0" err="1" smtClean="0">
                <a:sym typeface="Wingdings"/>
              </a:rPr>
              <a:t></a:t>
            </a:r>
            <a:endParaRPr lang="en-US" sz="2000" dirty="0" smtClean="0">
              <a:sym typeface="Wingdings"/>
            </a:endParaRPr>
          </a:p>
          <a:p>
            <a:r>
              <a:rPr lang="en-US" sz="2000" dirty="0" smtClean="0">
                <a:solidFill>
                  <a:srgbClr val="FF0000"/>
                </a:solidFill>
              </a:rPr>
              <a:t>&lt;</a:t>
            </a:r>
            <a:r>
              <a:rPr lang="en-US" sz="2000" dirty="0" err="1" smtClean="0">
                <a:solidFill>
                  <a:srgbClr val="FF0000"/>
                </a:solidFill>
              </a:rPr>
              <a:t>a</a:t>
            </a:r>
            <a:r>
              <a:rPr lang="en-US" sz="2000" baseline="-25000" dirty="0" err="1" smtClean="0">
                <a:solidFill>
                  <a:srgbClr val="FF0000"/>
                </a:solidFill>
              </a:rPr>
              <a:t>α</a:t>
            </a:r>
            <a:r>
              <a:rPr lang="en-US" sz="2000" dirty="0" err="1" smtClean="0">
                <a:solidFill>
                  <a:srgbClr val="FF0000"/>
                </a:solidFill>
              </a:rPr>
              <a:t>a</a:t>
            </a:r>
            <a:r>
              <a:rPr lang="en-US" sz="2000" baseline="-25000" dirty="0" err="1" smtClean="0">
                <a:solidFill>
                  <a:srgbClr val="FF0000"/>
                </a:solidFill>
              </a:rPr>
              <a:t>β</a:t>
            </a:r>
            <a:r>
              <a:rPr lang="en-US" sz="2000" dirty="0" smtClean="0">
                <a:solidFill>
                  <a:srgbClr val="FF0000"/>
                </a:solidFill>
              </a:rPr>
              <a:t>&gt; ~ 10</a:t>
            </a:r>
            <a:r>
              <a:rPr lang="en-US" sz="2000" baseline="30000" dirty="0" smtClean="0">
                <a:solidFill>
                  <a:srgbClr val="FF0000"/>
                </a:solidFill>
              </a:rPr>
              <a:t>-4 </a:t>
            </a:r>
            <a:r>
              <a:rPr lang="en-US" sz="2000" dirty="0" smtClean="0">
                <a:solidFill>
                  <a:srgbClr val="FF0000"/>
                </a:solidFill>
              </a:rPr>
              <a:t>  </a:t>
            </a:r>
            <a:r>
              <a:rPr lang="en-US" sz="2000" dirty="0" smtClean="0"/>
              <a:t>:  Can be measured using correlation with Reaction Plane OR using a three particle correlator </a:t>
            </a:r>
            <a:endParaRPr lang="en-US" sz="2000" baseline="30000" dirty="0"/>
          </a:p>
        </p:txBody>
      </p:sp>
      <p:graphicFrame>
        <p:nvGraphicFramePr>
          <p:cNvPr id="10" name="Object 9"/>
          <p:cNvGraphicFramePr>
            <a:graphicFrameLocks noChangeAspect="1"/>
          </p:cNvGraphicFramePr>
          <p:nvPr/>
        </p:nvGraphicFramePr>
        <p:xfrm>
          <a:off x="533480" y="5181601"/>
          <a:ext cx="7239000" cy="576262"/>
        </p:xfrm>
        <a:graphic>
          <a:graphicData uri="http://schemas.openxmlformats.org/presentationml/2006/ole">
            <p:oleObj spid="_x0000_s178179" name="Equation" r:id="rId5" imgW="3721100" imgH="279400" progId="Equation.3">
              <p:embed/>
            </p:oleObj>
          </a:graphicData>
        </a:graphic>
      </p:graphicFrame>
      <p:sp>
        <p:nvSpPr>
          <p:cNvPr id="11" name="Slide Number Placeholder 10"/>
          <p:cNvSpPr>
            <a:spLocks noGrp="1"/>
          </p:cNvSpPr>
          <p:nvPr>
            <p:ph type="sldNum" sz="quarter" idx="12"/>
          </p:nvPr>
        </p:nvSpPr>
        <p:spPr/>
        <p:txBody>
          <a:bodyPr/>
          <a:lstStyle/>
          <a:p>
            <a:fld id="{AE89A128-ED59-2549-B502-A4961247F92A}" type="slidenum">
              <a:rPr lang="en-US" smtClean="0"/>
              <a:pPr/>
              <a:t>22</a:t>
            </a:fld>
            <a:endParaRPr lang="en-US"/>
          </a:p>
        </p:txBody>
      </p:sp>
      <p:cxnSp>
        <p:nvCxnSpPr>
          <p:cNvPr id="12" name="直接连接符 5"/>
          <p:cNvCxnSpPr>
            <a:cxnSpLocks noChangeShapeType="1"/>
          </p:cNvCxnSpPr>
          <p:nvPr/>
        </p:nvCxnSpPr>
        <p:spPr bwMode="auto">
          <a:xfrm>
            <a:off x="457200" y="1417638"/>
            <a:ext cx="8305800" cy="1587"/>
          </a:xfrm>
          <a:prstGeom prst="line">
            <a:avLst/>
          </a:prstGeom>
          <a:noFill/>
          <a:ln w="76200" cmpd="thickThin">
            <a:solidFill>
              <a:schemeClr val="tx1">
                <a:alpha val="79999"/>
              </a:schemeClr>
            </a:solidFill>
            <a:round/>
            <a:headEnd/>
            <a:tailEnd/>
          </a:ln>
        </p:spPr>
      </p:cxnSp>
      <p:graphicFrame>
        <p:nvGraphicFramePr>
          <p:cNvPr id="13" name="Object 12"/>
          <p:cNvGraphicFramePr>
            <a:graphicFrameLocks noChangeAspect="1"/>
          </p:cNvGraphicFramePr>
          <p:nvPr/>
        </p:nvGraphicFramePr>
        <p:xfrm>
          <a:off x="457280" y="5776913"/>
          <a:ext cx="5791120" cy="579437"/>
        </p:xfrm>
        <a:graphic>
          <a:graphicData uri="http://schemas.openxmlformats.org/presentationml/2006/ole">
            <p:oleObj spid="_x0000_s178182" name="Equation" r:id="rId6" imgW="2984500" imgH="279400" progId="Equation.3">
              <p:embed/>
            </p:oleObj>
          </a:graphicData>
        </a:graphic>
      </p:graphicFrame>
      <p:sp>
        <p:nvSpPr>
          <p:cNvPr id="14" name="Oval 13"/>
          <p:cNvSpPr/>
          <p:nvPr/>
        </p:nvSpPr>
        <p:spPr>
          <a:xfrm>
            <a:off x="4495800" y="2384286"/>
            <a:ext cx="152400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8185" name="Object 9"/>
          <p:cNvGraphicFramePr>
            <a:graphicFrameLocks noChangeAspect="1"/>
          </p:cNvGraphicFramePr>
          <p:nvPr/>
        </p:nvGraphicFramePr>
        <p:xfrm>
          <a:off x="3798888" y="4629150"/>
          <a:ext cx="2233612" cy="496888"/>
        </p:xfrm>
        <a:graphic>
          <a:graphicData uri="http://schemas.openxmlformats.org/presentationml/2006/ole">
            <p:oleObj spid="_x0000_s178185" name="Equation" r:id="rId7" imgW="1257300" imgH="279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7239000" cy="944562"/>
          </a:xfrm>
        </p:spPr>
        <p:txBody>
          <a:bodyPr>
            <a:normAutofit/>
          </a:bodyPr>
          <a:lstStyle/>
          <a:p>
            <a:r>
              <a:rPr lang="en-US" sz="3200" b="1" dirty="0" smtClean="0"/>
              <a:t>Observation from Data and Simulations</a:t>
            </a:r>
            <a:endParaRPr lang="en-US" sz="3200" b="1" dirty="0"/>
          </a:p>
        </p:txBody>
      </p:sp>
      <p:pic>
        <p:nvPicPr>
          <p:cNvPr id="4" name="Content Placeholder 3" descr="Fig13_simulations.png"/>
          <p:cNvPicPr>
            <a:picLocks noGrp="1" noChangeAspect="1"/>
          </p:cNvPicPr>
          <p:nvPr>
            <p:ph idx="1"/>
          </p:nvPr>
        </p:nvPicPr>
        <p:blipFill>
          <a:blip r:embed="rId3"/>
          <a:srcRect l="-856" r="-2193"/>
          <a:stretch>
            <a:fillRect/>
          </a:stretch>
        </p:blipFill>
        <p:spPr>
          <a:xfrm>
            <a:off x="304800" y="1219200"/>
            <a:ext cx="4594551" cy="4876800"/>
          </a:xfrm>
        </p:spPr>
      </p:pic>
      <p:sp>
        <p:nvSpPr>
          <p:cNvPr id="5" name="Slide Number Placeholder 4"/>
          <p:cNvSpPr>
            <a:spLocks noGrp="1"/>
          </p:cNvSpPr>
          <p:nvPr>
            <p:ph type="sldNum" sz="quarter" idx="12"/>
          </p:nvPr>
        </p:nvSpPr>
        <p:spPr/>
        <p:txBody>
          <a:bodyPr/>
          <a:lstStyle/>
          <a:p>
            <a:fld id="{AE89A128-ED59-2549-B502-A4961247F92A}" type="slidenum">
              <a:rPr lang="en-US" smtClean="0"/>
              <a:pPr/>
              <a:t>23</a:t>
            </a:fld>
            <a:endParaRPr lang="en-US"/>
          </a:p>
        </p:txBody>
      </p:sp>
      <p:cxnSp>
        <p:nvCxnSpPr>
          <p:cNvPr id="6" name="直接连接符 5"/>
          <p:cNvCxnSpPr>
            <a:cxnSpLocks noChangeShapeType="1"/>
          </p:cNvCxnSpPr>
          <p:nvPr/>
        </p:nvCxnSpPr>
        <p:spPr bwMode="auto">
          <a:xfrm>
            <a:off x="419100" y="990600"/>
            <a:ext cx="8305800" cy="1587"/>
          </a:xfrm>
          <a:prstGeom prst="line">
            <a:avLst/>
          </a:prstGeom>
          <a:noFill/>
          <a:ln w="76200" cmpd="thickThin">
            <a:solidFill>
              <a:schemeClr val="tx1">
                <a:alpha val="79999"/>
              </a:schemeClr>
            </a:solidFill>
            <a:round/>
            <a:headEnd/>
            <a:tailEnd/>
          </a:ln>
        </p:spPr>
      </p:cxnSp>
      <p:sp>
        <p:nvSpPr>
          <p:cNvPr id="7" name="TextBox 6"/>
          <p:cNvSpPr txBox="1"/>
          <p:nvPr/>
        </p:nvSpPr>
        <p:spPr>
          <a:xfrm>
            <a:off x="4899351" y="1143000"/>
            <a:ext cx="3915899" cy="3816429"/>
          </a:xfrm>
          <a:prstGeom prst="rect">
            <a:avLst/>
          </a:prstGeom>
          <a:noFill/>
        </p:spPr>
        <p:txBody>
          <a:bodyPr wrap="square" rtlCol="0">
            <a:spAutoFit/>
          </a:bodyPr>
          <a:lstStyle/>
          <a:p>
            <a:pPr>
              <a:buFont typeface="Arial"/>
              <a:buChar char="•"/>
            </a:pPr>
            <a:r>
              <a:rPr lang="en-US" sz="2000" dirty="0" smtClean="0">
                <a:solidFill>
                  <a:srgbClr val="FF0000"/>
                </a:solidFill>
              </a:rPr>
              <a:t> </a:t>
            </a:r>
            <a:r>
              <a:rPr lang="en-US" sz="2200" dirty="0" smtClean="0">
                <a:solidFill>
                  <a:srgbClr val="FF0000"/>
                </a:solidFill>
              </a:rPr>
              <a:t>Same Charge signal &lt;</a:t>
            </a:r>
            <a:r>
              <a:rPr lang="en-US" sz="2200" dirty="0" err="1" smtClean="0">
                <a:solidFill>
                  <a:srgbClr val="FF0000"/>
                </a:solidFill>
              </a:rPr>
              <a:t>a</a:t>
            </a:r>
            <a:r>
              <a:rPr lang="en-US" sz="2200" baseline="-25000" dirty="0" err="1" smtClean="0">
                <a:solidFill>
                  <a:srgbClr val="FF0000"/>
                </a:solidFill>
              </a:rPr>
              <a:t>+</a:t>
            </a:r>
            <a:r>
              <a:rPr lang="en-US" sz="2200" dirty="0" err="1" smtClean="0">
                <a:solidFill>
                  <a:srgbClr val="FF0000"/>
                </a:solidFill>
              </a:rPr>
              <a:t>a</a:t>
            </a:r>
            <a:r>
              <a:rPr lang="en-US" sz="2200" baseline="-25000" dirty="0" smtClean="0">
                <a:solidFill>
                  <a:srgbClr val="FF0000"/>
                </a:solidFill>
              </a:rPr>
              <a:t>+</a:t>
            </a:r>
            <a:r>
              <a:rPr lang="en-US" sz="2200" dirty="0" smtClean="0">
                <a:solidFill>
                  <a:srgbClr val="FF0000"/>
                </a:solidFill>
              </a:rPr>
              <a:t>&gt;, </a:t>
            </a:r>
          </a:p>
          <a:p>
            <a:r>
              <a:rPr lang="en-US" sz="2200" dirty="0" smtClean="0">
                <a:solidFill>
                  <a:srgbClr val="FF0000"/>
                </a:solidFill>
              </a:rPr>
              <a:t>&lt;a</a:t>
            </a:r>
            <a:r>
              <a:rPr lang="en-US" sz="2200" baseline="-25000" dirty="0" smtClean="0">
                <a:solidFill>
                  <a:srgbClr val="FF0000"/>
                </a:solidFill>
              </a:rPr>
              <a:t>-</a:t>
            </a:r>
            <a:r>
              <a:rPr lang="en-US" sz="2200" dirty="0" smtClean="0">
                <a:solidFill>
                  <a:srgbClr val="FF0000"/>
                </a:solidFill>
              </a:rPr>
              <a:t>a</a:t>
            </a:r>
            <a:r>
              <a:rPr lang="en-US" sz="2200" baseline="-25000" dirty="0" smtClean="0">
                <a:solidFill>
                  <a:srgbClr val="FF0000"/>
                </a:solidFill>
              </a:rPr>
              <a:t>-</a:t>
            </a:r>
            <a:r>
              <a:rPr lang="en-US" sz="2200" dirty="0" smtClean="0">
                <a:solidFill>
                  <a:srgbClr val="FF0000"/>
                </a:solidFill>
              </a:rPr>
              <a:t>&gt; is strong</a:t>
            </a:r>
          </a:p>
          <a:p>
            <a:pPr>
              <a:buFont typeface="Arial"/>
              <a:buChar char="•"/>
            </a:pPr>
            <a:r>
              <a:rPr lang="en-US" sz="2200" dirty="0" smtClean="0"/>
              <a:t> </a:t>
            </a:r>
            <a:r>
              <a:rPr lang="en-US" sz="2200" dirty="0" smtClean="0">
                <a:solidFill>
                  <a:srgbClr val="0000FF"/>
                </a:solidFill>
              </a:rPr>
              <a:t>Opposite charge signal &lt;</a:t>
            </a:r>
            <a:r>
              <a:rPr lang="en-US" sz="2200" dirty="0" err="1" smtClean="0">
                <a:solidFill>
                  <a:srgbClr val="0000FF"/>
                </a:solidFill>
              </a:rPr>
              <a:t>a</a:t>
            </a:r>
            <a:r>
              <a:rPr lang="en-US" sz="2200" baseline="-25000" dirty="0" err="1" smtClean="0">
                <a:solidFill>
                  <a:srgbClr val="0000FF"/>
                </a:solidFill>
              </a:rPr>
              <a:t>+</a:t>
            </a:r>
            <a:r>
              <a:rPr lang="en-US" sz="2200" dirty="0" err="1" smtClean="0">
                <a:solidFill>
                  <a:srgbClr val="0000FF"/>
                </a:solidFill>
              </a:rPr>
              <a:t>a</a:t>
            </a:r>
            <a:r>
              <a:rPr lang="en-US" sz="2200" baseline="-25000" dirty="0" smtClean="0">
                <a:solidFill>
                  <a:srgbClr val="0000FF"/>
                </a:solidFill>
              </a:rPr>
              <a:t>-</a:t>
            </a:r>
            <a:r>
              <a:rPr lang="en-US" sz="2200" dirty="0" smtClean="0">
                <a:solidFill>
                  <a:srgbClr val="0000FF"/>
                </a:solidFill>
              </a:rPr>
              <a:t>&gt; is small : suppression by medium !</a:t>
            </a:r>
            <a:endParaRPr lang="en-US" sz="2200" dirty="0" smtClean="0"/>
          </a:p>
          <a:p>
            <a:pPr>
              <a:buFont typeface="Arial"/>
              <a:buChar char="•"/>
            </a:pPr>
            <a:r>
              <a:rPr lang="en-US" sz="2200" dirty="0" smtClean="0"/>
              <a:t> </a:t>
            </a:r>
            <a:r>
              <a:rPr lang="en-US" sz="2200" dirty="0" smtClean="0">
                <a:solidFill>
                  <a:srgbClr val="0000FF"/>
                </a:solidFill>
              </a:rPr>
              <a:t>Opposite Charge signal  dominated by  background according to models </a:t>
            </a:r>
          </a:p>
          <a:p>
            <a:pPr>
              <a:buFont typeface="Arial"/>
              <a:buChar char="•"/>
            </a:pPr>
            <a:r>
              <a:rPr lang="en-US" sz="2200" dirty="0" smtClean="0"/>
              <a:t>Reaction Plane dependent and independent background effects  built into various models do not explain </a:t>
            </a:r>
            <a:r>
              <a:rPr lang="en-US" sz="2200" dirty="0" smtClean="0">
                <a:solidFill>
                  <a:srgbClr val="0000FF"/>
                </a:solidFill>
              </a:rPr>
              <a:t>Same Charge Signal</a:t>
            </a:r>
          </a:p>
        </p:txBody>
      </p:sp>
      <p:sp>
        <p:nvSpPr>
          <p:cNvPr id="9" name="TextBox 8"/>
          <p:cNvSpPr txBox="1"/>
          <p:nvPr/>
        </p:nvSpPr>
        <p:spPr>
          <a:xfrm>
            <a:off x="5013650" y="5029200"/>
            <a:ext cx="3801600" cy="1296000"/>
          </a:xfrm>
          <a:prstGeom prst="rect">
            <a:avLst/>
          </a:prstGeom>
          <a:solidFill>
            <a:srgbClr val="FFFF00"/>
          </a:solidFill>
        </p:spPr>
        <p:txBody>
          <a:bodyPr wrap="square" rtlCol="0">
            <a:spAutoFit/>
          </a:bodyPr>
          <a:lstStyle/>
          <a:p>
            <a:pPr algn="ctr"/>
            <a:r>
              <a:rPr lang="en-US" sz="2400" dirty="0" smtClean="0">
                <a:solidFill>
                  <a:srgbClr val="FF0000"/>
                </a:solidFill>
              </a:rPr>
              <a:t>Local Strong Parity Violation: </a:t>
            </a:r>
            <a:r>
              <a:rPr lang="en-US" sz="2400" dirty="0" smtClean="0">
                <a:solidFill>
                  <a:srgbClr val="0000FF"/>
                </a:solidFill>
              </a:rPr>
              <a:t>A possible explanation of  the observed phenomenon</a:t>
            </a:r>
            <a:endParaRPr lang="en-US" sz="24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68880" y="0"/>
            <a:ext cx="7806240" cy="802739"/>
          </a:xfrm>
        </p:spPr>
        <p:txBody>
          <a:bodyPr>
            <a:noAutofit/>
          </a:bodyPr>
          <a:lstStyle/>
          <a:p>
            <a:r>
              <a:rPr lang="en-US" sz="3200" b="1" dirty="0" smtClean="0"/>
              <a:t>QCD Phase Diagram : Locating Critical Point</a:t>
            </a:r>
            <a:endParaRPr lang="en-US" sz="3200" b="1" dirty="0"/>
          </a:p>
        </p:txBody>
      </p:sp>
      <p:sp>
        <p:nvSpPr>
          <p:cNvPr id="6" name="Text Placeholder 5"/>
          <p:cNvSpPr>
            <a:spLocks noGrp="1"/>
          </p:cNvSpPr>
          <p:nvPr>
            <p:ph type="body" sz="half" idx="1"/>
          </p:nvPr>
        </p:nvSpPr>
        <p:spPr>
          <a:xfrm>
            <a:off x="4783680" y="990601"/>
            <a:ext cx="4068000" cy="3924000"/>
          </a:xfrm>
        </p:spPr>
        <p:txBody>
          <a:bodyPr>
            <a:normAutofit fontScale="25000" lnSpcReduction="20000"/>
          </a:bodyPr>
          <a:lstStyle/>
          <a:p>
            <a:pPr marL="0" indent="0"/>
            <a:r>
              <a:rPr lang="en-US" sz="8800" dirty="0" smtClean="0"/>
              <a:t> Lattice QCD </a:t>
            </a:r>
            <a:r>
              <a:rPr lang="en-US" sz="6400" dirty="0" smtClean="0"/>
              <a:t>Y. Aoki et al. Nature 443 (2006) 675 , PLB  643 (2006) 46 </a:t>
            </a:r>
          </a:p>
          <a:p>
            <a:pPr marL="0" indent="0">
              <a:buNone/>
            </a:pPr>
            <a:r>
              <a:rPr lang="en-US" sz="8800" dirty="0" smtClean="0"/>
              <a:t>At μ</a:t>
            </a:r>
            <a:r>
              <a:rPr lang="en-US" sz="8800" baseline="-25000" dirty="0" smtClean="0"/>
              <a:t>B</a:t>
            </a:r>
            <a:r>
              <a:rPr lang="en-US" sz="8800" dirty="0" smtClean="0"/>
              <a:t>=0; phase transition is a cross-over at T ~170 </a:t>
            </a:r>
            <a:r>
              <a:rPr lang="en-US" sz="8800" dirty="0" err="1" smtClean="0"/>
              <a:t>MeV</a:t>
            </a:r>
            <a:endParaRPr lang="en-US" sz="8800" dirty="0" smtClean="0"/>
          </a:p>
          <a:p>
            <a:pPr marL="0" indent="0"/>
            <a:r>
              <a:rPr lang="en-US" sz="8800" dirty="0" smtClean="0"/>
              <a:t> QCD based Model Calculations</a:t>
            </a:r>
            <a:r>
              <a:rPr lang="en-US" sz="9600" dirty="0" smtClean="0"/>
              <a:t>: </a:t>
            </a:r>
            <a:r>
              <a:rPr lang="en-US" sz="6400" dirty="0" err="1" smtClean="0"/>
              <a:t>C.Athanasiou</a:t>
            </a:r>
            <a:r>
              <a:rPr lang="en-US" sz="6400" dirty="0" smtClean="0"/>
              <a:t>, M. </a:t>
            </a:r>
            <a:r>
              <a:rPr lang="en-US" sz="6400" dirty="0" err="1" smtClean="0"/>
              <a:t>Stephanov</a:t>
            </a:r>
            <a:r>
              <a:rPr lang="en-US" sz="6400" dirty="0" smtClean="0"/>
              <a:t>, K. </a:t>
            </a:r>
            <a:r>
              <a:rPr lang="en-US" sz="6400" dirty="0" err="1" smtClean="0"/>
              <a:t>Rajagopal</a:t>
            </a:r>
            <a:r>
              <a:rPr lang="en-US" sz="6400" dirty="0" smtClean="0"/>
              <a:t> PRL 102(2009)032301, R. </a:t>
            </a:r>
            <a:r>
              <a:rPr lang="en-US" sz="6400" dirty="0" err="1" smtClean="0"/>
              <a:t>Gavai</a:t>
            </a:r>
            <a:r>
              <a:rPr lang="en-US" sz="6400" dirty="0" smtClean="0"/>
              <a:t> </a:t>
            </a:r>
            <a:r>
              <a:rPr lang="en-US" sz="6400" dirty="0" err="1" smtClean="0"/>
              <a:t>S.Gupta</a:t>
            </a:r>
            <a:r>
              <a:rPr lang="en-US" sz="6400" dirty="0" smtClean="0"/>
              <a:t> PRD 78 (2008) 114503  </a:t>
            </a:r>
          </a:p>
          <a:p>
            <a:pPr marL="0" indent="0">
              <a:buNone/>
            </a:pPr>
            <a:r>
              <a:rPr lang="en-US" sz="8800" dirty="0" smtClean="0"/>
              <a:t>At large μ</a:t>
            </a:r>
            <a:r>
              <a:rPr lang="en-US" sz="8800" baseline="-25000" dirty="0" smtClean="0"/>
              <a:t>B</a:t>
            </a:r>
            <a:r>
              <a:rPr lang="en-US" sz="8800" dirty="0" smtClean="0"/>
              <a:t> : 1</a:t>
            </a:r>
            <a:r>
              <a:rPr lang="en-US" sz="8800" baseline="30000" dirty="0" smtClean="0"/>
              <a:t>st</a:t>
            </a:r>
            <a:r>
              <a:rPr lang="en-US" sz="8800" dirty="0" smtClean="0"/>
              <a:t> order phase transition</a:t>
            </a:r>
          </a:p>
          <a:p>
            <a:pPr marL="0" indent="0"/>
            <a:r>
              <a:rPr lang="en-US" sz="8800" dirty="0" smtClean="0"/>
              <a:t> 1</a:t>
            </a:r>
            <a:r>
              <a:rPr lang="en-US" sz="8800" baseline="30000" dirty="0" smtClean="0"/>
              <a:t>st</a:t>
            </a:r>
            <a:r>
              <a:rPr lang="en-US" sz="8800" dirty="0" smtClean="0"/>
              <a:t> order transition ends at</a:t>
            </a:r>
            <a:r>
              <a:rPr lang="en-US" sz="8800" dirty="0" smtClean="0">
                <a:solidFill>
                  <a:srgbClr val="FF0000"/>
                </a:solidFill>
              </a:rPr>
              <a:t> CP </a:t>
            </a:r>
          </a:p>
          <a:p>
            <a:pPr marL="0" indent="0">
              <a:buNone/>
            </a:pPr>
            <a:r>
              <a:rPr lang="en-US" sz="8800" dirty="0" smtClean="0">
                <a:solidFill>
                  <a:srgbClr val="0000FF"/>
                </a:solidFill>
              </a:rPr>
              <a:t>QCD Phase space mapped </a:t>
            </a:r>
            <a:r>
              <a:rPr lang="en-US" sz="8800" dirty="0" err="1" smtClean="0">
                <a:solidFill>
                  <a:srgbClr val="0000FF"/>
                </a:solidFill>
              </a:rPr>
              <a:t>exptly</a:t>
            </a:r>
            <a:r>
              <a:rPr lang="en-US" sz="8800" dirty="0" smtClean="0">
                <a:solidFill>
                  <a:srgbClr val="0000FF"/>
                </a:solidFill>
              </a:rPr>
              <a:t>. by varying √</a:t>
            </a:r>
            <a:r>
              <a:rPr lang="en-US" sz="8800" dirty="0" err="1" smtClean="0">
                <a:solidFill>
                  <a:srgbClr val="0000FF"/>
                </a:solidFill>
              </a:rPr>
              <a:t>s</a:t>
            </a:r>
            <a:r>
              <a:rPr lang="en-US" sz="8800" baseline="-25000" dirty="0" err="1" smtClean="0">
                <a:solidFill>
                  <a:srgbClr val="0000FF"/>
                </a:solidFill>
              </a:rPr>
              <a:t>NN</a:t>
            </a:r>
            <a:r>
              <a:rPr lang="en-US" sz="8800" dirty="0" smtClean="0">
                <a:solidFill>
                  <a:srgbClr val="0000FF"/>
                </a:solidFill>
              </a:rPr>
              <a:t> in HI Collisions</a:t>
            </a:r>
          </a:p>
          <a:p>
            <a:pPr marL="0" indent="0">
              <a:buNone/>
            </a:pPr>
            <a:r>
              <a:rPr lang="en-US" sz="5600" dirty="0" smtClean="0">
                <a:solidFill>
                  <a:srgbClr val="0000FF"/>
                </a:solidFill>
              </a:rPr>
              <a:t>PR D78(2008) 074597; PR D74(2006)054507 ; PRC 79(2009) 0152202 ; </a:t>
            </a:r>
            <a:r>
              <a:rPr lang="en-US" sz="5600" dirty="0" err="1" smtClean="0">
                <a:solidFill>
                  <a:srgbClr val="0000FF"/>
                </a:solidFill>
              </a:rPr>
              <a:t>Prog.Th.Phy.Supp</a:t>
            </a:r>
            <a:r>
              <a:rPr lang="en-US" sz="5600" dirty="0" smtClean="0">
                <a:solidFill>
                  <a:srgbClr val="0000FF"/>
                </a:solidFill>
              </a:rPr>
              <a:t> 153(2004)139 </a:t>
            </a:r>
          </a:p>
        </p:txBody>
      </p:sp>
      <p:pic>
        <p:nvPicPr>
          <p:cNvPr id="8" name="Content Placeholder 7" descr="Untitled.png"/>
          <p:cNvPicPr>
            <a:picLocks noGrp="1" noChangeAspect="1"/>
          </p:cNvPicPr>
          <p:nvPr>
            <p:ph sz="half" idx="2"/>
          </p:nvPr>
        </p:nvPicPr>
        <p:blipFill>
          <a:blip r:embed="rId3"/>
          <a:srcRect l="5030" t="7621" r="5030" b="5715"/>
          <a:stretch>
            <a:fillRect/>
          </a:stretch>
        </p:blipFill>
        <p:spPr>
          <a:xfrm>
            <a:off x="463712" y="947593"/>
            <a:ext cx="4319967" cy="4005407"/>
          </a:xfrm>
        </p:spPr>
      </p:pic>
      <p:sp>
        <p:nvSpPr>
          <p:cNvPr id="4" name="Slide Number Placeholder 3"/>
          <p:cNvSpPr>
            <a:spLocks noGrp="1"/>
          </p:cNvSpPr>
          <p:nvPr>
            <p:ph type="sldNum" sz="quarter" idx="4294967295"/>
          </p:nvPr>
        </p:nvSpPr>
        <p:spPr>
          <a:xfrm>
            <a:off x="7010400" y="6356350"/>
            <a:ext cx="2133600" cy="365125"/>
          </a:xfrm>
        </p:spPr>
        <p:txBody>
          <a:bodyPr/>
          <a:lstStyle/>
          <a:p>
            <a:fld id="{AE89A128-ED59-2549-B502-A4961247F92A}" type="slidenum">
              <a:rPr lang="en-US" smtClean="0"/>
              <a:pPr/>
              <a:t>24</a:t>
            </a:fld>
            <a:endParaRPr lang="en-US"/>
          </a:p>
        </p:txBody>
      </p:sp>
      <p:cxnSp>
        <p:nvCxnSpPr>
          <p:cNvPr id="9" name="直接连接符 5"/>
          <p:cNvCxnSpPr>
            <a:cxnSpLocks noChangeShapeType="1"/>
          </p:cNvCxnSpPr>
          <p:nvPr/>
        </p:nvCxnSpPr>
        <p:spPr bwMode="auto">
          <a:xfrm>
            <a:off x="419100" y="838200"/>
            <a:ext cx="8305800" cy="1587"/>
          </a:xfrm>
          <a:prstGeom prst="line">
            <a:avLst/>
          </a:prstGeom>
          <a:noFill/>
          <a:ln w="76200" cmpd="thickThin">
            <a:solidFill>
              <a:schemeClr val="tx1">
                <a:alpha val="79999"/>
              </a:schemeClr>
            </a:solidFill>
            <a:round/>
            <a:headEnd/>
            <a:tailEnd/>
          </a:ln>
        </p:spPr>
      </p:cxnSp>
      <p:sp>
        <p:nvSpPr>
          <p:cNvPr id="7" name="TextBox 6"/>
          <p:cNvSpPr txBox="1"/>
          <p:nvPr/>
        </p:nvSpPr>
        <p:spPr>
          <a:xfrm>
            <a:off x="381000" y="5030450"/>
            <a:ext cx="8305800" cy="1446550"/>
          </a:xfrm>
          <a:prstGeom prst="rect">
            <a:avLst/>
          </a:prstGeom>
          <a:solidFill>
            <a:schemeClr val="accent2">
              <a:lumMod val="20000"/>
              <a:lumOff val="80000"/>
            </a:schemeClr>
          </a:solidFill>
          <a:ln>
            <a:solidFill>
              <a:srgbClr val="660066"/>
            </a:solidFill>
          </a:ln>
        </p:spPr>
        <p:txBody>
          <a:bodyPr wrap="square" rtlCol="0">
            <a:spAutoFit/>
          </a:bodyPr>
          <a:lstStyle/>
          <a:p>
            <a:pPr>
              <a:buFont typeface="Wingdings" charset="2"/>
              <a:buChar char="Ø"/>
            </a:pPr>
            <a:r>
              <a:rPr lang="en-US" sz="2200" dirty="0" smtClean="0">
                <a:solidFill>
                  <a:srgbClr val="FF0000"/>
                </a:solidFill>
              </a:rPr>
              <a:t>RHIC Beam Energy Scan √</a:t>
            </a:r>
            <a:r>
              <a:rPr lang="en-US" sz="2200" dirty="0" err="1" smtClean="0">
                <a:solidFill>
                  <a:srgbClr val="FF0000"/>
                </a:solidFill>
              </a:rPr>
              <a:t>s</a:t>
            </a:r>
            <a:r>
              <a:rPr lang="en-US" sz="2200" baseline="-25000" dirty="0" err="1" smtClean="0">
                <a:solidFill>
                  <a:srgbClr val="FF0000"/>
                </a:solidFill>
              </a:rPr>
              <a:t>NN</a:t>
            </a:r>
            <a:r>
              <a:rPr lang="en-US" sz="2200" dirty="0" smtClean="0">
                <a:solidFill>
                  <a:srgbClr val="FF0000"/>
                </a:solidFill>
              </a:rPr>
              <a:t> = 5-39 </a:t>
            </a:r>
            <a:r>
              <a:rPr lang="en-US" sz="2200" dirty="0" err="1" smtClean="0">
                <a:solidFill>
                  <a:srgbClr val="FF0000"/>
                </a:solidFill>
              </a:rPr>
              <a:t>GeV</a:t>
            </a:r>
            <a:r>
              <a:rPr lang="en-US" sz="2200" dirty="0" smtClean="0">
                <a:solidFill>
                  <a:srgbClr val="FF0000"/>
                </a:solidFill>
              </a:rPr>
              <a:t> -&gt; μ</a:t>
            </a:r>
            <a:r>
              <a:rPr lang="en-US" sz="2200" baseline="-25000" dirty="0" smtClean="0">
                <a:solidFill>
                  <a:srgbClr val="FF0000"/>
                </a:solidFill>
              </a:rPr>
              <a:t>B</a:t>
            </a:r>
            <a:r>
              <a:rPr lang="en-US" sz="2200" dirty="0" smtClean="0">
                <a:solidFill>
                  <a:srgbClr val="FF0000"/>
                </a:solidFill>
              </a:rPr>
              <a:t> = 550 - 100MeV</a:t>
            </a:r>
            <a:endParaRPr lang="en-US" sz="2200" dirty="0" smtClean="0">
              <a:solidFill>
                <a:srgbClr val="0000FF"/>
              </a:solidFill>
            </a:endParaRPr>
          </a:p>
          <a:p>
            <a:pPr>
              <a:buFont typeface="Wingdings" charset="2"/>
              <a:buChar char="Ø"/>
            </a:pPr>
            <a:r>
              <a:rPr lang="en-US" sz="2200" dirty="0" smtClean="0">
                <a:solidFill>
                  <a:srgbClr val="0000FF"/>
                </a:solidFill>
              </a:rPr>
              <a:t>STAR known to work very well at top RHIC energies !  </a:t>
            </a:r>
          </a:p>
          <a:p>
            <a:pPr>
              <a:buFont typeface="Arial"/>
              <a:buChar char="•"/>
            </a:pPr>
            <a:r>
              <a:rPr lang="en-US" sz="2200" dirty="0" smtClean="0">
                <a:solidFill>
                  <a:srgbClr val="0000FF"/>
                </a:solidFill>
              </a:rPr>
              <a:t> Check it work as well at low energy : </a:t>
            </a:r>
            <a:r>
              <a:rPr lang="en-US" sz="2200" dirty="0" smtClean="0">
                <a:solidFill>
                  <a:srgbClr val="FF0000"/>
                </a:solidFill>
              </a:rPr>
              <a:t>AuAu collisions √</a:t>
            </a:r>
            <a:r>
              <a:rPr lang="en-US" sz="2200" dirty="0" err="1" smtClean="0">
                <a:solidFill>
                  <a:srgbClr val="FF0000"/>
                </a:solidFill>
              </a:rPr>
              <a:t>s</a:t>
            </a:r>
            <a:r>
              <a:rPr lang="en-US" sz="2200" baseline="-25000" dirty="0" err="1" smtClean="0">
                <a:solidFill>
                  <a:srgbClr val="FF0000"/>
                </a:solidFill>
              </a:rPr>
              <a:t>NN</a:t>
            </a:r>
            <a:r>
              <a:rPr lang="en-US" sz="2200" baseline="-25000" dirty="0" smtClean="0">
                <a:solidFill>
                  <a:srgbClr val="FF0000"/>
                </a:solidFill>
              </a:rPr>
              <a:t> </a:t>
            </a:r>
            <a:r>
              <a:rPr lang="en-US" sz="2200" dirty="0" smtClean="0">
                <a:solidFill>
                  <a:srgbClr val="FF0000"/>
                </a:solidFill>
              </a:rPr>
              <a:t>= 9.2 </a:t>
            </a:r>
            <a:r>
              <a:rPr lang="en-US" sz="2200" dirty="0" err="1" smtClean="0">
                <a:solidFill>
                  <a:srgbClr val="FF0000"/>
                </a:solidFill>
              </a:rPr>
              <a:t>GeV</a:t>
            </a:r>
            <a:r>
              <a:rPr lang="en-US" sz="2200" dirty="0" smtClean="0">
                <a:solidFill>
                  <a:srgbClr val="FF0000"/>
                </a:solidFill>
              </a:rPr>
              <a:t> </a:t>
            </a:r>
            <a:endParaRPr lang="en-US" sz="2200" dirty="0" smtClean="0">
              <a:solidFill>
                <a:srgbClr val="0000FF"/>
              </a:solidFill>
            </a:endParaRPr>
          </a:p>
          <a:p>
            <a:pPr>
              <a:buFont typeface="Arial"/>
              <a:buChar char="•"/>
            </a:pPr>
            <a:r>
              <a:rPr lang="en-US" sz="2200" dirty="0" smtClean="0">
                <a:solidFill>
                  <a:srgbClr val="0000FF"/>
                </a:solidFill>
              </a:rPr>
              <a:t> Need tools to detect CP : </a:t>
            </a:r>
            <a:r>
              <a:rPr lang="en-US" sz="2200" dirty="0" smtClean="0">
                <a:solidFill>
                  <a:srgbClr val="FF0000"/>
                </a:solidFill>
              </a:rPr>
              <a:t>Higher Moments of Net Proton Multiplicity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239000" cy="1143000"/>
          </a:xfrm>
        </p:spPr>
        <p:txBody>
          <a:bodyPr>
            <a:normAutofit/>
          </a:bodyPr>
          <a:lstStyle/>
          <a:p>
            <a:r>
              <a:rPr lang="en-US" sz="3200" b="1" dirty="0" smtClean="0"/>
              <a:t>AuAu collisions at √</a:t>
            </a:r>
            <a:r>
              <a:rPr lang="en-US" sz="3200" b="1" dirty="0" err="1" smtClean="0"/>
              <a:t>s</a:t>
            </a:r>
            <a:r>
              <a:rPr lang="en-US" sz="3200" b="1" baseline="-25000" dirty="0" err="1" smtClean="0"/>
              <a:t>NN</a:t>
            </a:r>
            <a:r>
              <a:rPr lang="en-US" sz="3200" b="1" dirty="0" smtClean="0"/>
              <a:t>= 9.2 AGeV </a:t>
            </a:r>
            <a:r>
              <a:rPr lang="en-US" sz="3556" b="1" dirty="0" smtClean="0"/>
              <a:t/>
            </a:r>
            <a:br>
              <a:rPr lang="en-US" sz="3556" b="1" dirty="0" smtClean="0"/>
            </a:br>
            <a:r>
              <a:rPr lang="en-US" sz="1800" dirty="0" smtClean="0"/>
              <a:t>Ref: Phys. Rev. C  81(2010) 24911 </a:t>
            </a:r>
            <a:endParaRPr lang="en-US" sz="1800" dirty="0"/>
          </a:p>
        </p:txBody>
      </p:sp>
      <p:sp>
        <p:nvSpPr>
          <p:cNvPr id="6" name="Rectangle 5"/>
          <p:cNvSpPr/>
          <p:nvPr/>
        </p:nvSpPr>
        <p:spPr>
          <a:xfrm>
            <a:off x="533400" y="1295400"/>
            <a:ext cx="4153452" cy="1323439"/>
          </a:xfrm>
          <a:prstGeom prst="rect">
            <a:avLst/>
          </a:prstGeom>
        </p:spPr>
        <p:txBody>
          <a:bodyPr wrap="square">
            <a:spAutoFit/>
          </a:bodyPr>
          <a:lstStyle/>
          <a:p>
            <a:r>
              <a:rPr lang="en-US" sz="2000" dirty="0" smtClean="0"/>
              <a:t>Spectra of </a:t>
            </a:r>
            <a:r>
              <a:rPr lang="en-US" sz="2000" dirty="0" err="1" smtClean="0"/>
              <a:t>π</a:t>
            </a:r>
            <a:r>
              <a:rPr lang="en-US" sz="2000" baseline="30000" dirty="0" smtClean="0"/>
              <a:t>+</a:t>
            </a:r>
            <a:r>
              <a:rPr lang="en-US" sz="2000" dirty="0" smtClean="0"/>
              <a:t>, </a:t>
            </a:r>
            <a:r>
              <a:rPr lang="en-US" sz="2000" dirty="0" err="1" smtClean="0"/>
              <a:t>π</a:t>
            </a:r>
            <a:r>
              <a:rPr lang="en-US" sz="2000" baseline="30000" dirty="0" smtClean="0"/>
              <a:t>-</a:t>
            </a:r>
            <a:r>
              <a:rPr lang="en-US" sz="2000" dirty="0" smtClean="0"/>
              <a:t>, </a:t>
            </a:r>
            <a:r>
              <a:rPr lang="en-US" sz="2000" dirty="0" err="1" smtClean="0"/>
              <a:t>p</a:t>
            </a:r>
            <a:r>
              <a:rPr lang="en-US" sz="2000" dirty="0" smtClean="0"/>
              <a:t>, </a:t>
            </a:r>
            <a:r>
              <a:rPr lang="en-US" sz="2000" dirty="0" err="1" smtClean="0"/>
              <a:t>pbar</a:t>
            </a:r>
            <a:r>
              <a:rPr lang="en-US" sz="2000" dirty="0" smtClean="0"/>
              <a:t>, </a:t>
            </a:r>
            <a:r>
              <a:rPr lang="en-US" sz="2000" dirty="0" err="1" smtClean="0"/>
              <a:t>Κ</a:t>
            </a:r>
            <a:r>
              <a:rPr lang="en-US" sz="2000" baseline="30000" dirty="0" smtClean="0"/>
              <a:t>+</a:t>
            </a:r>
            <a:r>
              <a:rPr lang="en-US" sz="2000" dirty="0" smtClean="0"/>
              <a:t>, </a:t>
            </a:r>
            <a:r>
              <a:rPr lang="en-US" sz="2000" dirty="0" err="1" smtClean="0"/>
              <a:t>Κ</a:t>
            </a:r>
            <a:r>
              <a:rPr lang="en-US" sz="2000" baseline="30000" dirty="0" smtClean="0"/>
              <a:t>-</a:t>
            </a:r>
            <a:r>
              <a:rPr lang="en-US" sz="2000" dirty="0" smtClean="0"/>
              <a:t> was obtained using TPC ;</a:t>
            </a:r>
          </a:p>
          <a:p>
            <a:r>
              <a:rPr lang="en-US" sz="2000" dirty="0" smtClean="0"/>
              <a:t>Centrality dependence of Multiplicity, &lt;</a:t>
            </a:r>
            <a:r>
              <a:rPr lang="en-US" sz="2000" dirty="0" err="1" smtClean="0"/>
              <a:t>pT</a:t>
            </a:r>
            <a:r>
              <a:rPr lang="en-US" sz="2000" dirty="0" smtClean="0"/>
              <a:t>&gt; was studied   </a:t>
            </a:r>
          </a:p>
        </p:txBody>
      </p:sp>
      <p:pic>
        <p:nvPicPr>
          <p:cNvPr id="8" name="Picture 7" descr="fig9.png"/>
          <p:cNvPicPr>
            <a:picLocks noChangeAspect="1"/>
          </p:cNvPicPr>
          <p:nvPr/>
        </p:nvPicPr>
        <p:blipFill>
          <a:blip r:embed="rId3"/>
          <a:stretch>
            <a:fillRect/>
          </a:stretch>
        </p:blipFill>
        <p:spPr>
          <a:xfrm>
            <a:off x="4686852" y="1371600"/>
            <a:ext cx="3771348" cy="5117837"/>
          </a:xfrm>
          <a:prstGeom prst="rect">
            <a:avLst/>
          </a:prstGeom>
        </p:spPr>
      </p:pic>
      <p:sp>
        <p:nvSpPr>
          <p:cNvPr id="7" name="Slide Number Placeholder 6"/>
          <p:cNvSpPr>
            <a:spLocks noGrp="1"/>
          </p:cNvSpPr>
          <p:nvPr>
            <p:ph type="sldNum" sz="quarter" idx="12"/>
          </p:nvPr>
        </p:nvSpPr>
        <p:spPr/>
        <p:txBody>
          <a:bodyPr/>
          <a:lstStyle/>
          <a:p>
            <a:fld id="{AE89A128-ED59-2549-B502-A4961247F92A}" type="slidenum">
              <a:rPr lang="en-US" smtClean="0"/>
              <a:pPr/>
              <a:t>25</a:t>
            </a:fld>
            <a:endParaRPr lang="en-US"/>
          </a:p>
        </p:txBody>
      </p:sp>
      <p:cxnSp>
        <p:nvCxnSpPr>
          <p:cNvPr id="10" name="直接连接符 5"/>
          <p:cNvCxnSpPr>
            <a:cxnSpLocks noChangeShapeType="1"/>
          </p:cNvCxnSpPr>
          <p:nvPr/>
        </p:nvCxnSpPr>
        <p:spPr bwMode="auto">
          <a:xfrm>
            <a:off x="533400" y="1143000"/>
            <a:ext cx="8305800" cy="1587"/>
          </a:xfrm>
          <a:prstGeom prst="line">
            <a:avLst/>
          </a:prstGeom>
          <a:noFill/>
          <a:ln w="76200" cmpd="thickThin">
            <a:solidFill>
              <a:schemeClr val="tx1">
                <a:alpha val="79999"/>
              </a:schemeClr>
            </a:solidFill>
            <a:round/>
            <a:headEnd/>
            <a:tailEnd/>
          </a:ln>
        </p:spPr>
      </p:cxnSp>
      <p:pic>
        <p:nvPicPr>
          <p:cNvPr id="11" name="Content Placeholder 3" descr="fig25.png"/>
          <p:cNvPicPr>
            <a:picLocks noGrp="1" noChangeAspect="1"/>
          </p:cNvPicPr>
          <p:nvPr>
            <p:ph idx="1"/>
          </p:nvPr>
        </p:nvPicPr>
        <p:blipFill>
          <a:blip r:embed="rId4"/>
          <a:srcRect l="-25552" r="-25552"/>
          <a:stretch>
            <a:fillRect/>
          </a:stretch>
        </p:blipFill>
        <p:spPr>
          <a:xfrm>
            <a:off x="-789583" y="2941637"/>
            <a:ext cx="6428383" cy="35353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239000" cy="715962"/>
          </a:xfrm>
        </p:spPr>
        <p:txBody>
          <a:bodyPr>
            <a:normAutofit fontScale="90000"/>
          </a:bodyPr>
          <a:lstStyle/>
          <a:p>
            <a:r>
              <a:rPr lang="en-US" sz="3200" b="1" dirty="0" smtClean="0"/>
              <a:t>Comparison of 9.2 </a:t>
            </a:r>
            <a:r>
              <a:rPr lang="en-US" sz="3200" b="1" dirty="0" err="1" smtClean="0"/>
              <a:t>GeV</a:t>
            </a:r>
            <a:r>
              <a:rPr lang="en-US" sz="3200" b="1" dirty="0" smtClean="0"/>
              <a:t> results with SPS data</a:t>
            </a:r>
            <a:endParaRPr lang="en-US" sz="3200" b="1" dirty="0"/>
          </a:p>
        </p:txBody>
      </p:sp>
      <p:pic>
        <p:nvPicPr>
          <p:cNvPr id="6" name="Picture 5" descr="fig16.png"/>
          <p:cNvPicPr>
            <a:picLocks noChangeAspect="1"/>
          </p:cNvPicPr>
          <p:nvPr/>
        </p:nvPicPr>
        <p:blipFill>
          <a:blip r:embed="rId3"/>
          <a:stretch>
            <a:fillRect/>
          </a:stretch>
        </p:blipFill>
        <p:spPr>
          <a:xfrm>
            <a:off x="451638" y="1295399"/>
            <a:ext cx="3663162" cy="5060951"/>
          </a:xfrm>
          <a:prstGeom prst="rect">
            <a:avLst/>
          </a:prstGeom>
        </p:spPr>
      </p:pic>
      <p:sp>
        <p:nvSpPr>
          <p:cNvPr id="14" name="Slide Number Placeholder 13"/>
          <p:cNvSpPr>
            <a:spLocks noGrp="1"/>
          </p:cNvSpPr>
          <p:nvPr>
            <p:ph type="sldNum" sz="quarter" idx="12"/>
          </p:nvPr>
        </p:nvSpPr>
        <p:spPr/>
        <p:txBody>
          <a:bodyPr/>
          <a:lstStyle/>
          <a:p>
            <a:fld id="{AE89A128-ED59-2549-B502-A4961247F92A}" type="slidenum">
              <a:rPr lang="en-US" smtClean="0"/>
              <a:pPr/>
              <a:t>26</a:t>
            </a:fld>
            <a:endParaRPr lang="en-US"/>
          </a:p>
        </p:txBody>
      </p:sp>
      <p:cxnSp>
        <p:nvCxnSpPr>
          <p:cNvPr id="15" name="直接连接符 5"/>
          <p:cNvCxnSpPr>
            <a:cxnSpLocks noChangeShapeType="1"/>
          </p:cNvCxnSpPr>
          <p:nvPr/>
        </p:nvCxnSpPr>
        <p:spPr bwMode="auto">
          <a:xfrm>
            <a:off x="419100" y="990600"/>
            <a:ext cx="8305800" cy="1587"/>
          </a:xfrm>
          <a:prstGeom prst="line">
            <a:avLst/>
          </a:prstGeom>
          <a:noFill/>
          <a:ln w="76200" cmpd="thickThin">
            <a:solidFill>
              <a:schemeClr val="tx1">
                <a:alpha val="79999"/>
              </a:schemeClr>
            </a:solidFill>
            <a:round/>
            <a:headEnd/>
            <a:tailEnd/>
          </a:ln>
        </p:spPr>
      </p:cxnSp>
      <p:sp>
        <p:nvSpPr>
          <p:cNvPr id="16" name="TextBox 15"/>
          <p:cNvSpPr txBox="1"/>
          <p:nvPr/>
        </p:nvSpPr>
        <p:spPr>
          <a:xfrm>
            <a:off x="4572000" y="1143000"/>
            <a:ext cx="3960000" cy="5062924"/>
          </a:xfrm>
          <a:prstGeom prst="rect">
            <a:avLst/>
          </a:prstGeom>
          <a:solidFill>
            <a:schemeClr val="accent3">
              <a:lumMod val="60000"/>
              <a:lumOff val="40000"/>
            </a:schemeClr>
          </a:solidFill>
        </p:spPr>
        <p:txBody>
          <a:bodyPr wrap="square" rtlCol="0">
            <a:spAutoFit/>
          </a:bodyPr>
          <a:lstStyle/>
          <a:p>
            <a:r>
              <a:rPr lang="en-US" sz="2000" dirty="0" smtClean="0">
                <a:solidFill>
                  <a:srgbClr val="800000"/>
                </a:solidFill>
              </a:rPr>
              <a:t>STAR AuAu at 9.2 </a:t>
            </a:r>
            <a:r>
              <a:rPr lang="en-US" sz="2000" dirty="0" err="1" smtClean="0">
                <a:solidFill>
                  <a:srgbClr val="800000"/>
                </a:solidFill>
              </a:rPr>
              <a:t>GeV</a:t>
            </a:r>
            <a:r>
              <a:rPr lang="en-US" sz="2000" dirty="0" smtClean="0">
                <a:solidFill>
                  <a:srgbClr val="800000"/>
                </a:solidFill>
              </a:rPr>
              <a:t> : consistent with SPS results.</a:t>
            </a:r>
          </a:p>
          <a:p>
            <a:r>
              <a:rPr lang="en-US" sz="2000" dirty="0" smtClean="0">
                <a:solidFill>
                  <a:srgbClr val="800000"/>
                </a:solidFill>
              </a:rPr>
              <a:t>List of references for AGS and SPS data are listed in: </a:t>
            </a:r>
          </a:p>
          <a:p>
            <a:r>
              <a:rPr lang="en-US" sz="1900" dirty="0" smtClean="0">
                <a:solidFill>
                  <a:srgbClr val="800000"/>
                </a:solidFill>
              </a:rPr>
              <a:t>STAR Coll. </a:t>
            </a:r>
            <a:r>
              <a:rPr lang="en-US" sz="1900" dirty="0" err="1" smtClean="0">
                <a:solidFill>
                  <a:srgbClr val="800000"/>
                </a:solidFill>
              </a:rPr>
              <a:t>Phys.Rev</a:t>
            </a:r>
            <a:r>
              <a:rPr lang="en-US" sz="1900" dirty="0" smtClean="0">
                <a:solidFill>
                  <a:srgbClr val="800000"/>
                </a:solidFill>
              </a:rPr>
              <a:t>. C 81 (2010) 24911 </a:t>
            </a:r>
          </a:p>
          <a:p>
            <a:endParaRPr lang="en-US" sz="2000" b="1" dirty="0" smtClean="0">
              <a:solidFill>
                <a:srgbClr val="FF0000"/>
              </a:solidFill>
            </a:endParaRPr>
          </a:p>
          <a:p>
            <a:r>
              <a:rPr lang="en-US" sz="2000" b="1" dirty="0" smtClean="0">
                <a:solidFill>
                  <a:srgbClr val="FF0000"/>
                </a:solidFill>
              </a:rPr>
              <a:t>STAR Advantages:</a:t>
            </a:r>
          </a:p>
          <a:p>
            <a:pPr>
              <a:buFont typeface="Arial"/>
              <a:buChar char="•"/>
            </a:pPr>
            <a:r>
              <a:rPr lang="en-US" sz="2000" dirty="0" smtClean="0"/>
              <a:t> Similar Acceptance at all energies</a:t>
            </a:r>
          </a:p>
          <a:p>
            <a:pPr>
              <a:buFont typeface="Arial"/>
              <a:buChar char="•"/>
            </a:pPr>
            <a:r>
              <a:rPr lang="en-US" sz="2000" dirty="0" smtClean="0"/>
              <a:t> All detectors are tested and known to work very well</a:t>
            </a:r>
          </a:p>
          <a:p>
            <a:pPr>
              <a:buFont typeface="Arial"/>
              <a:buChar char="•"/>
            </a:pPr>
            <a:r>
              <a:rPr lang="en-US" sz="2000" dirty="0" smtClean="0"/>
              <a:t> Addition of Time of Flight makes Particle ID better </a:t>
            </a:r>
          </a:p>
          <a:p>
            <a:pPr>
              <a:buFont typeface="Arial"/>
              <a:buChar char="•"/>
            </a:pPr>
            <a:r>
              <a:rPr lang="en-US" sz="2000" dirty="0" smtClean="0"/>
              <a:t> DAQ1000  makes data taking faster</a:t>
            </a:r>
          </a:p>
          <a:p>
            <a:r>
              <a:rPr lang="en-US" sz="2000" dirty="0" smtClean="0"/>
              <a:t> </a:t>
            </a:r>
          </a:p>
          <a:p>
            <a:r>
              <a:rPr lang="en-US" sz="2200" b="1" dirty="0" smtClean="0">
                <a:solidFill>
                  <a:srgbClr val="FF0000"/>
                </a:solidFill>
              </a:rPr>
              <a:t>STAR capable of making best use of Beam Energy Scan Runs</a:t>
            </a:r>
            <a:endParaRPr lang="en-US" sz="22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91400" cy="874674"/>
          </a:xfrm>
        </p:spPr>
        <p:txBody>
          <a:bodyPr>
            <a:normAutofit/>
          </a:bodyPr>
          <a:lstStyle/>
          <a:p>
            <a:r>
              <a:rPr lang="en-US" sz="3600" b="1" dirty="0" smtClean="0"/>
              <a:t>How to recognize Critical Behaviour?</a:t>
            </a:r>
            <a:endParaRPr lang="en-US" sz="3600" b="1" dirty="0"/>
          </a:p>
        </p:txBody>
      </p:sp>
      <p:sp>
        <p:nvSpPr>
          <p:cNvPr id="12" name="Slide Number Placeholder 11"/>
          <p:cNvSpPr>
            <a:spLocks noGrp="1"/>
          </p:cNvSpPr>
          <p:nvPr>
            <p:ph type="sldNum" sz="quarter" idx="12"/>
          </p:nvPr>
        </p:nvSpPr>
        <p:spPr/>
        <p:txBody>
          <a:bodyPr/>
          <a:lstStyle/>
          <a:p>
            <a:fld id="{AE89A128-ED59-2549-B502-A4961247F92A}" type="slidenum">
              <a:rPr lang="en-US" smtClean="0"/>
              <a:pPr/>
              <a:t>27</a:t>
            </a:fld>
            <a:endParaRPr lang="en-US" dirty="0"/>
          </a:p>
        </p:txBody>
      </p:sp>
      <p:cxnSp>
        <p:nvCxnSpPr>
          <p:cNvPr id="16" name="直接连接符 5"/>
          <p:cNvCxnSpPr>
            <a:cxnSpLocks noChangeShapeType="1"/>
          </p:cNvCxnSpPr>
          <p:nvPr/>
        </p:nvCxnSpPr>
        <p:spPr bwMode="auto">
          <a:xfrm>
            <a:off x="609600" y="914400"/>
            <a:ext cx="8305800" cy="1587"/>
          </a:xfrm>
          <a:prstGeom prst="line">
            <a:avLst/>
          </a:prstGeom>
          <a:noFill/>
          <a:ln w="76200" cmpd="thickThin">
            <a:solidFill>
              <a:schemeClr val="tx1">
                <a:alpha val="79999"/>
              </a:schemeClr>
            </a:solidFill>
            <a:round/>
            <a:headEnd/>
            <a:tailEnd/>
          </a:ln>
        </p:spPr>
      </p:cxnSp>
      <p:sp>
        <p:nvSpPr>
          <p:cNvPr id="14" name="Content Placeholder 13"/>
          <p:cNvSpPr>
            <a:spLocks noGrp="1"/>
          </p:cNvSpPr>
          <p:nvPr>
            <p:ph idx="1"/>
          </p:nvPr>
        </p:nvSpPr>
        <p:spPr>
          <a:xfrm>
            <a:off x="457200" y="990600"/>
            <a:ext cx="8229600" cy="2135951"/>
          </a:xfrm>
        </p:spPr>
        <p:txBody>
          <a:bodyPr>
            <a:normAutofit/>
          </a:bodyPr>
          <a:lstStyle/>
          <a:p>
            <a:pPr marL="162000" indent="-162000"/>
            <a:r>
              <a:rPr lang="en-US" sz="2200" dirty="0" smtClean="0"/>
              <a:t>Correlation length </a:t>
            </a:r>
            <a:r>
              <a:rPr lang="en-US" sz="2200" dirty="0" err="1" smtClean="0"/>
              <a:t>ξ</a:t>
            </a:r>
            <a:r>
              <a:rPr lang="en-US" sz="2200" dirty="0" smtClean="0"/>
              <a:t> related to various moments of distributions of conserved quantities like Net Baryon, Net Charge, Net Strangeness number : Higher moments are more sensitive</a:t>
            </a:r>
          </a:p>
          <a:p>
            <a:pPr marL="162000" indent="-162000">
              <a:buNone/>
            </a:pPr>
            <a:r>
              <a:rPr lang="en-US" sz="1400" dirty="0" smtClean="0"/>
              <a:t>        M. A. </a:t>
            </a:r>
            <a:r>
              <a:rPr lang="en-US" sz="1400" dirty="0" err="1" smtClean="0"/>
              <a:t>Stephanov</a:t>
            </a:r>
            <a:r>
              <a:rPr lang="en-US" sz="1400" dirty="0" smtClean="0"/>
              <a:t>, Phys. Rev. </a:t>
            </a:r>
            <a:r>
              <a:rPr lang="en-US" sz="1400" dirty="0" err="1" smtClean="0"/>
              <a:t>Lett</a:t>
            </a:r>
            <a:r>
              <a:rPr lang="en-US" sz="1400" dirty="0" smtClean="0"/>
              <a:t>. 102 (2009)032301 ; M. </a:t>
            </a:r>
            <a:r>
              <a:rPr lang="en-US" sz="1400" dirty="0" err="1" smtClean="0"/>
              <a:t>Asakawa</a:t>
            </a:r>
            <a:r>
              <a:rPr lang="en-US" sz="1400" dirty="0" smtClean="0"/>
              <a:t> et al., Phys. Rev. </a:t>
            </a:r>
            <a:r>
              <a:rPr lang="en-US" sz="1400" dirty="0" err="1" smtClean="0"/>
              <a:t>Lett</a:t>
            </a:r>
            <a:r>
              <a:rPr lang="en-US" sz="1400" dirty="0" smtClean="0"/>
              <a:t>.  103 (2009) 262301  </a:t>
            </a:r>
          </a:p>
          <a:p>
            <a:endParaRPr lang="en-US" sz="2000" dirty="0" smtClean="0"/>
          </a:p>
          <a:p>
            <a:endParaRPr lang="en-US" sz="2000" dirty="0" smtClean="0"/>
          </a:p>
          <a:p>
            <a:pPr>
              <a:buNone/>
            </a:pPr>
            <a:endParaRPr lang="en-US" sz="2000" dirty="0" smtClean="0"/>
          </a:p>
          <a:p>
            <a:endParaRPr lang="en-US" sz="2000" dirty="0" smtClean="0"/>
          </a:p>
          <a:p>
            <a:endParaRPr lang="en-US" dirty="0"/>
          </a:p>
        </p:txBody>
      </p:sp>
      <p:graphicFrame>
        <p:nvGraphicFramePr>
          <p:cNvPr id="51203" name="Object 3"/>
          <p:cNvGraphicFramePr>
            <a:graphicFrameLocks noChangeAspect="1"/>
          </p:cNvGraphicFramePr>
          <p:nvPr/>
        </p:nvGraphicFramePr>
        <p:xfrm>
          <a:off x="1663297" y="2971800"/>
          <a:ext cx="2464605" cy="544570"/>
        </p:xfrm>
        <a:graphic>
          <a:graphicData uri="http://schemas.openxmlformats.org/presentationml/2006/ole">
            <p:oleObj spid="_x0000_s51203" name="Equation" r:id="rId4" imgW="1333500" imgH="254000" progId="Equation.3">
              <p:embed/>
            </p:oleObj>
          </a:graphicData>
        </a:graphic>
      </p:graphicFrame>
      <p:graphicFrame>
        <p:nvGraphicFramePr>
          <p:cNvPr id="51204" name="Object 4"/>
          <p:cNvGraphicFramePr>
            <a:graphicFrameLocks noChangeAspect="1"/>
          </p:cNvGraphicFramePr>
          <p:nvPr/>
        </p:nvGraphicFramePr>
        <p:xfrm>
          <a:off x="4740630" y="2362200"/>
          <a:ext cx="3625139" cy="634942"/>
        </p:xfrm>
        <a:graphic>
          <a:graphicData uri="http://schemas.openxmlformats.org/presentationml/2006/ole">
            <p:oleObj spid="_x0000_s51204" name="Equation" r:id="rId5" imgW="1600200" imgH="279400" progId="Equation.3">
              <p:embed/>
            </p:oleObj>
          </a:graphicData>
        </a:graphic>
      </p:graphicFrame>
      <p:graphicFrame>
        <p:nvGraphicFramePr>
          <p:cNvPr id="13" name="Object 12"/>
          <p:cNvGraphicFramePr>
            <a:graphicFrameLocks noChangeAspect="1"/>
          </p:cNvGraphicFramePr>
          <p:nvPr/>
        </p:nvGraphicFramePr>
        <p:xfrm>
          <a:off x="2727325" y="2438400"/>
          <a:ext cx="1752600" cy="423863"/>
        </p:xfrm>
        <a:graphic>
          <a:graphicData uri="http://schemas.openxmlformats.org/presentationml/2006/ole">
            <p:oleObj spid="_x0000_s51205" name="Equation" r:id="rId6" imgW="1104900" imgH="254000" progId="Equation.3">
              <p:embed/>
            </p:oleObj>
          </a:graphicData>
        </a:graphic>
      </p:graphicFrame>
      <p:graphicFrame>
        <p:nvGraphicFramePr>
          <p:cNvPr id="51208" name="Object 8"/>
          <p:cNvGraphicFramePr>
            <a:graphicFrameLocks noChangeAspect="1"/>
          </p:cNvGraphicFramePr>
          <p:nvPr/>
        </p:nvGraphicFramePr>
        <p:xfrm>
          <a:off x="914400" y="2438400"/>
          <a:ext cx="1393825" cy="327395"/>
        </p:xfrm>
        <a:graphic>
          <a:graphicData uri="http://schemas.openxmlformats.org/presentationml/2006/ole">
            <p:oleObj spid="_x0000_s51208" name="Equation" r:id="rId7" imgW="863600" imgH="203200" progId="Equation.3">
              <p:embed/>
            </p:oleObj>
          </a:graphicData>
        </a:graphic>
      </p:graphicFrame>
      <p:sp>
        <p:nvSpPr>
          <p:cNvPr id="20" name="TextBox 19"/>
          <p:cNvSpPr txBox="1"/>
          <p:nvPr/>
        </p:nvSpPr>
        <p:spPr>
          <a:xfrm>
            <a:off x="457201" y="3581400"/>
            <a:ext cx="7739938" cy="2800766"/>
          </a:xfrm>
          <a:prstGeom prst="rect">
            <a:avLst/>
          </a:prstGeom>
          <a:noFill/>
        </p:spPr>
        <p:txBody>
          <a:bodyPr wrap="square" rtlCol="0">
            <a:spAutoFit/>
          </a:bodyPr>
          <a:lstStyle/>
          <a:p>
            <a:pPr indent="187200">
              <a:buFont typeface="Arial"/>
              <a:buChar char="•"/>
            </a:pPr>
            <a:r>
              <a:rPr lang="en-US" sz="2200" dirty="0" smtClean="0"/>
              <a:t>According to QCD based model calculations:</a:t>
            </a:r>
          </a:p>
          <a:p>
            <a:pPr indent="187200"/>
            <a:r>
              <a:rPr lang="en-US" sz="2200" dirty="0" smtClean="0"/>
              <a:t>At Critical Point : </a:t>
            </a:r>
            <a:r>
              <a:rPr lang="en-US" sz="2200" dirty="0" err="1" smtClean="0"/>
              <a:t>ξ</a:t>
            </a:r>
            <a:r>
              <a:rPr lang="en-US" sz="2200" dirty="0" smtClean="0"/>
              <a:t> diverges -&gt; Non-Gaussian Fluctuations </a:t>
            </a:r>
          </a:p>
          <a:p>
            <a:pPr indent="187200"/>
            <a:r>
              <a:rPr lang="en-US" sz="2200" dirty="0" smtClean="0"/>
              <a:t>							-&gt; κσ</a:t>
            </a:r>
            <a:r>
              <a:rPr lang="en-US" sz="2200" baseline="30000" dirty="0" smtClean="0"/>
              <a:t>2</a:t>
            </a:r>
            <a:r>
              <a:rPr lang="en-US" sz="2200" dirty="0" smtClean="0"/>
              <a:t> and Sσ diverge </a:t>
            </a:r>
          </a:p>
          <a:p>
            <a:pPr indent="187200"/>
            <a:r>
              <a:rPr lang="en-US" sz="2200" dirty="0" smtClean="0"/>
              <a:t>Away from CP : according to Central Limit Th. :  κσ</a:t>
            </a:r>
            <a:r>
              <a:rPr lang="en-US" sz="2200" baseline="30000" dirty="0" smtClean="0"/>
              <a:t>2</a:t>
            </a:r>
            <a:r>
              <a:rPr lang="en-US" sz="2200" dirty="0" smtClean="0"/>
              <a:t> =1; Sσ=const.</a:t>
            </a:r>
          </a:p>
          <a:p>
            <a:pPr indent="187200">
              <a:buFont typeface="Arial"/>
              <a:buChar char="•"/>
            </a:pPr>
            <a:r>
              <a:rPr lang="en-US" sz="2200" dirty="0" smtClean="0"/>
              <a:t>Models show that fluctuations in Net Proton number reflect the    fluctuations in Net Baryon Number </a:t>
            </a:r>
            <a:r>
              <a:rPr lang="en-US" sz="1600" dirty="0" smtClean="0"/>
              <a:t>Y. </a:t>
            </a:r>
            <a:r>
              <a:rPr lang="en-US" sz="1600" dirty="0" err="1" smtClean="0"/>
              <a:t>Hatta</a:t>
            </a:r>
            <a:r>
              <a:rPr lang="en-US" sz="1600" dirty="0" smtClean="0"/>
              <a:t> et al. PRL  91(2003) 102003   </a:t>
            </a:r>
          </a:p>
          <a:p>
            <a:pPr indent="187200">
              <a:buFont typeface="Arial"/>
              <a:buChar char="•"/>
            </a:pPr>
            <a:r>
              <a:rPr lang="en-US" sz="2200" dirty="0" smtClean="0">
                <a:solidFill>
                  <a:srgbClr val="FF0000"/>
                </a:solidFill>
              </a:rPr>
              <a:t>Study of Higher Moments of Net Proton Multiplicity as a function of centrality and beam energy as a probe for Critical Point </a:t>
            </a:r>
          </a:p>
        </p:txBody>
      </p:sp>
      <p:graphicFrame>
        <p:nvGraphicFramePr>
          <p:cNvPr id="11" name="Object 10"/>
          <p:cNvGraphicFramePr>
            <a:graphicFrameLocks noChangeAspect="1"/>
          </p:cNvGraphicFramePr>
          <p:nvPr/>
        </p:nvGraphicFramePr>
        <p:xfrm>
          <a:off x="5302250" y="3048000"/>
          <a:ext cx="3079750" cy="639948"/>
        </p:xfrm>
        <a:graphic>
          <a:graphicData uri="http://schemas.openxmlformats.org/presentationml/2006/ole">
            <p:oleObj spid="_x0000_s51211" name="Equation" r:id="rId8" imgW="977900" imgH="2032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239000" cy="792162"/>
          </a:xfrm>
        </p:spPr>
        <p:txBody>
          <a:bodyPr>
            <a:normAutofit/>
          </a:bodyPr>
          <a:lstStyle/>
          <a:p>
            <a:pPr>
              <a:lnSpc>
                <a:spcPts val="2440"/>
              </a:lnSpc>
            </a:pPr>
            <a:r>
              <a:rPr lang="en-US" sz="3200" b="1" dirty="0" smtClean="0"/>
              <a:t>Experimental search for Critical Point</a:t>
            </a:r>
            <a:br>
              <a:rPr lang="en-US" sz="3200" b="1" dirty="0" smtClean="0"/>
            </a:br>
            <a:r>
              <a:rPr lang="en-US" sz="1800" dirty="0" smtClean="0"/>
              <a:t>STAR Coll. Phys. Rev. </a:t>
            </a:r>
            <a:r>
              <a:rPr lang="en-US" sz="1800" dirty="0" err="1" smtClean="0"/>
              <a:t>Lett</a:t>
            </a:r>
            <a:r>
              <a:rPr lang="en-US" sz="1800" dirty="0" smtClean="0"/>
              <a:t>. 105 (2010) 22302</a:t>
            </a:r>
            <a:endParaRPr lang="en-US" sz="1800" dirty="0"/>
          </a:p>
        </p:txBody>
      </p:sp>
      <p:pic>
        <p:nvPicPr>
          <p:cNvPr id="5" name="Content Placeholder 4" descr="figure3.png"/>
          <p:cNvPicPr>
            <a:picLocks noGrp="1" noChangeAspect="1"/>
          </p:cNvPicPr>
          <p:nvPr>
            <p:ph idx="1"/>
          </p:nvPr>
        </p:nvPicPr>
        <p:blipFill>
          <a:blip r:embed="rId3">
            <a:alphaModFix/>
          </a:blip>
          <a:srcRect l="-177" r="8681"/>
          <a:stretch>
            <a:fillRect/>
          </a:stretch>
        </p:blipFill>
        <p:spPr>
          <a:xfrm>
            <a:off x="621592" y="1225246"/>
            <a:ext cx="3531541" cy="4824718"/>
          </a:xfrm>
        </p:spPr>
      </p:pic>
      <p:sp>
        <p:nvSpPr>
          <p:cNvPr id="4" name="Slide Number Placeholder 3"/>
          <p:cNvSpPr>
            <a:spLocks noGrp="1"/>
          </p:cNvSpPr>
          <p:nvPr>
            <p:ph type="sldNum" sz="quarter" idx="12"/>
          </p:nvPr>
        </p:nvSpPr>
        <p:spPr/>
        <p:txBody>
          <a:bodyPr/>
          <a:lstStyle/>
          <a:p>
            <a:fld id="{AE89A128-ED59-2549-B502-A4961247F92A}" type="slidenum">
              <a:rPr lang="en-US" smtClean="0"/>
              <a:pPr/>
              <a:t>28</a:t>
            </a:fld>
            <a:endParaRPr lang="en-US"/>
          </a:p>
        </p:txBody>
      </p:sp>
      <p:sp>
        <p:nvSpPr>
          <p:cNvPr id="6" name="TextBox 5"/>
          <p:cNvSpPr txBox="1"/>
          <p:nvPr/>
        </p:nvSpPr>
        <p:spPr>
          <a:xfrm>
            <a:off x="914400" y="990600"/>
            <a:ext cx="7467600" cy="430887"/>
          </a:xfrm>
          <a:prstGeom prst="rect">
            <a:avLst/>
          </a:prstGeom>
          <a:noFill/>
        </p:spPr>
        <p:txBody>
          <a:bodyPr wrap="square" rtlCol="0">
            <a:spAutoFit/>
          </a:bodyPr>
          <a:lstStyle/>
          <a:p>
            <a:r>
              <a:rPr lang="en-US" sz="2200" dirty="0" smtClean="0"/>
              <a:t>Study of κσ</a:t>
            </a:r>
            <a:r>
              <a:rPr lang="en-US" sz="2200" baseline="30000" dirty="0" smtClean="0"/>
              <a:t>2 </a:t>
            </a:r>
            <a:r>
              <a:rPr lang="en-US" sz="2200" dirty="0" smtClean="0"/>
              <a:t>&amp; Sσ with event centrality and Collision Energy</a:t>
            </a:r>
            <a:endParaRPr lang="en-US" sz="2200" dirty="0"/>
          </a:p>
        </p:txBody>
      </p:sp>
      <p:pic>
        <p:nvPicPr>
          <p:cNvPr id="7" name="Picture 6" descr="figure4.png"/>
          <p:cNvPicPr>
            <a:picLocks noChangeAspect="1"/>
          </p:cNvPicPr>
          <p:nvPr/>
        </p:nvPicPr>
        <p:blipFill>
          <a:blip r:embed="rId4">
            <a:lum contrast="5000"/>
          </a:blip>
          <a:srcRect l="2362" t="6670" r="9449"/>
          <a:stretch>
            <a:fillRect/>
          </a:stretch>
        </p:blipFill>
        <p:spPr>
          <a:xfrm>
            <a:off x="4153134" y="1393743"/>
            <a:ext cx="4443113" cy="3330657"/>
          </a:xfrm>
          <a:prstGeom prst="rect">
            <a:avLst/>
          </a:prstGeom>
        </p:spPr>
      </p:pic>
      <p:sp>
        <p:nvSpPr>
          <p:cNvPr id="8" name="TextBox 7"/>
          <p:cNvSpPr txBox="1"/>
          <p:nvPr/>
        </p:nvSpPr>
        <p:spPr>
          <a:xfrm>
            <a:off x="4343400" y="4840069"/>
            <a:ext cx="4252847" cy="646331"/>
          </a:xfrm>
          <a:prstGeom prst="rect">
            <a:avLst/>
          </a:prstGeom>
          <a:noFill/>
        </p:spPr>
        <p:txBody>
          <a:bodyPr wrap="square" rtlCol="0">
            <a:spAutoFit/>
          </a:bodyPr>
          <a:lstStyle/>
          <a:p>
            <a:r>
              <a:rPr lang="en-US" dirty="0" smtClean="0"/>
              <a:t>No-divergences observed till μ</a:t>
            </a:r>
            <a:r>
              <a:rPr lang="en-US" baseline="-25000" dirty="0" smtClean="0"/>
              <a:t>B</a:t>
            </a:r>
            <a:r>
              <a:rPr lang="en-US" dirty="0" smtClean="0"/>
              <a:t>&lt; 200 </a:t>
            </a:r>
            <a:r>
              <a:rPr lang="en-US" dirty="0" err="1" smtClean="0"/>
              <a:t>MeV</a:t>
            </a:r>
            <a:endParaRPr lang="en-US" dirty="0" smtClean="0"/>
          </a:p>
          <a:p>
            <a:r>
              <a:rPr lang="en-US" dirty="0" smtClean="0"/>
              <a:t>No indication of CP yet.</a:t>
            </a:r>
          </a:p>
        </p:txBody>
      </p:sp>
      <p:sp>
        <p:nvSpPr>
          <p:cNvPr id="9" name="TextBox 8"/>
          <p:cNvSpPr txBox="1"/>
          <p:nvPr/>
        </p:nvSpPr>
        <p:spPr>
          <a:xfrm>
            <a:off x="3934455" y="5710019"/>
            <a:ext cx="5078922" cy="646331"/>
          </a:xfrm>
          <a:prstGeom prst="rect">
            <a:avLst/>
          </a:prstGeom>
          <a:solidFill>
            <a:schemeClr val="accent2">
              <a:lumMod val="60000"/>
              <a:lumOff val="40000"/>
            </a:schemeClr>
          </a:solidFill>
          <a:ln>
            <a:solidFill>
              <a:schemeClr val="accent2">
                <a:lumMod val="50000"/>
              </a:schemeClr>
            </a:solidFill>
          </a:ln>
        </p:spPr>
        <p:txBody>
          <a:bodyPr wrap="square" rtlCol="0">
            <a:spAutoFit/>
          </a:bodyPr>
          <a:lstStyle/>
          <a:p>
            <a:r>
              <a:rPr lang="en-US" dirty="0" smtClean="0"/>
              <a:t>…………………………………..BES data is being analyzed!</a:t>
            </a:r>
          </a:p>
          <a:p>
            <a:r>
              <a:rPr lang="en-US" dirty="0" smtClean="0"/>
              <a:t>New results in </a:t>
            </a:r>
            <a:r>
              <a:rPr lang="en-US" dirty="0" err="1" smtClean="0"/>
              <a:t>Nihar</a:t>
            </a:r>
            <a:r>
              <a:rPr lang="en-US" dirty="0" smtClean="0"/>
              <a:t> </a:t>
            </a:r>
            <a:r>
              <a:rPr lang="en-US" dirty="0" err="1" smtClean="0"/>
              <a:t>Sahoo’s</a:t>
            </a:r>
            <a:r>
              <a:rPr lang="en-US" dirty="0" smtClean="0"/>
              <a:t> talk in Parallel Session</a:t>
            </a:r>
            <a:endParaRPr lang="en-US" dirty="0"/>
          </a:p>
        </p:txBody>
      </p:sp>
      <p:cxnSp>
        <p:nvCxnSpPr>
          <p:cNvPr id="10" name="直接连接符 5"/>
          <p:cNvCxnSpPr>
            <a:cxnSpLocks noChangeShapeType="1"/>
          </p:cNvCxnSpPr>
          <p:nvPr/>
        </p:nvCxnSpPr>
        <p:spPr bwMode="auto">
          <a:xfrm>
            <a:off x="419100" y="914400"/>
            <a:ext cx="8305800" cy="1587"/>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
            <a:ext cx="7239000" cy="1143000"/>
          </a:xfrm>
        </p:spPr>
        <p:txBody>
          <a:bodyPr>
            <a:normAutofit/>
          </a:bodyPr>
          <a:lstStyle/>
          <a:p>
            <a:r>
              <a:rPr lang="en-US" sz="3200" b="1" dirty="0" smtClean="0"/>
              <a:t>Summary</a:t>
            </a:r>
            <a:endParaRPr lang="en-US" sz="3200" b="1" dirty="0"/>
          </a:p>
        </p:txBody>
      </p:sp>
      <p:sp>
        <p:nvSpPr>
          <p:cNvPr id="5" name="Content Placeholder 4"/>
          <p:cNvSpPr>
            <a:spLocks noGrp="1"/>
          </p:cNvSpPr>
          <p:nvPr>
            <p:ph idx="1"/>
          </p:nvPr>
        </p:nvSpPr>
        <p:spPr>
          <a:xfrm>
            <a:off x="457200" y="990600"/>
            <a:ext cx="8229600" cy="5213350"/>
          </a:xfrm>
        </p:spPr>
        <p:txBody>
          <a:bodyPr>
            <a:noAutofit/>
          </a:bodyPr>
          <a:lstStyle/>
          <a:p>
            <a:pPr marL="162000" indent="-162000"/>
            <a:r>
              <a:rPr lang="en-US" sz="2200" dirty="0" smtClean="0">
                <a:solidFill>
                  <a:srgbClr val="B222E0"/>
                </a:solidFill>
              </a:rPr>
              <a:t>First Observation of Anti-Hyper-Triton with a statistical significance of 4.2 </a:t>
            </a:r>
            <a:r>
              <a:rPr lang="en-US" sz="2200" dirty="0" err="1" smtClean="0">
                <a:solidFill>
                  <a:srgbClr val="B222E0"/>
                </a:solidFill>
              </a:rPr>
              <a:t>σ</a:t>
            </a:r>
            <a:r>
              <a:rPr lang="en-US" sz="2200" dirty="0" smtClean="0">
                <a:solidFill>
                  <a:srgbClr val="B222E0"/>
                </a:solidFill>
              </a:rPr>
              <a:t>.</a:t>
            </a:r>
          </a:p>
          <a:p>
            <a:pPr marL="162000" indent="-162000"/>
            <a:r>
              <a:rPr lang="en-US" sz="2200" dirty="0" smtClean="0">
                <a:solidFill>
                  <a:srgbClr val="0000FF"/>
                </a:solidFill>
              </a:rPr>
              <a:t>Photon multiplicity and rapidity distribution at forward rapidity is a measured for different centrality, colliding energy and systems. Centrality independent Limiting fragmentation behaviour confirmed.</a:t>
            </a:r>
          </a:p>
          <a:p>
            <a:pPr marL="162000" indent="-162000"/>
            <a:r>
              <a:rPr lang="en-US" sz="2200" dirty="0" smtClean="0">
                <a:solidFill>
                  <a:srgbClr val="FF0000"/>
                </a:solidFill>
              </a:rPr>
              <a:t>Matter at RHIC more thermalized in central collisions as compared to peripheral collisions as shown by both CGC and Glauber Model.</a:t>
            </a:r>
          </a:p>
          <a:p>
            <a:pPr marL="162000" indent="-162000"/>
            <a:r>
              <a:rPr lang="en-US" sz="2200" dirty="0" smtClean="0">
                <a:solidFill>
                  <a:srgbClr val="FF0000"/>
                </a:solidFill>
              </a:rPr>
              <a:t>NCQ Scaling observed for Multi-strange quarks and ρ</a:t>
            </a:r>
            <a:r>
              <a:rPr lang="en-US" sz="2200" baseline="30000" dirty="0" smtClean="0">
                <a:solidFill>
                  <a:srgbClr val="FF0000"/>
                </a:solidFill>
              </a:rPr>
              <a:t>0 </a:t>
            </a:r>
            <a:r>
              <a:rPr lang="en-US" sz="2200" dirty="0" smtClean="0">
                <a:solidFill>
                  <a:srgbClr val="FF0000"/>
                </a:solidFill>
              </a:rPr>
              <a:t>vector meson.</a:t>
            </a:r>
          </a:p>
          <a:p>
            <a:pPr marL="162000" indent="-162000"/>
            <a:r>
              <a:rPr lang="en-US" sz="2200" dirty="0" smtClean="0">
                <a:solidFill>
                  <a:srgbClr val="0000FF"/>
                </a:solidFill>
              </a:rPr>
              <a:t>Local Parity Violation in Strong Interactions : Results for same and opposite charge correlation presented : Models rule out detector effects for same charge correlations.</a:t>
            </a:r>
          </a:p>
          <a:p>
            <a:pPr marL="162000" indent="-162000"/>
            <a:r>
              <a:rPr lang="en-US" sz="2200" dirty="0" smtClean="0">
                <a:solidFill>
                  <a:srgbClr val="B222E0"/>
                </a:solidFill>
              </a:rPr>
              <a:t>Results from AuAu collision at 9.2 </a:t>
            </a:r>
            <a:r>
              <a:rPr lang="en-US" sz="2200" dirty="0" err="1" smtClean="0">
                <a:solidFill>
                  <a:srgbClr val="B222E0"/>
                </a:solidFill>
              </a:rPr>
              <a:t>GeV</a:t>
            </a:r>
            <a:r>
              <a:rPr lang="en-US" sz="2200" dirty="0" smtClean="0">
                <a:solidFill>
                  <a:srgbClr val="B222E0"/>
                </a:solidFill>
              </a:rPr>
              <a:t> presented -&gt; STAR has taken good data in phase I of BES in 2010. </a:t>
            </a:r>
            <a:r>
              <a:rPr lang="en-US" sz="2200" dirty="0" smtClean="0">
                <a:solidFill>
                  <a:srgbClr val="3715E0"/>
                </a:solidFill>
              </a:rPr>
              <a:t>Watch out for interesting results.</a:t>
            </a:r>
          </a:p>
          <a:p>
            <a:pPr marL="162000" indent="-162000"/>
            <a:r>
              <a:rPr lang="en-US" sz="2200" dirty="0" smtClean="0">
                <a:solidFill>
                  <a:srgbClr val="B222E0"/>
                </a:solidFill>
              </a:rPr>
              <a:t>Critical behaviour ruled out by Higher Moments </a:t>
            </a:r>
            <a:r>
              <a:rPr lang="en-US" sz="2200" dirty="0" err="1" smtClean="0">
                <a:solidFill>
                  <a:srgbClr val="B222E0"/>
                </a:solidFill>
              </a:rPr>
              <a:t>upto</a:t>
            </a:r>
            <a:r>
              <a:rPr lang="en-US" sz="2200" dirty="0" smtClean="0">
                <a:solidFill>
                  <a:srgbClr val="B222E0"/>
                </a:solidFill>
              </a:rPr>
              <a:t> μ</a:t>
            </a:r>
            <a:r>
              <a:rPr lang="en-US" sz="2200" baseline="-25000" dirty="0" smtClean="0">
                <a:solidFill>
                  <a:srgbClr val="B222E0"/>
                </a:solidFill>
              </a:rPr>
              <a:t>B</a:t>
            </a:r>
            <a:r>
              <a:rPr lang="en-US" sz="2200" dirty="0" smtClean="0">
                <a:solidFill>
                  <a:srgbClr val="B222E0"/>
                </a:solidFill>
              </a:rPr>
              <a:t> &lt; 200 </a:t>
            </a:r>
            <a:r>
              <a:rPr lang="en-US" sz="2200" dirty="0" err="1" smtClean="0">
                <a:solidFill>
                  <a:srgbClr val="B222E0"/>
                </a:solidFill>
              </a:rPr>
              <a:t>MeV</a:t>
            </a:r>
            <a:r>
              <a:rPr lang="en-US" sz="2200" dirty="0" smtClean="0">
                <a:solidFill>
                  <a:srgbClr val="B222E0"/>
                </a:solidFill>
              </a:rPr>
              <a:t>.</a:t>
            </a:r>
          </a:p>
        </p:txBody>
      </p:sp>
      <p:sp>
        <p:nvSpPr>
          <p:cNvPr id="6" name="Slide Number Placeholder 5"/>
          <p:cNvSpPr>
            <a:spLocks noGrp="1"/>
          </p:cNvSpPr>
          <p:nvPr>
            <p:ph type="sldNum" sz="quarter" idx="12"/>
          </p:nvPr>
        </p:nvSpPr>
        <p:spPr/>
        <p:txBody>
          <a:bodyPr/>
          <a:lstStyle/>
          <a:p>
            <a:fld id="{AE89A128-ED59-2549-B502-A4961247F92A}" type="slidenum">
              <a:rPr lang="en-US" smtClean="0"/>
              <a:pPr/>
              <a:t>29</a:t>
            </a:fld>
            <a:endParaRPr lang="en-US"/>
          </a:p>
        </p:txBody>
      </p:sp>
      <p:cxnSp>
        <p:nvCxnSpPr>
          <p:cNvPr id="7" name="直接连接符 5"/>
          <p:cNvCxnSpPr>
            <a:cxnSpLocks noChangeShapeType="1"/>
          </p:cNvCxnSpPr>
          <p:nvPr/>
        </p:nvCxnSpPr>
        <p:spPr bwMode="auto">
          <a:xfrm>
            <a:off x="381000" y="914400"/>
            <a:ext cx="8305800" cy="1587"/>
          </a:xfrm>
          <a:prstGeom prst="line">
            <a:avLst/>
          </a:prstGeom>
          <a:noFill/>
          <a:ln w="76200" cmpd="thickThin">
            <a:solidFill>
              <a:schemeClr val="tx1">
                <a:alpha val="79999"/>
              </a:schemeClr>
            </a:solidFill>
            <a:round/>
            <a:headEnd/>
            <a:tailEnd/>
          </a:ln>
        </p:spPr>
      </p:cxnSp>
      <p:cxnSp>
        <p:nvCxnSpPr>
          <p:cNvPr id="8" name="直接连接符 5"/>
          <p:cNvCxnSpPr>
            <a:cxnSpLocks noChangeShapeType="1"/>
          </p:cNvCxnSpPr>
          <p:nvPr/>
        </p:nvCxnSpPr>
        <p:spPr bwMode="auto">
          <a:xfrm>
            <a:off x="381000" y="6354763"/>
            <a:ext cx="8305800" cy="1587"/>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A128-ED59-2549-B502-A4961247F92A}" type="slidenum">
              <a:rPr lang="en-US" smtClean="0"/>
              <a:pPr/>
              <a:t>3</a:t>
            </a:fld>
            <a:endParaRPr lang="en-US"/>
          </a:p>
        </p:txBody>
      </p:sp>
      <p:sp>
        <p:nvSpPr>
          <p:cNvPr id="67" name="TextBox 66"/>
          <p:cNvSpPr txBox="1"/>
          <p:nvPr/>
        </p:nvSpPr>
        <p:spPr>
          <a:xfrm>
            <a:off x="2628900" y="228600"/>
            <a:ext cx="3886200" cy="584776"/>
          </a:xfrm>
          <a:prstGeom prst="rect">
            <a:avLst/>
          </a:prstGeom>
          <a:noFill/>
        </p:spPr>
        <p:txBody>
          <a:bodyPr wrap="square" rtlCol="0">
            <a:spAutoFit/>
          </a:bodyPr>
          <a:lstStyle/>
          <a:p>
            <a:pPr algn="ctr"/>
            <a:r>
              <a:rPr lang="en-US" sz="3200" b="1" dirty="0" smtClean="0">
                <a:solidFill>
                  <a:srgbClr val="FF0000"/>
                </a:solidFill>
              </a:rPr>
              <a:t>OUTLINE </a:t>
            </a:r>
            <a:endParaRPr lang="en-US" sz="3200" b="1" dirty="0">
              <a:solidFill>
                <a:srgbClr val="FF0000"/>
              </a:solidFill>
            </a:endParaRPr>
          </a:p>
        </p:txBody>
      </p:sp>
      <p:cxnSp>
        <p:nvCxnSpPr>
          <p:cNvPr id="69" name="直接连接符 5"/>
          <p:cNvCxnSpPr>
            <a:cxnSpLocks noChangeShapeType="1"/>
          </p:cNvCxnSpPr>
          <p:nvPr/>
        </p:nvCxnSpPr>
        <p:spPr bwMode="auto">
          <a:xfrm>
            <a:off x="457200" y="836613"/>
            <a:ext cx="8305800" cy="1587"/>
          </a:xfrm>
          <a:prstGeom prst="line">
            <a:avLst/>
          </a:prstGeom>
          <a:noFill/>
          <a:ln w="76200" cmpd="thickThin">
            <a:solidFill>
              <a:schemeClr val="tx1">
                <a:alpha val="79999"/>
              </a:schemeClr>
            </a:solidFill>
            <a:round/>
            <a:headEnd/>
            <a:tailEnd/>
          </a:ln>
        </p:spPr>
      </p:cxnSp>
      <p:cxnSp>
        <p:nvCxnSpPr>
          <p:cNvPr id="70" name="直接连接符 5"/>
          <p:cNvCxnSpPr>
            <a:cxnSpLocks noChangeShapeType="1"/>
          </p:cNvCxnSpPr>
          <p:nvPr/>
        </p:nvCxnSpPr>
        <p:spPr bwMode="auto">
          <a:xfrm>
            <a:off x="457200" y="6475413"/>
            <a:ext cx="8305800" cy="1587"/>
          </a:xfrm>
          <a:prstGeom prst="line">
            <a:avLst/>
          </a:prstGeom>
          <a:noFill/>
          <a:ln w="76200" cmpd="thickThin">
            <a:solidFill>
              <a:schemeClr val="tx1">
                <a:alpha val="79999"/>
              </a:schemeClr>
            </a:solidFill>
            <a:round/>
            <a:headEnd/>
            <a:tailEnd/>
          </a:ln>
        </p:spPr>
      </p:cxnSp>
      <p:pic>
        <p:nvPicPr>
          <p:cNvPr id="71" name="Picture 70" descr="STAR2009Faded.gif"/>
          <p:cNvPicPr>
            <a:picLocks noChangeAspect="1"/>
          </p:cNvPicPr>
          <p:nvPr/>
        </p:nvPicPr>
        <p:blipFill>
          <a:blip r:embed="rId3">
            <a:lum bright="33000" contrast="27000"/>
            <a:alphaModFix amt="75000"/>
          </a:blip>
          <a:stretch>
            <a:fillRect/>
          </a:stretch>
        </p:blipFill>
        <p:spPr>
          <a:xfrm>
            <a:off x="342900" y="1044000"/>
            <a:ext cx="8458200" cy="5321300"/>
          </a:xfrm>
          <a:prstGeom prst="rect">
            <a:avLst/>
          </a:prstGeom>
          <a:effectLst/>
        </p:spPr>
      </p:pic>
      <p:sp>
        <p:nvSpPr>
          <p:cNvPr id="72" name="TextBox 71"/>
          <p:cNvSpPr txBox="1"/>
          <p:nvPr/>
        </p:nvSpPr>
        <p:spPr>
          <a:xfrm>
            <a:off x="685800" y="1044000"/>
            <a:ext cx="8001000" cy="4893647"/>
          </a:xfrm>
          <a:prstGeom prst="rect">
            <a:avLst/>
          </a:prstGeom>
          <a:noFill/>
        </p:spPr>
        <p:txBody>
          <a:bodyPr wrap="square" rtlCol="0">
            <a:spAutoFit/>
          </a:bodyPr>
          <a:lstStyle/>
          <a:p>
            <a:pPr marL="90000" lvl="1">
              <a:buFont typeface="Arial"/>
              <a:buChar char="•"/>
            </a:pPr>
            <a:r>
              <a:rPr lang="en-US" sz="2400" dirty="0" smtClean="0">
                <a:solidFill>
                  <a:srgbClr val="000090"/>
                </a:solidFill>
              </a:rPr>
              <a:t> </a:t>
            </a:r>
            <a:r>
              <a:rPr lang="en-US" sz="2400" b="1" dirty="0" smtClean="0">
                <a:solidFill>
                  <a:srgbClr val="631A9A"/>
                </a:solidFill>
              </a:rPr>
              <a:t>First evidence of Anti-Matter-Hyper-Nucleus at STAR </a:t>
            </a:r>
          </a:p>
          <a:p>
            <a:pPr marL="90000">
              <a:buFont typeface="Arial"/>
              <a:buChar char="•"/>
            </a:pPr>
            <a:r>
              <a:rPr lang="en-US" sz="2400" b="1" dirty="0" smtClean="0">
                <a:solidFill>
                  <a:srgbClr val="000090"/>
                </a:solidFill>
              </a:rPr>
              <a:t> Measurement of photons at forward rapidity using PMD</a:t>
            </a:r>
          </a:p>
          <a:p>
            <a:pPr marL="90000"/>
            <a:endParaRPr lang="en-US" sz="2400" b="1" dirty="0" smtClean="0">
              <a:solidFill>
                <a:srgbClr val="000090"/>
              </a:solidFill>
            </a:endParaRPr>
          </a:p>
          <a:p>
            <a:pPr marL="90000"/>
            <a:r>
              <a:rPr lang="en-US" sz="2400" b="1" dirty="0" smtClean="0">
                <a:solidFill>
                  <a:srgbClr val="FF0000"/>
                </a:solidFill>
              </a:rPr>
              <a:t>Flow at STAR</a:t>
            </a:r>
          </a:p>
          <a:p>
            <a:pPr marL="90000" lvl="1">
              <a:buFont typeface="Arial"/>
              <a:buChar char="•"/>
            </a:pPr>
            <a:r>
              <a:rPr lang="en-US" sz="2400" b="1" dirty="0" smtClean="0">
                <a:solidFill>
                  <a:srgbClr val="FF0000"/>
                </a:solidFill>
              </a:rPr>
              <a:t> Elliptic flow and Degree of Thermalization at RHIC energies</a:t>
            </a:r>
          </a:p>
          <a:p>
            <a:pPr marL="90000" lvl="1">
              <a:buFont typeface="Arial"/>
              <a:buChar char="•"/>
            </a:pPr>
            <a:r>
              <a:rPr lang="en-US" sz="2400" b="1" dirty="0" smtClean="0">
                <a:solidFill>
                  <a:srgbClr val="FF0000"/>
                </a:solidFill>
              </a:rPr>
              <a:t> Results on Flow of Multi-Strange particles</a:t>
            </a:r>
          </a:p>
          <a:p>
            <a:pPr marL="90000" lvl="1">
              <a:buFont typeface="Arial"/>
              <a:buChar char="•"/>
            </a:pPr>
            <a:r>
              <a:rPr lang="en-US" sz="2400" b="1" dirty="0" smtClean="0">
                <a:solidFill>
                  <a:srgbClr val="FF0000"/>
                </a:solidFill>
              </a:rPr>
              <a:t> What we learn from elliptic flow of ρ</a:t>
            </a:r>
            <a:r>
              <a:rPr lang="en-US" sz="2400" b="1" baseline="30000" dirty="0" smtClean="0">
                <a:solidFill>
                  <a:srgbClr val="FF0000"/>
                </a:solidFill>
              </a:rPr>
              <a:t>0</a:t>
            </a:r>
            <a:r>
              <a:rPr lang="en-US" sz="2400" b="1" dirty="0" smtClean="0">
                <a:solidFill>
                  <a:srgbClr val="FF0000"/>
                </a:solidFill>
              </a:rPr>
              <a:t> vector meson</a:t>
            </a:r>
          </a:p>
          <a:p>
            <a:pPr marL="90000" lvl="1">
              <a:buFont typeface="Arial"/>
              <a:buChar char="•"/>
            </a:pPr>
            <a:r>
              <a:rPr lang="en-US" sz="2400" b="1" dirty="0" smtClean="0">
                <a:solidFill>
                  <a:srgbClr val="000090"/>
                </a:solidFill>
              </a:rPr>
              <a:t> Charge correlations </a:t>
            </a:r>
            <a:r>
              <a:rPr lang="en-US" sz="2400" b="1" dirty="0" err="1" smtClean="0">
                <a:solidFill>
                  <a:srgbClr val="000090"/>
                </a:solidFill>
              </a:rPr>
              <a:t>wrt</a:t>
            </a:r>
            <a:r>
              <a:rPr lang="en-US" sz="2400" b="1" dirty="0" smtClean="0">
                <a:solidFill>
                  <a:srgbClr val="000090"/>
                </a:solidFill>
              </a:rPr>
              <a:t> to reaction plane:  Do we see local Parity violation in Strong interactions?</a:t>
            </a:r>
          </a:p>
          <a:p>
            <a:pPr marL="90000" lvl="1"/>
            <a:endParaRPr lang="en-US" sz="2400" b="1" dirty="0" smtClean="0">
              <a:solidFill>
                <a:srgbClr val="000090"/>
              </a:solidFill>
            </a:endParaRPr>
          </a:p>
          <a:p>
            <a:pPr marL="90000" lvl="1">
              <a:buFont typeface="Arial"/>
              <a:buChar char="•"/>
            </a:pPr>
            <a:r>
              <a:rPr lang="en-US" sz="2400" b="1" dirty="0" smtClean="0">
                <a:solidFill>
                  <a:srgbClr val="000090"/>
                </a:solidFill>
              </a:rPr>
              <a:t> </a:t>
            </a:r>
            <a:r>
              <a:rPr lang="en-US" sz="2400" b="1" dirty="0" smtClean="0">
                <a:solidFill>
                  <a:srgbClr val="631A9A"/>
                </a:solidFill>
              </a:rPr>
              <a:t>Locating QCD Critical Point: Data from AuAu √</a:t>
            </a:r>
            <a:r>
              <a:rPr lang="en-US" sz="2400" b="1" dirty="0" err="1" smtClean="0">
                <a:solidFill>
                  <a:srgbClr val="631A9A"/>
                </a:solidFill>
              </a:rPr>
              <a:t>s</a:t>
            </a:r>
            <a:r>
              <a:rPr lang="en-US" sz="2400" b="1" baseline="-25000" dirty="0" err="1" smtClean="0">
                <a:solidFill>
                  <a:srgbClr val="631A9A"/>
                </a:solidFill>
              </a:rPr>
              <a:t>NN</a:t>
            </a:r>
            <a:r>
              <a:rPr lang="en-US" sz="2400" b="1" dirty="0" smtClean="0">
                <a:solidFill>
                  <a:srgbClr val="631A9A"/>
                </a:solidFill>
              </a:rPr>
              <a:t> = 9.2 </a:t>
            </a:r>
            <a:r>
              <a:rPr lang="en-US" sz="2400" b="1" dirty="0" err="1" smtClean="0">
                <a:solidFill>
                  <a:srgbClr val="631A9A"/>
                </a:solidFill>
              </a:rPr>
              <a:t>GeV</a:t>
            </a:r>
            <a:endParaRPr lang="en-US" sz="2400" b="1" dirty="0" smtClean="0">
              <a:solidFill>
                <a:srgbClr val="631A9A"/>
              </a:solidFill>
            </a:endParaRPr>
          </a:p>
          <a:p>
            <a:pPr marL="90000" lvl="1">
              <a:buFont typeface="Arial"/>
              <a:buChar char="•"/>
            </a:pPr>
            <a:r>
              <a:rPr lang="en-US" sz="2400" b="1" dirty="0" smtClean="0">
                <a:solidFill>
                  <a:srgbClr val="631A9A"/>
                </a:solidFill>
              </a:rPr>
              <a:t> Higher Moments of Net protons distribution : Do we see critical behaviour?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19400"/>
            <a:ext cx="7239000" cy="1143000"/>
          </a:xfrm>
        </p:spPr>
        <p:txBody>
          <a:bodyPr/>
          <a:lstStyle/>
          <a:p>
            <a:r>
              <a:rPr lang="en-US" dirty="0" smtClean="0"/>
              <a:t>Thank you from All of us </a:t>
            </a:r>
            <a:endParaRPr lang="en-US" dirty="0"/>
          </a:p>
        </p:txBody>
      </p:sp>
      <p:sp>
        <p:nvSpPr>
          <p:cNvPr id="3" name="Content Placeholder 2"/>
          <p:cNvSpPr>
            <a:spLocks noGrp="1"/>
          </p:cNvSpPr>
          <p:nvPr>
            <p:ph idx="1"/>
          </p:nvPr>
        </p:nvSpPr>
        <p:spPr>
          <a:xfrm>
            <a:off x="457200" y="685799"/>
            <a:ext cx="8229600" cy="6035675"/>
          </a:xfrm>
        </p:spPr>
        <p:txBody>
          <a:bodyPr>
            <a:noAutofit/>
          </a:bodyPr>
          <a:lstStyle/>
          <a:p>
            <a:pPr marL="0" indent="0">
              <a:buNone/>
            </a:pPr>
            <a:r>
              <a:rPr lang="en-US" sz="1100" dirty="0" smtClean="0"/>
              <a:t>B. I. </a:t>
            </a:r>
            <a:r>
              <a:rPr lang="en-US" sz="1100" dirty="0" err="1" smtClean="0"/>
              <a:t>Abelev</a:t>
            </a:r>
            <a:r>
              <a:rPr lang="en-US" sz="1100" dirty="0" smtClean="0"/>
              <a:t>, M. M. </a:t>
            </a:r>
            <a:r>
              <a:rPr lang="en-US" sz="1100" dirty="0" err="1" smtClean="0"/>
              <a:t>Aggarwal</a:t>
            </a:r>
            <a:r>
              <a:rPr lang="en-US" sz="1100" dirty="0" smtClean="0"/>
              <a:t>, Z. </a:t>
            </a:r>
            <a:r>
              <a:rPr lang="en-US" sz="1100" dirty="0" err="1" smtClean="0"/>
              <a:t>Ahammed</a:t>
            </a:r>
            <a:r>
              <a:rPr lang="en-US" sz="1100" dirty="0" smtClean="0"/>
              <a:t>, A. V. </a:t>
            </a:r>
            <a:r>
              <a:rPr lang="en-US" sz="1100" dirty="0" err="1" smtClean="0"/>
              <a:t>Alakhverdyants</a:t>
            </a:r>
            <a:r>
              <a:rPr lang="en-US" sz="1100" dirty="0" smtClean="0"/>
              <a:t>, I. Alekseev, B. D. Anderson, D. </a:t>
            </a:r>
            <a:r>
              <a:rPr lang="en-US" sz="1100" dirty="0" err="1" smtClean="0"/>
              <a:t>Arkhipkin</a:t>
            </a:r>
            <a:r>
              <a:rPr lang="en-US" sz="1100" dirty="0" smtClean="0"/>
              <a:t>, G. S. </a:t>
            </a:r>
            <a:r>
              <a:rPr lang="en-US" sz="1100" dirty="0" err="1" smtClean="0"/>
              <a:t>Averichev</a:t>
            </a:r>
            <a:r>
              <a:rPr lang="en-US" sz="1100" dirty="0" smtClean="0"/>
              <a:t>, J. </a:t>
            </a:r>
            <a:r>
              <a:rPr lang="en-US" sz="1100" dirty="0" err="1" smtClean="0"/>
              <a:t>Balewski</a:t>
            </a:r>
            <a:r>
              <a:rPr lang="en-US" sz="1100" dirty="0" smtClean="0"/>
              <a:t>, L. S. </a:t>
            </a:r>
            <a:r>
              <a:rPr lang="en-US" sz="1100" dirty="0" err="1" smtClean="0"/>
              <a:t>Barnby</a:t>
            </a:r>
            <a:r>
              <a:rPr lang="en-US" sz="1100" dirty="0" smtClean="0"/>
              <a:t>, S. </a:t>
            </a:r>
            <a:r>
              <a:rPr lang="en-US" sz="1100" dirty="0" err="1" smtClean="0"/>
              <a:t>Baumgart</a:t>
            </a:r>
            <a:r>
              <a:rPr lang="en-US" sz="1100" dirty="0" smtClean="0"/>
              <a:t>, D. R. Beavis, R. </a:t>
            </a:r>
            <a:r>
              <a:rPr lang="en-US" sz="1100" dirty="0" err="1" smtClean="0"/>
              <a:t>Bellwied</a:t>
            </a:r>
            <a:r>
              <a:rPr lang="en-US" sz="1100" dirty="0" smtClean="0"/>
              <a:t>, M. J. Betancourt, R. R. Betts, A. </a:t>
            </a:r>
            <a:r>
              <a:rPr lang="en-US" sz="1100" dirty="0" err="1" smtClean="0"/>
              <a:t>Bhasin</a:t>
            </a:r>
            <a:r>
              <a:rPr lang="en-US" sz="1100" dirty="0" smtClean="0"/>
              <a:t>, A. K. </a:t>
            </a:r>
            <a:r>
              <a:rPr lang="en-US" sz="1100" dirty="0" err="1" smtClean="0"/>
              <a:t>Bhati</a:t>
            </a:r>
            <a:r>
              <a:rPr lang="en-US" sz="1100" dirty="0" smtClean="0"/>
              <a:t>, H. </a:t>
            </a:r>
            <a:r>
              <a:rPr lang="en-US" sz="1100" dirty="0" err="1" smtClean="0"/>
              <a:t>Bichsel</a:t>
            </a:r>
            <a:r>
              <a:rPr lang="en-US" sz="1100" dirty="0" smtClean="0"/>
              <a:t>, J. </a:t>
            </a:r>
            <a:r>
              <a:rPr lang="en-US" sz="1100" dirty="0" err="1" smtClean="0"/>
              <a:t>Bielcik</a:t>
            </a:r>
            <a:r>
              <a:rPr lang="en-US" sz="1100" dirty="0" smtClean="0"/>
              <a:t>, J. </a:t>
            </a:r>
            <a:r>
              <a:rPr lang="en-US" sz="1100" dirty="0" err="1" smtClean="0"/>
              <a:t>Bielcikova</a:t>
            </a:r>
            <a:r>
              <a:rPr lang="en-US" sz="1100" dirty="0" smtClean="0"/>
              <a:t>, B. </a:t>
            </a:r>
            <a:r>
              <a:rPr lang="en-US" sz="1100" dirty="0" err="1" smtClean="0"/>
              <a:t>Biritz</a:t>
            </a:r>
            <a:r>
              <a:rPr lang="en-US" sz="1100" dirty="0" smtClean="0"/>
              <a:t>, L. C. Bland, B. E. Bonner, J. </a:t>
            </a:r>
            <a:r>
              <a:rPr lang="en-US" sz="1100" dirty="0" err="1" smtClean="0"/>
              <a:t>Bouchet</a:t>
            </a:r>
            <a:r>
              <a:rPr lang="en-US" sz="1100" dirty="0" smtClean="0"/>
              <a:t>, E. </a:t>
            </a:r>
            <a:r>
              <a:rPr lang="en-US" sz="1100" dirty="0" err="1" smtClean="0"/>
              <a:t>Braidot</a:t>
            </a:r>
            <a:r>
              <a:rPr lang="en-US" sz="1100" dirty="0" smtClean="0"/>
              <a:t>, A. V. </a:t>
            </a:r>
            <a:r>
              <a:rPr lang="en-US" sz="1100" dirty="0" err="1" smtClean="0"/>
              <a:t>Brandin</a:t>
            </a:r>
            <a:r>
              <a:rPr lang="en-US" sz="1100" dirty="0" smtClean="0"/>
              <a:t>, A. Bridgeman, E. </a:t>
            </a:r>
            <a:r>
              <a:rPr lang="en-US" sz="1100" dirty="0" err="1" smtClean="0"/>
              <a:t>Bruna</a:t>
            </a:r>
            <a:r>
              <a:rPr lang="en-US" sz="1100" dirty="0" smtClean="0"/>
              <a:t>, S. </a:t>
            </a:r>
            <a:r>
              <a:rPr lang="en-US" sz="1100" dirty="0" err="1" smtClean="0"/>
              <a:t>Bueltmann</a:t>
            </a:r>
            <a:r>
              <a:rPr lang="en-US" sz="1100" dirty="0" smtClean="0"/>
              <a:t>, I. </a:t>
            </a:r>
            <a:r>
              <a:rPr lang="en-US" sz="1100" dirty="0" err="1" smtClean="0"/>
              <a:t>Bunzarov</a:t>
            </a:r>
            <a:r>
              <a:rPr lang="en-US" sz="1100" dirty="0" smtClean="0"/>
              <a:t>, T. P. Burton, X. Z. </a:t>
            </a:r>
            <a:r>
              <a:rPr lang="en-US" sz="1100" dirty="0" err="1" smtClean="0"/>
              <a:t>Cai</a:t>
            </a:r>
            <a:r>
              <a:rPr lang="en-US" sz="1100" dirty="0" smtClean="0"/>
              <a:t>, H. </a:t>
            </a:r>
            <a:r>
              <a:rPr lang="en-US" sz="1100" dirty="0" err="1" smtClean="0"/>
              <a:t>Caines</a:t>
            </a:r>
            <a:r>
              <a:rPr lang="en-US" sz="1100" dirty="0" smtClean="0"/>
              <a:t>, M. Calderon, O. </a:t>
            </a:r>
            <a:r>
              <a:rPr lang="en-US" sz="1100" dirty="0" err="1" smtClean="0"/>
              <a:t>Catu</a:t>
            </a:r>
            <a:r>
              <a:rPr lang="en-US" sz="1100" dirty="0" smtClean="0"/>
              <a:t>, D. </a:t>
            </a:r>
            <a:r>
              <a:rPr lang="en-US" sz="1100" dirty="0" err="1" smtClean="0"/>
              <a:t>Cebra</a:t>
            </a:r>
            <a:r>
              <a:rPr lang="en-US" sz="1100" dirty="0" smtClean="0"/>
              <a:t>, R. </a:t>
            </a:r>
            <a:r>
              <a:rPr lang="en-US" sz="1100" dirty="0" err="1" smtClean="0"/>
              <a:t>Cendejas</a:t>
            </a:r>
            <a:r>
              <a:rPr lang="en-US" sz="1100" dirty="0" smtClean="0"/>
              <a:t>, M. C. Cervantes, Z. </a:t>
            </a:r>
            <a:r>
              <a:rPr lang="en-US" sz="1100" dirty="0" err="1" smtClean="0"/>
              <a:t>Chajecki</a:t>
            </a:r>
            <a:r>
              <a:rPr lang="en-US" sz="1100" dirty="0" smtClean="0"/>
              <a:t>, P. </a:t>
            </a:r>
            <a:r>
              <a:rPr lang="en-US" sz="1100" dirty="0" err="1" smtClean="0"/>
              <a:t>Chaloupka</a:t>
            </a:r>
            <a:r>
              <a:rPr lang="en-US" sz="1100" dirty="0" smtClean="0"/>
              <a:t>, S. </a:t>
            </a:r>
            <a:r>
              <a:rPr lang="en-US" sz="1100" dirty="0" err="1" smtClean="0"/>
              <a:t>Chattopadhyay</a:t>
            </a:r>
            <a:r>
              <a:rPr lang="en-US" sz="1100" dirty="0" smtClean="0"/>
              <a:t>, H. F. Chen, J. H. Chen, J. Y. Chen, J. Cheng, M. </a:t>
            </a:r>
            <a:r>
              <a:rPr lang="en-US" sz="1100" dirty="0" err="1" smtClean="0"/>
              <a:t>Cherney</a:t>
            </a:r>
            <a:r>
              <a:rPr lang="en-US" sz="1100" dirty="0" smtClean="0"/>
              <a:t>, A. </a:t>
            </a:r>
            <a:r>
              <a:rPr lang="en-US" sz="1100" dirty="0" err="1" smtClean="0"/>
              <a:t>Chikanian</a:t>
            </a:r>
            <a:r>
              <a:rPr lang="en-US" sz="1100" dirty="0" smtClean="0"/>
              <a:t>, K. E. </a:t>
            </a:r>
            <a:r>
              <a:rPr lang="en-US" sz="1100" dirty="0" err="1" smtClean="0"/>
              <a:t>Choi</a:t>
            </a:r>
            <a:r>
              <a:rPr lang="en-US" sz="1100" dirty="0" smtClean="0"/>
              <a:t>, W. Christie, P. Chung, R. F. Clarke, M. J. M. </a:t>
            </a:r>
            <a:r>
              <a:rPr lang="en-US" sz="1100" dirty="0" err="1" smtClean="0"/>
              <a:t>Codrington</a:t>
            </a:r>
            <a:r>
              <a:rPr lang="en-US" sz="1100" dirty="0" smtClean="0"/>
              <a:t>, R. Corliss, J. G. Cramer, H. J. Crawford, D. Das, S. Dash, A. Davila </a:t>
            </a:r>
            <a:r>
              <a:rPr lang="en-US" sz="1100" dirty="0" err="1" smtClean="0"/>
              <a:t>Leyva</a:t>
            </a:r>
            <a:r>
              <a:rPr lang="en-US" sz="1100" dirty="0" smtClean="0"/>
              <a:t>, L. C. De Silva, R. R. </a:t>
            </a:r>
            <a:r>
              <a:rPr lang="en-US" sz="1100" dirty="0" err="1" smtClean="0"/>
              <a:t>Debbe</a:t>
            </a:r>
            <a:r>
              <a:rPr lang="en-US" sz="1100" dirty="0" smtClean="0"/>
              <a:t>, T. G. </a:t>
            </a:r>
            <a:r>
              <a:rPr lang="en-US" sz="1100" dirty="0" err="1" smtClean="0"/>
              <a:t>Dedovich</a:t>
            </a:r>
            <a:r>
              <a:rPr lang="en-US" sz="1100" dirty="0" smtClean="0"/>
              <a:t>, M. </a:t>
            </a:r>
            <a:r>
              <a:rPr lang="en-US" sz="1100" dirty="0" err="1" smtClean="0"/>
              <a:t>DePhillips</a:t>
            </a:r>
            <a:r>
              <a:rPr lang="en-US" sz="1100" dirty="0" smtClean="0"/>
              <a:t>, A. A. </a:t>
            </a:r>
            <a:r>
              <a:rPr lang="en-US" sz="1100" dirty="0" err="1" smtClean="0"/>
              <a:t>Derevschikov</a:t>
            </a:r>
            <a:r>
              <a:rPr lang="en-US" sz="1100" dirty="0" smtClean="0"/>
              <a:t>, R. </a:t>
            </a:r>
            <a:r>
              <a:rPr lang="en-US" sz="1100" dirty="0" err="1" smtClean="0"/>
              <a:t>Derradi</a:t>
            </a:r>
            <a:r>
              <a:rPr lang="en-US" sz="1100" dirty="0" smtClean="0"/>
              <a:t> de Souza, L. </a:t>
            </a:r>
            <a:r>
              <a:rPr lang="en-US" sz="1100" dirty="0" err="1" smtClean="0"/>
              <a:t>Didenko</a:t>
            </a:r>
            <a:r>
              <a:rPr lang="en-US" sz="1100" dirty="0" smtClean="0"/>
              <a:t>, P. </a:t>
            </a:r>
            <a:r>
              <a:rPr lang="en-US" sz="1100" dirty="0" err="1" smtClean="0"/>
              <a:t>Djawotho</a:t>
            </a:r>
            <a:r>
              <a:rPr lang="en-US" sz="1100" dirty="0" smtClean="0"/>
              <a:t>, S. M. </a:t>
            </a:r>
            <a:r>
              <a:rPr lang="en-US" sz="1100" dirty="0" err="1" smtClean="0"/>
              <a:t>Dogra</a:t>
            </a:r>
            <a:r>
              <a:rPr lang="en-US" sz="1100" dirty="0" smtClean="0"/>
              <a:t>, X. Dong, J. L. </a:t>
            </a:r>
            <a:r>
              <a:rPr lang="en-US" sz="1100" dirty="0" err="1" smtClean="0"/>
              <a:t>Drachenberg</a:t>
            </a:r>
            <a:r>
              <a:rPr lang="en-US" sz="1100" dirty="0" smtClean="0"/>
              <a:t>, J. E. Draper, J. C. Dunlop, M. R. </a:t>
            </a:r>
            <a:r>
              <a:rPr lang="en-US" sz="1100" dirty="0" err="1" smtClean="0"/>
              <a:t>Dutta</a:t>
            </a:r>
            <a:r>
              <a:rPr lang="en-US" sz="1100" dirty="0" smtClean="0"/>
              <a:t> </a:t>
            </a:r>
            <a:r>
              <a:rPr lang="en-US" sz="1100" dirty="0" err="1" smtClean="0"/>
              <a:t>Mazumdar</a:t>
            </a:r>
            <a:r>
              <a:rPr lang="en-US" sz="1100" dirty="0" smtClean="0"/>
              <a:t>, L. G. </a:t>
            </a:r>
            <a:r>
              <a:rPr lang="en-US" sz="1100" dirty="0" err="1" smtClean="0"/>
              <a:t>Eﬁmov</a:t>
            </a:r>
            <a:r>
              <a:rPr lang="en-US" sz="1100" dirty="0" smtClean="0"/>
              <a:t>, E. </a:t>
            </a:r>
            <a:r>
              <a:rPr lang="en-US" sz="1100" dirty="0" err="1" smtClean="0"/>
              <a:t>Elhalhuli</a:t>
            </a:r>
            <a:r>
              <a:rPr lang="en-US" sz="1100" dirty="0" smtClean="0"/>
              <a:t>, M. </a:t>
            </a:r>
            <a:r>
              <a:rPr lang="en-US" sz="1100" dirty="0" err="1" smtClean="0"/>
              <a:t>Elnimr</a:t>
            </a:r>
            <a:r>
              <a:rPr lang="en-US" sz="1100" dirty="0" smtClean="0"/>
              <a:t>, J. </a:t>
            </a:r>
            <a:r>
              <a:rPr lang="en-US" sz="1100" dirty="0" err="1" smtClean="0"/>
              <a:t>Engelage</a:t>
            </a:r>
            <a:r>
              <a:rPr lang="en-US" sz="1100" dirty="0" smtClean="0"/>
              <a:t>, G. </a:t>
            </a:r>
            <a:r>
              <a:rPr lang="en-US" sz="1100" dirty="0" err="1" smtClean="0"/>
              <a:t>Eppley</a:t>
            </a:r>
            <a:r>
              <a:rPr lang="en-US" sz="1100" dirty="0" smtClean="0"/>
              <a:t>, B. </a:t>
            </a:r>
            <a:r>
              <a:rPr lang="en-US" sz="1100" dirty="0" err="1" smtClean="0"/>
              <a:t>Erazmus</a:t>
            </a:r>
            <a:r>
              <a:rPr lang="en-US" sz="1100" dirty="0" smtClean="0"/>
              <a:t>, M. Estienne, L. </a:t>
            </a:r>
            <a:r>
              <a:rPr lang="en-US" sz="1100" dirty="0" err="1" smtClean="0"/>
              <a:t>Eun</a:t>
            </a:r>
            <a:r>
              <a:rPr lang="en-US" sz="1100" dirty="0" smtClean="0"/>
              <a:t>, O. </a:t>
            </a:r>
            <a:r>
              <a:rPr lang="en-US" sz="1100" dirty="0" err="1" smtClean="0"/>
              <a:t>Evdokimov</a:t>
            </a:r>
            <a:r>
              <a:rPr lang="en-US" sz="1100" dirty="0" smtClean="0"/>
              <a:t>, P. </a:t>
            </a:r>
            <a:r>
              <a:rPr lang="en-US" sz="1100" dirty="0" err="1" smtClean="0"/>
              <a:t>Fachini</a:t>
            </a:r>
            <a:r>
              <a:rPr lang="en-US" sz="1100" dirty="0" smtClean="0"/>
              <a:t>, R. </a:t>
            </a:r>
            <a:r>
              <a:rPr lang="en-US" sz="1100" dirty="0" err="1" smtClean="0"/>
              <a:t>Fatemi</a:t>
            </a:r>
            <a:r>
              <a:rPr lang="en-US" sz="1100" dirty="0" smtClean="0"/>
              <a:t>, J. </a:t>
            </a:r>
            <a:r>
              <a:rPr lang="en-US" sz="1100" dirty="0" err="1" smtClean="0"/>
              <a:t>Fedorisin</a:t>
            </a:r>
            <a:r>
              <a:rPr lang="en-US" sz="1100" dirty="0" smtClean="0"/>
              <a:t>, R. G. </a:t>
            </a:r>
            <a:r>
              <a:rPr lang="en-US" sz="1100" dirty="0" err="1" smtClean="0"/>
              <a:t>Fersch</a:t>
            </a:r>
            <a:r>
              <a:rPr lang="en-US" sz="1100" dirty="0" smtClean="0"/>
              <a:t>, P. </a:t>
            </a:r>
            <a:r>
              <a:rPr lang="en-US" sz="1100" dirty="0" err="1" smtClean="0"/>
              <a:t>Filip</a:t>
            </a:r>
            <a:r>
              <a:rPr lang="en-US" sz="1100" dirty="0" smtClean="0"/>
              <a:t>, E. Finch, V. Fine, Y. </a:t>
            </a:r>
            <a:r>
              <a:rPr lang="en-US" sz="1100" dirty="0" err="1" smtClean="0"/>
              <a:t>Fisyak</a:t>
            </a:r>
            <a:r>
              <a:rPr lang="en-US" sz="1100" dirty="0" smtClean="0"/>
              <a:t>, C. A. </a:t>
            </a:r>
            <a:r>
              <a:rPr lang="en-US" sz="1100" dirty="0" err="1" smtClean="0"/>
              <a:t>Gagliardi</a:t>
            </a:r>
            <a:r>
              <a:rPr lang="en-US" sz="1100" dirty="0" smtClean="0"/>
              <a:t>, D. R. </a:t>
            </a:r>
            <a:r>
              <a:rPr lang="en-US" sz="1100" dirty="0" err="1" smtClean="0"/>
              <a:t>Gangadharan</a:t>
            </a:r>
            <a:r>
              <a:rPr lang="en-US" sz="1100" dirty="0" smtClean="0"/>
              <a:t>, M. S. </a:t>
            </a:r>
            <a:r>
              <a:rPr lang="en-US" sz="1100" dirty="0" err="1" smtClean="0"/>
              <a:t>Ganti</a:t>
            </a:r>
            <a:r>
              <a:rPr lang="en-US" sz="1100" dirty="0" smtClean="0"/>
              <a:t>, E. J. Garcia-Solis, A. </a:t>
            </a:r>
            <a:r>
              <a:rPr lang="en-US" sz="1100" dirty="0" err="1" smtClean="0"/>
              <a:t>Geromitsos</a:t>
            </a:r>
            <a:r>
              <a:rPr lang="en-US" sz="1100" dirty="0" smtClean="0"/>
              <a:t>, F. </a:t>
            </a:r>
            <a:r>
              <a:rPr lang="en-US" sz="1100" dirty="0" err="1" smtClean="0"/>
              <a:t>Geurts</a:t>
            </a:r>
            <a:r>
              <a:rPr lang="en-US" sz="1100" dirty="0" smtClean="0"/>
              <a:t>, V. </a:t>
            </a:r>
            <a:r>
              <a:rPr lang="en-US" sz="1100" dirty="0" err="1" smtClean="0"/>
              <a:t>Ghazikhanian</a:t>
            </a:r>
            <a:r>
              <a:rPr lang="en-US" sz="1100" dirty="0" smtClean="0"/>
              <a:t>, P. </a:t>
            </a:r>
            <a:r>
              <a:rPr lang="en-US" sz="1100" dirty="0" err="1" smtClean="0"/>
              <a:t>Ghosh</a:t>
            </a:r>
            <a:r>
              <a:rPr lang="en-US" sz="1100" dirty="0" smtClean="0"/>
              <a:t>, Y. N. </a:t>
            </a:r>
            <a:r>
              <a:rPr lang="en-US" sz="1100" dirty="0" err="1" smtClean="0"/>
              <a:t>Gorbunov</a:t>
            </a:r>
            <a:r>
              <a:rPr lang="en-US" sz="1100" dirty="0" smtClean="0"/>
              <a:t>, A. Gordon, O. </a:t>
            </a:r>
            <a:r>
              <a:rPr lang="en-US" sz="1100" dirty="0" err="1" smtClean="0"/>
              <a:t>Grebenyuk</a:t>
            </a:r>
            <a:r>
              <a:rPr lang="en-US" sz="1100" dirty="0" smtClean="0"/>
              <a:t>, D. </a:t>
            </a:r>
            <a:r>
              <a:rPr lang="en-US" sz="1100" dirty="0" err="1" smtClean="0"/>
              <a:t>Grosnick</a:t>
            </a:r>
            <a:r>
              <a:rPr lang="en-US" sz="1100" dirty="0" smtClean="0"/>
              <a:t>, B. </a:t>
            </a:r>
            <a:r>
              <a:rPr lang="en-US" sz="1100" dirty="0" err="1" smtClean="0"/>
              <a:t>Grube</a:t>
            </a:r>
            <a:r>
              <a:rPr lang="en-US" sz="1100" dirty="0" smtClean="0"/>
              <a:t>, S. M. </a:t>
            </a:r>
            <a:r>
              <a:rPr lang="en-US" sz="1100" dirty="0" err="1" smtClean="0"/>
              <a:t>Guertin</a:t>
            </a:r>
            <a:r>
              <a:rPr lang="en-US" sz="1100" dirty="0" smtClean="0"/>
              <a:t>, A. Gupta, N. Gupta, W. </a:t>
            </a:r>
            <a:r>
              <a:rPr lang="en-US" sz="1100" dirty="0" err="1" smtClean="0"/>
              <a:t>Guryn</a:t>
            </a:r>
            <a:r>
              <a:rPr lang="en-US" sz="1100" dirty="0" smtClean="0"/>
              <a:t>, B. Haag, A. </a:t>
            </a:r>
            <a:r>
              <a:rPr lang="en-US" sz="1100" dirty="0" err="1" smtClean="0"/>
              <a:t>Hamed</a:t>
            </a:r>
            <a:r>
              <a:rPr lang="en-US" sz="1100" dirty="0" smtClean="0"/>
              <a:t>, L-X. Han, J. W. Harris, J.P. Hays-</a:t>
            </a:r>
            <a:r>
              <a:rPr lang="en-US" sz="1100" dirty="0" err="1" smtClean="0"/>
              <a:t>Wehle</a:t>
            </a:r>
            <a:r>
              <a:rPr lang="en-US" sz="1100" dirty="0" smtClean="0"/>
              <a:t>, M. Heinz, S. </a:t>
            </a:r>
            <a:r>
              <a:rPr lang="en-US" sz="1100" dirty="0" err="1" smtClean="0"/>
              <a:t>Heppelmann</a:t>
            </a:r>
            <a:r>
              <a:rPr lang="en-US" sz="1100" dirty="0" smtClean="0"/>
              <a:t>, A. Hirsch, E. </a:t>
            </a:r>
            <a:r>
              <a:rPr lang="en-US" sz="1100" dirty="0" err="1" smtClean="0"/>
              <a:t>Hjort</a:t>
            </a:r>
            <a:r>
              <a:rPr lang="en-US" sz="1100" dirty="0" smtClean="0"/>
              <a:t>, A. M. Hoffman, G. W. Hoffmann, D. J. </a:t>
            </a:r>
            <a:r>
              <a:rPr lang="en-US" sz="1100" dirty="0" err="1" smtClean="0"/>
              <a:t>Hofman</a:t>
            </a:r>
            <a:r>
              <a:rPr lang="en-US" sz="1100" dirty="0" smtClean="0"/>
              <a:t>, R. S. Hollis, B. Huang, H. Z. Huang, T. J. </a:t>
            </a:r>
            <a:r>
              <a:rPr lang="en-US" sz="1100" dirty="0" err="1" smtClean="0"/>
              <a:t>Humanic</a:t>
            </a:r>
            <a:r>
              <a:rPr lang="en-US" sz="1100" dirty="0" smtClean="0"/>
              <a:t>, L. </a:t>
            </a:r>
            <a:r>
              <a:rPr lang="en-US" sz="1100" dirty="0" err="1" smtClean="0"/>
              <a:t>Huo</a:t>
            </a:r>
            <a:r>
              <a:rPr lang="en-US" sz="1100" dirty="0" smtClean="0"/>
              <a:t>, G. </a:t>
            </a:r>
            <a:r>
              <a:rPr lang="en-US" sz="1100" dirty="0" err="1" smtClean="0"/>
              <a:t>Igo</a:t>
            </a:r>
            <a:r>
              <a:rPr lang="en-US" sz="1100" dirty="0" smtClean="0"/>
              <a:t>, A. </a:t>
            </a:r>
            <a:r>
              <a:rPr lang="en-US" sz="1100" dirty="0" err="1" smtClean="0"/>
              <a:t>Iordanova</a:t>
            </a:r>
            <a:r>
              <a:rPr lang="en-US" sz="1100" dirty="0" smtClean="0"/>
              <a:t>, P. Jacobs, W. W. Jacobs, P. </a:t>
            </a:r>
            <a:r>
              <a:rPr lang="en-US" sz="1100" dirty="0" err="1" smtClean="0"/>
              <a:t>Jakl</a:t>
            </a:r>
            <a:r>
              <a:rPr lang="en-US" sz="1100" dirty="0" smtClean="0"/>
              <a:t>, C. Jena, F. Jin, C. L. Jones, P. G. Jones, J. Joseph, E. G. Judd, S. Kabana, K. </a:t>
            </a:r>
            <a:r>
              <a:rPr lang="en-US" sz="1100" dirty="0" err="1" smtClean="0"/>
              <a:t>Kajimoto</a:t>
            </a:r>
            <a:r>
              <a:rPr lang="en-US" sz="1100" dirty="0" smtClean="0"/>
              <a:t>, K. Kang, J. </a:t>
            </a:r>
            <a:r>
              <a:rPr lang="en-US" sz="1100" dirty="0" err="1" smtClean="0"/>
              <a:t>Kapitan</a:t>
            </a:r>
            <a:r>
              <a:rPr lang="en-US" sz="1100" dirty="0" smtClean="0"/>
              <a:t>, K. </a:t>
            </a:r>
            <a:r>
              <a:rPr lang="en-US" sz="1100" dirty="0" err="1" smtClean="0"/>
              <a:t>Kauder</a:t>
            </a:r>
            <a:r>
              <a:rPr lang="en-US" sz="1100" dirty="0" smtClean="0"/>
              <a:t>, D. Keane, A. </a:t>
            </a:r>
            <a:r>
              <a:rPr lang="en-US" sz="1100" dirty="0" err="1" smtClean="0"/>
              <a:t>Kechechyan</a:t>
            </a:r>
            <a:r>
              <a:rPr lang="en-US" sz="1100" dirty="0" smtClean="0"/>
              <a:t>, D. </a:t>
            </a:r>
            <a:r>
              <a:rPr lang="en-US" sz="1100" dirty="0" err="1" smtClean="0"/>
              <a:t>Kettler</a:t>
            </a:r>
            <a:r>
              <a:rPr lang="en-US" sz="1100" dirty="0" smtClean="0"/>
              <a:t>, D. P. </a:t>
            </a:r>
            <a:r>
              <a:rPr lang="en-US" sz="1100" dirty="0" err="1" smtClean="0"/>
              <a:t>Kikola</a:t>
            </a:r>
            <a:r>
              <a:rPr lang="en-US" sz="1100" dirty="0" smtClean="0"/>
              <a:t>, J. </a:t>
            </a:r>
            <a:r>
              <a:rPr lang="en-US" sz="1100" dirty="0" err="1" smtClean="0"/>
              <a:t>Kiryluk</a:t>
            </a:r>
            <a:r>
              <a:rPr lang="en-US" sz="1100" dirty="0" smtClean="0"/>
              <a:t>, A. </a:t>
            </a:r>
            <a:r>
              <a:rPr lang="en-US" sz="1100" dirty="0" err="1" smtClean="0"/>
              <a:t>Kisiel</a:t>
            </a:r>
            <a:r>
              <a:rPr lang="en-US" sz="1100" dirty="0" smtClean="0"/>
              <a:t>, S. R. Klein, A. G. </a:t>
            </a:r>
            <a:r>
              <a:rPr lang="en-US" sz="1100" dirty="0" err="1" smtClean="0"/>
              <a:t>Knospe</a:t>
            </a:r>
            <a:r>
              <a:rPr lang="en-US" sz="1100" dirty="0" smtClean="0"/>
              <a:t>, A. </a:t>
            </a:r>
            <a:r>
              <a:rPr lang="en-US" sz="1100" dirty="0" err="1" smtClean="0"/>
              <a:t>Kocoloski</a:t>
            </a:r>
            <a:r>
              <a:rPr lang="en-US" sz="1100" dirty="0" smtClean="0"/>
              <a:t>, D. D. </a:t>
            </a:r>
            <a:r>
              <a:rPr lang="en-US" sz="1100" dirty="0" err="1" smtClean="0"/>
              <a:t>Koetke</a:t>
            </a:r>
            <a:r>
              <a:rPr lang="en-US" sz="1100" dirty="0" smtClean="0"/>
              <a:t>, T. </a:t>
            </a:r>
            <a:r>
              <a:rPr lang="en-US" sz="1100" dirty="0" err="1" smtClean="0"/>
              <a:t>Kollegger</a:t>
            </a:r>
            <a:r>
              <a:rPr lang="en-US" sz="1100" dirty="0" smtClean="0"/>
              <a:t>, J. </a:t>
            </a:r>
            <a:r>
              <a:rPr lang="en-US" sz="1100" dirty="0" err="1" smtClean="0"/>
              <a:t>Konzer</a:t>
            </a:r>
            <a:r>
              <a:rPr lang="en-US" sz="1100" dirty="0" smtClean="0"/>
              <a:t>, M. </a:t>
            </a:r>
            <a:r>
              <a:rPr lang="en-US" sz="1100" dirty="0" err="1" smtClean="0"/>
              <a:t>Kopytine</a:t>
            </a:r>
            <a:r>
              <a:rPr lang="en-US" sz="1100" dirty="0" smtClean="0"/>
              <a:t>, I. </a:t>
            </a:r>
            <a:r>
              <a:rPr lang="en-US" sz="1100" dirty="0" err="1" smtClean="0"/>
              <a:t>Koralt</a:t>
            </a:r>
            <a:r>
              <a:rPr lang="en-US" sz="1100" dirty="0" smtClean="0"/>
              <a:t>, L. </a:t>
            </a:r>
            <a:r>
              <a:rPr lang="en-US" sz="1100" dirty="0" err="1" smtClean="0"/>
              <a:t>Koroleva</a:t>
            </a:r>
            <a:r>
              <a:rPr lang="en-US" sz="1100" dirty="0" smtClean="0"/>
              <a:t>, W. </a:t>
            </a:r>
            <a:r>
              <a:rPr lang="en-US" sz="1100" dirty="0" err="1" smtClean="0"/>
              <a:t>Korsch</a:t>
            </a:r>
            <a:r>
              <a:rPr lang="en-US" sz="1100" dirty="0" smtClean="0"/>
              <a:t>, L. </a:t>
            </a:r>
            <a:r>
              <a:rPr lang="en-US" sz="1100" dirty="0" err="1" smtClean="0"/>
              <a:t>Kotchenda</a:t>
            </a:r>
            <a:r>
              <a:rPr lang="en-US" sz="1100" dirty="0" smtClean="0"/>
              <a:t>, V. </a:t>
            </a:r>
            <a:r>
              <a:rPr lang="en-US" sz="1100" dirty="0" err="1" smtClean="0"/>
              <a:t>Kouchpil</a:t>
            </a:r>
            <a:r>
              <a:rPr lang="en-US" sz="1100" dirty="0" smtClean="0"/>
              <a:t>, P. </a:t>
            </a:r>
            <a:r>
              <a:rPr lang="en-US" sz="1100" dirty="0" err="1" smtClean="0"/>
              <a:t>Kravtsov</a:t>
            </a:r>
            <a:r>
              <a:rPr lang="en-US" sz="1100" dirty="0" smtClean="0"/>
              <a:t>, K. Krueger, M. </a:t>
            </a:r>
            <a:r>
              <a:rPr lang="en-US" sz="1100" dirty="0" err="1" smtClean="0"/>
              <a:t>Krus</a:t>
            </a:r>
            <a:r>
              <a:rPr lang="en-US" sz="1100" dirty="0" smtClean="0"/>
              <a:t>, L. Kumar, P. </a:t>
            </a:r>
            <a:r>
              <a:rPr lang="en-US" sz="1100" dirty="0" err="1" smtClean="0"/>
              <a:t>Kurnadi</a:t>
            </a:r>
            <a:r>
              <a:rPr lang="en-US" sz="1100" dirty="0" smtClean="0"/>
              <a:t>, M. A. C. Lamont, J. M. </a:t>
            </a:r>
            <a:r>
              <a:rPr lang="en-US" sz="1100" dirty="0" err="1" smtClean="0"/>
              <a:t>Landgraf</a:t>
            </a:r>
            <a:r>
              <a:rPr lang="en-US" sz="1100" dirty="0" smtClean="0"/>
              <a:t>, S. </a:t>
            </a:r>
            <a:r>
              <a:rPr lang="en-US" sz="1100" dirty="0" err="1" smtClean="0"/>
              <a:t>LaPointe</a:t>
            </a:r>
            <a:r>
              <a:rPr lang="en-US" sz="1100" dirty="0" smtClean="0"/>
              <a:t>, J. </a:t>
            </a:r>
            <a:r>
              <a:rPr lang="en-US" sz="1100" dirty="0" err="1" smtClean="0"/>
              <a:t>Lauret</a:t>
            </a:r>
            <a:r>
              <a:rPr lang="en-US" sz="1100" dirty="0" smtClean="0"/>
              <a:t>, A. </a:t>
            </a:r>
            <a:r>
              <a:rPr lang="en-US" sz="1100" dirty="0" err="1" smtClean="0"/>
              <a:t>Lebedev</a:t>
            </a:r>
            <a:r>
              <a:rPr lang="en-US" sz="1100" dirty="0" smtClean="0"/>
              <a:t>, R. </a:t>
            </a:r>
            <a:r>
              <a:rPr lang="en-US" sz="1100" dirty="0" err="1" smtClean="0"/>
              <a:t>Lednicky</a:t>
            </a:r>
            <a:r>
              <a:rPr lang="en-US" sz="1100" dirty="0" smtClean="0"/>
              <a:t>, C-H. Lee, J. H. Lee, W. </a:t>
            </a:r>
            <a:r>
              <a:rPr lang="en-US" sz="1100" dirty="0" err="1" smtClean="0"/>
              <a:t>Leight</a:t>
            </a:r>
            <a:r>
              <a:rPr lang="en-US" sz="1100" dirty="0" smtClean="0"/>
              <a:t>, M. J. Levine, C. Li, L. Li, N. Li, W. Li, X. Li, Y. Li, Z. Li, G. Lin, S. J. </a:t>
            </a:r>
            <a:r>
              <a:rPr lang="en-US" sz="1100" dirty="0" err="1" smtClean="0"/>
              <a:t>Lindenbaum</a:t>
            </a:r>
            <a:r>
              <a:rPr lang="en-US" sz="1100" dirty="0" smtClean="0"/>
              <a:t>, M. A. Lisa, F. Liu, H. Liu, J. Liu, T. </a:t>
            </a:r>
            <a:r>
              <a:rPr lang="en-US" sz="1100" dirty="0" err="1" smtClean="0"/>
              <a:t>Ljubicic</a:t>
            </a:r>
            <a:r>
              <a:rPr lang="en-US" sz="1100" dirty="0" smtClean="0"/>
              <a:t>, W. J. </a:t>
            </a:r>
            <a:r>
              <a:rPr lang="en-US" sz="1100" dirty="0" err="1" smtClean="0"/>
              <a:t>Llope</a:t>
            </a:r>
            <a:r>
              <a:rPr lang="en-US" sz="1100" dirty="0" smtClean="0"/>
              <a:t>, R. S. </a:t>
            </a:r>
            <a:r>
              <a:rPr lang="en-US" sz="1100" dirty="0" err="1" smtClean="0"/>
              <a:t>Longacre</a:t>
            </a:r>
            <a:r>
              <a:rPr lang="en-US" sz="1100" dirty="0" smtClean="0"/>
              <a:t>, W. A. Love, Y. Lu, T. </a:t>
            </a:r>
            <a:r>
              <a:rPr lang="en-US" sz="1100" dirty="0" err="1" smtClean="0"/>
              <a:t>Ludlam</a:t>
            </a:r>
            <a:r>
              <a:rPr lang="en-US" sz="1100" dirty="0" smtClean="0"/>
              <a:t>, X. </a:t>
            </a:r>
            <a:r>
              <a:rPr lang="en-US" sz="1100" dirty="0" err="1" smtClean="0"/>
              <a:t>Luo</a:t>
            </a:r>
            <a:r>
              <a:rPr lang="en-US" sz="1100" dirty="0" smtClean="0"/>
              <a:t> G. L. Ma, Y. G. Ma, D. P. </a:t>
            </a:r>
            <a:r>
              <a:rPr lang="en-US" sz="1100" dirty="0" err="1" smtClean="0"/>
              <a:t>Mahapatra</a:t>
            </a:r>
            <a:r>
              <a:rPr lang="en-US" sz="1100" dirty="0" smtClean="0"/>
              <a:t>, R. </a:t>
            </a:r>
            <a:r>
              <a:rPr lang="en-US" sz="1100" dirty="0" err="1" smtClean="0"/>
              <a:t>Majka</a:t>
            </a:r>
            <a:r>
              <a:rPr lang="en-US" sz="1100" dirty="0" smtClean="0"/>
              <a:t>, O. I. Mal, L. K. </a:t>
            </a:r>
            <a:r>
              <a:rPr lang="en-US" sz="1100" dirty="0" err="1" smtClean="0"/>
              <a:t>Mangotra</a:t>
            </a:r>
            <a:r>
              <a:rPr lang="en-US" sz="1100" dirty="0" smtClean="0"/>
              <a:t>, R. </a:t>
            </a:r>
            <a:r>
              <a:rPr lang="en-US" sz="1100" dirty="0" err="1" smtClean="0"/>
              <a:t>Manweiler</a:t>
            </a:r>
            <a:r>
              <a:rPr lang="en-US" sz="1100" dirty="0" smtClean="0"/>
              <a:t>, S. </a:t>
            </a:r>
            <a:r>
              <a:rPr lang="en-US" sz="1100" dirty="0" err="1" smtClean="0"/>
              <a:t>Margetis</a:t>
            </a:r>
            <a:r>
              <a:rPr lang="en-US" sz="1100" dirty="0" smtClean="0"/>
              <a:t>, C. </a:t>
            </a:r>
            <a:r>
              <a:rPr lang="en-US" sz="1100" dirty="0" err="1" smtClean="0"/>
              <a:t>Markert</a:t>
            </a:r>
            <a:r>
              <a:rPr lang="en-US" sz="1100" dirty="0" smtClean="0"/>
              <a:t>, H. Masui, H. S. </a:t>
            </a:r>
            <a:r>
              <a:rPr lang="en-US" sz="1100" dirty="0" err="1" smtClean="0"/>
              <a:t>Matis</a:t>
            </a:r>
            <a:r>
              <a:rPr lang="en-US" sz="1100" dirty="0" smtClean="0"/>
              <a:t>, Yu. A. </a:t>
            </a:r>
            <a:r>
              <a:rPr lang="en-US" sz="1100" dirty="0" err="1" smtClean="0"/>
              <a:t>Matulenko</a:t>
            </a:r>
            <a:r>
              <a:rPr lang="en-US" sz="1100" dirty="0" smtClean="0"/>
              <a:t>, D. McDonald, T. S. </a:t>
            </a:r>
            <a:r>
              <a:rPr lang="en-US" sz="1100" dirty="0" err="1" smtClean="0"/>
              <a:t>McShane</a:t>
            </a:r>
            <a:r>
              <a:rPr lang="en-US" sz="1100" dirty="0" smtClean="0"/>
              <a:t>, A. </a:t>
            </a:r>
            <a:r>
              <a:rPr lang="en-US" sz="1100" dirty="0" err="1" smtClean="0"/>
              <a:t>Meschanin</a:t>
            </a:r>
            <a:r>
              <a:rPr lang="en-US" sz="1100" dirty="0" smtClean="0"/>
              <a:t>, R. Milner, N. G. </a:t>
            </a:r>
            <a:r>
              <a:rPr lang="en-US" sz="1100" dirty="0" err="1" smtClean="0"/>
              <a:t>Minaev</a:t>
            </a:r>
            <a:r>
              <a:rPr lang="en-US" sz="1100" dirty="0" smtClean="0"/>
              <a:t>, S. </a:t>
            </a:r>
            <a:r>
              <a:rPr lang="en-US" sz="1100" dirty="0" err="1" smtClean="0"/>
              <a:t>Mioduszewski</a:t>
            </a:r>
            <a:r>
              <a:rPr lang="en-US" sz="1100" dirty="0" smtClean="0"/>
              <a:t>, A. </a:t>
            </a:r>
            <a:r>
              <a:rPr lang="en-US" sz="1100" dirty="0" err="1" smtClean="0"/>
              <a:t>Mischke</a:t>
            </a:r>
            <a:r>
              <a:rPr lang="en-US" sz="1100" dirty="0" smtClean="0"/>
              <a:t>, M. K. </a:t>
            </a:r>
            <a:r>
              <a:rPr lang="en-US" sz="1100" dirty="0" err="1" smtClean="0"/>
              <a:t>Mitrovski</a:t>
            </a:r>
            <a:r>
              <a:rPr lang="en-US" sz="1100" dirty="0" smtClean="0"/>
              <a:t>, B. </a:t>
            </a:r>
            <a:r>
              <a:rPr lang="en-US" sz="1100" dirty="0" err="1" smtClean="0"/>
              <a:t>Mohanty</a:t>
            </a:r>
            <a:r>
              <a:rPr lang="en-US" sz="1100" dirty="0" smtClean="0"/>
              <a:t>, M. M. </a:t>
            </a:r>
            <a:r>
              <a:rPr lang="en-US" sz="1100" dirty="0" err="1" smtClean="0"/>
              <a:t>Mondal</a:t>
            </a:r>
            <a:r>
              <a:rPr lang="en-US" sz="1100" dirty="0" smtClean="0"/>
              <a:t>, B. </a:t>
            </a:r>
            <a:r>
              <a:rPr lang="en-US" sz="1100" dirty="0" err="1" smtClean="0"/>
              <a:t>Morozov</a:t>
            </a:r>
            <a:r>
              <a:rPr lang="en-US" sz="1100" dirty="0" smtClean="0"/>
              <a:t>, D. A. </a:t>
            </a:r>
            <a:r>
              <a:rPr lang="en-US" sz="1100" dirty="0" err="1" smtClean="0"/>
              <a:t>Morozov</a:t>
            </a:r>
            <a:r>
              <a:rPr lang="en-US" sz="1100" dirty="0" smtClean="0"/>
              <a:t>, M. G. </a:t>
            </a:r>
            <a:r>
              <a:rPr lang="en-US" sz="1100" dirty="0" err="1" smtClean="0"/>
              <a:t>Munhoz</a:t>
            </a:r>
            <a:r>
              <a:rPr lang="en-US" sz="1100" dirty="0" smtClean="0"/>
              <a:t>, B. K. Nandi, C. </a:t>
            </a:r>
            <a:r>
              <a:rPr lang="en-US" sz="1100" dirty="0" err="1" smtClean="0"/>
              <a:t>Nattrass</a:t>
            </a:r>
            <a:r>
              <a:rPr lang="en-US" sz="1100" dirty="0" smtClean="0"/>
              <a:t>, T. K. </a:t>
            </a:r>
            <a:r>
              <a:rPr lang="en-US" sz="1100" dirty="0" err="1" smtClean="0"/>
              <a:t>Nayak</a:t>
            </a:r>
            <a:r>
              <a:rPr lang="en-US" sz="1100" dirty="0" smtClean="0"/>
              <a:t>, J. M. Nelson, P. K. </a:t>
            </a:r>
            <a:r>
              <a:rPr lang="en-US" sz="1100" dirty="0" err="1" smtClean="0"/>
              <a:t>Netrakanti</a:t>
            </a:r>
            <a:r>
              <a:rPr lang="en-US" sz="1100" dirty="0" smtClean="0"/>
              <a:t>, M. J. Ng, L. V. </a:t>
            </a:r>
            <a:r>
              <a:rPr lang="en-US" sz="1100" dirty="0" err="1" smtClean="0"/>
              <a:t>Nogach</a:t>
            </a:r>
            <a:r>
              <a:rPr lang="en-US" sz="1100" dirty="0" smtClean="0"/>
              <a:t>, S. B. </a:t>
            </a:r>
            <a:r>
              <a:rPr lang="en-US" sz="1100" dirty="0" err="1" smtClean="0"/>
              <a:t>Nurushev</a:t>
            </a:r>
            <a:r>
              <a:rPr lang="en-US" sz="1100" dirty="0" smtClean="0"/>
              <a:t>, G. </a:t>
            </a:r>
            <a:r>
              <a:rPr lang="en-US" sz="1100" dirty="0" err="1" smtClean="0"/>
              <a:t>Odyniec</a:t>
            </a:r>
            <a:r>
              <a:rPr lang="en-US" sz="1100" dirty="0" smtClean="0"/>
              <a:t>, A. Ogawa, H. Okada, V. </a:t>
            </a:r>
            <a:r>
              <a:rPr lang="en-US" sz="1100" dirty="0" err="1" smtClean="0"/>
              <a:t>Okorokov</a:t>
            </a:r>
            <a:r>
              <a:rPr lang="en-US" sz="1100" dirty="0" smtClean="0"/>
              <a:t>, D. Olson, M. </a:t>
            </a:r>
            <a:r>
              <a:rPr lang="en-US" sz="1100" dirty="0" err="1" smtClean="0"/>
              <a:t>Pachr</a:t>
            </a:r>
            <a:r>
              <a:rPr lang="en-US" sz="1100" dirty="0" smtClean="0"/>
              <a:t>, B. S. Page, S. K. Pal, Y. </a:t>
            </a:r>
            <a:r>
              <a:rPr lang="en-US" sz="1100" dirty="0" err="1" smtClean="0"/>
              <a:t>Pandit</a:t>
            </a:r>
            <a:r>
              <a:rPr lang="en-US" sz="1100" dirty="0" smtClean="0"/>
              <a:t>, Y. </a:t>
            </a:r>
            <a:r>
              <a:rPr lang="en-US" sz="1100" dirty="0" err="1" smtClean="0"/>
              <a:t>Panebratsev</a:t>
            </a:r>
            <a:r>
              <a:rPr lang="en-US" sz="1100" dirty="0" smtClean="0"/>
              <a:t>, T. </a:t>
            </a:r>
            <a:r>
              <a:rPr lang="en-US" sz="1100" dirty="0" err="1" smtClean="0"/>
              <a:t>Pawlak</a:t>
            </a:r>
            <a:r>
              <a:rPr lang="en-US" sz="1100" dirty="0" smtClean="0"/>
              <a:t>, T. </a:t>
            </a:r>
            <a:r>
              <a:rPr lang="en-US" sz="1100" dirty="0" err="1" smtClean="0"/>
              <a:t>Peitzmann</a:t>
            </a:r>
            <a:r>
              <a:rPr lang="en-US" sz="1100" dirty="0" smtClean="0"/>
              <a:t>, V. </a:t>
            </a:r>
            <a:r>
              <a:rPr lang="en-US" sz="1100" dirty="0" err="1" smtClean="0"/>
              <a:t>Perevoztchikov</a:t>
            </a:r>
            <a:r>
              <a:rPr lang="en-US" sz="1100" dirty="0" smtClean="0"/>
              <a:t>, C. Perkins, W. </a:t>
            </a:r>
            <a:r>
              <a:rPr lang="en-US" sz="1100" dirty="0" err="1" smtClean="0"/>
              <a:t>Peryt</a:t>
            </a:r>
            <a:r>
              <a:rPr lang="en-US" sz="1100" dirty="0" smtClean="0"/>
              <a:t>, S. C. </a:t>
            </a:r>
            <a:r>
              <a:rPr lang="en-US" sz="1100" dirty="0" err="1" smtClean="0"/>
              <a:t>Phatak</a:t>
            </a:r>
            <a:r>
              <a:rPr lang="en-US" sz="1100" dirty="0" smtClean="0"/>
              <a:t>, P. Pile, M. </a:t>
            </a:r>
            <a:r>
              <a:rPr lang="en-US" sz="1100" dirty="0" err="1" smtClean="0"/>
              <a:t>Planinic</a:t>
            </a:r>
            <a:r>
              <a:rPr lang="en-US" sz="1100" dirty="0" smtClean="0"/>
              <a:t>, M. A. </a:t>
            </a:r>
            <a:r>
              <a:rPr lang="en-US" sz="1100" dirty="0" err="1" smtClean="0"/>
              <a:t>Ploskon</a:t>
            </a:r>
            <a:r>
              <a:rPr lang="en-US" sz="1100" dirty="0" smtClean="0"/>
              <a:t>, J. </a:t>
            </a:r>
            <a:r>
              <a:rPr lang="en-US" sz="1100" dirty="0" err="1" smtClean="0"/>
              <a:t>Pluta</a:t>
            </a:r>
            <a:r>
              <a:rPr lang="en-US" sz="1100" dirty="0" smtClean="0"/>
              <a:t>, D. </a:t>
            </a:r>
            <a:r>
              <a:rPr lang="en-US" sz="1100" dirty="0" err="1" smtClean="0"/>
              <a:t>Plyku</a:t>
            </a:r>
            <a:r>
              <a:rPr lang="en-US" sz="1100" dirty="0" smtClean="0"/>
              <a:t>, N. </a:t>
            </a:r>
            <a:r>
              <a:rPr lang="en-US" sz="1100" dirty="0" err="1" smtClean="0"/>
              <a:t>Poljak</a:t>
            </a:r>
            <a:r>
              <a:rPr lang="en-US" sz="1100" dirty="0" smtClean="0"/>
              <a:t>, A. M. </a:t>
            </a:r>
            <a:r>
              <a:rPr lang="en-US" sz="1100" dirty="0" err="1" smtClean="0"/>
              <a:t>Poskanzer</a:t>
            </a:r>
            <a:r>
              <a:rPr lang="en-US" sz="1100" dirty="0" smtClean="0"/>
              <a:t>, B. V. K. S. </a:t>
            </a:r>
            <a:r>
              <a:rPr lang="en-US" sz="1100" dirty="0" err="1" smtClean="0"/>
              <a:t>Potukuchi</a:t>
            </a:r>
            <a:r>
              <a:rPr lang="en-US" sz="1100" dirty="0" smtClean="0"/>
              <a:t>, C. B. Powell, D. </a:t>
            </a:r>
            <a:r>
              <a:rPr lang="en-US" sz="1100" dirty="0" err="1" smtClean="0"/>
              <a:t>Prindle</a:t>
            </a:r>
            <a:r>
              <a:rPr lang="en-US" sz="1100" dirty="0" smtClean="0"/>
              <a:t>, C. </a:t>
            </a:r>
            <a:r>
              <a:rPr lang="en-US" sz="1100" dirty="0" err="1" smtClean="0"/>
              <a:t>Pruneau</a:t>
            </a:r>
            <a:r>
              <a:rPr lang="en-US" sz="1100" dirty="0" smtClean="0"/>
              <a:t>, N. K. </a:t>
            </a:r>
            <a:r>
              <a:rPr lang="en-US" sz="1100" dirty="0" err="1" smtClean="0"/>
              <a:t>Pruthi</a:t>
            </a:r>
            <a:r>
              <a:rPr lang="en-US" sz="1100" dirty="0" smtClean="0"/>
              <a:t>, P. R. </a:t>
            </a:r>
            <a:r>
              <a:rPr lang="en-US" sz="1100" dirty="0" err="1" smtClean="0"/>
              <a:t>Pujahari</a:t>
            </a:r>
            <a:r>
              <a:rPr lang="en-US" sz="1100" dirty="0" smtClean="0"/>
              <a:t>, J. </a:t>
            </a:r>
            <a:r>
              <a:rPr lang="en-US" sz="1100" dirty="0" err="1" smtClean="0"/>
              <a:t>Putschke</a:t>
            </a:r>
            <a:r>
              <a:rPr lang="en-US" sz="1100" dirty="0" smtClean="0"/>
              <a:t>, R. Raniwala, S. Raniwala, R. L. Ray, R. </a:t>
            </a:r>
            <a:r>
              <a:rPr lang="en-US" sz="1100" dirty="0" err="1" smtClean="0"/>
              <a:t>Redwine</a:t>
            </a:r>
            <a:r>
              <a:rPr lang="en-US" sz="1100" dirty="0" smtClean="0"/>
              <a:t>, R. Reed, H. G. Ritter, J. B. Roberts, O. V. </a:t>
            </a:r>
            <a:r>
              <a:rPr lang="en-US" sz="1100" dirty="0" err="1" smtClean="0"/>
              <a:t>Rogachevskiy</a:t>
            </a:r>
            <a:r>
              <a:rPr lang="en-US" sz="1100" dirty="0" smtClean="0"/>
              <a:t>, J. L. Romero, A. Rose, C. Roy, L. </a:t>
            </a:r>
            <a:r>
              <a:rPr lang="en-US" sz="1100" dirty="0" err="1" smtClean="0"/>
              <a:t>Ruan</a:t>
            </a:r>
            <a:r>
              <a:rPr lang="en-US" sz="1100" dirty="0" smtClean="0"/>
              <a:t>, R. </a:t>
            </a:r>
            <a:r>
              <a:rPr lang="en-US" sz="1100" dirty="0" err="1" smtClean="0"/>
              <a:t>Sahoo</a:t>
            </a:r>
            <a:r>
              <a:rPr lang="en-US" sz="1100" dirty="0" smtClean="0"/>
              <a:t>, S. Sakai, I. </a:t>
            </a:r>
            <a:r>
              <a:rPr lang="en-US" sz="1100" dirty="0" err="1" smtClean="0"/>
              <a:t>Sakrejda</a:t>
            </a:r>
            <a:r>
              <a:rPr lang="en-US" sz="1100" dirty="0" smtClean="0"/>
              <a:t>, T. Sakuma, S. </a:t>
            </a:r>
            <a:r>
              <a:rPr lang="en-US" sz="1100" dirty="0" err="1" smtClean="0"/>
              <a:t>Salur</a:t>
            </a:r>
            <a:r>
              <a:rPr lang="en-US" sz="1100" dirty="0" smtClean="0"/>
              <a:t>, J. </a:t>
            </a:r>
            <a:r>
              <a:rPr lang="en-US" sz="1100" dirty="0" err="1" smtClean="0"/>
              <a:t>Sandweiss</a:t>
            </a:r>
            <a:r>
              <a:rPr lang="en-US" sz="1100" dirty="0" smtClean="0"/>
              <a:t>, E. </a:t>
            </a:r>
            <a:r>
              <a:rPr lang="en-US" sz="1100" dirty="0" err="1" smtClean="0"/>
              <a:t>Sangaline</a:t>
            </a:r>
            <a:r>
              <a:rPr lang="en-US" sz="1100" dirty="0" smtClean="0"/>
              <a:t>, J. </a:t>
            </a:r>
            <a:r>
              <a:rPr lang="en-US" sz="1100" dirty="0" err="1" smtClean="0"/>
              <a:t>Schambach</a:t>
            </a:r>
            <a:r>
              <a:rPr lang="en-US" sz="1100" dirty="0" smtClean="0"/>
              <a:t>, R. P. </a:t>
            </a:r>
            <a:r>
              <a:rPr lang="en-US" sz="1100" dirty="0" err="1" smtClean="0"/>
              <a:t>Scharenberg</a:t>
            </a:r>
            <a:r>
              <a:rPr lang="en-US" sz="1100" dirty="0" smtClean="0"/>
              <a:t>, N. Schmitz, T. R. Schuster, J. </a:t>
            </a:r>
            <a:r>
              <a:rPr lang="en-US" sz="1100" dirty="0" err="1" smtClean="0"/>
              <a:t>Seele</a:t>
            </a:r>
            <a:r>
              <a:rPr lang="en-US" sz="1100" dirty="0" smtClean="0"/>
              <a:t>, J. </a:t>
            </a:r>
            <a:r>
              <a:rPr lang="en-US" sz="1100" dirty="0" err="1" smtClean="0"/>
              <a:t>Seger</a:t>
            </a:r>
            <a:r>
              <a:rPr lang="en-US" sz="1100" dirty="0" smtClean="0"/>
              <a:t>, I. </a:t>
            </a:r>
            <a:r>
              <a:rPr lang="en-US" sz="1100" dirty="0" err="1" smtClean="0"/>
              <a:t>Selyuzhenkov</a:t>
            </a:r>
            <a:r>
              <a:rPr lang="en-US" sz="1100" dirty="0" smtClean="0"/>
              <a:t>, P. </a:t>
            </a:r>
            <a:r>
              <a:rPr lang="en-US" sz="1100" dirty="0" err="1" smtClean="0"/>
              <a:t>Seyboth</a:t>
            </a:r>
            <a:r>
              <a:rPr lang="en-US" sz="1100" dirty="0" smtClean="0"/>
              <a:t>, E. </a:t>
            </a:r>
            <a:r>
              <a:rPr lang="en-US" sz="1100" dirty="0" err="1" smtClean="0"/>
              <a:t>Shahaliev</a:t>
            </a:r>
            <a:r>
              <a:rPr lang="en-US" sz="1100" dirty="0" smtClean="0"/>
              <a:t>, M. </a:t>
            </a:r>
            <a:r>
              <a:rPr lang="en-US" sz="1100" dirty="0" err="1" smtClean="0"/>
              <a:t>Shao</a:t>
            </a:r>
            <a:r>
              <a:rPr lang="en-US" sz="1100" dirty="0" smtClean="0"/>
              <a:t>, M. Sharma, S. S. Shi, E. P. </a:t>
            </a:r>
            <a:r>
              <a:rPr lang="en-US" sz="1100" dirty="0" err="1" smtClean="0"/>
              <a:t>Sichtermann</a:t>
            </a:r>
            <a:r>
              <a:rPr lang="en-US" sz="1100" dirty="0" smtClean="0"/>
              <a:t>, F. Simon, R. N. </a:t>
            </a:r>
            <a:r>
              <a:rPr lang="en-US" sz="1100" dirty="0" err="1" smtClean="0"/>
              <a:t>Singaraju</a:t>
            </a:r>
            <a:r>
              <a:rPr lang="en-US" sz="1100" dirty="0" smtClean="0"/>
              <a:t>, M. J. </a:t>
            </a:r>
            <a:r>
              <a:rPr lang="en-US" sz="1100" dirty="0" err="1" smtClean="0"/>
              <a:t>Skoby</a:t>
            </a:r>
            <a:r>
              <a:rPr lang="en-US" sz="1100" dirty="0" smtClean="0"/>
              <a:t>, N. Smirnov, P. Sorensen, J. </a:t>
            </a:r>
            <a:r>
              <a:rPr lang="en-US" sz="1100" dirty="0" err="1" smtClean="0"/>
              <a:t>Sowinski</a:t>
            </a:r>
            <a:r>
              <a:rPr lang="en-US" sz="1100" dirty="0" smtClean="0"/>
              <a:t>, H. M. </a:t>
            </a:r>
            <a:r>
              <a:rPr lang="en-US" sz="1100" dirty="0" err="1" smtClean="0"/>
              <a:t>Spinka</a:t>
            </a:r>
            <a:r>
              <a:rPr lang="en-US" sz="1100" dirty="0" smtClean="0"/>
              <a:t>, B. </a:t>
            </a:r>
            <a:r>
              <a:rPr lang="en-US" sz="1100" dirty="0" err="1" smtClean="0"/>
              <a:t>Srivastava</a:t>
            </a:r>
            <a:r>
              <a:rPr lang="en-US" sz="1100" dirty="0" smtClean="0"/>
              <a:t>, T. D. S. Stanislaus, D. </a:t>
            </a:r>
            <a:r>
              <a:rPr lang="en-US" sz="1100" dirty="0" err="1" smtClean="0"/>
              <a:t>Staszak</a:t>
            </a:r>
            <a:r>
              <a:rPr lang="en-US" sz="1100" dirty="0" smtClean="0"/>
              <a:t>, J.R. Stevens, R. Stock, M. </a:t>
            </a:r>
            <a:r>
              <a:rPr lang="en-US" sz="1100" dirty="0" err="1" smtClean="0"/>
              <a:t>Strikhanov</a:t>
            </a:r>
            <a:r>
              <a:rPr lang="en-US" sz="1100" dirty="0" smtClean="0"/>
              <a:t>, B. </a:t>
            </a:r>
            <a:r>
              <a:rPr lang="en-US" sz="1100" dirty="0" err="1" smtClean="0"/>
              <a:t>Stringfellow</a:t>
            </a:r>
            <a:r>
              <a:rPr lang="en-US" sz="1100" dirty="0" smtClean="0"/>
              <a:t>, A. A. P. </a:t>
            </a:r>
            <a:r>
              <a:rPr lang="en-US" sz="1100" dirty="0" err="1" smtClean="0"/>
              <a:t>Suaide</a:t>
            </a:r>
            <a:r>
              <a:rPr lang="en-US" sz="1100" dirty="0" smtClean="0"/>
              <a:t>, M. C. Suarez, N. L. </a:t>
            </a:r>
            <a:r>
              <a:rPr lang="en-US" sz="1100" dirty="0" err="1" smtClean="0"/>
              <a:t>Subba</a:t>
            </a:r>
            <a:r>
              <a:rPr lang="en-US" sz="1100" dirty="0" smtClean="0"/>
              <a:t>, M. </a:t>
            </a:r>
            <a:r>
              <a:rPr lang="en-US" sz="1100" dirty="0" err="1" smtClean="0"/>
              <a:t>Sumbera</a:t>
            </a:r>
            <a:r>
              <a:rPr lang="en-US" sz="1100" dirty="0" smtClean="0"/>
              <a:t>, X. M. Sun, Y. Sun, Z. Sun, B. </a:t>
            </a:r>
            <a:r>
              <a:rPr lang="en-US" sz="1100" dirty="0" err="1" smtClean="0"/>
              <a:t>Surrow</a:t>
            </a:r>
            <a:r>
              <a:rPr lang="en-US" sz="1100" dirty="0" smtClean="0"/>
              <a:t>, D. N. </a:t>
            </a:r>
            <a:r>
              <a:rPr lang="en-US" sz="1100" dirty="0" err="1" smtClean="0"/>
              <a:t>Svirida</a:t>
            </a:r>
            <a:r>
              <a:rPr lang="en-US" sz="1100" dirty="0" smtClean="0"/>
              <a:t>, T. J. M. Symons, A. </a:t>
            </a:r>
            <a:r>
              <a:rPr lang="en-US" sz="1100" dirty="0" err="1" smtClean="0"/>
              <a:t>Szanto</a:t>
            </a:r>
            <a:r>
              <a:rPr lang="en-US" sz="1100" dirty="0" smtClean="0"/>
              <a:t> de Toledo, J. Takahashi, A. H. Tang, Z. Tang, L. H. </a:t>
            </a:r>
            <a:r>
              <a:rPr lang="en-US" sz="1100" dirty="0" err="1" smtClean="0"/>
              <a:t>Tarini</a:t>
            </a:r>
            <a:r>
              <a:rPr lang="en-US" sz="1100" dirty="0" smtClean="0"/>
              <a:t>, T. </a:t>
            </a:r>
            <a:r>
              <a:rPr lang="en-US" sz="1100" dirty="0" err="1" smtClean="0"/>
              <a:t>Tarnowsky</a:t>
            </a:r>
            <a:r>
              <a:rPr lang="en-US" sz="1100" dirty="0" smtClean="0"/>
              <a:t>, D. </a:t>
            </a:r>
            <a:r>
              <a:rPr lang="en-US" sz="1100" dirty="0" err="1" smtClean="0"/>
              <a:t>Thein</a:t>
            </a:r>
            <a:r>
              <a:rPr lang="en-US" sz="1100" dirty="0" smtClean="0"/>
              <a:t>, J. H. Thomas, J. </a:t>
            </a:r>
            <a:r>
              <a:rPr lang="en-US" sz="1100" dirty="0" err="1" smtClean="0"/>
              <a:t>Tian</a:t>
            </a:r>
            <a:r>
              <a:rPr lang="en-US" sz="1100" dirty="0" smtClean="0"/>
              <a:t>, A. R. Timmins, S. Timoshenko, D. </a:t>
            </a:r>
            <a:r>
              <a:rPr lang="en-US" sz="1100" dirty="0" err="1" smtClean="0"/>
              <a:t>Tlusty</a:t>
            </a:r>
            <a:r>
              <a:rPr lang="en-US" sz="1100" dirty="0" smtClean="0"/>
              <a:t>, M. </a:t>
            </a:r>
            <a:r>
              <a:rPr lang="en-US" sz="1100" dirty="0" err="1" smtClean="0"/>
              <a:t>Tokarev</a:t>
            </a:r>
            <a:r>
              <a:rPr lang="en-US" sz="1100" dirty="0" smtClean="0"/>
              <a:t>, T. A. </a:t>
            </a:r>
            <a:r>
              <a:rPr lang="en-US" sz="1100" dirty="0" err="1" smtClean="0"/>
              <a:t>Trainor</a:t>
            </a:r>
            <a:r>
              <a:rPr lang="en-US" sz="1100" dirty="0" smtClean="0"/>
              <a:t>, V. N. Tram, S. </a:t>
            </a:r>
            <a:r>
              <a:rPr lang="en-US" sz="1100" dirty="0" err="1" smtClean="0"/>
              <a:t>Trentalange</a:t>
            </a:r>
            <a:r>
              <a:rPr lang="en-US" sz="1100" dirty="0" smtClean="0"/>
              <a:t>, R. E. </a:t>
            </a:r>
            <a:r>
              <a:rPr lang="en-US" sz="1100" dirty="0" err="1" smtClean="0"/>
              <a:t>Tribble</a:t>
            </a:r>
            <a:r>
              <a:rPr lang="en-US" sz="1100" dirty="0" smtClean="0"/>
              <a:t>, O. D. Tsai, J. </a:t>
            </a:r>
            <a:r>
              <a:rPr lang="en-US" sz="1100" dirty="0" err="1" smtClean="0"/>
              <a:t>Ulery</a:t>
            </a:r>
            <a:r>
              <a:rPr lang="en-US" sz="1100" dirty="0" smtClean="0"/>
              <a:t>, T. </a:t>
            </a:r>
            <a:r>
              <a:rPr lang="en-US" sz="1100" dirty="0" err="1" smtClean="0"/>
              <a:t>Ullrich</a:t>
            </a:r>
            <a:r>
              <a:rPr lang="en-US" sz="1100" dirty="0" smtClean="0"/>
              <a:t>, D. G. Underwood, G. Van Buren, M. van </a:t>
            </a:r>
            <a:r>
              <a:rPr lang="en-US" sz="1100" dirty="0" err="1" smtClean="0"/>
              <a:t>Leeuwen</a:t>
            </a:r>
            <a:r>
              <a:rPr lang="en-US" sz="1100" dirty="0" smtClean="0"/>
              <a:t>, G. van </a:t>
            </a:r>
            <a:r>
              <a:rPr lang="en-US" sz="1100" dirty="0" err="1" smtClean="0"/>
              <a:t>Nieuwenhuizen</a:t>
            </a:r>
            <a:r>
              <a:rPr lang="en-US" sz="1100" dirty="0" smtClean="0"/>
              <a:t>, J. A. </a:t>
            </a:r>
            <a:r>
              <a:rPr lang="en-US" sz="1100" dirty="0" err="1" smtClean="0"/>
              <a:t>Vanfossen</a:t>
            </a:r>
            <a:r>
              <a:rPr lang="en-US" sz="1100" dirty="0" smtClean="0"/>
              <a:t>, Jr., R. </a:t>
            </a:r>
            <a:r>
              <a:rPr lang="en-US" sz="1100" dirty="0" err="1" smtClean="0"/>
              <a:t>Varma</a:t>
            </a:r>
            <a:r>
              <a:rPr lang="en-US" sz="1100" dirty="0" smtClean="0"/>
              <a:t>, G. M. S. </a:t>
            </a:r>
            <a:r>
              <a:rPr lang="en-US" sz="1100" dirty="0" err="1" smtClean="0"/>
              <a:t>Vasconcelos</a:t>
            </a:r>
            <a:r>
              <a:rPr lang="en-US" sz="1100" dirty="0" smtClean="0"/>
              <a:t>, A. N. </a:t>
            </a:r>
            <a:r>
              <a:rPr lang="en-US" sz="1100" dirty="0" err="1" smtClean="0"/>
              <a:t>Vasiliev</a:t>
            </a:r>
            <a:r>
              <a:rPr lang="en-US" sz="1100" dirty="0" smtClean="0"/>
              <a:t>, F. </a:t>
            </a:r>
            <a:r>
              <a:rPr lang="en-US" sz="1100" dirty="0" err="1" smtClean="0"/>
              <a:t>Videbaek</a:t>
            </a:r>
            <a:r>
              <a:rPr lang="en-US" sz="1100" dirty="0" smtClean="0"/>
              <a:t>, Y. P. </a:t>
            </a:r>
            <a:r>
              <a:rPr lang="en-US" sz="1100" dirty="0" err="1" smtClean="0"/>
              <a:t>Viyogi</a:t>
            </a:r>
            <a:r>
              <a:rPr lang="en-US" sz="1100" dirty="0" smtClean="0"/>
              <a:t>, S. </a:t>
            </a:r>
            <a:r>
              <a:rPr lang="en-US" sz="1100" dirty="0" err="1" smtClean="0"/>
              <a:t>Vokal</a:t>
            </a:r>
            <a:r>
              <a:rPr lang="en-US" sz="1100" dirty="0" smtClean="0"/>
              <a:t>, S. A. </a:t>
            </a:r>
            <a:r>
              <a:rPr lang="en-US" sz="1100" dirty="0" err="1" smtClean="0"/>
              <a:t>Voloshin</a:t>
            </a:r>
            <a:r>
              <a:rPr lang="en-US" sz="1100" dirty="0" smtClean="0"/>
              <a:t>, M. Wada, M. Walker, F. Wang, G. Wang, H. Wang, J. S. Wang, Q. Wang, X. L. Wang, Y. Wang, G. Webb, J. C. Webb, G. D. Westfall, C. Whitten Jr., H. </a:t>
            </a:r>
            <a:r>
              <a:rPr lang="en-US" sz="1100" dirty="0" err="1" smtClean="0"/>
              <a:t>Wieman</a:t>
            </a:r>
            <a:r>
              <a:rPr lang="en-US" sz="1100" dirty="0" smtClean="0"/>
              <a:t>, E. </a:t>
            </a:r>
            <a:r>
              <a:rPr lang="en-US" sz="1100" dirty="0" err="1" smtClean="0"/>
              <a:t>Wingﬁeld</a:t>
            </a:r>
            <a:r>
              <a:rPr lang="en-US" sz="1100" dirty="0" smtClean="0"/>
              <a:t>, S. W. </a:t>
            </a:r>
            <a:r>
              <a:rPr lang="en-US" sz="1100" dirty="0" err="1" smtClean="0"/>
              <a:t>Wissink</a:t>
            </a:r>
            <a:r>
              <a:rPr lang="en-US" sz="1100" dirty="0" smtClean="0"/>
              <a:t>, R. Witt, Y. Wu, W. </a:t>
            </a:r>
            <a:r>
              <a:rPr lang="en-US" sz="1100" dirty="0" err="1" smtClean="0"/>
              <a:t>Xie</a:t>
            </a:r>
            <a:r>
              <a:rPr lang="en-US" sz="1100" dirty="0" smtClean="0"/>
              <a:t>, N. </a:t>
            </a:r>
            <a:r>
              <a:rPr lang="en-US" sz="1100" dirty="0" err="1" smtClean="0"/>
              <a:t>Xu</a:t>
            </a:r>
            <a:r>
              <a:rPr lang="en-US" sz="1100" dirty="0" smtClean="0"/>
              <a:t>, Q. H. </a:t>
            </a:r>
            <a:r>
              <a:rPr lang="en-US" sz="1100" dirty="0" err="1" smtClean="0"/>
              <a:t>Xu</a:t>
            </a:r>
            <a:r>
              <a:rPr lang="en-US" sz="1100" dirty="0" smtClean="0"/>
              <a:t>, W. </a:t>
            </a:r>
            <a:r>
              <a:rPr lang="en-US" sz="1100" dirty="0" err="1" smtClean="0"/>
              <a:t>Xu</a:t>
            </a:r>
            <a:r>
              <a:rPr lang="en-US" sz="1100" dirty="0" smtClean="0"/>
              <a:t>, Y. </a:t>
            </a:r>
            <a:r>
              <a:rPr lang="en-US" sz="1100" dirty="0" err="1" smtClean="0"/>
              <a:t>Xu</a:t>
            </a:r>
            <a:r>
              <a:rPr lang="en-US" sz="1100" dirty="0" smtClean="0"/>
              <a:t>, Z. </a:t>
            </a:r>
            <a:r>
              <a:rPr lang="en-US" sz="1100" dirty="0" err="1" smtClean="0"/>
              <a:t>Xu</a:t>
            </a:r>
            <a:r>
              <a:rPr lang="en-US" sz="1100" dirty="0" smtClean="0"/>
              <a:t>, L. </a:t>
            </a:r>
            <a:r>
              <a:rPr lang="en-US" sz="1100" dirty="0" err="1" smtClean="0"/>
              <a:t>Xue</a:t>
            </a:r>
            <a:r>
              <a:rPr lang="en-US" sz="1100" dirty="0" smtClean="0"/>
              <a:t>, Y. Yang, P. </a:t>
            </a:r>
            <a:r>
              <a:rPr lang="en-US" sz="1100" dirty="0" err="1" smtClean="0"/>
              <a:t>Yepes</a:t>
            </a:r>
            <a:r>
              <a:rPr lang="en-US" sz="1100" dirty="0" smtClean="0"/>
              <a:t>, K. Yip, I-K. </a:t>
            </a:r>
            <a:r>
              <a:rPr lang="en-US" sz="1100" dirty="0" err="1" smtClean="0"/>
              <a:t>Yoo</a:t>
            </a:r>
            <a:r>
              <a:rPr lang="en-US" sz="1100" dirty="0" smtClean="0"/>
              <a:t>, Q. </a:t>
            </a:r>
            <a:r>
              <a:rPr lang="en-US" sz="1100" dirty="0" err="1" smtClean="0"/>
              <a:t>Yue</a:t>
            </a:r>
            <a:r>
              <a:rPr lang="en-US" sz="1100" dirty="0" smtClean="0"/>
              <a:t>, M. </a:t>
            </a:r>
            <a:r>
              <a:rPr lang="en-US" sz="1100" dirty="0" err="1" smtClean="0"/>
              <a:t>Zawisza</a:t>
            </a:r>
            <a:r>
              <a:rPr lang="en-US" sz="1100" dirty="0" smtClean="0"/>
              <a:t>, H. </a:t>
            </a:r>
            <a:r>
              <a:rPr lang="en-US" sz="1100" dirty="0" err="1" smtClean="0"/>
              <a:t>Zbroszczyk</a:t>
            </a:r>
            <a:r>
              <a:rPr lang="en-US" sz="1100" dirty="0" smtClean="0"/>
              <a:t>, W. Zhan, J. Zhang, S. Zhang, W. M. Zhang, X. P. Zhang, Y. Zhang, Z. P. Zhang, J. Zhao, C. </a:t>
            </a:r>
            <a:r>
              <a:rPr lang="en-US" sz="1100" dirty="0" err="1" smtClean="0"/>
              <a:t>Zhong</a:t>
            </a:r>
            <a:r>
              <a:rPr lang="en-US" sz="1100" dirty="0" smtClean="0"/>
              <a:t>, J. Zhou, W. Zhou, X. Zhu, Y. H. Zhu, R. </a:t>
            </a:r>
            <a:r>
              <a:rPr lang="en-US" sz="1100" dirty="0" err="1" smtClean="0"/>
              <a:t>Zoulkarneev</a:t>
            </a:r>
            <a:r>
              <a:rPr lang="en-US" sz="1100" dirty="0" smtClean="0"/>
              <a:t>, Y. </a:t>
            </a:r>
            <a:r>
              <a:rPr lang="en-US" sz="1100" dirty="0" err="1" smtClean="0"/>
              <a:t>Zoulkarneeva</a:t>
            </a:r>
            <a:r>
              <a:rPr lang="en-US" sz="1100" dirty="0" smtClean="0"/>
              <a:t>,</a:t>
            </a:r>
            <a:endParaRPr lang="en-US" sz="1100" dirty="0"/>
          </a:p>
        </p:txBody>
      </p:sp>
      <p:sp>
        <p:nvSpPr>
          <p:cNvPr id="4" name="Slide Number Placeholder 3"/>
          <p:cNvSpPr>
            <a:spLocks noGrp="1"/>
          </p:cNvSpPr>
          <p:nvPr>
            <p:ph type="sldNum" sz="quarter" idx="12"/>
          </p:nvPr>
        </p:nvSpPr>
        <p:spPr/>
        <p:txBody>
          <a:bodyPr/>
          <a:lstStyle/>
          <a:p>
            <a:fld id="{AE89A128-ED59-2549-B502-A4961247F92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E89A128-ED59-2549-B502-A4961247F92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239000" cy="868362"/>
          </a:xfrm>
        </p:spPr>
        <p:txBody>
          <a:bodyPr>
            <a:normAutofit/>
          </a:bodyPr>
          <a:lstStyle/>
          <a:p>
            <a:r>
              <a:rPr lang="en-US" sz="3200" b="1" dirty="0" smtClean="0"/>
              <a:t>Relativistic Heavy Ion Collider</a:t>
            </a:r>
            <a:endParaRPr lang="en-US" sz="3200" b="1" dirty="0"/>
          </a:p>
        </p:txBody>
      </p:sp>
      <p:pic>
        <p:nvPicPr>
          <p:cNvPr id="5" name="Content Placeholder 4" descr="rhic.jpg"/>
          <p:cNvPicPr>
            <a:picLocks noGrp="1" noChangeAspect="1"/>
          </p:cNvPicPr>
          <p:nvPr>
            <p:ph idx="1"/>
          </p:nvPr>
        </p:nvPicPr>
        <p:blipFill>
          <a:blip r:embed="rId3"/>
          <a:srcRect l="-6016" r="-6016"/>
          <a:stretch>
            <a:fillRect/>
          </a:stretch>
        </p:blipFill>
        <p:spPr>
          <a:xfrm>
            <a:off x="83069" y="1189037"/>
            <a:ext cx="9060931" cy="4983163"/>
          </a:xfrm>
        </p:spPr>
      </p:pic>
      <p:sp>
        <p:nvSpPr>
          <p:cNvPr id="4" name="Slide Number Placeholder 3"/>
          <p:cNvSpPr>
            <a:spLocks noGrp="1"/>
          </p:cNvSpPr>
          <p:nvPr>
            <p:ph type="sldNum" sz="quarter" idx="12"/>
          </p:nvPr>
        </p:nvSpPr>
        <p:spPr/>
        <p:txBody>
          <a:bodyPr/>
          <a:lstStyle/>
          <a:p>
            <a:fld id="{AE89A128-ED59-2549-B502-A4961247F92A}" type="slidenum">
              <a:rPr lang="en-US" smtClean="0"/>
              <a:pPr/>
              <a:t>32</a:t>
            </a:fld>
            <a:endParaRPr lang="en-US"/>
          </a:p>
        </p:txBody>
      </p:sp>
      <p:sp>
        <p:nvSpPr>
          <p:cNvPr id="6" name="TextBox 5"/>
          <p:cNvSpPr txBox="1"/>
          <p:nvPr/>
        </p:nvSpPr>
        <p:spPr>
          <a:xfrm>
            <a:off x="1143000" y="1893332"/>
            <a:ext cx="1219200" cy="369332"/>
          </a:xfrm>
          <a:prstGeom prst="rect">
            <a:avLst/>
          </a:prstGeom>
          <a:noFill/>
        </p:spPr>
        <p:txBody>
          <a:bodyPr wrap="square" rtlCol="0">
            <a:spAutoFit/>
          </a:bodyPr>
          <a:lstStyle/>
          <a:p>
            <a:r>
              <a:rPr lang="en-US" b="1" dirty="0" smtClean="0">
                <a:solidFill>
                  <a:srgbClr val="553FFF"/>
                </a:solidFill>
              </a:rPr>
              <a:t>PHOBOS</a:t>
            </a:r>
            <a:endParaRPr lang="en-US" b="1" dirty="0">
              <a:solidFill>
                <a:srgbClr val="553FFF"/>
              </a:solidFill>
            </a:endParaRPr>
          </a:p>
        </p:txBody>
      </p:sp>
      <p:cxnSp>
        <p:nvCxnSpPr>
          <p:cNvPr id="7" name="直接连接符 5"/>
          <p:cNvCxnSpPr>
            <a:cxnSpLocks noChangeShapeType="1"/>
          </p:cNvCxnSpPr>
          <p:nvPr/>
        </p:nvCxnSpPr>
        <p:spPr bwMode="auto">
          <a:xfrm>
            <a:off x="426361" y="912813"/>
            <a:ext cx="8305800" cy="1587"/>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55680" y="815957"/>
            <a:ext cx="7464960" cy="3832243"/>
            <a:chOff x="240" y="456"/>
            <a:chExt cx="5184" cy="2661"/>
          </a:xfrm>
        </p:grpSpPr>
        <p:grpSp>
          <p:nvGrpSpPr>
            <p:cNvPr id="3" name="Group 2"/>
            <p:cNvGrpSpPr>
              <a:grpSpLocks/>
            </p:cNvGrpSpPr>
            <p:nvPr/>
          </p:nvGrpSpPr>
          <p:grpSpPr bwMode="auto">
            <a:xfrm>
              <a:off x="336" y="456"/>
              <a:ext cx="5088" cy="1852"/>
              <a:chOff x="336" y="456"/>
              <a:chExt cx="5088" cy="1852"/>
            </a:xfrm>
          </p:grpSpPr>
          <p:grpSp>
            <p:nvGrpSpPr>
              <p:cNvPr id="4" name="Group 3"/>
              <p:cNvGrpSpPr>
                <a:grpSpLocks/>
              </p:cNvGrpSpPr>
              <p:nvPr/>
            </p:nvGrpSpPr>
            <p:grpSpPr bwMode="auto">
              <a:xfrm>
                <a:off x="336" y="456"/>
                <a:ext cx="5088" cy="1852"/>
                <a:chOff x="336" y="456"/>
                <a:chExt cx="5088" cy="1852"/>
              </a:xfrm>
            </p:grpSpPr>
            <p:grpSp>
              <p:nvGrpSpPr>
                <p:cNvPr id="5" name="Group 4"/>
                <p:cNvGrpSpPr>
                  <a:grpSpLocks/>
                </p:cNvGrpSpPr>
                <p:nvPr/>
              </p:nvGrpSpPr>
              <p:grpSpPr bwMode="auto">
                <a:xfrm>
                  <a:off x="336" y="456"/>
                  <a:ext cx="4805" cy="1212"/>
                  <a:chOff x="336" y="456"/>
                  <a:chExt cx="4805" cy="1212"/>
                </a:xfrm>
              </p:grpSpPr>
              <p:pic>
                <p:nvPicPr>
                  <p:cNvPr id="19497" name="Picture 5"/>
                  <p:cNvPicPr>
                    <a:picLocks noChangeAspect="1" noChangeArrowheads="1"/>
                  </p:cNvPicPr>
                  <p:nvPr/>
                </p:nvPicPr>
                <p:blipFill>
                  <a:blip r:embed="rId3"/>
                  <a:srcRect b="61984"/>
                  <a:stretch>
                    <a:fillRect/>
                  </a:stretch>
                </p:blipFill>
                <p:spPr bwMode="auto">
                  <a:xfrm>
                    <a:off x="336" y="456"/>
                    <a:ext cx="4805" cy="1212"/>
                  </a:xfrm>
                  <a:prstGeom prst="rect">
                    <a:avLst/>
                  </a:prstGeom>
                  <a:noFill/>
                  <a:ln w="9525">
                    <a:noFill/>
                    <a:miter lim="800000"/>
                    <a:headEnd/>
                    <a:tailEnd/>
                  </a:ln>
                </p:spPr>
              </p:pic>
            </p:grpSp>
            <p:grpSp>
              <p:nvGrpSpPr>
                <p:cNvPr id="6" name="Group 6"/>
                <p:cNvGrpSpPr>
                  <a:grpSpLocks/>
                </p:cNvGrpSpPr>
                <p:nvPr/>
              </p:nvGrpSpPr>
              <p:grpSpPr bwMode="auto">
                <a:xfrm>
                  <a:off x="339" y="1567"/>
                  <a:ext cx="4905" cy="347"/>
                  <a:chOff x="339" y="1567"/>
                  <a:chExt cx="4905" cy="347"/>
                </a:xfrm>
              </p:grpSpPr>
              <p:sp>
                <p:nvSpPr>
                  <p:cNvPr id="19494" name="Freeform 7"/>
                  <p:cNvSpPr>
                    <a:spLocks noChangeArrowheads="1"/>
                  </p:cNvSpPr>
                  <p:nvPr/>
                </p:nvSpPr>
                <p:spPr bwMode="auto">
                  <a:xfrm>
                    <a:off x="1106" y="1567"/>
                    <a:ext cx="4140" cy="348"/>
                  </a:xfrm>
                  <a:custGeom>
                    <a:avLst/>
                    <a:gdLst>
                      <a:gd name="T0" fmla="*/ 0 w 18255"/>
                      <a:gd name="T1" fmla="*/ 335 h 1535"/>
                      <a:gd name="T2" fmla="*/ 15943 w 18255"/>
                      <a:gd name="T3" fmla="*/ 335 h 1535"/>
                      <a:gd name="T4" fmla="*/ 15943 w 18255"/>
                      <a:gd name="T5" fmla="*/ 0 h 1535"/>
                      <a:gd name="T6" fmla="*/ 18254 w 18255"/>
                      <a:gd name="T7" fmla="*/ 766 h 1535"/>
                      <a:gd name="T8" fmla="*/ 15943 w 18255"/>
                      <a:gd name="T9" fmla="*/ 1534 h 1535"/>
                      <a:gd name="T10" fmla="*/ 15943 w 18255"/>
                      <a:gd name="T11" fmla="*/ 1198 h 1535"/>
                      <a:gd name="T12" fmla="*/ 0 w 18255"/>
                      <a:gd name="T13" fmla="*/ 1198 h 1535"/>
                      <a:gd name="T14" fmla="*/ 0 w 18255"/>
                      <a:gd name="T15" fmla="*/ 335 h 1535"/>
                      <a:gd name="T16" fmla="*/ 0 60000 65536"/>
                      <a:gd name="T17" fmla="*/ 0 60000 65536"/>
                      <a:gd name="T18" fmla="*/ 0 60000 65536"/>
                      <a:gd name="T19" fmla="*/ 0 60000 65536"/>
                      <a:gd name="T20" fmla="*/ 0 60000 65536"/>
                      <a:gd name="T21" fmla="*/ 0 60000 65536"/>
                      <a:gd name="T22" fmla="*/ 0 60000 65536"/>
                      <a:gd name="T23" fmla="*/ 0 60000 65536"/>
                      <a:gd name="T24" fmla="*/ 0 w 18255"/>
                      <a:gd name="T25" fmla="*/ 0 h 1535"/>
                      <a:gd name="T26" fmla="*/ 18255 w 18255"/>
                      <a:gd name="T27" fmla="*/ 1535 h 15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55" h="1535">
                        <a:moveTo>
                          <a:pt x="0" y="335"/>
                        </a:moveTo>
                        <a:lnTo>
                          <a:pt x="15943" y="335"/>
                        </a:lnTo>
                        <a:lnTo>
                          <a:pt x="15943" y="0"/>
                        </a:lnTo>
                        <a:lnTo>
                          <a:pt x="18254" y="766"/>
                        </a:lnTo>
                        <a:lnTo>
                          <a:pt x="15943" y="1534"/>
                        </a:lnTo>
                        <a:lnTo>
                          <a:pt x="15943" y="1198"/>
                        </a:lnTo>
                        <a:lnTo>
                          <a:pt x="0" y="1198"/>
                        </a:lnTo>
                        <a:lnTo>
                          <a:pt x="0" y="335"/>
                        </a:lnTo>
                      </a:path>
                    </a:pathLst>
                  </a:custGeom>
                  <a:gradFill rotWithShape="0">
                    <a:gsLst>
                      <a:gs pos="0">
                        <a:srgbClr val="FFFF00"/>
                      </a:gs>
                      <a:gs pos="100000">
                        <a:srgbClr val="CC3300"/>
                      </a:gs>
                    </a:gsLst>
                    <a:lin ang="5400000" scaled="1"/>
                  </a:gradFill>
                  <a:ln w="9360">
                    <a:solidFill>
                      <a:srgbClr val="CC3300"/>
                    </a:solidFill>
                    <a:round/>
                    <a:headEnd/>
                    <a:tailEnd/>
                  </a:ln>
                </p:spPr>
                <p:txBody>
                  <a:bodyPr wrap="none" anchor="ctr">
                    <a:prstTxWarp prst="textNoShape">
                      <a:avLst/>
                    </a:prstTxWarp>
                  </a:bodyPr>
                  <a:lstStyle/>
                  <a:p>
                    <a:endParaRPr lang="en-US"/>
                  </a:p>
                </p:txBody>
              </p:sp>
              <p:sp>
                <p:nvSpPr>
                  <p:cNvPr id="19495" name="Freeform 8"/>
                  <p:cNvSpPr>
                    <a:spLocks noChangeArrowheads="1"/>
                  </p:cNvSpPr>
                  <p:nvPr/>
                </p:nvSpPr>
                <p:spPr bwMode="auto">
                  <a:xfrm>
                    <a:off x="339" y="1643"/>
                    <a:ext cx="154" cy="196"/>
                  </a:xfrm>
                  <a:custGeom>
                    <a:avLst/>
                    <a:gdLst>
                      <a:gd name="T0" fmla="*/ 0 w 679"/>
                      <a:gd name="T1" fmla="*/ 0 h 864"/>
                      <a:gd name="T2" fmla="*/ 678 w 679"/>
                      <a:gd name="T3" fmla="*/ 0 h 864"/>
                      <a:gd name="T4" fmla="*/ 678 w 679"/>
                      <a:gd name="T5" fmla="*/ 863 h 864"/>
                      <a:gd name="T6" fmla="*/ 0 w 679"/>
                      <a:gd name="T7" fmla="*/ 863 h 864"/>
                      <a:gd name="T8" fmla="*/ 0 w 679"/>
                      <a:gd name="T9" fmla="*/ 0 h 864"/>
                      <a:gd name="T10" fmla="*/ 0 60000 65536"/>
                      <a:gd name="T11" fmla="*/ 0 60000 65536"/>
                      <a:gd name="T12" fmla="*/ 0 60000 65536"/>
                      <a:gd name="T13" fmla="*/ 0 60000 65536"/>
                      <a:gd name="T14" fmla="*/ 0 60000 65536"/>
                      <a:gd name="T15" fmla="*/ 0 w 679"/>
                      <a:gd name="T16" fmla="*/ 0 h 864"/>
                      <a:gd name="T17" fmla="*/ 679 w 679"/>
                      <a:gd name="T18" fmla="*/ 864 h 864"/>
                    </a:gdLst>
                    <a:ahLst/>
                    <a:cxnLst>
                      <a:cxn ang="T10">
                        <a:pos x="T0" y="T1"/>
                      </a:cxn>
                      <a:cxn ang="T11">
                        <a:pos x="T2" y="T3"/>
                      </a:cxn>
                      <a:cxn ang="T12">
                        <a:pos x="T4" y="T5"/>
                      </a:cxn>
                      <a:cxn ang="T13">
                        <a:pos x="T6" y="T7"/>
                      </a:cxn>
                      <a:cxn ang="T14">
                        <a:pos x="T8" y="T9"/>
                      </a:cxn>
                    </a:cxnLst>
                    <a:rect l="T15" t="T16" r="T17" b="T18"/>
                    <a:pathLst>
                      <a:path w="679" h="864">
                        <a:moveTo>
                          <a:pt x="0" y="0"/>
                        </a:moveTo>
                        <a:lnTo>
                          <a:pt x="678" y="0"/>
                        </a:lnTo>
                        <a:lnTo>
                          <a:pt x="678" y="863"/>
                        </a:lnTo>
                        <a:lnTo>
                          <a:pt x="0" y="863"/>
                        </a:lnTo>
                        <a:lnTo>
                          <a:pt x="0" y="0"/>
                        </a:lnTo>
                      </a:path>
                    </a:pathLst>
                  </a:custGeom>
                  <a:gradFill rotWithShape="0">
                    <a:gsLst>
                      <a:gs pos="0">
                        <a:srgbClr val="FFFF00"/>
                      </a:gs>
                      <a:gs pos="100000">
                        <a:srgbClr val="CC3300"/>
                      </a:gs>
                    </a:gsLst>
                    <a:lin ang="5400000" scaled="1"/>
                  </a:gradFill>
                  <a:ln w="9360">
                    <a:solidFill>
                      <a:srgbClr val="CC3300"/>
                    </a:solidFill>
                    <a:round/>
                    <a:headEnd/>
                    <a:tailEnd/>
                  </a:ln>
                </p:spPr>
                <p:txBody>
                  <a:bodyPr wrap="none" anchor="ctr">
                    <a:prstTxWarp prst="textNoShape">
                      <a:avLst/>
                    </a:prstTxWarp>
                  </a:bodyPr>
                  <a:lstStyle/>
                  <a:p>
                    <a:endParaRPr lang="en-US"/>
                  </a:p>
                </p:txBody>
              </p:sp>
              <p:sp>
                <p:nvSpPr>
                  <p:cNvPr id="19496" name="Freeform 9"/>
                  <p:cNvSpPr>
                    <a:spLocks noChangeArrowheads="1"/>
                  </p:cNvSpPr>
                  <p:nvPr/>
                </p:nvSpPr>
                <p:spPr bwMode="auto">
                  <a:xfrm>
                    <a:off x="646" y="1643"/>
                    <a:ext cx="307" cy="196"/>
                  </a:xfrm>
                  <a:custGeom>
                    <a:avLst/>
                    <a:gdLst>
                      <a:gd name="T0" fmla="*/ 0 w 1353"/>
                      <a:gd name="T1" fmla="*/ 0 h 864"/>
                      <a:gd name="T2" fmla="*/ 1352 w 1353"/>
                      <a:gd name="T3" fmla="*/ 0 h 864"/>
                      <a:gd name="T4" fmla="*/ 1352 w 1353"/>
                      <a:gd name="T5" fmla="*/ 863 h 864"/>
                      <a:gd name="T6" fmla="*/ 0 w 1353"/>
                      <a:gd name="T7" fmla="*/ 863 h 864"/>
                      <a:gd name="T8" fmla="*/ 0 w 1353"/>
                      <a:gd name="T9" fmla="*/ 0 h 864"/>
                      <a:gd name="T10" fmla="*/ 0 60000 65536"/>
                      <a:gd name="T11" fmla="*/ 0 60000 65536"/>
                      <a:gd name="T12" fmla="*/ 0 60000 65536"/>
                      <a:gd name="T13" fmla="*/ 0 60000 65536"/>
                      <a:gd name="T14" fmla="*/ 0 60000 65536"/>
                      <a:gd name="T15" fmla="*/ 0 w 1353"/>
                      <a:gd name="T16" fmla="*/ 0 h 864"/>
                      <a:gd name="T17" fmla="*/ 1353 w 1353"/>
                      <a:gd name="T18" fmla="*/ 864 h 864"/>
                    </a:gdLst>
                    <a:ahLst/>
                    <a:cxnLst>
                      <a:cxn ang="T10">
                        <a:pos x="T0" y="T1"/>
                      </a:cxn>
                      <a:cxn ang="T11">
                        <a:pos x="T2" y="T3"/>
                      </a:cxn>
                      <a:cxn ang="T12">
                        <a:pos x="T4" y="T5"/>
                      </a:cxn>
                      <a:cxn ang="T13">
                        <a:pos x="T6" y="T7"/>
                      </a:cxn>
                      <a:cxn ang="T14">
                        <a:pos x="T8" y="T9"/>
                      </a:cxn>
                    </a:cxnLst>
                    <a:rect l="T15" t="T16" r="T17" b="T18"/>
                    <a:pathLst>
                      <a:path w="1353" h="864">
                        <a:moveTo>
                          <a:pt x="0" y="0"/>
                        </a:moveTo>
                        <a:lnTo>
                          <a:pt x="1352" y="0"/>
                        </a:lnTo>
                        <a:lnTo>
                          <a:pt x="1352" y="863"/>
                        </a:lnTo>
                        <a:lnTo>
                          <a:pt x="0" y="863"/>
                        </a:lnTo>
                        <a:lnTo>
                          <a:pt x="0" y="0"/>
                        </a:lnTo>
                      </a:path>
                    </a:pathLst>
                  </a:custGeom>
                  <a:gradFill rotWithShape="0">
                    <a:gsLst>
                      <a:gs pos="0">
                        <a:srgbClr val="FFFF00"/>
                      </a:gs>
                      <a:gs pos="100000">
                        <a:srgbClr val="CC3300"/>
                      </a:gs>
                    </a:gsLst>
                    <a:lin ang="5400000" scaled="1"/>
                  </a:gradFill>
                  <a:ln w="9360">
                    <a:solidFill>
                      <a:srgbClr val="CC3300"/>
                    </a:solidFill>
                    <a:round/>
                    <a:headEnd/>
                    <a:tailEnd/>
                  </a:ln>
                </p:spPr>
                <p:txBody>
                  <a:bodyPr wrap="none" anchor="ctr">
                    <a:prstTxWarp prst="textNoShape">
                      <a:avLst/>
                    </a:prstTxWarp>
                  </a:bodyPr>
                  <a:lstStyle/>
                  <a:p>
                    <a:endParaRPr lang="en-US"/>
                  </a:p>
                </p:txBody>
              </p:sp>
            </p:grpSp>
            <p:grpSp>
              <p:nvGrpSpPr>
                <p:cNvPr id="7" name="Group 10"/>
                <p:cNvGrpSpPr>
                  <a:grpSpLocks/>
                </p:cNvGrpSpPr>
                <p:nvPr/>
              </p:nvGrpSpPr>
              <p:grpSpPr bwMode="auto">
                <a:xfrm>
                  <a:off x="4902" y="1962"/>
                  <a:ext cx="522" cy="346"/>
                  <a:chOff x="4902" y="1962"/>
                  <a:chExt cx="522" cy="346"/>
                </a:xfrm>
              </p:grpSpPr>
              <p:sp>
                <p:nvSpPr>
                  <p:cNvPr id="19492" name="AutoShape 11"/>
                  <p:cNvSpPr>
                    <a:spLocks noChangeArrowheads="1"/>
                  </p:cNvSpPr>
                  <p:nvPr/>
                </p:nvSpPr>
                <p:spPr bwMode="auto">
                  <a:xfrm>
                    <a:off x="4902" y="1962"/>
                    <a:ext cx="522" cy="346"/>
                  </a:xfrm>
                  <a:prstGeom prst="roundRect">
                    <a:avLst>
                      <a:gd name="adj" fmla="val 287"/>
                    </a:avLst>
                  </a:prstGeom>
                  <a:noFill/>
                  <a:ln w="9525">
                    <a:noFill/>
                    <a:round/>
                    <a:headEnd/>
                    <a:tailEnd/>
                  </a:ln>
                </p:spPr>
                <p:txBody>
                  <a:bodyPr wrap="none" anchor="ctr">
                    <a:prstTxWarp prst="textNoShape">
                      <a:avLst/>
                    </a:prstTxWarp>
                  </a:bodyPr>
                  <a:lstStyle/>
                  <a:p>
                    <a:endParaRPr lang="en-US"/>
                  </a:p>
                </p:txBody>
              </p:sp>
              <p:sp>
                <p:nvSpPr>
                  <p:cNvPr id="19493" name="AutoShape 12"/>
                  <p:cNvSpPr>
                    <a:spLocks noChangeArrowheads="1"/>
                  </p:cNvSpPr>
                  <p:nvPr/>
                </p:nvSpPr>
                <p:spPr bwMode="auto">
                  <a:xfrm>
                    <a:off x="4902" y="1962"/>
                    <a:ext cx="449" cy="255"/>
                  </a:xfrm>
                  <a:prstGeom prst="roundRect">
                    <a:avLst>
                      <a:gd name="adj" fmla="val 287"/>
                    </a:avLst>
                  </a:prstGeom>
                  <a:noFill/>
                  <a:ln w="9525">
                    <a:noFill/>
                    <a:round/>
                    <a:headEnd/>
                    <a:tailEnd/>
                  </a:ln>
                </p:spPr>
                <p:txBody>
                  <a:bodyPr wrap="none" lIns="89982" tIns="46790" rIns="89982" bIns="46790">
                    <a:prstTxWarp prst="textNoShape">
                      <a:avLst/>
                    </a:prstTxWarp>
                    <a:spAutoFit/>
                  </a:bodyPr>
                  <a:lstStyle/>
                  <a:p>
                    <a:pPr defTabSz="828013">
                      <a:lnSpc>
                        <a:spcPct val="98000"/>
                      </a:lnSpc>
                      <a:spcBef>
                        <a:spcPct val="0"/>
                      </a:spcBef>
                      <a:buSzPct val="45000"/>
                      <a:tabLst>
                        <a:tab pos="656650" algn="l"/>
                      </a:tabLst>
                    </a:pPr>
                    <a:r>
                      <a:rPr lang="en-GB" dirty="0"/>
                      <a:t>Time</a:t>
                    </a:r>
                  </a:p>
                </p:txBody>
              </p:sp>
            </p:grpSp>
          </p:grpSp>
        </p:grpSp>
        <p:grpSp>
          <p:nvGrpSpPr>
            <p:cNvPr id="8" name="Group 13"/>
            <p:cNvGrpSpPr>
              <a:grpSpLocks/>
            </p:cNvGrpSpPr>
            <p:nvPr/>
          </p:nvGrpSpPr>
          <p:grpSpPr bwMode="auto">
            <a:xfrm>
              <a:off x="240" y="1697"/>
              <a:ext cx="1055" cy="885"/>
              <a:chOff x="240" y="1697"/>
              <a:chExt cx="1055" cy="885"/>
            </a:xfrm>
          </p:grpSpPr>
          <p:grpSp>
            <p:nvGrpSpPr>
              <p:cNvPr id="9" name="Group 14"/>
              <p:cNvGrpSpPr>
                <a:grpSpLocks/>
              </p:cNvGrpSpPr>
              <p:nvPr/>
            </p:nvGrpSpPr>
            <p:grpSpPr bwMode="auto">
              <a:xfrm>
                <a:off x="240" y="2356"/>
                <a:ext cx="1055" cy="226"/>
                <a:chOff x="240" y="2356"/>
                <a:chExt cx="1055" cy="226"/>
              </a:xfrm>
            </p:grpSpPr>
            <p:sp>
              <p:nvSpPr>
                <p:cNvPr id="19486" name="AutoShape 15"/>
                <p:cNvSpPr>
                  <a:spLocks noChangeArrowheads="1"/>
                </p:cNvSpPr>
                <p:nvPr/>
              </p:nvSpPr>
              <p:spPr bwMode="auto">
                <a:xfrm>
                  <a:off x="240" y="2356"/>
                  <a:ext cx="1055" cy="213"/>
                </a:xfrm>
                <a:prstGeom prst="roundRect">
                  <a:avLst>
                    <a:gd name="adj" fmla="val 468"/>
                  </a:avLst>
                </a:prstGeom>
                <a:noFill/>
                <a:ln w="9360">
                  <a:solidFill>
                    <a:srgbClr val="CC0000"/>
                  </a:solidFill>
                  <a:round/>
                  <a:headEnd/>
                  <a:tailEnd/>
                </a:ln>
              </p:spPr>
              <p:txBody>
                <a:bodyPr wrap="none" anchor="ctr">
                  <a:prstTxWarp prst="textNoShape">
                    <a:avLst/>
                  </a:prstTxWarp>
                </a:bodyPr>
                <a:lstStyle/>
                <a:p>
                  <a:endParaRPr lang="en-US"/>
                </a:p>
              </p:txBody>
            </p:sp>
            <p:sp>
              <p:nvSpPr>
                <p:cNvPr id="19487" name="Text Box 16"/>
                <p:cNvSpPr txBox="1">
                  <a:spLocks noChangeArrowheads="1"/>
                </p:cNvSpPr>
                <p:nvPr/>
              </p:nvSpPr>
              <p:spPr bwMode="auto">
                <a:xfrm>
                  <a:off x="240" y="2356"/>
                  <a:ext cx="1055" cy="226"/>
                </a:xfrm>
                <a:prstGeom prst="rect">
                  <a:avLst/>
                </a:prstGeom>
                <a:noFill/>
                <a:ln w="9525">
                  <a:noFill/>
                  <a:miter lim="800000"/>
                  <a:headEnd/>
                  <a:tailEnd/>
                </a:ln>
              </p:spPr>
              <p:txBody>
                <a:bodyPr lIns="89982" tIns="46790" rIns="89982" bIns="46790">
                  <a:prstTxWarp prst="textNoShape">
                    <a:avLst/>
                  </a:prstTxWarp>
                  <a:spAutoFit/>
                </a:bodyPr>
                <a:lstStyle/>
                <a:p>
                  <a:pPr defTabSz="828013">
                    <a:spcBef>
                      <a:spcPts val="907"/>
                    </a:spcBef>
                    <a:buSzPct val="45000"/>
                    <a:tabLst>
                      <a:tab pos="656650" algn="l"/>
                      <a:tab pos="1313299" algn="l"/>
                    </a:tabLst>
                  </a:pPr>
                  <a:r>
                    <a:rPr lang="en-GB" sz="1500" dirty="0">
                      <a:ea typeface="Times New Roman" charset="0"/>
                      <a:cs typeface="Times New Roman" charset="0"/>
                    </a:rPr>
                    <a:t>Initial conditions</a:t>
                  </a:r>
                </a:p>
              </p:txBody>
            </p:sp>
          </p:grpSp>
          <p:sp>
            <p:nvSpPr>
              <p:cNvPr id="19485" name="Line 17"/>
              <p:cNvSpPr>
                <a:spLocks noChangeShapeType="1"/>
              </p:cNvSpPr>
              <p:nvPr/>
            </p:nvSpPr>
            <p:spPr bwMode="auto">
              <a:xfrm>
                <a:off x="912" y="1697"/>
                <a:ext cx="1" cy="659"/>
              </a:xfrm>
              <a:prstGeom prst="line">
                <a:avLst/>
              </a:prstGeom>
              <a:noFill/>
              <a:ln w="28440">
                <a:solidFill>
                  <a:srgbClr val="CC0000"/>
                </a:solidFill>
                <a:round/>
                <a:headEnd/>
                <a:tailEnd/>
              </a:ln>
            </p:spPr>
            <p:txBody>
              <a:bodyPr>
                <a:prstTxWarp prst="textNoShape">
                  <a:avLst/>
                </a:prstTxWarp>
              </a:bodyPr>
              <a:lstStyle/>
              <a:p>
                <a:endParaRPr lang="en-US"/>
              </a:p>
            </p:txBody>
          </p:sp>
        </p:grpSp>
        <p:grpSp>
          <p:nvGrpSpPr>
            <p:cNvPr id="10" name="Group 18"/>
            <p:cNvGrpSpPr>
              <a:grpSpLocks/>
            </p:cNvGrpSpPr>
            <p:nvPr/>
          </p:nvGrpSpPr>
          <p:grpSpPr bwMode="auto">
            <a:xfrm>
              <a:off x="960" y="1697"/>
              <a:ext cx="1439" cy="1261"/>
              <a:chOff x="960" y="1697"/>
              <a:chExt cx="1439" cy="1261"/>
            </a:xfrm>
          </p:grpSpPr>
          <p:grpSp>
            <p:nvGrpSpPr>
              <p:cNvPr id="11" name="Group 19"/>
              <p:cNvGrpSpPr>
                <a:grpSpLocks/>
              </p:cNvGrpSpPr>
              <p:nvPr/>
            </p:nvGrpSpPr>
            <p:grpSpPr bwMode="auto">
              <a:xfrm>
                <a:off x="960" y="2732"/>
                <a:ext cx="1439" cy="226"/>
                <a:chOff x="960" y="2732"/>
                <a:chExt cx="1439" cy="226"/>
              </a:xfrm>
            </p:grpSpPr>
            <p:sp>
              <p:nvSpPr>
                <p:cNvPr id="19482" name="AutoShape 20"/>
                <p:cNvSpPr>
                  <a:spLocks noChangeArrowheads="1"/>
                </p:cNvSpPr>
                <p:nvPr/>
              </p:nvSpPr>
              <p:spPr bwMode="auto">
                <a:xfrm>
                  <a:off x="960" y="2732"/>
                  <a:ext cx="1439" cy="213"/>
                </a:xfrm>
                <a:prstGeom prst="roundRect">
                  <a:avLst>
                    <a:gd name="adj" fmla="val 468"/>
                  </a:avLst>
                </a:prstGeom>
                <a:noFill/>
                <a:ln w="9360">
                  <a:solidFill>
                    <a:srgbClr val="CC0000"/>
                  </a:solidFill>
                  <a:round/>
                  <a:headEnd/>
                  <a:tailEnd/>
                </a:ln>
              </p:spPr>
              <p:txBody>
                <a:bodyPr wrap="none" anchor="ctr">
                  <a:prstTxWarp prst="textNoShape">
                    <a:avLst/>
                  </a:prstTxWarp>
                </a:bodyPr>
                <a:lstStyle/>
                <a:p>
                  <a:endParaRPr lang="en-US"/>
                </a:p>
              </p:txBody>
            </p:sp>
            <p:sp>
              <p:nvSpPr>
                <p:cNvPr id="19483" name="Text Box 21"/>
                <p:cNvSpPr txBox="1">
                  <a:spLocks noChangeArrowheads="1"/>
                </p:cNvSpPr>
                <p:nvPr/>
              </p:nvSpPr>
              <p:spPr bwMode="auto">
                <a:xfrm>
                  <a:off x="960" y="2732"/>
                  <a:ext cx="1439" cy="226"/>
                </a:xfrm>
                <a:prstGeom prst="rect">
                  <a:avLst/>
                </a:prstGeom>
                <a:noFill/>
                <a:ln w="9525">
                  <a:noFill/>
                  <a:miter lim="800000"/>
                  <a:headEnd/>
                  <a:tailEnd/>
                </a:ln>
              </p:spPr>
              <p:txBody>
                <a:bodyPr lIns="89982" tIns="46790" rIns="89982" bIns="46790">
                  <a:prstTxWarp prst="textNoShape">
                    <a:avLst/>
                  </a:prstTxWarp>
                  <a:spAutoFit/>
                </a:bodyPr>
                <a:lstStyle/>
                <a:p>
                  <a:pPr defTabSz="828013">
                    <a:spcBef>
                      <a:spcPts val="907"/>
                    </a:spcBef>
                    <a:buSzPct val="45000"/>
                    <a:tabLst>
                      <a:tab pos="656650" algn="l"/>
                      <a:tab pos="1313299" algn="l"/>
                      <a:tab pos="1969949" algn="l"/>
                    </a:tabLst>
                  </a:pPr>
                  <a:r>
                    <a:rPr lang="en-GB" sz="1500" dirty="0">
                      <a:ea typeface="Times New Roman" charset="0"/>
                      <a:cs typeface="Times New Roman" charset="0"/>
                    </a:rPr>
                    <a:t>Initial hard interactions</a:t>
                  </a:r>
                </a:p>
              </p:txBody>
            </p:sp>
          </p:grpSp>
          <p:sp>
            <p:nvSpPr>
              <p:cNvPr id="19481" name="Line 22"/>
              <p:cNvSpPr>
                <a:spLocks noChangeShapeType="1"/>
              </p:cNvSpPr>
              <p:nvPr/>
            </p:nvSpPr>
            <p:spPr bwMode="auto">
              <a:xfrm>
                <a:off x="1632" y="1697"/>
                <a:ext cx="1" cy="1036"/>
              </a:xfrm>
              <a:prstGeom prst="line">
                <a:avLst/>
              </a:prstGeom>
              <a:noFill/>
              <a:ln w="28440">
                <a:solidFill>
                  <a:srgbClr val="CC0000"/>
                </a:solidFill>
                <a:round/>
                <a:headEnd/>
                <a:tailEnd/>
              </a:ln>
            </p:spPr>
            <p:txBody>
              <a:bodyPr>
                <a:prstTxWarp prst="textNoShape">
                  <a:avLst/>
                </a:prstTxWarp>
              </a:bodyPr>
              <a:lstStyle/>
              <a:p>
                <a:endParaRPr lang="en-US"/>
              </a:p>
            </p:txBody>
          </p:sp>
        </p:grpSp>
        <p:grpSp>
          <p:nvGrpSpPr>
            <p:cNvPr id="12" name="Group 23"/>
            <p:cNvGrpSpPr>
              <a:grpSpLocks/>
            </p:cNvGrpSpPr>
            <p:nvPr/>
          </p:nvGrpSpPr>
          <p:grpSpPr bwMode="auto">
            <a:xfrm>
              <a:off x="1872" y="1697"/>
              <a:ext cx="1487" cy="1045"/>
              <a:chOff x="1872" y="1697"/>
              <a:chExt cx="1487" cy="1045"/>
            </a:xfrm>
          </p:grpSpPr>
          <p:grpSp>
            <p:nvGrpSpPr>
              <p:cNvPr id="13" name="Group 24"/>
              <p:cNvGrpSpPr>
                <a:grpSpLocks/>
              </p:cNvGrpSpPr>
              <p:nvPr/>
            </p:nvGrpSpPr>
            <p:grpSpPr bwMode="auto">
              <a:xfrm>
                <a:off x="1872" y="2356"/>
                <a:ext cx="1487" cy="386"/>
                <a:chOff x="1872" y="2356"/>
                <a:chExt cx="1487" cy="386"/>
              </a:xfrm>
            </p:grpSpPr>
            <p:sp>
              <p:nvSpPr>
                <p:cNvPr id="19478" name="AutoShape 25"/>
                <p:cNvSpPr>
                  <a:spLocks noChangeArrowheads="1"/>
                </p:cNvSpPr>
                <p:nvPr/>
              </p:nvSpPr>
              <p:spPr bwMode="auto">
                <a:xfrm>
                  <a:off x="1872" y="2356"/>
                  <a:ext cx="1487" cy="213"/>
                </a:xfrm>
                <a:prstGeom prst="roundRect">
                  <a:avLst>
                    <a:gd name="adj" fmla="val 468"/>
                  </a:avLst>
                </a:prstGeom>
                <a:noFill/>
                <a:ln w="9360">
                  <a:solidFill>
                    <a:srgbClr val="CC0000"/>
                  </a:solidFill>
                  <a:round/>
                  <a:headEnd/>
                  <a:tailEnd/>
                </a:ln>
              </p:spPr>
              <p:txBody>
                <a:bodyPr wrap="none" anchor="ctr">
                  <a:prstTxWarp prst="textNoShape">
                    <a:avLst/>
                  </a:prstTxWarp>
                </a:bodyPr>
                <a:lstStyle/>
                <a:p>
                  <a:endParaRPr lang="en-US"/>
                </a:p>
              </p:txBody>
            </p:sp>
            <p:sp>
              <p:nvSpPr>
                <p:cNvPr id="19479" name="Text Box 26"/>
                <p:cNvSpPr txBox="1">
                  <a:spLocks noChangeArrowheads="1"/>
                </p:cNvSpPr>
                <p:nvPr/>
              </p:nvSpPr>
              <p:spPr bwMode="auto">
                <a:xfrm>
                  <a:off x="1872" y="2356"/>
                  <a:ext cx="1487" cy="386"/>
                </a:xfrm>
                <a:prstGeom prst="rect">
                  <a:avLst/>
                </a:prstGeom>
                <a:noFill/>
                <a:ln w="9525">
                  <a:noFill/>
                  <a:miter lim="800000"/>
                  <a:headEnd/>
                  <a:tailEnd/>
                </a:ln>
              </p:spPr>
              <p:txBody>
                <a:bodyPr lIns="89982" tIns="46790" rIns="89982" bIns="46790">
                  <a:prstTxWarp prst="textNoShape">
                    <a:avLst/>
                  </a:prstTxWarp>
                  <a:spAutoFit/>
                </a:bodyPr>
                <a:lstStyle/>
                <a:p>
                  <a:pPr defTabSz="828013">
                    <a:spcBef>
                      <a:spcPts val="907"/>
                    </a:spcBef>
                    <a:buSzPct val="45000"/>
                    <a:tabLst>
                      <a:tab pos="656650" algn="l"/>
                      <a:tab pos="1313299" algn="l"/>
                      <a:tab pos="1969949" algn="l"/>
                    </a:tabLst>
                  </a:pPr>
                  <a:r>
                    <a:rPr lang="en-GB" sz="1500" dirty="0">
                      <a:latin typeface="Arial" charset="0"/>
                    </a:rPr>
                    <a:t>Dense Partonic Matter </a:t>
                  </a:r>
                  <a:r>
                    <a:rPr lang="en-GB" sz="1500" dirty="0">
                      <a:solidFill>
                        <a:schemeClr val="hlink"/>
                      </a:solidFill>
                      <a:latin typeface="Arial" charset="0"/>
                    </a:rPr>
                    <a:t>Hydro description </a:t>
                  </a:r>
                </a:p>
              </p:txBody>
            </p:sp>
          </p:grpSp>
          <p:sp>
            <p:nvSpPr>
              <p:cNvPr id="19477" name="Line 27"/>
              <p:cNvSpPr>
                <a:spLocks noChangeShapeType="1"/>
              </p:cNvSpPr>
              <p:nvPr/>
            </p:nvSpPr>
            <p:spPr bwMode="auto">
              <a:xfrm>
                <a:off x="2448" y="1697"/>
                <a:ext cx="1" cy="659"/>
              </a:xfrm>
              <a:prstGeom prst="line">
                <a:avLst/>
              </a:prstGeom>
              <a:noFill/>
              <a:ln w="28440">
                <a:solidFill>
                  <a:srgbClr val="CC0000"/>
                </a:solidFill>
                <a:round/>
                <a:headEnd/>
                <a:tailEnd/>
              </a:ln>
            </p:spPr>
            <p:txBody>
              <a:bodyPr>
                <a:prstTxWarp prst="textNoShape">
                  <a:avLst/>
                </a:prstTxWarp>
              </a:bodyPr>
              <a:lstStyle/>
              <a:p>
                <a:endParaRPr lang="en-US"/>
              </a:p>
            </p:txBody>
          </p:sp>
        </p:grpSp>
        <p:grpSp>
          <p:nvGrpSpPr>
            <p:cNvPr id="14" name="Group 28"/>
            <p:cNvGrpSpPr>
              <a:grpSpLocks/>
            </p:cNvGrpSpPr>
            <p:nvPr/>
          </p:nvGrpSpPr>
          <p:grpSpPr bwMode="auto">
            <a:xfrm>
              <a:off x="2976" y="1697"/>
              <a:ext cx="1295" cy="1420"/>
              <a:chOff x="2976" y="1697"/>
              <a:chExt cx="1295" cy="1420"/>
            </a:xfrm>
          </p:grpSpPr>
          <p:grpSp>
            <p:nvGrpSpPr>
              <p:cNvPr id="15" name="Group 29"/>
              <p:cNvGrpSpPr>
                <a:grpSpLocks/>
              </p:cNvGrpSpPr>
              <p:nvPr/>
            </p:nvGrpSpPr>
            <p:grpSpPr bwMode="auto">
              <a:xfrm>
                <a:off x="2976" y="2733"/>
                <a:ext cx="1295" cy="384"/>
                <a:chOff x="2976" y="2733"/>
                <a:chExt cx="1295" cy="384"/>
              </a:xfrm>
            </p:grpSpPr>
            <p:sp>
              <p:nvSpPr>
                <p:cNvPr id="19474" name="AutoShape 30"/>
                <p:cNvSpPr>
                  <a:spLocks noChangeArrowheads="1"/>
                </p:cNvSpPr>
                <p:nvPr/>
              </p:nvSpPr>
              <p:spPr bwMode="auto">
                <a:xfrm>
                  <a:off x="2976" y="2733"/>
                  <a:ext cx="1295" cy="364"/>
                </a:xfrm>
                <a:prstGeom prst="roundRect">
                  <a:avLst>
                    <a:gd name="adj" fmla="val 273"/>
                  </a:avLst>
                </a:prstGeom>
                <a:noFill/>
                <a:ln w="9360">
                  <a:solidFill>
                    <a:srgbClr val="CC0000"/>
                  </a:solidFill>
                  <a:round/>
                  <a:headEnd/>
                  <a:tailEnd/>
                </a:ln>
              </p:spPr>
              <p:txBody>
                <a:bodyPr wrap="none" anchor="ctr">
                  <a:prstTxWarp prst="textNoShape">
                    <a:avLst/>
                  </a:prstTxWarp>
                </a:bodyPr>
                <a:lstStyle/>
                <a:p>
                  <a:endParaRPr lang="en-US"/>
                </a:p>
              </p:txBody>
            </p:sp>
            <p:sp>
              <p:nvSpPr>
                <p:cNvPr id="19475" name="Text Box 31"/>
                <p:cNvSpPr txBox="1">
                  <a:spLocks noChangeArrowheads="1"/>
                </p:cNvSpPr>
                <p:nvPr/>
              </p:nvSpPr>
              <p:spPr bwMode="auto">
                <a:xfrm>
                  <a:off x="2976" y="2733"/>
                  <a:ext cx="1295" cy="384"/>
                </a:xfrm>
                <a:prstGeom prst="rect">
                  <a:avLst/>
                </a:prstGeom>
                <a:noFill/>
                <a:ln w="9525">
                  <a:noFill/>
                  <a:miter lim="800000"/>
                  <a:headEnd/>
                  <a:tailEnd/>
                </a:ln>
              </p:spPr>
              <p:txBody>
                <a:bodyPr lIns="89982" tIns="46790" rIns="89982" bIns="46790">
                  <a:prstTxWarp prst="textNoShape">
                    <a:avLst/>
                  </a:prstTxWarp>
                  <a:spAutoFit/>
                </a:bodyPr>
                <a:lstStyle/>
                <a:p>
                  <a:pPr defTabSz="828013">
                    <a:spcBef>
                      <a:spcPts val="907"/>
                    </a:spcBef>
                    <a:buSzPct val="45000"/>
                    <a:tabLst>
                      <a:tab pos="656650" algn="l"/>
                      <a:tab pos="1313299" algn="l"/>
                    </a:tabLst>
                  </a:pPr>
                  <a:r>
                    <a:rPr lang="en-GB" sz="1500" dirty="0" err="1">
                      <a:ea typeface="Times New Roman" charset="0"/>
                      <a:cs typeface="Times New Roman" charset="0"/>
                    </a:rPr>
                    <a:t>Hadronization</a:t>
                  </a:r>
                  <a:r>
                    <a:rPr lang="en-GB" sz="1500" dirty="0">
                      <a:ea typeface="Times New Roman" charset="0"/>
                      <a:cs typeface="Times New Roman" charset="0"/>
                    </a:rPr>
                    <a:t> and chemical freeze-out</a:t>
                  </a:r>
                </a:p>
              </p:txBody>
            </p:sp>
          </p:grpSp>
          <p:sp>
            <p:nvSpPr>
              <p:cNvPr id="19473" name="Line 32"/>
              <p:cNvSpPr>
                <a:spLocks noChangeShapeType="1"/>
              </p:cNvSpPr>
              <p:nvPr/>
            </p:nvSpPr>
            <p:spPr bwMode="auto">
              <a:xfrm>
                <a:off x="3504" y="1697"/>
                <a:ext cx="1" cy="1036"/>
              </a:xfrm>
              <a:prstGeom prst="line">
                <a:avLst/>
              </a:prstGeom>
              <a:noFill/>
              <a:ln w="28440">
                <a:solidFill>
                  <a:srgbClr val="CC0000"/>
                </a:solidFill>
                <a:round/>
                <a:headEnd/>
                <a:tailEnd/>
              </a:ln>
            </p:spPr>
            <p:txBody>
              <a:bodyPr>
                <a:prstTxWarp prst="textNoShape">
                  <a:avLst/>
                </a:prstTxWarp>
              </a:bodyPr>
              <a:lstStyle/>
              <a:p>
                <a:endParaRPr lang="en-US"/>
              </a:p>
            </p:txBody>
          </p:sp>
        </p:grpSp>
        <p:grpSp>
          <p:nvGrpSpPr>
            <p:cNvPr id="16" name="Group 33"/>
            <p:cNvGrpSpPr>
              <a:grpSpLocks/>
            </p:cNvGrpSpPr>
            <p:nvPr/>
          </p:nvGrpSpPr>
          <p:grpSpPr bwMode="auto">
            <a:xfrm>
              <a:off x="3888" y="1697"/>
              <a:ext cx="1151" cy="885"/>
              <a:chOff x="3888" y="1697"/>
              <a:chExt cx="1151" cy="885"/>
            </a:xfrm>
          </p:grpSpPr>
          <p:grpSp>
            <p:nvGrpSpPr>
              <p:cNvPr id="17" name="Group 34"/>
              <p:cNvGrpSpPr>
                <a:grpSpLocks/>
              </p:cNvGrpSpPr>
              <p:nvPr/>
            </p:nvGrpSpPr>
            <p:grpSpPr bwMode="auto">
              <a:xfrm>
                <a:off x="3888" y="2356"/>
                <a:ext cx="1151" cy="226"/>
                <a:chOff x="3888" y="2356"/>
                <a:chExt cx="1151" cy="226"/>
              </a:xfrm>
            </p:grpSpPr>
            <p:sp>
              <p:nvSpPr>
                <p:cNvPr id="19470" name="AutoShape 35"/>
                <p:cNvSpPr>
                  <a:spLocks noChangeArrowheads="1"/>
                </p:cNvSpPr>
                <p:nvPr/>
              </p:nvSpPr>
              <p:spPr bwMode="auto">
                <a:xfrm>
                  <a:off x="3888" y="2356"/>
                  <a:ext cx="1151" cy="213"/>
                </a:xfrm>
                <a:prstGeom prst="roundRect">
                  <a:avLst>
                    <a:gd name="adj" fmla="val 468"/>
                  </a:avLst>
                </a:prstGeom>
                <a:noFill/>
                <a:ln w="9360">
                  <a:solidFill>
                    <a:srgbClr val="CC0000"/>
                  </a:solidFill>
                  <a:round/>
                  <a:headEnd/>
                  <a:tailEnd/>
                </a:ln>
              </p:spPr>
              <p:txBody>
                <a:bodyPr wrap="none" anchor="ctr">
                  <a:prstTxWarp prst="textNoShape">
                    <a:avLst/>
                  </a:prstTxWarp>
                </a:bodyPr>
                <a:lstStyle/>
                <a:p>
                  <a:endParaRPr lang="en-US"/>
                </a:p>
              </p:txBody>
            </p:sp>
            <p:sp>
              <p:nvSpPr>
                <p:cNvPr id="19471" name="Text Box 36"/>
                <p:cNvSpPr txBox="1">
                  <a:spLocks noChangeArrowheads="1"/>
                </p:cNvSpPr>
                <p:nvPr/>
              </p:nvSpPr>
              <p:spPr bwMode="auto">
                <a:xfrm>
                  <a:off x="3888" y="2356"/>
                  <a:ext cx="1151" cy="226"/>
                </a:xfrm>
                <a:prstGeom prst="rect">
                  <a:avLst/>
                </a:prstGeom>
                <a:noFill/>
                <a:ln w="9525">
                  <a:noFill/>
                  <a:miter lim="800000"/>
                  <a:headEnd/>
                  <a:tailEnd/>
                </a:ln>
              </p:spPr>
              <p:txBody>
                <a:bodyPr lIns="89982" tIns="46790" rIns="89982" bIns="46790">
                  <a:prstTxWarp prst="textNoShape">
                    <a:avLst/>
                  </a:prstTxWarp>
                  <a:spAutoFit/>
                </a:bodyPr>
                <a:lstStyle/>
                <a:p>
                  <a:pPr defTabSz="828013">
                    <a:spcBef>
                      <a:spcPts val="907"/>
                    </a:spcBef>
                    <a:buSzPct val="45000"/>
                    <a:tabLst>
                      <a:tab pos="656650" algn="l"/>
                      <a:tab pos="1313299" algn="l"/>
                    </a:tabLst>
                  </a:pPr>
                  <a:r>
                    <a:rPr lang="en-GB" sz="1500" dirty="0">
                      <a:ea typeface="Times New Roman" charset="0"/>
                      <a:cs typeface="Times New Roman" charset="0"/>
                    </a:rPr>
                    <a:t>Kinetic freeze-out</a:t>
                  </a:r>
                </a:p>
              </p:txBody>
            </p:sp>
          </p:grpSp>
          <p:sp>
            <p:nvSpPr>
              <p:cNvPr id="19469" name="Line 37"/>
              <p:cNvSpPr>
                <a:spLocks noChangeShapeType="1"/>
              </p:cNvSpPr>
              <p:nvPr/>
            </p:nvSpPr>
            <p:spPr bwMode="auto">
              <a:xfrm>
                <a:off x="4464" y="1697"/>
                <a:ext cx="1" cy="659"/>
              </a:xfrm>
              <a:prstGeom prst="line">
                <a:avLst/>
              </a:prstGeom>
              <a:noFill/>
              <a:ln w="28440">
                <a:solidFill>
                  <a:srgbClr val="CC0000"/>
                </a:solidFill>
                <a:round/>
                <a:headEnd/>
                <a:tailEnd/>
              </a:ln>
            </p:spPr>
            <p:txBody>
              <a:bodyPr>
                <a:prstTxWarp prst="textNoShape">
                  <a:avLst/>
                </a:prstTxWarp>
              </a:bodyPr>
              <a:lstStyle/>
              <a:p>
                <a:endParaRPr lang="en-US"/>
              </a:p>
            </p:txBody>
          </p:sp>
        </p:grpSp>
      </p:grpSp>
      <p:sp>
        <p:nvSpPr>
          <p:cNvPr id="19460" name="Text Box 39"/>
          <p:cNvSpPr txBox="1">
            <a:spLocks noChangeArrowheads="1"/>
          </p:cNvSpPr>
          <p:nvPr/>
        </p:nvSpPr>
        <p:spPr bwMode="auto">
          <a:xfrm>
            <a:off x="914400" y="180019"/>
            <a:ext cx="8198559" cy="484235"/>
          </a:xfrm>
          <a:prstGeom prst="rect">
            <a:avLst/>
          </a:prstGeom>
          <a:noFill/>
          <a:ln w="9525">
            <a:noFill/>
            <a:miter lim="800000"/>
            <a:headEnd/>
            <a:tailEnd/>
          </a:ln>
        </p:spPr>
        <p:txBody>
          <a:bodyPr wrap="none" lIns="0" tIns="0" rIns="0" bIns="0">
            <a:prstTxWarp prst="textNoShape">
              <a:avLst/>
            </a:prstTxWarp>
            <a:spAutoFit/>
          </a:bodyPr>
          <a:lstStyle/>
          <a:p>
            <a:pPr defTabSz="828013" hangingPunct="0">
              <a:lnSpc>
                <a:spcPct val="98000"/>
              </a:lnSpc>
              <a:spcBef>
                <a:spcPct val="0"/>
              </a:spcBef>
              <a:buSzPct val="45000"/>
              <a:tabLst>
                <a:tab pos="656650" algn="l"/>
                <a:tab pos="1313299" algn="l"/>
                <a:tab pos="1969949" algn="l"/>
                <a:tab pos="2626599" algn="l"/>
                <a:tab pos="3283248" algn="l"/>
                <a:tab pos="3939898" algn="l"/>
                <a:tab pos="4595108" algn="l"/>
                <a:tab pos="5253198" algn="l"/>
                <a:tab pos="5909847" algn="l"/>
              </a:tabLst>
            </a:pPr>
            <a:r>
              <a:rPr lang="en-GB" sz="3200" b="1" dirty="0"/>
              <a:t>EVOLUTION OF A HEAVY ION COLLISION AT RHIC</a:t>
            </a:r>
          </a:p>
        </p:txBody>
      </p:sp>
      <p:sp>
        <p:nvSpPr>
          <p:cNvPr id="19461" name="Text Box 41"/>
          <p:cNvSpPr txBox="1">
            <a:spLocks noChangeArrowheads="1"/>
          </p:cNvSpPr>
          <p:nvPr/>
        </p:nvSpPr>
        <p:spPr bwMode="auto">
          <a:xfrm>
            <a:off x="7060321" y="3705510"/>
            <a:ext cx="1671840" cy="914735"/>
          </a:xfrm>
          <a:prstGeom prst="rect">
            <a:avLst/>
          </a:prstGeom>
          <a:noFill/>
          <a:ln w="9525">
            <a:noFill/>
            <a:miter lim="800000"/>
            <a:headEnd/>
            <a:tailEnd/>
          </a:ln>
        </p:spPr>
        <p:txBody>
          <a:bodyPr lIns="82927" tIns="41464" rIns="82927" bIns="41464">
            <a:prstTxWarp prst="textNoShape">
              <a:avLst/>
            </a:prstTxWarp>
            <a:spAutoFit/>
          </a:bodyPr>
          <a:lstStyle/>
          <a:p>
            <a:pPr defTabSz="828013" eaLnBrk="0" hangingPunct="0">
              <a:spcBef>
                <a:spcPct val="50000"/>
              </a:spcBef>
            </a:pPr>
            <a:r>
              <a:rPr lang="en-US" dirty="0">
                <a:solidFill>
                  <a:srgbClr val="CC0000"/>
                </a:solidFill>
              </a:rPr>
              <a:t>Bulk of this produced matter is soft</a:t>
            </a:r>
          </a:p>
        </p:txBody>
      </p:sp>
      <p:sp>
        <p:nvSpPr>
          <p:cNvPr id="42" name="Slide Number Placeholder 41"/>
          <p:cNvSpPr>
            <a:spLocks noGrp="1"/>
          </p:cNvSpPr>
          <p:nvPr>
            <p:ph type="sldNum" sz="quarter" idx="12"/>
          </p:nvPr>
        </p:nvSpPr>
        <p:spPr/>
        <p:txBody>
          <a:bodyPr/>
          <a:lstStyle/>
          <a:p>
            <a:fld id="{AE89A128-ED59-2549-B502-A4961247F92A}" type="slidenum">
              <a:rPr lang="en-US" smtClean="0"/>
              <a:pPr/>
              <a:t>33</a:t>
            </a:fld>
            <a:endParaRPr lang="en-US" dirty="0"/>
          </a:p>
        </p:txBody>
      </p:sp>
      <p:cxnSp>
        <p:nvCxnSpPr>
          <p:cNvPr id="43" name="直接连接符 5"/>
          <p:cNvCxnSpPr>
            <a:cxnSpLocks noChangeShapeType="1"/>
          </p:cNvCxnSpPr>
          <p:nvPr/>
        </p:nvCxnSpPr>
        <p:spPr bwMode="auto">
          <a:xfrm>
            <a:off x="426361" y="836613"/>
            <a:ext cx="8686598" cy="1587"/>
          </a:xfrm>
          <a:prstGeom prst="line">
            <a:avLst/>
          </a:prstGeom>
          <a:noFill/>
          <a:ln w="76200" cmpd="thickThin">
            <a:solidFill>
              <a:schemeClr val="tx1">
                <a:alpha val="79999"/>
              </a:schemeClr>
            </a:solidFill>
            <a:round/>
            <a:headEnd/>
            <a:tailEnd/>
          </a:ln>
        </p:spPr>
      </p:cxnSp>
      <p:sp>
        <p:nvSpPr>
          <p:cNvPr id="44" name="TextBox 43"/>
          <p:cNvSpPr txBox="1"/>
          <p:nvPr/>
        </p:nvSpPr>
        <p:spPr>
          <a:xfrm>
            <a:off x="720000" y="4648200"/>
            <a:ext cx="7365480" cy="2064411"/>
          </a:xfrm>
          <a:prstGeom prst="rect">
            <a:avLst/>
          </a:prstGeom>
          <a:noFill/>
        </p:spPr>
        <p:txBody>
          <a:bodyPr wrap="square" rtlCol="0">
            <a:spAutoFit/>
          </a:bodyPr>
          <a:lstStyle/>
          <a:p>
            <a:pPr defTabSz="828013" hangingPunct="0">
              <a:lnSpc>
                <a:spcPct val="97000"/>
              </a:lnSpc>
              <a:spcBef>
                <a:spcPct val="0"/>
              </a:spcBef>
              <a:buSzPct val="45000"/>
              <a:buFont typeface="StarSymbol" charset="0"/>
              <a:buChar char="●"/>
              <a:tabLst>
                <a:tab pos="656650" algn="l"/>
                <a:tab pos="1313299" algn="l"/>
                <a:tab pos="1969949" algn="l"/>
                <a:tab pos="2626599" algn="l"/>
                <a:tab pos="3283248" algn="l"/>
                <a:tab pos="3939898" algn="l"/>
                <a:tab pos="4595108" algn="l"/>
                <a:tab pos="5253198" algn="l"/>
                <a:tab pos="5909847" algn="l"/>
                <a:tab pos="6563617" algn="l"/>
                <a:tab pos="7220267" algn="l"/>
              </a:tabLst>
            </a:pPr>
            <a:r>
              <a:rPr lang="en-US" sz="2200" dirty="0" smtClean="0">
                <a:latin typeface="+mj-lt"/>
              </a:rPr>
              <a:t> </a:t>
            </a:r>
            <a:r>
              <a:rPr lang="en-GB" sz="2200" dirty="0" smtClean="0"/>
              <a:t>Anisotropic flow : early expansion stage (</a:t>
            </a:r>
            <a:r>
              <a:rPr lang="en-GB" sz="2200" dirty="0" err="1" smtClean="0"/>
              <a:t>v</a:t>
            </a:r>
            <a:r>
              <a:rPr lang="en-GB" sz="2200" dirty="0" smtClean="0"/>
              <a:t>, </a:t>
            </a:r>
            <a:r>
              <a:rPr lang="en-GB" sz="2200" dirty="0" err="1" smtClean="0"/>
              <a:t>v</a:t>
            </a:r>
            <a:r>
              <a:rPr lang="en-GB" sz="2200" dirty="0" smtClean="0"/>
              <a:t>, Knudsen fitting to the  identified particles)</a:t>
            </a:r>
          </a:p>
          <a:p>
            <a:pPr defTabSz="828013" hangingPunct="0">
              <a:lnSpc>
                <a:spcPct val="97000"/>
              </a:lnSpc>
              <a:spcBef>
                <a:spcPct val="0"/>
              </a:spcBef>
              <a:buSzPct val="45000"/>
              <a:buFont typeface="StarSymbol" charset="0"/>
              <a:buChar char="●"/>
              <a:tabLst>
                <a:tab pos="656650" algn="l"/>
                <a:tab pos="1313299" algn="l"/>
                <a:tab pos="1969949" algn="l"/>
                <a:tab pos="2626599" algn="l"/>
                <a:tab pos="3283248" algn="l"/>
                <a:tab pos="3939898" algn="l"/>
                <a:tab pos="4595108" algn="l"/>
                <a:tab pos="5253198" algn="l"/>
                <a:tab pos="5909847" algn="l"/>
                <a:tab pos="6563617" algn="l"/>
                <a:tab pos="7220267" algn="l"/>
              </a:tabLst>
            </a:pPr>
            <a:r>
              <a:rPr lang="en-US" sz="2200" dirty="0" smtClean="0"/>
              <a:t>Particle Spectra : Properties at Chemical &amp; Kinetic Freeze-out</a:t>
            </a:r>
            <a:endParaRPr lang="en-GB" sz="2200" dirty="0" smtClean="0"/>
          </a:p>
          <a:p>
            <a:pPr defTabSz="828013" hangingPunct="0">
              <a:lnSpc>
                <a:spcPct val="97000"/>
              </a:lnSpc>
              <a:spcBef>
                <a:spcPct val="0"/>
              </a:spcBef>
              <a:buSzPct val="45000"/>
              <a:buFont typeface="StarSymbol" charset="0"/>
              <a:buChar char="●"/>
              <a:tabLst>
                <a:tab pos="656650" algn="l"/>
                <a:tab pos="1313299" algn="l"/>
                <a:tab pos="1969949" algn="l"/>
                <a:tab pos="2626599" algn="l"/>
                <a:tab pos="3283248" algn="l"/>
                <a:tab pos="3939898" algn="l"/>
                <a:tab pos="4595108" algn="l"/>
                <a:tab pos="5253198" algn="l"/>
                <a:tab pos="5909847" algn="l"/>
                <a:tab pos="6563617" algn="l"/>
                <a:tab pos="7220267" algn="l"/>
              </a:tabLst>
            </a:pPr>
            <a:r>
              <a:rPr lang="en-US" sz="2200" dirty="0" smtClean="0">
                <a:latin typeface="+mj-lt"/>
              </a:rPr>
              <a:t> Multiplicity, Rapidity density of various species in various phase space regions and its variation with centrality, beam energy and system size : Particle Production Mechanism</a:t>
            </a:r>
            <a:r>
              <a:rPr lang="en-GB" sz="2200" dirty="0" smtClean="0">
                <a:latin typeface="+mj-lt"/>
              </a:rPr>
              <a:t> </a:t>
            </a:r>
            <a:endParaRPr lang="en-US" sz="2200" dirty="0" smtClean="0">
              <a:latin typeface="+mj-lt"/>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89A128-ED59-2549-B502-A4961247F92A}" type="slidenum">
              <a:rPr lang="en-US" smtClean="0"/>
              <a:pPr/>
              <a:t>34</a:t>
            </a:fld>
            <a:endParaRPr lang="en-US" dirty="0"/>
          </a:p>
        </p:txBody>
      </p:sp>
      <p:pic>
        <p:nvPicPr>
          <p:cNvPr id="7" name="Picture 6" descr="AntiMatterYield.png"/>
          <p:cNvPicPr>
            <a:picLocks noChangeAspect="1"/>
          </p:cNvPicPr>
          <p:nvPr/>
        </p:nvPicPr>
        <p:blipFill>
          <a:blip r:embed="rId4"/>
          <a:srcRect l="2362" t="6109" r="3543" b="2036"/>
          <a:stretch>
            <a:fillRect/>
          </a:stretch>
        </p:blipFill>
        <p:spPr>
          <a:xfrm>
            <a:off x="609600" y="1066800"/>
            <a:ext cx="7620000" cy="3581402"/>
          </a:xfrm>
          <a:prstGeom prst="rect">
            <a:avLst/>
          </a:prstGeom>
        </p:spPr>
      </p:pic>
      <p:sp>
        <p:nvSpPr>
          <p:cNvPr id="9" name="TextBox 8"/>
          <p:cNvSpPr txBox="1"/>
          <p:nvPr/>
        </p:nvSpPr>
        <p:spPr>
          <a:xfrm>
            <a:off x="609600" y="4876800"/>
            <a:ext cx="7924800" cy="1446550"/>
          </a:xfrm>
          <a:prstGeom prst="rect">
            <a:avLst/>
          </a:prstGeom>
          <a:solidFill>
            <a:schemeClr val="accent3">
              <a:lumMod val="60000"/>
              <a:lumOff val="40000"/>
            </a:schemeClr>
          </a:solidFill>
          <a:ln>
            <a:solidFill>
              <a:srgbClr val="000090"/>
            </a:solidFill>
          </a:ln>
        </p:spPr>
        <p:txBody>
          <a:bodyPr wrap="square" rtlCol="0">
            <a:spAutoFit/>
          </a:bodyPr>
          <a:lstStyle/>
          <a:p>
            <a:r>
              <a:rPr lang="en-US" sz="2200" dirty="0" smtClean="0"/>
              <a:t>Lifetime measurement of </a:t>
            </a:r>
          </a:p>
          <a:p>
            <a:r>
              <a:rPr lang="en-US" sz="2200" dirty="0" smtClean="0"/>
              <a:t>Anti-Hyper-Triton + Hyper-Triton </a:t>
            </a:r>
          </a:p>
          <a:p>
            <a:r>
              <a:rPr lang="en-US" sz="2200" dirty="0" err="1" smtClean="0"/>
              <a:t>τ</a:t>
            </a:r>
            <a:r>
              <a:rPr lang="en-US" sz="2200" dirty="0" smtClean="0"/>
              <a:t> =       ± </a:t>
            </a:r>
            <a:r>
              <a:rPr lang="en-US" sz="2200" dirty="0" err="1" smtClean="0"/>
              <a:t>pico</a:t>
            </a:r>
            <a:r>
              <a:rPr lang="en-US" sz="2200" dirty="0" smtClean="0"/>
              <a:t> sec</a:t>
            </a:r>
            <a:r>
              <a:rPr lang="en-US" sz="2200" dirty="0" smtClean="0">
                <a:solidFill>
                  <a:srgbClr val="FF0000"/>
                </a:solidFill>
              </a:rPr>
              <a:t> </a:t>
            </a:r>
          </a:p>
          <a:p>
            <a:r>
              <a:rPr lang="en-US" sz="2200" dirty="0" smtClean="0">
                <a:solidFill>
                  <a:srgbClr val="FF0000"/>
                </a:solidFill>
              </a:rPr>
              <a:t>Consistent with other  measurements of  Hyper-Triton lifetime</a:t>
            </a:r>
            <a:endParaRPr lang="en-US" sz="2200" dirty="0">
              <a:solidFill>
                <a:srgbClr val="FF0000"/>
              </a:solidFill>
            </a:endParaRPr>
          </a:p>
        </p:txBody>
      </p:sp>
      <p:graphicFrame>
        <p:nvGraphicFramePr>
          <p:cNvPr id="10" name="Object 9"/>
          <p:cNvGraphicFramePr>
            <a:graphicFrameLocks noChangeAspect="1"/>
          </p:cNvGraphicFramePr>
          <p:nvPr/>
        </p:nvGraphicFramePr>
        <p:xfrm>
          <a:off x="5943600" y="4953000"/>
          <a:ext cx="2222500" cy="990601"/>
        </p:xfrm>
        <a:graphic>
          <a:graphicData uri="http://schemas.openxmlformats.org/presentationml/2006/ole">
            <p:oleObj spid="_x0000_s690178" name="Equation" r:id="rId5" imgW="1003300" imgH="431800" progId="Equation.3">
              <p:embed/>
            </p:oleObj>
          </a:graphicData>
        </a:graphic>
      </p:graphicFrame>
      <p:sp>
        <p:nvSpPr>
          <p:cNvPr id="11" name="TextBox 10"/>
          <p:cNvSpPr txBox="1"/>
          <p:nvPr/>
        </p:nvSpPr>
        <p:spPr>
          <a:xfrm>
            <a:off x="1219200" y="228600"/>
            <a:ext cx="6858000" cy="584776"/>
          </a:xfrm>
          <a:prstGeom prst="rect">
            <a:avLst/>
          </a:prstGeom>
          <a:noFill/>
        </p:spPr>
        <p:txBody>
          <a:bodyPr wrap="square" rtlCol="0">
            <a:spAutoFit/>
          </a:bodyPr>
          <a:lstStyle/>
          <a:p>
            <a:pPr algn="ctr"/>
            <a:r>
              <a:rPr lang="en-US" sz="3200" b="1" dirty="0" smtClean="0"/>
              <a:t>Lifetime of Anti-Hyper-Triton</a:t>
            </a:r>
            <a:endParaRPr lang="en-US" sz="3200" b="1" dirty="0"/>
          </a:p>
        </p:txBody>
      </p:sp>
      <p:cxnSp>
        <p:nvCxnSpPr>
          <p:cNvPr id="12" name="直接连接符 5"/>
          <p:cNvCxnSpPr>
            <a:cxnSpLocks noChangeShapeType="1"/>
          </p:cNvCxnSpPr>
          <p:nvPr/>
        </p:nvCxnSpPr>
        <p:spPr bwMode="auto">
          <a:xfrm>
            <a:off x="457200" y="836613"/>
            <a:ext cx="8305800" cy="1587"/>
          </a:xfrm>
          <a:prstGeom prst="line">
            <a:avLst/>
          </a:prstGeom>
          <a:noFill/>
          <a:ln w="76200" cmpd="thickThin">
            <a:solidFill>
              <a:schemeClr val="tx1">
                <a:alpha val="79999"/>
              </a:schemeClr>
            </a:solidFill>
            <a:round/>
            <a:headEnd/>
            <a:tailEnd/>
          </a:ln>
        </p:spPr>
      </p:cxnSp>
      <p:graphicFrame>
        <p:nvGraphicFramePr>
          <p:cNvPr id="13" name="Object 12"/>
          <p:cNvGraphicFramePr>
            <a:graphicFrameLocks noChangeAspect="1"/>
          </p:cNvGraphicFramePr>
          <p:nvPr/>
        </p:nvGraphicFramePr>
        <p:xfrm>
          <a:off x="1524000" y="5588000"/>
          <a:ext cx="292100" cy="390525"/>
        </p:xfrm>
        <a:graphic>
          <a:graphicData uri="http://schemas.openxmlformats.org/presentationml/2006/ole">
            <p:oleObj spid="_x0000_s690179" name="Equation" r:id="rId6" imgW="266700" imgH="35560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671040" y="568861"/>
            <a:ext cx="4352916" cy="1143480"/>
          </a:xfrm>
        </p:spPr>
        <p:txBody>
          <a:bodyPr>
            <a:normAutofit fontScale="90000"/>
          </a:bodyPr>
          <a:lstStyle/>
          <a:p>
            <a:r>
              <a:rPr lang="en-US" sz="3200" dirty="0" smtClean="0"/>
              <a:t>Particle production in Different phase space</a:t>
            </a:r>
            <a:br>
              <a:rPr lang="en-US" sz="3200" dirty="0" smtClean="0"/>
            </a:br>
            <a:r>
              <a:rPr lang="en-US" sz="2000" dirty="0" smtClean="0"/>
              <a:t>Ref: PHOBOS Collaboration </a:t>
            </a:r>
            <a:br>
              <a:rPr lang="en-US" sz="2000" dirty="0" smtClean="0"/>
            </a:br>
            <a:r>
              <a:rPr lang="en-US" sz="2000" dirty="0" smtClean="0"/>
              <a:t>PRL  () ; PRL () </a:t>
            </a:r>
            <a:endParaRPr lang="en-US" sz="2000" dirty="0"/>
          </a:p>
        </p:txBody>
      </p:sp>
      <p:sp>
        <p:nvSpPr>
          <p:cNvPr id="10" name="TextBox 9"/>
          <p:cNvSpPr txBox="1"/>
          <p:nvPr/>
        </p:nvSpPr>
        <p:spPr>
          <a:xfrm>
            <a:off x="671040" y="1981200"/>
            <a:ext cx="4167966" cy="4093428"/>
          </a:xfrm>
          <a:prstGeom prst="rect">
            <a:avLst/>
          </a:prstGeom>
          <a:noFill/>
        </p:spPr>
        <p:txBody>
          <a:bodyPr wrap="square" rtlCol="0">
            <a:spAutoFit/>
          </a:bodyPr>
          <a:lstStyle/>
          <a:p>
            <a:pPr>
              <a:buFont typeface="Arial"/>
              <a:buChar char="•"/>
            </a:pPr>
            <a:r>
              <a:rPr lang="en-US" dirty="0" smtClean="0"/>
              <a:t> </a:t>
            </a:r>
            <a:r>
              <a:rPr lang="en-US" sz="2000" dirty="0" smtClean="0"/>
              <a:t>With increasing energy and increasing event centrality the total particle multiplicity increases:  due to </a:t>
            </a:r>
            <a:r>
              <a:rPr lang="en-US" sz="2000" dirty="0" smtClean="0">
                <a:solidFill>
                  <a:srgbClr val="FF0000"/>
                </a:solidFill>
              </a:rPr>
              <a:t>increase in the num. of participants / binary collisions </a:t>
            </a:r>
            <a:r>
              <a:rPr lang="en-US" sz="2000" dirty="0" smtClean="0"/>
              <a:t>and </a:t>
            </a:r>
            <a:r>
              <a:rPr lang="en-US" sz="2000" dirty="0" smtClean="0">
                <a:solidFill>
                  <a:srgbClr val="0000FF"/>
                </a:solidFill>
              </a:rPr>
              <a:t>increase in the energy per participant / binary coll.</a:t>
            </a:r>
          </a:p>
          <a:p>
            <a:pPr>
              <a:buFont typeface="Arial"/>
              <a:buChar char="•"/>
            </a:pPr>
            <a:r>
              <a:rPr lang="en-US" sz="2000" dirty="0" smtClean="0"/>
              <a:t> Total </a:t>
            </a:r>
            <a:r>
              <a:rPr lang="en-US" sz="2000" dirty="0" err="1" smtClean="0"/>
              <a:t>N</a:t>
            </a:r>
            <a:r>
              <a:rPr lang="en-US" sz="2000" baseline="-25000" dirty="0" err="1" smtClean="0"/>
              <a:t>charge</a:t>
            </a:r>
            <a:r>
              <a:rPr lang="en-US" sz="2000" dirty="0" err="1" smtClean="0"/>
              <a:t>/N</a:t>
            </a:r>
            <a:r>
              <a:rPr lang="en-US" sz="2000" baseline="-25000" dirty="0" err="1" smtClean="0"/>
              <a:t>part</a:t>
            </a:r>
            <a:r>
              <a:rPr lang="en-US" sz="2000" dirty="0" smtClean="0"/>
              <a:t>  increases with </a:t>
            </a:r>
            <a:r>
              <a:rPr lang="en-US" sz="2000" dirty="0" err="1" smtClean="0"/>
              <a:t>N</a:t>
            </a:r>
            <a:r>
              <a:rPr lang="en-US" sz="2000" baseline="-25000" dirty="0" err="1" smtClean="0"/>
              <a:t>part</a:t>
            </a:r>
            <a:r>
              <a:rPr lang="en-US" sz="2000" dirty="0" smtClean="0"/>
              <a:t> </a:t>
            </a:r>
          </a:p>
          <a:p>
            <a:pPr>
              <a:buFont typeface="Arial"/>
              <a:buChar char="•"/>
            </a:pPr>
            <a:r>
              <a:rPr lang="en-US" sz="2000" dirty="0" smtClean="0"/>
              <a:t> (</a:t>
            </a:r>
            <a:r>
              <a:rPr lang="en-US" sz="2000" dirty="0" err="1" smtClean="0"/>
              <a:t>dN/dy)/N</a:t>
            </a:r>
            <a:r>
              <a:rPr lang="en-US" sz="2000" baseline="-25000" dirty="0" err="1" smtClean="0"/>
              <a:t>part</a:t>
            </a:r>
            <a:r>
              <a:rPr lang="en-US" sz="2000" dirty="0" smtClean="0"/>
              <a:t> increases with </a:t>
            </a:r>
            <a:r>
              <a:rPr lang="en-US" sz="2000" dirty="0" err="1" smtClean="0"/>
              <a:t>N</a:t>
            </a:r>
            <a:r>
              <a:rPr lang="en-US" sz="2000" baseline="-25000" dirty="0" err="1" smtClean="0"/>
              <a:t>part</a:t>
            </a:r>
            <a:r>
              <a:rPr lang="en-US" sz="2000" dirty="0" smtClean="0"/>
              <a:t> at </a:t>
            </a:r>
            <a:r>
              <a:rPr lang="en-US" sz="2000" dirty="0" err="1" smtClean="0"/>
              <a:t>midrapidity</a:t>
            </a:r>
            <a:r>
              <a:rPr lang="en-US" sz="2000" dirty="0" smtClean="0"/>
              <a:t>; constant at forward </a:t>
            </a:r>
            <a:r>
              <a:rPr lang="en-US" sz="2000" dirty="0" err="1" smtClean="0"/>
              <a:t>η</a:t>
            </a:r>
            <a:r>
              <a:rPr lang="en-US" sz="2000" dirty="0" smtClean="0"/>
              <a:t>.</a:t>
            </a:r>
          </a:p>
          <a:p>
            <a:pPr>
              <a:buFont typeface="Arial"/>
              <a:buChar char="•"/>
            </a:pPr>
            <a:r>
              <a:rPr lang="en-US" sz="2000" dirty="0" smtClean="0"/>
              <a:t> </a:t>
            </a:r>
            <a:r>
              <a:rPr lang="en-US" sz="2000" dirty="0" err="1" smtClean="0">
                <a:solidFill>
                  <a:srgbClr val="FF0000"/>
                </a:solidFill>
              </a:rPr>
              <a:t>N</a:t>
            </a:r>
            <a:r>
              <a:rPr lang="en-US" sz="2000" baseline="-25000" dirty="0" err="1" smtClean="0">
                <a:solidFill>
                  <a:srgbClr val="FF0000"/>
                </a:solidFill>
              </a:rPr>
              <a:t>part</a:t>
            </a:r>
            <a:r>
              <a:rPr lang="en-US" sz="2000" dirty="0" smtClean="0">
                <a:solidFill>
                  <a:srgbClr val="FF0000"/>
                </a:solidFill>
              </a:rPr>
              <a:t> scaling is different in different phase space regions -&gt; </a:t>
            </a:r>
          </a:p>
          <a:p>
            <a:r>
              <a:rPr lang="en-US" sz="2000" dirty="0" smtClean="0">
                <a:solidFill>
                  <a:srgbClr val="FF0000"/>
                </a:solidFill>
              </a:rPr>
              <a:t> 	Important to study it in each pseudo-rapidity region</a:t>
            </a:r>
          </a:p>
        </p:txBody>
      </p:sp>
      <p:grpSp>
        <p:nvGrpSpPr>
          <p:cNvPr id="2" name="Group 13"/>
          <p:cNvGrpSpPr/>
          <p:nvPr/>
        </p:nvGrpSpPr>
        <p:grpSpPr>
          <a:xfrm>
            <a:off x="4839006" y="386505"/>
            <a:ext cx="3766350" cy="6471495"/>
            <a:chOff x="4839006" y="0"/>
            <a:chExt cx="3766350" cy="6471495"/>
          </a:xfrm>
        </p:grpSpPr>
        <p:pic>
          <p:nvPicPr>
            <p:cNvPr id="6" name="Picture 5" descr="PHOBOSchmult_Centrality_diffroots_midrap.eps"/>
            <p:cNvPicPr>
              <a:picLocks noChangeAspect="1"/>
            </p:cNvPicPr>
            <p:nvPr/>
          </p:nvPicPr>
          <mc:AlternateContent>
            <mc:Choice xmlns:ma="http://schemas.microsoft.com/office/mac/drawingml/2008/main" Requires="ma">
              <p:blipFill>
                <a:blip r:embed="rId3"/>
                <a:srcRect b="34896"/>
                <a:stretch>
                  <a:fillRect/>
                </a:stretch>
              </p:blipFill>
            </mc:Choice>
            <mc:Fallback>
              <p:blipFill>
                <a:blip r:embed="rId4"/>
                <a:srcRect b="34896"/>
                <a:stretch>
                  <a:fillRect/>
                </a:stretch>
              </p:blipFill>
            </mc:Fallback>
          </mc:AlternateContent>
          <p:spPr>
            <a:xfrm>
              <a:off x="5023956" y="0"/>
              <a:ext cx="3581400" cy="2788192"/>
            </a:xfrm>
            <a:prstGeom prst="rect">
              <a:avLst/>
            </a:prstGeom>
          </p:spPr>
        </p:pic>
        <p:grpSp>
          <p:nvGrpSpPr>
            <p:cNvPr id="3" name="Group 12"/>
            <p:cNvGrpSpPr/>
            <p:nvPr/>
          </p:nvGrpSpPr>
          <p:grpSpPr>
            <a:xfrm>
              <a:off x="4839006" y="2696400"/>
              <a:ext cx="3766350" cy="3775095"/>
              <a:chOff x="4839006" y="2696400"/>
              <a:chExt cx="3766350" cy="3775095"/>
            </a:xfrm>
          </p:grpSpPr>
          <p:pic>
            <p:nvPicPr>
              <p:cNvPr id="7" name="Picture 6" descr="PHOBOSchmult_Centrality_diffroots_total.eps"/>
              <p:cNvPicPr preferRelativeResize="0">
                <a:picLocks/>
              </p:cNvPicPr>
              <p:nvPr/>
            </p:nvPicPr>
            <mc:AlternateContent>
              <mc:Choice xmlns:ma="http://schemas.microsoft.com/office/mac/drawingml/2008/main" Requires="ma">
                <p:blipFill>
                  <a:blip r:embed="rId5"/>
                  <a:srcRect t="23264" r="29643" b="31317"/>
                  <a:stretch>
                    <a:fillRect/>
                  </a:stretch>
                </p:blipFill>
              </mc:Choice>
              <mc:Fallback>
                <p:blipFill>
                  <a:blip r:embed="rId6"/>
                  <a:srcRect t="23264" r="29643" b="31317"/>
                  <a:stretch>
                    <a:fillRect/>
                  </a:stretch>
                </p:blipFill>
              </mc:Fallback>
            </mc:AlternateContent>
            <p:spPr>
              <a:xfrm>
                <a:off x="4849200" y="2696400"/>
                <a:ext cx="3589200" cy="3114850"/>
              </a:xfrm>
              <a:prstGeom prst="rect">
                <a:avLst/>
              </a:prstGeom>
            </p:spPr>
          </p:pic>
          <p:pic>
            <p:nvPicPr>
              <p:cNvPr id="11" name="Picture 10" descr="PHOBOSchmult_Centrality_diffroots_total.eps"/>
              <p:cNvPicPr preferRelativeResize="0">
                <a:picLocks/>
              </p:cNvPicPr>
              <p:nvPr/>
            </p:nvPicPr>
            <mc:AlternateContent>
              <mc:Choice xmlns:ma="http://schemas.microsoft.com/office/mac/drawingml/2008/main" Requires="ma">
                <p:blipFill>
                  <a:blip r:embed="rId5"/>
                  <a:srcRect t="90372" r="26170"/>
                  <a:stretch>
                    <a:fillRect/>
                  </a:stretch>
                </p:blipFill>
              </mc:Choice>
              <mc:Fallback>
                <p:blipFill>
                  <a:blip r:embed="rId6"/>
                  <a:srcRect t="90372" r="26170"/>
                  <a:stretch>
                    <a:fillRect/>
                  </a:stretch>
                </p:blipFill>
              </mc:Fallback>
            </mc:AlternateContent>
            <p:spPr>
              <a:xfrm>
                <a:off x="4839006" y="5811250"/>
                <a:ext cx="3766350" cy="660245"/>
              </a:xfrm>
              <a:prstGeom prst="rect">
                <a:avLst/>
              </a:prstGeom>
            </p:spPr>
          </p:pic>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190381"/>
            <a:ext cx="7772400" cy="830997"/>
          </a:xfrm>
          <a:prstGeom prst="rect">
            <a:avLst/>
          </a:prstGeom>
          <a:noFill/>
        </p:spPr>
        <p:txBody>
          <a:bodyPr wrap="square" rtlCol="0">
            <a:spAutoFit/>
          </a:bodyPr>
          <a:lstStyle/>
          <a:p>
            <a:r>
              <a:rPr lang="en-US" sz="3200" b="1" dirty="0" smtClean="0"/>
              <a:t>    Degree of thermalization: Knudsen No. </a:t>
            </a:r>
          </a:p>
          <a:p>
            <a:pPr algn="ctr"/>
            <a:r>
              <a:rPr lang="en-US" sz="1600" dirty="0" smtClean="0"/>
              <a:t>Ref: J-Y </a:t>
            </a:r>
            <a:r>
              <a:rPr lang="en-US" sz="1600" dirty="0" err="1" smtClean="0"/>
              <a:t>Ollitrault</a:t>
            </a:r>
            <a:r>
              <a:rPr lang="en-US" sz="1600" dirty="0" smtClean="0"/>
              <a:t> et. al. , PLB 627 (2005) 49, PRC 76 (2007) 024905 </a:t>
            </a:r>
            <a:endParaRPr lang="en-US" sz="1600" dirty="0"/>
          </a:p>
        </p:txBody>
      </p:sp>
      <p:pic>
        <p:nvPicPr>
          <p:cNvPr id="3" name="Picture 2" descr="KnudsenPlot.gif"/>
          <p:cNvPicPr>
            <a:picLocks noChangeAspect="1"/>
          </p:cNvPicPr>
          <p:nvPr/>
        </p:nvPicPr>
        <p:blipFill>
          <a:blip r:embed="rId4"/>
          <a:srcRect b="26937"/>
          <a:stretch>
            <a:fillRect/>
          </a:stretch>
        </p:blipFill>
        <p:spPr>
          <a:xfrm>
            <a:off x="471600" y="1066800"/>
            <a:ext cx="4800600" cy="2478389"/>
          </a:xfrm>
          <a:prstGeom prst="rect">
            <a:avLst/>
          </a:prstGeom>
        </p:spPr>
      </p:pic>
      <p:pic>
        <p:nvPicPr>
          <p:cNvPr id="7" name="Picture 8" descr="Screen shot 2010-01-25 at 12.14.00 PM.png"/>
          <p:cNvPicPr>
            <a:picLocks noChangeAspect="1"/>
          </p:cNvPicPr>
          <p:nvPr/>
        </p:nvPicPr>
        <p:blipFill>
          <a:blip r:embed="rId5"/>
          <a:srcRect/>
          <a:stretch>
            <a:fillRect/>
          </a:stretch>
        </p:blipFill>
        <p:spPr bwMode="auto">
          <a:xfrm>
            <a:off x="0" y="0"/>
            <a:ext cx="914400" cy="914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AE89A128-ED59-2549-B502-A4961247F92A}" type="slidenum">
              <a:rPr lang="en-US" smtClean="0"/>
              <a:pPr/>
              <a:t>36</a:t>
            </a:fld>
            <a:endParaRPr lang="en-US" dirty="0"/>
          </a:p>
        </p:txBody>
      </p:sp>
      <p:cxnSp>
        <p:nvCxnSpPr>
          <p:cNvPr id="9" name="直接连接符 5"/>
          <p:cNvCxnSpPr>
            <a:cxnSpLocks noChangeShapeType="1"/>
          </p:cNvCxnSpPr>
          <p:nvPr/>
        </p:nvCxnSpPr>
        <p:spPr bwMode="auto">
          <a:xfrm>
            <a:off x="471600" y="1066800"/>
            <a:ext cx="8305800" cy="1587"/>
          </a:xfrm>
          <a:prstGeom prst="line">
            <a:avLst/>
          </a:prstGeom>
          <a:noFill/>
          <a:ln w="76200" cmpd="thickThin">
            <a:solidFill>
              <a:schemeClr val="tx1">
                <a:alpha val="79999"/>
              </a:schemeClr>
            </a:solidFill>
            <a:round/>
            <a:headEnd/>
            <a:tailEnd/>
          </a:ln>
        </p:spPr>
      </p:cxnSp>
      <p:sp>
        <p:nvSpPr>
          <p:cNvPr id="11" name="TextBox 10"/>
          <p:cNvSpPr txBox="1"/>
          <p:nvPr/>
        </p:nvSpPr>
        <p:spPr>
          <a:xfrm>
            <a:off x="300399" y="5029200"/>
            <a:ext cx="8767401" cy="1446550"/>
          </a:xfrm>
          <a:prstGeom prst="rect">
            <a:avLst/>
          </a:prstGeom>
          <a:noFill/>
        </p:spPr>
        <p:txBody>
          <a:bodyPr wrap="square" rtlCol="0">
            <a:spAutoFit/>
          </a:bodyPr>
          <a:lstStyle/>
          <a:p>
            <a:r>
              <a:rPr lang="en-US" sz="2200" b="1" i="1" dirty="0" smtClean="0"/>
              <a:t>K</a:t>
            </a:r>
            <a:r>
              <a:rPr lang="en-US" sz="2200" dirty="0" smtClean="0"/>
              <a:t> = 0.7 from model calculations and</a:t>
            </a:r>
          </a:p>
          <a:p>
            <a:r>
              <a:rPr lang="en-US" sz="2200" dirty="0" smtClean="0"/>
              <a:t>S = 4</a:t>
            </a:r>
            <a:r>
              <a:rPr lang="en-US" sz="2200" dirty="0" smtClean="0">
                <a:sym typeface="Symbol"/>
              </a:rPr>
              <a:t></a:t>
            </a:r>
            <a:r>
              <a:rPr lang="en-US" sz="2200" dirty="0" smtClean="0"/>
              <a:t> </a:t>
            </a:r>
            <a:r>
              <a:rPr lang="en-US" sz="2200" dirty="0" err="1" smtClean="0">
                <a:sym typeface="Symbol"/>
              </a:rPr>
              <a:t></a:t>
            </a:r>
            <a:r>
              <a:rPr lang="en-US" sz="2200" dirty="0" smtClean="0">
                <a:sym typeface="Symbol"/>
              </a:rPr>
              <a:t> </a:t>
            </a:r>
            <a:r>
              <a:rPr lang="en-US" sz="2200" dirty="0" smtClean="0"/>
              <a:t>( </a:t>
            </a:r>
            <a:r>
              <a:rPr lang="en-US" sz="2200" dirty="0" smtClean="0">
                <a:sym typeface="Symbol"/>
              </a:rPr>
              <a:t></a:t>
            </a:r>
            <a:r>
              <a:rPr lang="en-US" sz="2200" dirty="0" smtClean="0"/>
              <a:t>x</a:t>
            </a:r>
            <a:r>
              <a:rPr lang="en-US" sz="2200" baseline="30000" dirty="0" smtClean="0"/>
              <a:t>2</a:t>
            </a:r>
            <a:r>
              <a:rPr lang="en-US" sz="2200" dirty="0" smtClean="0">
                <a:sym typeface="Symbol"/>
              </a:rPr>
              <a:t> </a:t>
            </a:r>
            <a:r>
              <a:rPr lang="en-US" sz="2200" dirty="0" smtClean="0"/>
              <a:t>y</a:t>
            </a:r>
            <a:r>
              <a:rPr lang="en-US" sz="2200" baseline="30000" dirty="0" smtClean="0"/>
              <a:t>2</a:t>
            </a:r>
            <a:r>
              <a:rPr lang="en-US" sz="2200" dirty="0" smtClean="0">
                <a:sym typeface="Symbol"/>
              </a:rPr>
              <a:t> </a:t>
            </a:r>
            <a:r>
              <a:rPr lang="en-US" sz="2200" dirty="0" smtClean="0"/>
              <a:t>) and </a:t>
            </a:r>
            <a:r>
              <a:rPr lang="en-US" sz="2200" dirty="0" err="1" smtClean="0"/>
              <a:t>ε</a:t>
            </a:r>
            <a:r>
              <a:rPr lang="en-US" sz="2200" dirty="0" smtClean="0"/>
              <a:t> are calculated using initial conditions: we use Glauber or CGC model initial conditions </a:t>
            </a:r>
          </a:p>
          <a:p>
            <a:r>
              <a:rPr lang="en-US" sz="2200" dirty="0" smtClean="0"/>
              <a:t>Fitting the plot of v</a:t>
            </a:r>
            <a:r>
              <a:rPr lang="en-US" sz="2200" baseline="-25000" dirty="0" smtClean="0"/>
              <a:t>2</a:t>
            </a:r>
            <a:r>
              <a:rPr lang="en-US" sz="2200" dirty="0" smtClean="0"/>
              <a:t>/ε with 1/S*</a:t>
            </a:r>
            <a:r>
              <a:rPr lang="en-US" sz="2200" dirty="0" err="1" smtClean="0"/>
              <a:t>dN/dy</a:t>
            </a:r>
            <a:r>
              <a:rPr lang="en-US" sz="2200" dirty="0" smtClean="0"/>
              <a:t>  gives  </a:t>
            </a:r>
            <a:r>
              <a:rPr lang="en-US" sz="2200" dirty="0" err="1" smtClean="0"/>
              <a:t>σc</a:t>
            </a:r>
            <a:r>
              <a:rPr lang="en-US" sz="2200" baseline="-25000" dirty="0" err="1" smtClean="0"/>
              <a:t>s</a:t>
            </a:r>
            <a:r>
              <a:rPr lang="en-US" sz="2200" dirty="0" smtClean="0"/>
              <a:t>  </a:t>
            </a:r>
            <a:endParaRPr lang="en-US" sz="2200" dirty="0"/>
          </a:p>
        </p:txBody>
      </p:sp>
      <p:graphicFrame>
        <p:nvGraphicFramePr>
          <p:cNvPr id="13" name="Object 12"/>
          <p:cNvGraphicFramePr>
            <a:graphicFrameLocks noChangeAspect="1"/>
          </p:cNvGraphicFramePr>
          <p:nvPr/>
        </p:nvGraphicFramePr>
        <p:xfrm>
          <a:off x="344488" y="3657600"/>
          <a:ext cx="5330825" cy="1303338"/>
        </p:xfrm>
        <a:graphic>
          <a:graphicData uri="http://schemas.openxmlformats.org/presentationml/2006/ole">
            <p:oleObj spid="_x0000_s705538" name="Equation" r:id="rId6" imgW="2705100" imgH="685800" progId="Equation.3">
              <p:embed/>
            </p:oleObj>
          </a:graphicData>
        </a:graphic>
      </p:graphicFrame>
      <p:sp>
        <p:nvSpPr>
          <p:cNvPr id="15" name="TextBox 14"/>
          <p:cNvSpPr txBox="1"/>
          <p:nvPr/>
        </p:nvSpPr>
        <p:spPr>
          <a:xfrm>
            <a:off x="5715000" y="1068388"/>
            <a:ext cx="3168134" cy="3960812"/>
          </a:xfrm>
          <a:prstGeom prst="rect">
            <a:avLst/>
          </a:prstGeom>
          <a:noFill/>
        </p:spPr>
        <p:txBody>
          <a:bodyPr wrap="square" rtlCol="0">
            <a:spAutoFit/>
          </a:bodyPr>
          <a:lstStyle/>
          <a:p>
            <a:pPr>
              <a:buFont typeface="Arial"/>
              <a:buChar char="•"/>
            </a:pPr>
            <a:r>
              <a:rPr lang="en-US" sz="2000" dirty="0" smtClean="0"/>
              <a:t> </a:t>
            </a:r>
            <a:r>
              <a:rPr lang="en-US" sz="2200" dirty="0" smtClean="0"/>
              <a:t>Transport model -&gt;Hydro for small </a:t>
            </a:r>
            <a:r>
              <a:rPr lang="en-US" sz="2200" dirty="0" err="1" smtClean="0"/>
              <a:t>λ</a:t>
            </a:r>
            <a:r>
              <a:rPr lang="en-US" sz="2200" dirty="0" smtClean="0"/>
              <a:t> interaction length (Ref: above)</a:t>
            </a:r>
          </a:p>
          <a:p>
            <a:pPr>
              <a:buFont typeface="Arial"/>
              <a:buChar char="•"/>
            </a:pPr>
            <a:r>
              <a:rPr lang="en-US" sz="2200" dirty="0" smtClean="0"/>
              <a:t> K ~ λ/R is ratio of mean free path and system size </a:t>
            </a:r>
          </a:p>
          <a:p>
            <a:pPr>
              <a:buFont typeface="Arial"/>
              <a:buChar char="•"/>
            </a:pPr>
            <a:r>
              <a:rPr lang="en-US" sz="2200" dirty="0" smtClean="0"/>
              <a:t> </a:t>
            </a:r>
            <a:r>
              <a:rPr lang="en-US" sz="2200" dirty="0" smtClean="0">
                <a:solidFill>
                  <a:srgbClr val="FF0000"/>
                </a:solidFill>
              </a:rPr>
              <a:t>Hydrodynamic limit can only be approached asymptotically (K-&gt;0) </a:t>
            </a:r>
          </a:p>
          <a:p>
            <a:pPr>
              <a:buFont typeface="Arial"/>
              <a:buChar char="•"/>
            </a:pPr>
            <a:r>
              <a:rPr lang="en-US" sz="2200" dirty="0" smtClean="0">
                <a:solidFill>
                  <a:srgbClr val="0000FF"/>
                </a:solidFill>
              </a:rPr>
              <a:t> In low density limit v</a:t>
            </a:r>
            <a:r>
              <a:rPr lang="en-US" sz="2200" baseline="-25000" dirty="0" smtClean="0">
                <a:solidFill>
                  <a:srgbClr val="0000FF"/>
                </a:solidFill>
              </a:rPr>
              <a:t>2</a:t>
            </a:r>
            <a:r>
              <a:rPr lang="en-US" sz="2200" dirty="0" smtClean="0">
                <a:solidFill>
                  <a:srgbClr val="0000FF"/>
                </a:solidFill>
              </a:rPr>
              <a:t>/ε is proportional to system size and hence to 1/K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A128-ED59-2549-B502-A4961247F92A}" type="slidenum">
              <a:rPr lang="en-US" smtClean="0"/>
              <a:pPr/>
              <a:t>37</a:t>
            </a:fld>
            <a:endParaRPr lang="en-US" dirty="0"/>
          </a:p>
        </p:txBody>
      </p:sp>
      <p:grpSp>
        <p:nvGrpSpPr>
          <p:cNvPr id="6" name="Group 5"/>
          <p:cNvGrpSpPr/>
          <p:nvPr/>
        </p:nvGrpSpPr>
        <p:grpSpPr>
          <a:xfrm>
            <a:off x="419100" y="1066800"/>
            <a:ext cx="8305800" cy="3810000"/>
            <a:chOff x="0" y="1295400"/>
            <a:chExt cx="9144000" cy="4164910"/>
          </a:xfrm>
        </p:grpSpPr>
        <p:pic>
          <p:nvPicPr>
            <p:cNvPr id="3" name="Picture 2" descr="v2byeccScaledTohydro_All.gif"/>
            <p:cNvPicPr>
              <a:picLocks noChangeAspect="1"/>
            </p:cNvPicPr>
            <p:nvPr/>
          </p:nvPicPr>
          <p:blipFill>
            <a:blip r:embed="rId3"/>
            <a:srcRect t="867"/>
            <a:stretch>
              <a:fillRect/>
            </a:stretch>
          </p:blipFill>
          <p:spPr>
            <a:xfrm>
              <a:off x="0" y="1432920"/>
              <a:ext cx="9144000" cy="4027390"/>
            </a:xfrm>
            <a:prstGeom prst="rect">
              <a:avLst/>
            </a:prstGeom>
          </p:spPr>
        </p:pic>
        <p:sp>
          <p:nvSpPr>
            <p:cNvPr id="4" name="TextBox 3"/>
            <p:cNvSpPr txBox="1"/>
            <p:nvPr/>
          </p:nvSpPr>
          <p:spPr>
            <a:xfrm>
              <a:off x="1551963" y="1295400"/>
              <a:ext cx="1572237" cy="492443"/>
            </a:xfrm>
            <a:prstGeom prst="rect">
              <a:avLst/>
            </a:prstGeom>
            <a:solidFill>
              <a:schemeClr val="accent2">
                <a:lumMod val="60000"/>
                <a:lumOff val="40000"/>
              </a:schemeClr>
            </a:solidFill>
            <a:ln>
              <a:solidFill>
                <a:srgbClr val="800000"/>
              </a:solidFill>
            </a:ln>
          </p:spPr>
          <p:txBody>
            <a:bodyPr wrap="square" rtlCol="0">
              <a:spAutoFit/>
            </a:bodyPr>
            <a:lstStyle/>
            <a:p>
              <a:pPr algn="ctr"/>
              <a:r>
                <a:rPr lang="en-US" sz="2600" b="1" dirty="0" smtClean="0"/>
                <a:t>Glauber</a:t>
              </a:r>
              <a:endParaRPr lang="en-US" sz="2600" b="1" dirty="0"/>
            </a:p>
          </p:txBody>
        </p:sp>
        <p:sp>
          <p:nvSpPr>
            <p:cNvPr id="5" name="TextBox 4"/>
            <p:cNvSpPr txBox="1"/>
            <p:nvPr/>
          </p:nvSpPr>
          <p:spPr>
            <a:xfrm>
              <a:off x="6629400" y="1295400"/>
              <a:ext cx="1219200" cy="492443"/>
            </a:xfrm>
            <a:prstGeom prst="rect">
              <a:avLst/>
            </a:prstGeom>
            <a:solidFill>
              <a:schemeClr val="accent2">
                <a:lumMod val="60000"/>
                <a:lumOff val="40000"/>
              </a:schemeClr>
            </a:solidFill>
            <a:ln>
              <a:solidFill>
                <a:srgbClr val="800000"/>
              </a:solidFill>
            </a:ln>
          </p:spPr>
          <p:txBody>
            <a:bodyPr wrap="square" rtlCol="0">
              <a:spAutoFit/>
            </a:bodyPr>
            <a:lstStyle/>
            <a:p>
              <a:pPr algn="ctr"/>
              <a:r>
                <a:rPr lang="en-US" sz="2600" b="1" dirty="0" smtClean="0"/>
                <a:t>CGC</a:t>
              </a:r>
              <a:endParaRPr lang="en-US" sz="2600" b="1" dirty="0"/>
            </a:p>
          </p:txBody>
        </p:sp>
      </p:grpSp>
      <p:sp>
        <p:nvSpPr>
          <p:cNvPr id="7" name="TextBox 6"/>
          <p:cNvSpPr txBox="1"/>
          <p:nvPr/>
        </p:nvSpPr>
        <p:spPr>
          <a:xfrm>
            <a:off x="990600" y="304800"/>
            <a:ext cx="7391400" cy="584776"/>
          </a:xfrm>
          <a:prstGeom prst="rect">
            <a:avLst/>
          </a:prstGeom>
          <a:noFill/>
        </p:spPr>
        <p:txBody>
          <a:bodyPr wrap="square" rtlCol="0">
            <a:spAutoFit/>
          </a:bodyPr>
          <a:lstStyle/>
          <a:p>
            <a:r>
              <a:rPr lang="en-US" sz="3200" dirty="0" smtClean="0"/>
              <a:t> </a:t>
            </a:r>
            <a:r>
              <a:rPr lang="en-US" sz="3200" b="1" dirty="0" smtClean="0"/>
              <a:t>Obtaining Knudsen Number from Data </a:t>
            </a:r>
            <a:endParaRPr lang="en-US" sz="3200" b="1" dirty="0"/>
          </a:p>
        </p:txBody>
      </p:sp>
      <p:cxnSp>
        <p:nvCxnSpPr>
          <p:cNvPr id="8" name="直接连接符 5"/>
          <p:cNvCxnSpPr>
            <a:cxnSpLocks noChangeShapeType="1"/>
          </p:cNvCxnSpPr>
          <p:nvPr/>
        </p:nvCxnSpPr>
        <p:spPr bwMode="auto">
          <a:xfrm>
            <a:off x="480993" y="915987"/>
            <a:ext cx="8305800" cy="1587"/>
          </a:xfrm>
          <a:prstGeom prst="line">
            <a:avLst/>
          </a:prstGeom>
          <a:noFill/>
          <a:ln w="76200" cmpd="thickThin">
            <a:solidFill>
              <a:schemeClr val="tx1">
                <a:alpha val="79999"/>
              </a:schemeClr>
            </a:solidFill>
            <a:round/>
            <a:headEnd/>
            <a:tailEnd/>
          </a:ln>
        </p:spPr>
      </p:cxnSp>
      <p:sp>
        <p:nvSpPr>
          <p:cNvPr id="9" name="TextBox 8"/>
          <p:cNvSpPr txBox="1"/>
          <p:nvPr/>
        </p:nvSpPr>
        <p:spPr>
          <a:xfrm>
            <a:off x="685800" y="4876800"/>
            <a:ext cx="8001000" cy="1785104"/>
          </a:xfrm>
          <a:prstGeom prst="rect">
            <a:avLst/>
          </a:prstGeom>
          <a:solidFill>
            <a:schemeClr val="accent2">
              <a:lumMod val="40000"/>
              <a:lumOff val="60000"/>
            </a:schemeClr>
          </a:solidFill>
          <a:ln>
            <a:solidFill>
              <a:schemeClr val="tx1">
                <a:lumMod val="95000"/>
                <a:lumOff val="5000"/>
              </a:schemeClr>
            </a:solidFill>
          </a:ln>
        </p:spPr>
        <p:txBody>
          <a:bodyPr wrap="square" rtlCol="0">
            <a:spAutoFit/>
          </a:bodyPr>
          <a:lstStyle/>
          <a:p>
            <a:pPr>
              <a:buFont typeface="Wingdings" charset="2"/>
              <a:buChar char="ü"/>
            </a:pPr>
            <a:r>
              <a:rPr lang="en-US" sz="2200" dirty="0" smtClean="0"/>
              <a:t>All </a:t>
            </a:r>
            <a:r>
              <a:rPr lang="en-US" sz="2200" dirty="0" err="1" smtClean="0"/>
              <a:t>p</a:t>
            </a:r>
            <a:r>
              <a:rPr lang="en-US" sz="2200" baseline="-25000" dirty="0" err="1" smtClean="0"/>
              <a:t>T</a:t>
            </a:r>
            <a:r>
              <a:rPr lang="en-US" sz="2200" dirty="0" smtClean="0"/>
              <a:t> integrated v</a:t>
            </a:r>
            <a:r>
              <a:rPr lang="en-US" sz="2200" baseline="-25000" dirty="0" smtClean="0"/>
              <a:t>2</a:t>
            </a:r>
            <a:r>
              <a:rPr lang="en-US" sz="2200" dirty="0" smtClean="0"/>
              <a:t>/ε plotted for Glauber and CGC initial conditions: fits nicely to transport model Relation</a:t>
            </a:r>
          </a:p>
          <a:p>
            <a:pPr>
              <a:buFont typeface="Wingdings" charset="2"/>
              <a:buChar char="ü"/>
            </a:pPr>
            <a:r>
              <a:rPr lang="en-US" sz="2200" dirty="0" smtClean="0"/>
              <a:t>CGC gives steeper curve as compared to Glauber : Estimates the system is Closer to hydro limit!</a:t>
            </a:r>
          </a:p>
          <a:p>
            <a:pPr>
              <a:buFont typeface="Wingdings" charset="2"/>
              <a:buChar char="ü"/>
            </a:pPr>
            <a:r>
              <a:rPr lang="en-US" sz="2200" dirty="0" smtClean="0"/>
              <a:t>Fit parameters </a:t>
            </a:r>
            <a:r>
              <a:rPr lang="en-US" sz="2200" dirty="0" err="1" smtClean="0"/>
              <a:t>σ</a:t>
            </a:r>
            <a:r>
              <a:rPr lang="en-US" sz="2200" dirty="0" smtClean="0"/>
              <a:t>*</a:t>
            </a:r>
            <a:r>
              <a:rPr lang="en-US" sz="2200" dirty="0" err="1" smtClean="0"/>
              <a:t>c</a:t>
            </a:r>
            <a:r>
              <a:rPr lang="en-US" sz="2200" baseline="-25000" dirty="0" err="1" smtClean="0"/>
              <a:t>s</a:t>
            </a:r>
            <a:r>
              <a:rPr lang="en-US" sz="2200" dirty="0" smtClean="0"/>
              <a:t> related to </a:t>
            </a:r>
            <a:r>
              <a:rPr lang="en-US" sz="2200" dirty="0" err="1" smtClean="0"/>
              <a:t>η/s</a:t>
            </a:r>
            <a:r>
              <a:rPr lang="en-US" sz="2200" dirty="0" smtClean="0"/>
              <a:t> under model assumptions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523999" y="152400"/>
            <a:ext cx="6435999" cy="584776"/>
          </a:xfrm>
          <a:prstGeom prst="rect">
            <a:avLst/>
          </a:prstGeom>
          <a:noFill/>
        </p:spPr>
        <p:txBody>
          <a:bodyPr wrap="square" rtlCol="0">
            <a:spAutoFit/>
          </a:bodyPr>
          <a:lstStyle/>
          <a:p>
            <a:r>
              <a:rPr lang="en-US" sz="3200" b="1" dirty="0" smtClean="0"/>
              <a:t>Estimates of </a:t>
            </a:r>
            <a:r>
              <a:rPr lang="en-US" sz="3200" b="1" dirty="0" err="1" smtClean="0"/>
              <a:t>η/s</a:t>
            </a:r>
            <a:r>
              <a:rPr lang="en-US" sz="3200" b="1" dirty="0" smtClean="0"/>
              <a:t> (Viscosity/Entropy)</a:t>
            </a:r>
            <a:endParaRPr lang="en-US" sz="3200" b="1" dirty="0"/>
          </a:p>
        </p:txBody>
      </p:sp>
      <p:sp>
        <p:nvSpPr>
          <p:cNvPr id="7" name="Slide Number Placeholder 6"/>
          <p:cNvSpPr>
            <a:spLocks noGrp="1"/>
          </p:cNvSpPr>
          <p:nvPr>
            <p:ph type="sldNum" sz="quarter" idx="12"/>
          </p:nvPr>
        </p:nvSpPr>
        <p:spPr/>
        <p:txBody>
          <a:bodyPr/>
          <a:lstStyle/>
          <a:p>
            <a:fld id="{AE89A128-ED59-2549-B502-A4961247F92A}" type="slidenum">
              <a:rPr lang="en-US" sz="1400" b="1" smtClean="0">
                <a:solidFill>
                  <a:schemeClr val="tx1"/>
                </a:solidFill>
              </a:rPr>
              <a:pPr/>
              <a:t>38</a:t>
            </a:fld>
            <a:endParaRPr lang="en-US" sz="1400" b="1" dirty="0">
              <a:solidFill>
                <a:schemeClr val="tx1"/>
              </a:solidFill>
            </a:endParaRPr>
          </a:p>
        </p:txBody>
      </p:sp>
      <p:sp>
        <p:nvSpPr>
          <p:cNvPr id="3" name="TextBox 2"/>
          <p:cNvSpPr txBox="1"/>
          <p:nvPr/>
        </p:nvSpPr>
        <p:spPr>
          <a:xfrm>
            <a:off x="609601" y="5715000"/>
            <a:ext cx="7848599" cy="769441"/>
          </a:xfrm>
          <a:prstGeom prst="rect">
            <a:avLst/>
          </a:prstGeom>
          <a:solidFill>
            <a:schemeClr val="accent2">
              <a:lumMod val="60000"/>
              <a:lumOff val="40000"/>
            </a:schemeClr>
          </a:solidFill>
        </p:spPr>
        <p:txBody>
          <a:bodyPr wrap="square" rtlCol="0">
            <a:spAutoFit/>
          </a:bodyPr>
          <a:lstStyle/>
          <a:p>
            <a:pPr algn="ctr"/>
            <a:r>
              <a:rPr lang="en-US" sz="2200" dirty="0" err="1" smtClean="0"/>
              <a:t>η/s</a:t>
            </a:r>
            <a:r>
              <a:rPr lang="en-US" sz="2200" dirty="0" smtClean="0"/>
              <a:t> estimated by various Experiments &amp; Models</a:t>
            </a:r>
          </a:p>
          <a:p>
            <a:pPr algn="ctr"/>
            <a:r>
              <a:rPr lang="en-US" sz="2200" dirty="0" smtClean="0"/>
              <a:t> </a:t>
            </a:r>
            <a:r>
              <a:rPr lang="en-US" sz="2200" dirty="0" err="1" smtClean="0"/>
              <a:t>η/s</a:t>
            </a:r>
            <a:r>
              <a:rPr lang="en-US" sz="2200" dirty="0" smtClean="0"/>
              <a:t> is small and close to the Conjectured Quantum Limit of 1/4π </a:t>
            </a:r>
            <a:endParaRPr lang="en-US" sz="2200" dirty="0"/>
          </a:p>
        </p:txBody>
      </p:sp>
      <p:pic>
        <p:nvPicPr>
          <p:cNvPr id="15" name="Picture 14" descr="eta_s.pdf"/>
          <p:cNvPicPr>
            <a:picLocks noChangeAspect="1"/>
          </p:cNvPicPr>
          <p:nvPr/>
        </p:nvPicPr>
        <mc:AlternateContent>
          <mc:Choice xmlns:ma="http://schemas.microsoft.com/office/mac/drawingml/2008/main" Requires="ma">
            <p:blipFill>
              <a:blip r:embed="rId3"/>
              <a:srcRect l="-3074" t="8749" r="3074" b="1250"/>
              <a:stretch>
                <a:fillRect/>
              </a:stretch>
            </p:blipFill>
          </mc:Choice>
          <mc:Fallback>
            <p:blipFill>
              <a:blip r:embed="rId4"/>
              <a:srcRect l="-3074" t="8749" r="3074" b="1250"/>
              <a:stretch>
                <a:fillRect/>
              </a:stretch>
            </p:blipFill>
          </mc:Fallback>
        </mc:AlternateContent>
        <p:spPr>
          <a:xfrm>
            <a:off x="2152800" y="2"/>
            <a:ext cx="5065200" cy="6605437"/>
          </a:xfrm>
          <a:prstGeom prst="rect">
            <a:avLst/>
          </a:prstGeom>
          <a:scene3d>
            <a:camera prst="orthographicFront">
              <a:rot lat="0" lon="0" rev="5400000"/>
            </a:camera>
            <a:lightRig rig="threePt" dir="t"/>
          </a:scene3d>
        </p:spPr>
      </p:pic>
      <p:cxnSp>
        <p:nvCxnSpPr>
          <p:cNvPr id="8" name="直接连接符 5"/>
          <p:cNvCxnSpPr>
            <a:cxnSpLocks noChangeShapeType="1"/>
          </p:cNvCxnSpPr>
          <p:nvPr/>
        </p:nvCxnSpPr>
        <p:spPr bwMode="auto">
          <a:xfrm>
            <a:off x="457200" y="914400"/>
            <a:ext cx="8305800" cy="1587"/>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dFit.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14400" y="990600"/>
            <a:ext cx="7415671" cy="3701296"/>
          </a:xfrm>
          <a:prstGeom prst="rect">
            <a:avLst/>
          </a:prstGeom>
        </p:spPr>
      </p:pic>
      <p:sp>
        <p:nvSpPr>
          <p:cNvPr id="3" name="TextBox 2"/>
          <p:cNvSpPr txBox="1"/>
          <p:nvPr/>
        </p:nvSpPr>
        <p:spPr>
          <a:xfrm flipH="1">
            <a:off x="1219199" y="228600"/>
            <a:ext cx="6705600" cy="584776"/>
          </a:xfrm>
          <a:prstGeom prst="rect">
            <a:avLst/>
          </a:prstGeom>
          <a:noFill/>
        </p:spPr>
        <p:txBody>
          <a:bodyPr wrap="square" rtlCol="0">
            <a:spAutoFit/>
          </a:bodyPr>
          <a:lstStyle/>
          <a:p>
            <a:r>
              <a:rPr lang="en-US" sz="3200" b="1" dirty="0" smtClean="0"/>
              <a:t>Knudsen Fit to Charge Particle  v</a:t>
            </a:r>
            <a:r>
              <a:rPr lang="en-US" sz="3200" b="1" baseline="-25000" dirty="0" smtClean="0"/>
              <a:t>2</a:t>
            </a:r>
            <a:r>
              <a:rPr lang="en-US" sz="3200" b="1" dirty="0" smtClean="0"/>
              <a:t>/ε </a:t>
            </a:r>
            <a:endParaRPr lang="en-US" sz="3200" b="1" dirty="0"/>
          </a:p>
        </p:txBody>
      </p:sp>
      <p:sp>
        <p:nvSpPr>
          <p:cNvPr id="4" name="Slide Number Placeholder 3"/>
          <p:cNvSpPr>
            <a:spLocks noGrp="1"/>
          </p:cNvSpPr>
          <p:nvPr>
            <p:ph type="sldNum" sz="quarter" idx="12"/>
          </p:nvPr>
        </p:nvSpPr>
        <p:spPr/>
        <p:txBody>
          <a:bodyPr/>
          <a:lstStyle/>
          <a:p>
            <a:fld id="{AE89A128-ED59-2549-B502-A4961247F92A}" type="slidenum">
              <a:rPr lang="en-US" smtClean="0"/>
              <a:pPr/>
              <a:t>39</a:t>
            </a:fld>
            <a:endParaRPr lang="en-US" dirty="0"/>
          </a:p>
        </p:txBody>
      </p:sp>
      <p:cxnSp>
        <p:nvCxnSpPr>
          <p:cNvPr id="5" name="直接连接符 5"/>
          <p:cNvCxnSpPr>
            <a:cxnSpLocks noChangeShapeType="1"/>
          </p:cNvCxnSpPr>
          <p:nvPr/>
        </p:nvCxnSpPr>
        <p:spPr bwMode="auto">
          <a:xfrm>
            <a:off x="381000" y="914400"/>
            <a:ext cx="8305800" cy="1587"/>
          </a:xfrm>
          <a:prstGeom prst="line">
            <a:avLst/>
          </a:prstGeom>
          <a:noFill/>
          <a:ln w="76200" cmpd="thickThin">
            <a:solidFill>
              <a:schemeClr val="tx1">
                <a:alpha val="79999"/>
              </a:schemeClr>
            </a:solidFill>
            <a:round/>
            <a:headEnd/>
            <a:tailEnd/>
          </a:ln>
        </p:spPr>
      </p:cxnSp>
      <p:sp>
        <p:nvSpPr>
          <p:cNvPr id="6" name="TextBox 5"/>
          <p:cNvSpPr txBox="1"/>
          <p:nvPr/>
        </p:nvSpPr>
        <p:spPr>
          <a:xfrm>
            <a:off x="971550" y="4691896"/>
            <a:ext cx="7200900" cy="1785104"/>
          </a:xfrm>
          <a:prstGeom prst="rect">
            <a:avLst/>
          </a:prstGeom>
          <a:solidFill>
            <a:schemeClr val="accent2">
              <a:lumMod val="60000"/>
              <a:lumOff val="40000"/>
            </a:schemeClr>
          </a:solidFill>
          <a:ln>
            <a:solidFill>
              <a:srgbClr val="800000"/>
            </a:solidFill>
          </a:ln>
        </p:spPr>
        <p:txBody>
          <a:bodyPr wrap="square" rtlCol="0">
            <a:spAutoFit/>
          </a:bodyPr>
          <a:lstStyle/>
          <a:p>
            <a:pPr>
              <a:buFont typeface="Wingdings" charset="2"/>
              <a:buChar char="ü"/>
            </a:pPr>
            <a:r>
              <a:rPr lang="en-US" sz="2200" dirty="0" err="1" smtClean="0"/>
              <a:t>p</a:t>
            </a:r>
            <a:r>
              <a:rPr lang="en-US" sz="2200" baseline="-25000" dirty="0" err="1" smtClean="0"/>
              <a:t>T</a:t>
            </a:r>
            <a:r>
              <a:rPr lang="en-US" sz="2200" dirty="0" smtClean="0"/>
              <a:t> integrated v</a:t>
            </a:r>
            <a:r>
              <a:rPr lang="en-US" sz="2200" baseline="-25000" dirty="0" smtClean="0"/>
              <a:t>2</a:t>
            </a:r>
            <a:r>
              <a:rPr lang="en-US" sz="2200" dirty="0" smtClean="0"/>
              <a:t>/ε plotted for Glauber and CGC initial conditions: fits nicely to transport model Relation</a:t>
            </a:r>
          </a:p>
          <a:p>
            <a:pPr>
              <a:buFont typeface="Wingdings" charset="2"/>
              <a:buChar char="ü"/>
            </a:pPr>
            <a:r>
              <a:rPr lang="en-US" sz="2200" dirty="0" smtClean="0"/>
              <a:t>CGC gives steeper curve as compared to Glauber : Estimates the system is Closer to hydro limit!</a:t>
            </a:r>
          </a:p>
          <a:p>
            <a:pPr>
              <a:buFont typeface="Wingdings" charset="2"/>
              <a:buChar char="ü"/>
            </a:pPr>
            <a:r>
              <a:rPr lang="en-US" sz="2200" dirty="0" smtClean="0"/>
              <a:t>Fit parameters </a:t>
            </a:r>
            <a:r>
              <a:rPr lang="en-US" sz="2200" dirty="0" err="1" smtClean="0"/>
              <a:t>σ</a:t>
            </a:r>
            <a:r>
              <a:rPr lang="en-US" sz="2200" dirty="0" smtClean="0"/>
              <a:t>*</a:t>
            </a:r>
            <a:r>
              <a:rPr lang="en-US" sz="2200" dirty="0" err="1" smtClean="0"/>
              <a:t>c</a:t>
            </a:r>
            <a:r>
              <a:rPr lang="en-US" sz="2200" baseline="-25000" dirty="0" err="1" smtClean="0"/>
              <a:t>s</a:t>
            </a:r>
            <a:r>
              <a:rPr lang="en-US" sz="2200" dirty="0" smtClean="0"/>
              <a:t> related to </a:t>
            </a:r>
            <a:r>
              <a:rPr lang="en-US" sz="2200" dirty="0" err="1" smtClean="0"/>
              <a:t>η/s</a:t>
            </a:r>
            <a:r>
              <a:rPr lang="en-US" sz="2200" dirty="0" smtClean="0"/>
              <a:t> under model assumptions </a:t>
            </a:r>
          </a:p>
        </p:txBody>
      </p:sp>
      <p:sp>
        <p:nvSpPr>
          <p:cNvPr id="7" name="TextBox 6"/>
          <p:cNvSpPr txBox="1"/>
          <p:nvPr/>
        </p:nvSpPr>
        <p:spPr>
          <a:xfrm>
            <a:off x="3581400" y="838200"/>
            <a:ext cx="1981200" cy="369332"/>
          </a:xfrm>
          <a:prstGeom prst="rect">
            <a:avLst/>
          </a:prstGeom>
          <a:noFill/>
        </p:spPr>
        <p:txBody>
          <a:bodyPr wrap="square" rtlCol="0">
            <a:spAutoFit/>
          </a:bodyPr>
          <a:lstStyle/>
          <a:p>
            <a:r>
              <a:rPr lang="en-US" dirty="0" smtClean="0"/>
              <a:t>STAR Preliminary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239000" cy="2316162"/>
          </a:xfrm>
        </p:spPr>
        <p:txBody>
          <a:bodyPr>
            <a:normAutofit/>
          </a:bodyPr>
          <a:lstStyle/>
          <a:p>
            <a:r>
              <a:rPr lang="en-US" sz="3556" b="1" dirty="0" smtClean="0"/>
              <a:t>Exotic phenomenon at STAR:</a:t>
            </a:r>
            <a:br>
              <a:rPr lang="en-US" sz="3556" b="1" dirty="0" smtClean="0"/>
            </a:br>
            <a:r>
              <a:rPr lang="en-US" sz="3556" b="1" dirty="0" smtClean="0"/>
              <a:t>First observation of </a:t>
            </a:r>
            <a:br>
              <a:rPr lang="en-US" sz="3556" b="1" dirty="0" smtClean="0"/>
            </a:br>
            <a:r>
              <a:rPr lang="en-US" sz="3556" b="1" dirty="0" smtClean="0">
                <a:solidFill>
                  <a:srgbClr val="631A9A"/>
                </a:solidFill>
              </a:rPr>
              <a:t>ANTI-MATTER HYPER-NUCLEUS</a:t>
            </a:r>
            <a:r>
              <a:rPr lang="en-US" dirty="0" smtClean="0"/>
              <a:t/>
            </a:r>
            <a:br>
              <a:rPr lang="en-US" dirty="0" smtClean="0"/>
            </a:br>
            <a:r>
              <a:rPr lang="en-US" sz="2222" dirty="0" smtClean="0"/>
              <a:t>Ref: Science 328</a:t>
            </a:r>
            <a:r>
              <a:rPr lang="en-US" sz="2222" b="1" dirty="0" smtClean="0"/>
              <a:t> (2010) 58 </a:t>
            </a:r>
            <a:endParaRPr lang="en-US" sz="2222" dirty="0"/>
          </a:p>
        </p:txBody>
      </p:sp>
      <p:sp>
        <p:nvSpPr>
          <p:cNvPr id="3" name="Slide Number Placeholder 2"/>
          <p:cNvSpPr>
            <a:spLocks noGrp="1"/>
          </p:cNvSpPr>
          <p:nvPr>
            <p:ph type="sldNum" sz="quarter" idx="12"/>
          </p:nvPr>
        </p:nvSpPr>
        <p:spPr/>
        <p:txBody>
          <a:bodyPr/>
          <a:lstStyle/>
          <a:p>
            <a:fld id="{AE89A128-ED59-2549-B502-A4961247F92A}" type="slidenum">
              <a:rPr lang="en-US" smtClean="0"/>
              <a:pPr/>
              <a:t>4</a:t>
            </a:fld>
            <a:endParaRPr lang="en-US"/>
          </a:p>
        </p:txBody>
      </p:sp>
      <p:cxnSp>
        <p:nvCxnSpPr>
          <p:cNvPr id="16" name="直接连接符 5"/>
          <p:cNvCxnSpPr>
            <a:cxnSpLocks noChangeShapeType="1"/>
          </p:cNvCxnSpPr>
          <p:nvPr/>
        </p:nvCxnSpPr>
        <p:spPr bwMode="auto">
          <a:xfrm>
            <a:off x="381000" y="2209800"/>
            <a:ext cx="8305800" cy="1587"/>
          </a:xfrm>
          <a:prstGeom prst="line">
            <a:avLst/>
          </a:prstGeom>
          <a:noFill/>
          <a:ln w="76200" cmpd="thickThin">
            <a:solidFill>
              <a:schemeClr val="tx1">
                <a:alpha val="79999"/>
              </a:schemeClr>
            </a:solidFill>
            <a:round/>
            <a:headEnd/>
            <a:tailEnd/>
          </a:ln>
        </p:spPr>
      </p:cxnSp>
      <p:pic>
        <p:nvPicPr>
          <p:cNvPr id="24" name="Picture 23" descr="AntiHyperNucleusSchematic.png"/>
          <p:cNvPicPr>
            <a:picLocks noChangeAspect="1"/>
          </p:cNvPicPr>
          <p:nvPr/>
        </p:nvPicPr>
        <p:blipFill>
          <a:blip r:embed="rId3"/>
          <a:stretch>
            <a:fillRect/>
          </a:stretch>
        </p:blipFill>
        <p:spPr>
          <a:xfrm>
            <a:off x="6260793" y="2608263"/>
            <a:ext cx="2426007" cy="2298002"/>
          </a:xfrm>
          <a:prstGeom prst="rect">
            <a:avLst/>
          </a:prstGeom>
        </p:spPr>
      </p:pic>
      <p:pic>
        <p:nvPicPr>
          <p:cNvPr id="27" name="Picture 26" descr="NormalNucleusSchematic.png"/>
          <p:cNvPicPr>
            <a:picLocks noChangeAspect="1"/>
          </p:cNvPicPr>
          <p:nvPr/>
        </p:nvPicPr>
        <p:blipFill>
          <a:blip r:embed="rId4"/>
          <a:stretch>
            <a:fillRect/>
          </a:stretch>
        </p:blipFill>
        <p:spPr>
          <a:xfrm>
            <a:off x="2895600" y="2362200"/>
            <a:ext cx="2468676" cy="2298002"/>
          </a:xfrm>
          <a:prstGeom prst="rect">
            <a:avLst/>
          </a:prstGeom>
        </p:spPr>
      </p:pic>
      <p:pic>
        <p:nvPicPr>
          <p:cNvPr id="28" name="Picture 27" descr="HyperNucleusSchematic.png"/>
          <p:cNvPicPr>
            <a:picLocks noChangeAspect="1"/>
          </p:cNvPicPr>
          <p:nvPr/>
        </p:nvPicPr>
        <p:blipFill>
          <a:blip r:embed="rId5"/>
          <a:stretch>
            <a:fillRect/>
          </a:stretch>
        </p:blipFill>
        <p:spPr>
          <a:xfrm>
            <a:off x="4419600" y="4343400"/>
            <a:ext cx="2432103" cy="2298002"/>
          </a:xfrm>
          <a:prstGeom prst="rect">
            <a:avLst/>
          </a:prstGeom>
        </p:spPr>
      </p:pic>
      <p:pic>
        <p:nvPicPr>
          <p:cNvPr id="11" name="Picture 10" descr="NormalHadronSchematic.png"/>
          <p:cNvPicPr>
            <a:picLocks noChangeAspect="1"/>
          </p:cNvPicPr>
          <p:nvPr/>
        </p:nvPicPr>
        <p:blipFill>
          <a:blip r:embed="rId6"/>
          <a:stretch>
            <a:fillRect/>
          </a:stretch>
        </p:blipFill>
        <p:spPr>
          <a:xfrm>
            <a:off x="381000" y="2539057"/>
            <a:ext cx="1859126" cy="1779885"/>
          </a:xfrm>
          <a:prstGeom prst="rect">
            <a:avLst/>
          </a:prstGeom>
        </p:spPr>
      </p:pic>
      <p:pic>
        <p:nvPicPr>
          <p:cNvPr id="12" name="Picture 11" descr="HyperonSchematic.png"/>
          <p:cNvPicPr>
            <a:picLocks noChangeAspect="1"/>
          </p:cNvPicPr>
          <p:nvPr/>
        </p:nvPicPr>
        <p:blipFill>
          <a:blip r:embed="rId7"/>
          <a:stretch>
            <a:fillRect/>
          </a:stretch>
        </p:blipFill>
        <p:spPr>
          <a:xfrm>
            <a:off x="1295400" y="4318942"/>
            <a:ext cx="1938368" cy="1785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ntiMatterSNZ.png"/>
          <p:cNvPicPr>
            <a:picLocks noChangeAspect="1"/>
          </p:cNvPicPr>
          <p:nvPr/>
        </p:nvPicPr>
        <p:blipFill>
          <a:blip r:embed="rId4">
            <a:lum contrast="19000"/>
          </a:blip>
          <a:stretch>
            <a:fillRect/>
          </a:stretch>
        </p:blipFill>
        <p:spPr>
          <a:xfrm>
            <a:off x="1866900" y="1257300"/>
            <a:ext cx="6667500" cy="4000500"/>
          </a:xfrm>
          <a:prstGeom prst="rect">
            <a:avLst/>
          </a:prstGeom>
        </p:spPr>
      </p:pic>
      <p:sp>
        <p:nvSpPr>
          <p:cNvPr id="2" name="Title 1"/>
          <p:cNvSpPr>
            <a:spLocks noGrp="1"/>
          </p:cNvSpPr>
          <p:nvPr>
            <p:ph type="title"/>
          </p:nvPr>
        </p:nvSpPr>
        <p:spPr>
          <a:xfrm>
            <a:off x="914400" y="-152400"/>
            <a:ext cx="7239000" cy="1143000"/>
          </a:xfrm>
        </p:spPr>
        <p:txBody>
          <a:bodyPr>
            <a:normAutofit/>
          </a:bodyPr>
          <a:lstStyle/>
          <a:p>
            <a:r>
              <a:rPr lang="en-US" sz="3200" b="1" dirty="0" smtClean="0"/>
              <a:t>Anti-Matter Hyper-Nucleus  at STAR</a:t>
            </a:r>
            <a:endParaRPr lang="en-US" sz="3200" b="1" dirty="0"/>
          </a:p>
        </p:txBody>
      </p:sp>
      <p:sp>
        <p:nvSpPr>
          <p:cNvPr id="11" name="Bent Arrow 10"/>
          <p:cNvSpPr/>
          <p:nvPr/>
        </p:nvSpPr>
        <p:spPr>
          <a:xfrm>
            <a:off x="2386584" y="4191000"/>
            <a:ext cx="890016" cy="680500"/>
          </a:xfrm>
          <a:prstGeom prst="bentArrow">
            <a:avLst>
              <a:gd name="adj1" fmla="val 21609"/>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5410200" y="1752600"/>
            <a:ext cx="2362200" cy="306150"/>
          </a:xfrm>
          <a:prstGeom prst="round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ln w="12700" cmpd="sng">
                  <a:solidFill>
                    <a:srgbClr val="9E409C"/>
                  </a:solidFill>
                </a:ln>
                <a:solidFill>
                  <a:srgbClr val="9E409C"/>
                </a:solidFill>
              </a:rPr>
              <a:t>Hyper –Nuclear Matter</a:t>
            </a:r>
            <a:endParaRPr lang="en-US" dirty="0"/>
          </a:p>
        </p:txBody>
      </p:sp>
      <p:sp>
        <p:nvSpPr>
          <p:cNvPr id="13" name="Rounded Rectangle 12"/>
          <p:cNvSpPr/>
          <p:nvPr/>
        </p:nvSpPr>
        <p:spPr>
          <a:xfrm>
            <a:off x="6134100" y="3276600"/>
            <a:ext cx="2552700" cy="317818"/>
          </a:xfrm>
          <a:prstGeom prst="round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ln w="12700" cmpd="sng">
                  <a:solidFill>
                    <a:schemeClr val="tx1"/>
                  </a:solidFill>
                </a:ln>
                <a:solidFill>
                  <a:schemeClr val="tx1"/>
                </a:solidFill>
              </a:rPr>
              <a:t>Normal Nuclear Matter</a:t>
            </a:r>
          </a:p>
          <a:p>
            <a:endParaRPr lang="en-US" dirty="0"/>
          </a:p>
        </p:txBody>
      </p:sp>
      <p:sp>
        <p:nvSpPr>
          <p:cNvPr id="14" name="Rounded Rectangle 13"/>
          <p:cNvSpPr/>
          <p:nvPr/>
        </p:nvSpPr>
        <p:spPr>
          <a:xfrm>
            <a:off x="609600" y="3048001"/>
            <a:ext cx="1676400" cy="761164"/>
          </a:xfrm>
          <a:prstGeom prst="round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ln w="12700" cmpd="sng">
                  <a:solidFill>
                    <a:schemeClr val="tx1"/>
                  </a:solidFill>
                </a:ln>
                <a:solidFill>
                  <a:schemeClr val="tx1"/>
                </a:solidFill>
              </a:rPr>
              <a:t>Normal Anti- Nuclear Matter</a:t>
            </a:r>
          </a:p>
          <a:p>
            <a:endParaRPr lang="en-US" dirty="0"/>
          </a:p>
        </p:txBody>
      </p:sp>
      <p:sp>
        <p:nvSpPr>
          <p:cNvPr id="17" name="Rounded Rectangle 16"/>
          <p:cNvSpPr/>
          <p:nvPr/>
        </p:nvSpPr>
        <p:spPr>
          <a:xfrm>
            <a:off x="914400" y="4812626"/>
            <a:ext cx="2929200" cy="1130974"/>
          </a:xfrm>
          <a:prstGeom prst="roundRect">
            <a:avLst/>
          </a:prstGeom>
          <a:solidFill>
            <a:srgbClr val="FFFC35"/>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solidFill>
                  <a:srgbClr val="FF0000"/>
                </a:solidFill>
              </a:rPr>
              <a:t>Anti-Hyper-Triton composed of antiproton, anti-neutron and anti-lambda-hyperon  </a:t>
            </a:r>
          </a:p>
          <a:p>
            <a:endParaRPr lang="en-US" dirty="0"/>
          </a:p>
        </p:txBody>
      </p:sp>
      <p:sp>
        <p:nvSpPr>
          <p:cNvPr id="15" name="Slide Number Placeholder 14"/>
          <p:cNvSpPr>
            <a:spLocks noGrp="1"/>
          </p:cNvSpPr>
          <p:nvPr>
            <p:ph type="sldNum" sz="quarter" idx="12"/>
          </p:nvPr>
        </p:nvSpPr>
        <p:spPr/>
        <p:txBody>
          <a:bodyPr/>
          <a:lstStyle/>
          <a:p>
            <a:fld id="{AE89A128-ED59-2549-B502-A4961247F92A}" type="slidenum">
              <a:rPr lang="en-US" smtClean="0"/>
              <a:pPr/>
              <a:t>5</a:t>
            </a:fld>
            <a:endParaRPr lang="en-US" dirty="0"/>
          </a:p>
        </p:txBody>
      </p:sp>
      <p:cxnSp>
        <p:nvCxnSpPr>
          <p:cNvPr id="16" name="直接连接符 5"/>
          <p:cNvCxnSpPr>
            <a:cxnSpLocks noChangeShapeType="1"/>
          </p:cNvCxnSpPr>
          <p:nvPr/>
        </p:nvCxnSpPr>
        <p:spPr bwMode="auto">
          <a:xfrm>
            <a:off x="609600" y="914400"/>
            <a:ext cx="8305800" cy="1587"/>
          </a:xfrm>
          <a:prstGeom prst="line">
            <a:avLst/>
          </a:prstGeom>
          <a:noFill/>
          <a:ln w="76200" cmpd="thickThin">
            <a:solidFill>
              <a:schemeClr val="tx1">
                <a:alpha val="79999"/>
              </a:schemeClr>
            </a:solidFill>
            <a:round/>
            <a:headEnd/>
            <a:tailEnd/>
          </a:ln>
        </p:spPr>
      </p:cxnSp>
      <p:sp>
        <p:nvSpPr>
          <p:cNvPr id="18" name="Oval 17"/>
          <p:cNvSpPr/>
          <p:nvPr/>
        </p:nvSpPr>
        <p:spPr>
          <a:xfrm>
            <a:off x="7848600" y="3581400"/>
            <a:ext cx="914400" cy="914400"/>
          </a:xfrm>
          <a:prstGeom prst="ellipse">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p,n</a:t>
            </a:r>
            <a:endParaRPr lang="en-US" dirty="0"/>
          </a:p>
        </p:txBody>
      </p:sp>
      <p:sp>
        <p:nvSpPr>
          <p:cNvPr id="19" name="Oval 18"/>
          <p:cNvSpPr/>
          <p:nvPr/>
        </p:nvSpPr>
        <p:spPr>
          <a:xfrm>
            <a:off x="7620000" y="1143000"/>
            <a:ext cx="914400" cy="914400"/>
          </a:xfrm>
          <a:prstGeom prst="ellipse">
            <a:avLst/>
          </a:prstGeom>
          <a:solidFill>
            <a:srgbClr val="631A9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p,n,Λ</a:t>
            </a:r>
            <a:endParaRPr lang="en-US" dirty="0"/>
          </a:p>
        </p:txBody>
      </p:sp>
      <p:sp>
        <p:nvSpPr>
          <p:cNvPr id="22" name="Oval 21"/>
          <p:cNvSpPr/>
          <p:nvPr/>
        </p:nvSpPr>
        <p:spPr>
          <a:xfrm>
            <a:off x="338400" y="2286000"/>
            <a:ext cx="914400" cy="914400"/>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p,n</a:t>
            </a:r>
            <a:endParaRPr lang="en-US" dirty="0"/>
          </a:p>
        </p:txBody>
      </p:sp>
      <p:cxnSp>
        <p:nvCxnSpPr>
          <p:cNvPr id="24" name="Straight Connector 23"/>
          <p:cNvCxnSpPr/>
          <p:nvPr/>
        </p:nvCxnSpPr>
        <p:spPr>
          <a:xfrm>
            <a:off x="838200" y="2674800"/>
            <a:ext cx="118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43200" y="2665412"/>
            <a:ext cx="118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338400" y="5562600"/>
            <a:ext cx="914400"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p,n</a:t>
            </a:r>
            <a:endParaRPr lang="en-US" dirty="0" smtClean="0"/>
          </a:p>
          <a:p>
            <a:pPr algn="ctr"/>
            <a:r>
              <a:rPr lang="en-US" dirty="0" err="1" smtClean="0"/>
              <a:t>Λ</a:t>
            </a:r>
            <a:endParaRPr lang="en-US" dirty="0"/>
          </a:p>
        </p:txBody>
      </p:sp>
      <p:cxnSp>
        <p:nvCxnSpPr>
          <p:cNvPr id="28" name="Straight Connector 27"/>
          <p:cNvCxnSpPr/>
          <p:nvPr/>
        </p:nvCxnSpPr>
        <p:spPr>
          <a:xfrm>
            <a:off x="643200" y="5789612"/>
            <a:ext cx="118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2000" y="6094412"/>
            <a:ext cx="118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38200" y="5789612"/>
            <a:ext cx="1188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962400" y="4801850"/>
            <a:ext cx="4648200" cy="1446550"/>
          </a:xfrm>
          <a:prstGeom prst="rect">
            <a:avLst/>
          </a:prstGeom>
          <a:noFill/>
        </p:spPr>
        <p:txBody>
          <a:bodyPr wrap="square" rtlCol="0">
            <a:spAutoFit/>
          </a:bodyPr>
          <a:lstStyle/>
          <a:p>
            <a:r>
              <a:rPr lang="en-US" sz="2200" dirty="0" smtClean="0"/>
              <a:t>Lifetime of</a:t>
            </a:r>
          </a:p>
          <a:p>
            <a:r>
              <a:rPr lang="en-US" sz="2200" dirty="0" smtClean="0"/>
              <a:t>Related to strength of Y-N interaction</a:t>
            </a:r>
          </a:p>
          <a:p>
            <a:r>
              <a:rPr lang="en-US" sz="2200" dirty="0" smtClean="0"/>
              <a:t>-&gt; Interesting in Nuclear Physics, Nuclear Astrophysics………. </a:t>
            </a:r>
            <a:endParaRPr lang="en-US" sz="2200" dirty="0"/>
          </a:p>
        </p:txBody>
      </p:sp>
      <p:graphicFrame>
        <p:nvGraphicFramePr>
          <p:cNvPr id="319490" name="Object 2"/>
          <p:cNvGraphicFramePr>
            <a:graphicFrameLocks noChangeAspect="1"/>
          </p:cNvGraphicFramePr>
          <p:nvPr/>
        </p:nvGraphicFramePr>
        <p:xfrm>
          <a:off x="5410200" y="4692650"/>
          <a:ext cx="2090738" cy="565150"/>
        </p:xfrm>
        <a:graphic>
          <a:graphicData uri="http://schemas.openxmlformats.org/presentationml/2006/ole">
            <p:oleObj spid="_x0000_s319490" name="Equation" r:id="rId5" imgW="939800" imgH="254000" progId="Equation.3">
              <p:embed/>
            </p:oleObj>
          </a:graphicData>
        </a:graphic>
      </p:graphicFrame>
      <p:sp>
        <p:nvSpPr>
          <p:cNvPr id="23" name="TextBox 22"/>
          <p:cNvSpPr txBox="1"/>
          <p:nvPr/>
        </p:nvSpPr>
        <p:spPr>
          <a:xfrm>
            <a:off x="490800" y="1066800"/>
            <a:ext cx="3090600" cy="923330"/>
          </a:xfrm>
          <a:prstGeom prst="rect">
            <a:avLst/>
          </a:prstGeom>
          <a:noFill/>
        </p:spPr>
        <p:txBody>
          <a:bodyPr wrap="square" rtlCol="0">
            <a:spAutoFit/>
          </a:bodyPr>
          <a:lstStyle/>
          <a:p>
            <a:r>
              <a:rPr lang="en-US" dirty="0" smtClean="0"/>
              <a:t>Hyper-Nuclei discovered in 1952 using Nuclear Emulsion Cosmic Ray Detectors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AntiMatterInvariantMass.png"/>
          <p:cNvPicPr>
            <a:picLocks noChangeAspect="1"/>
          </p:cNvPicPr>
          <p:nvPr/>
        </p:nvPicPr>
        <p:blipFill>
          <a:blip r:embed="rId4"/>
          <a:stretch>
            <a:fillRect/>
          </a:stretch>
        </p:blipFill>
        <p:spPr>
          <a:xfrm>
            <a:off x="304800" y="3261360"/>
            <a:ext cx="4572000" cy="3368040"/>
          </a:xfrm>
          <a:prstGeom prst="rect">
            <a:avLst/>
          </a:prstGeom>
        </p:spPr>
      </p:pic>
      <p:sp>
        <p:nvSpPr>
          <p:cNvPr id="2" name="Title 1"/>
          <p:cNvSpPr>
            <a:spLocks noGrp="1"/>
          </p:cNvSpPr>
          <p:nvPr>
            <p:ph type="title"/>
          </p:nvPr>
        </p:nvSpPr>
        <p:spPr>
          <a:xfrm>
            <a:off x="914400" y="-228600"/>
            <a:ext cx="7239000" cy="1143000"/>
          </a:xfrm>
        </p:spPr>
        <p:txBody>
          <a:bodyPr>
            <a:normAutofit/>
          </a:bodyPr>
          <a:lstStyle/>
          <a:p>
            <a:r>
              <a:rPr lang="en-US" sz="3200" b="1" dirty="0" smtClean="0"/>
              <a:t>Detecting Anti-Hyper-Triton</a:t>
            </a:r>
            <a:endParaRPr lang="en-US" sz="3200" b="1" dirty="0"/>
          </a:p>
        </p:txBody>
      </p:sp>
      <p:sp>
        <p:nvSpPr>
          <p:cNvPr id="4" name="Slide Number Placeholder 3"/>
          <p:cNvSpPr>
            <a:spLocks noGrp="1"/>
          </p:cNvSpPr>
          <p:nvPr>
            <p:ph type="sldNum" sz="quarter" idx="12"/>
          </p:nvPr>
        </p:nvSpPr>
        <p:spPr>
          <a:xfrm>
            <a:off x="6553200" y="6264275"/>
            <a:ext cx="2133600" cy="365125"/>
          </a:xfrm>
        </p:spPr>
        <p:txBody>
          <a:bodyPr/>
          <a:lstStyle/>
          <a:p>
            <a:fld id="{AE89A128-ED59-2549-B502-A4961247F92A}" type="slidenum">
              <a:rPr lang="en-US" smtClean="0"/>
              <a:pPr/>
              <a:t>6</a:t>
            </a:fld>
            <a:endParaRPr lang="en-US" dirty="0"/>
          </a:p>
        </p:txBody>
      </p:sp>
      <p:pic>
        <p:nvPicPr>
          <p:cNvPr id="5" name="Picture 4" descr="AntiMatterEvent.png"/>
          <p:cNvPicPr>
            <a:picLocks noChangeAspect="1"/>
          </p:cNvPicPr>
          <p:nvPr/>
        </p:nvPicPr>
        <p:blipFill>
          <a:blip r:embed="rId5">
            <a:lum bright="-38000" contrast="55000"/>
          </a:blip>
          <a:stretch>
            <a:fillRect/>
          </a:stretch>
        </p:blipFill>
        <p:spPr>
          <a:xfrm>
            <a:off x="3461363" y="1066800"/>
            <a:ext cx="5472278" cy="2362200"/>
          </a:xfrm>
          <a:prstGeom prst="rect">
            <a:avLst/>
          </a:prstGeom>
        </p:spPr>
      </p:pic>
      <p:graphicFrame>
        <p:nvGraphicFramePr>
          <p:cNvPr id="6" name="Content Placeholder 5"/>
          <p:cNvGraphicFramePr>
            <a:graphicFrameLocks noChangeAspect="1"/>
          </p:cNvGraphicFramePr>
          <p:nvPr>
            <p:ph idx="1"/>
          </p:nvPr>
        </p:nvGraphicFramePr>
        <p:xfrm>
          <a:off x="380999" y="1497687"/>
          <a:ext cx="2346325" cy="539750"/>
        </p:xfrm>
        <a:graphic>
          <a:graphicData uri="http://schemas.openxmlformats.org/presentationml/2006/ole">
            <p:oleObj spid="_x0000_s546818" name="Equation" r:id="rId6" imgW="939800" imgH="215900" progId="Equation.3">
              <p:embed/>
            </p:oleObj>
          </a:graphicData>
        </a:graphic>
      </p:graphicFrame>
      <p:sp>
        <p:nvSpPr>
          <p:cNvPr id="7" name="TextBox 6"/>
          <p:cNvSpPr txBox="1"/>
          <p:nvPr/>
        </p:nvSpPr>
        <p:spPr>
          <a:xfrm>
            <a:off x="381000" y="1066800"/>
            <a:ext cx="3200400" cy="430887"/>
          </a:xfrm>
          <a:prstGeom prst="rect">
            <a:avLst/>
          </a:prstGeom>
          <a:noFill/>
        </p:spPr>
        <p:txBody>
          <a:bodyPr wrap="square" rtlCol="0">
            <a:spAutoFit/>
          </a:bodyPr>
          <a:lstStyle/>
          <a:p>
            <a:r>
              <a:rPr lang="en-US" sz="2200" dirty="0" smtClean="0"/>
              <a:t>Decay Mode used</a:t>
            </a:r>
            <a:endParaRPr lang="en-US" sz="2200" dirty="0"/>
          </a:p>
        </p:txBody>
      </p:sp>
      <p:cxnSp>
        <p:nvCxnSpPr>
          <p:cNvPr id="8" name="直接连接符 5"/>
          <p:cNvCxnSpPr>
            <a:cxnSpLocks noChangeShapeType="1"/>
          </p:cNvCxnSpPr>
          <p:nvPr/>
        </p:nvCxnSpPr>
        <p:spPr bwMode="auto">
          <a:xfrm>
            <a:off x="457200" y="836613"/>
            <a:ext cx="8305800" cy="1587"/>
          </a:xfrm>
          <a:prstGeom prst="line">
            <a:avLst/>
          </a:prstGeom>
          <a:noFill/>
          <a:ln w="76200" cmpd="thickThin">
            <a:solidFill>
              <a:schemeClr val="tx1">
                <a:alpha val="79999"/>
              </a:schemeClr>
            </a:solidFill>
            <a:round/>
            <a:headEnd/>
            <a:tailEnd/>
          </a:ln>
        </p:spPr>
      </p:cxnSp>
      <p:sp>
        <p:nvSpPr>
          <p:cNvPr id="10" name="TextBox 9"/>
          <p:cNvSpPr txBox="1"/>
          <p:nvPr/>
        </p:nvSpPr>
        <p:spPr>
          <a:xfrm>
            <a:off x="4876800" y="3429001"/>
            <a:ext cx="3810000" cy="1292662"/>
          </a:xfrm>
          <a:prstGeom prst="rect">
            <a:avLst/>
          </a:prstGeom>
          <a:noFill/>
        </p:spPr>
        <p:txBody>
          <a:bodyPr wrap="square" rtlCol="0">
            <a:spAutoFit/>
          </a:bodyPr>
          <a:lstStyle/>
          <a:p>
            <a:pPr>
              <a:buFont typeface="Arial"/>
              <a:buChar char="•"/>
            </a:pPr>
            <a:r>
              <a:rPr lang="en-US" sz="2000" dirty="0" smtClean="0"/>
              <a:t>Background obtained by rotating (</a:t>
            </a:r>
            <a:r>
              <a:rPr lang="en-US" sz="2000" dirty="0" err="1" smtClean="0"/>
              <a:t>Anti)He</a:t>
            </a:r>
            <a:r>
              <a:rPr lang="en-US" sz="2000" dirty="0" smtClean="0"/>
              <a:t> track &amp; Subtracted to get: </a:t>
            </a:r>
          </a:p>
          <a:p>
            <a:r>
              <a:rPr lang="en-US" sz="2000" dirty="0" smtClean="0"/>
              <a:t>        -&gt;  157 ± 30               -&gt; 70 ± 17</a:t>
            </a:r>
            <a:r>
              <a:rPr lang="en-US" dirty="0" smtClean="0"/>
              <a:t>			     	 </a:t>
            </a:r>
          </a:p>
        </p:txBody>
      </p:sp>
      <p:graphicFrame>
        <p:nvGraphicFramePr>
          <p:cNvPr id="11" name="Object 10"/>
          <p:cNvGraphicFramePr>
            <a:graphicFrameLocks noChangeAspect="1"/>
          </p:cNvGraphicFramePr>
          <p:nvPr/>
        </p:nvGraphicFramePr>
        <p:xfrm>
          <a:off x="6858000" y="4038600"/>
          <a:ext cx="533400" cy="533400"/>
        </p:xfrm>
        <a:graphic>
          <a:graphicData uri="http://schemas.openxmlformats.org/presentationml/2006/ole">
            <p:oleObj spid="_x0000_s546819" name="Equation" r:id="rId7" imgW="254000" imgH="254000" progId="Equation.3">
              <p:embed/>
            </p:oleObj>
          </a:graphicData>
        </a:graphic>
      </p:graphicFrame>
      <p:graphicFrame>
        <p:nvGraphicFramePr>
          <p:cNvPr id="546820" name="Object 4"/>
          <p:cNvGraphicFramePr>
            <a:graphicFrameLocks noChangeAspect="1"/>
          </p:cNvGraphicFramePr>
          <p:nvPr/>
        </p:nvGraphicFramePr>
        <p:xfrm>
          <a:off x="4876800" y="4068762"/>
          <a:ext cx="508000" cy="427038"/>
        </p:xfrm>
        <a:graphic>
          <a:graphicData uri="http://schemas.openxmlformats.org/presentationml/2006/ole">
            <p:oleObj spid="_x0000_s546820" name="Equation" r:id="rId8" imgW="241300" imgH="203200" progId="Equation.3">
              <p:embed/>
            </p:oleObj>
          </a:graphicData>
        </a:graphic>
      </p:graphicFrame>
      <p:sp>
        <p:nvSpPr>
          <p:cNvPr id="17" name="TextBox 16"/>
          <p:cNvSpPr txBox="1"/>
          <p:nvPr/>
        </p:nvSpPr>
        <p:spPr>
          <a:xfrm>
            <a:off x="380999" y="2514600"/>
            <a:ext cx="3080363" cy="707886"/>
          </a:xfrm>
          <a:prstGeom prst="rect">
            <a:avLst/>
          </a:prstGeom>
          <a:noFill/>
        </p:spPr>
        <p:txBody>
          <a:bodyPr wrap="square" rtlCol="0">
            <a:spAutoFit/>
          </a:bodyPr>
          <a:lstStyle/>
          <a:p>
            <a:r>
              <a:rPr lang="en-US" sz="2000" dirty="0" smtClean="0"/>
              <a:t>        peak visible in </a:t>
            </a:r>
          </a:p>
          <a:p>
            <a:r>
              <a:rPr lang="en-US" sz="2000" dirty="0" smtClean="0"/>
              <a:t>Invariant Mass Distribution  </a:t>
            </a:r>
            <a:endParaRPr lang="en-US" sz="2000" dirty="0"/>
          </a:p>
        </p:txBody>
      </p:sp>
      <p:graphicFrame>
        <p:nvGraphicFramePr>
          <p:cNvPr id="546827" name="Object 11"/>
          <p:cNvGraphicFramePr>
            <a:graphicFrameLocks noChangeAspect="1"/>
          </p:cNvGraphicFramePr>
          <p:nvPr/>
        </p:nvGraphicFramePr>
        <p:xfrm>
          <a:off x="304800" y="2438400"/>
          <a:ext cx="533400" cy="533400"/>
        </p:xfrm>
        <a:graphic>
          <a:graphicData uri="http://schemas.openxmlformats.org/presentationml/2006/ole">
            <p:oleObj spid="_x0000_s546827" name="Equation" r:id="rId9" imgW="254000" imgH="254000" progId="Equation.3">
              <p:embed/>
            </p:oleObj>
          </a:graphicData>
        </a:graphic>
      </p:graphicFrame>
      <p:sp>
        <p:nvSpPr>
          <p:cNvPr id="19" name="TextBox 18"/>
          <p:cNvSpPr txBox="1"/>
          <p:nvPr/>
        </p:nvSpPr>
        <p:spPr>
          <a:xfrm>
            <a:off x="4931037" y="4572000"/>
            <a:ext cx="3831963" cy="1785104"/>
          </a:xfrm>
          <a:prstGeom prst="rect">
            <a:avLst/>
          </a:prstGeom>
          <a:solidFill>
            <a:schemeClr val="accent2">
              <a:lumMod val="60000"/>
              <a:lumOff val="40000"/>
            </a:schemeClr>
          </a:solidFill>
          <a:ln>
            <a:solidFill>
              <a:schemeClr val="accent2">
                <a:lumMod val="50000"/>
              </a:schemeClr>
            </a:solidFill>
          </a:ln>
        </p:spPr>
        <p:txBody>
          <a:bodyPr wrap="square" rtlCol="0">
            <a:spAutoFit/>
          </a:bodyPr>
          <a:lstStyle/>
          <a:p>
            <a:r>
              <a:rPr lang="en-US" sz="2200" dirty="0" smtClean="0"/>
              <a:t>Mass of        </a:t>
            </a:r>
          </a:p>
          <a:p>
            <a:r>
              <a:rPr lang="en-US" sz="2200" dirty="0" smtClean="0"/>
              <a:t>2.991 ± 0.001 ± 0.002 </a:t>
            </a:r>
            <a:r>
              <a:rPr lang="en-US" sz="2200" dirty="0" err="1" smtClean="0"/>
              <a:t>GeV/c</a:t>
            </a:r>
            <a:endParaRPr lang="en-US" sz="2200" baseline="30000" dirty="0" smtClean="0"/>
          </a:p>
          <a:p>
            <a:r>
              <a:rPr lang="en-US" sz="2200" dirty="0" smtClean="0"/>
              <a:t>Lifetime :         +</a:t>
            </a:r>
          </a:p>
          <a:p>
            <a:endParaRPr lang="en-US" sz="2200" dirty="0" smtClean="0"/>
          </a:p>
          <a:p>
            <a:r>
              <a:rPr lang="en-US" sz="2200" dirty="0" smtClean="0"/>
              <a:t> </a:t>
            </a:r>
            <a:r>
              <a:rPr lang="en-US" sz="2200" dirty="0" err="1" smtClean="0"/>
              <a:t>τ</a:t>
            </a:r>
            <a:r>
              <a:rPr lang="en-US" sz="2200" dirty="0" smtClean="0"/>
              <a:t> =  182     ± 27 </a:t>
            </a:r>
            <a:r>
              <a:rPr lang="en-US" sz="2200" dirty="0" err="1" smtClean="0"/>
              <a:t>pico</a:t>
            </a:r>
            <a:r>
              <a:rPr lang="en-US" sz="2200" dirty="0" smtClean="0"/>
              <a:t> sec.</a:t>
            </a:r>
            <a:r>
              <a:rPr lang="en-US" sz="2200" dirty="0" smtClean="0">
                <a:solidFill>
                  <a:srgbClr val="FF0000"/>
                </a:solidFill>
              </a:rPr>
              <a:t> </a:t>
            </a:r>
            <a:r>
              <a:rPr lang="en-US" sz="2200" dirty="0" smtClean="0"/>
              <a:t> </a:t>
            </a:r>
          </a:p>
        </p:txBody>
      </p:sp>
      <p:graphicFrame>
        <p:nvGraphicFramePr>
          <p:cNvPr id="546830" name="Object 14"/>
          <p:cNvGraphicFramePr>
            <a:graphicFrameLocks noChangeAspect="1"/>
          </p:cNvGraphicFramePr>
          <p:nvPr/>
        </p:nvGraphicFramePr>
        <p:xfrm>
          <a:off x="5943600" y="4572000"/>
          <a:ext cx="482600" cy="482600"/>
        </p:xfrm>
        <a:graphic>
          <a:graphicData uri="http://schemas.openxmlformats.org/presentationml/2006/ole">
            <p:oleObj spid="_x0000_s546830" name="Equation" r:id="rId10" imgW="254000" imgH="254000" progId="Equation.3">
              <p:embed/>
            </p:oleObj>
          </a:graphicData>
        </a:graphic>
      </p:graphicFrame>
      <p:graphicFrame>
        <p:nvGraphicFramePr>
          <p:cNvPr id="546833" name="Object 17"/>
          <p:cNvGraphicFramePr>
            <a:graphicFrameLocks noChangeAspect="1"/>
          </p:cNvGraphicFramePr>
          <p:nvPr/>
        </p:nvGraphicFramePr>
        <p:xfrm>
          <a:off x="6070600" y="5257800"/>
          <a:ext cx="482600" cy="482600"/>
        </p:xfrm>
        <a:graphic>
          <a:graphicData uri="http://schemas.openxmlformats.org/presentationml/2006/ole">
            <p:oleObj spid="_x0000_s546833" name="Equation" r:id="rId11" imgW="254000" imgH="254000" progId="Equation.3">
              <p:embed/>
            </p:oleObj>
          </a:graphicData>
        </a:graphic>
      </p:graphicFrame>
      <p:graphicFrame>
        <p:nvGraphicFramePr>
          <p:cNvPr id="546834" name="Object 18"/>
          <p:cNvGraphicFramePr>
            <a:graphicFrameLocks noChangeAspect="1"/>
          </p:cNvGraphicFramePr>
          <p:nvPr/>
        </p:nvGraphicFramePr>
        <p:xfrm>
          <a:off x="6781800" y="5329238"/>
          <a:ext cx="457200" cy="384175"/>
        </p:xfrm>
        <a:graphic>
          <a:graphicData uri="http://schemas.openxmlformats.org/presentationml/2006/ole">
            <p:oleObj spid="_x0000_s546834" name="Equation" r:id="rId12" imgW="241300" imgH="203200" progId="Equation.3">
              <p:embed/>
            </p:oleObj>
          </a:graphicData>
        </a:graphic>
      </p:graphicFrame>
      <p:sp>
        <p:nvSpPr>
          <p:cNvPr id="20" name="TextBox 19"/>
          <p:cNvSpPr txBox="1"/>
          <p:nvPr/>
        </p:nvSpPr>
        <p:spPr>
          <a:xfrm flipH="1">
            <a:off x="5867400" y="5562600"/>
            <a:ext cx="533400" cy="830997"/>
          </a:xfrm>
          <a:prstGeom prst="rect">
            <a:avLst/>
          </a:prstGeom>
          <a:noFill/>
        </p:spPr>
        <p:txBody>
          <a:bodyPr wrap="square" rtlCol="0">
            <a:spAutoFit/>
          </a:bodyPr>
          <a:lstStyle/>
          <a:p>
            <a:r>
              <a:rPr lang="en-US" sz="1600" dirty="0" smtClean="0"/>
              <a:t>-</a:t>
            </a:r>
          </a:p>
          <a:p>
            <a:r>
              <a:rPr lang="en-US" sz="1600" dirty="0" smtClean="0"/>
              <a:t>+18</a:t>
            </a:r>
          </a:p>
          <a:p>
            <a:r>
              <a:rPr lang="en-US" sz="1600" dirty="0" smtClean="0"/>
              <a:t>-27 </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E89A128-ED59-2549-B502-A4961247F92A}" type="slidenum">
              <a:rPr lang="en-US" smtClean="0"/>
              <a:pPr/>
              <a:t>7</a:t>
            </a:fld>
            <a:endParaRPr lang="en-US" dirty="0"/>
          </a:p>
        </p:txBody>
      </p:sp>
      <p:cxnSp>
        <p:nvCxnSpPr>
          <p:cNvPr id="11" name="直接连接符 5"/>
          <p:cNvCxnSpPr>
            <a:cxnSpLocks noChangeShapeType="1"/>
          </p:cNvCxnSpPr>
          <p:nvPr/>
        </p:nvCxnSpPr>
        <p:spPr bwMode="auto">
          <a:xfrm>
            <a:off x="685800" y="914400"/>
            <a:ext cx="7467600" cy="1588"/>
          </a:xfrm>
          <a:prstGeom prst="line">
            <a:avLst/>
          </a:prstGeom>
          <a:noFill/>
          <a:ln w="76200" cmpd="thickThin">
            <a:solidFill>
              <a:schemeClr val="tx1">
                <a:alpha val="79999"/>
              </a:schemeClr>
            </a:solidFill>
            <a:round/>
            <a:headEnd/>
            <a:tailEnd/>
          </a:ln>
        </p:spPr>
      </p:cxnSp>
      <p:sp>
        <p:nvSpPr>
          <p:cNvPr id="15" name="Title 14"/>
          <p:cNvSpPr>
            <a:spLocks noGrp="1"/>
          </p:cNvSpPr>
          <p:nvPr>
            <p:ph type="title"/>
          </p:nvPr>
        </p:nvSpPr>
        <p:spPr>
          <a:xfrm>
            <a:off x="685800" y="-76200"/>
            <a:ext cx="7772400" cy="1143000"/>
          </a:xfrm>
        </p:spPr>
        <p:txBody>
          <a:bodyPr>
            <a:normAutofit/>
          </a:bodyPr>
          <a:lstStyle/>
          <a:p>
            <a:r>
              <a:rPr lang="en-US" sz="3200" b="1" dirty="0" smtClean="0"/>
              <a:t>(Anti) Hyper-Nuclei Yield Ratios </a:t>
            </a:r>
            <a:endParaRPr lang="en-US" sz="3200" b="1" dirty="0"/>
          </a:p>
        </p:txBody>
      </p:sp>
      <p:sp>
        <p:nvSpPr>
          <p:cNvPr id="17" name="TextBox 16"/>
          <p:cNvSpPr txBox="1"/>
          <p:nvPr/>
        </p:nvSpPr>
        <p:spPr>
          <a:xfrm>
            <a:off x="533400" y="1142018"/>
            <a:ext cx="8153400" cy="1677382"/>
          </a:xfrm>
          <a:prstGeom prst="rect">
            <a:avLst/>
          </a:prstGeom>
          <a:noFill/>
        </p:spPr>
        <p:txBody>
          <a:bodyPr wrap="square" rtlCol="0">
            <a:spAutoFit/>
          </a:bodyPr>
          <a:lstStyle/>
          <a:p>
            <a:r>
              <a:rPr lang="en-US" sz="2200" dirty="0" smtClean="0"/>
              <a:t>Coalescence model :  To form a hyper-Nucleus the nucleons &amp; hyperons have to be in close proximity </a:t>
            </a:r>
            <a:endParaRPr lang="en-US" sz="2200" dirty="0" smtClean="0">
              <a:solidFill>
                <a:srgbClr val="FF0000"/>
              </a:solidFill>
            </a:endParaRPr>
          </a:p>
          <a:p>
            <a:r>
              <a:rPr lang="en-US" sz="2200" dirty="0" smtClean="0">
                <a:solidFill>
                  <a:srgbClr val="FF0000"/>
                </a:solidFill>
              </a:rPr>
              <a:t>So Hyper-Nuclei Yield -&gt; Sensitive to phase-space </a:t>
            </a:r>
            <a:r>
              <a:rPr lang="en-US" sz="2200" dirty="0" err="1" smtClean="0">
                <a:solidFill>
                  <a:srgbClr val="FF0000"/>
                </a:solidFill>
              </a:rPr>
              <a:t>distbn</a:t>
            </a:r>
            <a:r>
              <a:rPr lang="en-US" sz="2200" dirty="0" smtClean="0">
                <a:solidFill>
                  <a:srgbClr val="FF0000"/>
                </a:solidFill>
              </a:rPr>
              <a:t>. of </a:t>
            </a:r>
            <a:r>
              <a:rPr lang="en-US" sz="2200" dirty="0" err="1" smtClean="0">
                <a:solidFill>
                  <a:srgbClr val="FF0000"/>
                </a:solidFill>
              </a:rPr>
              <a:t>p</a:t>
            </a:r>
            <a:r>
              <a:rPr lang="en-US" sz="2200" dirty="0" smtClean="0">
                <a:solidFill>
                  <a:srgbClr val="FF0000"/>
                </a:solidFill>
              </a:rPr>
              <a:t> </a:t>
            </a:r>
            <a:r>
              <a:rPr lang="en-US" sz="2200" dirty="0" err="1" smtClean="0">
                <a:solidFill>
                  <a:srgbClr val="FF0000"/>
                </a:solidFill>
              </a:rPr>
              <a:t>n</a:t>
            </a:r>
            <a:r>
              <a:rPr lang="en-US" sz="2200" dirty="0" smtClean="0">
                <a:solidFill>
                  <a:srgbClr val="FF0000"/>
                </a:solidFill>
              </a:rPr>
              <a:t> </a:t>
            </a:r>
            <a:r>
              <a:rPr lang="en-US" sz="2200" dirty="0" err="1" smtClean="0">
                <a:solidFill>
                  <a:srgbClr val="FF0000"/>
                </a:solidFill>
              </a:rPr>
              <a:t>Λ</a:t>
            </a:r>
            <a:r>
              <a:rPr lang="en-US" sz="2200" dirty="0" smtClean="0">
                <a:solidFill>
                  <a:srgbClr val="FF0000"/>
                </a:solidFill>
              </a:rPr>
              <a:t>    </a:t>
            </a:r>
            <a:endParaRPr lang="en-US" sz="2200" dirty="0" smtClean="0"/>
          </a:p>
          <a:p>
            <a:r>
              <a:rPr lang="en-US" sz="1500" dirty="0" smtClean="0"/>
              <a:t>P. Braun-</a:t>
            </a:r>
            <a:r>
              <a:rPr lang="en-US" sz="1500" dirty="0" err="1" smtClean="0"/>
              <a:t>Munzinger</a:t>
            </a:r>
            <a:r>
              <a:rPr lang="en-US" sz="1500" dirty="0" smtClean="0"/>
              <a:t>, J. </a:t>
            </a:r>
            <a:r>
              <a:rPr lang="en-US" sz="1500" dirty="0" err="1" smtClean="0"/>
              <a:t>Stachel</a:t>
            </a:r>
            <a:r>
              <a:rPr lang="en-US" sz="1500" dirty="0" smtClean="0"/>
              <a:t>, Nature 448(2007)302 ,  M. </a:t>
            </a:r>
            <a:r>
              <a:rPr lang="en-US" sz="1500" dirty="0" err="1" smtClean="0"/>
              <a:t>Danysz</a:t>
            </a:r>
            <a:r>
              <a:rPr lang="en-US" sz="1500" dirty="0" smtClean="0"/>
              <a:t>, J. </a:t>
            </a:r>
            <a:r>
              <a:rPr lang="en-US" sz="1500" dirty="0" err="1" smtClean="0"/>
              <a:t>Pniewski</a:t>
            </a:r>
            <a:r>
              <a:rPr lang="en-US" sz="1500" dirty="0" smtClean="0"/>
              <a:t>, Phil. Mag. 44(1953) 348 </a:t>
            </a:r>
          </a:p>
          <a:p>
            <a:r>
              <a:rPr lang="en-US" sz="2200" dirty="0" smtClean="0"/>
              <a:t>e.g.</a:t>
            </a:r>
          </a:p>
        </p:txBody>
      </p:sp>
      <p:graphicFrame>
        <p:nvGraphicFramePr>
          <p:cNvPr id="18" name="Object 17"/>
          <p:cNvGraphicFramePr>
            <a:graphicFrameLocks noChangeAspect="1"/>
          </p:cNvGraphicFramePr>
          <p:nvPr/>
        </p:nvGraphicFramePr>
        <p:xfrm>
          <a:off x="1075938" y="2590800"/>
          <a:ext cx="2581662" cy="781604"/>
        </p:xfrm>
        <a:graphic>
          <a:graphicData uri="http://schemas.openxmlformats.org/presentationml/2006/ole">
            <p:oleObj spid="_x0000_s620548" name="Equation" r:id="rId4" imgW="1384300" imgH="419100" progId="Equation.3">
              <p:embed/>
            </p:oleObj>
          </a:graphicData>
        </a:graphic>
      </p:graphicFrame>
      <p:sp>
        <p:nvSpPr>
          <p:cNvPr id="22" name="TextBox 21"/>
          <p:cNvSpPr txBox="1"/>
          <p:nvPr/>
        </p:nvSpPr>
        <p:spPr>
          <a:xfrm>
            <a:off x="457200" y="3505200"/>
            <a:ext cx="4267200" cy="1446550"/>
          </a:xfrm>
          <a:prstGeom prst="rect">
            <a:avLst/>
          </a:prstGeom>
          <a:noFill/>
        </p:spPr>
        <p:txBody>
          <a:bodyPr wrap="square" rtlCol="0">
            <a:spAutoFit/>
          </a:bodyPr>
          <a:lstStyle/>
          <a:p>
            <a:r>
              <a:rPr lang="en-US" sz="2200" dirty="0" smtClean="0"/>
              <a:t>Ratios of Hyperons and Nucleons available from particle spectra. </a:t>
            </a:r>
          </a:p>
          <a:p>
            <a:r>
              <a:rPr lang="en-US" sz="2200" dirty="0" smtClean="0">
                <a:solidFill>
                  <a:srgbClr val="0000FF"/>
                </a:solidFill>
              </a:rPr>
              <a:t>Measured Ratios of Hyper-Nuclei : consistent with Coalescence Model</a:t>
            </a:r>
          </a:p>
        </p:txBody>
      </p:sp>
      <p:graphicFrame>
        <p:nvGraphicFramePr>
          <p:cNvPr id="19" name="Table 18"/>
          <p:cNvGraphicFramePr>
            <a:graphicFrameLocks noGrp="1"/>
          </p:cNvGraphicFramePr>
          <p:nvPr/>
        </p:nvGraphicFramePr>
        <p:xfrm>
          <a:off x="4800600" y="2667000"/>
          <a:ext cx="3657600" cy="2565400"/>
        </p:xfrm>
        <a:graphic>
          <a:graphicData uri="http://schemas.openxmlformats.org/drawingml/2006/table">
            <a:tbl>
              <a:tblPr firstRow="1" bandRow="1">
                <a:tableStyleId>{5C22544A-7EE6-4342-B048-85BDC9FD1C3A}</a:tableStyleId>
              </a:tblPr>
              <a:tblGrid>
                <a:gridCol w="1828800"/>
                <a:gridCol w="1828800"/>
              </a:tblGrid>
              <a:tr h="513080">
                <a:tc>
                  <a:txBody>
                    <a:bodyPr/>
                    <a:lstStyle/>
                    <a:p>
                      <a:r>
                        <a:rPr lang="en-US" dirty="0" smtClean="0"/>
                        <a:t>     Particle Type</a:t>
                      </a:r>
                      <a:endParaRPr lang="en-US" dirty="0"/>
                    </a:p>
                  </a:txBody>
                  <a:tcPr/>
                </a:tc>
                <a:tc>
                  <a:txBody>
                    <a:bodyPr/>
                    <a:lstStyle/>
                    <a:p>
                      <a:r>
                        <a:rPr lang="en-US" dirty="0" smtClean="0"/>
                        <a:t> Measured Ratio</a:t>
                      </a:r>
                      <a:endParaRPr lang="en-US" dirty="0"/>
                    </a:p>
                  </a:txBody>
                  <a:tcPr/>
                </a:tc>
              </a:tr>
              <a:tr h="513080">
                <a:tc>
                  <a:txBody>
                    <a:bodyPr/>
                    <a:lstStyle/>
                    <a:p>
                      <a:endParaRPr lang="en-US" dirty="0"/>
                    </a:p>
                  </a:txBody>
                  <a:tcPr/>
                </a:tc>
                <a:tc>
                  <a:txBody>
                    <a:bodyPr/>
                    <a:lstStyle/>
                    <a:p>
                      <a:r>
                        <a:rPr lang="en-US" dirty="0" smtClean="0"/>
                        <a:t>0.49 ± 0.18 ± 0.07</a:t>
                      </a:r>
                      <a:endParaRPr lang="en-US" dirty="0"/>
                    </a:p>
                  </a:txBody>
                  <a:tcPr/>
                </a:tc>
              </a:tr>
              <a:tr h="513080">
                <a:tc>
                  <a:txBody>
                    <a:bodyPr/>
                    <a:lstStyle/>
                    <a:p>
                      <a:endParaRPr lang="en-US" dirty="0"/>
                    </a:p>
                  </a:txBody>
                  <a:tcPr/>
                </a:tc>
                <a:tc>
                  <a:txBody>
                    <a:bodyPr/>
                    <a:lstStyle/>
                    <a:p>
                      <a:r>
                        <a:rPr lang="en-US" dirty="0" smtClean="0"/>
                        <a:t>0.45 ± 0.02 ± 0.04</a:t>
                      </a:r>
                      <a:endParaRPr lang="en-US" dirty="0"/>
                    </a:p>
                  </a:txBody>
                  <a:tcPr/>
                </a:tc>
              </a:tr>
              <a:tr h="513080">
                <a:tc>
                  <a:txBody>
                    <a:bodyPr/>
                    <a:lstStyle/>
                    <a:p>
                      <a:endParaRPr lang="en-US" dirty="0"/>
                    </a:p>
                  </a:txBody>
                  <a:tcPr/>
                </a:tc>
                <a:tc>
                  <a:txBody>
                    <a:bodyPr/>
                    <a:lstStyle/>
                    <a:p>
                      <a:r>
                        <a:rPr lang="en-US" dirty="0" smtClean="0"/>
                        <a:t>0.89 ± 0.28 ± 0.13</a:t>
                      </a:r>
                      <a:endParaRPr lang="en-US" dirty="0"/>
                    </a:p>
                  </a:txBody>
                  <a:tcPr/>
                </a:tc>
              </a:tr>
              <a:tr h="513080">
                <a:tc>
                  <a:txBody>
                    <a:bodyPr/>
                    <a:lstStyle/>
                    <a:p>
                      <a:endParaRPr lang="en-US" dirty="0"/>
                    </a:p>
                  </a:txBody>
                  <a:tcPr/>
                </a:tc>
                <a:tc>
                  <a:txBody>
                    <a:bodyPr/>
                    <a:lstStyle/>
                    <a:p>
                      <a:r>
                        <a:rPr lang="en-US" dirty="0" smtClean="0"/>
                        <a:t>0.82 ± 0.16 ± 0.12</a:t>
                      </a:r>
                      <a:endParaRPr lang="en-US" dirty="0"/>
                    </a:p>
                  </a:txBody>
                  <a:tcPr/>
                </a:tc>
              </a:tr>
            </a:tbl>
          </a:graphicData>
        </a:graphic>
      </p:graphicFrame>
      <p:graphicFrame>
        <p:nvGraphicFramePr>
          <p:cNvPr id="20" name="Object 19"/>
          <p:cNvGraphicFramePr>
            <a:graphicFrameLocks noChangeAspect="1"/>
          </p:cNvGraphicFramePr>
          <p:nvPr/>
        </p:nvGraphicFramePr>
        <p:xfrm>
          <a:off x="5283200" y="3276600"/>
          <a:ext cx="736600" cy="337104"/>
        </p:xfrm>
        <a:graphic>
          <a:graphicData uri="http://schemas.openxmlformats.org/presentationml/2006/ole">
            <p:oleObj spid="_x0000_s620549" name="Equation" r:id="rId5" imgW="508000" imgH="241300" progId="Equation.3">
              <p:embed/>
            </p:oleObj>
          </a:graphicData>
        </a:graphic>
      </p:graphicFrame>
      <p:graphicFrame>
        <p:nvGraphicFramePr>
          <p:cNvPr id="21" name="Object 20"/>
          <p:cNvGraphicFramePr>
            <a:graphicFrameLocks noChangeAspect="1"/>
          </p:cNvGraphicFramePr>
          <p:nvPr/>
        </p:nvGraphicFramePr>
        <p:xfrm>
          <a:off x="5202237" y="3733800"/>
          <a:ext cx="817563" cy="296863"/>
        </p:xfrm>
        <a:graphic>
          <a:graphicData uri="http://schemas.openxmlformats.org/presentationml/2006/ole">
            <p:oleObj spid="_x0000_s620550" name="Equation" r:id="rId6" imgW="558800" imgH="203200" progId="Equation.3">
              <p:embed/>
            </p:oleObj>
          </a:graphicData>
        </a:graphic>
      </p:graphicFrame>
      <p:graphicFrame>
        <p:nvGraphicFramePr>
          <p:cNvPr id="24" name="Object 23"/>
          <p:cNvGraphicFramePr>
            <a:graphicFrameLocks noChangeAspect="1"/>
          </p:cNvGraphicFramePr>
          <p:nvPr/>
        </p:nvGraphicFramePr>
        <p:xfrm>
          <a:off x="5237163" y="4800600"/>
          <a:ext cx="781050" cy="298450"/>
        </p:xfrm>
        <a:graphic>
          <a:graphicData uri="http://schemas.openxmlformats.org/presentationml/2006/ole">
            <p:oleObj spid="_x0000_s620552" name="Equation" r:id="rId7" imgW="533400" imgH="203200" progId="Equation.3">
              <p:embed/>
            </p:oleObj>
          </a:graphicData>
        </a:graphic>
      </p:graphicFrame>
      <p:graphicFrame>
        <p:nvGraphicFramePr>
          <p:cNvPr id="620553" name="Object 9"/>
          <p:cNvGraphicFramePr>
            <a:graphicFrameLocks noChangeAspect="1"/>
          </p:cNvGraphicFramePr>
          <p:nvPr/>
        </p:nvGraphicFramePr>
        <p:xfrm>
          <a:off x="5237163" y="4267200"/>
          <a:ext cx="773112" cy="312738"/>
        </p:xfrm>
        <a:graphic>
          <a:graphicData uri="http://schemas.openxmlformats.org/presentationml/2006/ole">
            <p:oleObj spid="_x0000_s620553" name="Equation" r:id="rId8" imgW="533400" imgH="215900" progId="Equation.3">
              <p:embed/>
            </p:oleObj>
          </a:graphicData>
        </a:graphic>
      </p:graphicFrame>
      <p:sp>
        <p:nvSpPr>
          <p:cNvPr id="14" name="TextBox 13"/>
          <p:cNvSpPr txBox="1"/>
          <p:nvPr/>
        </p:nvSpPr>
        <p:spPr>
          <a:xfrm>
            <a:off x="3276600" y="5410200"/>
            <a:ext cx="5181600" cy="769441"/>
          </a:xfrm>
          <a:prstGeom prst="rect">
            <a:avLst/>
          </a:prstGeom>
          <a:noFill/>
        </p:spPr>
        <p:txBody>
          <a:bodyPr wrap="square" rtlCol="0">
            <a:spAutoFit/>
          </a:bodyPr>
          <a:lstStyle/>
          <a:p>
            <a:r>
              <a:rPr lang="en-US" sz="2200" dirty="0" smtClean="0">
                <a:solidFill>
                  <a:srgbClr val="FF0000"/>
                </a:solidFill>
              </a:rPr>
              <a:t>Strangeness phase space population is similar to that of light quarks</a:t>
            </a:r>
            <a:endParaRPr lang="en-US" sz="2200" dirty="0">
              <a:solidFill>
                <a:srgbClr val="FF0000"/>
              </a:solidFill>
            </a:endParaRPr>
          </a:p>
        </p:txBody>
      </p:sp>
      <p:sp>
        <p:nvSpPr>
          <p:cNvPr id="16" name="Oval 15"/>
          <p:cNvSpPr/>
          <p:nvPr/>
        </p:nvSpPr>
        <p:spPr>
          <a:xfrm>
            <a:off x="4800600" y="4572000"/>
            <a:ext cx="388620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4294800" y="5232400"/>
            <a:ext cx="685800" cy="279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76200"/>
            <a:ext cx="7239000" cy="1143000"/>
          </a:xfrm>
        </p:spPr>
        <p:txBody>
          <a:bodyPr>
            <a:normAutofit/>
          </a:bodyPr>
          <a:lstStyle/>
          <a:p>
            <a:r>
              <a:rPr lang="en-US" sz="3200" b="1" dirty="0" smtClean="0"/>
              <a:t>Particle Production at Forward Rapidity</a:t>
            </a:r>
            <a:endParaRPr lang="en-US" sz="3200" b="1" dirty="0"/>
          </a:p>
        </p:txBody>
      </p:sp>
      <p:sp>
        <p:nvSpPr>
          <p:cNvPr id="2" name="Slide Number Placeholder 1"/>
          <p:cNvSpPr>
            <a:spLocks noGrp="1"/>
          </p:cNvSpPr>
          <p:nvPr>
            <p:ph type="sldNum" sz="quarter" idx="12"/>
          </p:nvPr>
        </p:nvSpPr>
        <p:spPr/>
        <p:txBody>
          <a:bodyPr/>
          <a:lstStyle/>
          <a:p>
            <a:fld id="{AE89A128-ED59-2549-B502-A4961247F92A}" type="slidenum">
              <a:rPr lang="en-US" smtClean="0"/>
              <a:pPr/>
              <a:t>8</a:t>
            </a:fld>
            <a:endParaRPr lang="en-US" dirty="0"/>
          </a:p>
        </p:txBody>
      </p:sp>
      <p:sp>
        <p:nvSpPr>
          <p:cNvPr id="5" name="TextBox 4"/>
          <p:cNvSpPr txBox="1"/>
          <p:nvPr/>
        </p:nvSpPr>
        <p:spPr>
          <a:xfrm>
            <a:off x="685800" y="990600"/>
            <a:ext cx="7696200" cy="5601533"/>
          </a:xfrm>
          <a:prstGeom prst="rect">
            <a:avLst/>
          </a:prstGeom>
          <a:noFill/>
        </p:spPr>
        <p:txBody>
          <a:bodyPr wrap="square" rtlCol="0">
            <a:spAutoFit/>
          </a:bodyPr>
          <a:lstStyle/>
          <a:p>
            <a:r>
              <a:rPr lang="en-US" sz="2200" dirty="0" smtClean="0"/>
              <a:t>Collective knowledge by RHIC experiments have shown that </a:t>
            </a:r>
          </a:p>
          <a:p>
            <a:pPr>
              <a:buFont typeface="Arial"/>
              <a:buChar char="•"/>
            </a:pPr>
            <a:r>
              <a:rPr lang="en-US" sz="2200" dirty="0" smtClean="0">
                <a:solidFill>
                  <a:srgbClr val="0000FF"/>
                </a:solidFill>
              </a:rPr>
              <a:t> Process of particle production different in different phase space regions. </a:t>
            </a:r>
            <a:r>
              <a:rPr lang="en-US" sz="1600" dirty="0" smtClean="0">
                <a:solidFill>
                  <a:srgbClr val="0000FF"/>
                </a:solidFill>
              </a:rPr>
              <a:t> </a:t>
            </a:r>
          </a:p>
          <a:p>
            <a:r>
              <a:rPr lang="en-US" dirty="0" smtClean="0">
                <a:solidFill>
                  <a:srgbClr val="0000FF"/>
                </a:solidFill>
              </a:rPr>
              <a:t>Ref: PHOBOS </a:t>
            </a:r>
            <a:r>
              <a:rPr lang="en-US" dirty="0" err="1" smtClean="0">
                <a:solidFill>
                  <a:srgbClr val="0000FF"/>
                </a:solidFill>
              </a:rPr>
              <a:t>Coll</a:t>
            </a:r>
            <a:r>
              <a:rPr lang="en-US" dirty="0" smtClean="0">
                <a:solidFill>
                  <a:srgbClr val="0000FF"/>
                </a:solidFill>
              </a:rPr>
              <a:t>: PRL 87(2001)102303; PRL 91(2003) 052303)</a:t>
            </a:r>
          </a:p>
          <a:p>
            <a:pPr>
              <a:buFont typeface="Arial"/>
              <a:buChar char="•"/>
            </a:pPr>
            <a:r>
              <a:rPr lang="en-US" sz="2200" dirty="0" smtClean="0">
                <a:solidFill>
                  <a:srgbClr val="FF0000"/>
                </a:solidFill>
              </a:rPr>
              <a:t> Different particle species might show different behaviour of production in the same phase space.</a:t>
            </a:r>
          </a:p>
          <a:p>
            <a:r>
              <a:rPr lang="en-US" dirty="0" smtClean="0">
                <a:solidFill>
                  <a:srgbClr val="FF0000"/>
                </a:solidFill>
              </a:rPr>
              <a:t>Ref: STAR Coll. J. Adams et al., Phys. Rev. </a:t>
            </a:r>
            <a:r>
              <a:rPr lang="en-US" dirty="0" err="1" smtClean="0">
                <a:solidFill>
                  <a:srgbClr val="FF0000"/>
                </a:solidFill>
              </a:rPr>
              <a:t>Lett</a:t>
            </a:r>
            <a:r>
              <a:rPr lang="en-US" dirty="0" smtClean="0">
                <a:solidFill>
                  <a:srgbClr val="FF0000"/>
                </a:solidFill>
              </a:rPr>
              <a:t>. 95 (2005)062301 ;  </a:t>
            </a:r>
          </a:p>
          <a:p>
            <a:r>
              <a:rPr lang="en-US" sz="2200" dirty="0" smtClean="0">
                <a:solidFill>
                  <a:srgbClr val="FF0000"/>
                </a:solidFill>
              </a:rPr>
              <a:t>	</a:t>
            </a:r>
          </a:p>
          <a:p>
            <a:r>
              <a:rPr lang="en-US" sz="2200" dirty="0" smtClean="0"/>
              <a:t>HIJING: Total produced particle has contributions from:</a:t>
            </a:r>
          </a:p>
          <a:p>
            <a:r>
              <a:rPr lang="en-US" sz="2200" dirty="0" smtClean="0"/>
              <a:t>Soft processes (</a:t>
            </a:r>
            <a:r>
              <a:rPr lang="en-US" sz="2200" dirty="0" err="1" smtClean="0"/>
              <a:t>N</a:t>
            </a:r>
            <a:r>
              <a:rPr lang="en-US" sz="2200" baseline="-25000" dirty="0" err="1" smtClean="0"/>
              <a:t>part</a:t>
            </a:r>
            <a:r>
              <a:rPr lang="en-US" sz="2200" dirty="0" smtClean="0"/>
              <a:t> scaling)  + Hard processes (</a:t>
            </a:r>
            <a:r>
              <a:rPr lang="en-US" sz="2200" dirty="0" err="1" smtClean="0"/>
              <a:t>N</a:t>
            </a:r>
            <a:r>
              <a:rPr lang="en-US" sz="2200" baseline="-25000" dirty="0" err="1" smtClean="0"/>
              <a:t>collisions</a:t>
            </a:r>
            <a:r>
              <a:rPr lang="en-US" sz="2200" dirty="0" smtClean="0"/>
              <a:t> scaling)</a:t>
            </a:r>
          </a:p>
          <a:p>
            <a:pPr>
              <a:buFont typeface="Arial"/>
              <a:buChar char="•"/>
            </a:pPr>
            <a:r>
              <a:rPr lang="en-US" sz="2200" dirty="0" smtClean="0">
                <a:solidFill>
                  <a:srgbClr val="631A9A"/>
                </a:solidFill>
              </a:rPr>
              <a:t> </a:t>
            </a:r>
            <a:r>
              <a:rPr lang="en-US" sz="2200" dirty="0" smtClean="0">
                <a:solidFill>
                  <a:srgbClr val="0000FF"/>
                </a:solidFill>
              </a:rPr>
              <a:t>Varying event centrality -&gt; Relative contribution of soft and hard processes. </a:t>
            </a:r>
            <a:r>
              <a:rPr lang="en-US" dirty="0" smtClean="0">
                <a:solidFill>
                  <a:srgbClr val="0000FF"/>
                </a:solidFill>
              </a:rPr>
              <a:t>Ref: PHENIX Coll. PRL 86 (2001) 3500</a:t>
            </a:r>
          </a:p>
          <a:p>
            <a:pPr>
              <a:buFont typeface="Arial"/>
              <a:buChar char="•"/>
            </a:pPr>
            <a:endParaRPr lang="en-US" dirty="0" smtClean="0">
              <a:solidFill>
                <a:srgbClr val="0000FF"/>
              </a:solidFill>
            </a:endParaRPr>
          </a:p>
          <a:p>
            <a:pPr>
              <a:buFont typeface="Arial"/>
              <a:buChar char="•"/>
            </a:pPr>
            <a:r>
              <a:rPr lang="en-US" sz="2200" dirty="0" smtClean="0">
                <a:solidFill>
                  <a:srgbClr val="FF0000"/>
                </a:solidFill>
              </a:rPr>
              <a:t> PMD at STAR studies photons production (different species) at forward rapidity</a:t>
            </a:r>
            <a:r>
              <a:rPr lang="en-US" sz="2000" dirty="0" smtClean="0">
                <a:solidFill>
                  <a:srgbClr val="FF0000"/>
                </a:solidFill>
              </a:rPr>
              <a:t> -3.7 &lt; </a:t>
            </a:r>
            <a:r>
              <a:rPr lang="en-US" sz="2000" dirty="0" err="1" smtClean="0">
                <a:solidFill>
                  <a:srgbClr val="FF0000"/>
                </a:solidFill>
              </a:rPr>
              <a:t>η</a:t>
            </a:r>
            <a:r>
              <a:rPr lang="en-US" sz="2000" dirty="0" smtClean="0">
                <a:solidFill>
                  <a:srgbClr val="FF0000"/>
                </a:solidFill>
              </a:rPr>
              <a:t> &lt; -2.3</a:t>
            </a:r>
            <a:r>
              <a:rPr lang="en-US" sz="2200" dirty="0" smtClean="0">
                <a:solidFill>
                  <a:srgbClr val="FF0000"/>
                </a:solidFill>
              </a:rPr>
              <a:t> (different phase space) : Compares with charge particle production at RHIC ! </a:t>
            </a:r>
            <a:r>
              <a:rPr lang="en-US" dirty="0" smtClean="0"/>
              <a:t>Phys. Rev. C 73 (2006) 34906; Phys. Rev. </a:t>
            </a:r>
            <a:r>
              <a:rPr lang="en-US" dirty="0" err="1" smtClean="0"/>
              <a:t>Lett</a:t>
            </a:r>
            <a:r>
              <a:rPr lang="en-US" dirty="0" smtClean="0"/>
              <a:t>. 95 (2005) 62301</a:t>
            </a:r>
            <a:endParaRPr lang="en-US" dirty="0" smtClean="0">
              <a:solidFill>
                <a:srgbClr val="FF0000"/>
              </a:solidFill>
            </a:endParaRPr>
          </a:p>
        </p:txBody>
      </p:sp>
      <p:cxnSp>
        <p:nvCxnSpPr>
          <p:cNvPr id="6" name="直接连接符 5"/>
          <p:cNvCxnSpPr>
            <a:cxnSpLocks noChangeShapeType="1"/>
          </p:cNvCxnSpPr>
          <p:nvPr/>
        </p:nvCxnSpPr>
        <p:spPr bwMode="auto">
          <a:xfrm>
            <a:off x="685800" y="914400"/>
            <a:ext cx="7848600" cy="1588"/>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639762"/>
          </a:xfrm>
        </p:spPr>
        <p:txBody>
          <a:bodyPr>
            <a:normAutofit fontScale="90000"/>
          </a:bodyPr>
          <a:lstStyle/>
          <a:p>
            <a:r>
              <a:rPr lang="en-US" sz="3200" dirty="0" smtClean="0"/>
              <a:t>The Photon Multiplicity Detector at STAR</a:t>
            </a:r>
            <a:br>
              <a:rPr lang="en-US" sz="3200" dirty="0" smtClean="0"/>
            </a:br>
            <a:r>
              <a:rPr lang="en-US" sz="2000" dirty="0" err="1" smtClean="0"/>
              <a:t>Nucl</a:t>
            </a:r>
            <a:r>
              <a:rPr lang="en-US" sz="2000" dirty="0" smtClean="0"/>
              <a:t>. </a:t>
            </a:r>
            <a:r>
              <a:rPr lang="en-US" sz="2000" dirty="0" err="1" smtClean="0"/>
              <a:t>Instrum</a:t>
            </a:r>
            <a:r>
              <a:rPr lang="en-US" sz="2000" dirty="0" smtClean="0"/>
              <a:t>. Meth. A 499 (2003) 751</a:t>
            </a:r>
            <a:endParaRPr lang="en-US" sz="2000" dirty="0"/>
          </a:p>
        </p:txBody>
      </p:sp>
      <p:sp>
        <p:nvSpPr>
          <p:cNvPr id="4" name="Slide Number Placeholder 3"/>
          <p:cNvSpPr>
            <a:spLocks noGrp="1"/>
          </p:cNvSpPr>
          <p:nvPr>
            <p:ph type="sldNum" sz="quarter" idx="12"/>
          </p:nvPr>
        </p:nvSpPr>
        <p:spPr/>
        <p:txBody>
          <a:bodyPr/>
          <a:lstStyle/>
          <a:p>
            <a:fld id="{AE89A128-ED59-2549-B502-A4961247F92A}" type="slidenum">
              <a:rPr lang="en-US" smtClean="0"/>
              <a:pPr/>
              <a:t>9</a:t>
            </a:fld>
            <a:endParaRPr lang="en-US"/>
          </a:p>
        </p:txBody>
      </p:sp>
      <p:sp>
        <p:nvSpPr>
          <p:cNvPr id="5" name="TextBox 4"/>
          <p:cNvSpPr txBox="1"/>
          <p:nvPr/>
        </p:nvSpPr>
        <p:spPr>
          <a:xfrm>
            <a:off x="4800600" y="1143001"/>
            <a:ext cx="3886200" cy="5213349"/>
          </a:xfrm>
          <a:prstGeom prst="rect">
            <a:avLst/>
          </a:prstGeom>
          <a:solidFill>
            <a:schemeClr val="accent2">
              <a:lumMod val="60000"/>
              <a:lumOff val="40000"/>
            </a:schemeClr>
          </a:solidFill>
          <a:ln>
            <a:solidFill>
              <a:srgbClr val="800000"/>
            </a:solidFill>
          </a:ln>
        </p:spPr>
        <p:txBody>
          <a:bodyPr wrap="square" rtlCol="0">
            <a:spAutoFit/>
          </a:bodyPr>
          <a:lstStyle/>
          <a:p>
            <a:r>
              <a:rPr lang="en-US" sz="2400" dirty="0" smtClean="0"/>
              <a:t>Photon Multiplicity Detector measures N</a:t>
            </a:r>
            <a:r>
              <a:rPr lang="en-US" sz="2400" baseline="-25000" dirty="0" smtClean="0"/>
              <a:t>γ</a:t>
            </a:r>
            <a:r>
              <a:rPr lang="en-US" sz="2400" dirty="0" smtClean="0"/>
              <a:t> and </a:t>
            </a:r>
            <a:r>
              <a:rPr lang="en-US" sz="2400" dirty="0" err="1" smtClean="0"/>
              <a:t>dN</a:t>
            </a:r>
            <a:r>
              <a:rPr lang="en-US" sz="2400" baseline="-25000" dirty="0" err="1" smtClean="0"/>
              <a:t>γ</a:t>
            </a:r>
            <a:r>
              <a:rPr lang="en-US" sz="2400" dirty="0" err="1" smtClean="0"/>
              <a:t>/dη</a:t>
            </a:r>
            <a:r>
              <a:rPr lang="en-US" sz="2400" dirty="0" smtClean="0"/>
              <a:t> at forward rapidity (-3.7 &lt; </a:t>
            </a:r>
            <a:r>
              <a:rPr lang="en-US" sz="2400" dirty="0" err="1" smtClean="0"/>
              <a:t>η</a:t>
            </a:r>
            <a:r>
              <a:rPr lang="en-US" sz="2400" dirty="0" smtClean="0"/>
              <a:t> &lt; -2.3)</a:t>
            </a:r>
          </a:p>
          <a:p>
            <a:r>
              <a:rPr lang="en-US" sz="2400" dirty="0" smtClean="0">
                <a:solidFill>
                  <a:srgbClr val="0000FF"/>
                </a:solidFill>
              </a:rPr>
              <a:t>Designed, Fabricated, Installed &amp; Maintained by 3 Indian Univ. &amp; 3 Institutes. </a:t>
            </a:r>
          </a:p>
          <a:p>
            <a:r>
              <a:rPr lang="en-US" sz="2400" dirty="0" smtClean="0"/>
              <a:t>Photon Production studied as a function of: </a:t>
            </a:r>
          </a:p>
          <a:p>
            <a:pPr>
              <a:buFont typeface="Arial"/>
              <a:buChar char="•"/>
            </a:pPr>
            <a:r>
              <a:rPr lang="en-US" sz="2400" dirty="0" smtClean="0"/>
              <a:t> Event centrality</a:t>
            </a:r>
          </a:p>
          <a:p>
            <a:pPr>
              <a:buFont typeface="Arial"/>
              <a:buChar char="•"/>
            </a:pPr>
            <a:r>
              <a:rPr lang="en-US" sz="2400" dirty="0" smtClean="0"/>
              <a:t> System size : AuAu and CuCu collisions</a:t>
            </a:r>
          </a:p>
          <a:p>
            <a:pPr>
              <a:buFont typeface="Arial"/>
              <a:buChar char="•"/>
            </a:pPr>
            <a:r>
              <a:rPr lang="en-US" sz="2400" dirty="0" smtClean="0"/>
              <a:t> Center of mass Energy (√</a:t>
            </a:r>
            <a:r>
              <a:rPr lang="en-US" sz="2400" dirty="0" err="1" smtClean="0"/>
              <a:t>s</a:t>
            </a:r>
            <a:r>
              <a:rPr lang="en-US" sz="2400" baseline="-25000" dirty="0" err="1" smtClean="0"/>
              <a:t>NN</a:t>
            </a:r>
            <a:r>
              <a:rPr lang="en-US" sz="2400" dirty="0" smtClean="0"/>
              <a:t>): </a:t>
            </a:r>
            <a:r>
              <a:rPr lang="en-US" sz="2400" dirty="0" smtClean="0">
                <a:solidFill>
                  <a:srgbClr val="0000FF"/>
                </a:solidFill>
              </a:rPr>
              <a:t>200 </a:t>
            </a:r>
            <a:r>
              <a:rPr lang="en-US" sz="2400" dirty="0" err="1" smtClean="0"/>
              <a:t>GeV</a:t>
            </a:r>
            <a:r>
              <a:rPr lang="en-US" sz="2400" dirty="0" smtClean="0"/>
              <a:t> &amp; </a:t>
            </a:r>
            <a:r>
              <a:rPr lang="en-US" sz="2400" dirty="0" smtClean="0">
                <a:solidFill>
                  <a:srgbClr val="FF0000"/>
                </a:solidFill>
              </a:rPr>
              <a:t>62.4</a:t>
            </a:r>
            <a:r>
              <a:rPr lang="en-US" sz="2400" dirty="0" smtClean="0"/>
              <a:t> </a:t>
            </a:r>
            <a:r>
              <a:rPr lang="en-US" sz="2400" dirty="0" err="1" smtClean="0"/>
              <a:t>GeV</a:t>
            </a:r>
            <a:endParaRPr lang="en-US" sz="2400" dirty="0"/>
          </a:p>
        </p:txBody>
      </p:sp>
      <p:pic>
        <p:nvPicPr>
          <p:cNvPr id="6" name="Picture 5" descr="pmd_feb04.jpg"/>
          <p:cNvPicPr>
            <a:picLocks noChangeAspect="1"/>
          </p:cNvPicPr>
          <p:nvPr/>
        </p:nvPicPr>
        <p:blipFill>
          <a:blip r:embed="rId3"/>
          <a:stretch>
            <a:fillRect/>
          </a:stretch>
        </p:blipFill>
        <p:spPr>
          <a:xfrm>
            <a:off x="655244" y="1134009"/>
            <a:ext cx="3916756" cy="5222341"/>
          </a:xfrm>
          <a:prstGeom prst="rect">
            <a:avLst/>
          </a:prstGeom>
        </p:spPr>
      </p:pic>
      <p:cxnSp>
        <p:nvCxnSpPr>
          <p:cNvPr id="7" name="直接连接符 5"/>
          <p:cNvCxnSpPr>
            <a:cxnSpLocks noChangeShapeType="1"/>
          </p:cNvCxnSpPr>
          <p:nvPr/>
        </p:nvCxnSpPr>
        <p:spPr bwMode="auto">
          <a:xfrm>
            <a:off x="685800" y="1065212"/>
            <a:ext cx="7467600" cy="1588"/>
          </a:xfrm>
          <a:prstGeom prst="line">
            <a:avLst/>
          </a:prstGeom>
          <a:noFill/>
          <a:ln w="76200" cmpd="thickThin">
            <a:solidFill>
              <a:schemeClr val="tx1">
                <a:alpha val="79999"/>
              </a:schemeClr>
            </a:solidFill>
            <a:round/>
            <a:headEnd/>
            <a:tailEn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21977</TotalTime>
  <Words>10697</Words>
  <Application>Microsoft Macintosh PowerPoint</Application>
  <PresentationFormat>On-screen Show (4:3)</PresentationFormat>
  <Paragraphs>807</Paragraphs>
  <Slides>39</Slides>
  <Notes>38</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39</vt:i4>
      </vt:variant>
    </vt:vector>
  </HeadingPairs>
  <TitlesOfParts>
    <vt:vector size="42" baseType="lpstr">
      <vt:lpstr>Office Theme</vt:lpstr>
      <vt:lpstr>???</vt:lpstr>
      <vt:lpstr>Equation</vt:lpstr>
      <vt:lpstr>Recent Results from STAR  </vt:lpstr>
      <vt:lpstr>Slide 2</vt:lpstr>
      <vt:lpstr>Slide 3</vt:lpstr>
      <vt:lpstr>Exotic phenomenon at STAR: First observation of  ANTI-MATTER HYPER-NUCLEUS Ref: Science 328 (2010) 58 </vt:lpstr>
      <vt:lpstr>Anti-Matter Hyper-Nucleus  at STAR</vt:lpstr>
      <vt:lpstr>Detecting Anti-Hyper-Triton</vt:lpstr>
      <vt:lpstr>(Anti) Hyper-Nuclei Yield Ratios </vt:lpstr>
      <vt:lpstr>Particle Production at Forward Rapidity</vt:lpstr>
      <vt:lpstr>The Photon Multiplicity Detector at STAR Nucl. Instrum. Meth. A 499 (2003) 751</vt:lpstr>
      <vt:lpstr>Photon Production: Scaling with Npart Nucl.Phys.A 832: 134-147, 2010</vt:lpstr>
      <vt:lpstr>Slide 11</vt:lpstr>
      <vt:lpstr>Slide 12</vt:lpstr>
      <vt:lpstr>Slide 13</vt:lpstr>
      <vt:lpstr>Slide 14</vt:lpstr>
      <vt:lpstr>Number of Constituent Quark Scaling STAR Coll. Phys. Rev. C  72 (2005) 1490 </vt:lpstr>
      <vt:lpstr>Slide 16</vt:lpstr>
      <vt:lpstr>Slide 17</vt:lpstr>
      <vt:lpstr>Slide 18</vt:lpstr>
      <vt:lpstr>ρ0 Production :  n=2 or n=4?</vt:lpstr>
      <vt:lpstr>Is Local Parity Violation in Strong Interactions Observable?</vt:lpstr>
      <vt:lpstr>Slide 21</vt:lpstr>
      <vt:lpstr>Observing Charge separation w.r.t. Reaction Plane</vt:lpstr>
      <vt:lpstr>Observation from Data and Simulations</vt:lpstr>
      <vt:lpstr>QCD Phase Diagram : Locating Critical Point</vt:lpstr>
      <vt:lpstr>AuAu collisions at √sNN= 9.2 AGeV  Ref: Phys. Rev. C  81(2010) 24911 </vt:lpstr>
      <vt:lpstr>Comparison of 9.2 GeV results with SPS data</vt:lpstr>
      <vt:lpstr>How to recognize Critical Behaviour?</vt:lpstr>
      <vt:lpstr>Experimental search for Critical Point STAR Coll. Phys. Rev. Lett. 105 (2010) 22302</vt:lpstr>
      <vt:lpstr>Summary</vt:lpstr>
      <vt:lpstr>Thank you from All of us </vt:lpstr>
      <vt:lpstr>Back Up Slides</vt:lpstr>
      <vt:lpstr>Relativistic Heavy Ion Collider</vt:lpstr>
      <vt:lpstr>Slide 33</vt:lpstr>
      <vt:lpstr>Slide 34</vt:lpstr>
      <vt:lpstr>Particle production in Different phase space Ref: PHOBOS Collaboration  PRL  () ; PRL () </vt:lpstr>
      <vt:lpstr>Slide 36</vt:lpstr>
      <vt:lpstr>Slide 37</vt:lpstr>
      <vt:lpstr>Slide 38</vt:lpstr>
      <vt:lpstr>Slide 39</vt:lpstr>
    </vt:vector>
  </TitlesOfParts>
  <Company>Physics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Results from STAR</dc:title>
  <dc:creator>rashmi raniwala</dc:creator>
  <cp:lastModifiedBy>rashmi raniwala</cp:lastModifiedBy>
  <cp:revision>1154</cp:revision>
  <dcterms:created xsi:type="dcterms:W3CDTF">2010-12-13T02:39:22Z</dcterms:created>
  <dcterms:modified xsi:type="dcterms:W3CDTF">2010-12-13T02:46:03Z</dcterms:modified>
</cp:coreProperties>
</file>