
<file path=[Content_Types].xml><?xml version="1.0" encoding="utf-8"?>
<Types xmlns="http://schemas.openxmlformats.org/package/2006/content-types">
  <Default Extension="jpg" ContentType="image/jpeg"/>
  <Default Extension="emf" ContentType="image/x-emf"/>
  <Default Extension="jpeg" ContentType="image/jpeg"/>
  <Default Extension="xml" ContentType="application/xml"/>
  <Default Extension="vml" ContentType="application/vnd.openxmlformats-officedocument.vmlDrawing"/>
  <Default Extension="bin" ContentType="application/vnd.openxmlformats-officedocument.presentationml.printerSettings"/>
  <Default Extension="wdp" ContentType="image/vnd.ms-photo"/>
  <Default Extension="png" ContentType="image/png"/>
  <Default Extension="wmf" ContentType="image/x-wmf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8" r:id="rId3"/>
    <p:sldId id="284" r:id="rId4"/>
    <p:sldId id="327" r:id="rId5"/>
    <p:sldId id="328" r:id="rId6"/>
    <p:sldId id="326" r:id="rId7"/>
    <p:sldId id="305" r:id="rId8"/>
    <p:sldId id="300" r:id="rId9"/>
    <p:sldId id="306" r:id="rId10"/>
    <p:sldId id="265" r:id="rId11"/>
    <p:sldId id="266" r:id="rId12"/>
    <p:sldId id="271" r:id="rId13"/>
    <p:sldId id="279" r:id="rId14"/>
    <p:sldId id="307" r:id="rId15"/>
    <p:sldId id="331" r:id="rId16"/>
    <p:sldId id="332" r:id="rId17"/>
    <p:sldId id="308" r:id="rId18"/>
    <p:sldId id="303" r:id="rId19"/>
    <p:sldId id="325" r:id="rId20"/>
    <p:sldId id="309" r:id="rId21"/>
    <p:sldId id="310" r:id="rId22"/>
    <p:sldId id="311" r:id="rId23"/>
    <p:sldId id="313" r:id="rId24"/>
    <p:sldId id="314" r:id="rId25"/>
    <p:sldId id="318" r:id="rId26"/>
    <p:sldId id="283" r:id="rId27"/>
    <p:sldId id="28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21FC174-9FEF-7446-BF9A-9B48617337A5}">
          <p14:sldIdLst>
            <p14:sldId id="256"/>
            <p14:sldId id="258"/>
            <p14:sldId id="284"/>
          </p14:sldIdLst>
        </p14:section>
        <p14:section name="Open Charm" id="{E3EFD824-BD96-E845-AA70-049DF779892D}">
          <p14:sldIdLst>
            <p14:sldId id="327"/>
            <p14:sldId id="328"/>
          </p14:sldIdLst>
        </p14:section>
        <p14:section name="MTD" id="{6BB2F445-4EEE-A14E-90D8-6E9CDD7CF825}">
          <p14:sldIdLst>
            <p14:sldId id="326"/>
            <p14:sldId id="305"/>
            <p14:sldId id="300"/>
            <p14:sldId id="306"/>
            <p14:sldId id="265"/>
            <p14:sldId id="266"/>
          </p14:sldIdLst>
        </p14:section>
        <p14:section name="HFT" id="{4EB4462C-8D30-1641-B5F9-BC4695B6DE45}">
          <p14:sldIdLst>
            <p14:sldId id="271"/>
            <p14:sldId id="279"/>
            <p14:sldId id="307"/>
            <p14:sldId id="331"/>
            <p14:sldId id="332"/>
            <p14:sldId id="308"/>
            <p14:sldId id="303"/>
            <p14:sldId id="325"/>
            <p14:sldId id="309"/>
            <p14:sldId id="310"/>
            <p14:sldId id="311"/>
            <p14:sldId id="313"/>
            <p14:sldId id="314"/>
            <p14:sldId id="318"/>
            <p14:sldId id="283"/>
            <p14:sldId id="281"/>
          </p14:sldIdLst>
        </p14:section>
        <p14:section name="Backup" id="{DCD514D4-B35F-AF44-BF11-A23A562696C2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420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48" autoAdjust="0"/>
    <p:restoredTop sz="80196" autoAdjust="0"/>
  </p:normalViewPr>
  <p:slideViewPr>
    <p:cSldViewPr snapToGrid="0" snapToObjects="1">
      <p:cViewPr varScale="1">
        <p:scale>
          <a:sx n="59" d="100"/>
          <a:sy n="59" d="100"/>
        </p:scale>
        <p:origin x="-10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120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C922D-7327-FF4E-837C-C893E603985B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777F4-3099-8F45-99EF-DDFDEFE111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5285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67896F-0854-584F-8B74-23E16115540E}" type="datetimeFigureOut">
              <a:rPr lang="en-US" smtClean="0"/>
              <a:t>11/26/12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E38A7-1363-FA4E-8D7F-044D1D554B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54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35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5BD16BB-2FA0-F542-B2A8-3104C8505659}" type="slidenum">
              <a:rPr lang="en-US" sz="1200" b="0" baseline="0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en-US" sz="1200" b="0" baseline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F342F-25F9-D141-B479-C6804B571C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58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go through formatting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95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charset="0"/>
              <a:ea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on this…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4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(11/10/12 17:33) -----</a:t>
            </a:r>
          </a:p>
          <a:p>
            <a:r>
              <a:rPr lang="en-US"/>
              <a:t>overview of talks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80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86F3B-AA56-4F66-AB73-ED6D190D3277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If the quark motivation is in </a:t>
            </a:r>
            <a:r>
              <a:rPr lang="en-US" dirty="0" err="1" smtClean="0"/>
              <a:t>Huan</a:t>
            </a:r>
            <a:r>
              <a:rPr lang="en-US" baseline="0" dirty="0" err="1" smtClean="0"/>
              <a:t>’s</a:t>
            </a:r>
            <a:r>
              <a:rPr lang="en-US" baseline="0" dirty="0" smtClean="0"/>
              <a:t> talk I can save a slide. CNM which I do not discuss in the brief overview talks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(11/10/12 17:33) -----</a:t>
            </a:r>
          </a:p>
          <a:p>
            <a:r>
              <a:rPr lang="en-US"/>
              <a:t>Recent star results already discussed in this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88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(11/10/12 17:33) -----</a:t>
            </a:r>
          </a:p>
          <a:p>
            <a:r>
              <a:rPr lang="en-US"/>
              <a:t>Two upgrades to be discussed in psrticulr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AE38A7-1363-FA4E-8D7F-044D1D554B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99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609B8D1-E5D7-0C43-A8DE-D8EC6704ABB7}" type="slidenum">
              <a:rPr lang="en-US" sz="1200" b="0" baseline="0">
                <a:latin typeface="Times New Roman" charset="0"/>
              </a:rPr>
              <a:pPr eaLnBrk="1" hangingPunct="1"/>
              <a:t>6</a:t>
            </a:fld>
            <a:endParaRPr lang="en-US" sz="1200" b="0" baseline="0">
              <a:latin typeface="Times New Roman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8550" y="676275"/>
            <a:ext cx="4611688" cy="3459163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9" y="4361202"/>
            <a:ext cx="5013325" cy="413166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7935195-5A7C-4546-96F8-6D8B2FEE87B7}" type="slidenum">
              <a:rPr lang="en-US" sz="1200" b="0" baseline="0">
                <a:latin typeface="Times New Roman" charset="0"/>
              </a:rPr>
              <a:pPr eaLnBrk="1" hangingPunct="1"/>
              <a:t>7</a:t>
            </a:fld>
            <a:endParaRPr lang="en-US" sz="1200" b="0" baseline="0">
              <a:latin typeface="Times New Roman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25"/>
            <a:ext cx="5486400" cy="4114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053856-3FB9-4942-9550-173707C566D4}" type="slidenum">
              <a:rPr lang="en-US" sz="1200" b="0" baseline="0">
                <a:latin typeface="Times New Roman" charset="0"/>
              </a:rPr>
              <a:pPr eaLnBrk="1" hangingPunct="1"/>
              <a:t>9</a:t>
            </a:fld>
            <a:endParaRPr lang="en-US" sz="1200" b="0" baseline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AF26D9C-C37E-A343-B094-13EDEEF00173}" type="slidenum">
              <a:rPr lang="en-US" sz="1200" b="0" baseline="0">
                <a:latin typeface="Times New Roman" charset="0"/>
              </a:rPr>
              <a:pPr eaLnBrk="1" hangingPunct="1"/>
              <a:t>10</a:t>
            </a:fld>
            <a:endParaRPr lang="en-US" sz="1200" b="0" baseline="0">
              <a:latin typeface="Times New Roman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13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 / BNL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1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219200"/>
            <a:ext cx="77724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15 -Nov-12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9B27-C017-8140-AA85-293D65853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36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15 -Nov-12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49BE-85FB-4BA3-A373-50736701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080532"/>
      </p:ext>
    </p:extLst>
  </p:cSld>
  <p:clrMapOvr>
    <a:masterClrMapping/>
  </p:clrMapOvr>
  <p:transition xmlns:p14="http://schemas.microsoft.com/office/powerpoint/2010/main"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15 -Nov-12</a:t>
            </a: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553200"/>
            <a:ext cx="4419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 smtClean="0"/>
              <a:t>F.Videbæk / BNL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9898E-7BDC-8746-B7DD-718E7281E2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5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2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73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92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579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41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6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 /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05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 / BNL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3A5686-80B4-294D-ADF9-DB056E55A7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8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rgbClr val="000090"/>
                </a:solidFill>
              </a:defRPr>
            </a:lvl1pPr>
          </a:lstStyle>
          <a:p>
            <a:r>
              <a:rPr lang="en-US" smtClean="0"/>
              <a:t>15 -Nov-12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0090"/>
                </a:solidFill>
              </a:defRPr>
            </a:lvl1pPr>
          </a:lstStyle>
          <a:p>
            <a:fld id="{843A5686-80B4-294D-ADF9-DB056E55A77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22481"/>
            <a:ext cx="8229600" cy="0"/>
          </a:xfrm>
          <a:prstGeom prst="line">
            <a:avLst/>
          </a:prstGeom>
          <a:ln w="38100" cmpd="sng">
            <a:solidFill>
              <a:srgbClr val="2420B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964741" y="101104"/>
            <a:ext cx="990999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9908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3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4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tif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jpeg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utrecht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0592" y="2766952"/>
            <a:ext cx="3032185" cy="23769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5415" y="916631"/>
            <a:ext cx="7772400" cy="899845"/>
          </a:xfrm>
        </p:spPr>
        <p:txBody>
          <a:bodyPr/>
          <a:lstStyle/>
          <a:p>
            <a:r>
              <a:rPr lang="en-US" dirty="0" smtClean="0"/>
              <a:t>STAR Heavy Flavor Upgrades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837" y="2766952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Flemming </a:t>
            </a:r>
            <a:r>
              <a:rPr lang="en-US" dirty="0" err="1" smtClean="0">
                <a:solidFill>
                  <a:srgbClr val="000090"/>
                </a:solidFill>
              </a:rPr>
              <a:t>Videbæk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Brookhaven National Laboratory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For the STAR collaboration</a:t>
            </a:r>
            <a:endParaRPr lang="en-US" dirty="0">
              <a:solidFill>
                <a:srgbClr val="000090"/>
              </a:solidFill>
            </a:endParaRPr>
          </a:p>
        </p:txBody>
      </p:sp>
      <p:pic>
        <p:nvPicPr>
          <p:cNvPr id="4" name="Picture 4" descr="SC-Banner-CMYK-whitethumb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7250" y="6044204"/>
            <a:ext cx="1831319" cy="7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BNL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779" y="6044204"/>
            <a:ext cx="1938838" cy="66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itle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1092" y="4341099"/>
            <a:ext cx="4836596" cy="821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1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47"/>
    </mc:Choice>
    <mc:Fallback xmlns="">
      <p:transition xmlns:p14="http://schemas.microsoft.com/office/powerpoint/2010/main" spd="slow" advTm="364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dirty="0" err="1" smtClean="0">
                <a:latin typeface="Times New Roman" charset="0"/>
                <a:ea typeface="宋体" charset="0"/>
                <a:cs typeface="宋体" charset="0"/>
              </a:rPr>
              <a:t>Quarkonium</a:t>
            </a:r>
            <a:r>
              <a:rPr lang="en-US" altLang="zh-CN" sz="3200" b="1" dirty="0" smtClean="0">
                <a:latin typeface="Times New Roman" charset="0"/>
                <a:ea typeface="宋体" charset="0"/>
                <a:cs typeface="宋体" charset="0"/>
              </a:rPr>
              <a:t> from MTD</a:t>
            </a:r>
            <a:endParaRPr lang="en-US" altLang="zh-CN" sz="3200" b="1" dirty="0">
              <a:latin typeface="Times New Roman" charset="0"/>
              <a:ea typeface="宋体" charset="0"/>
              <a:cs typeface="宋体" charset="0"/>
            </a:endParaRPr>
          </a:p>
        </p:txBody>
      </p:sp>
      <p:pic>
        <p:nvPicPr>
          <p:cNvPr id="27657" name="Picture 9" descr="jpsiupsilonsimu_mtdacce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81" r="7181"/>
          <a:stretch>
            <a:fillRect/>
          </a:stretch>
        </p:blipFill>
        <p:spPr>
          <a:xfrm>
            <a:off x="347760" y="1427001"/>
            <a:ext cx="3476808" cy="3895888"/>
          </a:xfrm>
          <a:noFill/>
        </p:spPr>
      </p:pic>
      <p:sp>
        <p:nvSpPr>
          <p:cNvPr id="27653" name="AutoShape 3"/>
          <p:cNvSpPr>
            <a:spLocks noChangeArrowheads="1"/>
          </p:cNvSpPr>
          <p:nvPr/>
        </p:nvSpPr>
        <p:spPr bwMode="auto">
          <a:xfrm>
            <a:off x="6629400" y="3581400"/>
            <a:ext cx="852488" cy="8524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lnTo>
                  <a:pt x="15429" y="0"/>
                </a:lnTo>
                <a:close/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Text Box 4"/>
          <p:cNvSpPr txBox="1">
            <a:spLocks noChangeArrowheads="1"/>
          </p:cNvSpPr>
          <p:nvPr/>
        </p:nvSpPr>
        <p:spPr bwMode="auto">
          <a:xfrm rot="-5400000">
            <a:off x="6080125" y="4464050"/>
            <a:ext cx="42862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en-US" altLang="zh-CN" b="0" baseline="0">
              <a:ea typeface="Arial" charset="0"/>
              <a:cs typeface="Arial" charset="0"/>
            </a:endParaRPr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3940018" y="1771131"/>
            <a:ext cx="4648200" cy="34778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zh-CN" sz="2000" baseline="0" dirty="0">
                <a:ea typeface="宋体" charset="0"/>
                <a:cs typeface="宋体" charset="0"/>
              </a:rPr>
              <a:t>J/</a:t>
            </a:r>
            <a:r>
              <a:rPr lang="en-US" altLang="zh-CN" sz="2000" baseline="0" dirty="0">
                <a:ea typeface="宋体" charset="0"/>
                <a:cs typeface="宋体" charset="0"/>
                <a:sym typeface="Symbol" charset="0"/>
              </a:rPr>
              <a:t>: S/B=6 in </a:t>
            </a:r>
            <a:r>
              <a:rPr lang="en-US" altLang="zh-CN" sz="2000" baseline="0" dirty="0" err="1">
                <a:ea typeface="宋体" charset="0"/>
                <a:cs typeface="宋体" charset="0"/>
                <a:sym typeface="Symbol" charset="0"/>
              </a:rPr>
              <a:t>d+Au</a:t>
            </a:r>
            <a:r>
              <a:rPr lang="en-US" altLang="zh-CN" sz="2000" baseline="0" dirty="0"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baseline="0" dirty="0">
                <a:ea typeface="宋体" charset="0"/>
                <a:cs typeface="宋体" charset="0"/>
              </a:rPr>
              <a:t> and S/B=2 in central </a:t>
            </a:r>
            <a:r>
              <a:rPr lang="en-US" altLang="zh-CN" sz="2000" baseline="0" dirty="0" err="1">
                <a:ea typeface="宋体" charset="0"/>
                <a:cs typeface="宋体" charset="0"/>
              </a:rPr>
              <a:t>Au+</a:t>
            </a:r>
            <a:r>
              <a:rPr lang="en-US" altLang="zh-CN" sz="2000" baseline="0" dirty="0" err="1" smtClean="0">
                <a:ea typeface="宋体" charset="0"/>
                <a:cs typeface="宋体" charset="0"/>
              </a:rPr>
              <a:t>Au</a:t>
            </a:r>
            <a:r>
              <a:rPr lang="en-US" altLang="zh-CN" sz="2000" baseline="0" dirty="0" smtClean="0">
                <a:ea typeface="宋体" charset="0"/>
                <a:cs typeface="宋体" charset="0"/>
              </a:rPr>
              <a:t> collisions</a:t>
            </a:r>
            <a:endParaRPr lang="en-US" altLang="zh-CN" sz="2000" baseline="0" dirty="0">
              <a:ea typeface="宋体" charset="0"/>
              <a:cs typeface="宋体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zh-CN" sz="2000" baseline="0" dirty="0" smtClean="0">
                <a:ea typeface="宋体" charset="0"/>
                <a:cs typeface="宋体" charset="0"/>
              </a:rPr>
              <a:t>Excellent </a:t>
            </a:r>
            <a:r>
              <a:rPr lang="en-US" altLang="zh-CN" sz="2000" baseline="0" dirty="0">
                <a:ea typeface="宋体" charset="0"/>
                <a:cs typeface="宋体" charset="0"/>
              </a:rPr>
              <a:t>mass resolution: separate different upsilon states </a:t>
            </a:r>
            <a:endParaRPr lang="en-US" altLang="zh-CN" sz="2000" baseline="0" dirty="0" smtClean="0">
              <a:ea typeface="宋体" charset="0"/>
              <a:cs typeface="宋体" charset="0"/>
            </a:endParaRPr>
          </a:p>
          <a:p>
            <a:pPr eaLnBrk="1" hangingPunct="1">
              <a:buFontTx/>
              <a:buAutoNum type="arabicPeriod"/>
            </a:pPr>
            <a:r>
              <a:rPr lang="en-US" altLang="zh-CN" sz="2000" b="0" baseline="0" dirty="0">
                <a:ea typeface="宋体" charset="0"/>
                <a:cs typeface="宋体" charset="0"/>
              </a:rPr>
              <a:t>With HFT, study B</a:t>
            </a:r>
            <a:r>
              <a:rPr lang="en-US" altLang="zh-CN" sz="2000" b="0" baseline="0" dirty="0">
                <a:ea typeface="宋体" charset="0"/>
                <a:cs typeface="宋体" charset="0"/>
                <a:sym typeface="Wingdings" charset="0"/>
              </a:rPr>
              <a:t>J/</a:t>
            </a:r>
            <a:r>
              <a:rPr lang="en-US" altLang="zh-CN" sz="2000" b="0" baseline="0" dirty="0">
                <a:ea typeface="宋体" charset="0"/>
                <a:cs typeface="宋体" charset="0"/>
                <a:sym typeface="Symbol" charset="0"/>
              </a:rPr>
              <a:t> X; J/</a:t>
            </a:r>
            <a:r>
              <a:rPr lang="en-US" altLang="zh-CN" sz="2000" b="0" baseline="0" dirty="0">
                <a:ea typeface="宋体" charset="0"/>
                <a:cs typeface="宋体" charset="0"/>
                <a:sym typeface="Wingdings" charset="0"/>
              </a:rPr>
              <a:t></a:t>
            </a:r>
            <a:r>
              <a:rPr lang="en-US" altLang="zh-CN" sz="2000" b="0" baseline="0" dirty="0">
                <a:ea typeface="宋体" charset="0"/>
                <a:cs typeface="宋体" charset="0"/>
                <a:sym typeface="Symbol" charset="0"/>
              </a:rPr>
              <a:t> using displaced </a:t>
            </a:r>
            <a:r>
              <a:rPr lang="en-US" altLang="zh-CN" sz="2000" b="0" baseline="0" dirty="0" smtClean="0">
                <a:ea typeface="宋体" charset="0"/>
                <a:cs typeface="宋体" charset="0"/>
                <a:sym typeface="Symbol" charset="0"/>
              </a:rPr>
              <a:t>vertices</a:t>
            </a:r>
            <a:endParaRPr lang="en-US" altLang="zh-CN" sz="2000" b="0" baseline="0" dirty="0">
              <a:ea typeface="宋体" charset="0"/>
              <a:cs typeface="宋体" charset="0"/>
            </a:endParaRPr>
          </a:p>
          <a:p>
            <a:pPr eaLnBrk="1" hangingPunct="1"/>
            <a:endParaRPr lang="en-US" altLang="zh-CN" sz="2000" b="0" baseline="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2000" b="0" baseline="0" dirty="0">
                <a:ea typeface="宋体" charset="0"/>
                <a:cs typeface="宋体" charset="0"/>
              </a:rPr>
              <a:t>Heavy flavor collectivity and color</a:t>
            </a:r>
          </a:p>
          <a:p>
            <a:pPr eaLnBrk="1" hangingPunct="1"/>
            <a:r>
              <a:rPr lang="en-US" altLang="zh-CN" sz="2000" b="0" baseline="0" dirty="0">
                <a:ea typeface="宋体" charset="0"/>
                <a:cs typeface="宋体" charset="0"/>
              </a:rPr>
              <a:t>screening, </a:t>
            </a:r>
            <a:r>
              <a:rPr lang="en-US" altLang="zh-CN" sz="2000" b="0" baseline="0" dirty="0" err="1">
                <a:ea typeface="宋体" charset="0"/>
                <a:cs typeface="宋体" charset="0"/>
              </a:rPr>
              <a:t>quarkonia</a:t>
            </a:r>
            <a:r>
              <a:rPr lang="en-US" altLang="zh-CN" sz="2000" b="0" baseline="0" dirty="0">
                <a:ea typeface="宋体" charset="0"/>
                <a:cs typeface="宋体" charset="0"/>
              </a:rPr>
              <a:t> production </a:t>
            </a:r>
          </a:p>
          <a:p>
            <a:pPr eaLnBrk="1" hangingPunct="1"/>
            <a:r>
              <a:rPr lang="en-US" altLang="zh-CN" sz="2000" b="0" baseline="0" dirty="0">
                <a:ea typeface="宋体" charset="0"/>
                <a:cs typeface="宋体" charset="0"/>
              </a:rPr>
              <a:t>mechanisms:</a:t>
            </a:r>
          </a:p>
          <a:p>
            <a:pPr eaLnBrk="1" hangingPunct="1"/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J/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  <a:sym typeface="Symbol" charset="0"/>
              </a:rPr>
              <a:t>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 R</a:t>
            </a:r>
            <a:r>
              <a:rPr lang="en-US" altLang="zh-CN" sz="2000" b="0" baseline="-25000" dirty="0">
                <a:solidFill>
                  <a:srgbClr val="FF0000"/>
                </a:solidFill>
                <a:ea typeface="宋体" charset="0"/>
                <a:cs typeface="宋体" charset="0"/>
              </a:rPr>
              <a:t>AA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 and v</a:t>
            </a:r>
            <a:r>
              <a:rPr lang="en-US" altLang="zh-CN" sz="2000" b="0" baseline="-25000" dirty="0">
                <a:solidFill>
                  <a:srgbClr val="FF0000"/>
                </a:solidFill>
                <a:ea typeface="宋体" charset="0"/>
                <a:cs typeface="宋体" charset="0"/>
              </a:rPr>
              <a:t>2</a:t>
            </a:r>
            <a:r>
              <a:rPr lang="en-US" altLang="zh-CN" sz="2000" b="0" baseline="0" dirty="0">
                <a:solidFill>
                  <a:srgbClr val="FF0000"/>
                </a:solidFill>
                <a:ea typeface="宋体" charset="0"/>
                <a:cs typeface="宋体" charset="0"/>
              </a:rPr>
              <a:t>; upsilon R</a:t>
            </a:r>
            <a:r>
              <a:rPr lang="en-US" altLang="zh-CN" sz="2000" b="0" baseline="-25000" dirty="0">
                <a:solidFill>
                  <a:srgbClr val="FF0000"/>
                </a:solidFill>
                <a:ea typeface="宋体" charset="0"/>
                <a:cs typeface="宋体" charset="0"/>
              </a:rPr>
              <a:t>AA </a:t>
            </a:r>
            <a:r>
              <a:rPr lang="en-US" altLang="zh-CN" sz="2000" b="0" baseline="0" dirty="0">
                <a:ea typeface="宋体" charset="0"/>
                <a:cs typeface="宋体" charset="0"/>
              </a:rPr>
              <a:t> …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28600" y="5660842"/>
            <a:ext cx="8686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Z. </a:t>
            </a:r>
            <a:r>
              <a:rPr lang="en-US" altLang="zh-CN" sz="1400" baseline="0" dirty="0" err="1">
                <a:solidFill>
                  <a:srgbClr val="FF33CC"/>
                </a:solidFill>
                <a:ea typeface="宋体" charset="0"/>
                <a:cs typeface="宋体" charset="0"/>
              </a:rPr>
              <a:t>Xu</a:t>
            </a:r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, BNL LDRD 07-007; L. </a:t>
            </a:r>
            <a:r>
              <a:rPr lang="en-US" altLang="zh-CN" sz="1400" baseline="0" dirty="0" err="1">
                <a:solidFill>
                  <a:srgbClr val="FF33CC"/>
                </a:solidFill>
                <a:ea typeface="宋体" charset="0"/>
                <a:cs typeface="宋体" charset="0"/>
              </a:rPr>
              <a:t>Ruan</a:t>
            </a:r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 et al., Journal of Physics G: </a:t>
            </a:r>
            <a:r>
              <a:rPr lang="en-US" altLang="zh-CN" sz="1400" baseline="0" dirty="0" err="1">
                <a:solidFill>
                  <a:srgbClr val="FF33CC"/>
                </a:solidFill>
                <a:ea typeface="宋体" charset="0"/>
                <a:cs typeface="宋体" charset="0"/>
              </a:rPr>
              <a:t>Nucl</a:t>
            </a:r>
            <a:r>
              <a:rPr lang="en-US" altLang="zh-CN" sz="1400" baseline="0" dirty="0">
                <a:solidFill>
                  <a:srgbClr val="FF33CC"/>
                </a:solidFill>
                <a:ea typeface="宋体" charset="0"/>
                <a:cs typeface="宋体" charset="0"/>
              </a:rPr>
              <a:t>. Part. Phys. 36 (2009) 095001  </a:t>
            </a:r>
            <a:endParaRPr lang="en-US" sz="1400" baseline="0" dirty="0">
              <a:solidFill>
                <a:srgbClr val="FF33CC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pic>
        <p:nvPicPr>
          <p:cNvPr id="10" name="Picture 103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449836"/>
            <a:ext cx="3367368" cy="216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CC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998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9"/>
          <p:cNvSpPr>
            <a:spLocks noGrp="1"/>
          </p:cNvSpPr>
          <p:nvPr>
            <p:ph type="title"/>
          </p:nvPr>
        </p:nvSpPr>
        <p:spPr>
          <a:xfrm>
            <a:off x="706320" y="105826"/>
            <a:ext cx="7772400" cy="762000"/>
          </a:xfrm>
        </p:spPr>
        <p:txBody>
          <a:bodyPr>
            <a:noAutofit/>
          </a:bodyPr>
          <a:lstStyle/>
          <a:p>
            <a:r>
              <a:rPr lang="en-US" sz="2800" dirty="0"/>
              <a:t>Measure charm correlation with MTD upgrade: </a:t>
            </a:r>
            <a:r>
              <a:rPr lang="en-US" sz="2800" dirty="0" err="1"/>
              <a:t>cc</a:t>
            </a:r>
            <a:r>
              <a:rPr lang="en-US" sz="2000" dirty="0" err="1"/>
              <a:t>bar</a:t>
            </a:r>
            <a:r>
              <a:rPr lang="en-US" sz="2800" dirty="0" err="1">
                <a:sym typeface="Wingdings" charset="0"/>
              </a:rPr>
              <a:t></a:t>
            </a:r>
            <a:r>
              <a:rPr lang="en-US" sz="2800" dirty="0" err="1"/>
              <a:t>e</a:t>
            </a:r>
            <a:r>
              <a:rPr lang="en-US" sz="2800" dirty="0" smtClean="0"/>
              <a:t>+</a:t>
            </a:r>
            <a:r>
              <a:rPr lang="en-US" altLang="zh-CN" sz="280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</a:t>
            </a:r>
            <a:endParaRPr lang="en-US" sz="2800" dirty="0"/>
          </a:p>
        </p:txBody>
      </p:sp>
      <p:sp>
        <p:nvSpPr>
          <p:cNvPr id="69638" name="Text Box 3"/>
          <p:cNvSpPr txBox="1">
            <a:spLocks noChangeArrowheads="1"/>
          </p:cNvSpPr>
          <p:nvPr/>
        </p:nvSpPr>
        <p:spPr bwMode="auto">
          <a:xfrm>
            <a:off x="498231" y="4921508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An unknown contribution to di-electron mass spectrum is from </a:t>
            </a:r>
            <a:r>
              <a:rPr lang="en-US" altLang="zh-CN" sz="1800" b="0" baseline="0" dirty="0" err="1" smtClean="0">
                <a:solidFill>
                  <a:srgbClr val="000000"/>
                </a:solidFill>
                <a:ea typeface="宋体" charset="0"/>
                <a:cs typeface="宋体" charset="0"/>
              </a:rPr>
              <a:t>ccbar</a:t>
            </a:r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, which 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c</a:t>
            </a:r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an be disentangled by measurements 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of e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 </a:t>
            </a:r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correlation. </a:t>
            </a:r>
            <a:endParaRPr lang="en-US" altLang="zh-CN" sz="1800" b="0" baseline="0" dirty="0" smtClean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imulation 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with </a:t>
            </a:r>
            <a:r>
              <a:rPr lang="en-US" altLang="zh-CN" sz="1800" b="0" baseline="0" dirty="0" err="1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Muon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Telescope Detector (MTD) at STAR </a:t>
            </a:r>
            <a:r>
              <a:rPr lang="en-US" altLang="zh-CN" sz="1800" b="0" baseline="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from </a:t>
            </a:r>
            <a:r>
              <a:rPr lang="en-US" altLang="zh-CN" sz="1800" b="0" baseline="0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cc</a:t>
            </a:r>
            <a:r>
              <a:rPr lang="en-US" altLang="zh-CN" b="0" baseline="0" dirty="0" err="1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bar</a:t>
            </a:r>
            <a:r>
              <a:rPr lang="en-US" altLang="zh-CN" sz="18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:</a:t>
            </a:r>
            <a:r>
              <a:rPr lang="en-US" altLang="zh-CN" sz="20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  <a:endParaRPr lang="en-US" altLang="zh-CN" sz="2000" b="0" baseline="0" dirty="0" smtClean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  <a:p>
            <a:pPr eaLnBrk="1" hangingPunct="1"/>
            <a:r>
              <a:rPr lang="en-US" altLang="zh-CN" sz="2000" b="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</a:t>
            </a:r>
            <a:r>
              <a:rPr lang="en-US" altLang="zh-CN" sz="2000" b="0" baseline="0" dirty="0" smtClean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         </a:t>
            </a:r>
            <a:r>
              <a:rPr lang="en-US" altLang="zh-CN" b="0" baseline="0" dirty="0" smtClean="0">
                <a:ea typeface="宋体" charset="0"/>
                <a:cs typeface="宋体" charset="0"/>
                <a:sym typeface="Symbol" charset="0"/>
              </a:rPr>
              <a:t>S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/B=2 (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M</a:t>
            </a:r>
            <a:r>
              <a:rPr lang="en-US" altLang="zh-CN" b="0" baseline="-25000" dirty="0" err="1">
                <a:ea typeface="宋体" charset="0"/>
                <a:cs typeface="宋体" charset="0"/>
                <a:sym typeface="Symbol" charset="0"/>
              </a:rPr>
              <a:t>eu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&gt;3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GeV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/c</a:t>
            </a:r>
            <a:r>
              <a:rPr lang="en-US" altLang="zh-CN" b="0" dirty="0">
                <a:ea typeface="宋体" charset="0"/>
                <a:cs typeface="宋体" charset="0"/>
                <a:sym typeface="Symbol" charset="0"/>
              </a:rPr>
              <a:t>2 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and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p</a:t>
            </a:r>
            <a:r>
              <a:rPr lang="en-US" altLang="zh-CN" b="0" baseline="-25000" dirty="0" err="1">
                <a:ea typeface="宋体" charset="0"/>
                <a:cs typeface="宋体" charset="0"/>
                <a:sym typeface="Symbol" charset="0"/>
              </a:rPr>
              <a:t>T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(e)&lt;2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GeV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/c)</a:t>
            </a:r>
          </a:p>
          <a:p>
            <a:pPr eaLnBrk="1" hangingPunct="1"/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            S/B=8 with electron pairing and </a:t>
            </a:r>
            <a:r>
              <a:rPr lang="en-US" altLang="zh-CN" b="0" baseline="0" dirty="0" err="1">
                <a:ea typeface="宋体" charset="0"/>
                <a:cs typeface="宋体" charset="0"/>
                <a:sym typeface="Symbol" charset="0"/>
              </a:rPr>
              <a:t>tof</a:t>
            </a:r>
            <a:r>
              <a:rPr lang="en-US" altLang="zh-CN" b="0" baseline="0" dirty="0">
                <a:ea typeface="宋体" charset="0"/>
                <a:cs typeface="宋体" charset="0"/>
                <a:sym typeface="Symbol" charset="0"/>
              </a:rPr>
              <a:t> association</a:t>
            </a:r>
          </a:p>
          <a:p>
            <a:pPr eaLnBrk="1" hangingPunct="1"/>
            <a:endParaRPr lang="en-US" altLang="zh-CN" b="0" baseline="0" dirty="0">
              <a:solidFill>
                <a:srgbClr val="000000"/>
              </a:solidFill>
              <a:ea typeface="宋体" charset="0"/>
              <a:cs typeface="宋体" charset="0"/>
              <a:sym typeface="Symbol" charset="0"/>
            </a:endParaRPr>
          </a:p>
        </p:txBody>
      </p:sp>
      <p:pic>
        <p:nvPicPr>
          <p:cNvPr id="69639" name="Picture 5" descr="emuonsimu2_mtdaccep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48" r="8443"/>
          <a:stretch>
            <a:fillRect/>
          </a:stretch>
        </p:blipFill>
        <p:spPr>
          <a:xfrm>
            <a:off x="4330700" y="1325026"/>
            <a:ext cx="4813300" cy="3336925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25026"/>
            <a:ext cx="4572000" cy="30988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49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7" name="Rectangle 29"/>
          <p:cNvSpPr>
            <a:spLocks noGrp="1" noRot="1" noChangeArrowheads="1"/>
          </p:cNvSpPr>
          <p:nvPr>
            <p:ph type="title"/>
          </p:nvPr>
        </p:nvSpPr>
        <p:spPr>
          <a:xfrm>
            <a:off x="510381" y="0"/>
            <a:ext cx="8229600" cy="5486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Heavy Flavor Tracker (HFT)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80349" y="990600"/>
            <a:ext cx="9052899" cy="5411086"/>
            <a:chOff x="-80349" y="990600"/>
            <a:chExt cx="9052899" cy="5411086"/>
          </a:xfrm>
        </p:grpSpPr>
        <p:pic>
          <p:nvPicPr>
            <p:cNvPr id="17432" name="Picture 2" descr="C:\Users\ECAnderssen_local\Desktop\Figures Integration\STAR HALL 3D_Zoom_1.jpg"/>
            <p:cNvPicPr>
              <a:picLocks noChangeAspect="1" noChangeArrowheads="1"/>
            </p:cNvPicPr>
            <p:nvPr/>
          </p:nvPicPr>
          <p:blipFill>
            <a:blip r:embed="rId3">
              <a:lum bright="10000" contrast="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990600"/>
              <a:ext cx="8743950" cy="533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" name="Rectangle 23"/>
            <p:cNvSpPr/>
            <p:nvPr/>
          </p:nvSpPr>
          <p:spPr>
            <a:xfrm>
              <a:off x="4062413" y="4784725"/>
              <a:ext cx="1125537" cy="490538"/>
            </a:xfrm>
            <a:prstGeom prst="rect">
              <a:avLst/>
            </a:prstGeom>
            <a:solidFill>
              <a:srgbClr val="FFFFFF">
                <a:alpha val="50196"/>
              </a:srgbClr>
            </a:solidFill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" lastClr="FFFFFF"/>
                  </a:solidFill>
                  <a:latin typeface="+mn-lt"/>
                  <a:ea typeface="+mn-ea"/>
                </a:rPr>
                <a:t>TPC Volume</a:t>
              </a:r>
            </a:p>
          </p:txBody>
        </p:sp>
        <p:sp>
          <p:nvSpPr>
            <p:cNvPr id="90" name="Rectangle 27"/>
            <p:cNvSpPr/>
            <p:nvPr/>
          </p:nvSpPr>
          <p:spPr>
            <a:xfrm rot="19935684">
              <a:off x="-80349" y="3740230"/>
              <a:ext cx="1794696" cy="59535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Magnet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Return Iron</a:t>
              </a:r>
            </a:p>
          </p:txBody>
        </p:sp>
        <p:sp>
          <p:nvSpPr>
            <p:cNvPr id="91" name="Rectangle 34"/>
            <p:cNvSpPr/>
            <p:nvPr/>
          </p:nvSpPr>
          <p:spPr>
            <a:xfrm rot="1695205">
              <a:off x="1222519" y="5441807"/>
              <a:ext cx="2258388" cy="33989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isometricOffAxis1Right"/>
                <a:lightRig rig="threePt" dir="t"/>
              </a:scene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2700">
                    <a:solidFill>
                      <a:srgbClr val="1F497D">
                        <a:satMod val="155000"/>
                      </a:srgbClr>
                    </a:solidFill>
                    <a:prstDash val="solid"/>
                  </a:ln>
                  <a:solidFill>
                    <a:srgbClr val="EEECE1">
                      <a:tint val="85000"/>
                      <a:satMod val="155000"/>
                    </a:srgb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Arial" pitchFamily="34" charset="0"/>
                </a:rPr>
                <a:t>Solenoid</a:t>
              </a:r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2473325" y="4214813"/>
              <a:ext cx="1925638" cy="3667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Outer Field Cage</a:t>
              </a:r>
            </a:p>
          </p:txBody>
        </p:sp>
        <p:cxnSp>
          <p:nvCxnSpPr>
            <p:cNvPr id="17429" name="Straight Arrow Connector 37"/>
            <p:cNvCxnSpPr>
              <a:cxnSpLocks noChangeShapeType="1"/>
            </p:cNvCxnSpPr>
            <p:nvPr/>
          </p:nvCxnSpPr>
          <p:spPr bwMode="auto">
            <a:xfrm rot="16200000" flipH="1">
              <a:off x="3147219" y="4804569"/>
              <a:ext cx="682625" cy="103187"/>
            </a:xfrm>
            <a:prstGeom prst="straightConnector1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4" name="TextBox 93"/>
            <p:cNvSpPr txBox="1"/>
            <p:nvPr/>
          </p:nvSpPr>
          <p:spPr>
            <a:xfrm>
              <a:off x="2071688" y="2000250"/>
              <a:ext cx="1874837" cy="3667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Inner Field Cage</a:t>
              </a:r>
            </a:p>
          </p:txBody>
        </p:sp>
        <p:cxnSp>
          <p:nvCxnSpPr>
            <p:cNvPr id="17431" name="Straight Arrow Connector 40"/>
            <p:cNvCxnSpPr>
              <a:cxnSpLocks noChangeShapeType="1"/>
              <a:stCxn id="94" idx="2"/>
            </p:cNvCxnSpPr>
            <p:nvPr/>
          </p:nvCxnSpPr>
          <p:spPr bwMode="auto">
            <a:xfrm rot="5400000">
              <a:off x="2751932" y="2616994"/>
              <a:ext cx="508000" cy="7937"/>
            </a:xfrm>
            <a:prstGeom prst="straightConnector1">
              <a:avLst/>
            </a:prstGeom>
            <a:noFill/>
            <a:ln w="9525" algn="ctr">
              <a:solidFill>
                <a:srgbClr val="4A7EBB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4" name="Rectangle 54"/>
            <p:cNvSpPr/>
            <p:nvPr/>
          </p:nvSpPr>
          <p:spPr>
            <a:xfrm rot="1282124">
              <a:off x="991345" y="5656320"/>
              <a:ext cx="988917" cy="4248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rPr>
                <a:t>EAST</a:t>
              </a:r>
            </a:p>
          </p:txBody>
        </p:sp>
        <p:sp>
          <p:nvSpPr>
            <p:cNvPr id="85" name="Rectangle 55"/>
            <p:cNvSpPr/>
            <p:nvPr/>
          </p:nvSpPr>
          <p:spPr>
            <a:xfrm>
              <a:off x="7852340" y="5976257"/>
              <a:ext cx="1055694" cy="42542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b="1" kern="0" dirty="0">
                  <a:ln w="18000">
                    <a:solidFill>
                      <a:srgbClr val="C0504D">
                        <a:satMod val="140000"/>
                      </a:srgbClr>
                    </a:solidFill>
                    <a:prstDash val="solid"/>
                    <a:miter lim="800000"/>
                  </a:ln>
                  <a:noFill/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pitchFamily="34" charset="0"/>
                </a:rPr>
                <a:t>WEST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 rot="1380863">
              <a:off x="5032375" y="4191000"/>
              <a:ext cx="652463" cy="269875"/>
            </a:xfrm>
            <a:prstGeom prst="ellipse">
              <a:avLst/>
            </a:prstGeom>
            <a:solidFill>
              <a:srgbClr val="FFFFFF">
                <a:alpha val="43137"/>
              </a:srgbClr>
            </a:solidFill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kern="0" dirty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FGT</a:t>
              </a:r>
            </a:p>
          </p:txBody>
        </p:sp>
      </p:grpSp>
      <p:sp>
        <p:nvSpPr>
          <p:cNvPr id="27" name="Oval 5"/>
          <p:cNvSpPr/>
          <p:nvPr/>
        </p:nvSpPr>
        <p:spPr>
          <a:xfrm>
            <a:off x="3488531" y="3009899"/>
            <a:ext cx="1649413" cy="98266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ln>
                <a:solidFill>
                  <a:srgbClr val="FF0000"/>
                </a:solidFill>
              </a:ln>
              <a:noFill/>
              <a:latin typeface="+mn-lt"/>
              <a:ea typeface="+mn-ea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91440" y="640081"/>
            <a:ext cx="5148714" cy="4028085"/>
            <a:chOff x="-91440" y="640081"/>
            <a:chExt cx="5148714" cy="4028085"/>
          </a:xfrm>
        </p:grpSpPr>
        <p:sp>
          <p:nvSpPr>
            <p:cNvPr id="97" name="Oval 4"/>
            <p:cNvSpPr/>
            <p:nvPr/>
          </p:nvSpPr>
          <p:spPr>
            <a:xfrm>
              <a:off x="-91440" y="640081"/>
              <a:ext cx="5148714" cy="4028085"/>
            </a:xfrm>
            <a:prstGeom prst="ellipse">
              <a:avLst/>
            </a:prstGeom>
            <a:blipFill>
              <a:blip r:embed="rId4" cstate="screen"/>
              <a:stretch>
                <a:fillRect/>
              </a:stretch>
            </a:blip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>
                <a:ln>
                  <a:solidFill>
                    <a:srgbClr val="FF0000"/>
                  </a:solidFill>
                </a:ln>
                <a:noFill/>
                <a:latin typeface="+mn-lt"/>
                <a:ea typeface="+mn-ea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160520" y="1638361"/>
              <a:ext cx="659293" cy="1200329"/>
            </a:xfrm>
            <a:prstGeom prst="rect">
              <a:avLst/>
            </a:prstGeom>
            <a:solidFill>
              <a:srgbClr val="FFFFFF">
                <a:alpha val="58824"/>
              </a:srgb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SSD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IST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 dirty="0" smtClean="0">
                <a:solidFill>
                  <a:sysClr val="windowText" lastClr="000000"/>
                </a:solidFill>
                <a:latin typeface="Arial" pitchFamily="34" charset="0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 smtClean="0">
                  <a:solidFill>
                    <a:sysClr val="windowText" lastClr="000000"/>
                  </a:solidFill>
                  <a:latin typeface="Arial" pitchFamily="34" charset="0"/>
                </a:rPr>
                <a:t>PXL</a:t>
              </a:r>
              <a:endParaRPr lang="en-US" sz="1800" kern="0" dirty="0">
                <a:solidFill>
                  <a:sysClr val="windowText" lastClr="000000"/>
                </a:solidFill>
                <a:latin typeface="Arial" pitchFamily="34" charset="0"/>
              </a:endParaRPr>
            </a:p>
          </p:txBody>
        </p:sp>
        <p:cxnSp>
          <p:nvCxnSpPr>
            <p:cNvPr id="17417" name="Straight Arrow Connector 44"/>
            <p:cNvCxnSpPr>
              <a:cxnSpLocks noChangeShapeType="1"/>
            </p:cNvCxnSpPr>
            <p:nvPr/>
          </p:nvCxnSpPr>
          <p:spPr bwMode="auto">
            <a:xfrm rot="10800000" flipV="1">
              <a:off x="3528076" y="1882095"/>
              <a:ext cx="970137" cy="23173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8" name="Straight Arrow Connector 46"/>
            <p:cNvCxnSpPr>
              <a:cxnSpLocks noChangeShapeType="1"/>
              <a:stCxn id="80" idx="1"/>
            </p:cNvCxnSpPr>
            <p:nvPr/>
          </p:nvCxnSpPr>
          <p:spPr bwMode="auto">
            <a:xfrm flipH="1">
              <a:off x="2995121" y="2238526"/>
              <a:ext cx="1165399" cy="373658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19" name="Straight Arrow Connector 49"/>
            <p:cNvCxnSpPr>
              <a:cxnSpLocks noChangeShapeType="1"/>
            </p:cNvCxnSpPr>
            <p:nvPr/>
          </p:nvCxnSpPr>
          <p:spPr bwMode="auto">
            <a:xfrm rot="10800000" flipV="1">
              <a:off x="3043008" y="2803842"/>
              <a:ext cx="1455206" cy="229135"/>
            </a:xfrm>
            <a:prstGeom prst="straightConnector1">
              <a:avLst/>
            </a:prstGeom>
            <a:noFill/>
            <a:ln w="9525" algn="ctr">
              <a:solidFill>
                <a:srgbClr val="FFFF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" name="TextBox 86"/>
            <p:cNvSpPr txBox="1"/>
            <p:nvPr/>
          </p:nvSpPr>
          <p:spPr>
            <a:xfrm>
              <a:off x="2459281" y="845782"/>
              <a:ext cx="1358602" cy="575440"/>
            </a:xfrm>
            <a:prstGeom prst="ellipse">
              <a:avLst/>
            </a:prstGeom>
            <a:gradFill>
              <a:gsLst>
                <a:gs pos="0">
                  <a:srgbClr val="4F81BD">
                    <a:tint val="66000"/>
                    <a:satMod val="160000"/>
                  </a:srgbClr>
                </a:gs>
                <a:gs pos="50000">
                  <a:srgbClr val="4F81BD">
                    <a:tint val="44500"/>
                    <a:satMod val="160000"/>
                  </a:srgbClr>
                </a:gs>
                <a:gs pos="100000">
                  <a:srgbClr val="4F81BD">
                    <a:tint val="23500"/>
                    <a:satMod val="160000"/>
                  </a:srgbClr>
                </a:gs>
              </a:gsLst>
              <a:lin ang="5400000" scaled="0"/>
            </a:gradFill>
          </p:spPr>
          <p:txBody>
            <a:bodyPr anchor="ctr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sysClr val="windowText" lastClr="000000"/>
                  </a:solidFill>
                  <a:latin typeface="Arial" pitchFamily="34" charset="0"/>
                </a:rPr>
                <a:t>HFT</a:t>
              </a:r>
            </a:p>
          </p:txBody>
        </p:sp>
      </p:grpSp>
      <p:graphicFrame>
        <p:nvGraphicFramePr>
          <p:cNvPr id="28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030227"/>
              </p:ext>
            </p:extLst>
          </p:nvPr>
        </p:nvGraphicFramePr>
        <p:xfrm>
          <a:off x="5222240" y="868680"/>
          <a:ext cx="3784600" cy="2001624"/>
        </p:xfrm>
        <a:graphic>
          <a:graphicData uri="http://schemas.openxmlformats.org/drawingml/2006/table">
            <a:tbl>
              <a:tblPr/>
              <a:tblGrid>
                <a:gridCol w="744208"/>
                <a:gridCol w="638271"/>
                <a:gridCol w="1440743"/>
                <a:gridCol w="961378"/>
              </a:tblGrid>
              <a:tr h="633544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Detector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Radius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(cm)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Hit Resolution </a:t>
                      </a:r>
                    </a:p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R/</a:t>
                      </a: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 - Z (m - m)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  <a:sym typeface="Symbol" pitchFamily="18" charset="2"/>
                        </a:rPr>
                        <a:t>Radiation length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61206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SSD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</a:t>
                      </a: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  / 740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8206"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IST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170 / 1800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&lt;1.5 %X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6773">
                <a:tc rowSpan="2"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PIXEL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~0.4 %X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  <a:tr h="3196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2.5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12 / 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886075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~0.4% X</a:t>
                      </a:r>
                      <a:r>
                        <a:rPr kumimoji="0" lang="en-US" altLang="zh-CN" sz="15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pitchFamily="2" charset="-122"/>
                        </a:rPr>
                        <a:t>0</a:t>
                      </a:r>
                      <a:endParaRPr kumimoji="0" lang="en-US" altLang="zh-CN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pitchFamily="2" charset="-122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9EF79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9" name="Text Box 38"/>
          <p:cNvSpPr txBox="1">
            <a:spLocks noChangeArrowheads="1"/>
          </p:cNvSpPr>
          <p:nvPr/>
        </p:nvSpPr>
        <p:spPr bwMode="auto">
          <a:xfrm>
            <a:off x="228600" y="4702363"/>
            <a:ext cx="874395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0066FF"/>
              </a:buClr>
            </a:pPr>
            <a:r>
              <a:rPr lang="en-US" altLang="zh-CN" sz="1800" b="1" u="sng" dirty="0" smtClean="0"/>
              <a:t>SSD</a:t>
            </a:r>
            <a:endParaRPr lang="en-US" altLang="zh-CN" b="1" u="sng" dirty="0"/>
          </a:p>
          <a:p>
            <a:pPr marL="285750" indent="-285750">
              <a:spcBef>
                <a:spcPts val="0"/>
              </a:spcBef>
              <a:buClr>
                <a:srgbClr val="0066FF"/>
              </a:buClr>
              <a:buFont typeface="Arial" pitchFamily="34" charset="0"/>
              <a:buChar char="•"/>
            </a:pPr>
            <a:r>
              <a:rPr lang="en-US" altLang="zh-CN" sz="1800" dirty="0" smtClean="0"/>
              <a:t>existing </a:t>
            </a:r>
            <a:r>
              <a:rPr lang="en-US" altLang="zh-CN" sz="1800" dirty="0"/>
              <a:t>single layer detector, double side strips </a:t>
            </a:r>
            <a:r>
              <a:rPr lang="en-US" altLang="zh-CN" sz="1800" dirty="0" smtClean="0"/>
              <a:t>(</a:t>
            </a:r>
            <a:r>
              <a:rPr lang="en-US" altLang="zh-CN" sz="1800" dirty="0"/>
              <a:t>electronic upgrade)</a:t>
            </a:r>
          </a:p>
          <a:p>
            <a:pPr>
              <a:spcBef>
                <a:spcPct val="50000"/>
              </a:spcBef>
              <a:buClr>
                <a:srgbClr val="0066FF"/>
              </a:buClr>
            </a:pPr>
            <a:r>
              <a:rPr lang="en-US" altLang="zh-CN" sz="1800" b="1" u="sng" dirty="0" smtClean="0"/>
              <a:t>IST</a:t>
            </a:r>
            <a:r>
              <a:rPr lang="en-US" altLang="zh-CN" sz="1800" u="sng" dirty="0" smtClean="0"/>
              <a:t>    </a:t>
            </a:r>
            <a:r>
              <a:rPr lang="en-US" altLang="zh-CN" sz="1800" dirty="0" smtClean="0"/>
              <a:t>one </a:t>
            </a:r>
            <a:r>
              <a:rPr lang="en-US" altLang="zh-CN" sz="1800" dirty="0"/>
              <a:t>layer of silicon strips along beam direction, guiding tracks from the SSD through PIXEL detector.   </a:t>
            </a:r>
            <a:r>
              <a:rPr lang="en-US" altLang="zh-CN" sz="1800" dirty="0">
                <a:solidFill>
                  <a:srgbClr val="0033CC"/>
                </a:solidFill>
              </a:rPr>
              <a:t>- </a:t>
            </a:r>
            <a:r>
              <a:rPr lang="en-US" altLang="zh-CN" sz="1800" b="1" dirty="0">
                <a:solidFill>
                  <a:srgbClr val="0033CC"/>
                </a:solidFill>
              </a:rPr>
              <a:t>proven strip </a:t>
            </a:r>
            <a:r>
              <a:rPr lang="en-US" altLang="zh-CN" sz="1800" b="1" dirty="0" smtClean="0">
                <a:solidFill>
                  <a:srgbClr val="0033CC"/>
                </a:solidFill>
              </a:rPr>
              <a:t>technology</a:t>
            </a:r>
          </a:p>
          <a:p>
            <a:pPr>
              <a:spcBef>
                <a:spcPts val="0"/>
              </a:spcBef>
              <a:buClr>
                <a:srgbClr val="0066FF"/>
              </a:buClr>
            </a:pPr>
            <a:endParaRPr lang="en-US" altLang="zh-CN" b="1" dirty="0" smtClean="0">
              <a:solidFill>
                <a:srgbClr val="0033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2240" y="3032978"/>
            <a:ext cx="368579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u="sng" dirty="0"/>
              <a:t>PIXEL</a:t>
            </a:r>
            <a:r>
              <a:rPr lang="en-US" altLang="zh-CN" u="sng" dirty="0"/>
              <a:t> </a:t>
            </a:r>
            <a:endParaRPr lang="en-US" altLang="zh-CN" u="sng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sz="1600" dirty="0" smtClean="0"/>
              <a:t>two layers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altLang="zh-CN" sz="1600" dirty="0" smtClean="0"/>
              <a:t>18.4x18.4 </a:t>
            </a:r>
            <a:r>
              <a:rPr lang="en-US" altLang="zh-CN" sz="1600" dirty="0">
                <a:latin typeface="Symbol" pitchFamily="18" charset="2"/>
                <a:sym typeface="Symbol" pitchFamily="18" charset="2"/>
              </a:rPr>
              <a:t></a:t>
            </a:r>
            <a:r>
              <a:rPr lang="en-US" altLang="zh-CN" sz="1600" dirty="0"/>
              <a:t>m pixel </a:t>
            </a:r>
            <a:r>
              <a:rPr lang="en-US" altLang="zh-CN" sz="1600" dirty="0" smtClean="0"/>
              <a:t>pitch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dirty="0" smtClean="0"/>
              <a:t>10 sector, </a:t>
            </a:r>
            <a:r>
              <a:rPr lang="en-US" altLang="zh-CN" sz="1600" dirty="0"/>
              <a:t>delivering ultimate pointing </a:t>
            </a:r>
            <a:r>
              <a:rPr lang="en-US" altLang="zh-CN" sz="1600" dirty="0" smtClean="0"/>
              <a:t>resolution</a:t>
            </a:r>
            <a:r>
              <a:rPr lang="en-US" altLang="zh-CN" sz="1600" dirty="0"/>
              <a:t> </a:t>
            </a:r>
            <a:r>
              <a:rPr lang="en-US" altLang="zh-CN" sz="1600" dirty="0" smtClean="0"/>
              <a:t>that allows for direct topological identification of charm.  </a:t>
            </a:r>
            <a:endParaRPr lang="en-US" altLang="zh-CN" sz="1600" b="1" dirty="0">
              <a:solidFill>
                <a:srgbClr val="0033CC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altLang="zh-CN" sz="1600" b="1" dirty="0" smtClean="0">
                <a:solidFill>
                  <a:srgbClr val="0033CC"/>
                </a:solidFill>
              </a:rPr>
              <a:t>new monolithic active </a:t>
            </a:r>
            <a:r>
              <a:rPr lang="en-US" altLang="zh-CN" sz="1600" b="1" dirty="0">
                <a:solidFill>
                  <a:srgbClr val="0033CC"/>
                </a:solidFill>
              </a:rPr>
              <a:t>pixel </a:t>
            </a:r>
            <a:r>
              <a:rPr lang="en-US" altLang="zh-CN" sz="1600" b="1" dirty="0" smtClean="0">
                <a:solidFill>
                  <a:srgbClr val="0033CC"/>
                </a:solidFill>
              </a:rPr>
              <a:t>sensors (MAPS) technology</a:t>
            </a:r>
            <a:endParaRPr lang="en-US" sz="1600" dirty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/>
          </p:cNvSpPr>
          <p:nvPr/>
        </p:nvSpPr>
        <p:spPr bwMode="auto">
          <a:xfrm>
            <a:off x="381000" y="76200"/>
            <a:ext cx="7620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 eaLnBrk="0" hangingPunct="0"/>
            <a:r>
              <a:rPr lang="en-US" sz="3200" dirty="0"/>
              <a:t>PXL Detector </a:t>
            </a:r>
            <a:r>
              <a:rPr lang="en-US" sz="3200" dirty="0" smtClean="0"/>
              <a:t>Design</a:t>
            </a:r>
            <a:endParaRPr lang="en-US" sz="3200" dirty="0"/>
          </a:p>
        </p:txBody>
      </p:sp>
      <p:pic>
        <p:nvPicPr>
          <p:cNvPr id="12296" name="Picture 11" descr="super module business end"/>
          <p:cNvPicPr>
            <a:picLocks noChangeAspect="1" noChangeArrowheads="1"/>
          </p:cNvPicPr>
          <p:nvPr/>
        </p:nvPicPr>
        <p:blipFill>
          <a:blip r:embed="rId2" cstate="print">
            <a:lum bright="9000" contras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99272"/>
            <a:ext cx="4191000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297" name="Group 24"/>
          <p:cNvGrpSpPr>
            <a:grpSpLocks/>
          </p:cNvGrpSpPr>
          <p:nvPr/>
        </p:nvGrpSpPr>
        <p:grpSpPr bwMode="auto">
          <a:xfrm>
            <a:off x="3687960" y="2980341"/>
            <a:ext cx="5184775" cy="1066800"/>
            <a:chOff x="2208" y="3360"/>
            <a:chExt cx="3266" cy="672"/>
          </a:xfrm>
        </p:grpSpPr>
        <p:pic>
          <p:nvPicPr>
            <p:cNvPr id="1230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8" y="3360"/>
              <a:ext cx="3266" cy="64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307" name="TextBox 19"/>
            <p:cNvSpPr txBox="1">
              <a:spLocks noChangeArrowheads="1"/>
            </p:cNvSpPr>
            <p:nvPr/>
          </p:nvSpPr>
          <p:spPr bwMode="auto">
            <a:xfrm>
              <a:off x="2640" y="3859"/>
              <a:ext cx="1796" cy="17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Aluminum conductor Ladder Flex Cable</a:t>
              </a:r>
            </a:p>
          </p:txBody>
        </p:sp>
      </p:grpSp>
      <p:sp>
        <p:nvSpPr>
          <p:cNvPr id="12298" name="Rectangle 5"/>
          <p:cNvSpPr>
            <a:spLocks noChangeArrowheads="1"/>
          </p:cNvSpPr>
          <p:nvPr/>
        </p:nvSpPr>
        <p:spPr bwMode="auto">
          <a:xfrm>
            <a:off x="4581161" y="2269188"/>
            <a:ext cx="4085015" cy="34073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9999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/>
              <a:t>Ladder with 10 MAPS sensors (~ 2</a:t>
            </a:r>
            <a:r>
              <a:rPr lang="en-US" sz="1600" dirty="0"/>
              <a:t>×</a:t>
            </a:r>
            <a:r>
              <a:rPr lang="en-GB" sz="1600" dirty="0"/>
              <a:t>2 </a:t>
            </a:r>
            <a:r>
              <a:rPr lang="en-GB" sz="1600" dirty="0" smtClean="0"/>
              <a:t>cm each</a:t>
            </a:r>
            <a:r>
              <a:rPr lang="en-GB" sz="1600" dirty="0"/>
              <a:t>)</a:t>
            </a:r>
          </a:p>
        </p:txBody>
      </p:sp>
      <p:sp>
        <p:nvSpPr>
          <p:cNvPr id="12300" name="AutoShape 26"/>
          <p:cNvSpPr>
            <a:spLocks noChangeArrowheads="1"/>
          </p:cNvSpPr>
          <p:nvPr/>
        </p:nvSpPr>
        <p:spPr bwMode="auto">
          <a:xfrm rot="652710" flipV="1">
            <a:off x="2238597" y="3247659"/>
            <a:ext cx="1395953" cy="626381"/>
          </a:xfrm>
          <a:prstGeom prst="rightArrow">
            <a:avLst>
              <a:gd name="adj1" fmla="val 50000"/>
              <a:gd name="adj2" fmla="val 1260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7"/>
          <p:cNvSpPr>
            <a:spLocks noChangeArrowheads="1"/>
          </p:cNvSpPr>
          <p:nvPr/>
        </p:nvSpPr>
        <p:spPr bwMode="auto">
          <a:xfrm>
            <a:off x="228599" y="1003843"/>
            <a:ext cx="3718495" cy="340735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defTabSz="457200">
              <a:spcBef>
                <a:spcPts val="1125"/>
              </a:spcBef>
              <a:buClr>
                <a:srgbClr val="009999"/>
              </a:buClr>
              <a:buSzPct val="100000"/>
              <a:buFont typeface="Wingdings" pitchFamily="2" charset="2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/>
              <a:t>C</a:t>
            </a:r>
            <a:r>
              <a:rPr lang="en-GB" sz="1600" dirty="0" smtClean="0"/>
              <a:t>arbon </a:t>
            </a:r>
            <a:r>
              <a:rPr lang="en-GB" sz="1600" dirty="0" err="1" smtClean="0"/>
              <a:t>fiber</a:t>
            </a:r>
            <a:r>
              <a:rPr lang="en-GB" sz="1600" dirty="0" smtClean="0"/>
              <a:t> </a:t>
            </a:r>
            <a:r>
              <a:rPr lang="en-GB" sz="1600" dirty="0"/>
              <a:t>sector tubes (~ </a:t>
            </a:r>
            <a:r>
              <a:rPr lang="en-GB" sz="1600" dirty="0" smtClean="0"/>
              <a:t>200</a:t>
            </a:r>
            <a:r>
              <a:rPr lang="en-US" sz="1600" dirty="0" smtClean="0"/>
              <a:t>µ</a:t>
            </a:r>
            <a:r>
              <a:rPr lang="en-GB" sz="1600" dirty="0" smtClean="0"/>
              <a:t>m </a:t>
            </a:r>
            <a:r>
              <a:rPr lang="en-GB" sz="1600" dirty="0"/>
              <a:t>thick)</a:t>
            </a:r>
          </a:p>
        </p:txBody>
      </p:sp>
      <p:sp>
        <p:nvSpPr>
          <p:cNvPr id="12302" name="Line 28"/>
          <p:cNvSpPr>
            <a:spLocks noChangeShapeType="1"/>
          </p:cNvSpPr>
          <p:nvPr/>
        </p:nvSpPr>
        <p:spPr bwMode="auto">
          <a:xfrm flipH="1">
            <a:off x="1143000" y="2971800"/>
            <a:ext cx="8382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30"/>
          <p:cNvSpPr>
            <a:spLocks noChangeShapeType="1"/>
          </p:cNvSpPr>
          <p:nvPr/>
        </p:nvSpPr>
        <p:spPr bwMode="auto">
          <a:xfrm>
            <a:off x="4581162" y="4173633"/>
            <a:ext cx="39624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Text Box 31"/>
          <p:cNvSpPr txBox="1">
            <a:spLocks noChangeArrowheads="1"/>
          </p:cNvSpPr>
          <p:nvPr/>
        </p:nvSpPr>
        <p:spPr bwMode="auto">
          <a:xfrm>
            <a:off x="5715000" y="3996308"/>
            <a:ext cx="738188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/>
              <a:t>20 cm</a:t>
            </a:r>
          </a:p>
        </p:txBody>
      </p:sp>
      <p:sp>
        <p:nvSpPr>
          <p:cNvPr id="2" name="Rectangle 1"/>
          <p:cNvSpPr/>
          <p:nvPr/>
        </p:nvSpPr>
        <p:spPr>
          <a:xfrm>
            <a:off x="2929454" y="42112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The Ladders will be instrumented with sensors  thinned down to 50 micron Si.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175" y="50278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Novel </a:t>
            </a:r>
            <a:r>
              <a:rPr lang="en-US" dirty="0"/>
              <a:t>rapid insertion mechanism allows for dealing effectively with </a:t>
            </a:r>
            <a:r>
              <a:rPr lang="en-US" dirty="0" smtClean="0"/>
              <a:t>repairs.</a:t>
            </a:r>
          </a:p>
          <a:p>
            <a:r>
              <a:rPr lang="en-US" dirty="0" smtClean="0"/>
              <a:t>Precision kinematic mount guarantees reproducibility to &lt; 20 microns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66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Intermediate Si Tracker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940" y="1197997"/>
            <a:ext cx="2940647" cy="230942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264" y="4693265"/>
            <a:ext cx="5024120" cy="6388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812612" y="1056617"/>
            <a:ext cx="3874188" cy="3144242"/>
            <a:chOff x="5024120" y="1676463"/>
            <a:chExt cx="3874188" cy="3144242"/>
          </a:xfrm>
        </p:grpSpPr>
        <p:pic>
          <p:nvPicPr>
            <p:cNvPr id="8" name="Picture 7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120" y="1676463"/>
              <a:ext cx="3874188" cy="272378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216364" y="4451373"/>
              <a:ext cx="23561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Details of wire bonding</a:t>
              </a:r>
              <a:endParaRPr 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02940" y="3780403"/>
            <a:ext cx="2581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24 ladders, liquid cooling.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434368" y="2842224"/>
            <a:ext cx="156432" cy="93817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0"/>
          </p:cNvCxnSpPr>
          <p:nvPr/>
        </p:nvCxnSpPr>
        <p:spPr>
          <a:xfrm flipH="1">
            <a:off x="2492796" y="4149735"/>
            <a:ext cx="98004" cy="5435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16364" y="5161422"/>
            <a:ext cx="36599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Prototype Ladder</a:t>
            </a:r>
          </a:p>
          <a:p>
            <a:r>
              <a:rPr lang="en-US" dirty="0" smtClean="0"/>
              <a:t>S:N &gt; 20:1</a:t>
            </a:r>
          </a:p>
          <a:p>
            <a:r>
              <a:rPr lang="en-US" dirty="0" smtClean="0"/>
              <a:t>&gt;99.9% live and functioning channels</a:t>
            </a:r>
          </a:p>
        </p:txBody>
      </p:sp>
    </p:spTree>
    <p:extLst>
      <p:ext uri="{BB962C8B-B14F-4D97-AF65-F5344CB8AC3E}">
        <p14:creationId xmlns:p14="http://schemas.microsoft.com/office/powerpoint/2010/main" val="3640910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328" y="1062250"/>
            <a:ext cx="7637076" cy="498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Silicon Strip Detector (SSD)</a:t>
            </a:r>
          </a:p>
        </p:txBody>
      </p:sp>
      <p:pic>
        <p:nvPicPr>
          <p:cNvPr id="18" name="Content Placeholder 17" descr="Untitled-3.png"/>
          <p:cNvPicPr>
            <a:picLocks noGrp="1" noChangeAspect="1"/>
          </p:cNvPicPr>
          <p:nvPr>
            <p:ph idx="1"/>
          </p:nvPr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4633458" y="3253417"/>
            <a:ext cx="3872000" cy="2447238"/>
          </a:xfrm>
        </p:spPr>
      </p:pic>
      <p:grpSp>
        <p:nvGrpSpPr>
          <p:cNvPr id="38" name="Group 37"/>
          <p:cNvGrpSpPr/>
          <p:nvPr/>
        </p:nvGrpSpPr>
        <p:grpSpPr>
          <a:xfrm>
            <a:off x="2510303" y="2501658"/>
            <a:ext cx="5652605" cy="3599501"/>
            <a:chOff x="2510303" y="2501658"/>
            <a:chExt cx="5652605" cy="3599501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2510303" y="2501658"/>
              <a:ext cx="5652605" cy="3599501"/>
            </a:xfrm>
            <a:prstGeom prst="line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 rot="19620000">
              <a:off x="4882559" y="4132063"/>
              <a:ext cx="10179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4.2 Meters</a:t>
              </a:r>
              <a:endParaRPr lang="en-US" sz="1200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587140" y="3895363"/>
            <a:ext cx="2863393" cy="1823369"/>
            <a:chOff x="5587140" y="3895363"/>
            <a:chExt cx="2863393" cy="1823369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5587140" y="3895363"/>
              <a:ext cx="2863393" cy="1823369"/>
            </a:xfrm>
            <a:prstGeom prst="line">
              <a:avLst/>
            </a:prstGeom>
            <a:ln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 rot="19620000">
              <a:off x="6561761" y="4655381"/>
              <a:ext cx="10179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~ 1 Meter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95516" y="1203863"/>
            <a:ext cx="4471096" cy="2769905"/>
            <a:chOff x="295516" y="1203863"/>
            <a:chExt cx="4471096" cy="2769905"/>
          </a:xfrm>
        </p:grpSpPr>
        <p:grpSp>
          <p:nvGrpSpPr>
            <p:cNvPr id="37" name="Group 36"/>
            <p:cNvGrpSpPr/>
            <p:nvPr/>
          </p:nvGrpSpPr>
          <p:grpSpPr>
            <a:xfrm>
              <a:off x="295516" y="2181232"/>
              <a:ext cx="276999" cy="1727962"/>
              <a:chOff x="377446" y="2153922"/>
              <a:chExt cx="276999" cy="1727962"/>
            </a:xfrm>
          </p:grpSpPr>
          <p:cxnSp>
            <p:nvCxnSpPr>
              <p:cNvPr id="29" name="Straight Connector 28"/>
              <p:cNvCxnSpPr/>
              <p:nvPr/>
            </p:nvCxnSpPr>
            <p:spPr>
              <a:xfrm rot="5400000" flipH="1" flipV="1">
                <a:off x="-332204" y="3017903"/>
                <a:ext cx="1727962" cy="0"/>
              </a:xfrm>
              <a:prstGeom prst="line">
                <a:avLst/>
              </a:prstGeom>
              <a:ln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xtBox 35"/>
              <p:cNvSpPr txBox="1"/>
              <p:nvPr/>
            </p:nvSpPr>
            <p:spPr>
              <a:xfrm rot="16200000">
                <a:off x="231700" y="2871704"/>
                <a:ext cx="568491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44 cm</a:t>
                </a:r>
                <a:endParaRPr lang="en-US" sz="1200" dirty="0"/>
              </a:p>
            </p:txBody>
          </p:sp>
        </p:grpSp>
        <p:pic>
          <p:nvPicPr>
            <p:cNvPr id="16" name="Picture 15" descr="Untitled-2.png"/>
            <p:cNvPicPr>
              <a:picLocks noChangeAspect="1"/>
            </p:cNvPicPr>
            <p:nvPr/>
          </p:nvPicPr>
          <p:blipFill>
            <a:blip r:embed="rId4">
              <a:lum bright="10000"/>
            </a:blip>
            <a:stretch>
              <a:fillRect/>
            </a:stretch>
          </p:blipFill>
          <p:spPr>
            <a:xfrm>
              <a:off x="693469" y="1203863"/>
              <a:ext cx="4073143" cy="2769905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 rot="20183138">
              <a:off x="2716430" y="3303128"/>
              <a:ext cx="101791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20  Ladders</a:t>
              </a:r>
              <a:endParaRPr lang="en-US" sz="1200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HF workshop UIC</a:t>
            </a:r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 flipH="1" flipV="1">
            <a:off x="5587140" y="5374875"/>
            <a:ext cx="1707925" cy="216854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440531" y="5374875"/>
            <a:ext cx="140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Ladder Cards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573001" y="3987423"/>
            <a:ext cx="450022" cy="1387452"/>
          </a:xfrm>
          <a:prstGeom prst="straightConnector1">
            <a:avLst/>
          </a:prstGeom>
          <a:ln>
            <a:solidFill>
              <a:srgbClr val="C0504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69D7-958E-364C-B642-6D747F6C97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219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90209" y="1190806"/>
            <a:ext cx="6744207" cy="4391080"/>
            <a:chOff x="669774" y="1142720"/>
            <a:chExt cx="7446061" cy="4995175"/>
          </a:xfrm>
        </p:grpSpPr>
        <p:pic>
          <p:nvPicPr>
            <p:cNvPr id="1026" name="Picture 2" descr="C:\Users\ECAnderssen_local\Desktop\Figures Integration\New Folder (2)\Explode\Snap5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77055" y="1243847"/>
              <a:ext cx="7038780" cy="4894048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669774" y="2911201"/>
              <a:ext cx="2434151" cy="11552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MSC</a:t>
              </a:r>
            </a:p>
            <a:p>
              <a:r>
                <a:rPr lang="en-US" b="1" dirty="0" smtClean="0"/>
                <a:t>P</a:t>
              </a:r>
              <a:r>
                <a:rPr lang="en-US" dirty="0" smtClean="0"/>
                <a:t>ixel </a:t>
              </a:r>
              <a:r>
                <a:rPr lang="en-US" b="1" dirty="0" smtClean="0"/>
                <a:t>I</a:t>
              </a:r>
              <a:r>
                <a:rPr lang="en-US" dirty="0" smtClean="0"/>
                <a:t>nsertion </a:t>
              </a:r>
              <a:r>
                <a:rPr lang="en-US" b="1" dirty="0" smtClean="0"/>
                <a:t>T</a:t>
              </a:r>
              <a:r>
                <a:rPr lang="en-US" dirty="0" smtClean="0"/>
                <a:t>ube</a:t>
              </a:r>
            </a:p>
            <a:p>
              <a:r>
                <a:rPr lang="en-US" b="1" dirty="0" smtClean="0"/>
                <a:t>P</a:t>
              </a:r>
              <a:r>
                <a:rPr lang="en-US" dirty="0" smtClean="0"/>
                <a:t>ixel </a:t>
              </a:r>
              <a:r>
                <a:rPr lang="en-US" b="1" dirty="0" smtClean="0"/>
                <a:t>S</a:t>
              </a:r>
              <a:r>
                <a:rPr lang="en-US" dirty="0" smtClean="0"/>
                <a:t>upport </a:t>
              </a:r>
              <a:r>
                <a:rPr lang="en-US" b="1" dirty="0" smtClean="0"/>
                <a:t>T</a:t>
              </a:r>
              <a:r>
                <a:rPr lang="en-US" dirty="0" smtClean="0"/>
                <a:t>ube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242637" y="1142720"/>
              <a:ext cx="2809009" cy="1680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IDS</a:t>
              </a:r>
            </a:p>
            <a:p>
              <a:r>
                <a:rPr lang="en-US" b="1" dirty="0" smtClean="0"/>
                <a:t>E</a:t>
              </a:r>
              <a:r>
                <a:rPr lang="en-US" dirty="0" smtClean="0"/>
                <a:t>ast </a:t>
              </a:r>
              <a:r>
                <a:rPr lang="en-US" b="1" dirty="0" smtClean="0"/>
                <a:t>S</a:t>
              </a:r>
              <a:r>
                <a:rPr lang="en-US" dirty="0" smtClean="0"/>
                <a:t>upport </a:t>
              </a:r>
              <a:r>
                <a:rPr lang="en-US" b="1" dirty="0" smtClean="0"/>
                <a:t>C</a:t>
              </a:r>
              <a:r>
                <a:rPr lang="en-US" dirty="0" smtClean="0"/>
                <a:t>ylinder</a:t>
              </a:r>
            </a:p>
            <a:p>
              <a:r>
                <a:rPr lang="en-US" b="1" dirty="0" smtClean="0"/>
                <a:t>O</a:t>
              </a:r>
              <a:r>
                <a:rPr lang="en-US" dirty="0" smtClean="0"/>
                <a:t>uter </a:t>
              </a:r>
              <a:r>
                <a:rPr lang="en-US" b="1" dirty="0" smtClean="0"/>
                <a:t>S</a:t>
              </a:r>
              <a:r>
                <a:rPr lang="en-US" dirty="0" smtClean="0"/>
                <a:t>upport </a:t>
              </a:r>
              <a:r>
                <a:rPr lang="en-US" b="1" dirty="0" smtClean="0"/>
                <a:t>C</a:t>
              </a:r>
              <a:r>
                <a:rPr lang="en-US" dirty="0" smtClean="0"/>
                <a:t>ylinder</a:t>
              </a:r>
            </a:p>
            <a:p>
              <a:r>
                <a:rPr lang="en-US" b="1" dirty="0" smtClean="0"/>
                <a:t>W</a:t>
              </a:r>
              <a:r>
                <a:rPr lang="en-US" dirty="0" smtClean="0"/>
                <a:t>est </a:t>
              </a:r>
              <a:r>
                <a:rPr lang="en-US" b="1" dirty="0" smtClean="0"/>
                <a:t>S</a:t>
              </a:r>
              <a:r>
                <a:rPr lang="en-US" dirty="0" smtClean="0"/>
                <a:t>upport </a:t>
              </a:r>
              <a:r>
                <a:rPr lang="en-US" b="1" dirty="0" smtClean="0"/>
                <a:t>C</a:t>
              </a:r>
              <a:r>
                <a:rPr lang="en-US" dirty="0" smtClean="0"/>
                <a:t>ylinder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2058652">
              <a:off x="1512400" y="1527387"/>
              <a:ext cx="557967" cy="385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PIT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 rot="1962273">
              <a:off x="2687771" y="2338330"/>
              <a:ext cx="576872" cy="3337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PST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 rot="1987824">
              <a:off x="3722161" y="2950376"/>
              <a:ext cx="688952" cy="385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ESC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 rot="1973545">
              <a:off x="5260554" y="4037751"/>
              <a:ext cx="717309" cy="385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OSC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028573">
              <a:off x="6975643" y="5093385"/>
              <a:ext cx="760520" cy="385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WSC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046921" y="2795255"/>
              <a:ext cx="879352" cy="3501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Shrouds</a:t>
              </a:r>
              <a:endParaRPr lang="en-US" sz="1400" dirty="0"/>
            </a:p>
          </p:txBody>
        </p:sp>
        <p:cxnSp>
          <p:nvCxnSpPr>
            <p:cNvPr id="13" name="Straight Arrow Connector 12"/>
            <p:cNvCxnSpPr>
              <a:stCxn id="12" idx="2"/>
            </p:cNvCxnSpPr>
            <p:nvPr/>
          </p:nvCxnSpPr>
          <p:spPr>
            <a:xfrm rot="5400000">
              <a:off x="6187268" y="2940841"/>
              <a:ext cx="94796" cy="5038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rot="16200000" flipH="1">
              <a:off x="6444976" y="3186995"/>
              <a:ext cx="285471" cy="20222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 rot="2005596">
              <a:off x="1463905" y="1690561"/>
              <a:ext cx="2461967" cy="3337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M</a:t>
              </a:r>
              <a:r>
                <a:rPr lang="en-US" sz="2000" dirty="0" smtClean="0"/>
                <a:t>iddle </a:t>
              </a:r>
              <a:r>
                <a:rPr lang="en-US" sz="2000" b="1" dirty="0" smtClean="0"/>
                <a:t>S</a:t>
              </a:r>
              <a:r>
                <a:rPr lang="en-US" sz="2000" dirty="0" smtClean="0"/>
                <a:t>upport </a:t>
              </a:r>
              <a:r>
                <a:rPr lang="en-US" sz="2000" b="1" dirty="0" smtClean="0"/>
                <a:t>C</a:t>
              </a:r>
              <a:r>
                <a:rPr lang="en-US" sz="2000" dirty="0" smtClean="0"/>
                <a:t>ylinder</a:t>
              </a:r>
              <a:endParaRPr lang="en-US" sz="20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1994222">
              <a:off x="3459281" y="4507499"/>
              <a:ext cx="3646229" cy="4877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I</a:t>
              </a:r>
              <a:r>
                <a:rPr lang="en-US" sz="3200" dirty="0" smtClean="0"/>
                <a:t>nner </a:t>
              </a:r>
              <a:r>
                <a:rPr lang="en-US" sz="3200" b="1" dirty="0" smtClean="0"/>
                <a:t>D</a:t>
              </a:r>
              <a:r>
                <a:rPr lang="en-US" sz="3200" dirty="0" smtClean="0"/>
                <a:t>etector </a:t>
              </a:r>
              <a:r>
                <a:rPr lang="en-US" sz="3200" b="1" dirty="0" smtClean="0"/>
                <a:t>S</a:t>
              </a:r>
              <a:r>
                <a:rPr lang="en-US" sz="3200" dirty="0" smtClean="0"/>
                <a:t>upport</a:t>
              </a:r>
              <a:endParaRPr lang="en-US" sz="3200" dirty="0"/>
            </a:p>
          </p:txBody>
        </p:sp>
        <p:sp>
          <p:nvSpPr>
            <p:cNvPr id="17" name="Striped Right Arrow 16"/>
            <p:cNvSpPr/>
            <p:nvPr/>
          </p:nvSpPr>
          <p:spPr>
            <a:xfrm rot="2111298">
              <a:off x="1243024" y="2005663"/>
              <a:ext cx="898663" cy="317795"/>
            </a:xfrm>
            <a:prstGeom prst="stripedRightArrow">
              <a:avLst>
                <a:gd name="adj1" fmla="val 46571"/>
                <a:gd name="adj2" fmla="val 911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triped Right Arrow 17"/>
            <p:cNvSpPr/>
            <p:nvPr/>
          </p:nvSpPr>
          <p:spPr>
            <a:xfrm rot="2031293">
              <a:off x="4523548" y="2930920"/>
              <a:ext cx="562794" cy="230709"/>
            </a:xfrm>
            <a:prstGeom prst="stripedRightArrow">
              <a:avLst>
                <a:gd name="adj1" fmla="val 46571"/>
                <a:gd name="adj2" fmla="val 911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triped Right Arrow 18"/>
            <p:cNvSpPr/>
            <p:nvPr/>
          </p:nvSpPr>
          <p:spPr>
            <a:xfrm rot="12810475">
              <a:off x="6770563" y="4391763"/>
              <a:ext cx="562794" cy="230709"/>
            </a:xfrm>
            <a:prstGeom prst="stripedRightArrow">
              <a:avLst>
                <a:gd name="adj1" fmla="val 46571"/>
                <a:gd name="adj2" fmla="val 91143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Inner Detector Support (IDS)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HF workshop UIC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9482" y="4703563"/>
            <a:ext cx="37819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Carbon Fiber Structures provide support for 3 inner detector systems and FGT.</a:t>
            </a:r>
          </a:p>
          <a:p>
            <a:r>
              <a:rPr lang="en-US" dirty="0" smtClean="0"/>
              <a:t>All systems are highly integrated into IDS.</a:t>
            </a:r>
          </a:p>
        </p:txBody>
      </p:sp>
      <p:sp>
        <p:nvSpPr>
          <p:cNvPr id="4" name="Oval 3"/>
          <p:cNvSpPr/>
          <p:nvPr/>
        </p:nvSpPr>
        <p:spPr>
          <a:xfrm>
            <a:off x="3417656" y="1545096"/>
            <a:ext cx="4660881" cy="4150809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78641" y="3061463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Installed for run-12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6269D7-958E-364C-B642-6D747F6C97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1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Insertion check </a:t>
            </a:r>
            <a:r>
              <a:rPr lang="en-US" dirty="0"/>
              <a:t>s</a:t>
            </a:r>
            <a:r>
              <a:rPr lang="en-US" dirty="0" smtClean="0"/>
              <a:t>etup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F.Videbæk / BNL</a:t>
            </a:r>
            <a:endParaRPr lang="en-US"/>
          </a:p>
        </p:txBody>
      </p:sp>
      <p:pic>
        <p:nvPicPr>
          <p:cNvPr id="6" name="Picture 5" descr="C:\Users\ecanderssen\Desktop\New folder\2011-04-27_13-52-52_279.jpg"/>
          <p:cNvPicPr/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6231" y="1123328"/>
            <a:ext cx="6573026" cy="379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0597" y="5388719"/>
            <a:ext cx="66596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sector only shown in D-Tube (sector holding part). Next slides shows how this will be moved into position around the beam pipe (test setup).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842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 inner detector Support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97078" y="1622907"/>
            <a:ext cx="4338320" cy="3740785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7" name="Picture 6" descr="D08109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64050"/>
            <a:ext cx="4581561" cy="3042977"/>
          </a:xfrm>
          <a:prstGeom prst="rect">
            <a:avLst/>
          </a:prstGeom>
        </p:spPr>
      </p:pic>
      <p:pic>
        <p:nvPicPr>
          <p:cNvPr id="8" name="Picture 7" descr="insertion_test_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86" y="3781798"/>
            <a:ext cx="4421275" cy="29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778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92089" cy="615917"/>
          </a:xfrm>
        </p:spPr>
        <p:txBody>
          <a:bodyPr>
            <a:normAutofit/>
          </a:bodyPr>
          <a:lstStyle/>
          <a:p>
            <a:r>
              <a:rPr lang="en-US" sz="2800" dirty="0"/>
              <a:t>Physics of the Heavy Flavor Tracker at </a:t>
            </a:r>
            <a:r>
              <a:rPr lang="en-US" sz="2800" dirty="0" smtClean="0"/>
              <a:t>STAR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2587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1</a:t>
            </a:r>
            <a:r>
              <a:rPr lang="en-US" dirty="0"/>
              <a:t>) Direct HF hadron measurements (</a:t>
            </a:r>
            <a:r>
              <a:rPr lang="en-US" dirty="0" err="1"/>
              <a:t>p+p</a:t>
            </a:r>
            <a:r>
              <a:rPr lang="en-US" dirty="0"/>
              <a:t> and </a:t>
            </a:r>
            <a:r>
              <a:rPr lang="en-US" dirty="0" err="1"/>
              <a:t>Au+Au</a:t>
            </a:r>
            <a:r>
              <a:rPr lang="en-US" dirty="0"/>
              <a:t>)</a:t>
            </a:r>
          </a:p>
          <a:p>
            <a:pPr marL="400050" lvl="1" indent="0">
              <a:buNone/>
            </a:pPr>
            <a:r>
              <a:rPr lang="en-US" b="1" dirty="0"/>
              <a:t>(1) Heavy-quark cross sections: </a:t>
            </a:r>
            <a:r>
              <a:rPr lang="en-US" b="1" dirty="0" smtClean="0"/>
              <a:t>D</a:t>
            </a:r>
            <a:r>
              <a:rPr lang="en-US" b="1" baseline="30000" dirty="0" smtClean="0"/>
              <a:t>0±</a:t>
            </a:r>
            <a:r>
              <a:rPr lang="en-US" b="1" dirty="0" smtClean="0"/>
              <a:t>*</a:t>
            </a:r>
            <a:r>
              <a:rPr lang="en-US" b="1" dirty="0"/>
              <a:t>, D</a:t>
            </a:r>
            <a:r>
              <a:rPr lang="en-US" b="1" baseline="-25000" dirty="0"/>
              <a:t>S</a:t>
            </a:r>
            <a:r>
              <a:rPr lang="en-US" b="1" dirty="0"/>
              <a:t>, Λ</a:t>
            </a:r>
            <a:r>
              <a:rPr lang="en-US" b="1" baseline="-25000" dirty="0"/>
              <a:t>C</a:t>
            </a:r>
            <a:r>
              <a:rPr lang="en-US" b="1" dirty="0"/>
              <a:t> , B…</a:t>
            </a:r>
          </a:p>
          <a:p>
            <a:pPr marL="400050" lvl="1" indent="0">
              <a:buNone/>
            </a:pPr>
            <a:r>
              <a:rPr lang="en-US" b="1" dirty="0"/>
              <a:t>(2) Both spectra (R</a:t>
            </a:r>
            <a:r>
              <a:rPr lang="en-US" b="1" baseline="-25000" dirty="0"/>
              <a:t>AA</a:t>
            </a:r>
            <a:r>
              <a:rPr lang="en-US" b="1" dirty="0"/>
              <a:t>, R</a:t>
            </a:r>
            <a:r>
              <a:rPr lang="en-US" b="1" baseline="-25000" dirty="0"/>
              <a:t>CP</a:t>
            </a:r>
            <a:r>
              <a:rPr lang="en-US" b="1" dirty="0"/>
              <a:t>) and v</a:t>
            </a:r>
            <a:r>
              <a:rPr lang="en-US" b="1" baseline="-25000" dirty="0"/>
              <a:t>2</a:t>
            </a:r>
            <a:r>
              <a:rPr lang="en-US" b="1" dirty="0"/>
              <a:t> in a wide </a:t>
            </a:r>
            <a:r>
              <a:rPr lang="en-US" b="1" dirty="0" err="1"/>
              <a:t>p</a:t>
            </a:r>
            <a:r>
              <a:rPr lang="en-US" b="1" baseline="-25000" dirty="0" err="1"/>
              <a:t>T</a:t>
            </a:r>
            <a:r>
              <a:rPr lang="en-US" b="1" dirty="0"/>
              <a:t> region: 0.5 - 10 GeV/c</a:t>
            </a:r>
          </a:p>
          <a:p>
            <a:pPr marL="400050" lvl="1" indent="0">
              <a:buNone/>
            </a:pPr>
            <a:r>
              <a:rPr lang="en-US" b="1" dirty="0"/>
              <a:t>(3) Charm hadron correlation functions, heavy flavor jets</a:t>
            </a:r>
          </a:p>
          <a:p>
            <a:pPr marL="400050" lvl="1" indent="0">
              <a:buNone/>
            </a:pPr>
            <a:r>
              <a:rPr lang="en-US" b="1" dirty="0"/>
              <a:t>(4) Full spectrum of the heavy quark hadron decay electrons</a:t>
            </a:r>
          </a:p>
          <a:p>
            <a:pPr marL="0" indent="0">
              <a:buNone/>
            </a:pPr>
            <a:r>
              <a:rPr lang="en-US" dirty="0"/>
              <a:t>2) Physics</a:t>
            </a:r>
          </a:p>
          <a:p>
            <a:pPr marL="400050" lvl="1" indent="0">
              <a:buNone/>
            </a:pPr>
            <a:r>
              <a:rPr lang="en-US" b="1" dirty="0"/>
              <a:t>(1) Measure heavy-quark hadron v</a:t>
            </a:r>
            <a:r>
              <a:rPr lang="en-US" b="1" baseline="-25000" dirty="0"/>
              <a:t>2</a:t>
            </a:r>
            <a:r>
              <a:rPr lang="en-US" b="1" dirty="0"/>
              <a:t>, heavy-quark collectivity, to study the </a:t>
            </a:r>
            <a:r>
              <a:rPr lang="en-US" b="1" dirty="0" smtClean="0"/>
              <a:t>medium properties </a:t>
            </a:r>
            <a:r>
              <a:rPr lang="en-US" dirty="0"/>
              <a:t>e.g. light-quark </a:t>
            </a:r>
            <a:r>
              <a:rPr lang="en-US" dirty="0" err="1"/>
              <a:t>thermalization</a:t>
            </a:r>
            <a:endParaRPr lang="en-US" dirty="0"/>
          </a:p>
          <a:p>
            <a:pPr marL="400050" lvl="1" indent="0">
              <a:buNone/>
            </a:pPr>
            <a:r>
              <a:rPr lang="en-US" b="1" dirty="0"/>
              <a:t>(2) Measure heavy-quark energy loss to study </a:t>
            </a:r>
            <a:r>
              <a:rPr lang="en-US" b="1" dirty="0" err="1"/>
              <a:t>pQCD</a:t>
            </a:r>
            <a:r>
              <a:rPr lang="en-US" b="1" dirty="0"/>
              <a:t> in hot/dense </a:t>
            </a:r>
            <a:r>
              <a:rPr lang="en-US" b="1" dirty="0" smtClean="0"/>
              <a:t>medium </a:t>
            </a:r>
            <a:r>
              <a:rPr lang="en-US" dirty="0" smtClean="0"/>
              <a:t>e.g</a:t>
            </a:r>
            <a:r>
              <a:rPr lang="en-US" dirty="0"/>
              <a:t>. energy loss mechanism</a:t>
            </a:r>
          </a:p>
          <a:p>
            <a:pPr marL="400050" lvl="1" indent="0">
              <a:buNone/>
            </a:pPr>
            <a:r>
              <a:rPr lang="en-US" b="1" dirty="0"/>
              <a:t>(3) Measure di-leptons to study the </a:t>
            </a:r>
            <a:r>
              <a:rPr lang="en-US" dirty="0"/>
              <a:t>direct radiation </a:t>
            </a:r>
            <a:r>
              <a:rPr lang="en-US" b="1" dirty="0"/>
              <a:t>from the hot/dense medium</a:t>
            </a:r>
          </a:p>
          <a:p>
            <a:pPr marL="400050" lvl="1" indent="0">
              <a:buNone/>
            </a:pPr>
            <a:r>
              <a:rPr lang="en-US" b="1" dirty="0"/>
              <a:t>(4) Analyze </a:t>
            </a:r>
            <a:r>
              <a:rPr lang="en-US" dirty="0" err="1"/>
              <a:t>hadro</a:t>
            </a:r>
            <a:r>
              <a:rPr lang="en-US" dirty="0"/>
              <a:t>-chemistry including heavy flavors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01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Heavy Flavor Physics</a:t>
            </a:r>
          </a:p>
          <a:p>
            <a:r>
              <a:rPr lang="en-US" dirty="0" smtClean="0"/>
              <a:t>Upgrades</a:t>
            </a:r>
          </a:p>
          <a:p>
            <a:pPr lvl="1"/>
            <a:r>
              <a:rPr lang="en-US" i="1" dirty="0" err="1" smtClean="0"/>
              <a:t>Muon</a:t>
            </a:r>
            <a:r>
              <a:rPr lang="en-US" i="1" dirty="0" smtClean="0"/>
              <a:t> Telescope Detector (MTD)</a:t>
            </a:r>
          </a:p>
          <a:p>
            <a:pPr lvl="1"/>
            <a:r>
              <a:rPr lang="en-US" dirty="0" smtClean="0"/>
              <a:t>Realization &amp; Planned Physics from MTD</a:t>
            </a:r>
          </a:p>
          <a:p>
            <a:pPr lvl="1"/>
            <a:r>
              <a:rPr lang="en-US" i="1" dirty="0" smtClean="0"/>
              <a:t>Heavy Flavor Tracker (HFT)</a:t>
            </a:r>
          </a:p>
          <a:p>
            <a:pPr lvl="1"/>
            <a:r>
              <a:rPr lang="en-US" dirty="0" smtClean="0"/>
              <a:t>Realization &amp; Planned Physics from HFT</a:t>
            </a:r>
          </a:p>
          <a:p>
            <a:r>
              <a:rPr lang="en-US" dirty="0" smtClean="0"/>
              <a:t>Status and  Summary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0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10"/>
    </mc:Choice>
    <mc:Fallback xmlns="">
      <p:transition xmlns:p14="http://schemas.microsoft.com/office/powerpoint/2010/main" spd="slow" advTm="1971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995179" y="4925808"/>
            <a:ext cx="6219542" cy="1001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2" tIns="45716" rIns="91432" bIns="45716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/>
              <a:t>GEANT:</a:t>
            </a:r>
            <a:r>
              <a:rPr lang="en-US" dirty="0"/>
              <a:t>  Realistic detector geometry + Standard STAR tracking</a:t>
            </a:r>
          </a:p>
          <a:p>
            <a:pPr>
              <a:lnSpc>
                <a:spcPct val="110000"/>
              </a:lnSpc>
            </a:pPr>
            <a:r>
              <a:rPr lang="en-US" baseline="0" dirty="0"/>
              <a:t>		including the pixel pileup hits at RHIC-II </a:t>
            </a:r>
            <a:r>
              <a:rPr lang="en-US" baseline="0" dirty="0" smtClean="0"/>
              <a:t>luminosity</a:t>
            </a:r>
          </a:p>
          <a:p>
            <a:pPr>
              <a:lnSpc>
                <a:spcPct val="110000"/>
              </a:lnSpc>
            </a:pPr>
            <a:r>
              <a:rPr lang="en-US" dirty="0"/>
              <a:t>G</a:t>
            </a:r>
            <a:r>
              <a:rPr lang="en-US" dirty="0" smtClean="0"/>
              <a:t>oal with Al-based cable (Cu cable -&gt; 55 micron at 750 MeV/c K)</a:t>
            </a:r>
            <a:endParaRPr lang="en-US" baseline="0" dirty="0"/>
          </a:p>
        </p:txBody>
      </p:sp>
      <p:sp>
        <p:nvSpPr>
          <p:cNvPr id="1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81913"/>
            <a:ext cx="8229600" cy="58296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DCA </a:t>
            </a:r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resolution </a:t>
            </a: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performance</a:t>
            </a:r>
            <a:b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</a:b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r-phi and z </a:t>
            </a:r>
            <a:endParaRPr lang="en-US" altLang="zh-CN" sz="2600" dirty="0">
              <a:solidFill>
                <a:srgbClr val="000000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8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20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9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15 -Nov-12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20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3124203" y="6470654"/>
            <a:ext cx="2895600" cy="365125"/>
          </a:xfrm>
          <a:prstGeom prst="rect">
            <a:avLst/>
          </a:prstGeom>
        </p:spPr>
        <p:txBody>
          <a:bodyPr lIns="80211" tIns="40106" rIns="80211" bIns="40106"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F.Videbæk / BNL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pic>
        <p:nvPicPr>
          <p:cNvPr id="2" name="Picture 1" descr="DCA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66" y="1164404"/>
            <a:ext cx="4574234" cy="329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03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21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7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15 -Nov-12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3124203" y="6470654"/>
            <a:ext cx="2895600" cy="365125"/>
          </a:xfrm>
          <a:prstGeom prst="rect">
            <a:avLst/>
          </a:prstGeom>
        </p:spPr>
        <p:txBody>
          <a:bodyPr lIns="80211" tIns="40106" rIns="80211" bIns="40106"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F.Videbæk / BNL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954"/>
            <a:ext cx="8229600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Physics </a:t>
            </a: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– </a:t>
            </a: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 Run-14,15 projections</a:t>
            </a:r>
            <a:endParaRPr lang="en-US" altLang="zh-CN" sz="2600" dirty="0">
              <a:solidFill>
                <a:srgbClr val="000000"/>
              </a:solidFill>
              <a:latin typeface="Arial" pitchFamily="-108" charset="0"/>
              <a:cs typeface="宋体" pitchFamily="-108" charset="-122"/>
            </a:endParaRPr>
          </a:p>
        </p:txBody>
      </p:sp>
      <p:pic>
        <p:nvPicPr>
          <p:cNvPr id="9" name="Picture 20" descr="fig8_thin-on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9484" y="588077"/>
            <a:ext cx="4096076" cy="339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D:\cygwin\home\Administrator\work\rcf\hftsimu\upgr15\newproduction\TofPID\ana_D0new\sbratiocuttune\finalplot\D0Rc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618" y="622853"/>
            <a:ext cx="4072903" cy="3355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2335910" y="1708014"/>
            <a:ext cx="2020833" cy="30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211" tIns="40106" rIns="80211" bIns="40106">
            <a:spAutoFit/>
          </a:bodyPr>
          <a:lstStyle/>
          <a:p>
            <a:r>
              <a:rPr lang="en-US" altLang="zh-CN" sz="1400" dirty="0"/>
              <a:t>R</a:t>
            </a:r>
            <a:r>
              <a:rPr lang="en-US" altLang="zh-CN" sz="1400" baseline="-25000" dirty="0"/>
              <a:t>CP</a:t>
            </a:r>
            <a:r>
              <a:rPr lang="en-US" altLang="zh-CN" sz="1400" dirty="0"/>
              <a:t>=a*N10%/N(60-80)%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4769602" y="4025724"/>
            <a:ext cx="3917198" cy="20430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Assuming D</a:t>
            </a:r>
            <a:r>
              <a:rPr lang="en-US" altLang="zh-CN" dirty="0">
                <a:solidFill>
                  <a:srgbClr val="000000"/>
                </a:solidFill>
                <a:sym typeface="Symbol" charset="0"/>
              </a:rPr>
              <a:t>0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v</a:t>
            </a:r>
            <a:r>
              <a:rPr lang="en-US" altLang="zh-CN" baseline="-25000" dirty="0">
                <a:solidFill>
                  <a:srgbClr val="000000"/>
                </a:solidFill>
                <a:sym typeface="Symbol" charset="0"/>
              </a:rPr>
              <a:t>2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distribution from quark coalescence. </a:t>
            </a:r>
          </a:p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500M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Au+Au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m.b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 events at 200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GeV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700" dirty="0">
              <a:solidFill>
                <a:srgbClr val="000000"/>
              </a:solidFill>
              <a:sym typeface="Symbol" charset="0"/>
            </a:endParaRPr>
          </a:p>
          <a:p>
            <a:r>
              <a:rPr lang="en-US" altLang="zh-CN" baseline="0" dirty="0">
                <a:solidFill>
                  <a:srgbClr val="000000"/>
                </a:solidFill>
              </a:rPr>
              <a:t> - Charm v</a:t>
            </a:r>
            <a:r>
              <a:rPr lang="en-US" altLang="zh-CN" baseline="-25000" dirty="0">
                <a:solidFill>
                  <a:srgbClr val="000000"/>
                </a:solidFill>
              </a:rPr>
              <a:t>2</a:t>
            </a:r>
            <a:r>
              <a:rPr lang="en-US" altLang="zh-CN" baseline="0" dirty="0">
                <a:solidFill>
                  <a:srgbClr val="000000"/>
                </a:solidFill>
              </a:rPr>
              <a:t> </a:t>
            </a:r>
            <a:r>
              <a:rPr lang="en-US" altLang="zh-CN" b="1" i="1" baseline="0" dirty="0">
                <a:solidFill>
                  <a:srgbClr val="791118"/>
                </a:solidFill>
                <a:sym typeface="Zapf Dingbats" charset="0"/>
              </a:rPr>
              <a:t> </a:t>
            </a:r>
            <a:r>
              <a:rPr lang="en-US" altLang="zh-CN" b="1" i="1" dirty="0">
                <a:solidFill>
                  <a:srgbClr val="791118"/>
                </a:solidFill>
                <a:sym typeface="Zapf Dingbats" charset="0"/>
              </a:rPr>
              <a:t></a:t>
            </a:r>
            <a:endParaRPr lang="en-US" altLang="zh-CN" b="1" i="1" baseline="0" dirty="0">
              <a:solidFill>
                <a:srgbClr val="791118"/>
              </a:solidFill>
              <a:sym typeface="Zapf Dingbats" charset="0"/>
            </a:endParaRPr>
          </a:p>
          <a:p>
            <a:r>
              <a:rPr lang="en-US" altLang="zh-CN" b="1" i="1" baseline="0" dirty="0">
                <a:solidFill>
                  <a:srgbClr val="3366FF"/>
                </a:solidFill>
              </a:rPr>
              <a:t>Medium </a:t>
            </a:r>
            <a:r>
              <a:rPr lang="en-US" altLang="zh-CN" b="1" i="1" baseline="0" dirty="0" err="1">
                <a:solidFill>
                  <a:srgbClr val="3366FF"/>
                </a:solidFill>
              </a:rPr>
              <a:t>thermalization</a:t>
            </a:r>
            <a:r>
              <a:rPr lang="en-US" altLang="zh-CN" b="1" i="1" baseline="0" dirty="0">
                <a:solidFill>
                  <a:srgbClr val="3366FF"/>
                </a:solidFill>
              </a:rPr>
              <a:t> degree</a:t>
            </a: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Drag coefficients!</a:t>
            </a:r>
            <a:endParaRPr lang="en-US" baseline="0" dirty="0">
              <a:solidFill>
                <a:srgbClr val="3366FF"/>
              </a:solidFill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08048" y="3968070"/>
            <a:ext cx="4055723" cy="23200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Assuming D</a:t>
            </a:r>
            <a:r>
              <a:rPr lang="en-US" altLang="zh-CN" dirty="0">
                <a:solidFill>
                  <a:srgbClr val="000000"/>
                </a:solidFill>
                <a:sym typeface="Symbol" charset="0"/>
              </a:rPr>
              <a:t>0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R</a:t>
            </a:r>
            <a:r>
              <a:rPr lang="en-US" altLang="zh-CN" baseline="-25000" dirty="0" err="1">
                <a:solidFill>
                  <a:srgbClr val="000000"/>
                </a:solidFill>
                <a:sym typeface="Symbol" charset="0"/>
              </a:rPr>
              <a:t>cp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distribution as charged </a:t>
            </a:r>
            <a:r>
              <a:rPr lang="en-US" altLang="zh-CN" baseline="0" dirty="0" smtClean="0">
                <a:solidFill>
                  <a:srgbClr val="000000"/>
                </a:solidFill>
                <a:sym typeface="Symbol" charset="0"/>
              </a:rPr>
              <a:t>hadron.</a:t>
            </a:r>
            <a:endParaRPr lang="en-US" altLang="zh-CN" baseline="0" dirty="0">
              <a:solidFill>
                <a:srgbClr val="000000"/>
              </a:solidFill>
              <a:sym typeface="Symbol" charset="0"/>
            </a:endParaRPr>
          </a:p>
          <a:p>
            <a:pPr>
              <a:spcBef>
                <a:spcPct val="50000"/>
              </a:spcBef>
            </a:pP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500M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Au+Au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m.b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 events at 200 </a:t>
            </a:r>
            <a:r>
              <a:rPr lang="en-US" altLang="zh-CN" baseline="0" dirty="0" err="1">
                <a:solidFill>
                  <a:srgbClr val="000000"/>
                </a:solidFill>
                <a:sym typeface="Symbol" charset="0"/>
              </a:rPr>
              <a:t>GeV</a:t>
            </a:r>
            <a:r>
              <a:rPr lang="en-US" altLang="zh-CN" baseline="0" dirty="0">
                <a:solidFill>
                  <a:srgbClr val="000000"/>
                </a:solidFill>
                <a:sym typeface="Symbol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altLang="zh-CN" sz="700" dirty="0">
              <a:solidFill>
                <a:srgbClr val="000000"/>
              </a:solidFill>
              <a:sym typeface="Symbol" charset="0"/>
            </a:endParaRPr>
          </a:p>
          <a:p>
            <a:pPr>
              <a:buFontTx/>
              <a:buChar char="-"/>
            </a:pPr>
            <a:r>
              <a:rPr lang="en-US" altLang="zh-CN" baseline="0" dirty="0">
                <a:solidFill>
                  <a:srgbClr val="000000"/>
                </a:solidFill>
              </a:rPr>
              <a:t> Charm R</a:t>
            </a:r>
            <a:r>
              <a:rPr lang="en-US" altLang="zh-CN" baseline="-25000" dirty="0">
                <a:solidFill>
                  <a:srgbClr val="000000"/>
                </a:solidFill>
              </a:rPr>
              <a:t>AA</a:t>
            </a:r>
            <a:r>
              <a:rPr lang="en-US" altLang="zh-CN" baseline="0" dirty="0">
                <a:solidFill>
                  <a:srgbClr val="000000"/>
                </a:solidFill>
              </a:rPr>
              <a:t> </a:t>
            </a:r>
            <a:r>
              <a:rPr lang="en-US" altLang="zh-CN" b="1" i="1" baseline="0" dirty="0">
                <a:solidFill>
                  <a:srgbClr val="791118"/>
                </a:solidFill>
                <a:sym typeface="Zapf Dingbats" charset="0"/>
              </a:rPr>
              <a:t></a:t>
            </a: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Energy loss mechanism</a:t>
            </a:r>
            <a:r>
              <a:rPr lang="en-US" altLang="zh-CN" b="1" i="1" baseline="0" dirty="0" smtClean="0">
                <a:solidFill>
                  <a:srgbClr val="3366FF"/>
                </a:solidFill>
                <a:sym typeface="Zapf Dingbats" charset="0"/>
              </a:rPr>
              <a:t>!</a:t>
            </a:r>
          </a:p>
          <a:p>
            <a:r>
              <a:rPr lang="en-US" altLang="zh-CN" b="1" i="1" dirty="0" smtClean="0">
                <a:solidFill>
                  <a:srgbClr val="3366FF"/>
                </a:solidFill>
                <a:sym typeface="Zapf Dingbats" charset="0"/>
              </a:rPr>
              <a:t>Color charge effect!</a:t>
            </a:r>
            <a:endParaRPr lang="en-US" altLang="zh-CN" b="1" i="1" baseline="0" dirty="0">
              <a:solidFill>
                <a:srgbClr val="3366FF"/>
              </a:solidFill>
              <a:sym typeface="Zapf Dingbats" charset="0"/>
            </a:endParaRPr>
          </a:p>
          <a:p>
            <a:r>
              <a:rPr lang="en-US" altLang="zh-CN" b="1" i="1" baseline="0" dirty="0">
                <a:solidFill>
                  <a:srgbClr val="3366FF"/>
                </a:solidFill>
                <a:sym typeface="Zapf Dingbats" charset="0"/>
              </a:rPr>
              <a:t>Interaction with QCD matter!      </a:t>
            </a:r>
            <a:endParaRPr lang="en-US" baseline="0" dirty="0">
              <a:solidFill>
                <a:srgbClr val="3366FF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5269379" y="1556671"/>
            <a:ext cx="646748" cy="1798820"/>
          </a:xfrm>
          <a:prstGeom prst="rect">
            <a:avLst/>
          </a:prstGeom>
          <a:solidFill>
            <a:srgbClr val="FF6600">
              <a:alpha val="46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211" tIns="40106" rIns="80211" bIns="40106" anchor="ctr"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6349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22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7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15 -Nov-12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3124203" y="6470654"/>
            <a:ext cx="2895600" cy="365125"/>
          </a:xfrm>
          <a:prstGeom prst="rect">
            <a:avLst/>
          </a:prstGeom>
        </p:spPr>
        <p:txBody>
          <a:bodyPr lIns="80211" tIns="40106" rIns="80211" bIns="40106"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F.Videbæk / BNL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954"/>
            <a:ext cx="8229600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Charmed </a:t>
            </a: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baryons (</a:t>
            </a:r>
            <a:r>
              <a:rPr lang="en-US" altLang="zh-CN" sz="2600" dirty="0" err="1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Lambda</a:t>
            </a:r>
            <a:r>
              <a:rPr lang="en-US" altLang="zh-CN" sz="2600" baseline="-25000" dirty="0" err="1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c</a:t>
            </a:r>
            <a:r>
              <a:rPr lang="en-US" altLang="zh-CN" sz="2600" baseline="-250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)</a:t>
            </a: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– R</a:t>
            </a: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un-16</a:t>
            </a:r>
            <a:endParaRPr lang="en-US" altLang="zh-CN" sz="2600" dirty="0">
              <a:solidFill>
                <a:srgbClr val="000000"/>
              </a:solidFill>
              <a:latin typeface="Arial" pitchFamily="-108" charset="0"/>
              <a:cs typeface="宋体" pitchFamily="-108" charset="-122"/>
            </a:endParaRPr>
          </a:p>
        </p:txBody>
      </p:sp>
      <p:pic>
        <p:nvPicPr>
          <p:cNvPr id="9" name="Picture 7" descr="Lcdecverte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90"/>
          <a:stretch>
            <a:fillRect/>
          </a:stretch>
        </p:blipFill>
        <p:spPr bwMode="auto">
          <a:xfrm>
            <a:off x="195565" y="975802"/>
            <a:ext cx="3661402" cy="2945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1470809" y="4313664"/>
            <a:ext cx="5819402" cy="217387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r>
              <a:rPr lang="en-US" i="1" dirty="0">
                <a:sym typeface="Symbol" charset="0"/>
              </a:rPr>
              <a:t></a:t>
            </a:r>
            <a:r>
              <a:rPr lang="en-US" i="1" baseline="-25000" dirty="0" err="1">
                <a:sym typeface="Symbol" charset="0"/>
              </a:rPr>
              <a:t>c</a:t>
            </a:r>
            <a:r>
              <a:rPr lang="en-US" i="1" dirty="0" err="1">
                <a:sym typeface="Symbol" charset="0"/>
              </a:rPr>
              <a:t>pK</a:t>
            </a:r>
            <a:r>
              <a:rPr lang="en-US" i="1" dirty="0">
                <a:sym typeface="Symbol" charset="0"/>
              </a:rPr>
              <a:t></a:t>
            </a:r>
            <a:r>
              <a:rPr lang="en-US" dirty="0">
                <a:sym typeface="Symbol" charset="0"/>
              </a:rPr>
              <a:t>     Lowest mass charm baryons    c</a:t>
            </a:r>
            <a:r>
              <a:rPr lang="en-US" dirty="0">
                <a:latin typeface="Symbol" charset="0"/>
                <a:sym typeface="Symbol" charset="0"/>
              </a:rPr>
              <a:t></a:t>
            </a:r>
            <a:r>
              <a:rPr lang="en-US" dirty="0">
                <a:sym typeface="Symbol" charset="0"/>
              </a:rPr>
              <a:t> = 60 </a:t>
            </a:r>
            <a:r>
              <a:rPr lang="en-US" dirty="0">
                <a:latin typeface="Symbol" charset="0"/>
                <a:sym typeface="Symbol" charset="0"/>
              </a:rPr>
              <a:t></a:t>
            </a:r>
            <a:r>
              <a:rPr lang="en-US" dirty="0">
                <a:sym typeface="Symbol" charset="0"/>
              </a:rPr>
              <a:t>m</a:t>
            </a:r>
          </a:p>
          <a:p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</a:t>
            </a:r>
            <a:r>
              <a:rPr lang="en-US" baseline="-25000" dirty="0">
                <a:sym typeface="Symbol" charset="0"/>
              </a:rPr>
              <a:t>c</a:t>
            </a:r>
            <a:r>
              <a:rPr lang="en-US" dirty="0">
                <a:sym typeface="Symbol" charset="0"/>
              </a:rPr>
              <a:t>/D enhancement?</a:t>
            </a:r>
          </a:p>
          <a:p>
            <a:pPr>
              <a:buFont typeface="Wingdings" charset="0"/>
              <a:buChar char="Ø"/>
            </a:pPr>
            <a:r>
              <a:rPr lang="en-US" dirty="0">
                <a:sym typeface="Symbol" charset="0"/>
              </a:rPr>
              <a:t> 0.11 (</a:t>
            </a:r>
            <a:r>
              <a:rPr lang="en-US" dirty="0" err="1">
                <a:sym typeface="Symbol" charset="0"/>
              </a:rPr>
              <a:t>pp</a:t>
            </a:r>
            <a:r>
              <a:rPr lang="en-US" dirty="0">
                <a:sym typeface="Symbol" charset="0"/>
              </a:rPr>
              <a:t> PYTHIA)  0.4-0.9     (Di-quark correlation in QGP)</a:t>
            </a:r>
          </a:p>
          <a:p>
            <a:pPr>
              <a:buFont typeface="Wingdings" charset="0"/>
              <a:buNone/>
            </a:pPr>
            <a:r>
              <a:rPr lang="en-US" sz="1400" dirty="0"/>
              <a:t>				                                S.H. Lee etc. PRL 100, 222301 (2008)</a:t>
            </a:r>
          </a:p>
          <a:p>
            <a:pPr>
              <a:buFont typeface="Wingdings" charset="0"/>
              <a:buChar char="Ø"/>
            </a:pPr>
            <a:r>
              <a:rPr lang="en-US" dirty="0">
                <a:sym typeface="Symbol" charset="0"/>
              </a:rPr>
              <a:t> Total charm yield in heavy ion collisions</a:t>
            </a:r>
          </a:p>
        </p:txBody>
      </p:sp>
      <p:pic>
        <p:nvPicPr>
          <p:cNvPr id="12" name="Picture 16" descr="Lc_overD0_f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28585" y="957064"/>
            <a:ext cx="4237231" cy="319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727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23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7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15 -Nov-12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3124203" y="6470654"/>
            <a:ext cx="2895600" cy="365125"/>
          </a:xfrm>
          <a:prstGeom prst="rect">
            <a:avLst/>
          </a:prstGeom>
        </p:spPr>
        <p:txBody>
          <a:bodyPr lIns="80211" tIns="40106" rIns="80211" bIns="40106"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F.Videbæk / BNL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954"/>
            <a:ext cx="8229600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Access bottom production via electrons</a:t>
            </a:r>
          </a:p>
        </p:txBody>
      </p:sp>
      <p:pic>
        <p:nvPicPr>
          <p:cNvPr id="9" name="Picture 13" descr="D:\work\detectors\HFT\CDR\Fig16_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1114" y="2769433"/>
            <a:ext cx="4484171" cy="3388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926113"/>
              </p:ext>
            </p:extLst>
          </p:nvPr>
        </p:nvGraphicFramePr>
        <p:xfrm>
          <a:off x="684476" y="915265"/>
          <a:ext cx="3431330" cy="2929710"/>
        </p:xfrm>
        <a:graphic>
          <a:graphicData uri="http://schemas.openxmlformats.org/drawingml/2006/table">
            <a:tbl>
              <a:tblPr/>
              <a:tblGrid>
                <a:gridCol w="716137"/>
                <a:gridCol w="722519"/>
                <a:gridCol w="573165"/>
                <a:gridCol w="684224"/>
                <a:gridCol w="735285"/>
              </a:tblGrid>
              <a:tr h="68365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particle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c</a:t>
                      </a: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Symbol" charset="0"/>
                        </a:rPr>
                        <a:t></a:t>
                      </a: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 (</a:t>
                      </a: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Symbol" charset="0"/>
                        </a:rPr>
                        <a:t></a:t>
                      </a: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m)</a:t>
                      </a:r>
                      <a:endParaRPr kumimoji="0" lang="en-US" altLang="zh-CN" sz="15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  <a:sym typeface="Symbol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Mass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q</a:t>
                      </a:r>
                      <a:r>
                        <a:rPr kumimoji="0" lang="en-US" altLang="zh-CN" sz="15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c,b</a:t>
                      </a: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 →x (F.R.)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x →e (B.R.)</a:t>
                      </a:r>
                      <a:endParaRPr kumimoji="0" lang="en-US" altLang="zh-CN" sz="11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D</a:t>
                      </a:r>
                      <a:r>
                        <a:rPr kumimoji="0" lang="en-US" altLang="zh-CN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</a:endParaRPr>
                    </a:p>
                  </a:txBody>
                  <a:tcPr marL="78226" marR="78226" marT="41511" marB="415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123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1.865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0.54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0.0671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D</a:t>
                      </a:r>
                      <a:r>
                        <a:rPr kumimoji="0" lang="en-US" altLang="zh-CN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±</a:t>
                      </a:r>
                      <a:endParaRPr kumimoji="0" lang="en-US" altLang="zh-CN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Arial" charset="0"/>
                      </a:endParaRPr>
                    </a:p>
                  </a:txBody>
                  <a:tcPr marL="78226" marR="78226" marT="41511" marB="415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312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1.869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0.21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0.172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B</a:t>
                      </a:r>
                      <a:r>
                        <a:rPr kumimoji="0" lang="en-US" altLang="zh-CN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</a:t>
                      </a:r>
                    </a:p>
                  </a:txBody>
                  <a:tcPr marL="78226" marR="78226" marT="41511" marB="415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459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5.279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0.40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0.104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037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Symbol" charset="0"/>
                        </a:rPr>
                        <a:t>B</a:t>
                      </a:r>
                      <a:r>
                        <a:rPr kumimoji="0" lang="en-US" altLang="zh-CN" sz="16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  <a:sym typeface="Symbol" charset="0"/>
                        </a:rPr>
                        <a:t></a:t>
                      </a:r>
                    </a:p>
                  </a:txBody>
                  <a:tcPr marL="78226" marR="78226" marT="41511" marB="41511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491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5.279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0.40</a:t>
                      </a:r>
                      <a:endParaRPr kumimoji="0" lang="en-US" altLang="zh-CN" sz="13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宋体" charset="0"/>
                          <a:cs typeface="Arial" charset="0"/>
                        </a:rPr>
                        <a:t>0.109</a:t>
                      </a:r>
                      <a:endParaRPr kumimoji="0" lang="en-US" altLang="zh-CN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宋体" charset="0"/>
                        <a:cs typeface="宋体" charset="0"/>
                      </a:endParaRPr>
                    </a:p>
                  </a:txBody>
                  <a:tcPr marL="78226" marR="78226" marT="41511" marB="4151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60955" y="1105601"/>
            <a:ext cx="4025845" cy="14659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r>
              <a:rPr lang="en-US" baseline="0" dirty="0"/>
              <a:t>Two approaches:</a:t>
            </a:r>
          </a:p>
          <a:p>
            <a:pPr>
              <a:buFont typeface="Wingdings" charset="0"/>
              <a:buChar char="Ø"/>
            </a:pPr>
            <a:r>
              <a:rPr lang="en-US" baseline="0" dirty="0"/>
              <a:t> Statistical fit with model assumptions</a:t>
            </a:r>
          </a:p>
          <a:p>
            <a:pPr lvl="1"/>
            <a:r>
              <a:rPr lang="en-US" baseline="0" dirty="0" smtClean="0">
                <a:solidFill>
                  <a:schemeClr val="tx2"/>
                </a:solidFill>
              </a:rPr>
              <a:t>    </a:t>
            </a:r>
            <a:r>
              <a:rPr lang="en-US" baseline="0" dirty="0" smtClean="0">
                <a:solidFill>
                  <a:srgbClr val="FF0000"/>
                </a:solidFill>
              </a:rPr>
              <a:t>Large </a:t>
            </a:r>
            <a:r>
              <a:rPr lang="en-US" baseline="0" dirty="0">
                <a:solidFill>
                  <a:srgbClr val="FF0000"/>
                </a:solidFill>
              </a:rPr>
              <a:t>systematic uncertainties</a:t>
            </a:r>
          </a:p>
          <a:p>
            <a:pPr>
              <a:buFont typeface="Wingdings" charset="0"/>
              <a:buChar char="Ø"/>
            </a:pPr>
            <a:r>
              <a:rPr lang="en-US" baseline="0" dirty="0"/>
              <a:t> With known charm hadron spectrum to constrain or be used in subtraction</a:t>
            </a:r>
          </a:p>
        </p:txBody>
      </p:sp>
      <p:pic>
        <p:nvPicPr>
          <p:cNvPr id="2" name="图片 1" descr="eDca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3844975"/>
            <a:ext cx="3800716" cy="2363834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5164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24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7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15 -Nov-12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3124203" y="6470654"/>
            <a:ext cx="2895600" cy="365125"/>
          </a:xfrm>
          <a:prstGeom prst="rect">
            <a:avLst/>
          </a:prstGeom>
        </p:spPr>
        <p:txBody>
          <a:bodyPr lIns="80211" tIns="40106" rIns="80211" bIns="40106"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F.Videbæk / BNL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954"/>
            <a:ext cx="8229600" cy="58296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Statistic projection of </a:t>
            </a:r>
            <a:r>
              <a:rPr lang="en-US" altLang="zh-CN" sz="2600" dirty="0" err="1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e</a:t>
            </a:r>
            <a:r>
              <a:rPr lang="en-US" altLang="zh-CN" sz="2600" baseline="-25000" dirty="0" err="1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D</a:t>
            </a:r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, </a:t>
            </a:r>
            <a:r>
              <a:rPr lang="en-US" altLang="zh-CN" sz="2600" dirty="0" err="1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e</a:t>
            </a:r>
            <a:r>
              <a:rPr lang="en-US" altLang="zh-CN" sz="2600" baseline="-25000" dirty="0" err="1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B</a:t>
            </a:r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 R</a:t>
            </a:r>
            <a:r>
              <a:rPr lang="en-US" altLang="zh-CN" sz="2600" baseline="-250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CP</a:t>
            </a:r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 &amp; v</a:t>
            </a:r>
            <a:r>
              <a:rPr lang="en-US" altLang="zh-CN" sz="2600" baseline="-250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2</a:t>
            </a:r>
          </a:p>
        </p:txBody>
      </p:sp>
      <p:pic>
        <p:nvPicPr>
          <p:cNvPr id="9" name="Picture 2" descr="D:\work\detectors\HFT\CDR\Fig1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23" y="968595"/>
            <a:ext cx="4215502" cy="31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93344" y="4134614"/>
            <a:ext cx="4282911" cy="25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211" tIns="40106" rIns="80211" bIns="40106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  <a:cs typeface="宋体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0"/>
              </a:defRPr>
            </a:lvl9pPr>
          </a:lstStyle>
          <a:p>
            <a:pPr eaLnBrk="1" hangingPunct="1"/>
            <a:r>
              <a:rPr lang="en-US" altLang="zh-CN" sz="1100"/>
              <a:t>Curves:  H. van Hees </a:t>
            </a:r>
            <a:r>
              <a:rPr lang="en-US" altLang="zh-CN" sz="1100" i="1"/>
              <a:t>et a</a:t>
            </a:r>
            <a:r>
              <a:rPr lang="en-US" altLang="zh-CN" sz="1100"/>
              <a:t>l.  Eur. Phys. J. </a:t>
            </a:r>
            <a:r>
              <a:rPr lang="en-US" altLang="zh-CN" sz="1100" b="1" u="sng"/>
              <a:t>C61</a:t>
            </a:r>
            <a:r>
              <a:rPr lang="en-US" altLang="zh-CN" sz="1100"/>
              <a:t>, 799(2009). 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928932" y="4543171"/>
            <a:ext cx="7094646" cy="17604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altLang="zh-CN" dirty="0">
                <a:solidFill>
                  <a:srgbClr val="000000"/>
                </a:solidFill>
              </a:rPr>
              <a:t> (</a:t>
            </a:r>
            <a:r>
              <a:rPr lang="en-US" altLang="zh-CN" dirty="0" err="1">
                <a:solidFill>
                  <a:srgbClr val="000000"/>
                </a:solidFill>
              </a:rPr>
              <a:t>B</a:t>
            </a:r>
            <a:r>
              <a:rPr lang="en-US" altLang="zh-CN" dirty="0" err="1">
                <a:solidFill>
                  <a:srgbClr val="000000"/>
                </a:solidFill>
                <a:sym typeface="Symbol" charset="0"/>
              </a:rPr>
              <a:t>e</a:t>
            </a:r>
            <a:r>
              <a:rPr lang="en-US" altLang="zh-CN" dirty="0">
                <a:solidFill>
                  <a:srgbClr val="000000"/>
                </a:solidFill>
                <a:sym typeface="Symbol" charset="0"/>
              </a:rPr>
              <a:t>) spectra obtained via the subtraction of charm decay electrons from inclusive NPEs:  </a:t>
            </a:r>
          </a:p>
          <a:p>
            <a:r>
              <a:rPr lang="en-US" altLang="zh-CN" b="1" dirty="0">
                <a:solidFill>
                  <a:srgbClr val="0033CC"/>
                </a:solidFill>
                <a:sym typeface="Symbol" charset="0"/>
              </a:rPr>
              <a:t>    </a:t>
            </a:r>
            <a:r>
              <a:rPr lang="en-US" altLang="zh-CN" b="1" dirty="0">
                <a:solidFill>
                  <a:srgbClr val="3366FF"/>
                </a:solidFill>
                <a:sym typeface="Symbol" charset="0"/>
              </a:rPr>
              <a:t> </a:t>
            </a:r>
            <a:r>
              <a:rPr lang="en-US" altLang="zh-CN" sz="1600" b="1" dirty="0">
                <a:solidFill>
                  <a:srgbClr val="3366FF"/>
                </a:solidFill>
                <a:sym typeface="Symbol" charset="0"/>
              </a:rPr>
              <a:t>- no model dependence, reduced systematic errors.</a:t>
            </a:r>
            <a:endParaRPr lang="en-US" altLang="zh-CN" sz="1600" dirty="0">
              <a:solidFill>
                <a:srgbClr val="3366FF"/>
              </a:solidFill>
              <a:sym typeface="Symbol" charset="0"/>
            </a:endParaRPr>
          </a:p>
          <a:p>
            <a:endParaRPr lang="en-US" altLang="zh-CN" dirty="0">
              <a:solidFill>
                <a:srgbClr val="000000"/>
              </a:solidFill>
              <a:sym typeface="Symbol" charset="0"/>
            </a:endParaRPr>
          </a:p>
          <a:p>
            <a:pPr>
              <a:buFont typeface="Wingdings" charset="0"/>
              <a:buChar char="Ø"/>
            </a:pPr>
            <a:r>
              <a:rPr lang="en-US" altLang="zh-CN" dirty="0">
                <a:solidFill>
                  <a:srgbClr val="000000"/>
                </a:solidFill>
                <a:sym typeface="Symbol" charset="0"/>
              </a:rPr>
              <a:t> Unique opportunity for bottom e-loss and flow.</a:t>
            </a:r>
          </a:p>
          <a:p>
            <a:r>
              <a:rPr lang="en-US" altLang="zh-CN" dirty="0">
                <a:solidFill>
                  <a:srgbClr val="000000"/>
                </a:solidFill>
                <a:sym typeface="Symbol" charset="0"/>
              </a:rPr>
              <a:t>     </a:t>
            </a:r>
            <a:r>
              <a:rPr lang="en-US" altLang="zh-CN" sz="1600" b="1" dirty="0">
                <a:solidFill>
                  <a:srgbClr val="3366FF"/>
                </a:solidFill>
                <a:sym typeface="Symbol" charset="0"/>
              </a:rPr>
              <a:t>- Charm may not be heavy enough at RHIC, but how is bottom?</a:t>
            </a:r>
          </a:p>
        </p:txBody>
      </p:sp>
      <p:pic>
        <p:nvPicPr>
          <p:cNvPr id="13" name="Picture 13" descr="Fig15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8" t="2457" r="3012"/>
          <a:stretch>
            <a:fillRect/>
          </a:stretch>
        </p:blipFill>
        <p:spPr bwMode="auto">
          <a:xfrm>
            <a:off x="4476255" y="968594"/>
            <a:ext cx="4096076" cy="3073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071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264" tIns="43632" rIns="87264" bIns="43632"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25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7" name="Date Placeholder 15"/>
          <p:cNvSpPr>
            <a:spLocks noGrp="1"/>
          </p:cNvSpPr>
          <p:nvPr>
            <p:ph type="dt" sz="quarter" idx="10"/>
          </p:nvPr>
        </p:nvSpPr>
        <p:spPr>
          <a:xfrm>
            <a:off x="457200" y="6470654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15 -Nov-12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4294967295"/>
          </p:nvPr>
        </p:nvSpPr>
        <p:spPr>
          <a:xfrm>
            <a:off x="3124203" y="6470654"/>
            <a:ext cx="2895600" cy="365125"/>
          </a:xfrm>
          <a:prstGeom prst="rect">
            <a:avLst/>
          </a:prstGeom>
        </p:spPr>
        <p:txBody>
          <a:bodyPr lIns="80211" tIns="40106" rIns="80211" bIns="40106"/>
          <a:lstStyle/>
          <a:p>
            <a:pPr>
              <a:defRPr/>
            </a:pPr>
            <a:r>
              <a:rPr lang="en-US" altLang="zh-CN" smtClean="0">
                <a:solidFill>
                  <a:srgbClr val="2072E3"/>
                </a:solidFill>
                <a:latin typeface="Arial"/>
                <a:cs typeface="Arial"/>
              </a:rPr>
              <a:t>F.Videbæk / BNL</a:t>
            </a:r>
            <a:endParaRPr lang="en-US" altLang="zh-CN" dirty="0">
              <a:solidFill>
                <a:srgbClr val="2072E3"/>
              </a:solidFill>
              <a:latin typeface="Arial"/>
              <a:cs typeface="Arial"/>
            </a:endParaRP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4954"/>
            <a:ext cx="8229600" cy="582961"/>
          </a:xfrm>
        </p:spPr>
        <p:txBody>
          <a:bodyPr>
            <a:normAutofit/>
          </a:bodyPr>
          <a:lstStyle/>
          <a:p>
            <a:pPr lvl="0"/>
            <a:r>
              <a:rPr lang="en-US" altLang="zh-CN" sz="2600" dirty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B tagged J</a:t>
            </a:r>
            <a:r>
              <a:rPr lang="en-US" altLang="zh-CN" sz="2600" dirty="0" smtClean="0">
                <a:solidFill>
                  <a:srgbClr val="000000"/>
                </a:solidFill>
                <a:latin typeface="Arial" pitchFamily="-108" charset="0"/>
                <a:cs typeface="宋体" pitchFamily="-108" charset="-122"/>
              </a:rPr>
              <a:t>/psi</a:t>
            </a:r>
            <a:endParaRPr lang="en-US" altLang="zh-CN" sz="2600" dirty="0">
              <a:solidFill>
                <a:srgbClr val="000000"/>
              </a:solidFill>
              <a:latin typeface="Arial" pitchFamily="-108" charset="0"/>
              <a:cs typeface="宋体" pitchFamily="-108" charset="-122"/>
            </a:endParaRPr>
          </a:p>
        </p:txBody>
      </p:sp>
      <p:pic>
        <p:nvPicPr>
          <p:cNvPr id="9" name="Picture 3" descr="Picture 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4291" y="3089764"/>
            <a:ext cx="4269825" cy="327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260799" y="3425602"/>
            <a:ext cx="867310" cy="35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211" tIns="40106" rIns="80211" bIns="40106">
            <a:spAutoFit/>
          </a:bodyPr>
          <a:lstStyle/>
          <a:p>
            <a:r>
              <a:rPr lang="en-US" baseline="0" dirty="0" smtClean="0"/>
              <a:t>Prompt</a:t>
            </a:r>
            <a:endParaRPr lang="en-US" baseline="0" dirty="0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657343" y="4675262"/>
            <a:ext cx="1175086" cy="357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0211" tIns="40106" rIns="80211" bIns="40106">
            <a:spAutoFit/>
          </a:bodyPr>
          <a:lstStyle/>
          <a:p>
            <a:r>
              <a:rPr lang="en-US" baseline="0" dirty="0">
                <a:solidFill>
                  <a:srgbClr val="FF0000"/>
                </a:solidFill>
              </a:rPr>
              <a:t>J/</a:t>
            </a:r>
            <a:r>
              <a:rPr lang="en-US" baseline="0" dirty="0">
                <a:solidFill>
                  <a:srgbClr val="FF0000"/>
                </a:solidFill>
                <a:latin typeface="Symbol" charset="0"/>
                <a:sym typeface="Symbol" charset="0"/>
              </a:rPr>
              <a:t></a:t>
            </a:r>
            <a:r>
              <a:rPr lang="en-US" baseline="0" dirty="0">
                <a:solidFill>
                  <a:srgbClr val="FF0000"/>
                </a:solidFill>
              </a:rPr>
              <a:t> from B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1607" y="4013209"/>
            <a:ext cx="4552308" cy="2019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80211" tIns="40106" rIns="80211" bIns="40106">
            <a:spAutoFit/>
          </a:bodyPr>
          <a:lstStyle/>
          <a:p>
            <a:pPr>
              <a:buFont typeface="Wingdings" charset="0"/>
              <a:buChar char="Ø"/>
            </a:pPr>
            <a:r>
              <a:rPr lang="en-US" dirty="0"/>
              <a:t>Current measurement via </a:t>
            </a:r>
            <a:r>
              <a:rPr lang="en-US" altLang="zh-CN" i="1" dirty="0"/>
              <a:t>J/</a:t>
            </a:r>
            <a:r>
              <a:rPr lang="en-US" altLang="zh-CN" i="1" dirty="0">
                <a:latin typeface="Symbol" charset="0"/>
                <a:sym typeface="Symbol" charset="0"/>
              </a:rPr>
              <a:t></a:t>
            </a:r>
            <a:r>
              <a:rPr lang="en-US" altLang="zh-CN" dirty="0"/>
              <a:t>-hadron correlation with large uncertainties.</a:t>
            </a:r>
            <a:endParaRPr lang="en-US" dirty="0"/>
          </a:p>
          <a:p>
            <a:pPr>
              <a:buFont typeface="Wingdings" charset="0"/>
              <a:buChar char="Ø"/>
            </a:pPr>
            <a:endParaRPr lang="en-US" dirty="0"/>
          </a:p>
          <a:p>
            <a:pPr>
              <a:buFont typeface="Wingdings" charset="0"/>
              <a:buChar char="Ø"/>
            </a:pPr>
            <a:r>
              <a:rPr lang="en-US" dirty="0"/>
              <a:t>Combine </a:t>
            </a:r>
            <a:r>
              <a:rPr lang="en-US" b="1" dirty="0"/>
              <a:t>HFT+MTD </a:t>
            </a:r>
            <a:r>
              <a:rPr lang="en-US" dirty="0" smtClean="0"/>
              <a:t>in </a:t>
            </a:r>
            <a:r>
              <a:rPr lang="en-US" dirty="0"/>
              <a:t>di-</a:t>
            </a:r>
            <a:r>
              <a:rPr lang="en-US" dirty="0" err="1"/>
              <a:t>muon</a:t>
            </a:r>
            <a:r>
              <a:rPr lang="en-US" dirty="0"/>
              <a:t> channel</a:t>
            </a:r>
          </a:p>
          <a:p>
            <a:pPr marL="285750" lvl="1">
              <a:buFont typeface="Wingdings" charset="0"/>
              <a:buChar char="Ø"/>
            </a:pPr>
            <a:r>
              <a:rPr lang="en-US" dirty="0"/>
              <a:t> Separate secondary </a:t>
            </a:r>
            <a:r>
              <a:rPr lang="en-US" i="1" dirty="0"/>
              <a:t>J</a:t>
            </a:r>
            <a:r>
              <a:rPr lang="en-US" i="1" dirty="0" smtClean="0"/>
              <a:t>/</a:t>
            </a:r>
            <a:r>
              <a:rPr lang="en-US" dirty="0" smtClean="0"/>
              <a:t>psi from </a:t>
            </a:r>
            <a:r>
              <a:rPr lang="en-US" dirty="0" err="1" smtClean="0"/>
              <a:t>prompt</a:t>
            </a:r>
            <a:r>
              <a:rPr lang="en-US" i="1" dirty="0" err="1"/>
              <a:t>J</a:t>
            </a:r>
            <a:r>
              <a:rPr lang="en-US" i="1" dirty="0"/>
              <a:t>/</a:t>
            </a:r>
            <a:r>
              <a:rPr lang="en-US" dirty="0"/>
              <a:t>psi </a:t>
            </a:r>
          </a:p>
          <a:p>
            <a:pPr marL="285750" lvl="1">
              <a:buFont typeface="Wingdings" charset="0"/>
              <a:buChar char="Ø"/>
            </a:pPr>
            <a:r>
              <a:rPr lang="en-US" dirty="0"/>
              <a:t> Constrain the bottom production at RHIC</a:t>
            </a:r>
          </a:p>
        </p:txBody>
      </p:sp>
      <p:pic>
        <p:nvPicPr>
          <p:cNvPr id="14" name="Picture 7" descr="Picture 5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774" y="830135"/>
            <a:ext cx="3870548" cy="2099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taupri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453" y="3458009"/>
            <a:ext cx="1899723" cy="689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Bfraction_vs_p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970" y="942583"/>
            <a:ext cx="3691078" cy="2974971"/>
          </a:xfrm>
          <a:prstGeom prst="rect">
            <a:avLst/>
          </a:prstGeom>
          <a:noFill/>
        </p:spPr>
      </p:pic>
      <p:sp>
        <p:nvSpPr>
          <p:cNvPr id="17" name="TextBox 10"/>
          <p:cNvSpPr txBox="1"/>
          <p:nvPr/>
        </p:nvSpPr>
        <p:spPr>
          <a:xfrm>
            <a:off x="675898" y="1619622"/>
            <a:ext cx="1529635" cy="307388"/>
          </a:xfrm>
          <a:prstGeom prst="rect">
            <a:avLst/>
          </a:prstGeom>
          <a:noFill/>
        </p:spPr>
        <p:txBody>
          <a:bodyPr wrap="square" lIns="80211" tIns="40106" rIns="80211" bIns="40106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 Preliminary</a:t>
            </a:r>
          </a:p>
        </p:txBody>
      </p:sp>
      <p:sp>
        <p:nvSpPr>
          <p:cNvPr id="3" name="矩形 2"/>
          <p:cNvSpPr/>
          <p:nvPr/>
        </p:nvSpPr>
        <p:spPr>
          <a:xfrm>
            <a:off x="4658238" y="772205"/>
            <a:ext cx="4400202" cy="5593082"/>
          </a:xfrm>
          <a:prstGeom prst="rect">
            <a:avLst/>
          </a:prstGeom>
          <a:noFill/>
          <a:ln w="28575" cmpd="sng">
            <a:solidFill>
              <a:srgbClr val="3366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211" tIns="40106" rIns="80211" bIns="40106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869176" y="492605"/>
            <a:ext cx="2585979" cy="327217"/>
          </a:xfrm>
          <a:prstGeom prst="rect">
            <a:avLst/>
          </a:prstGeom>
          <a:noFill/>
        </p:spPr>
        <p:txBody>
          <a:bodyPr wrap="none" lIns="80211" tIns="40106" rIns="80211" bIns="40106" rtlCol="0">
            <a:spAutoFit/>
          </a:bodyPr>
          <a:lstStyle/>
          <a:p>
            <a:r>
              <a:rPr kumimoji="1" lang="en-US" altLang="zh-CN" sz="1600" i="1" dirty="0" err="1">
                <a:solidFill>
                  <a:srgbClr val="3366FF"/>
                </a:solidFill>
              </a:rPr>
              <a:t>Zebo</a:t>
            </a:r>
            <a:r>
              <a:rPr kumimoji="1" lang="en-US" altLang="zh-CN" sz="1600" i="1" dirty="0">
                <a:solidFill>
                  <a:srgbClr val="3366FF"/>
                </a:solidFill>
              </a:rPr>
              <a:t> Tang, NPA 00 (2010) 1.</a:t>
            </a:r>
            <a:endParaRPr kumimoji="1" lang="zh-CN" altLang="en-US" sz="1600" i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83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HFT project </a:t>
            </a:r>
            <a:r>
              <a:rPr lang="en-US" dirty="0"/>
              <a:t>s</a:t>
            </a:r>
            <a:r>
              <a:rPr lang="en-US" dirty="0" smtClean="0"/>
              <a:t>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307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HFT upgrade was approved CD2/3 October 2011 and is well into fabrication phase.</a:t>
            </a:r>
          </a:p>
          <a:p>
            <a:r>
              <a:rPr lang="en-US" dirty="0" smtClean="0"/>
              <a:t>All detector components have passed the prototype phase successfully.</a:t>
            </a:r>
          </a:p>
          <a:p>
            <a:r>
              <a:rPr lang="en-US" dirty="0" smtClean="0"/>
              <a:t>A PXL prototype with 3+ sectors instrumented is planned for an engineering run and  data taking in STAR in early 2013.</a:t>
            </a:r>
          </a:p>
          <a:p>
            <a:r>
              <a:rPr lang="en-US" dirty="0" smtClean="0"/>
              <a:t>The full assembly including PXL, IST and SSD should be available for RHIC Run-14, which is planned to be a long Au-Au run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Initial heavy flavor measurements have been performed by STAR.</a:t>
            </a:r>
          </a:p>
          <a:p>
            <a:r>
              <a:rPr lang="en-US" dirty="0" smtClean="0"/>
              <a:t>Further high precision </a:t>
            </a:r>
            <a:r>
              <a:rPr lang="en-US" dirty="0"/>
              <a:t>measurements </a:t>
            </a:r>
            <a:r>
              <a:rPr lang="en-US" dirty="0" smtClean="0"/>
              <a:t>are needed.</a:t>
            </a:r>
            <a:endParaRPr lang="en-US" dirty="0"/>
          </a:p>
          <a:p>
            <a:r>
              <a:rPr lang="en-US" dirty="0" smtClean="0"/>
              <a:t>HFT upgrades will provide direct topological reconstruction for charm.</a:t>
            </a:r>
          </a:p>
          <a:p>
            <a:r>
              <a:rPr lang="en-US" dirty="0" smtClean="0"/>
              <a:t>MTD will provide precision Heavy Flavor measurements in </a:t>
            </a:r>
            <a:r>
              <a:rPr lang="en-US" dirty="0" err="1" smtClean="0"/>
              <a:t>muon</a:t>
            </a:r>
            <a:r>
              <a:rPr lang="en-US" dirty="0" smtClean="0"/>
              <a:t> channels.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929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381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Motivation for Studying Heavy Quarks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990600"/>
            <a:ext cx="4572000" cy="58674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+mj-lt"/>
              </a:rPr>
              <a:t>Heavy quark masses are only slightly  modified by QCD.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dirty="0" smtClean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+mj-lt"/>
              </a:rPr>
              <a:t>Interaction is sensitive </a:t>
            </a:r>
            <a:r>
              <a:rPr lang="en-US" sz="2000" dirty="0">
                <a:latin typeface="+mj-lt"/>
              </a:rPr>
              <a:t>to initial gluon density and gluon distribution.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latin typeface="+mj-lt"/>
              </a:rPr>
              <a:t>Interaction </a:t>
            </a:r>
            <a:r>
              <a:rPr lang="en-US" sz="2000" dirty="0">
                <a:latin typeface="+mj-lt"/>
              </a:rPr>
              <a:t>with the </a:t>
            </a:r>
            <a:r>
              <a:rPr lang="en-US" sz="2000" dirty="0" smtClean="0">
                <a:latin typeface="+mj-lt"/>
              </a:rPr>
              <a:t>medium is different </a:t>
            </a:r>
            <a:r>
              <a:rPr lang="en-US" sz="2000" dirty="0">
                <a:latin typeface="+mj-lt"/>
              </a:rPr>
              <a:t>from light quarks. </a:t>
            </a: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+mj-lt"/>
              </a:rPr>
              <a:t>Suppression or enhancement pattern of heavy </a:t>
            </a:r>
            <a:r>
              <a:rPr lang="en-US" sz="2000" dirty="0" err="1">
                <a:latin typeface="+mj-lt"/>
              </a:rPr>
              <a:t>quarkonium</a:t>
            </a:r>
            <a:r>
              <a:rPr lang="en-US" sz="2000" dirty="0">
                <a:latin typeface="+mj-lt"/>
              </a:rPr>
              <a:t> production reveals critical features of the </a:t>
            </a:r>
            <a:r>
              <a:rPr lang="en-US" sz="2000" dirty="0" smtClean="0">
                <a:latin typeface="+mj-lt"/>
              </a:rPr>
              <a:t>medium (temperature). </a:t>
            </a: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000" dirty="0">
              <a:latin typeface="+mj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>
                <a:latin typeface="+mj-lt"/>
              </a:rPr>
              <a:t>Cold Nuclear effect (CNM):</a:t>
            </a:r>
          </a:p>
          <a:p>
            <a:pPr marL="692150" lvl="2" indent="-292100">
              <a:lnSpc>
                <a:spcPct val="90000"/>
              </a:lnSpc>
            </a:pPr>
            <a:r>
              <a:rPr lang="en-US" sz="1600" dirty="0">
                <a:latin typeface="+mj-lt"/>
              </a:rPr>
              <a:t>Different scaling properties in central and forward rapidity region CGC.</a:t>
            </a:r>
          </a:p>
          <a:p>
            <a:pPr marL="692150" lvl="2" indent="-292100">
              <a:lnSpc>
                <a:spcPct val="90000"/>
              </a:lnSpc>
            </a:pPr>
            <a:r>
              <a:rPr lang="en-US" sz="1600" dirty="0">
                <a:latin typeface="+mj-lt"/>
              </a:rPr>
              <a:t>Gluon shadowing, </a:t>
            </a:r>
            <a:r>
              <a:rPr lang="en-US" sz="1600" dirty="0" smtClean="0">
                <a:latin typeface="+mj-lt"/>
              </a:rPr>
              <a:t>etc.</a:t>
            </a:r>
            <a:endParaRPr lang="en-US" sz="1600" dirty="0">
              <a:latin typeface="+mj-lt"/>
            </a:endParaRPr>
          </a:p>
        </p:txBody>
      </p:sp>
      <p:pic>
        <p:nvPicPr>
          <p:cNvPr id="1029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0" y="687388"/>
            <a:ext cx="35814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105400" y="2490788"/>
            <a:ext cx="3144838" cy="4062412"/>
            <a:chOff x="5638800" y="2490788"/>
            <a:chExt cx="3144837" cy="4062412"/>
          </a:xfrm>
        </p:grpSpPr>
        <p:pic>
          <p:nvPicPr>
            <p:cNvPr id="1035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38800" y="2605088"/>
              <a:ext cx="2239962" cy="148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6" name="Line 6"/>
            <p:cNvSpPr>
              <a:spLocks noChangeShapeType="1"/>
            </p:cNvSpPr>
            <p:nvPr/>
          </p:nvSpPr>
          <p:spPr bwMode="auto">
            <a:xfrm rot="282832" flipH="1">
              <a:off x="7151687" y="2951163"/>
              <a:ext cx="280987" cy="2286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Line 7"/>
            <p:cNvSpPr>
              <a:spLocks noChangeShapeType="1"/>
            </p:cNvSpPr>
            <p:nvPr/>
          </p:nvSpPr>
          <p:spPr bwMode="auto">
            <a:xfrm rot="282832" flipH="1">
              <a:off x="7151687" y="3119438"/>
              <a:ext cx="339725" cy="55562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Line 8"/>
            <p:cNvSpPr>
              <a:spLocks noChangeShapeType="1"/>
            </p:cNvSpPr>
            <p:nvPr/>
          </p:nvSpPr>
          <p:spPr bwMode="auto">
            <a:xfrm rot="2361888" flipH="1">
              <a:off x="7162800" y="3365500"/>
              <a:ext cx="280987" cy="22860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9" name="Line 9"/>
            <p:cNvSpPr>
              <a:spLocks noChangeShapeType="1"/>
            </p:cNvSpPr>
            <p:nvPr/>
          </p:nvSpPr>
          <p:spPr bwMode="auto">
            <a:xfrm rot="2361888" flipH="1">
              <a:off x="7110412" y="3536950"/>
              <a:ext cx="341312" cy="53975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Line 10"/>
            <p:cNvSpPr>
              <a:spLocks noChangeShapeType="1"/>
            </p:cNvSpPr>
            <p:nvPr/>
          </p:nvSpPr>
          <p:spPr bwMode="auto">
            <a:xfrm>
              <a:off x="7319962" y="3176588"/>
              <a:ext cx="0" cy="285750"/>
            </a:xfrm>
            <a:prstGeom prst="line">
              <a:avLst/>
            </a:prstGeom>
            <a:noFill/>
            <a:ln w="3175">
              <a:solidFill>
                <a:srgbClr val="D60093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1" name="Oval 11"/>
            <p:cNvSpPr>
              <a:spLocks noChangeArrowheads="1"/>
            </p:cNvSpPr>
            <p:nvPr/>
          </p:nvSpPr>
          <p:spPr bwMode="auto">
            <a:xfrm>
              <a:off x="7375525" y="2833688"/>
              <a:ext cx="168275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Oval 12"/>
            <p:cNvSpPr>
              <a:spLocks noChangeArrowheads="1"/>
            </p:cNvSpPr>
            <p:nvPr/>
          </p:nvSpPr>
          <p:spPr bwMode="auto">
            <a:xfrm>
              <a:off x="7375525" y="3633788"/>
              <a:ext cx="168275" cy="17145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6" name="Object 21"/>
            <p:cNvGraphicFramePr>
              <a:graphicFrameLocks noChangeAspect="1"/>
            </p:cNvGraphicFramePr>
            <p:nvPr/>
          </p:nvGraphicFramePr>
          <p:xfrm>
            <a:off x="7421562" y="2647950"/>
            <a:ext cx="177800" cy="185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42" name="Equation" r:id="rId6" imgW="482400" imgH="495000" progId="Equation.3">
                    <p:embed/>
                  </p:oleObj>
                </mc:Choice>
                <mc:Fallback>
                  <p:oleObj name="Equation" r:id="rId6" imgW="482400" imgH="49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21562" y="2647950"/>
                          <a:ext cx="177800" cy="185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00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43" name="Text Box 22"/>
            <p:cNvSpPr txBox="1">
              <a:spLocks noChangeArrowheads="1"/>
            </p:cNvSpPr>
            <p:nvPr/>
          </p:nvSpPr>
          <p:spPr bwMode="auto">
            <a:xfrm>
              <a:off x="7262812" y="3714750"/>
              <a:ext cx="4254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b="1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r>
                <a:rPr lang="en-US" b="1" baseline="30000">
                  <a:solidFill>
                    <a:schemeClr val="bg2"/>
                  </a:solidFill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1044" name="Line 24"/>
            <p:cNvSpPr>
              <a:spLocks noChangeShapeType="1"/>
            </p:cNvSpPr>
            <p:nvPr/>
          </p:nvSpPr>
          <p:spPr bwMode="auto">
            <a:xfrm flipV="1">
              <a:off x="7486650" y="2605088"/>
              <a:ext cx="336550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5"/>
            <p:cNvSpPr>
              <a:spLocks noChangeShapeType="1"/>
            </p:cNvSpPr>
            <p:nvPr/>
          </p:nvSpPr>
          <p:spPr bwMode="auto">
            <a:xfrm>
              <a:off x="7543800" y="2947988"/>
              <a:ext cx="334962" cy="114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26"/>
            <p:cNvSpPr>
              <a:spLocks noChangeShapeType="1"/>
            </p:cNvSpPr>
            <p:nvPr/>
          </p:nvSpPr>
          <p:spPr bwMode="auto">
            <a:xfrm flipV="1">
              <a:off x="7543800" y="2776538"/>
              <a:ext cx="671512" cy="1143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Line 27"/>
            <p:cNvSpPr>
              <a:spLocks noChangeShapeType="1"/>
            </p:cNvSpPr>
            <p:nvPr/>
          </p:nvSpPr>
          <p:spPr bwMode="auto">
            <a:xfrm flipV="1">
              <a:off x="7486650" y="3405188"/>
              <a:ext cx="392112" cy="228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Line 29"/>
            <p:cNvSpPr>
              <a:spLocks noChangeShapeType="1"/>
            </p:cNvSpPr>
            <p:nvPr/>
          </p:nvSpPr>
          <p:spPr bwMode="auto">
            <a:xfrm>
              <a:off x="7543800" y="3748088"/>
              <a:ext cx="334962" cy="1143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Text Box 32"/>
            <p:cNvSpPr txBox="1">
              <a:spLocks noChangeArrowheads="1"/>
            </p:cNvSpPr>
            <p:nvPr/>
          </p:nvSpPr>
          <p:spPr bwMode="auto">
            <a:xfrm>
              <a:off x="7767637" y="2490788"/>
              <a:ext cx="279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50" name="Text Box 33"/>
            <p:cNvSpPr txBox="1">
              <a:spLocks noChangeArrowheads="1"/>
            </p:cNvSpPr>
            <p:nvPr/>
          </p:nvSpPr>
          <p:spPr bwMode="auto">
            <a:xfrm>
              <a:off x="7848600" y="3657600"/>
              <a:ext cx="504825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Symbol" pitchFamily="18" charset="2"/>
                  <a:sym typeface="Symbol" pitchFamily="18" charset="2"/>
                </a:rPr>
                <a:t></a:t>
              </a:r>
              <a:endParaRPr lang="en-US" b="1" baseline="-25000">
                <a:latin typeface="Monotype Corsiva" pitchFamily="66" charset="0"/>
                <a:sym typeface="Symbol" pitchFamily="18" charset="2"/>
              </a:endParaRPr>
            </a:p>
          </p:txBody>
        </p:sp>
        <p:grpSp>
          <p:nvGrpSpPr>
            <p:cNvPr id="1051" name="Group 34"/>
            <p:cNvGrpSpPr>
              <a:grpSpLocks/>
            </p:cNvGrpSpPr>
            <p:nvPr/>
          </p:nvGrpSpPr>
          <p:grpSpPr bwMode="auto">
            <a:xfrm>
              <a:off x="7823200" y="2890838"/>
              <a:ext cx="504825" cy="366712"/>
              <a:chOff x="2496" y="2208"/>
              <a:chExt cx="432" cy="212"/>
            </a:xfrm>
          </p:grpSpPr>
          <p:sp>
            <p:nvSpPr>
              <p:cNvPr id="1073" name="Text Box 35"/>
              <p:cNvSpPr txBox="1">
                <a:spLocks noChangeArrowheads="1"/>
              </p:cNvSpPr>
              <p:nvPr/>
            </p:nvSpPr>
            <p:spPr bwMode="auto">
              <a:xfrm>
                <a:off x="2496" y="2208"/>
                <a:ext cx="43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latin typeface="Symbol" pitchFamily="18" charset="2"/>
                    <a:sym typeface="Symbol" pitchFamily="18" charset="2"/>
                  </a:rPr>
                  <a:t></a:t>
                </a:r>
                <a:r>
                  <a:rPr lang="en-US" b="1" baseline="-25000">
                    <a:latin typeface="Monotype Corsiva" pitchFamily="66" charset="0"/>
                    <a:sym typeface="Symbol" pitchFamily="18" charset="2"/>
                  </a:rPr>
                  <a:t>l</a:t>
                </a:r>
              </a:p>
            </p:txBody>
          </p:sp>
          <p:sp>
            <p:nvSpPr>
              <p:cNvPr id="1074" name="Line 36"/>
              <p:cNvSpPr>
                <a:spLocks noChangeShapeType="1"/>
              </p:cNvSpPr>
              <p:nvPr/>
            </p:nvSpPr>
            <p:spPr bwMode="auto">
              <a:xfrm flipV="1">
                <a:off x="2544" y="2256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2" name="Text Box 37"/>
            <p:cNvSpPr txBox="1">
              <a:spLocks noChangeArrowheads="1"/>
            </p:cNvSpPr>
            <p:nvPr/>
          </p:nvSpPr>
          <p:spPr bwMode="auto">
            <a:xfrm>
              <a:off x="7808581" y="3249944"/>
              <a:ext cx="279400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>
                  <a:latin typeface="Times New Roman" pitchFamily="18" charset="0"/>
                </a:rPr>
                <a:t>K</a:t>
              </a:r>
              <a:r>
                <a:rPr lang="en-US" sz="1400" baseline="30000"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53" name="Rectangle 38"/>
            <p:cNvSpPr>
              <a:spLocks noChangeArrowheads="1"/>
            </p:cNvSpPr>
            <p:nvPr/>
          </p:nvSpPr>
          <p:spPr bwMode="auto">
            <a:xfrm>
              <a:off x="8215312" y="2605088"/>
              <a:ext cx="5683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54" name="Rectangle 45"/>
            <p:cNvSpPr>
              <a:spLocks noChangeArrowheads="1"/>
            </p:cNvSpPr>
            <p:nvPr/>
          </p:nvSpPr>
          <p:spPr bwMode="auto">
            <a:xfrm>
              <a:off x="7038975" y="3233738"/>
              <a:ext cx="223837" cy="1714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46"/>
            <p:cNvSpPr>
              <a:spLocks noChangeArrowheads="1"/>
            </p:cNvSpPr>
            <p:nvPr/>
          </p:nvSpPr>
          <p:spPr bwMode="auto">
            <a:xfrm>
              <a:off x="7375525" y="3176588"/>
              <a:ext cx="392112" cy="2286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56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659437" y="4878388"/>
              <a:ext cx="2509837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57" name="Line 13"/>
            <p:cNvSpPr>
              <a:spLocks noChangeShapeType="1"/>
            </p:cNvSpPr>
            <p:nvPr/>
          </p:nvSpPr>
          <p:spPr bwMode="auto">
            <a:xfrm flipV="1">
              <a:off x="7589837" y="5238750"/>
              <a:ext cx="128587" cy="78105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58" name="Group 14"/>
            <p:cNvGrpSpPr>
              <a:grpSpLocks/>
            </p:cNvGrpSpPr>
            <p:nvPr/>
          </p:nvGrpSpPr>
          <p:grpSpPr bwMode="auto">
            <a:xfrm rot="4431282" flipV="1">
              <a:off x="7475537" y="6137275"/>
              <a:ext cx="420687" cy="65087"/>
              <a:chOff x="2291" y="2513"/>
              <a:chExt cx="1199" cy="188"/>
            </a:xfrm>
          </p:grpSpPr>
          <p:sp>
            <p:nvSpPr>
              <p:cNvPr id="1068" name="Freeform 15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Freeform 16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Freeform 17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Freeform 18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19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59" name="Oval 20"/>
            <p:cNvSpPr>
              <a:spLocks noChangeArrowheads="1"/>
            </p:cNvSpPr>
            <p:nvPr/>
          </p:nvSpPr>
          <p:spPr bwMode="auto">
            <a:xfrm>
              <a:off x="7589837" y="5118100"/>
              <a:ext cx="193675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Line 30"/>
            <p:cNvSpPr>
              <a:spLocks noChangeShapeType="1"/>
            </p:cNvSpPr>
            <p:nvPr/>
          </p:nvSpPr>
          <p:spPr bwMode="auto">
            <a:xfrm flipV="1">
              <a:off x="7718425" y="4878388"/>
              <a:ext cx="385762" cy="2397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Line 31"/>
            <p:cNvSpPr>
              <a:spLocks noChangeShapeType="1"/>
            </p:cNvSpPr>
            <p:nvPr/>
          </p:nvSpPr>
          <p:spPr bwMode="auto">
            <a:xfrm>
              <a:off x="7783512" y="5178425"/>
              <a:ext cx="385762" cy="119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Rectangle 40"/>
            <p:cNvSpPr>
              <a:spLocks noChangeArrowheads="1"/>
            </p:cNvSpPr>
            <p:nvPr/>
          </p:nvSpPr>
          <p:spPr bwMode="auto">
            <a:xfrm>
              <a:off x="8104187" y="4697413"/>
              <a:ext cx="527050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1063" name="Rectangle 41"/>
            <p:cNvSpPr>
              <a:spLocks noChangeArrowheads="1"/>
            </p:cNvSpPr>
            <p:nvPr/>
          </p:nvSpPr>
          <p:spPr bwMode="auto">
            <a:xfrm>
              <a:off x="8104187" y="5240338"/>
              <a:ext cx="576262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1500" b="1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1500" b="1" baseline="3000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064" name="Rectangle 47"/>
            <p:cNvSpPr>
              <a:spLocks noChangeArrowheads="1"/>
            </p:cNvSpPr>
            <p:nvPr/>
          </p:nvSpPr>
          <p:spPr bwMode="auto">
            <a:xfrm>
              <a:off x="7204075" y="5478463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Rectangle 48"/>
            <p:cNvSpPr>
              <a:spLocks noChangeArrowheads="1"/>
            </p:cNvSpPr>
            <p:nvPr/>
          </p:nvSpPr>
          <p:spPr bwMode="auto">
            <a:xfrm>
              <a:off x="7718425" y="5538788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Rectangle 23"/>
            <p:cNvSpPr>
              <a:spLocks noChangeArrowheads="1"/>
            </p:cNvSpPr>
            <p:nvPr/>
          </p:nvSpPr>
          <p:spPr bwMode="auto">
            <a:xfrm>
              <a:off x="6116637" y="6156325"/>
              <a:ext cx="20574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Heavy quarkonia</a:t>
              </a:r>
              <a:endParaRPr lang="en-US" sz="200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1067" name="Rectangle 54"/>
            <p:cNvSpPr>
              <a:spLocks noChangeArrowheads="1"/>
            </p:cNvSpPr>
            <p:nvPr/>
          </p:nvSpPr>
          <p:spPr bwMode="auto">
            <a:xfrm>
              <a:off x="6040437" y="3946525"/>
              <a:ext cx="2209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Times New Roman" pitchFamily="18" charset="0"/>
                </a:rPr>
                <a:t>Open heavy flavor</a:t>
              </a:r>
              <a:endParaRPr lang="en-US" sz="2000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  <p:sp>
        <p:nvSpPr>
          <p:cNvPr id="48" name="Oval 47"/>
          <p:cNvSpPr/>
          <p:nvPr/>
        </p:nvSpPr>
        <p:spPr>
          <a:xfrm>
            <a:off x="7696200" y="251460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772400" y="3294488"/>
            <a:ext cx="160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/>
              <a:t>Non-photonic electron</a:t>
            </a:r>
          </a:p>
        </p:txBody>
      </p:sp>
      <p:cxnSp>
        <p:nvCxnSpPr>
          <p:cNvPr id="51" name="Straight Arrow Connector 50"/>
          <p:cNvCxnSpPr>
            <a:stCxn id="48" idx="5"/>
          </p:cNvCxnSpPr>
          <p:nvPr/>
        </p:nvCxnSpPr>
        <p:spPr>
          <a:xfrm rot="16200000" flipH="1">
            <a:off x="7831137" y="3030538"/>
            <a:ext cx="447675" cy="19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923"/>
    </mc:Choice>
    <mc:Fallback xmlns="">
      <p:transition xmlns:p14="http://schemas.microsoft.com/office/powerpoint/2010/main" advTm="492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Recent STAR HF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9017"/>
            <a:ext cx="8229600" cy="1382984"/>
          </a:xfrm>
        </p:spPr>
        <p:txBody>
          <a:bodyPr/>
          <a:lstStyle/>
          <a:p>
            <a:r>
              <a:rPr lang="en-US" dirty="0" smtClean="0"/>
              <a:t>These were presented in preceding talk at the workshop. Significant results have been published.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3453" y="2281071"/>
            <a:ext cx="1915324" cy="2005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5099" y="2323031"/>
            <a:ext cx="2744673" cy="201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wxie\Desktop\xsec_Nbi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63676" y="2220321"/>
            <a:ext cx="2288769" cy="222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23453" y="4558520"/>
            <a:ext cx="2118373" cy="179783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AAplot.eps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5609" y="4608622"/>
            <a:ext cx="2082064" cy="1997606"/>
          </a:xfrm>
          <a:prstGeom prst="rect">
            <a:avLst/>
          </a:prstGeom>
          <a:ln w="57150" cmpd="thickThin">
            <a:noFill/>
          </a:ln>
        </p:spPr>
      </p:pic>
      <p:pic>
        <p:nvPicPr>
          <p:cNvPr id="10" name="Picture 9" descr="totalxsecnew.gi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8992" y="4558520"/>
            <a:ext cx="1977186" cy="19144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12908" y="1892134"/>
            <a:ext cx="1079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D0 in </a:t>
            </a:r>
            <a:r>
              <a:rPr lang="en-US" dirty="0" err="1" smtClean="0"/>
              <a:t>p+p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39153" y="1920672"/>
            <a:ext cx="183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Charm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50391" y="1934941"/>
            <a:ext cx="1733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Sigma_c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Ncoll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13531" y="4264447"/>
            <a:ext cx="1914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Ypsilon</a:t>
            </a:r>
            <a:r>
              <a:rPr lang="en-US" dirty="0" smtClean="0"/>
              <a:t> signal </a:t>
            </a:r>
            <a:r>
              <a:rPr lang="en-US" dirty="0" err="1" smtClean="0"/>
              <a:t>e+e</a:t>
            </a:r>
            <a:r>
              <a:rPr lang="en-US" dirty="0" smtClean="0"/>
              <a:t>-</a:t>
            </a: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64863" y="4301678"/>
            <a:ext cx="1983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Cham cross section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5609" y="4440467"/>
            <a:ext cx="226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Ypsilon</a:t>
            </a:r>
            <a:r>
              <a:rPr lang="en-US" dirty="0" smtClean="0"/>
              <a:t> centrality dep.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7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96"/>
    </mc:Choice>
    <mc:Fallback xmlns="">
      <p:transition xmlns:p14="http://schemas.microsoft.com/office/powerpoint/2010/main" spd="slow" advTm="24896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STAR near term upgrades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Muon</a:t>
            </a:r>
            <a:r>
              <a:rPr lang="en-US" dirty="0" smtClean="0"/>
              <a:t> Telescope Detector (MTD)</a:t>
            </a:r>
          </a:p>
          <a:p>
            <a:pPr lvl="1"/>
            <a:r>
              <a:rPr lang="en-US" dirty="0" smtClean="0"/>
              <a:t>Accessing </a:t>
            </a:r>
            <a:r>
              <a:rPr lang="en-US" dirty="0" err="1" smtClean="0"/>
              <a:t>muons</a:t>
            </a:r>
            <a:r>
              <a:rPr lang="en-US" dirty="0" smtClean="0"/>
              <a:t> at mid-rapidity</a:t>
            </a:r>
          </a:p>
          <a:p>
            <a:pPr lvl="1"/>
            <a:r>
              <a:rPr lang="en-US" dirty="0" smtClean="0"/>
              <a:t>R&amp;D since 2007, construction since 2010</a:t>
            </a:r>
          </a:p>
          <a:p>
            <a:pPr lvl="1"/>
            <a:r>
              <a:rPr lang="en-US" dirty="0" smtClean="0"/>
              <a:t>Significant contributions from China &amp; India</a:t>
            </a:r>
          </a:p>
          <a:p>
            <a:r>
              <a:rPr lang="en-US" dirty="0" smtClean="0"/>
              <a:t>Heavy Flavor Tracker (HFT)</a:t>
            </a:r>
          </a:p>
          <a:p>
            <a:pPr lvl="1"/>
            <a:r>
              <a:rPr lang="en-US" dirty="0" smtClean="0"/>
              <a:t>Precision vertex detector</a:t>
            </a:r>
          </a:p>
          <a:p>
            <a:pPr lvl="1"/>
            <a:r>
              <a:rPr lang="en-US" dirty="0" smtClean="0"/>
              <a:t>Ongoing DOE MIE since 2010</a:t>
            </a:r>
          </a:p>
          <a:p>
            <a:pPr lvl="1"/>
            <a:r>
              <a:rPr lang="en-US" dirty="0" smtClean="0"/>
              <a:t>Significant sensor development by IPHC, Strasbourg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4"/>
    </mc:Choice>
    <mc:Fallback xmlns="">
      <p:transition xmlns:p14="http://schemas.microsoft.com/office/powerpoint/2010/main" spd="slow" advTm="20514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0" baseline="0">
                <a:latin typeface="Times New Roman" charset="0"/>
                <a:ea typeface="宋体" charset="0"/>
              </a:rPr>
              <a:t>11/17/2011</a:t>
            </a:r>
            <a:endParaRPr lang="en-US" altLang="zh-CN" sz="1400" b="0" baseline="0">
              <a:latin typeface="Times New Roman" charset="0"/>
              <a:ea typeface="宋体" charset="0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2055C02-01CD-4441-9860-575B4893728E}" type="slidenum">
              <a:rPr lang="en-US" sz="1400" b="0" baseline="0">
                <a:latin typeface="Times New Roman" charset="0"/>
              </a:rPr>
              <a:pPr eaLnBrk="1" hangingPunct="1"/>
              <a:t>6</a:t>
            </a:fld>
            <a:endParaRPr lang="en-US" sz="1400" b="0" baseline="0">
              <a:latin typeface="Times New Roman" charset="0"/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dirty="0">
                <a:latin typeface="Times New Roman" charset="0"/>
                <a:ea typeface="宋体" charset="0"/>
                <a:cs typeface="宋体" charset="0"/>
              </a:rPr>
              <a:t>STAR-MTD </a:t>
            </a:r>
            <a:r>
              <a:rPr lang="en-US" sz="2800" b="1" dirty="0" smtClean="0">
                <a:latin typeface="Times New Roman" charset="0"/>
                <a:ea typeface="宋体" charset="0"/>
                <a:cs typeface="宋体" charset="0"/>
              </a:rPr>
              <a:t>physics </a:t>
            </a:r>
            <a:r>
              <a:rPr lang="en-US" sz="2800" b="1" dirty="0">
                <a:latin typeface="Times New Roman" charset="0"/>
                <a:ea typeface="宋体" charset="0"/>
                <a:cs typeface="宋体" charset="0"/>
              </a:rPr>
              <a:t>m</a:t>
            </a:r>
            <a:r>
              <a:rPr lang="en-US" sz="2800" b="1" dirty="0" smtClean="0">
                <a:latin typeface="Times New Roman" charset="0"/>
                <a:ea typeface="宋体" charset="0"/>
                <a:cs typeface="宋体" charset="0"/>
              </a:rPr>
              <a:t>otivation</a:t>
            </a:r>
            <a:endParaRPr lang="en-US" sz="2800" b="1" dirty="0">
              <a:latin typeface="Times New Roman" charset="0"/>
            </a:endParaRPr>
          </a:p>
        </p:txBody>
      </p:sp>
      <p:sp>
        <p:nvSpPr>
          <p:cNvPr id="4102" name="Rectangle 3"/>
          <p:cNvSpPr>
            <a:spLocks noChangeArrowheads="1"/>
          </p:cNvSpPr>
          <p:nvPr/>
        </p:nvSpPr>
        <p:spPr bwMode="auto">
          <a:xfrm>
            <a:off x="6689725" y="3290888"/>
            <a:ext cx="1257300" cy="7223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Line 4"/>
          <p:cNvSpPr>
            <a:spLocks noChangeShapeType="1"/>
          </p:cNvSpPr>
          <p:nvPr/>
        </p:nvSpPr>
        <p:spPr bwMode="auto">
          <a:xfrm flipH="1" flipV="1">
            <a:off x="5106988" y="5635625"/>
            <a:ext cx="1819275" cy="412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24678" tIns="12122" rIns="24678" bIns="12122">
            <a:spAutoFit/>
          </a:bodyPr>
          <a:lstStyle/>
          <a:p>
            <a:endParaRPr lang="en-US"/>
          </a:p>
        </p:txBody>
      </p:sp>
      <p:sp>
        <p:nvSpPr>
          <p:cNvPr id="4104" name="Line 5"/>
          <p:cNvSpPr>
            <a:spLocks noChangeShapeType="1"/>
          </p:cNvSpPr>
          <p:nvPr/>
        </p:nvSpPr>
        <p:spPr bwMode="auto">
          <a:xfrm flipV="1">
            <a:off x="1273175" y="2544763"/>
            <a:ext cx="1050925" cy="1698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24678" tIns="12122" rIns="24678" bIns="12122">
            <a:spAutoFit/>
          </a:bodyPr>
          <a:lstStyle/>
          <a:p>
            <a:endParaRPr lang="en-US"/>
          </a:p>
        </p:txBody>
      </p:sp>
      <p:sp>
        <p:nvSpPr>
          <p:cNvPr id="4105" name="Line 6"/>
          <p:cNvSpPr>
            <a:spLocks noChangeShapeType="1"/>
          </p:cNvSpPr>
          <p:nvPr/>
        </p:nvSpPr>
        <p:spPr bwMode="auto">
          <a:xfrm flipV="1">
            <a:off x="4310063" y="2711450"/>
            <a:ext cx="2379662" cy="7667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lIns="24678" tIns="12122" rIns="24678" bIns="12122">
            <a:spAutoFit/>
          </a:bodyPr>
          <a:lstStyle/>
          <a:p>
            <a:endParaRPr lang="en-US"/>
          </a:p>
        </p:txBody>
      </p:sp>
      <p:sp>
        <p:nvSpPr>
          <p:cNvPr id="4106" name="Line 7"/>
          <p:cNvSpPr>
            <a:spLocks noChangeShapeType="1"/>
          </p:cNvSpPr>
          <p:nvPr/>
        </p:nvSpPr>
        <p:spPr bwMode="auto">
          <a:xfrm>
            <a:off x="1344613" y="4810125"/>
            <a:ext cx="1230312" cy="2333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24678" tIns="12122" rIns="24678" bIns="12122">
            <a:spAutoFit/>
          </a:bodyPr>
          <a:lstStyle/>
          <a:p>
            <a:endParaRPr lang="en-US"/>
          </a:p>
        </p:txBody>
      </p:sp>
      <p:sp>
        <p:nvSpPr>
          <p:cNvPr id="4107" name="Line 8"/>
          <p:cNvSpPr>
            <a:spLocks noChangeShapeType="1"/>
          </p:cNvSpPr>
          <p:nvPr/>
        </p:nvSpPr>
        <p:spPr bwMode="auto">
          <a:xfrm>
            <a:off x="1490663" y="2787650"/>
            <a:ext cx="1216025" cy="635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24678" tIns="12122" rIns="24678" bIns="12122">
            <a:spAutoFit/>
          </a:bodyPr>
          <a:lstStyle/>
          <a:p>
            <a:endParaRPr lang="en-US"/>
          </a:p>
        </p:txBody>
      </p:sp>
      <p:sp>
        <p:nvSpPr>
          <p:cNvPr id="4108" name="Line 9"/>
          <p:cNvSpPr>
            <a:spLocks noChangeShapeType="1"/>
          </p:cNvSpPr>
          <p:nvPr/>
        </p:nvSpPr>
        <p:spPr bwMode="auto">
          <a:xfrm flipH="1">
            <a:off x="1055688" y="5026025"/>
            <a:ext cx="2676525" cy="5794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triangle" w="med" len="med"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Line 10"/>
          <p:cNvSpPr>
            <a:spLocks noChangeShapeType="1"/>
          </p:cNvSpPr>
          <p:nvPr/>
        </p:nvSpPr>
        <p:spPr bwMode="auto">
          <a:xfrm flipV="1">
            <a:off x="1200150" y="1844675"/>
            <a:ext cx="1663700" cy="1444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>
            <a:off x="1128713" y="4013200"/>
            <a:ext cx="1157287" cy="7302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triangle" w="med" len="med"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Rectangle 12"/>
          <p:cNvSpPr>
            <a:spLocks noChangeArrowheads="1"/>
          </p:cNvSpPr>
          <p:nvPr/>
        </p:nvSpPr>
        <p:spPr bwMode="auto">
          <a:xfrm>
            <a:off x="533400" y="990600"/>
            <a:ext cx="8458200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/>
              <a:t>The</a:t>
            </a:r>
            <a:r>
              <a:rPr lang="en-US" sz="2400" b="0" baseline="0" dirty="0" smtClean="0"/>
              <a:t> </a:t>
            </a:r>
            <a:r>
              <a:rPr lang="en-US" sz="2400" b="0" baseline="0" dirty="0"/>
              <a:t>large area of </a:t>
            </a:r>
            <a:r>
              <a:rPr lang="en-US" sz="2400" b="0" baseline="0" dirty="0" err="1"/>
              <a:t>muon</a:t>
            </a:r>
            <a:r>
              <a:rPr lang="en-US" sz="2400" b="0" baseline="0" dirty="0"/>
              <a:t> telescope detector</a:t>
            </a:r>
            <a:r>
              <a:rPr lang="en-US" altLang="zh-CN" sz="2400" b="0" baseline="0" dirty="0">
                <a:ea typeface="宋体" charset="0"/>
                <a:cs typeface="宋体" charset="0"/>
              </a:rPr>
              <a:t> </a:t>
            </a:r>
            <a:r>
              <a:rPr lang="en-US" altLang="zh-CN" sz="2400" b="0" baseline="0" dirty="0" smtClean="0">
                <a:ea typeface="宋体" charset="0"/>
                <a:cs typeface="宋体" charset="0"/>
              </a:rPr>
              <a:t>(</a:t>
            </a:r>
            <a:r>
              <a:rPr lang="en-US" altLang="zh-CN" sz="2400" b="0" baseline="0" dirty="0">
                <a:ea typeface="宋体" charset="0"/>
                <a:cs typeface="宋体" charset="0"/>
              </a:rPr>
              <a:t>MTD) </a:t>
            </a:r>
            <a:r>
              <a:rPr lang="en-US" sz="2400" b="0" baseline="0" dirty="0" smtClean="0"/>
              <a:t>at </a:t>
            </a:r>
            <a:r>
              <a:rPr lang="en-US" sz="2400" b="0" baseline="0" dirty="0"/>
              <a:t>mid-</a:t>
            </a:r>
            <a:r>
              <a:rPr lang="en-US" sz="2400" b="0" baseline="0" dirty="0" smtClean="0"/>
              <a:t>rapidity </a:t>
            </a:r>
            <a:r>
              <a:rPr lang="en-US" sz="2400" baseline="0" dirty="0"/>
              <a:t>allow</a:t>
            </a:r>
            <a:r>
              <a:rPr lang="en-US" altLang="zh-CN" sz="2400" baseline="0" dirty="0">
                <a:ea typeface="宋体" charset="0"/>
                <a:cs typeface="宋体" charset="0"/>
              </a:rPr>
              <a:t>s</a:t>
            </a:r>
            <a:r>
              <a:rPr lang="en-US" sz="2400" baseline="0" dirty="0"/>
              <a:t> for</a:t>
            </a:r>
            <a:r>
              <a:rPr lang="en-US" altLang="zh-CN" sz="2400" baseline="0" dirty="0">
                <a:ea typeface="宋体" charset="0"/>
                <a:cs typeface="宋体" charset="0"/>
              </a:rPr>
              <a:t> </a:t>
            </a:r>
            <a:r>
              <a:rPr lang="en-US" sz="2400" baseline="0" dirty="0"/>
              <a:t>the </a:t>
            </a:r>
            <a:r>
              <a:rPr lang="en-US" sz="2400" baseline="0" dirty="0" smtClean="0"/>
              <a:t>detection of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zh-CN" sz="1200" baseline="0" dirty="0">
              <a:ea typeface="宋体" charset="0"/>
              <a:cs typeface="宋体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baseline="0" dirty="0"/>
              <a:t>di-</a:t>
            </a:r>
            <a:r>
              <a:rPr lang="en-US" sz="2200" baseline="0" dirty="0" err="1"/>
              <a:t>muon</a:t>
            </a:r>
            <a:r>
              <a:rPr lang="en-US" sz="2200" baseline="0" dirty="0"/>
              <a:t> pairs </a:t>
            </a:r>
            <a:r>
              <a:rPr lang="en-US" sz="2200" b="0" baseline="0" dirty="0"/>
              <a:t>from QGP thermal radiation,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 </a:t>
            </a:r>
            <a:r>
              <a:rPr lang="en-US" sz="2200" b="0" baseline="0" dirty="0" err="1"/>
              <a:t>quarkonia</a:t>
            </a:r>
            <a:r>
              <a:rPr lang="en-US" sz="2200" b="0" baseline="0" dirty="0"/>
              <a:t>, light vector mesons, resonances in QGP, and </a:t>
            </a:r>
            <a:r>
              <a:rPr lang="en-US" sz="2200" b="0" baseline="0" dirty="0" err="1"/>
              <a:t>Drell</a:t>
            </a:r>
            <a:r>
              <a:rPr lang="en-US" sz="2200" b="0" baseline="0" dirty="0"/>
              <a:t>-Yan production</a:t>
            </a:r>
            <a:r>
              <a:rPr lang="en-US" sz="2200" baseline="0" dirty="0"/>
              <a:t> </a:t>
            </a:r>
            <a:endParaRPr lang="en-US" altLang="zh-CN" sz="2200" baseline="0" dirty="0">
              <a:ea typeface="宋体" charset="0"/>
              <a:cs typeface="宋体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200" baseline="0" dirty="0"/>
              <a:t>single </a:t>
            </a:r>
            <a:r>
              <a:rPr lang="en-US" sz="2200" baseline="0" dirty="0" err="1"/>
              <a:t>muons</a:t>
            </a:r>
            <a:r>
              <a:rPr lang="en-US" sz="2200" baseline="0" dirty="0"/>
              <a:t> 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from </a:t>
            </a:r>
            <a:r>
              <a:rPr lang="en-US" sz="2200" b="0" baseline="0" dirty="0"/>
              <a:t>the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 </a:t>
            </a:r>
            <a:r>
              <a:rPr lang="en-US" sz="2200" b="0" baseline="0" dirty="0"/>
              <a:t>semi</a:t>
            </a:r>
            <a:r>
              <a:rPr lang="en-US" sz="2200" b="0" baseline="0" dirty="0" smtClean="0"/>
              <a:t>-</a:t>
            </a:r>
            <a:r>
              <a:rPr lang="en-US" sz="2200" b="0" baseline="0" dirty="0" err="1" smtClean="0"/>
              <a:t>leptonic</a:t>
            </a:r>
            <a:r>
              <a:rPr lang="en-US" sz="2200" b="0" baseline="0" dirty="0" smtClean="0"/>
              <a:t> </a:t>
            </a:r>
            <a:r>
              <a:rPr lang="en-US" sz="2200" b="0" baseline="0" dirty="0"/>
              <a:t>decays 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of </a:t>
            </a:r>
            <a:r>
              <a:rPr lang="en-US" sz="2200" b="0" baseline="0" dirty="0"/>
              <a:t>heavy flavor 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zh-CN" sz="2200" b="0" baseline="0" dirty="0">
                <a:ea typeface="宋体" charset="0"/>
                <a:cs typeface="宋体" charset="0"/>
              </a:rPr>
              <a:t>     </a:t>
            </a:r>
            <a:r>
              <a:rPr lang="en-US" sz="2200" b="0" baseline="0" dirty="0" smtClean="0"/>
              <a:t>hadrons</a:t>
            </a:r>
            <a:endParaRPr lang="en-US" altLang="zh-CN" sz="2200" baseline="0" dirty="0">
              <a:solidFill>
                <a:schemeClr val="accent2"/>
              </a:solidFill>
              <a:ea typeface="宋体" charset="0"/>
              <a:cs typeface="宋体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200" baseline="0" dirty="0">
                <a:ea typeface="宋体" charset="0"/>
                <a:cs typeface="宋体" charset="0"/>
              </a:rPr>
              <a:t>advantages over electrons: 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no </a:t>
            </a:r>
            <a:r>
              <a:rPr lang="en-US" altLang="zh-CN" sz="2200" b="0" baseline="0" dirty="0">
                <a:ea typeface="宋体" charset="0"/>
                <a:cs typeface="宋体" charset="0"/>
                <a:sym typeface="Symbol" charset="0"/>
              </a:rPr>
              <a:t> 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conversion, much less </a:t>
            </a:r>
            <a:r>
              <a:rPr lang="en-US" altLang="zh-CN" sz="2200" b="0" baseline="0" dirty="0" err="1">
                <a:ea typeface="宋体" charset="0"/>
                <a:cs typeface="宋体" charset="0"/>
              </a:rPr>
              <a:t>Dalitz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 decay contribution, </a:t>
            </a:r>
            <a:r>
              <a:rPr lang="en-US" sz="2200" b="0" baseline="0" dirty="0"/>
              <a:t>less affected by </a:t>
            </a:r>
            <a:r>
              <a:rPr lang="en-US" sz="2200" b="0" baseline="0" dirty="0" err="1"/>
              <a:t>radiative</a:t>
            </a:r>
            <a:r>
              <a:rPr lang="en-US" sz="2200" b="0" baseline="0" dirty="0"/>
              <a:t> losses in the detector </a:t>
            </a:r>
            <a:r>
              <a:rPr lang="en-US" altLang="zh-CN" sz="2200" b="0" baseline="0" dirty="0" smtClean="0">
                <a:ea typeface="宋体" charset="0"/>
                <a:cs typeface="宋体" charset="0"/>
              </a:rPr>
              <a:t> </a:t>
            </a:r>
            <a:r>
              <a:rPr lang="en-US" sz="2200" b="0" baseline="0" dirty="0"/>
              <a:t>materials</a:t>
            </a:r>
            <a:r>
              <a:rPr lang="en-US" altLang="zh-CN" sz="2200" b="0" baseline="0" dirty="0">
                <a:ea typeface="宋体" charset="0"/>
                <a:cs typeface="宋体" charset="0"/>
              </a:rPr>
              <a:t>, trigger capability in </a:t>
            </a:r>
            <a:r>
              <a:rPr lang="en-US" altLang="zh-CN" sz="2200" b="0" baseline="0" dirty="0" err="1">
                <a:ea typeface="宋体" charset="0"/>
                <a:cs typeface="宋体" charset="0"/>
              </a:rPr>
              <a:t>Au+</a:t>
            </a:r>
            <a:r>
              <a:rPr lang="en-US" altLang="zh-CN" sz="2200" b="0" baseline="0" dirty="0" err="1" smtClean="0">
                <a:ea typeface="宋体" charset="0"/>
                <a:cs typeface="宋体" charset="0"/>
              </a:rPr>
              <a:t>Au</a:t>
            </a:r>
            <a:r>
              <a:rPr lang="en-US" altLang="zh-CN" sz="2200" b="0" baseline="0" dirty="0" smtClean="0">
                <a:ea typeface="宋体" charset="0"/>
                <a:cs typeface="宋体" charset="0"/>
              </a:rPr>
              <a:t> collisions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trigger 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capability for low to high </a:t>
            </a:r>
            <a:r>
              <a:rPr lang="en-US" altLang="zh-CN" sz="2200" baseline="0" dirty="0" err="1">
                <a:solidFill>
                  <a:srgbClr val="000000"/>
                </a:solidFill>
                <a:ea typeface="宋体" charset="0"/>
                <a:cs typeface="宋体" charset="0"/>
              </a:rPr>
              <a:t>p</a:t>
            </a:r>
            <a:r>
              <a:rPr lang="en-US" altLang="zh-CN" sz="2200" baseline="-25000" dirty="0" err="1">
                <a:solidFill>
                  <a:srgbClr val="000000"/>
                </a:solidFill>
                <a:ea typeface="宋体" charset="0"/>
                <a:cs typeface="宋体" charset="0"/>
              </a:rPr>
              <a:t>T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 J/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  <a:sym typeface="Symbol" charset="0"/>
              </a:rPr>
              <a:t>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 in central </a:t>
            </a:r>
            <a:r>
              <a:rPr lang="en-US" altLang="zh-CN" sz="2200" baseline="0" dirty="0" err="1">
                <a:solidFill>
                  <a:srgbClr val="000000"/>
                </a:solidFill>
                <a:ea typeface="宋体" charset="0"/>
                <a:cs typeface="宋体" charset="0"/>
              </a:rPr>
              <a:t>Au+Au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collisions</a:t>
            </a:r>
            <a:r>
              <a:rPr lang="en-US" altLang="zh-CN" sz="22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and</a:t>
            </a:r>
            <a:endParaRPr lang="en-US" altLang="zh-CN" sz="2200" baseline="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marL="342900" indent="-342900"/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      excellent mass 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resolution</a:t>
            </a:r>
            <a:r>
              <a:rPr lang="en-US" altLang="zh-CN" sz="22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allow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separation</a:t>
            </a:r>
            <a:r>
              <a:rPr lang="en-US" altLang="zh-CN" sz="22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of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different upsilon 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states</a:t>
            </a:r>
            <a:endParaRPr lang="en-US" altLang="zh-CN" sz="2200" baseline="0" dirty="0">
              <a:solidFill>
                <a:srgbClr val="000000"/>
              </a:solidFill>
              <a:ea typeface="宋体" charset="0"/>
              <a:cs typeface="宋体" charset="0"/>
            </a:endParaRPr>
          </a:p>
          <a:p>
            <a:pPr marL="342900" indent="-342900">
              <a:buFont typeface="Arial"/>
              <a:buChar char="•"/>
            </a:pP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e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-</a:t>
            </a:r>
            <a:r>
              <a:rPr lang="en-US" altLang="zh-CN" sz="2200" baseline="0" dirty="0" err="1">
                <a:solidFill>
                  <a:srgbClr val="000000"/>
                </a:solidFill>
                <a:ea typeface="宋体" charset="0"/>
                <a:cs typeface="宋体" charset="0"/>
              </a:rPr>
              <a:t>muon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 correlation </a:t>
            </a:r>
            <a:r>
              <a:rPr lang="en-US" altLang="zh-CN" sz="220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can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distinguish heavy flavor production from initial 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lepton </a:t>
            </a:r>
            <a:r>
              <a:rPr lang="en-US" altLang="zh-CN" sz="2200" baseline="0" dirty="0">
                <a:solidFill>
                  <a:srgbClr val="000000"/>
                </a:solidFill>
                <a:ea typeface="宋体" charset="0"/>
                <a:cs typeface="宋体" charset="0"/>
              </a:rPr>
              <a:t>pair </a:t>
            </a:r>
            <a:r>
              <a:rPr lang="en-US" altLang="zh-CN" sz="2200" baseline="0" dirty="0" smtClean="0">
                <a:solidFill>
                  <a:srgbClr val="000000"/>
                </a:solidFill>
                <a:ea typeface="宋体" charset="0"/>
                <a:cs typeface="宋体" charset="0"/>
              </a:rPr>
              <a:t>production</a:t>
            </a:r>
            <a:endParaRPr lang="en-US" sz="2200" baseline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625753"/>
      </p:ext>
    </p:extLst>
  </p:cSld>
  <p:clrMapOvr>
    <a:masterClrMapping/>
  </p:clrMapOvr>
  <p:transition xmlns:p14="http://schemas.microsoft.com/office/powerpoint/2010/main" advTm="5912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37592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0" y="990600"/>
            <a:ext cx="61198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Date Placeholder 5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400" b="0" baseline="0" smtClean="0">
                <a:latin typeface="Times New Roman" charset="0"/>
                <a:ea typeface="宋体" charset="0"/>
              </a:rPr>
              <a:t>15 -Nov-12</a:t>
            </a:r>
            <a:endParaRPr lang="en-US" altLang="zh-CN" sz="1400" b="0" baseline="0">
              <a:latin typeface="Times New Roman" charset="0"/>
              <a:ea typeface="宋体" charset="0"/>
            </a:endParaRPr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2800" b="1" dirty="0">
                <a:latin typeface="Times New Roman" charset="0"/>
                <a:ea typeface="宋体" charset="0"/>
                <a:cs typeface="宋体" charset="0"/>
              </a:rPr>
              <a:t>Concept of </a:t>
            </a:r>
            <a:r>
              <a:rPr lang="en-US" altLang="zh-CN" sz="2800" b="1" dirty="0" smtClean="0">
                <a:latin typeface="Times New Roman" charset="0"/>
                <a:ea typeface="宋体" charset="0"/>
                <a:cs typeface="宋体" charset="0"/>
              </a:rPr>
              <a:t>design </a:t>
            </a:r>
            <a:r>
              <a:rPr lang="en-US" altLang="zh-CN" sz="2800" b="1" dirty="0">
                <a:latin typeface="Times New Roman" charset="0"/>
                <a:ea typeface="宋体" charset="0"/>
                <a:cs typeface="宋体" charset="0"/>
              </a:rPr>
              <a:t>of the STAR-MTD</a:t>
            </a:r>
          </a:p>
        </p:txBody>
      </p:sp>
      <p:pic>
        <p:nvPicPr>
          <p:cNvPr id="2055" name="Picture 4" descr="hijing_z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67" t="7167" r="7167" b="7167"/>
          <a:stretch>
            <a:fillRect/>
          </a:stretch>
        </p:blipFill>
        <p:spPr bwMode="auto">
          <a:xfrm>
            <a:off x="76200" y="914400"/>
            <a:ext cx="3094038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4121415" y="2925763"/>
            <a:ext cx="4793985" cy="3447098"/>
          </a:xfrm>
          <a:prstGeom prst="rect">
            <a:avLst/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marL="342900" indent="-3429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800" baseline="0" dirty="0">
                <a:ea typeface="宋体" charset="0"/>
                <a:cs typeface="宋体" charset="0"/>
              </a:rPr>
              <a:t>Multi-gap Resistive Plate </a:t>
            </a:r>
            <a:r>
              <a:rPr lang="en-US" altLang="zh-CN" sz="1800" baseline="0" dirty="0" smtClean="0">
                <a:ea typeface="宋体" charset="0"/>
                <a:cs typeface="宋体" charset="0"/>
              </a:rPr>
              <a:t>Chamber (</a:t>
            </a:r>
            <a:r>
              <a:rPr lang="en-US" altLang="zh-CN" sz="1800" baseline="0" dirty="0">
                <a:ea typeface="宋体" charset="0"/>
                <a:cs typeface="宋体" charset="0"/>
              </a:rPr>
              <a:t>MRPC): </a:t>
            </a:r>
          </a:p>
          <a:p>
            <a:pPr eaLnBrk="1" hangingPunct="1"/>
            <a:r>
              <a:rPr lang="en-US" altLang="zh-CN" sz="1800" baseline="0" dirty="0">
                <a:ea typeface="宋体" charset="0"/>
                <a:cs typeface="宋体" charset="0"/>
              </a:rPr>
              <a:t>gas detector, avalanche mode</a:t>
            </a:r>
          </a:p>
          <a:p>
            <a:pPr eaLnBrk="1" hangingPunct="1"/>
            <a:endParaRPr lang="en-US" altLang="zh-CN" sz="1800" baseline="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sz="1800" baseline="0" dirty="0">
                <a:ea typeface="宋体" charset="0"/>
                <a:cs typeface="宋体" charset="0"/>
              </a:rPr>
              <a:t>A</a:t>
            </a:r>
            <a:r>
              <a:rPr lang="en-US" sz="1800" baseline="0" dirty="0"/>
              <a:t> detector</a:t>
            </a:r>
            <a:r>
              <a:rPr lang="en-US" altLang="zh-CN" sz="1800" baseline="0" dirty="0">
                <a:ea typeface="宋体" charset="0"/>
                <a:cs typeface="宋体" charset="0"/>
              </a:rPr>
              <a:t> </a:t>
            </a:r>
            <a:r>
              <a:rPr lang="en-US" sz="1800" baseline="0" dirty="0"/>
              <a:t>with </a:t>
            </a:r>
            <a:r>
              <a:rPr lang="en-US" altLang="zh-CN" sz="1800" baseline="0" dirty="0">
                <a:ea typeface="宋体" charset="0"/>
                <a:cs typeface="宋体" charset="0"/>
              </a:rPr>
              <a:t>long-MRPCs</a:t>
            </a:r>
            <a:r>
              <a:rPr lang="en-US" sz="1800" baseline="0" dirty="0"/>
              <a:t> cover</a:t>
            </a:r>
            <a:r>
              <a:rPr lang="en-US" altLang="zh-CN" sz="1800" baseline="0" dirty="0">
                <a:ea typeface="宋体" charset="0"/>
                <a:cs typeface="宋体" charset="0"/>
              </a:rPr>
              <a:t>s</a:t>
            </a:r>
            <a:r>
              <a:rPr lang="en-US" sz="1800" baseline="0" dirty="0"/>
              <a:t> the</a:t>
            </a:r>
            <a:endParaRPr lang="en-US" altLang="zh-CN" sz="1800" baseline="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sz="1800" baseline="0" dirty="0"/>
              <a:t>whole iron bars and </a:t>
            </a:r>
            <a:r>
              <a:rPr lang="en-US" sz="1800" baseline="0" dirty="0" smtClean="0"/>
              <a:t>le</a:t>
            </a:r>
            <a:r>
              <a:rPr lang="en-US" altLang="zh-CN" sz="1800" baseline="0" dirty="0" smtClean="0">
                <a:ea typeface="宋体" charset="0"/>
                <a:cs typeface="宋体" charset="0"/>
              </a:rPr>
              <a:t>aves</a:t>
            </a:r>
            <a:r>
              <a:rPr lang="en-US" sz="1800" baseline="0" dirty="0" smtClean="0"/>
              <a:t> </a:t>
            </a:r>
            <a:r>
              <a:rPr lang="en-US" sz="1800" baseline="0" dirty="0"/>
              <a:t>the gaps in</a:t>
            </a:r>
            <a:r>
              <a:rPr lang="en-US" altLang="zh-CN" sz="1800" baseline="0" dirty="0">
                <a:ea typeface="宋体" charset="0"/>
                <a:cs typeface="宋体" charset="0"/>
              </a:rPr>
              <a:t>-</a:t>
            </a:r>
          </a:p>
          <a:p>
            <a:pPr eaLnBrk="1" hangingPunct="1"/>
            <a:r>
              <a:rPr lang="en-US" sz="1800" baseline="0" dirty="0" smtClean="0"/>
              <a:t>between </a:t>
            </a:r>
            <a:r>
              <a:rPr lang="en-US" sz="1800" baseline="0" dirty="0"/>
              <a:t>uncovered. </a:t>
            </a:r>
            <a:r>
              <a:rPr lang="en-US" altLang="zh-CN" sz="1800" baseline="0" dirty="0">
                <a:ea typeface="宋体" charset="0"/>
                <a:cs typeface="宋体" charset="0"/>
              </a:rPr>
              <a:t>Acceptance: 45% at</a:t>
            </a:r>
          </a:p>
          <a:p>
            <a:pPr eaLnBrk="1" hangingPunct="1"/>
            <a:r>
              <a:rPr lang="en-US" altLang="zh-CN" sz="1800" baseline="0" dirty="0">
                <a:ea typeface="宋体" charset="0"/>
                <a:cs typeface="宋体" charset="0"/>
              </a:rPr>
              <a:t> |</a:t>
            </a:r>
            <a:r>
              <a:rPr lang="en-US" altLang="zh-CN" sz="1800" baseline="0" dirty="0">
                <a:ea typeface="宋体" charset="0"/>
                <a:cs typeface="宋体" charset="0"/>
                <a:sym typeface="Symbol" charset="0"/>
              </a:rPr>
              <a:t></a:t>
            </a:r>
            <a:r>
              <a:rPr lang="en-US" altLang="zh-CN" sz="1800" baseline="0" dirty="0">
                <a:ea typeface="宋体" charset="0"/>
                <a:cs typeface="宋体" charset="0"/>
              </a:rPr>
              <a:t>|&lt;0.5</a:t>
            </a:r>
          </a:p>
          <a:p>
            <a:pPr eaLnBrk="1" hangingPunct="1"/>
            <a:endParaRPr lang="en-US" altLang="zh-CN" sz="1800" b="0" baseline="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aseline="0" dirty="0">
                <a:ea typeface="宋体" charset="0"/>
                <a:cs typeface="宋体" charset="0"/>
              </a:rPr>
              <a:t>118 modules, 1416 readout strips, 2832 readout</a:t>
            </a:r>
          </a:p>
          <a:p>
            <a:pPr eaLnBrk="1" hangingPunct="1"/>
            <a:r>
              <a:rPr lang="en-US" altLang="zh-CN" baseline="0" dirty="0">
                <a:ea typeface="宋体" charset="0"/>
                <a:cs typeface="宋体" charset="0"/>
              </a:rPr>
              <a:t>channels</a:t>
            </a:r>
          </a:p>
          <a:p>
            <a:pPr eaLnBrk="1" hangingPunct="1"/>
            <a:endParaRPr lang="en-US" altLang="zh-CN" baseline="0" dirty="0">
              <a:ea typeface="宋体" charset="0"/>
              <a:cs typeface="宋体" charset="0"/>
            </a:endParaRPr>
          </a:p>
          <a:p>
            <a:pPr eaLnBrk="1" hangingPunct="1"/>
            <a:r>
              <a:rPr lang="en-US" altLang="zh-CN" baseline="0" dirty="0">
                <a:ea typeface="宋体" charset="0"/>
                <a:cs typeface="宋体" charset="0"/>
              </a:rPr>
              <a:t>Long-MRPC detector technology, electronics</a:t>
            </a:r>
          </a:p>
          <a:p>
            <a:pPr eaLnBrk="1" hangingPunct="1"/>
            <a:r>
              <a:rPr lang="en-US" altLang="zh-CN" baseline="0" dirty="0" smtClean="0">
                <a:ea typeface="宋体" charset="0"/>
                <a:cs typeface="宋体" charset="0"/>
              </a:rPr>
              <a:t>same </a:t>
            </a:r>
            <a:r>
              <a:rPr lang="en-US" altLang="zh-CN" baseline="0" dirty="0">
                <a:ea typeface="宋体" charset="0"/>
                <a:cs typeface="宋体" charset="0"/>
              </a:rPr>
              <a:t>as used in STAR-TOF</a:t>
            </a:r>
          </a:p>
        </p:txBody>
      </p:sp>
      <p:cxnSp>
        <p:nvCxnSpPr>
          <p:cNvPr id="2057" name="Straight Arrow Connector 10"/>
          <p:cNvCxnSpPr>
            <a:cxnSpLocks noChangeShapeType="1"/>
          </p:cNvCxnSpPr>
          <p:nvPr/>
        </p:nvCxnSpPr>
        <p:spPr bwMode="auto">
          <a:xfrm>
            <a:off x="2897188" y="2895600"/>
            <a:ext cx="303212" cy="609600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8" name="Straight Arrow Connector 13"/>
          <p:cNvCxnSpPr>
            <a:cxnSpLocks noChangeShapeType="1"/>
          </p:cNvCxnSpPr>
          <p:nvPr/>
        </p:nvCxnSpPr>
        <p:spPr bwMode="auto">
          <a:xfrm flipV="1">
            <a:off x="1371600" y="3810000"/>
            <a:ext cx="1676400" cy="1039813"/>
          </a:xfrm>
          <a:prstGeom prst="straightConnector1">
            <a:avLst/>
          </a:prstGeom>
          <a:noFill/>
          <a:ln w="9525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9" name="Rectangle 14"/>
          <p:cNvSpPr>
            <a:spLocks noChangeArrowheads="1"/>
          </p:cNvSpPr>
          <p:nvPr/>
        </p:nvSpPr>
        <p:spPr bwMode="auto">
          <a:xfrm>
            <a:off x="3048000" y="3505200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aseline="0">
                <a:solidFill>
                  <a:srgbClr val="FF0000"/>
                </a:solidFill>
                <a:ea typeface="宋体" charset="0"/>
                <a:cs typeface="宋体" charset="0"/>
              </a:rPr>
              <a:t>MTD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F.Videbæk / BNL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1715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</a:t>
            </a:r>
            <a:r>
              <a:rPr lang="en-US" dirty="0" smtClean="0"/>
              <a:t>TAR-MTD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15 -Nov-12</a:t>
            </a:r>
            <a:endParaRPr lang="en-US"/>
          </a:p>
        </p:txBody>
      </p:sp>
      <p:pic>
        <p:nvPicPr>
          <p:cNvPr id="6" name="Picture 5" descr="platform_oct2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329" y="1252447"/>
            <a:ext cx="6665352" cy="443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412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 txBox="1">
            <a:spLocks/>
          </p:cNvSpPr>
          <p:nvPr/>
        </p:nvSpPr>
        <p:spPr bwMode="auto">
          <a:xfrm>
            <a:off x="457200" y="76200"/>
            <a:ext cx="82296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kern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MTD Performance from Run 12</a:t>
            </a:r>
          </a:p>
        </p:txBody>
      </p:sp>
      <p:sp>
        <p:nvSpPr>
          <p:cNvPr id="4099" name="TextBox 17"/>
          <p:cNvSpPr txBox="1">
            <a:spLocks noChangeArrowheads="1"/>
          </p:cNvSpPr>
          <p:nvPr/>
        </p:nvSpPr>
        <p:spPr bwMode="auto">
          <a:xfrm>
            <a:off x="381000" y="3505200"/>
            <a:ext cx="3962400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aseline="0" dirty="0">
                <a:solidFill>
                  <a:schemeClr val="accent2"/>
                </a:solidFill>
              </a:rPr>
              <a:t>Commissioned e-</a:t>
            </a:r>
            <a:r>
              <a:rPr lang="en-US" baseline="0" dirty="0" err="1">
                <a:solidFill>
                  <a:schemeClr val="accent2"/>
                </a:solidFill>
              </a:rPr>
              <a:t>muon</a:t>
            </a:r>
            <a:r>
              <a:rPr lang="en-US" baseline="0" dirty="0">
                <a:solidFill>
                  <a:schemeClr val="accent2"/>
                </a:solidFill>
              </a:rPr>
              <a:t> (coincidence of single MTD hit and BEMC energy deposition above a certain threshold) and di-</a:t>
            </a:r>
            <a:r>
              <a:rPr lang="en-US" baseline="0" dirty="0" err="1">
                <a:solidFill>
                  <a:schemeClr val="accent2"/>
                </a:solidFill>
              </a:rPr>
              <a:t>muon</a:t>
            </a:r>
            <a:r>
              <a:rPr lang="en-US" baseline="0" dirty="0">
                <a:solidFill>
                  <a:schemeClr val="accent2"/>
                </a:solidFill>
              </a:rPr>
              <a:t> triggers, event display for </a:t>
            </a:r>
          </a:p>
          <a:p>
            <a:pPr eaLnBrk="1" hangingPunct="1"/>
            <a:r>
              <a:rPr lang="en-US" baseline="0" dirty="0" err="1">
                <a:solidFill>
                  <a:schemeClr val="accent2"/>
                </a:solidFill>
              </a:rPr>
              <a:t>Cu+Au</a:t>
            </a:r>
            <a:r>
              <a:rPr lang="en-US" baseline="0" dirty="0">
                <a:solidFill>
                  <a:schemeClr val="accent2"/>
                </a:solidFill>
              </a:rPr>
              <a:t> collisions shown above.</a:t>
            </a:r>
          </a:p>
          <a:p>
            <a:pPr eaLnBrk="1" hangingPunct="1"/>
            <a:endParaRPr lang="en-US" baseline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baseline="0" dirty="0">
                <a:solidFill>
                  <a:schemeClr val="accent2"/>
                </a:solidFill>
              </a:rPr>
              <a:t>Determined the electronics threshold for the future runs, </a:t>
            </a:r>
            <a:r>
              <a:rPr lang="en-US" baseline="0" dirty="0" smtClean="0">
                <a:solidFill>
                  <a:schemeClr val="accent2"/>
                </a:solidFill>
              </a:rPr>
              <a:t>achieved </a:t>
            </a:r>
            <a:r>
              <a:rPr lang="en-US" baseline="0" dirty="0">
                <a:solidFill>
                  <a:schemeClr val="accent2"/>
                </a:solidFill>
              </a:rPr>
              <a:t>90% efficiency at threshold 24 mV</a:t>
            </a:r>
          </a:p>
          <a:p>
            <a:pPr eaLnBrk="1" hangingPunct="1"/>
            <a:endParaRPr lang="en-US" baseline="0" dirty="0">
              <a:solidFill>
                <a:schemeClr val="accent2"/>
              </a:solidFill>
            </a:endParaRPr>
          </a:p>
          <a:p>
            <a:pPr eaLnBrk="1" hangingPunct="1"/>
            <a:r>
              <a:rPr lang="en-US" baseline="0" dirty="0">
                <a:solidFill>
                  <a:schemeClr val="accent2"/>
                </a:solidFill>
              </a:rPr>
              <a:t>Intrinsic spatial resolution: 2 cm</a:t>
            </a:r>
          </a:p>
          <a:p>
            <a:pPr eaLnBrk="1" hangingPunct="1"/>
            <a:endParaRPr lang="en-US" baseline="0" dirty="0">
              <a:solidFill>
                <a:schemeClr val="accent2"/>
              </a:solidFill>
            </a:endParaRPr>
          </a:p>
          <a:p>
            <a:pPr eaLnBrk="1" hangingPunct="1"/>
            <a:endParaRPr lang="en-US" baseline="0" dirty="0">
              <a:solidFill>
                <a:schemeClr val="accent2"/>
              </a:solidFill>
            </a:endParaRPr>
          </a:p>
        </p:txBody>
      </p:sp>
      <p:sp>
        <p:nvSpPr>
          <p:cNvPr id="4100" name="Date Placeholder 18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 baseline="30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zh-CN" sz="1400" b="0" baseline="0" smtClean="0">
                <a:latin typeface="Times New Roman" charset="0"/>
                <a:ea typeface="宋体" charset="0"/>
              </a:rPr>
              <a:t>15 -Nov-12</a:t>
            </a:r>
            <a:endParaRPr lang="en-US" altLang="zh-CN" sz="1400" b="0" baseline="0">
              <a:latin typeface="Times New Roman" charset="0"/>
              <a:ea typeface="宋体" charset="0"/>
            </a:endParaRPr>
          </a:p>
        </p:txBody>
      </p:sp>
      <p:pic>
        <p:nvPicPr>
          <p:cNvPr id="4102" name="Picture 30" descr="emu_2965258_13158011_v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333" t="28333" r="16000" b="16667"/>
          <a:stretch>
            <a:fillRect/>
          </a:stretch>
        </p:blipFill>
        <p:spPr bwMode="auto">
          <a:xfrm>
            <a:off x="152400" y="1371600"/>
            <a:ext cx="23637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31" descr="mtd2hits_210903_13157041_v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666" t="13333" r="3999" b="3333"/>
          <a:stretch>
            <a:fillRect/>
          </a:stretch>
        </p:blipFill>
        <p:spPr bwMode="auto">
          <a:xfrm>
            <a:off x="2514600" y="1270000"/>
            <a:ext cx="224472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4"/>
          <p:cNvSpPr>
            <a:spLocks noChangeArrowheads="1"/>
          </p:cNvSpPr>
          <p:nvPr/>
        </p:nvSpPr>
        <p:spPr bwMode="auto">
          <a:xfrm>
            <a:off x="838200" y="914400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aseline="0">
                <a:solidFill>
                  <a:srgbClr val="FF0000"/>
                </a:solidFill>
                <a:ea typeface="宋体" charset="0"/>
                <a:cs typeface="宋体" charset="0"/>
              </a:rPr>
              <a:t>e-muon  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4105" name="Rectangle 14"/>
          <p:cNvSpPr>
            <a:spLocks noChangeArrowheads="1"/>
          </p:cNvSpPr>
          <p:nvPr/>
        </p:nvSpPr>
        <p:spPr bwMode="auto">
          <a:xfrm>
            <a:off x="3200400" y="914400"/>
            <a:ext cx="1143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aseline="0">
                <a:solidFill>
                  <a:srgbClr val="FF0000"/>
                </a:solidFill>
                <a:ea typeface="宋体" charset="0"/>
                <a:cs typeface="宋体" charset="0"/>
              </a:rPr>
              <a:t>di-muon 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106" name="Group 20"/>
          <p:cNvGrpSpPr>
            <a:grpSpLocks/>
          </p:cNvGrpSpPr>
          <p:nvPr/>
        </p:nvGrpSpPr>
        <p:grpSpPr bwMode="auto">
          <a:xfrm>
            <a:off x="4953000" y="3733800"/>
            <a:ext cx="3908425" cy="2886075"/>
            <a:chOff x="4953000" y="3819456"/>
            <a:chExt cx="3908258" cy="2886144"/>
          </a:xfrm>
        </p:grpSpPr>
        <p:pic>
          <p:nvPicPr>
            <p:cNvPr id="4112" name="Picture 41" descr="yRes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3819456"/>
              <a:ext cx="3908258" cy="2809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3" name="Rectangle 15"/>
            <p:cNvSpPr>
              <a:spLocks noChangeArrowheads="1"/>
            </p:cNvSpPr>
            <p:nvPr/>
          </p:nvSpPr>
          <p:spPr bwMode="auto">
            <a:xfrm>
              <a:off x="7620000" y="6367046"/>
              <a:ext cx="1143000" cy="3385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aseline="0">
                  <a:ea typeface="宋体" charset="0"/>
                  <a:cs typeface="宋体" charset="0"/>
                </a:rPr>
                <a:t>p</a:t>
              </a:r>
              <a:r>
                <a:rPr lang="en-US" altLang="zh-CN" baseline="-25000">
                  <a:ea typeface="宋体" charset="0"/>
                  <a:cs typeface="宋体" charset="0"/>
                </a:rPr>
                <a:t>T</a:t>
              </a:r>
              <a:r>
                <a:rPr lang="en-US" altLang="zh-CN" baseline="0">
                  <a:ea typeface="宋体" charset="0"/>
                  <a:cs typeface="宋体" charset="0"/>
                </a:rPr>
                <a:t>(GeV/c)</a:t>
              </a:r>
              <a:r>
                <a:rPr lang="en-US" altLang="zh-CN" baseline="0">
                  <a:solidFill>
                    <a:srgbClr val="FF0000"/>
                  </a:solidFill>
                  <a:ea typeface="宋体" charset="0"/>
                  <a:cs typeface="宋体" charset="0"/>
                </a:rPr>
                <a:t> 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4107" name="Rectangle 18"/>
          <p:cNvSpPr>
            <a:spLocks noChangeArrowheads="1"/>
          </p:cNvSpPr>
          <p:nvPr/>
        </p:nvSpPr>
        <p:spPr bwMode="auto">
          <a:xfrm rot="-5400000">
            <a:off x="4055269" y="4631531"/>
            <a:ext cx="1981200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baseline="0">
                <a:ea typeface="宋体" charset="0"/>
                <a:cs typeface="宋体" charset="0"/>
              </a:rPr>
              <a:t>Y Resolution (cm)</a:t>
            </a:r>
            <a:r>
              <a:rPr lang="en-US" altLang="zh-CN" baseline="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4108" name="Group 24"/>
          <p:cNvGrpSpPr>
            <a:grpSpLocks/>
          </p:cNvGrpSpPr>
          <p:nvPr/>
        </p:nvGrpSpPr>
        <p:grpSpPr bwMode="auto">
          <a:xfrm>
            <a:off x="4767263" y="609600"/>
            <a:ext cx="4338637" cy="3081338"/>
            <a:chOff x="4766846" y="609600"/>
            <a:chExt cx="4339242" cy="3081754"/>
          </a:xfrm>
        </p:grpSpPr>
        <p:pic>
          <p:nvPicPr>
            <p:cNvPr id="4109" name="Picture 29" descr="eff4c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30" t="10069" b="6712"/>
            <a:stretch>
              <a:fillRect/>
            </a:stretch>
          </p:blipFill>
          <p:spPr bwMode="auto">
            <a:xfrm>
              <a:off x="4953000" y="914400"/>
              <a:ext cx="4153088" cy="2646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6705600" y="3352800"/>
              <a:ext cx="11430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aseline="0">
                  <a:ea typeface="宋体" charset="0"/>
                  <a:cs typeface="宋体" charset="0"/>
                </a:rPr>
                <a:t>p</a:t>
              </a:r>
              <a:r>
                <a:rPr lang="en-US" altLang="zh-CN" baseline="-25000">
                  <a:ea typeface="宋体" charset="0"/>
                  <a:cs typeface="宋体" charset="0"/>
                </a:rPr>
                <a:t>T</a:t>
              </a:r>
              <a:r>
                <a:rPr lang="en-US" altLang="zh-CN" baseline="0">
                  <a:ea typeface="宋体" charset="0"/>
                  <a:cs typeface="宋体" charset="0"/>
                </a:rPr>
                <a:t>(GeV/c)</a:t>
              </a:r>
              <a:r>
                <a:rPr lang="en-US" altLang="zh-CN" baseline="0">
                  <a:solidFill>
                    <a:srgbClr val="FF0000"/>
                  </a:solidFill>
                  <a:ea typeface="宋体" charset="0"/>
                  <a:cs typeface="宋体" charset="0"/>
                </a:rPr>
                <a:t> 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4111" name="Rectangle 23"/>
            <p:cNvSpPr>
              <a:spLocks noChangeArrowheads="1"/>
            </p:cNvSpPr>
            <p:nvPr/>
          </p:nvSpPr>
          <p:spPr bwMode="auto">
            <a:xfrm rot="-5400000">
              <a:off x="3945523" y="1430923"/>
              <a:ext cx="198120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altLang="zh-CN" baseline="0">
                  <a:ea typeface="宋体" charset="0"/>
                  <a:cs typeface="宋体" charset="0"/>
                </a:rPr>
                <a:t>Efficiency</a:t>
              </a:r>
              <a:r>
                <a:rPr lang="en-US" altLang="zh-CN" baseline="0">
                  <a:solidFill>
                    <a:srgbClr val="FF0000"/>
                  </a:solidFill>
                  <a:ea typeface="宋体" charset="0"/>
                  <a:cs typeface="宋体" charset="0"/>
                </a:rPr>
                <a:t> 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087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12315</TotalTime>
  <Words>2041</Words>
  <Application>Microsoft Macintosh PowerPoint</Application>
  <PresentationFormat>On-screen Show (4:3)</PresentationFormat>
  <Paragraphs>356</Paragraphs>
  <Slides>27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Equation</vt:lpstr>
      <vt:lpstr>STAR Heavy Flavor Upgrades</vt:lpstr>
      <vt:lpstr>Overview</vt:lpstr>
      <vt:lpstr>Motivation for Studying Heavy Quarks</vt:lpstr>
      <vt:lpstr>Some Recent STAR HF results</vt:lpstr>
      <vt:lpstr>STAR near term upgrades</vt:lpstr>
      <vt:lpstr>STAR-MTD physics motivation</vt:lpstr>
      <vt:lpstr>Concept of design of the STAR-MTD</vt:lpstr>
      <vt:lpstr>STAR-MTD</vt:lpstr>
      <vt:lpstr>PowerPoint Presentation</vt:lpstr>
      <vt:lpstr>Quarkonium from MTD</vt:lpstr>
      <vt:lpstr>Measure charm correlation with MTD upgrade: ccbare+</vt:lpstr>
      <vt:lpstr>Heavy Flavor Tracker (HFT)</vt:lpstr>
      <vt:lpstr>PowerPoint Presentation</vt:lpstr>
      <vt:lpstr>Intermediate Si Tracker</vt:lpstr>
      <vt:lpstr>Silicon Strip Detector (SSD)</vt:lpstr>
      <vt:lpstr>Inner Detector Support (IDS)</vt:lpstr>
      <vt:lpstr>Insertion check setup</vt:lpstr>
      <vt:lpstr>STAR inner detector Support</vt:lpstr>
      <vt:lpstr>Physics of the Heavy Flavor Tracker at STAR</vt:lpstr>
      <vt:lpstr>DCA resolution performance r-phi and z </vt:lpstr>
      <vt:lpstr>Physics  –  Run-14,15 projections</vt:lpstr>
      <vt:lpstr>Charmed baryons (Lambdac) – Run-16</vt:lpstr>
      <vt:lpstr>Access bottom production via electrons</vt:lpstr>
      <vt:lpstr>Statistic projection of eD, eB RCP &amp; v2</vt:lpstr>
      <vt:lpstr>B tagged J/psi</vt:lpstr>
      <vt:lpstr>HFT project status</vt:lpstr>
      <vt:lpstr>Summary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Heavy Flavor Physics in STAR</dc:title>
  <dc:creator>flemming videbaek</dc:creator>
  <cp:lastModifiedBy>flemming videbaek</cp:lastModifiedBy>
  <cp:revision>101</cp:revision>
  <cp:lastPrinted>2012-11-09T20:57:18Z</cp:lastPrinted>
  <dcterms:created xsi:type="dcterms:W3CDTF">2012-05-11T22:35:15Z</dcterms:created>
  <dcterms:modified xsi:type="dcterms:W3CDTF">2012-11-27T01:35:59Z</dcterms:modified>
</cp:coreProperties>
</file>