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7" r:id="rId4"/>
    <p:sldId id="342" r:id="rId5"/>
    <p:sldId id="384" r:id="rId6"/>
    <p:sldId id="300" r:id="rId7"/>
    <p:sldId id="313" r:id="rId8"/>
    <p:sldId id="349" r:id="rId9"/>
    <p:sldId id="317" r:id="rId10"/>
    <p:sldId id="309" r:id="rId11"/>
    <p:sldId id="352" r:id="rId12"/>
    <p:sldId id="371" r:id="rId13"/>
    <p:sldId id="330" r:id="rId14"/>
    <p:sldId id="310" r:id="rId15"/>
    <p:sldId id="305" r:id="rId16"/>
    <p:sldId id="335" r:id="rId17"/>
    <p:sldId id="364" r:id="rId18"/>
    <p:sldId id="293" r:id="rId19"/>
    <p:sldId id="344" r:id="rId20"/>
    <p:sldId id="337" r:id="rId21"/>
    <p:sldId id="383" r:id="rId22"/>
    <p:sldId id="379" r:id="rId23"/>
    <p:sldId id="378" r:id="rId24"/>
    <p:sldId id="348" r:id="rId25"/>
    <p:sldId id="365" r:id="rId26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7412" autoAdjust="0"/>
  </p:normalViewPr>
  <p:slideViewPr>
    <p:cSldViewPr>
      <p:cViewPr varScale="1">
        <p:scale>
          <a:sx n="77" d="100"/>
          <a:sy n="7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3586918-C979-4877-AC20-6EC63E59559E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303811D-C4C1-4732-BD39-BEAD1444E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624690F-158B-4369-A077-6E6922727C3E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1"/>
            <a:ext cx="7437119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1849F3F-7B78-4ABF-80C8-F4C84AD29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FBD9C-3D23-4ADD-81BF-8570E3D817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84023-76C3-4F73-BFD2-DD1D8D58301E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D07D-930A-4EEF-85D0-89C888E16D05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E621-E26F-4988-B606-37B247AF3783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3276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5BC5C-1D3C-4A8D-A420-C95E4368A997}" type="datetime1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477000"/>
            <a:ext cx="6858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fqwang\Research\Talks\DIAGRAMS\Logos\starimag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79" y="38101"/>
            <a:ext cx="93406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E1274-2C84-4C69-9EE2-28D3A4C3375C}" type="datetime1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5432-6BAD-4999-9F14-DB39B6C8B429}" type="datetime1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9C2E-42C7-41EF-B8D6-4C0045D36E3B}" type="datetime1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727E-815E-4B0F-863E-719997248ADE}" type="datetime1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5BFE-DA84-4F07-8CC9-66DC9E2DDEA3}" type="datetime1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0F75-4AF7-492E-B086-D7A28E1842C3}" type="datetime1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5D64-AF75-44F7-946B-FA14C68FD487}" type="datetime1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Fuqiang Wang --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http://igfae.usc.es/is2013/images/untitled1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"/>
            <a:ext cx="9144000" cy="119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gfae.usc.es/is2013/images/untitled1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8" b="50000"/>
          <a:stretch/>
        </p:blipFill>
        <p:spPr bwMode="auto">
          <a:xfrm>
            <a:off x="12032" y="6376738"/>
            <a:ext cx="9144000" cy="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16D958-6BEA-4569-9FA7-D0BACAAB7620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/>
          <a:lstStyle>
            <a:lvl1pPr marL="0">
              <a:lnSpc>
                <a:spcPct val="13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Fuqiang Wang -- Hard Probes 2013</a:t>
            </a:r>
            <a:endParaRPr lang="en-US" dirty="0"/>
          </a:p>
        </p:txBody>
      </p:sp>
      <p:pic>
        <p:nvPicPr>
          <p:cNvPr id="15362" name="Picture 2" descr="Home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5" b="4669"/>
          <a:stretch/>
        </p:blipFill>
        <p:spPr bwMode="auto">
          <a:xfrm>
            <a:off x="0" y="0"/>
            <a:ext cx="9144000" cy="11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me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9" b="23156"/>
          <a:stretch/>
        </p:blipFill>
        <p:spPr bwMode="auto">
          <a:xfrm>
            <a:off x="0" y="6376738"/>
            <a:ext cx="9144000" cy="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10" Type="http://schemas.openxmlformats.org/officeDocument/2006/relationships/image" Target="../media/image49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51.gif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55.gif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10" Type="http://schemas.openxmlformats.org/officeDocument/2006/relationships/image" Target="../media/image62.gif"/><Relationship Id="rId4" Type="http://schemas.openxmlformats.org/officeDocument/2006/relationships/image" Target="../media/image56.gif"/><Relationship Id="rId9" Type="http://schemas.openxmlformats.org/officeDocument/2006/relationships/image" Target="../media/image6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5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79.gif"/><Relationship Id="rId7" Type="http://schemas.openxmlformats.org/officeDocument/2006/relationships/image" Target="../media/image83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10" Type="http://schemas.openxmlformats.org/officeDocument/2006/relationships/image" Target="../media/image86.gif"/><Relationship Id="rId4" Type="http://schemas.openxmlformats.org/officeDocument/2006/relationships/image" Target="../media/image80.gif"/><Relationship Id="rId9" Type="http://schemas.openxmlformats.org/officeDocument/2006/relationships/image" Target="../media/image8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7" Type="http://schemas.openxmlformats.org/officeDocument/2006/relationships/image" Target="../media/image92.gif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gif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gif"/><Relationship Id="rId4" Type="http://schemas.openxmlformats.org/officeDocument/2006/relationships/image" Target="../media/image9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3578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Fuqiang</a:t>
            </a:r>
            <a:r>
              <a:rPr lang="en-US" sz="2800" dirty="0" smtClean="0"/>
              <a:t> Wang </a:t>
            </a:r>
          </a:p>
          <a:p>
            <a:r>
              <a:rPr lang="en-US" sz="2800" dirty="0" smtClean="0"/>
              <a:t>(for STAR Collaboration)</a:t>
            </a:r>
          </a:p>
          <a:p>
            <a:r>
              <a:rPr lang="en-US" sz="2800" dirty="0" smtClean="0"/>
              <a:t>Purdue University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2" descr="C:\Users\fqwang\Research\Talks\DIAGRAMS\Logos\Purdue_new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20378"/>
            <a:ext cx="2895600" cy="9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qwang\Research\Talks\DIAGRAMS\Logos\DOE_logo_OfficeOf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943600"/>
            <a:ext cx="51435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qwang\Research\Talks\DIAGRAMS\Logos\STAR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2286000" cy="154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fqwang\Research\Talks\DIAGRAMS\Logos\DOE_logo_OfficeOfScienc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3142571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54175"/>
            <a:ext cx="9086170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Dihadron azimuthal correlations at large pseudo-rapidity difference in multiplicity-selected </a:t>
            </a:r>
            <a:r>
              <a:rPr lang="en-US" sz="3600" dirty="0" err="1">
                <a:solidFill>
                  <a:srgbClr val="FF0000"/>
                </a:solidFill>
              </a:rPr>
              <a:t>d+Au</a:t>
            </a:r>
            <a:r>
              <a:rPr lang="en-US" sz="3600" dirty="0">
                <a:solidFill>
                  <a:srgbClr val="FF0000"/>
                </a:solidFill>
              </a:rPr>
              <a:t> collisions by STAR</a:t>
            </a:r>
          </a:p>
        </p:txBody>
      </p:sp>
    </p:spTree>
    <p:extLst>
      <p:ext uri="{BB962C8B-B14F-4D97-AF65-F5344CB8AC3E}">
        <p14:creationId xmlns:p14="http://schemas.microsoft.com/office/powerpoint/2010/main" val="15825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C:\Users\fqwang\Research\Papers\dAu_ridge\cdyld_FTPCT1-3A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4953000" cy="371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934200" y="2796133"/>
            <a:ext cx="184784" cy="200622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4" descr="C:\Users\fqwang\Research\Papers\dAu_ridge\cyldz_FTPC0-20T1-3A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010025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fqwang\Research\Papers\dAu_ridge\cyldz_FTPC40-100T1-3A1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516335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022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TPC-TPC </a:t>
            </a:r>
            <a:r>
              <a:rPr lang="en-US" sz="3600" dirty="0" smtClean="0">
                <a:latin typeface="Symbol" pitchFamily="18" charset="2"/>
              </a:rPr>
              <a:t>Dh </a:t>
            </a:r>
            <a:r>
              <a:rPr lang="en-US" sz="3600" dirty="0"/>
              <a:t>correl. (FTPC-Au centrality)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1459" y="849868"/>
            <a:ext cx="24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&lt;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&lt; 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4511" y="2295212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21048" y="2295212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42872" y="47849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39409" y="47849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43600" y="2794380"/>
            <a:ext cx="184784" cy="2006220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2206823"/>
            <a:ext cx="1597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PHENIX acceptance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" y="45827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22674" y="1921754"/>
            <a:ext cx="21817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3100" y="2092925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27328" y="1541049"/>
            <a:ext cx="630936" cy="30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112-5B6D-4F26-98B3-3B24AEEEBFF3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8980" y="1230868"/>
            <a:ext cx="11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79319" y="3745468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73950" y="1219200"/>
            <a:ext cx="20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– Peripheral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2849" y="5200471"/>
            <a:ext cx="582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Central – peripheral resembles jet correlations.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FTPC-Au </a:t>
            </a:r>
            <a:r>
              <a:rPr lang="en-US" dirty="0">
                <a:solidFill>
                  <a:srgbClr val="0000CC"/>
                </a:solidFill>
              </a:rPr>
              <a:t>multiplicity </a:t>
            </a:r>
            <a:r>
              <a:rPr lang="en-US" dirty="0" smtClean="0">
                <a:solidFill>
                  <a:srgbClr val="0000CC"/>
                </a:solidFill>
              </a:rPr>
              <a:t>selection biases </a:t>
            </a:r>
            <a:r>
              <a:rPr lang="en-US" dirty="0">
                <a:solidFill>
                  <a:srgbClr val="0000CC"/>
                </a:solidFill>
              </a:rPr>
              <a:t>jets in TPC.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Large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Dh</a:t>
            </a:r>
            <a:r>
              <a:rPr lang="en-US" dirty="0" smtClean="0">
                <a:solidFill>
                  <a:srgbClr val="FF0000"/>
                </a:solidFill>
              </a:rPr>
              <a:t> excess </a:t>
            </a:r>
            <a:r>
              <a:rPr lang="en-US" dirty="0">
                <a:solidFill>
                  <a:srgbClr val="FF0000"/>
                </a:solidFill>
              </a:rPr>
              <a:t>in central </a:t>
            </a:r>
            <a:r>
              <a:rPr lang="en-US" dirty="0" smtClean="0">
                <a:solidFill>
                  <a:srgbClr val="FF0000"/>
                </a:solidFill>
              </a:rPr>
              <a:t>(fit pedestal ≈zero within 1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 from ridge?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77848" y="2463420"/>
            <a:ext cx="594552" cy="432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9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Going to even larger </a:t>
            </a:r>
            <a:r>
              <a:rPr lang="en-US" sz="3200" dirty="0" smtClean="0">
                <a:latin typeface="Symbol" panose="05050102010706020507" pitchFamily="18" charset="2"/>
              </a:rPr>
              <a:t>Dh</a:t>
            </a:r>
            <a:r>
              <a:rPr lang="en-US" sz="3200" dirty="0" smtClean="0"/>
              <a:t> (ZDC-Au centrality)</a:t>
            </a:r>
            <a:endParaRPr lang="en-US" sz="3200" dirty="0"/>
          </a:p>
        </p:txBody>
      </p:sp>
      <p:pic>
        <p:nvPicPr>
          <p:cNvPr id="8" name="Picture 3" descr="C:\Users\fqwang\Research\Papers\dAu_ridge\cdyld_ZDCT1-3A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39" y="1453980"/>
            <a:ext cx="3039761" cy="22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fqwang\Research\Papers\dAu_ridge\crid_ZDC_T1-3A1-3_2deta4.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62" y="1434625"/>
            <a:ext cx="2523868" cy="18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fqwang\Research\Papers\dAu_ridge\crid_ZDC_T1-3A1-3_-4.5deta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7" y="1434627"/>
            <a:ext cx="2523868" cy="18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4724400" y="1936750"/>
            <a:ext cx="457200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81601" y="16637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NS jet contr.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2526268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AS flat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95900" y="2552828"/>
            <a:ext cx="266700" cy="1776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67327" y="819090"/>
            <a:ext cx="2776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 &lt;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sz="2000" dirty="0" smtClean="0">
                <a:solidFill>
                  <a:srgbClr val="FFFF00"/>
                </a:solidFill>
              </a:rPr>
              <a:t> &lt; 3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62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Peri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Cent.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1835" y="1929825"/>
            <a:ext cx="62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Peri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Cent.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3362-A658-49BE-801F-D54BDB11B4CB}" type="datetime1">
              <a:rPr lang="en-US" smtClean="0"/>
              <a:t>11/7/2013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fqwang\Research\Papers\dAu_ridge\crid_HijIP_T1-3LYA1-3_-4.5deta-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32985"/>
            <a:ext cx="2572795" cy="19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qwang\Research\Papers\dAu_ridge\crid_HijIP_T1-3LYA1-3_2deta4.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32985"/>
            <a:ext cx="2572795" cy="19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83753" y="3203138"/>
            <a:ext cx="2535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Au-side away-side </a:t>
            </a:r>
            <a:r>
              <a:rPr lang="en-US" dirty="0" err="1" smtClean="0">
                <a:solidFill>
                  <a:srgbClr val="0000CC"/>
                </a:solidFill>
              </a:rPr>
              <a:t>correl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central </a:t>
            </a:r>
            <a:r>
              <a:rPr lang="en-US" dirty="0">
                <a:solidFill>
                  <a:srgbClr val="0000CC"/>
                </a:solidFill>
              </a:rPr>
              <a:t>&gt; </a:t>
            </a:r>
            <a:r>
              <a:rPr lang="en-US" dirty="0" smtClean="0">
                <a:solidFill>
                  <a:srgbClr val="0000CC"/>
                </a:solidFill>
              </a:rPr>
              <a:t>peripheral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53200" y="3239869"/>
            <a:ext cx="2434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d-side away-side </a:t>
            </a:r>
            <a:r>
              <a:rPr lang="en-US" dirty="0" err="1" smtClean="0">
                <a:solidFill>
                  <a:srgbClr val="0000CC"/>
                </a:solidFill>
              </a:rPr>
              <a:t>correl</a:t>
            </a:r>
            <a:r>
              <a:rPr lang="en-US" dirty="0" smtClean="0">
                <a:solidFill>
                  <a:srgbClr val="0000CC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central &lt; peripheral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4114800"/>
            <a:ext cx="8382000" cy="20477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189853" y="4784803"/>
            <a:ext cx="62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Peri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Cent.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7337" y="4809628"/>
            <a:ext cx="621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Peri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Cent.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1602" y="4294312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HIJING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3200400" y="4767978"/>
            <a:ext cx="280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Impact parameter centrality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5296580"/>
            <a:ext cx="204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in </a:t>
            </a:r>
            <a:r>
              <a:rPr lang="en-US" dirty="0" err="1" smtClean="0"/>
              <a:t>Hijing</a:t>
            </a:r>
            <a:r>
              <a:rPr lang="en-US" dirty="0" smtClean="0"/>
              <a:t>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C:\Users\fqwang\Research\Papers\dAu_ridge\crid_pAuFTPC_T1-3A1-3_1.4deta1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55" y="1447800"/>
            <a:ext cx="2221969" cy="16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fqwang\Research\Papers\dAu_ridge\crid_pAuFTPC_T1-3A1-3_0.5deta0.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79" y="1457723"/>
            <a:ext cx="2221969" cy="16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fqwang\Research\Papers\dAu_ridge\crid_pAuFTPC_T1-3A1-3_0deta0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7" y="1447800"/>
            <a:ext cx="2221969" cy="16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p</a:t>
            </a:r>
            <a:r>
              <a:rPr lang="en-US" sz="4000" dirty="0" err="1" smtClean="0"/>
              <a:t>+Au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 err="1" smtClean="0"/>
              <a:t>d+Au</a:t>
            </a:r>
            <a:r>
              <a:rPr lang="en-US" sz="4000" dirty="0" smtClean="0"/>
              <a:t> (FTPC-Au centrality)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762000"/>
            <a:ext cx="252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&lt;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&lt; 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E396-80AD-4B82-8E8E-D16DBDA5265E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38600" y="1158875"/>
            <a:ext cx="1582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0.5&lt;|</a:t>
            </a:r>
            <a:r>
              <a:rPr lang="en-US" sz="1600" dirty="0" smtClean="0">
                <a:latin typeface="Symbol" panose="05050102010706020507" pitchFamily="18" charset="2"/>
              </a:rPr>
              <a:t>Dh</a:t>
            </a:r>
            <a:r>
              <a:rPr lang="en-US" sz="1600" dirty="0" smtClean="0"/>
              <a:t>|&lt;0.7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876160" y="1143000"/>
            <a:ext cx="1582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1.4&lt;|</a:t>
            </a:r>
            <a:r>
              <a:rPr lang="en-US" sz="1600" dirty="0">
                <a:latin typeface="Symbol" panose="05050102010706020507" pitchFamily="18" charset="2"/>
              </a:rPr>
              <a:t>Dh</a:t>
            </a:r>
            <a:r>
              <a:rPr lang="en-US" sz="1600" dirty="0"/>
              <a:t>|&lt;1.8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64552" y="1158875"/>
            <a:ext cx="115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|</a:t>
            </a:r>
            <a:r>
              <a:rPr lang="en-US" sz="1600" dirty="0" smtClean="0">
                <a:latin typeface="Symbol" panose="05050102010706020507" pitchFamily="18" charset="2"/>
              </a:rPr>
              <a:t>Dh</a:t>
            </a:r>
            <a:r>
              <a:rPr lang="en-US" sz="1600" dirty="0" smtClean="0"/>
              <a:t>|&lt;0.3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61612" y="1905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61424" y="1905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90812" y="19050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5" name="Picture 2" descr="C:\Users\fqwang\Research\Papers\dAu_ridge\cdif_pAuFTPC_T1-3A1-3_1.4deta1.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2971800"/>
            <a:ext cx="2210651" cy="1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fqwang\Research\Papers\dAu_ridge\cdif_pAuFTPC_T1-3A1-3_0deta0.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" y="2971800"/>
            <a:ext cx="2210651" cy="1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Users\fqwang\Research\Papers\dAu_ridge\cdif_pAuFTPC_T1-3A1-3_0.5deta0.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49" y="2971800"/>
            <a:ext cx="2210651" cy="1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828800" y="34406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5800" y="39740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48864" y="394546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" name="Picture 2" descr="C:\Users\fqwang\Research\Papers\dAu_ridge\cdif_FTPC_T1-3A1-3_0deta0.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3" y="4581115"/>
            <a:ext cx="2210652" cy="1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fqwang\Research\Papers\dAu_ridge\cdif_FTPC_T1-3A1-3_0.5deta0.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49" y="4581114"/>
            <a:ext cx="2210652" cy="1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fqwang\Research\Papers\dAu_ridge\cdif_FTPC_T1-3A1-3_1.4deta1.8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43397"/>
            <a:ext cx="2210652" cy="16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447800" y="5117068"/>
            <a:ext cx="90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61424" y="5117068"/>
            <a:ext cx="90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71812" y="5040868"/>
            <a:ext cx="90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8600" y="5715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99772" y="5715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19200" y="5715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6183868"/>
            <a:ext cx="279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fit</a:t>
            </a:r>
            <a:r>
              <a:rPr lang="en-US" dirty="0" smtClean="0">
                <a:solidFill>
                  <a:srgbClr val="FF0000"/>
                </a:solidFill>
              </a:rPr>
              <a:t>(1-ZYAM</a:t>
            </a:r>
            <a:r>
              <a:rPr lang="en-US" baseline="-25000" dirty="0" smtClean="0">
                <a:solidFill>
                  <a:srgbClr val="FF0000"/>
                </a:solidFill>
              </a:rPr>
              <a:t>peri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ZYAM</a:t>
            </a:r>
            <a:r>
              <a:rPr lang="en-US" baseline="-25000" dirty="0" err="1" smtClean="0">
                <a:solidFill>
                  <a:srgbClr val="FF0000"/>
                </a:solidFill>
              </a:rPr>
              <a:t>cent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2004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7.4±0.7%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065693" y="32004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6.2±0.2%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7848600" y="3166646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0±12%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209800" y="48006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8.0±0.3%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5029200" y="48006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7.0±0.4%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7808893" y="48006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7.5±0.6%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152400" y="6096000"/>
            <a:ext cx="599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Fourier fits to </a:t>
            </a:r>
            <a:r>
              <a:rPr lang="en-US" dirty="0">
                <a:solidFill>
                  <a:srgbClr val="0000CC"/>
                </a:solidFill>
              </a:rPr>
              <a:t>c</a:t>
            </a:r>
            <a:r>
              <a:rPr lang="en-US" dirty="0" smtClean="0">
                <a:solidFill>
                  <a:srgbClr val="0000CC"/>
                </a:solidFill>
              </a:rPr>
              <a:t>entral – peripheral yield similar coefficients.</a:t>
            </a:r>
          </a:p>
        </p:txBody>
      </p:sp>
    </p:spTree>
    <p:extLst>
      <p:ext uri="{BB962C8B-B14F-4D97-AF65-F5344CB8AC3E}">
        <p14:creationId xmlns:p14="http://schemas.microsoft.com/office/powerpoint/2010/main" val="34206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Fourier coefficients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3733800"/>
            <a:ext cx="3124200" cy="163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Fourier decomposition of correlation functions</a:t>
            </a:r>
          </a:p>
          <a:p>
            <a:r>
              <a:rPr lang="en-US" sz="1800" dirty="0" smtClean="0"/>
              <a:t>No ZYAM</a:t>
            </a:r>
          </a:p>
          <a:p>
            <a:r>
              <a:rPr lang="en-US" sz="1800" dirty="0" smtClean="0"/>
              <a:t>No central – peripheral</a:t>
            </a:r>
          </a:p>
          <a:p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6B3A-358C-4346-A89D-B30837E63D1B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Calculated Fourier </a:t>
            </a:r>
            <a:r>
              <a:rPr lang="en-US" sz="4000" dirty="0" err="1"/>
              <a:t>c</a:t>
            </a:r>
            <a:r>
              <a:rPr lang="en-US" sz="4000" dirty="0" err="1" smtClean="0"/>
              <a:t>oefficents</a:t>
            </a:r>
            <a:r>
              <a:rPr lang="en-US" sz="4000" dirty="0" smtClean="0"/>
              <a:t>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 smtClean="0">
                <a:latin typeface="Symbol" pitchFamily="18" charset="2"/>
              </a:rPr>
              <a:t>Dh</a:t>
            </a:r>
            <a:endParaRPr lang="en-US" sz="4000" dirty="0">
              <a:latin typeface="Symbol" pitchFamily="18" charset="2"/>
            </a:endParaRPr>
          </a:p>
        </p:txBody>
      </p:sp>
      <p:pic>
        <p:nvPicPr>
          <p:cNvPr id="2050" name="Picture 2" descr="C:\Users\fqwang\Research\Papers\dAu_ridge\canv_59635568_59635512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8288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qwang\Research\Papers\dAu_ridge\canv_59635568_59635512_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114800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588458"/>
              </p:ext>
            </p:extLst>
          </p:nvPr>
        </p:nvGraphicFramePr>
        <p:xfrm>
          <a:off x="144164" y="2919799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164" y="2919799"/>
                        <a:ext cx="19812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34200" y="3429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52028" y="5669578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1346" y="1230868"/>
            <a:ext cx="25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trig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assoc</a:t>
            </a:r>
            <a:r>
              <a:rPr lang="en-US" baseline="30000" dirty="0"/>
              <a:t> </a:t>
            </a:r>
            <a:r>
              <a:rPr lang="en-US" dirty="0"/>
              <a:t>&lt; 3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CC03-5E86-42A2-8E66-FB4BB6C732EB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17526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23738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54218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963" y="4746248"/>
            <a:ext cx="3318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Finite V</a:t>
            </a:r>
            <a:r>
              <a:rPr lang="en-US" baseline="-25000" dirty="0" smtClean="0">
                <a:solidFill>
                  <a:srgbClr val="0000CC"/>
                </a:solidFill>
              </a:rPr>
              <a:t>2</a:t>
            </a:r>
            <a:r>
              <a:rPr lang="en-US" dirty="0" smtClean="0">
                <a:solidFill>
                  <a:srgbClr val="0000CC"/>
                </a:solidFill>
              </a:rPr>
              <a:t>, central ≈ peripheral.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V</a:t>
            </a:r>
            <a:r>
              <a:rPr lang="en-US" baseline="-25000" dirty="0" smtClean="0">
                <a:solidFill>
                  <a:srgbClr val="0000CC"/>
                </a:solidFill>
              </a:rPr>
              <a:t>1</a:t>
            </a:r>
            <a:r>
              <a:rPr lang="en-US" dirty="0" smtClean="0">
                <a:solidFill>
                  <a:srgbClr val="0000CC"/>
                </a:solidFill>
              </a:rPr>
              <a:t> smaller in central, ~1/N.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V</a:t>
            </a:r>
            <a:r>
              <a:rPr lang="en-US" baseline="-25000" dirty="0" smtClean="0">
                <a:solidFill>
                  <a:srgbClr val="0000CC"/>
                </a:solidFill>
              </a:rPr>
              <a:t>3</a:t>
            </a:r>
            <a:r>
              <a:rPr lang="en-US" dirty="0" smtClean="0">
                <a:solidFill>
                  <a:srgbClr val="0000CC"/>
                </a:solidFill>
              </a:rPr>
              <a:t> consistent with zero.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0" name="Picture 7" descr="C:\Users\fqwang\Research\Papers\dAu_ridge\crid_FTPC0-20T1-3A1-3_ideta0_1.4deta1.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5" y="1494482"/>
            <a:ext cx="1868158" cy="14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22186" y="24662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Picture 6" descr="C:\Users\fqwang\Research\Papers\dAu_ridge\canv_T1-3A1-3_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799"/>
            <a:ext cx="284479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2780458" y="1752600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74986" y="3429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5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C:\Users\fqwang\Research\Papers\dAu_ridge\cFourier_T1-3A1-3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09" y="3078263"/>
            <a:ext cx="2391134" cy="1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fqwang\Research\Papers\dAu_ridge\cFourier_T1-3A1-3_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66" y="3083449"/>
            <a:ext cx="2391134" cy="1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fqwang\Research\Papers\dAu_ridge\cFourier_T1-3A1-3_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75421"/>
            <a:ext cx="2391134" cy="1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fqwang\Research\Papers\dAu_ridge\cFourier_T1-3A1-3_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89" y="1219200"/>
            <a:ext cx="2377496" cy="1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fqwang\Research\Papers\dAu_ridge\cFourier_T1-3A1-3_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04" y="1218479"/>
            <a:ext cx="2377496" cy="1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fqwang\Research\Papers\dAu_ridge\cFourier_T1-3A1-3_0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30" y="1230255"/>
            <a:ext cx="2377496" cy="1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fqwang\Research\Papers\dAu_ridge\cFourier_T1-3A1-3_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1" y="1218479"/>
            <a:ext cx="2377496" cy="1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Calc. Fourier coefficients </a:t>
            </a:r>
            <a:r>
              <a:rPr lang="en-US" sz="4000" dirty="0" err="1" smtClean="0"/>
              <a:t>vs</a:t>
            </a:r>
            <a:r>
              <a:rPr lang="en-US" sz="4000" dirty="0" smtClean="0"/>
              <a:t> multiplicity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6627"/>
            <a:ext cx="8458200" cy="114417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Correlations have V</a:t>
            </a:r>
            <a:r>
              <a:rPr lang="en-US" sz="1800" baseline="-25000" dirty="0" smtClean="0">
                <a:solidFill>
                  <a:srgbClr val="0000CC"/>
                </a:solidFill>
              </a:rPr>
              <a:t>1</a:t>
            </a:r>
            <a:r>
              <a:rPr lang="en-US" sz="1800" dirty="0" smtClean="0">
                <a:solidFill>
                  <a:srgbClr val="0000CC"/>
                </a:solidFill>
              </a:rPr>
              <a:t> and V</a:t>
            </a:r>
            <a:r>
              <a:rPr lang="en-US" sz="1800" baseline="-25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 components</a:t>
            </a:r>
          </a:p>
          <a:p>
            <a:r>
              <a:rPr lang="en-US" sz="1800" dirty="0">
                <a:solidFill>
                  <a:srgbClr val="0000CC"/>
                </a:solidFill>
              </a:rPr>
              <a:t>V</a:t>
            </a:r>
            <a:r>
              <a:rPr lang="en-US" sz="1800" baseline="-25000" dirty="0" smtClean="0">
                <a:solidFill>
                  <a:srgbClr val="0000CC"/>
                </a:solidFill>
              </a:rPr>
              <a:t>1</a:t>
            </a:r>
            <a:r>
              <a:rPr lang="en-US" sz="1800" dirty="0" smtClean="0">
                <a:solidFill>
                  <a:srgbClr val="0000CC"/>
                </a:solidFill>
              </a:rPr>
              <a:t> appears ~1/N. V</a:t>
            </a:r>
            <a:r>
              <a:rPr lang="en-US" sz="1800" baseline="-25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 ~constant over multiplicity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Even at very forward d-side, V</a:t>
            </a:r>
            <a:r>
              <a:rPr lang="en-US" sz="1800" baseline="-25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 component is large (maybe even larger than Au-side).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9543" y="480177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Au-side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1208" y="48122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-side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11746" y="4996934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28800" y="2300705"/>
            <a:ext cx="682486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56724" y="2300705"/>
            <a:ext cx="682486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0" descr="C:\Users\fqwang\Research\Papers\dAu_ridge\cFourier_T1-3A1-3_0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5" y="3075422"/>
            <a:ext cx="2391134" cy="17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33629" y="3833596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1336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5386" y="42950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43434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22986" y="3810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20090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75186" y="21336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23124" y="2300705"/>
            <a:ext cx="682486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76600" y="21336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89524" y="2300705"/>
            <a:ext cx="682486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29000" y="849868"/>
            <a:ext cx="25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 &lt; 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baseline="-25000" dirty="0" err="1">
                <a:solidFill>
                  <a:srgbClr val="FFFF00"/>
                </a:solidFill>
              </a:rPr>
              <a:t>T</a:t>
            </a:r>
            <a:r>
              <a:rPr lang="en-US" baseline="30000" dirty="0" err="1">
                <a:solidFill>
                  <a:srgbClr val="FFFF00"/>
                </a:solidFill>
              </a:rPr>
              <a:t>trig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baseline="-25000" dirty="0" err="1">
                <a:solidFill>
                  <a:srgbClr val="FFFF00"/>
                </a:solidFill>
              </a:rPr>
              <a:t>T</a:t>
            </a:r>
            <a:r>
              <a:rPr lang="en-US" baseline="30000" dirty="0" err="1">
                <a:solidFill>
                  <a:srgbClr val="FFFF00"/>
                </a:solidFill>
              </a:rPr>
              <a:t>assoc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&lt; 3 </a:t>
            </a:r>
            <a:r>
              <a:rPr lang="en-US" dirty="0" err="1">
                <a:solidFill>
                  <a:srgbClr val="FFFF00"/>
                </a:solidFill>
              </a:rPr>
              <a:t>GeV</a:t>
            </a:r>
            <a:r>
              <a:rPr lang="en-US" dirty="0">
                <a:solidFill>
                  <a:srgbClr val="FFFF00"/>
                </a:solidFill>
              </a:rPr>
              <a:t>/c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F7E1-6D04-4AFA-B51C-EB5CAF02D684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8708" y="133933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824540" y="19166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32882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8458200" y="3154918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24600" y="3162300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91000" y="3162300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81200" y="3162300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qwang\Research\Papers\dAu_ridge\cFourier_T1-3A1-3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915242" cy="29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RHIC/LHC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458200" cy="13716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LHC v</a:t>
            </a:r>
            <a:r>
              <a:rPr lang="en-US" sz="1800" baseline="-25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{2} is also relatively insensitive to multiplicity. 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LHC v</a:t>
            </a:r>
            <a:r>
              <a:rPr lang="en-US" sz="1800" baseline="-25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{4} is independent of multiplicity except peripheral. </a:t>
            </a:r>
            <a:r>
              <a:rPr lang="en-US" sz="1800" dirty="0" err="1" smtClean="0">
                <a:solidFill>
                  <a:srgbClr val="0000CC"/>
                </a:solidFill>
              </a:rPr>
              <a:t>Nonflow</a:t>
            </a:r>
            <a:r>
              <a:rPr lang="en-US" sz="1800" dirty="0" smtClean="0">
                <a:solidFill>
                  <a:srgbClr val="0000CC"/>
                </a:solidFill>
              </a:rPr>
              <a:t> or flow?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Hydrodynamic flow</a:t>
            </a:r>
            <a:r>
              <a:rPr lang="en-US" sz="1800" dirty="0" smtClean="0">
                <a:solidFill>
                  <a:srgbClr val="FF0000"/>
                </a:solidFill>
              </a:rPr>
              <a:t>: In peripheral? No increase with multiplicity?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CGC</a:t>
            </a:r>
            <a:r>
              <a:rPr lang="en-US" sz="1800" dirty="0" smtClean="0">
                <a:solidFill>
                  <a:srgbClr val="FF0000"/>
                </a:solidFill>
              </a:rPr>
              <a:t>: No increase with multiplicity?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92301"/>
            <a:ext cx="3657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16002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37958" y="1871246"/>
            <a:ext cx="178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1560152"/>
            <a:ext cx="198349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1 &lt;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baseline="30000" dirty="0" err="1"/>
              <a:t>trig</a:t>
            </a:r>
            <a:r>
              <a:rPr lang="en-US" sz="1400" dirty="0"/>
              <a:t>, </a:t>
            </a:r>
            <a:r>
              <a:rPr lang="en-US" sz="1400" dirty="0" err="1"/>
              <a:t>p</a:t>
            </a:r>
            <a:r>
              <a:rPr lang="en-US" sz="1400" baseline="-25000" dirty="0" err="1"/>
              <a:t>T</a:t>
            </a:r>
            <a:r>
              <a:rPr lang="en-US" sz="1400" baseline="30000" dirty="0" err="1"/>
              <a:t>assoc</a:t>
            </a:r>
            <a:r>
              <a:rPr lang="en-US" sz="1400" baseline="30000" dirty="0"/>
              <a:t> </a:t>
            </a:r>
            <a:r>
              <a:rPr lang="en-US" sz="1400" dirty="0"/>
              <a:t>&lt; 3 </a:t>
            </a:r>
            <a:r>
              <a:rPr lang="en-US" sz="1400" dirty="0" err="1"/>
              <a:t>GeV</a:t>
            </a:r>
            <a:r>
              <a:rPr lang="en-US" sz="1400" dirty="0"/>
              <a:t>/c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25315" y="25771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19200" y="2743200"/>
            <a:ext cx="304800" cy="612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33644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=7%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7039-1E67-4D3A-9138-6091A4186DC7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BC5C-1D3C-4A8D-A420-C95E4368A997}" type="datetime1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7" descr="C:\Users\fqwang\Research\Papers\dAu_ridge\crid_FTPC0-20T1-3A1-3_ideta0_1.4deta1.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1934828"/>
            <a:ext cx="2923515" cy="21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fqwang\Research\Papers\dAu_ridge\crid_FTPC40-100T1-3A1-3_ideta0_1.4deta1.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4828"/>
            <a:ext cx="2923515" cy="21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00441"/>
              </p:ext>
            </p:extLst>
          </p:nvPr>
        </p:nvGraphicFramePr>
        <p:xfrm>
          <a:off x="2002079" y="4227960"/>
          <a:ext cx="5008321" cy="11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5" imgW="3657600" imgH="863280" progId="Equation.DSMT4">
                  <p:embed/>
                </p:oleObj>
              </mc:Choice>
              <mc:Fallback>
                <p:oleObj name="Equation" r:id="rId5" imgW="36576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2079" y="4227960"/>
                        <a:ext cx="5008321" cy="1182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 descr="C:\Users\fqwang\Research\Papers\dAu_ridge\cdif_FTPC_T1-3A1-3_1.4deta1.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85" y="2070064"/>
            <a:ext cx="2929515" cy="21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3986" y="3621865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3545665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8386" y="3594064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2737211" y="281269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  <a:r>
              <a:rPr lang="en-US" dirty="0" smtClean="0">
                <a:solidFill>
                  <a:srgbClr val="0070C0"/>
                </a:solidFill>
              </a:rPr>
              <a:t>0%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000" y="2068006"/>
            <a:ext cx="0" cy="190705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8594" y="1319732"/>
            <a:ext cx="412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trig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assoc</a:t>
            </a:r>
            <a:r>
              <a:rPr lang="en-US" baseline="30000" dirty="0"/>
              <a:t> </a:t>
            </a:r>
            <a:r>
              <a:rPr lang="en-US" dirty="0"/>
              <a:t>&lt; 3 </a:t>
            </a:r>
            <a:r>
              <a:rPr lang="en-US" dirty="0" err="1" smtClean="0"/>
              <a:t>GeV</a:t>
            </a:r>
            <a:r>
              <a:rPr lang="en-US" dirty="0" smtClean="0"/>
              <a:t>/c; 1.4 &lt; |</a:t>
            </a:r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| &lt; 1.8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9156" y="1776932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FTPC central 0-20%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765264"/>
            <a:ext cx="24806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FTPC peripheral 40-100%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1765264"/>
            <a:ext cx="2133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entral – peripheral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93927" y="5602069"/>
            <a:ext cx="836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ZYAM may give distorted information.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Central=peripheral jets and anisotropic triggers do not come hand-in-hand naturally.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34340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Same v2 on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 deeper dip.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2000" y="3698066"/>
            <a:ext cx="304800" cy="721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Central – peripheral excess resembles near- and away-side jet shapes. </a:t>
            </a:r>
            <a:r>
              <a:rPr lang="en-US" sz="2400" dirty="0"/>
              <a:t>Near-side Gaussian peak in </a:t>
            </a:r>
            <a:r>
              <a:rPr lang="en-US" sz="2400" dirty="0" smtClean="0">
                <a:latin typeface="Symbol" pitchFamily="18" charset="2"/>
              </a:rPr>
              <a:t>Dh</a:t>
            </a:r>
            <a:r>
              <a:rPr lang="en-US" sz="2400" dirty="0" smtClean="0"/>
              <a:t>; away-side </a:t>
            </a:r>
            <a:r>
              <a:rPr lang="en-US" sz="2400" dirty="0"/>
              <a:t>approximately flat.</a:t>
            </a:r>
          </a:p>
          <a:p>
            <a:pPr lvl="1"/>
            <a:r>
              <a:rPr lang="en-US" sz="2000" dirty="0" smtClean="0"/>
              <a:t>Central – peripheral </a:t>
            </a:r>
            <a:r>
              <a:rPr lang="en-US" sz="2000" dirty="0"/>
              <a:t>has jet contributions (caused by centrality </a:t>
            </a:r>
            <a:r>
              <a:rPr lang="en-US" sz="2000" dirty="0" smtClean="0"/>
              <a:t>bias: large </a:t>
            </a:r>
            <a:r>
              <a:rPr lang="en-US" sz="2000" dirty="0"/>
              <a:t>multiplicity events </a:t>
            </a:r>
            <a:r>
              <a:rPr lang="en-US" sz="2000" dirty="0">
                <a:sym typeface="Wingdings" pitchFamily="2" charset="2"/>
              </a:rPr>
              <a:t> larger-energy </a:t>
            </a:r>
            <a:r>
              <a:rPr lang="en-US" sz="2000" dirty="0" smtClean="0">
                <a:sym typeface="Wingdings" pitchFamily="2" charset="2"/>
              </a:rPr>
              <a:t>jets?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Premature to draw physics conclusions from </a:t>
            </a:r>
            <a:r>
              <a:rPr lang="en-US" sz="2000" dirty="0" smtClean="0"/>
              <a:t>central</a:t>
            </a:r>
            <a:r>
              <a:rPr lang="en-US" sz="2000" dirty="0"/>
              <a:t> – </a:t>
            </a:r>
            <a:r>
              <a:rPr lang="en-US" sz="2000" dirty="0" smtClean="0"/>
              <a:t>peripheral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smtClean="0"/>
              <a:t>STAR large acceptance allows detailed investigation.</a:t>
            </a:r>
          </a:p>
          <a:p>
            <a:r>
              <a:rPr lang="en-US" sz="2400" dirty="0" smtClean="0"/>
              <a:t>Very </a:t>
            </a:r>
            <a:r>
              <a:rPr lang="en-US" sz="2400" dirty="0"/>
              <a:t>forward/backward correlations are suppressed/enhanced on the away </a:t>
            </a:r>
            <a:r>
              <a:rPr lang="en-US" sz="2400" dirty="0" smtClean="0"/>
              <a:t>side of the more central </a:t>
            </a:r>
            <a:r>
              <a:rPr lang="en-US" sz="2400" dirty="0" err="1" smtClean="0"/>
              <a:t>d+Au</a:t>
            </a:r>
            <a:r>
              <a:rPr lang="en-US" sz="2400" dirty="0" smtClean="0"/>
              <a:t> collisions. Effect present in </a:t>
            </a:r>
            <a:r>
              <a:rPr lang="en-US" sz="2400" dirty="0" err="1" smtClean="0"/>
              <a:t>Hijing</a:t>
            </a:r>
            <a:r>
              <a:rPr lang="en-US" sz="2400" dirty="0" smtClean="0"/>
              <a:t> too.</a:t>
            </a:r>
          </a:p>
          <a:p>
            <a:r>
              <a:rPr lang="en-US" sz="2400" dirty="0" smtClean="0"/>
              <a:t>Similar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component in peripheral and central, including d-going forward rapidity.</a:t>
            </a:r>
          </a:p>
          <a:p>
            <a:r>
              <a:rPr lang="en-US" sz="2400" dirty="0" err="1" smtClean="0"/>
              <a:t>d+Au</a:t>
            </a:r>
            <a:r>
              <a:rPr lang="en-US" sz="2400" dirty="0" smtClean="0"/>
              <a:t> </a:t>
            </a:r>
            <a:r>
              <a:rPr lang="en-US" sz="2400" dirty="0"/>
              <a:t>data </a:t>
            </a:r>
            <a:r>
              <a:rPr lang="en-US" sz="2400" dirty="0" smtClean="0"/>
              <a:t>seems consistent </a:t>
            </a:r>
            <a:r>
              <a:rPr lang="en-US" sz="2400" dirty="0"/>
              <a:t>with jet </a:t>
            </a:r>
            <a:r>
              <a:rPr lang="en-US" sz="2400" dirty="0" smtClean="0"/>
              <a:t>phenomenology; </a:t>
            </a:r>
            <a:r>
              <a:rPr lang="en-US" sz="2400" dirty="0" err="1" smtClean="0"/>
              <a:t>p+Au</a:t>
            </a:r>
            <a:r>
              <a:rPr lang="en-US" sz="2400" dirty="0" smtClean="0"/>
              <a:t> (n-tag</a:t>
            </a:r>
            <a:r>
              <a:rPr lang="en-US" sz="2400" dirty="0"/>
              <a:t>) similar to </a:t>
            </a:r>
            <a:r>
              <a:rPr lang="en-US" sz="2400" dirty="0" err="1"/>
              <a:t>d+Au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D208-601E-4CDF-8492-73C83D749D49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fqwang\Research\Papers\dAu_ridge\cdyld_TPCT1-3A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28" y="1524000"/>
            <a:ext cx="2983234" cy="22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fqwang\Research\Papers\dAu_ridge\cdyld_FTPCT1-3A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28" y="3810000"/>
            <a:ext cx="2983234" cy="22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78209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C:\Users\fqwang\Research\Papers\dAu_ridge\cyldz_TPC0-20T1-3A1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494231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fqwang\Research\Papers\dAu_ridge\cyldz_TPC50-80T1-3A1-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494231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fqwang\Research\Papers\dAu_ridge\cyldz_FTPC0-20T1-3A1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3781425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fqwang\Research\Papers\dAu_ridge\cyldz_FTPC40-100T1-3A1-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77510"/>
            <a:ext cx="29845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2268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Dh</a:t>
            </a:r>
            <a:r>
              <a:rPr lang="en-US" dirty="0" smtClean="0"/>
              <a:t> </a:t>
            </a:r>
            <a:r>
              <a:rPr lang="en-US" dirty="0"/>
              <a:t>correlations, </a:t>
            </a:r>
            <a:r>
              <a:rPr lang="en-US" dirty="0" err="1" smtClean="0"/>
              <a:t>ZYAM’ed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51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6612" y="832559"/>
            <a:ext cx="24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 smtClean="0"/>
              <a:t> </a:t>
            </a:r>
            <a:r>
              <a:rPr lang="en-US" dirty="0"/>
              <a:t>&lt; 3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52600" y="5943600"/>
            <a:ext cx="5411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ZYAM syst. error from different sizes of </a:t>
            </a:r>
            <a:r>
              <a:rPr lang="en-US" sz="1600" dirty="0" err="1" smtClean="0">
                <a:latin typeface="Symbol" pitchFamily="18" charset="2"/>
              </a:rPr>
              <a:t>Df</a:t>
            </a:r>
            <a:r>
              <a:rPr lang="en-US" sz="1600" dirty="0" smtClean="0"/>
              <a:t> region for ZYAM.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Efficiency corrected: 85 ± 5% 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4272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10809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233672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30209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76011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872548" y="2270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08611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05148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33672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30209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81672" y="4556387"/>
            <a:ext cx="109728" cy="1202323"/>
          </a:xfrm>
          <a:prstGeom prst="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832559"/>
            <a:ext cx="28145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Shaded: PHENIX acceptance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1123890"/>
            <a:ext cx="1142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ZYAM-</a:t>
            </a:r>
            <a:r>
              <a:rPr lang="en-US" sz="2000" b="1" dirty="0" err="1" smtClean="0">
                <a:solidFill>
                  <a:srgbClr val="0070C0"/>
                </a:solidFill>
              </a:rPr>
              <a:t>ed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76600" y="2068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24600" y="2068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2068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6600" y="4354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4600" y="4354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" y="4354100"/>
            <a:ext cx="1295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04507" y="1516224"/>
            <a:ext cx="630936" cy="30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11428" y="3802224"/>
            <a:ext cx="630936" cy="30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112-5B6D-4F26-98B3-3B24AEEEBFF3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4180" y="1219200"/>
            <a:ext cx="11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Peripheral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135980" y="1230868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93150" y="1230868"/>
            <a:ext cx="20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– Peripheral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60839"/>
            <a:ext cx="822960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dirty="0" smtClean="0"/>
              <a:t>Physics motivations</a:t>
            </a:r>
          </a:p>
          <a:p>
            <a:pPr marL="285750" indent="-285750"/>
            <a:r>
              <a:rPr lang="en-US" dirty="0" smtClean="0"/>
              <a:t>Centrality definitions</a:t>
            </a:r>
          </a:p>
          <a:p>
            <a:pPr marL="285750" indent="-285750"/>
            <a:r>
              <a:rPr lang="en-US" dirty="0" smtClean="0"/>
              <a:t>Results (extensive systematics)</a:t>
            </a:r>
          </a:p>
          <a:p>
            <a:pPr marL="685800" lvl="1"/>
            <a:r>
              <a:rPr lang="en-US" sz="2400" dirty="0" smtClean="0"/>
              <a:t>2D correlations </a:t>
            </a:r>
          </a:p>
          <a:p>
            <a:pPr marL="685800" lvl="1"/>
            <a:r>
              <a:rPr lang="en-US" sz="2400" dirty="0" err="1" smtClean="0">
                <a:latin typeface="Symbol" pitchFamily="18" charset="2"/>
              </a:rPr>
              <a:t>Df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pitchFamily="18" charset="2"/>
              </a:rPr>
              <a:t>Dh</a:t>
            </a:r>
            <a:r>
              <a:rPr lang="en-US" sz="2400" dirty="0" smtClean="0"/>
              <a:t> correlations with ZYAM</a:t>
            </a:r>
            <a:endParaRPr lang="en-US" sz="2400" dirty="0"/>
          </a:p>
          <a:p>
            <a:pPr marL="685800" lvl="1"/>
            <a:r>
              <a:rPr lang="en-US" sz="2400" dirty="0"/>
              <a:t>Fourier Coefficients</a:t>
            </a:r>
          </a:p>
          <a:p>
            <a:pPr marL="685800" lvl="1"/>
            <a:r>
              <a:rPr lang="en-US" sz="2400" dirty="0" smtClean="0"/>
              <a:t>Concentrate on 1&lt;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trig</a:t>
            </a:r>
            <a:r>
              <a:rPr lang="en-US" sz="2400" dirty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assoc</a:t>
            </a:r>
            <a:r>
              <a:rPr lang="en-US" sz="2400" dirty="0" smtClean="0"/>
              <a:t>&lt;3 </a:t>
            </a:r>
            <a:r>
              <a:rPr lang="en-US" sz="2400" dirty="0" err="1" smtClean="0"/>
              <a:t>GeV</a:t>
            </a:r>
            <a:r>
              <a:rPr lang="en-US" sz="2400" dirty="0" smtClean="0"/>
              <a:t>/c bin, </a:t>
            </a:r>
            <a:br>
              <a:rPr lang="en-US" sz="2400" dirty="0" smtClean="0"/>
            </a:br>
            <a:r>
              <a:rPr lang="en-US" sz="2400" dirty="0" smtClean="0"/>
              <a:t>but have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dependence </a:t>
            </a:r>
          </a:p>
          <a:p>
            <a:pPr marL="285750" indent="-285750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5D26-937D-49EB-8FE7-FD86D2A93197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 – Peripheral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0" y="6019800"/>
            <a:ext cx="602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ZYAM syst. error from different sizes of </a:t>
            </a:r>
            <a:r>
              <a:rPr lang="en-US" dirty="0" err="1" smtClean="0">
                <a:latin typeface="Symbol" pitchFamily="18" charset="2"/>
              </a:rPr>
              <a:t>Df</a:t>
            </a:r>
            <a:r>
              <a:rPr lang="en-US" dirty="0" smtClean="0"/>
              <a:t> region for ZYAM.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Efficiency corrected: 85 ± 5%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9204" y="838200"/>
            <a:ext cx="411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0.15 &lt;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 &lt; 3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/c, </a:t>
            </a:r>
            <a:r>
              <a:rPr lang="en-US" dirty="0">
                <a:solidFill>
                  <a:srgbClr val="FFFF00"/>
                </a:solidFill>
              </a:rPr>
              <a:t>1 &lt; 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baseline="-25000" dirty="0" err="1">
                <a:solidFill>
                  <a:srgbClr val="FFFF00"/>
                </a:solidFill>
              </a:rPr>
              <a:t>T</a:t>
            </a:r>
            <a:r>
              <a:rPr lang="en-US" baseline="30000" dirty="0" err="1">
                <a:solidFill>
                  <a:srgbClr val="FFFF00"/>
                </a:solidFill>
              </a:rPr>
              <a:t>assoc</a:t>
            </a:r>
            <a:r>
              <a:rPr lang="en-US" dirty="0">
                <a:solidFill>
                  <a:srgbClr val="FFFF00"/>
                </a:solidFill>
              </a:rPr>
              <a:t> &lt; </a:t>
            </a:r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862" y="1405354"/>
            <a:ext cx="2988350" cy="2241262"/>
            <a:chOff x="1091862" y="1405354"/>
            <a:chExt cx="2988350" cy="2241262"/>
          </a:xfrm>
        </p:grpSpPr>
        <p:pic>
          <p:nvPicPr>
            <p:cNvPr id="1026" name="Picture 2" descr="C:\Users\fqwang\Research\Papers\PR_dAu_ridge\figures\Fig4_deta_FTPCmultTA1-2_diff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62" y="1405354"/>
              <a:ext cx="2988350" cy="224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61041" y="1981200"/>
              <a:ext cx="2048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FTPC 0-20% - 40-100%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4558" y="1628001"/>
              <a:ext cx="1382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 PRELIMINARY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76028" y="2074277"/>
              <a:ext cx="274320" cy="1202323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5112" y="3733800"/>
            <a:ext cx="3025400" cy="2269050"/>
            <a:chOff x="1075112" y="3733800"/>
            <a:chExt cx="3025400" cy="2269050"/>
          </a:xfrm>
        </p:grpSpPr>
        <p:pic>
          <p:nvPicPr>
            <p:cNvPr id="3074" name="Picture 2" descr="C:\Users\fqwang\Research\Papers\PR_dAu_ridge\cdyld_UnLike_TPCmultTA1-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112" y="3733800"/>
              <a:ext cx="3025400" cy="226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09800" y="4267200"/>
              <a:ext cx="1850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TPC 0-20% - 50-80%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3962400"/>
              <a:ext cx="1382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 PRELIMINARY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73592" y="4419600"/>
              <a:ext cx="274320" cy="1202323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24400" y="3733800"/>
            <a:ext cx="2997874" cy="2248406"/>
            <a:chOff x="4724400" y="3733800"/>
            <a:chExt cx="2997874" cy="2248406"/>
          </a:xfrm>
        </p:grpSpPr>
        <p:pic>
          <p:nvPicPr>
            <p:cNvPr id="3075" name="Picture 3" descr="C:\Users\fqwang\Research\Papers\PR_dAu_ridge\cdyld_Like_TPCmultTA1-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733800"/>
              <a:ext cx="2997874" cy="2248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105400" y="4267200"/>
              <a:ext cx="1850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TPC 0-20% - 50-80%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4186" y="3990201"/>
              <a:ext cx="1382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 PRELIMINARY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0" y="4419600"/>
              <a:ext cx="274320" cy="1202323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33924" y="1399430"/>
            <a:ext cx="2988350" cy="2241262"/>
            <a:chOff x="4733924" y="1399430"/>
            <a:chExt cx="2988350" cy="2241262"/>
          </a:xfrm>
        </p:grpSpPr>
        <p:pic>
          <p:nvPicPr>
            <p:cNvPr id="1028" name="Picture 4" descr="C:\Users\fqwang\Research\Papers\PR_dAu_ridge\figures\Fig4_deta_TPCmultTA1-2_diff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4" y="1399430"/>
              <a:ext cx="2988350" cy="224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568515" y="1981200"/>
              <a:ext cx="18501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TPC 0-20% - 50-80%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1628001"/>
              <a:ext cx="1382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STAR PRELIMINARY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2074277"/>
              <a:ext cx="274320" cy="1202323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58000" y="849868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Note diff.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61747" y="990600"/>
            <a:ext cx="951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ZYAM-</a:t>
            </a:r>
            <a:r>
              <a:rPr lang="en-US" sz="1600" b="1" dirty="0" err="1" smtClean="0">
                <a:solidFill>
                  <a:srgbClr val="0070C0"/>
                </a:solidFill>
              </a:rPr>
              <a:t>ed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9973-F0E0-4A94-A85B-5448A36E7406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TPC-FTPC </a:t>
            </a:r>
            <a:r>
              <a:rPr lang="en-US" sz="2800" dirty="0" smtClean="0"/>
              <a:t>central – </a:t>
            </a:r>
            <a:r>
              <a:rPr lang="en-US" sz="2800" dirty="0" err="1" smtClean="0"/>
              <a:t>periphetal</a:t>
            </a:r>
            <a:r>
              <a:rPr lang="en-US" sz="2800" dirty="0" smtClean="0"/>
              <a:t> (ZDC-Au </a:t>
            </a:r>
            <a:r>
              <a:rPr lang="en-US" sz="2800" dirty="0"/>
              <a:t>centrality)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BC5C-1D3C-4A8D-A420-C95E4368A997}" type="datetime1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7650" name="Picture 2" descr="C:\Users\fqwang\Research\Papers\dAu_ridge\cdif_ZDC_T1-3A1-3_-4.5deta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8973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fqwang\Research\Papers\dAu_ridge\cdif_HijIP_T1-3A1-3_2deta4.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fqwang\Research\Papers\dAu_ridge\cdif_HijIP_T1-3A1-3_-4.5deta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fqwang\Research\Papers\dAu_ridge\cdif_ZDC_T1-3A1-3_2deta4.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78973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67327" y="819090"/>
            <a:ext cx="2776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 &lt;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sz="2000" dirty="0" smtClean="0">
                <a:solidFill>
                  <a:srgbClr val="FFFF00"/>
                </a:solidFill>
              </a:rPr>
              <a:t> &lt; 3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23" y="4011488"/>
            <a:ext cx="9006377" cy="23254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438630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HIJING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536417" y="5105400"/>
            <a:ext cx="1873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Impact parameter</a:t>
            </a:r>
          </a:p>
          <a:p>
            <a:pPr algn="ctr"/>
            <a:r>
              <a:rPr lang="en-US" dirty="0" smtClean="0"/>
              <a:t>centrality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fqwang\Research\Papers\dAu_ridge\crid_HijFTPC_T05-3A05-3_1.4deta1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98377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fqwang\Research\Papers\dAu_ridge\crid_HijFTPC_T05-3A05-3_0.5deta0.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98377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Hijing</a:t>
            </a:r>
            <a:r>
              <a:rPr lang="en-US" sz="3600" dirty="0" smtClean="0"/>
              <a:t> TPC-TPC </a:t>
            </a:r>
            <a:r>
              <a:rPr lang="en-US" sz="3600" dirty="0" err="1">
                <a:latin typeface="Symbol" pitchFamily="18" charset="2"/>
              </a:rPr>
              <a:t>Df</a:t>
            </a:r>
            <a:r>
              <a:rPr lang="en-US" sz="3600" dirty="0"/>
              <a:t> </a:t>
            </a:r>
            <a:r>
              <a:rPr lang="en-US" sz="3600" dirty="0" smtClean="0"/>
              <a:t>correl. (FTPC-Au centrality)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154668"/>
            <a:ext cx="27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 &lt;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</a:rPr>
              <a:t>trig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</a:rPr>
              <a:t>assoc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 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E396-80AD-4B82-8E8E-D16DBDA5265E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6866" name="Picture 2" descr="C:\Users\fqwang\Research\Papers\dAu_ridge\crid_HijFTPC_T05-3A05-3_0deta0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2" y="1407128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fqwang\Research\Papers\dAu_ridge\cdif_HijFTPC_T1-3A1-3_0deta0.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76" y="4712730"/>
            <a:ext cx="2138572" cy="16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fqwang\Research\Papers\dAu_ridge\cdif_HijFTPC_T1-3A1-3_0.5deta0.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7" y="4712731"/>
            <a:ext cx="2138572" cy="16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C:\Users\fqwang\Research\Papers\dAu_ridge\cdif_HijFTPC_T1-3A1-3_1.4deta1.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98" y="4712732"/>
            <a:ext cx="2138572" cy="16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fqwang\Research\Papers\dAu_ridge\cdif_HijFTPC_T05-3A05-3_1.4deta1.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64196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C:\Users\fqwang\Research\Papers\dAu_ridge\cdif_HijFTPC_T05-3A05-3_0.5deta0.7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77581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:\Users\fqwang\Research\Papers\dAu_ridge\cdif_HijFTPC_T05-3A05-3_0deta0.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2" y="2877581"/>
            <a:ext cx="2157626" cy="1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92313" y="4419600"/>
            <a:ext cx="252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</a:rPr>
              <a:t>trig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baseline="30000" dirty="0" err="1" smtClean="0">
                <a:solidFill>
                  <a:srgbClr val="FF0000"/>
                </a:solidFill>
              </a:rPr>
              <a:t>assoc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 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0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p+Au</a:t>
            </a:r>
            <a:r>
              <a:rPr lang="en-US" sz="4000" dirty="0"/>
              <a:t> </a:t>
            </a:r>
            <a:r>
              <a:rPr lang="en-US" sz="4000" dirty="0" err="1"/>
              <a:t>vs</a:t>
            </a:r>
            <a:r>
              <a:rPr lang="en-US" sz="4000" dirty="0"/>
              <a:t> </a:t>
            </a:r>
            <a:r>
              <a:rPr lang="en-US" sz="4000" dirty="0" err="1"/>
              <a:t>d+Au</a:t>
            </a:r>
            <a:r>
              <a:rPr lang="en-US" sz="4000" dirty="0"/>
              <a:t> (FTPC-Au centrality)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BC5C-1D3C-4A8D-A420-C95E4368A997}" type="datetime1">
              <a:rPr lang="en-US" smtClean="0"/>
              <a:pPr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0" name="Picture 2" descr="C:\Users\fqwang\Research\Papers\dAu_ridge\cdif_pAuFTPC_T05-3A05-3_1.4deta1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29000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fqwang\Research\Papers\dAu_ridge\cdif_pAuFTPC_T05-3A05-3_0.5deta0.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61" y="3429000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fqwang\Research\Papers\dAu_ridge\cdif_pAuFTPC_T05-3A05-3_0deta0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429000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fqwang\Research\Papers\dAu_ridge\cdif_FTPC_T05-3A05-3_1.4deta1.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08" y="1600200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C:\Users\fqwang\Research\Papers\dAu_ridge\cdif_FTPC_T05-3A05-3_0.5deta0.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24915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fqwang\Research\Papers\dAu_ridge\cdif_FTPC_T05-3A05-3_0deta0.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514599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167327" y="762000"/>
            <a:ext cx="297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0.5 &lt;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sz="2000" dirty="0" smtClean="0">
                <a:solidFill>
                  <a:srgbClr val="FFFF00"/>
                </a:solidFill>
              </a:rPr>
              <a:t> &lt; 3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66073" y="1235075"/>
            <a:ext cx="158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0.5&lt;|</a:t>
            </a:r>
            <a:r>
              <a:rPr lang="en-US" dirty="0" smtClean="0">
                <a:latin typeface="Symbol" panose="05050102010706020507" pitchFamily="18" charset="2"/>
              </a:rPr>
              <a:t>Dh</a:t>
            </a:r>
            <a:r>
              <a:rPr lang="en-US" dirty="0" smtClean="0"/>
              <a:t>|&lt;0.7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47560" y="1219200"/>
            <a:ext cx="158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1.4&lt;|</a:t>
            </a:r>
            <a:r>
              <a:rPr lang="en-US" dirty="0">
                <a:latin typeface="Symbol" panose="05050102010706020507" pitchFamily="18" charset="2"/>
              </a:rPr>
              <a:t>Dh</a:t>
            </a:r>
            <a:r>
              <a:rPr lang="en-US" dirty="0"/>
              <a:t>|&lt;1.8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5952" y="1235075"/>
            <a:ext cx="115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|</a:t>
            </a:r>
            <a:r>
              <a:rPr lang="en-US" dirty="0" smtClean="0">
                <a:latin typeface="Symbol" panose="05050102010706020507" pitchFamily="18" charset="2"/>
              </a:rPr>
              <a:t>Dh</a:t>
            </a:r>
            <a:r>
              <a:rPr lang="en-US" dirty="0" smtClean="0"/>
              <a:t>|&lt;0.3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47800" y="22214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61424" y="22214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1812" y="22214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7800" y="4050268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9428" y="4419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4027" y="44196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dirty="0" err="1" smtClean="0">
                <a:solidFill>
                  <a:srgbClr val="FF0000"/>
                </a:solidFill>
              </a:rPr>
              <a:t>+Au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5562600"/>
            <a:ext cx="661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Fourier fits to </a:t>
            </a:r>
            <a:r>
              <a:rPr lang="en-US" sz="2000" dirty="0">
                <a:solidFill>
                  <a:srgbClr val="0000CC"/>
                </a:solidFill>
              </a:rPr>
              <a:t>c</a:t>
            </a:r>
            <a:r>
              <a:rPr lang="en-US" sz="2000" dirty="0" smtClean="0">
                <a:solidFill>
                  <a:srgbClr val="0000CC"/>
                </a:solidFill>
              </a:rPr>
              <a:t>entral – peripheral yield similar coefficients.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1609" y="5898178"/>
            <a:ext cx="279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=v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fit</a:t>
            </a:r>
            <a:r>
              <a:rPr lang="en-US" dirty="0" smtClean="0">
                <a:solidFill>
                  <a:srgbClr val="FF0000"/>
                </a:solidFill>
              </a:rPr>
              <a:t>(1-ZYAM</a:t>
            </a:r>
            <a:r>
              <a:rPr lang="en-US" baseline="-25000" dirty="0" smtClean="0">
                <a:solidFill>
                  <a:srgbClr val="FF0000"/>
                </a:solidFill>
              </a:rPr>
              <a:t>peri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ZYAM</a:t>
            </a:r>
            <a:r>
              <a:rPr lang="en-US" baseline="-25000" dirty="0" err="1" smtClean="0">
                <a:solidFill>
                  <a:srgbClr val="FF0000"/>
                </a:solidFill>
              </a:rPr>
              <a:t>cent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87124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6.2±0.1%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2133600" y="370004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6.3±0.2%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065693" y="3733800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5.9±0.4%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065693" y="187124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5.5±0.2%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961293" y="187124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4.9±0.3%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961293" y="370004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3.8±1.1%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6705600" y="2971800"/>
            <a:ext cx="1730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=118/31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30394" y="4752201"/>
            <a:ext cx="165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=31/31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810000" y="2971800"/>
            <a:ext cx="1730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=358/31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38200" y="2971800"/>
            <a:ext cx="1808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=1317/31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810000" y="4752201"/>
            <a:ext cx="1730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=102/31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14400" y="4752201"/>
            <a:ext cx="1730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const. fit  </a:t>
            </a:r>
            <a:r>
              <a:rPr lang="en-US" sz="1200" dirty="0" smtClean="0">
                <a:latin typeface="Symbol" panose="05050102010706020507" pitchFamily="18" charset="2"/>
              </a:rPr>
              <a:t>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/</a:t>
            </a:r>
            <a:r>
              <a:rPr lang="en-US" sz="1200" dirty="0" err="1" smtClean="0"/>
              <a:t>ndf</a:t>
            </a:r>
            <a:r>
              <a:rPr lang="en-US" sz="1200" dirty="0" smtClean="0"/>
              <a:t>=374/31</a:t>
            </a:r>
          </a:p>
        </p:txBody>
      </p:sp>
    </p:spTree>
    <p:extLst>
      <p:ext uri="{BB962C8B-B14F-4D97-AF65-F5344CB8AC3E}">
        <p14:creationId xmlns:p14="http://schemas.microsoft.com/office/powerpoint/2010/main" val="25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ZYAM’ed</a:t>
            </a:r>
            <a:r>
              <a:rPr lang="en-US" dirty="0" smtClean="0"/>
              <a:t> yield </a:t>
            </a:r>
            <a:r>
              <a:rPr lang="en-US" dirty="0" err="1" smtClean="0"/>
              <a:t>vs</a:t>
            </a:r>
            <a:r>
              <a:rPr lang="en-US" dirty="0" smtClean="0"/>
              <a:t> multiplicity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922837"/>
            <a:ext cx="4038600" cy="1325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Jets are </a:t>
            </a:r>
            <a:r>
              <a:rPr lang="en-US" sz="2000" dirty="0" smtClean="0">
                <a:solidFill>
                  <a:srgbClr val="FF0000"/>
                </a:solidFill>
              </a:rPr>
              <a:t>biased</a:t>
            </a:r>
            <a:r>
              <a:rPr lang="en-US" sz="2000" dirty="0" smtClean="0"/>
              <a:t> by multiplicity</a:t>
            </a:r>
          </a:p>
          <a:p>
            <a:r>
              <a:rPr lang="en-US" sz="2000" dirty="0" smtClean="0"/>
              <a:t>Small </a:t>
            </a:r>
            <a:r>
              <a:rPr lang="en-US" sz="2000" dirty="0" smtClean="0">
                <a:solidFill>
                  <a:srgbClr val="FF0000"/>
                </a:solidFill>
              </a:rPr>
              <a:t>ridge yield </a:t>
            </a:r>
            <a:r>
              <a:rPr lang="en-US" sz="2000" dirty="0" smtClean="0"/>
              <a:t>after ZYAM at large </a:t>
            </a:r>
            <a:r>
              <a:rPr lang="en-US" sz="2000" dirty="0" smtClean="0">
                <a:latin typeface="Symbol" pitchFamily="18" charset="2"/>
              </a:rPr>
              <a:t>Dh; </a:t>
            </a:r>
            <a:r>
              <a:rPr lang="en-US" sz="2000" dirty="0" smtClean="0"/>
              <a:t>2-3</a:t>
            </a:r>
            <a:r>
              <a:rPr lang="en-US" sz="2000" dirty="0">
                <a:latin typeface="Symbol" pitchFamily="18" charset="2"/>
              </a:rPr>
              <a:t>s </a:t>
            </a:r>
            <a:r>
              <a:rPr lang="en-US" sz="2000" dirty="0" smtClean="0"/>
              <a:t>effect</a:t>
            </a:r>
          </a:p>
          <a:p>
            <a:endParaRPr lang="en-US" sz="2000" dirty="0"/>
          </a:p>
        </p:txBody>
      </p:sp>
      <p:pic>
        <p:nvPicPr>
          <p:cNvPr id="5122" name="Picture 2" descr="C:\Users\fqwang\Research\Papers\dAu_ridge\cyld_TPCT1-3A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qwang\Research\Papers\dAu_ridge\cyld_TPCT1-3A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qwang\Research\Papers\dAu_ridge\cyld_TPCT1-3A1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84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90800" y="3327400"/>
            <a:ext cx="76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124200" y="14224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4165600"/>
            <a:ext cx="914400" cy="279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2133600"/>
            <a:ext cx="914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0" y="26186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7550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3000" y="4388246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76400" y="5080000"/>
            <a:ext cx="6096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286000" y="5104714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858000" y="3034099"/>
            <a:ext cx="990600" cy="47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324600" y="3505200"/>
            <a:ext cx="546786" cy="235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829300" y="3581400"/>
            <a:ext cx="419100" cy="159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95800" y="1326288"/>
            <a:ext cx="2509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1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trig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 err="1"/>
              <a:t>assoc</a:t>
            </a:r>
            <a:r>
              <a:rPr lang="en-US" baseline="30000" dirty="0"/>
              <a:t> </a:t>
            </a:r>
            <a:r>
              <a:rPr lang="en-US" dirty="0"/>
              <a:t>&lt; 3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BB4E-5647-4005-8FB9-C689EC418981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qwang\Research\Papers\dAu_ridge\cFourier_A05-2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9" y="1219200"/>
            <a:ext cx="3455744" cy="2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qwang\Research\Papers\dAu_ridge\cFourier_A05-2_0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56" y="1219200"/>
            <a:ext cx="3455744" cy="259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Calc. Fourier coefficients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dirty="0" err="1" smtClean="0"/>
              <a:t>p</a:t>
            </a:r>
            <a:r>
              <a:rPr lang="en-US" sz="4000" baseline="-25000" dirty="0" err="1" smtClean="0"/>
              <a:t>T</a:t>
            </a:r>
            <a:endParaRPr lang="en-US" sz="40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477629" y="685800"/>
            <a:ext cx="3872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One particle </a:t>
            </a:r>
            <a:r>
              <a:rPr lang="en-US" sz="2000" dirty="0" err="1" smtClean="0">
                <a:solidFill>
                  <a:srgbClr val="FFFF0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 is fixed 0.5-2 </a:t>
            </a:r>
            <a:r>
              <a:rPr lang="en-US" sz="2000" dirty="0" err="1" smtClean="0">
                <a:solidFill>
                  <a:srgbClr val="FFFF00"/>
                </a:solidFill>
              </a:rPr>
              <a:t>GeV</a:t>
            </a:r>
            <a:r>
              <a:rPr lang="en-US" sz="2000" dirty="0" smtClean="0">
                <a:solidFill>
                  <a:srgbClr val="FFFF00"/>
                </a:solidFill>
              </a:rPr>
              <a:t>/c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387" y="3152001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801" y="19050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E1B4-21DB-4AFA-AB2C-8A0D9A4A45DD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81401" y="1447800"/>
            <a:ext cx="8663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C:\Users\fqwang\Research\Papers\dAu_ridge\cFourier_A05-2_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3423393" cy="2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fqwang\Research\Papers\dAu_ridge\cFourier_A05-2_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31" y="3833255"/>
            <a:ext cx="3423393" cy="2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71600" y="43434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4495800"/>
            <a:ext cx="1382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52600" y="1447800"/>
            <a:ext cx="8663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52600" y="4038600"/>
            <a:ext cx="8663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7600" y="1371600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43800" y="3962400"/>
            <a:ext cx="3810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48740" y="18404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26786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0140" y="17642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543800" y="450746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243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Physics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137511"/>
            <a:ext cx="4188436" cy="119648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Ridge in small systems at LHC.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Double-ridge from central – peripheral technique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Ridge in </a:t>
            </a:r>
            <a:r>
              <a:rPr lang="en-US" sz="1800" dirty="0" err="1" smtClean="0">
                <a:solidFill>
                  <a:srgbClr val="0000CC"/>
                </a:solidFill>
              </a:rPr>
              <a:t>d+Au</a:t>
            </a:r>
            <a:r>
              <a:rPr lang="en-US" sz="1800" dirty="0" smtClean="0">
                <a:solidFill>
                  <a:srgbClr val="0000CC"/>
                </a:solidFill>
              </a:rPr>
              <a:t> at RHIC?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CGC correlated gluon emission?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Hydrodynamics in small systems?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30739"/>
            <a:ext cx="3225426" cy="22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2944" y="1302139"/>
            <a:ext cx="21034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ALICE, arXiv:1212.2001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450449" y="1530739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|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sz="1600" dirty="0" smtClean="0">
                <a:solidFill>
                  <a:srgbClr val="FF0000"/>
                </a:solidFill>
              </a:rPr>
              <a:t>|&lt;1.8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65D7-7B50-4B57-8149-97647E0A8ECA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8477"/>
            <a:ext cx="3180097" cy="26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5"/>
          <a:stretch/>
        </p:blipFill>
        <p:spPr bwMode="auto">
          <a:xfrm>
            <a:off x="1101391" y="4191000"/>
            <a:ext cx="3165809" cy="21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62200" y="1544594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CMS:1210.5482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35182" y="4021723"/>
            <a:ext cx="226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PHENIX, arXiv:1303.1794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109673" y="3623846"/>
            <a:ext cx="2138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ATLAS, arXiv:1212.5198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5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ar.bnl.gov/public/trg/trouble/operating-trigger/introduction/star_dete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42086"/>
            <a:ext cx="8836026" cy="48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5764-90DE-4137-96B4-40284738BBAD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25146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TPC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351538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FTPC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31" y="3515380"/>
            <a:ext cx="772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ZDC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86200" y="3776990"/>
            <a:ext cx="687387" cy="32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715457" y="3780269"/>
            <a:ext cx="8471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33528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335280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05800" y="3505200"/>
            <a:ext cx="772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ZDC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7777" y="350520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FTPC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ar.bnl.gov/public/trg/trouble/operating-trigger/introduction/star_detec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42086"/>
            <a:ext cx="8836026" cy="48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5764-90DE-4137-96B4-40284738BBAD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Fuqiang Wang -- Hard Probes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251460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TPC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17583" y="4083587"/>
            <a:ext cx="5843207" cy="2393413"/>
            <a:chOff x="2586296" y="1685925"/>
            <a:chExt cx="3562350" cy="382367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296" y="1685925"/>
              <a:ext cx="356235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3738039" y="1857526"/>
              <a:ext cx="0" cy="3067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561175" y="1857526"/>
              <a:ext cx="0" cy="3067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392068" y="1857526"/>
              <a:ext cx="0" cy="30670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04718" y="5067067"/>
              <a:ext cx="1762753" cy="442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PHOBOS, PRC 72 (2005) 031901(R)</a:t>
              </a:r>
              <a:endParaRPr lang="en-US" sz="12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19400" y="351538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FTPC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31" y="3515380"/>
            <a:ext cx="772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ZDC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86200" y="3776990"/>
            <a:ext cx="687387" cy="32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715457" y="3780269"/>
            <a:ext cx="8471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33528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335280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05800" y="3505200"/>
            <a:ext cx="7729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ZDC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7777" y="3505200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FTPC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000266"/>
            <a:ext cx="6553200" cy="117193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Three different centrality definitions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Correlations are broad</a:t>
            </a:r>
            <a:endParaRPr lang="en-US" sz="2000" dirty="0">
              <a:solidFill>
                <a:srgbClr val="0000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63898" y="1447800"/>
            <a:ext cx="2803902" cy="2668229"/>
            <a:chOff x="6248400" y="2286000"/>
            <a:chExt cx="2803902" cy="2668229"/>
          </a:xfrm>
        </p:grpSpPr>
        <p:pic>
          <p:nvPicPr>
            <p:cNvPr id="2052" name="Picture 4" descr="C:\Users\fqwang\Research\Papers\dAu_ridge\figures\plot_centrality_FTPCcent_FTPCEvsnewMult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286000"/>
              <a:ext cx="2803902" cy="266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6731358" y="2565042"/>
              <a:ext cx="0" cy="2133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83758" y="2565042"/>
              <a:ext cx="0" cy="2133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073721" y="2552163"/>
              <a:ext cx="0" cy="2133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340958" y="2565042"/>
              <a:ext cx="0" cy="2133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72698" y="1447800"/>
            <a:ext cx="2803902" cy="2668229"/>
            <a:chOff x="320298" y="2286000"/>
            <a:chExt cx="2803902" cy="2668229"/>
          </a:xfrm>
        </p:grpSpPr>
        <p:pic>
          <p:nvPicPr>
            <p:cNvPr id="2050" name="Picture 2" descr="C:\Users\fqwang\Research\Papers\dAu_ridge\figures\plot_centrality_TPCcent_ZDCEvsnewMult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98" y="2286000"/>
              <a:ext cx="2803902" cy="266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09600" y="3784242"/>
              <a:ext cx="22098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" y="3581400"/>
              <a:ext cx="22098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68298" y="1447800"/>
            <a:ext cx="2803902" cy="2668229"/>
            <a:chOff x="3276600" y="2286000"/>
            <a:chExt cx="2803902" cy="2668229"/>
          </a:xfrm>
        </p:grpSpPr>
        <p:pic>
          <p:nvPicPr>
            <p:cNvPr id="2051" name="Picture 3" descr="C:\Users\fqwang\Research\Papers\dAu_ridge\figures\plot_centrality_ZDCcent_FTPCEvsZDCE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2286000"/>
              <a:ext cx="2803902" cy="266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3581400" y="4432479"/>
              <a:ext cx="22098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581400" y="4305837"/>
              <a:ext cx="22098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95122" y="405149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TPC </a:t>
            </a:r>
            <a:r>
              <a:rPr lang="en-US" dirty="0" err="1" smtClean="0"/>
              <a:t>mult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405149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TPC </a:t>
            </a:r>
            <a:r>
              <a:rPr lang="en-US" dirty="0" err="1" smtClean="0"/>
              <a:t>mult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6855" y="260091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ZDC-Au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98025" y="40514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ZDC-Au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839295" y="262773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FTPC-Au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5731064" y="262773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FTPC-Au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65772" y="1753829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61372" y="1753829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56972" y="1753829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2FCB-93BE-4539-8612-9B40A40BDA52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" name="Picture 2" descr="C:\Users\fqwang\Research\Papers\dAu_ridge\ca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88" y="4400047"/>
            <a:ext cx="2301412" cy="17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6220690" y="4724400"/>
            <a:ext cx="0" cy="1219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>
          <a:xfrm>
            <a:off x="6220690" y="48006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81800" y="4876800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Single n-tag: </a:t>
            </a:r>
            <a:r>
              <a:rPr lang="en-US" dirty="0" err="1" smtClean="0">
                <a:solidFill>
                  <a:srgbClr val="0000CC"/>
                </a:solidFill>
              </a:rPr>
              <a:t>p+Au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2D TPC-TPC correlation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26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fqwang\Research\Papers\dAu_ridge\csig_0-20T1-3A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2" y="1093074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qwang\Research\Papers\dAu_ridge\csig_50-80T1-3A1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12" y="10712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qwang\Research\Papers\dAu_ridge\csig_40-100T1-3A1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21" y="29000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fqwang\Research\Papers\dAu_ridge\csig_0-20T1-3A1-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2" y="29000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fqwang\Research\Papers\dAu_ridge\csig_40-100T1-3A1-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47288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fqwang\Research\Papers\dAu_ridge\csig_0-20T1-3A1-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2" y="4728868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9002" y="3662068"/>
            <a:ext cx="1543598" cy="381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FTPC-Au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-3.8&lt;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&lt;-2.8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1833268"/>
            <a:ext cx="1295400" cy="381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TPC </a:t>
            </a:r>
            <a:r>
              <a:rPr lang="en-US" dirty="0" err="1" smtClean="0">
                <a:solidFill>
                  <a:srgbClr val="C00000"/>
                </a:solidFill>
              </a:rPr>
              <a:t>mult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|&lt;1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1" y="685800"/>
            <a:ext cx="394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1 &lt;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p</a:t>
            </a:r>
            <a:r>
              <a:rPr lang="en-US" baseline="-25000" dirty="0" err="1">
                <a:solidFill>
                  <a:srgbClr val="FFFF00"/>
                </a:solidFill>
              </a:rPr>
              <a:t>T</a:t>
            </a:r>
            <a:r>
              <a:rPr lang="en-US" baseline="30000" dirty="0" err="1">
                <a:solidFill>
                  <a:srgbClr val="FFFF00"/>
                </a:solidFill>
              </a:rPr>
              <a:t>assoc</a:t>
            </a:r>
            <a:r>
              <a:rPr lang="en-US" baseline="30000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&lt; 3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5414668"/>
            <a:ext cx="1533799" cy="381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ZDC-Au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472" y="1154668"/>
            <a:ext cx="149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Centrality def.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037" y="1147468"/>
            <a:ext cx="8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1147468"/>
            <a:ext cx="114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Peripheral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1159136"/>
            <a:ext cx="204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 – Peripheral</a:t>
            </a:r>
          </a:p>
        </p:txBody>
      </p:sp>
      <p:pic>
        <p:nvPicPr>
          <p:cNvPr id="32" name="Picture 2" descr="C:\Users\fqwang\Research\Papers\dAu_ridge\cdiff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14" y="1159136"/>
            <a:ext cx="2448121" cy="18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fqwang\Research\Papers\dAu_ridge\cdiff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2957218"/>
            <a:ext cx="2448121" cy="18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fqwang\Research\Papers\dAu_ridge\cdiff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89" y="4793309"/>
            <a:ext cx="2448121" cy="18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589972" y="1376068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2172" y="1452268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75372" y="1376068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0" y="32018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34200" y="32780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57400" y="32018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89972" y="50306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52172" y="51068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75372" y="5030691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46-F92D-47E0-A5DF-67E2C59EEA30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9000" y="1103534"/>
            <a:ext cx="11430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85973" y="1147468"/>
            <a:ext cx="204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 – Peripheral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39000" y="2931645"/>
            <a:ext cx="11430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39000" y="4753582"/>
            <a:ext cx="1143000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514600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Symbol" pitchFamily="18" charset="2"/>
              </a:rPr>
              <a:t>Df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03157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Dh</a:t>
            </a:r>
            <a:endParaRPr lang="en-US" sz="16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57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rgbClr val="FF0000"/>
                </a:solidFill>
              </a:rPr>
              <a:t>ZYAM’ed</a:t>
            </a:r>
            <a:r>
              <a:rPr lang="en-US" dirty="0" smtClean="0">
                <a:solidFill>
                  <a:srgbClr val="FF0000"/>
                </a:solidFill>
              </a:rPr>
              <a:t> correlations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3733800"/>
            <a:ext cx="3048000" cy="1630363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ZYAM by </a:t>
            </a:r>
            <a:r>
              <a:rPr lang="en-US" sz="1800" dirty="0" err="1" smtClean="0">
                <a:latin typeface="Symbol" panose="05050102010706020507" pitchFamily="18" charset="2"/>
              </a:rPr>
              <a:t>Df</a:t>
            </a:r>
            <a:r>
              <a:rPr lang="en-US" sz="1800" dirty="0" smtClean="0"/>
              <a:t> correlation</a:t>
            </a:r>
          </a:p>
          <a:p>
            <a:r>
              <a:rPr lang="en-US" sz="1800" dirty="0" smtClean="0"/>
              <a:t>ZYAM in each </a:t>
            </a:r>
            <a:r>
              <a:rPr lang="en-US" sz="1800" dirty="0" smtClean="0">
                <a:latin typeface="Symbol" panose="05050102010706020507" pitchFamily="18" charset="2"/>
              </a:rPr>
              <a:t>Dh</a:t>
            </a:r>
            <a:r>
              <a:rPr lang="en-US" sz="1800" dirty="0" smtClean="0"/>
              <a:t> bin</a:t>
            </a:r>
          </a:p>
          <a:p>
            <a:r>
              <a:rPr lang="en-US" sz="1800" dirty="0" smtClean="0"/>
              <a:t>Uncertainty by different </a:t>
            </a:r>
            <a:r>
              <a:rPr lang="en-US" sz="1800" dirty="0" err="1">
                <a:latin typeface="Symbol" panose="05050102010706020507" pitchFamily="18" charset="2"/>
              </a:rPr>
              <a:t>Df</a:t>
            </a:r>
            <a:r>
              <a:rPr lang="en-US" sz="1800" dirty="0"/>
              <a:t> </a:t>
            </a:r>
            <a:r>
              <a:rPr lang="en-US" sz="1800" dirty="0" smtClean="0"/>
              <a:t>ranges for ZYAM</a:t>
            </a:r>
          </a:p>
          <a:p>
            <a:r>
              <a:rPr lang="en-US" sz="1800" dirty="0"/>
              <a:t>Efficiency corrected: </a:t>
            </a:r>
            <a:r>
              <a:rPr lang="en-US" sz="1800" dirty="0" smtClean="0"/>
              <a:t>85±5%</a:t>
            </a:r>
          </a:p>
          <a:p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6B3A-358C-4346-A89D-B30837E63D1B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C:\Users\fqwang\Research\Papers\dAu_ridge\crid_FTPC_T1-3A1-3_1.4deta1.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28" y="1257300"/>
            <a:ext cx="2988456" cy="22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fqwang\Research\Papers\dAu_ridge\crid_FTPC_T1-3A1-3_0.5deta0.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72" y="1257300"/>
            <a:ext cx="2988456" cy="22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fqwang\Research\Papers\dAu_ridge\crid_FTPC_T1-3A1-3_0deta0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3858"/>
            <a:ext cx="2988456" cy="22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fqwang\Research\Papers\dAu_ridge\cdif_FTPC_T1-3A1-3_1.4deta1.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98" y="3396900"/>
            <a:ext cx="2929515" cy="21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fqwang\Research\Papers\dAu_ridge\cdif_FTPC_T1-3A1-3_0.5deta0.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42" y="3396900"/>
            <a:ext cx="2929515" cy="21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fqwang\Research\Papers\dAu_ridge\cdif_FTPC_T1-3A1-3_0deta0.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1" y="3374797"/>
            <a:ext cx="2929515" cy="21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TPC-TPC </a:t>
            </a:r>
            <a:r>
              <a:rPr lang="en-US" sz="3600" dirty="0" err="1">
                <a:latin typeface="Symbol" pitchFamily="18" charset="2"/>
              </a:rPr>
              <a:t>Df</a:t>
            </a:r>
            <a:r>
              <a:rPr lang="en-US" sz="3600" dirty="0"/>
              <a:t> </a:t>
            </a:r>
            <a:r>
              <a:rPr lang="en-US" sz="3600" dirty="0" smtClean="0"/>
              <a:t>correl. (FTPC-Au centrality)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762000"/>
            <a:ext cx="252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 &lt;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trig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</a:t>
            </a:r>
            <a:r>
              <a:rPr lang="en-US" baseline="-25000" dirty="0" err="1" smtClean="0">
                <a:solidFill>
                  <a:srgbClr val="FFFF00"/>
                </a:solidFill>
              </a:rPr>
              <a:t>T</a:t>
            </a:r>
            <a:r>
              <a:rPr lang="en-US" baseline="30000" dirty="0" err="1" smtClean="0">
                <a:solidFill>
                  <a:srgbClr val="FFFF00"/>
                </a:solidFill>
              </a:rPr>
              <a:t>assoc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&lt; 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/c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4835" y="4063544"/>
            <a:ext cx="156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Straight difference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No ZYAM involved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077742" y="1242711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08585" y="1227951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15628" y="1231677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653228" y="2128515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4400" y="2128515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95828" y="2128515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5228" y="4939164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6400" y="4939164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95828" y="4939164"/>
            <a:ext cx="158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 PRELIMINARY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Fuqiang Wang -- Hard Probes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E396-80AD-4B82-8E8E-D16DBDA5265E}" type="datetime1">
              <a:rPr lang="en-US" smtClean="0"/>
              <a:t>11/7/2013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5571933"/>
            <a:ext cx="7966856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Jets in TPC differ btw central and peripheral; bias introduced by FTPC-Au </a:t>
            </a:r>
            <a:r>
              <a:rPr lang="en-US" dirty="0" err="1" smtClean="0">
                <a:solidFill>
                  <a:srgbClr val="0000CC"/>
                </a:solidFill>
              </a:rPr>
              <a:t>mult</a:t>
            </a:r>
            <a:r>
              <a:rPr lang="en-US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Remaining back-to-back structure at large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Dh</a:t>
            </a:r>
            <a:r>
              <a:rPr lang="en-US" dirty="0" smtClean="0">
                <a:solidFill>
                  <a:srgbClr val="FF0000"/>
                </a:solidFill>
              </a:rPr>
              <a:t>; near-side bump from jets?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81828" y="1564187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231755" y="2150357"/>
            <a:ext cx="834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ZYAM’ed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38187</TotalTime>
  <Words>1343</Words>
  <Application>Microsoft Office PowerPoint</Application>
  <PresentationFormat>On-screen Show (4:3)</PresentationFormat>
  <Paragraphs>366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Dihadron azimuthal correlations at large pseudo-rapidity difference in multiplicity-selected d+Au collisions by STAR</vt:lpstr>
      <vt:lpstr>Outline</vt:lpstr>
      <vt:lpstr>Physics motivations</vt:lpstr>
      <vt:lpstr>The STAR detector</vt:lpstr>
      <vt:lpstr>The STAR detector</vt:lpstr>
      <vt:lpstr>Centrality definitions</vt:lpstr>
      <vt:lpstr>2D TPC-TPC correlation functions</vt:lpstr>
      <vt:lpstr>ZYAM’ed correlations</vt:lpstr>
      <vt:lpstr>TPC-TPC Df correl. (FTPC-Au centrality)</vt:lpstr>
      <vt:lpstr>TPC-TPC Dh correl. (FTPC-Au centrality)</vt:lpstr>
      <vt:lpstr>Going to even larger Dh (ZDC-Au centrality)</vt:lpstr>
      <vt:lpstr>p+Au vs d+Au (FTPC-Au centrality)</vt:lpstr>
      <vt:lpstr>Fourier coefficients</vt:lpstr>
      <vt:lpstr>Calculated Fourier coefficents vs Dh</vt:lpstr>
      <vt:lpstr>Calc. Fourier coefficients vs multiplicity</vt:lpstr>
      <vt:lpstr>RHIC/LHC v2 vs multiplicity</vt:lpstr>
      <vt:lpstr>Simple math</vt:lpstr>
      <vt:lpstr>Summary</vt:lpstr>
      <vt:lpstr>Dh correlations, ZYAM’ed</vt:lpstr>
      <vt:lpstr>Central – Peripheral</vt:lpstr>
      <vt:lpstr>TPC-FTPC central – periphetal (ZDC-Au centrality)</vt:lpstr>
      <vt:lpstr>Hijing TPC-TPC Df correl. (FTPC-Au centrality)</vt:lpstr>
      <vt:lpstr>p+Au vs d+Au (FTPC-Au centrality)</vt:lpstr>
      <vt:lpstr>ZYAM’ed yield vs multiplicity</vt:lpstr>
      <vt:lpstr>Calc. Fourier coefficients vs 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d+Au “ridge” at RHIC?</dc:title>
  <dc:creator>fqwang</dc:creator>
  <cp:lastModifiedBy>fqwang</cp:lastModifiedBy>
  <cp:revision>181</cp:revision>
  <cp:lastPrinted>2013-09-07T17:32:23Z</cp:lastPrinted>
  <dcterms:created xsi:type="dcterms:W3CDTF">2006-08-16T00:00:00Z</dcterms:created>
  <dcterms:modified xsi:type="dcterms:W3CDTF">2013-11-07T08:01:55Z</dcterms:modified>
</cp:coreProperties>
</file>