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1"/>
  </p:notesMasterIdLst>
  <p:sldIdLst>
    <p:sldId id="256" r:id="rId2"/>
    <p:sldId id="348" r:id="rId3"/>
    <p:sldId id="305" r:id="rId4"/>
    <p:sldId id="307" r:id="rId5"/>
    <p:sldId id="309" r:id="rId6"/>
    <p:sldId id="310" r:id="rId7"/>
    <p:sldId id="314" r:id="rId8"/>
    <p:sldId id="345" r:id="rId9"/>
    <p:sldId id="326" r:id="rId10"/>
    <p:sldId id="328" r:id="rId11"/>
    <p:sldId id="318" r:id="rId12"/>
    <p:sldId id="343" r:id="rId13"/>
    <p:sldId id="350" r:id="rId14"/>
    <p:sldId id="349" r:id="rId15"/>
    <p:sldId id="351" r:id="rId16"/>
    <p:sldId id="353" r:id="rId17"/>
    <p:sldId id="352" r:id="rId18"/>
    <p:sldId id="355" r:id="rId19"/>
    <p:sldId id="347" r:id="rId20"/>
  </p:sldIdLst>
  <p:sldSz cx="10071100" cy="755332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41400" indent="-12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62100" indent="-190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84388" indent="-255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6511B9-F781-4716-ADCD-29E684C107A8}">
          <p14:sldIdLst>
            <p14:sldId id="256"/>
            <p14:sldId id="348"/>
            <p14:sldId id="305"/>
            <p14:sldId id="307"/>
            <p14:sldId id="309"/>
            <p14:sldId id="310"/>
            <p14:sldId id="314"/>
            <p14:sldId id="345"/>
            <p14:sldId id="326"/>
            <p14:sldId id="328"/>
            <p14:sldId id="318"/>
            <p14:sldId id="343"/>
            <p14:sldId id="350"/>
            <p14:sldId id="349"/>
            <p14:sldId id="351"/>
            <p14:sldId id="353"/>
            <p14:sldId id="352"/>
            <p14:sldId id="35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9" userDrawn="1">
          <p15:clr>
            <a:srgbClr val="A4A3A4"/>
          </p15:clr>
        </p15:guide>
        <p15:guide id="2" pos="3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70C0"/>
    <a:srgbClr val="0000FF"/>
    <a:srgbClr val="CC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424" autoAdjust="0"/>
  </p:normalViewPr>
  <p:slideViewPr>
    <p:cSldViewPr>
      <p:cViewPr varScale="1">
        <p:scale>
          <a:sx n="102" d="100"/>
          <a:sy n="102" d="100"/>
        </p:scale>
        <p:origin x="1590" y="60"/>
      </p:cViewPr>
      <p:guideLst>
        <p:guide orient="horz" pos="2379"/>
        <p:guide pos="3172"/>
      </p:guideLst>
    </p:cSldViewPr>
  </p:slideViewPr>
  <p:outlineViewPr>
    <p:cViewPr>
      <p:scale>
        <a:sx n="33" d="100"/>
        <a:sy n="33" d="100"/>
      </p:scale>
      <p:origin x="0" y="2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E01195E-3EEC-437B-B022-7F4DE5BCE886}" type="datetimeFigureOut">
              <a:rPr lang="zh-CN" altLang="en-US"/>
              <a:pPr>
                <a:defRPr/>
              </a:pPr>
              <a:t>2016/9/22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796BCC9-B022-4F10-B7E0-83282C7F3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081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040" algn="l" defTabSz="10424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248" algn="l" defTabSz="10424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456" algn="l" defTabSz="10424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664" algn="l" defTabSz="10424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3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6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97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30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6BCC9-B022-4F10-B7E0-83282C7F3C2A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8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33840" y="602665"/>
            <a:ext cx="8666413" cy="50354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8205" tIns="49102" rIns="98205" bIns="49102" anchor="ctr"/>
          <a:lstStyle/>
          <a:p>
            <a:pPr>
              <a:defRPr/>
            </a:pPr>
            <a:endParaRPr lang="zh-CN" altLang="en-US" sz="1800">
              <a:latin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811402"/>
              </p:ext>
            </p:extLst>
          </p:nvPr>
        </p:nvGraphicFramePr>
        <p:xfrm>
          <a:off x="40382" y="49215"/>
          <a:ext cx="1193457" cy="118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r:id="rId3" imgW="1087361" imgH="1106463" progId="">
                  <p:embed/>
                </p:oleObj>
              </mc:Choice>
              <mc:Fallback>
                <p:oleObj r:id="rId3" imgW="1087361" imgH="11064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2" y="49215"/>
                        <a:ext cx="1193457" cy="1182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334" y="2346429"/>
            <a:ext cx="8560435" cy="161906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0665" y="4280218"/>
            <a:ext cx="7049770" cy="193029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05" y="6878640"/>
            <a:ext cx="1465256" cy="523875"/>
          </a:xfrm>
        </p:spPr>
        <p:txBody>
          <a:bodyPr/>
          <a:lstStyle>
            <a:lvl1pPr>
              <a:defRPr smtClean="0"/>
            </a:lvl1pPr>
          </a:lstStyle>
          <a:p>
            <a:fld id="{E81C8CEE-C99C-402D-9481-9151260F0BAF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0401" y="6878640"/>
            <a:ext cx="4585947" cy="52387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zh-CN" smtClean="0"/>
              <a:t>Chi Yang, Hard Probes 2016, Sep. 22-27, Wuhan, China</a:t>
            </a: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3299" y="6878640"/>
            <a:ext cx="853798" cy="523875"/>
          </a:xfrm>
        </p:spPr>
        <p:txBody>
          <a:bodyPr/>
          <a:lstStyle>
            <a:lvl1pPr>
              <a:defRPr smtClean="0"/>
            </a:lvl1pPr>
          </a:lstStyle>
          <a:p>
            <a:fld id="{E11D9C72-79F9-4950-BFB0-4A7CFAC6AF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276678" y="6728990"/>
            <a:ext cx="9517743" cy="50354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8205" tIns="49102" rIns="98205" bIns="49102" anchor="ctr"/>
          <a:lstStyle/>
          <a:p>
            <a:pPr>
              <a:defRPr/>
            </a:pPr>
            <a:endParaRPr lang="zh-CN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8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1DF-9748-466F-9E0E-99FE3F8C8870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F81C-3B41-447B-A6E5-F4FB3325ABC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319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5964" y="286749"/>
            <a:ext cx="2398880" cy="68224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7576" y="286749"/>
            <a:ext cx="7030538" cy="68224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7881-72E6-4D1D-B0BB-982DDA1C39AC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35F8D-42A1-4843-A98A-C3B036E953B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5791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5C480E-B8AE-46EE-A10E-E50AD9D5B54D}" type="datetime1">
              <a:rPr lang="zh-CN" altLang="en-US" smtClean="0"/>
              <a:t>2016/9/22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211B-2E3C-4A81-B955-0AFE605CEB0D}" type="slidenum">
              <a:rPr lang="zh-CN" altLang="zh-CN" smtClean="0"/>
              <a:pPr>
                <a:defRPr/>
              </a:pPr>
              <a:t>‹#›</a:t>
            </a:fld>
            <a:endParaRPr lang="zh-CN" altLang="zh-CN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239063" y="1256382"/>
            <a:ext cx="4476788" cy="2880000"/>
          </a:xfrm>
        </p:spPr>
        <p:txBody>
          <a:bodyPr/>
          <a:lstStyle>
            <a:lvl1pPr>
              <a:defRPr sz="3392"/>
            </a:lvl1pPr>
            <a:lvl2pPr>
              <a:defRPr sz="3015"/>
            </a:lvl2pPr>
            <a:lvl3pPr>
              <a:defRPr sz="2544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3"/>
          </p:nvPr>
        </p:nvSpPr>
        <p:spPr>
          <a:xfrm>
            <a:off x="5239063" y="4208710"/>
            <a:ext cx="4476788" cy="2880000"/>
          </a:xfrm>
        </p:spPr>
        <p:txBody>
          <a:bodyPr/>
          <a:lstStyle>
            <a:lvl1pPr>
              <a:defRPr sz="3392"/>
            </a:lvl1pPr>
            <a:lvl2pPr>
              <a:defRPr sz="3015"/>
            </a:lvl2pPr>
            <a:lvl3pPr>
              <a:defRPr sz="2544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4"/>
          </p:nvPr>
        </p:nvSpPr>
        <p:spPr>
          <a:xfrm>
            <a:off x="286915" y="4208710"/>
            <a:ext cx="4476788" cy="2880000"/>
          </a:xfrm>
        </p:spPr>
        <p:txBody>
          <a:bodyPr/>
          <a:lstStyle>
            <a:lvl1pPr>
              <a:defRPr sz="3392"/>
            </a:lvl1pPr>
            <a:lvl2pPr>
              <a:defRPr sz="3015"/>
            </a:lvl2pPr>
            <a:lvl3pPr>
              <a:defRPr sz="2544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5"/>
          </p:nvPr>
        </p:nvSpPr>
        <p:spPr>
          <a:xfrm>
            <a:off x="286915" y="1256382"/>
            <a:ext cx="4477285" cy="2880000"/>
          </a:xfrm>
        </p:spPr>
        <p:txBody>
          <a:bodyPr/>
          <a:lstStyle>
            <a:lvl1pPr>
              <a:defRPr sz="3392"/>
            </a:lvl1pPr>
            <a:lvl2pPr>
              <a:defRPr sz="3015"/>
            </a:lvl2pPr>
            <a:lvl3pPr>
              <a:defRPr sz="2544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453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2545-9DDC-4CF7-8EED-402C26BD4073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0608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549" y="4853711"/>
            <a:ext cx="8560435" cy="1500174"/>
          </a:xfrm>
        </p:spPr>
        <p:txBody>
          <a:bodyPr anchor="t"/>
          <a:lstStyle>
            <a:lvl1pPr algn="l">
              <a:defRPr sz="4334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5549" y="3201424"/>
            <a:ext cx="8560435" cy="1652289"/>
          </a:xfrm>
        </p:spPr>
        <p:txBody>
          <a:bodyPr anchor="b"/>
          <a:lstStyle>
            <a:lvl1pPr marL="0" indent="0">
              <a:buNone/>
              <a:defRPr sz="2166"/>
            </a:lvl1pPr>
            <a:lvl2pPr marL="491011" indent="0">
              <a:buNone/>
              <a:defRPr sz="1978"/>
            </a:lvl2pPr>
            <a:lvl3pPr marL="982021" indent="0">
              <a:buNone/>
              <a:defRPr sz="1696"/>
            </a:lvl3pPr>
            <a:lvl4pPr marL="1473032" indent="0">
              <a:buNone/>
              <a:defRPr sz="1507"/>
            </a:lvl4pPr>
            <a:lvl5pPr marL="1964044" indent="0">
              <a:buNone/>
              <a:defRPr sz="1507"/>
            </a:lvl5pPr>
            <a:lvl6pPr marL="2455055" indent="0">
              <a:buNone/>
              <a:defRPr sz="1507"/>
            </a:lvl6pPr>
            <a:lvl7pPr marL="2946065" indent="0">
              <a:buNone/>
              <a:defRPr sz="1507"/>
            </a:lvl7pPr>
            <a:lvl8pPr marL="3437076" indent="0">
              <a:buNone/>
              <a:defRPr sz="1507"/>
            </a:lvl8pPr>
            <a:lvl9pPr marL="3928087" indent="0">
              <a:buNone/>
              <a:defRPr sz="150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6420-A4C6-49F1-B14E-B977633DB4B7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00-C22C-45B2-B8C4-3D16BA0A1111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9541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8007" y="1477447"/>
            <a:ext cx="4673619" cy="5631773"/>
          </a:xfrm>
        </p:spPr>
        <p:txBody>
          <a:bodyPr/>
          <a:lstStyle>
            <a:lvl1pPr>
              <a:defRPr sz="3015"/>
            </a:lvl1pPr>
            <a:lvl2pPr>
              <a:defRPr sz="2544"/>
            </a:lvl2pPr>
            <a:lvl3pPr>
              <a:defRPr sz="2166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9478" y="1477447"/>
            <a:ext cx="4675368" cy="5631773"/>
          </a:xfrm>
        </p:spPr>
        <p:txBody>
          <a:bodyPr/>
          <a:lstStyle>
            <a:lvl1pPr>
              <a:defRPr sz="3015"/>
            </a:lvl1pPr>
            <a:lvl2pPr>
              <a:defRPr sz="2544"/>
            </a:lvl2pPr>
            <a:lvl3pPr>
              <a:defRPr sz="2166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59DF-7DC8-4D74-804B-BC38D2A2D3A9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69531-3B91-4D77-8547-6596B1B09B75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8253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063" y="80929"/>
            <a:ext cx="7948975" cy="98109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3556" y="1690757"/>
            <a:ext cx="4449819" cy="704627"/>
          </a:xfrm>
        </p:spPr>
        <p:txBody>
          <a:bodyPr anchor="b"/>
          <a:lstStyle>
            <a:lvl1pPr marL="0" indent="0">
              <a:buNone/>
              <a:defRPr sz="2544" b="1"/>
            </a:lvl1pPr>
            <a:lvl2pPr marL="491011" indent="0">
              <a:buNone/>
              <a:defRPr sz="2166" b="1"/>
            </a:lvl2pPr>
            <a:lvl3pPr marL="982021" indent="0">
              <a:buNone/>
              <a:defRPr sz="1978" b="1"/>
            </a:lvl3pPr>
            <a:lvl4pPr marL="1473032" indent="0">
              <a:buNone/>
              <a:defRPr sz="1696" b="1"/>
            </a:lvl4pPr>
            <a:lvl5pPr marL="1964044" indent="0">
              <a:buNone/>
              <a:defRPr sz="1696" b="1"/>
            </a:lvl5pPr>
            <a:lvl6pPr marL="2455055" indent="0">
              <a:buNone/>
              <a:defRPr sz="1696" b="1"/>
            </a:lvl6pPr>
            <a:lvl7pPr marL="2946065" indent="0">
              <a:buNone/>
              <a:defRPr sz="1696" b="1"/>
            </a:lvl7pPr>
            <a:lvl8pPr marL="3437076" indent="0">
              <a:buNone/>
              <a:defRPr sz="1696" b="1"/>
            </a:lvl8pPr>
            <a:lvl9pPr marL="3928087" indent="0">
              <a:buNone/>
              <a:defRPr sz="169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6" y="2395384"/>
            <a:ext cx="4449819" cy="4351905"/>
          </a:xfrm>
        </p:spPr>
        <p:txBody>
          <a:bodyPr/>
          <a:lstStyle>
            <a:lvl1pPr>
              <a:defRPr sz="2544"/>
            </a:lvl1pPr>
            <a:lvl2pPr>
              <a:defRPr sz="2166"/>
            </a:lvl2pPr>
            <a:lvl3pPr>
              <a:defRPr sz="1978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15980" y="1690757"/>
            <a:ext cx="4451566" cy="704627"/>
          </a:xfrm>
        </p:spPr>
        <p:txBody>
          <a:bodyPr anchor="b"/>
          <a:lstStyle>
            <a:lvl1pPr marL="0" indent="0">
              <a:buNone/>
              <a:defRPr sz="2544" b="1"/>
            </a:lvl1pPr>
            <a:lvl2pPr marL="491011" indent="0">
              <a:buNone/>
              <a:defRPr sz="2166" b="1"/>
            </a:lvl2pPr>
            <a:lvl3pPr marL="982021" indent="0">
              <a:buNone/>
              <a:defRPr sz="1978" b="1"/>
            </a:lvl3pPr>
            <a:lvl4pPr marL="1473032" indent="0">
              <a:buNone/>
              <a:defRPr sz="1696" b="1"/>
            </a:lvl4pPr>
            <a:lvl5pPr marL="1964044" indent="0">
              <a:buNone/>
              <a:defRPr sz="1696" b="1"/>
            </a:lvl5pPr>
            <a:lvl6pPr marL="2455055" indent="0">
              <a:buNone/>
              <a:defRPr sz="1696" b="1"/>
            </a:lvl6pPr>
            <a:lvl7pPr marL="2946065" indent="0">
              <a:buNone/>
              <a:defRPr sz="1696" b="1"/>
            </a:lvl7pPr>
            <a:lvl8pPr marL="3437076" indent="0">
              <a:buNone/>
              <a:defRPr sz="1696" b="1"/>
            </a:lvl8pPr>
            <a:lvl9pPr marL="3928087" indent="0">
              <a:buNone/>
              <a:defRPr sz="169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15980" y="2395384"/>
            <a:ext cx="4451566" cy="4351905"/>
          </a:xfrm>
        </p:spPr>
        <p:txBody>
          <a:bodyPr/>
          <a:lstStyle>
            <a:lvl1pPr>
              <a:defRPr sz="2544"/>
            </a:lvl1pPr>
            <a:lvl2pPr>
              <a:defRPr sz="2166"/>
            </a:lvl2pPr>
            <a:lvl3pPr>
              <a:defRPr sz="1978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C63C-97E5-4A6D-963B-F32C83A87A0D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329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2384-D3CA-465C-9627-B2756A745309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529B-8B7E-4CF6-A638-23F9CF8AC39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0908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833B4-D2FD-4D25-9D47-2057771B4A67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A2CB-86C4-4ADC-BC05-EADF56C8B5E2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7734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56" y="300735"/>
            <a:ext cx="3313323" cy="1279869"/>
          </a:xfrm>
        </p:spPr>
        <p:txBody>
          <a:bodyPr anchor="b"/>
          <a:lstStyle>
            <a:lvl1pPr algn="l">
              <a:defRPr sz="216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7521" y="300736"/>
            <a:ext cx="5630025" cy="6446554"/>
          </a:xfrm>
        </p:spPr>
        <p:txBody>
          <a:bodyPr/>
          <a:lstStyle>
            <a:lvl1pPr>
              <a:defRPr sz="3392"/>
            </a:lvl1pPr>
            <a:lvl2pPr>
              <a:defRPr sz="3015"/>
            </a:lvl2pPr>
            <a:lvl3pPr>
              <a:defRPr sz="2544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3556" y="1580606"/>
            <a:ext cx="3313323" cy="5166685"/>
          </a:xfrm>
        </p:spPr>
        <p:txBody>
          <a:bodyPr/>
          <a:lstStyle>
            <a:lvl1pPr marL="0" indent="0">
              <a:buNone/>
              <a:defRPr sz="1507"/>
            </a:lvl1pPr>
            <a:lvl2pPr marL="491011" indent="0">
              <a:buNone/>
              <a:defRPr sz="1319"/>
            </a:lvl2pPr>
            <a:lvl3pPr marL="982021" indent="0">
              <a:buNone/>
              <a:defRPr sz="1036"/>
            </a:lvl3pPr>
            <a:lvl4pPr marL="1473032" indent="0">
              <a:buNone/>
              <a:defRPr sz="942"/>
            </a:lvl4pPr>
            <a:lvl5pPr marL="1964044" indent="0">
              <a:buNone/>
              <a:defRPr sz="942"/>
            </a:lvl5pPr>
            <a:lvl6pPr marL="2455055" indent="0">
              <a:buNone/>
              <a:defRPr sz="942"/>
            </a:lvl6pPr>
            <a:lvl7pPr marL="2946065" indent="0">
              <a:buNone/>
              <a:defRPr sz="942"/>
            </a:lvl7pPr>
            <a:lvl8pPr marL="3437076" indent="0">
              <a:buNone/>
              <a:defRPr sz="942"/>
            </a:lvl8pPr>
            <a:lvl9pPr marL="3928087" indent="0">
              <a:buNone/>
              <a:defRPr sz="94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1A39-20AF-40C6-AB3F-0CF6EF7740E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5566-751E-4413-852B-6DC2A9904838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712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4007" y="5287329"/>
            <a:ext cx="6042660" cy="624199"/>
          </a:xfrm>
        </p:spPr>
        <p:txBody>
          <a:bodyPr anchor="b"/>
          <a:lstStyle>
            <a:lvl1pPr algn="l">
              <a:defRPr sz="216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4007" y="674906"/>
            <a:ext cx="6042660" cy="4531995"/>
          </a:xfrm>
        </p:spPr>
        <p:txBody>
          <a:bodyPr/>
          <a:lstStyle>
            <a:lvl1pPr marL="0" indent="0">
              <a:buNone/>
              <a:defRPr sz="3392"/>
            </a:lvl1pPr>
            <a:lvl2pPr marL="491011" indent="0">
              <a:buNone/>
              <a:defRPr sz="3015"/>
            </a:lvl2pPr>
            <a:lvl3pPr marL="982021" indent="0">
              <a:buNone/>
              <a:defRPr sz="2544"/>
            </a:lvl3pPr>
            <a:lvl4pPr marL="1473032" indent="0">
              <a:buNone/>
              <a:defRPr sz="2166"/>
            </a:lvl4pPr>
            <a:lvl5pPr marL="1964044" indent="0">
              <a:buNone/>
              <a:defRPr sz="2166"/>
            </a:lvl5pPr>
            <a:lvl6pPr marL="2455055" indent="0">
              <a:buNone/>
              <a:defRPr sz="2166"/>
            </a:lvl6pPr>
            <a:lvl7pPr marL="2946065" indent="0">
              <a:buNone/>
              <a:defRPr sz="2166"/>
            </a:lvl7pPr>
            <a:lvl8pPr marL="3437076" indent="0">
              <a:buNone/>
              <a:defRPr sz="2166"/>
            </a:lvl8pPr>
            <a:lvl9pPr marL="3928087" indent="0">
              <a:buNone/>
              <a:defRPr sz="2166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4007" y="5911526"/>
            <a:ext cx="6042660" cy="886466"/>
          </a:xfrm>
        </p:spPr>
        <p:txBody>
          <a:bodyPr/>
          <a:lstStyle>
            <a:lvl1pPr marL="0" indent="0">
              <a:buNone/>
              <a:defRPr sz="1507"/>
            </a:lvl1pPr>
            <a:lvl2pPr marL="491011" indent="0">
              <a:buNone/>
              <a:defRPr sz="1319"/>
            </a:lvl2pPr>
            <a:lvl3pPr marL="982021" indent="0">
              <a:buNone/>
              <a:defRPr sz="1036"/>
            </a:lvl3pPr>
            <a:lvl4pPr marL="1473032" indent="0">
              <a:buNone/>
              <a:defRPr sz="942"/>
            </a:lvl4pPr>
            <a:lvl5pPr marL="1964044" indent="0">
              <a:buNone/>
              <a:defRPr sz="942"/>
            </a:lvl5pPr>
            <a:lvl6pPr marL="2455055" indent="0">
              <a:buNone/>
              <a:defRPr sz="942"/>
            </a:lvl6pPr>
            <a:lvl7pPr marL="2946065" indent="0">
              <a:buNone/>
              <a:defRPr sz="942"/>
            </a:lvl7pPr>
            <a:lvl8pPr marL="3437076" indent="0">
              <a:buNone/>
              <a:defRPr sz="942"/>
            </a:lvl8pPr>
            <a:lvl9pPr marL="3928087" indent="0">
              <a:buNone/>
              <a:defRPr sz="94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A11F-CC3B-4C26-AD0B-0EA1CC1BF265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5EA9-6CC2-4F9D-BBD9-6D69FE0966F9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56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933" y="18155"/>
            <a:ext cx="7952010" cy="7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42" tIns="52121" rIns="104242" bIns="521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175" y="1124008"/>
            <a:ext cx="9516248" cy="58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42" tIns="52121" rIns="10424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151" y="7208840"/>
            <a:ext cx="134755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42" tIns="52121" rIns="104242" bIns="52121" numCol="1" anchor="t" anchorCtr="0" compatLnSpc="1">
            <a:prstTxWarp prst="textNoShape">
              <a:avLst/>
            </a:prstTxWarp>
          </a:bodyPr>
          <a:lstStyle>
            <a:lvl1pPr>
              <a:defRPr sz="1507" baseline="0" smtClean="0">
                <a:latin typeface="+mn-lt"/>
              </a:defRPr>
            </a:lvl1pPr>
          </a:lstStyle>
          <a:p>
            <a:pPr>
              <a:defRPr/>
            </a:pPr>
            <a:fld id="{69672A18-1EAE-4320-B6D0-E19083FA09B4}" type="datetime1">
              <a:rPr lang="zh-CN" altLang="en-US" smtClean="0"/>
              <a:t>2016/9/22</a:t>
            </a:fld>
            <a:endParaRPr lang="zh-CN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957" y="7208840"/>
            <a:ext cx="591677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42" tIns="52121" rIns="104242" bIns="52121" numCol="1" anchor="t" anchorCtr="0" compatLnSpc="1">
            <a:prstTxWarp prst="textNoShape">
              <a:avLst/>
            </a:prstTxWarp>
          </a:bodyPr>
          <a:lstStyle>
            <a:lvl1pPr algn="ctr">
              <a:defRPr sz="1507" baseline="0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0966" y="7208840"/>
            <a:ext cx="7528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42" tIns="52121" rIns="104242" bIns="52121" numCol="1" anchor="t" anchorCtr="0" compatLnSpc="1">
            <a:prstTxWarp prst="textNoShape">
              <a:avLst/>
            </a:prstTxWarp>
          </a:bodyPr>
          <a:lstStyle>
            <a:lvl1pPr algn="r">
              <a:defRPr sz="1507" baseline="0" smtClean="0">
                <a:latin typeface="+mn-lt"/>
              </a:defRPr>
            </a:lvl1pPr>
          </a:lstStyle>
          <a:p>
            <a:pPr>
              <a:defRPr/>
            </a:pPr>
            <a:fld id="{50D4211B-2E3C-4A81-B955-0AFE605CEB0D}" type="slidenum">
              <a:rPr lang="zh-CN" altLang="zh-CN" smtClean="0"/>
              <a:pPr>
                <a:defRPr/>
              </a:pPr>
              <a:t>‹#›</a:t>
            </a:fld>
            <a:endParaRPr lang="zh-CN" altLang="zh-CN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1082480" y="828408"/>
            <a:ext cx="7900018" cy="50354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8205" tIns="49102" rIns="98205" bIns="49102" anchor="ctr"/>
          <a:lstStyle/>
          <a:p>
            <a:pPr>
              <a:defRPr/>
            </a:pPr>
            <a:endParaRPr lang="zh-CN" altLang="en-US" sz="1800">
              <a:latin typeface="Arial" pitchFamily="34" charset="0"/>
            </a:endParaRPr>
          </a:p>
        </p:txBody>
      </p:sp>
      <p:graphicFrame>
        <p:nvGraphicFramePr>
          <p:cNvPr id="1026" name="Object 8"/>
          <p:cNvGraphicFramePr>
            <a:graphicFrameLocks/>
          </p:cNvGraphicFramePr>
          <p:nvPr/>
        </p:nvGraphicFramePr>
        <p:xfrm>
          <a:off x="1" y="0"/>
          <a:ext cx="1033128" cy="10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r:id="rId15" imgW="1087361" imgH="1106463" progId="">
                  <p:embed/>
                </p:oleObj>
              </mc:Choice>
              <mc:Fallback>
                <p:oleObj r:id="rId15" imgW="1087361" imgH="11064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033128" cy="1040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6031" y="7105395"/>
            <a:ext cx="9517743" cy="50354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8205" tIns="49102" rIns="98205" bIns="49102" anchor="ctr"/>
          <a:lstStyle/>
          <a:p>
            <a:pPr>
              <a:defRPr/>
            </a:pPr>
            <a:endParaRPr lang="zh-CN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2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91011"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82021"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473032"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964044" algn="ctr" rtl="0" eaLnBrk="1" fontAlgn="base" hangingPunct="1">
        <a:spcBef>
          <a:spcPct val="0"/>
        </a:spcBef>
        <a:spcAft>
          <a:spcPct val="0"/>
        </a:spcAft>
        <a:defRPr sz="3863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67900" indent="-367900" algn="l" rtl="0" eaLnBrk="1" fontAlgn="base" hangingPunct="1">
        <a:spcBef>
          <a:spcPct val="20000"/>
        </a:spcBef>
        <a:spcAft>
          <a:spcPct val="0"/>
        </a:spcAft>
        <a:buChar char="•"/>
        <a:defRPr sz="3203">
          <a:solidFill>
            <a:schemeClr val="tx1"/>
          </a:solidFill>
          <a:latin typeface="+mn-lt"/>
          <a:ea typeface="+mn-ea"/>
          <a:cs typeface="+mn-cs"/>
        </a:defRPr>
      </a:lvl1pPr>
      <a:lvl2pPr marL="797116" indent="-306584" algn="l" rtl="0" eaLnBrk="1" fontAlgn="base" hangingPunct="1">
        <a:spcBef>
          <a:spcPct val="20000"/>
        </a:spcBef>
        <a:spcAft>
          <a:spcPct val="0"/>
        </a:spcAft>
        <a:buChar char="–"/>
        <a:defRPr sz="3015">
          <a:solidFill>
            <a:schemeClr val="tx1"/>
          </a:solidFill>
          <a:latin typeface="+mn-lt"/>
          <a:ea typeface="+mn-ea"/>
        </a:defRPr>
      </a:lvl2pPr>
      <a:lvl3pPr marL="1226331" indent="-245266" algn="l" rtl="0" eaLnBrk="1" fontAlgn="base" hangingPunct="1">
        <a:spcBef>
          <a:spcPct val="20000"/>
        </a:spcBef>
        <a:spcAft>
          <a:spcPct val="0"/>
        </a:spcAft>
        <a:buChar char="•"/>
        <a:defRPr sz="2544">
          <a:solidFill>
            <a:schemeClr val="tx1"/>
          </a:solidFill>
          <a:latin typeface="+mn-lt"/>
          <a:ea typeface="+mn-ea"/>
        </a:defRPr>
      </a:lvl3pPr>
      <a:lvl4pPr marL="1718359" indent="-245266" algn="l" rtl="0" eaLnBrk="1" fontAlgn="base" hangingPunct="1">
        <a:spcBef>
          <a:spcPct val="20000"/>
        </a:spcBef>
        <a:spcAft>
          <a:spcPct val="0"/>
        </a:spcAft>
        <a:buChar char="–"/>
        <a:defRPr sz="2166">
          <a:solidFill>
            <a:schemeClr val="tx1"/>
          </a:solidFill>
          <a:latin typeface="+mn-lt"/>
          <a:ea typeface="+mn-ea"/>
        </a:defRPr>
      </a:lvl4pPr>
      <a:lvl5pPr marL="2208892" indent="-245266" algn="l" rtl="0" eaLnBrk="1" fontAlgn="base" hangingPunct="1">
        <a:spcBef>
          <a:spcPct val="20000"/>
        </a:spcBef>
        <a:spcAft>
          <a:spcPct val="0"/>
        </a:spcAft>
        <a:buChar char="»"/>
        <a:defRPr sz="2166">
          <a:solidFill>
            <a:schemeClr val="tx1"/>
          </a:solidFill>
          <a:latin typeface="+mn-lt"/>
          <a:ea typeface="+mn-ea"/>
        </a:defRPr>
      </a:lvl5pPr>
      <a:lvl6pPr marL="2700560" indent="-245505" algn="l" rtl="0" eaLnBrk="1" fontAlgn="base" hangingPunct="1">
        <a:spcBef>
          <a:spcPct val="20000"/>
        </a:spcBef>
        <a:spcAft>
          <a:spcPct val="0"/>
        </a:spcAft>
        <a:buChar char="»"/>
        <a:defRPr sz="2166">
          <a:solidFill>
            <a:schemeClr val="tx1"/>
          </a:solidFill>
          <a:latin typeface="+mn-lt"/>
          <a:ea typeface="+mn-ea"/>
        </a:defRPr>
      </a:lvl6pPr>
      <a:lvl7pPr marL="3191571" indent="-245505" algn="l" rtl="0" eaLnBrk="1" fontAlgn="base" hangingPunct="1">
        <a:spcBef>
          <a:spcPct val="20000"/>
        </a:spcBef>
        <a:spcAft>
          <a:spcPct val="0"/>
        </a:spcAft>
        <a:buChar char="»"/>
        <a:defRPr sz="2166">
          <a:solidFill>
            <a:schemeClr val="tx1"/>
          </a:solidFill>
          <a:latin typeface="+mn-lt"/>
          <a:ea typeface="+mn-ea"/>
        </a:defRPr>
      </a:lvl7pPr>
      <a:lvl8pPr marL="3682582" indent="-245505" algn="l" rtl="0" eaLnBrk="1" fontAlgn="base" hangingPunct="1">
        <a:spcBef>
          <a:spcPct val="20000"/>
        </a:spcBef>
        <a:spcAft>
          <a:spcPct val="0"/>
        </a:spcAft>
        <a:buChar char="»"/>
        <a:defRPr sz="2166">
          <a:solidFill>
            <a:schemeClr val="tx1"/>
          </a:solidFill>
          <a:latin typeface="+mn-lt"/>
          <a:ea typeface="+mn-ea"/>
        </a:defRPr>
      </a:lvl8pPr>
      <a:lvl9pPr marL="4173592" indent="-245505" algn="l" rtl="0" eaLnBrk="1" fontAlgn="base" hangingPunct="1">
        <a:spcBef>
          <a:spcPct val="20000"/>
        </a:spcBef>
        <a:spcAft>
          <a:spcPct val="0"/>
        </a:spcAft>
        <a:buChar char="»"/>
        <a:defRPr sz="216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1pPr>
      <a:lvl2pPr marL="491011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2pPr>
      <a:lvl3pPr marL="982021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473032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4pPr>
      <a:lvl5pPr marL="1964044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5pPr>
      <a:lvl6pPr marL="2455055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6pPr>
      <a:lvl7pPr marL="2946065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7pPr>
      <a:lvl8pPr marL="3437076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8pPr>
      <a:lvl9pPr marL="3928087" algn="l" defTabSz="982021" rtl="0" eaLnBrk="1" latinLnBrk="0" hangingPunct="1">
        <a:defRPr sz="19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3103" y="854178"/>
            <a:ext cx="7920880" cy="1525471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Direct Photon Production </a:t>
            </a:r>
            <a:br>
              <a:rPr lang="en-US" altLang="zh-CN" dirty="0" smtClean="0"/>
            </a:br>
            <a:r>
              <a:rPr lang="en-US" altLang="zh-CN" dirty="0" smtClean="0"/>
              <a:t>from measurements of the low-mass 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+</a:t>
            </a:r>
            <a:r>
              <a:rPr lang="en-US" altLang="zh-CN" dirty="0" err="1" smtClean="0"/>
              <a:t>e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 excess at STAR</a:t>
            </a:r>
            <a:endParaRPr lang="zh-CN" alt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9935" y="2647171"/>
            <a:ext cx="7050069" cy="1818601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Chi Yang</a:t>
            </a:r>
            <a:r>
              <a:rPr lang="en-US" altLang="zh-CN" sz="3200" baseline="30000" dirty="0" smtClean="0"/>
              <a:t>1</a:t>
            </a:r>
            <a:endParaRPr lang="en-US" altLang="zh-CN" sz="3200" dirty="0" smtClean="0"/>
          </a:p>
          <a:p>
            <a:pPr eaLnBrk="1" hangingPunct="1"/>
            <a:r>
              <a:rPr lang="en-US" altLang="zh-CN" sz="2400" i="1" dirty="0" smtClean="0"/>
              <a:t>for the STAR Collaboration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17" y="32246"/>
            <a:ext cx="1518919" cy="1512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50" y="-111769"/>
            <a:ext cx="2333953" cy="1800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99617" y="3704607"/>
            <a:ext cx="585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eaLnBrk="1" hangingPunct="1">
              <a:buAutoNum type="arabicPeriod"/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University of Science and Technology of 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201" y="3585554"/>
            <a:ext cx="1561900" cy="12683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9662" y="4603359"/>
            <a:ext cx="6020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Hard Probes 2016</a:t>
            </a:r>
            <a:r>
              <a:rPr lang="en-US" altLang="zh-CN" b="1" dirty="0">
                <a:solidFill>
                  <a:srgbClr val="0070C0"/>
                </a:solidFill>
              </a:rPr>
              <a:t>, Sep. </a:t>
            </a:r>
            <a:r>
              <a:rPr lang="en-US" altLang="zh-CN" b="1" dirty="0" smtClean="0">
                <a:solidFill>
                  <a:srgbClr val="0070C0"/>
                </a:solidFill>
              </a:rPr>
              <a:t>23-27, </a:t>
            </a:r>
            <a:r>
              <a:rPr lang="en-US" altLang="zh-CN" b="1" dirty="0">
                <a:solidFill>
                  <a:srgbClr val="0070C0"/>
                </a:solidFill>
              </a:rPr>
              <a:t>2016, </a:t>
            </a:r>
            <a:r>
              <a:rPr lang="en-US" altLang="zh-CN" b="1" dirty="0" smtClean="0">
                <a:solidFill>
                  <a:srgbClr val="0070C0"/>
                </a:solidFill>
              </a:rPr>
              <a:t>Wuhan, China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ard Probe 2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" y="5059758"/>
            <a:ext cx="10067406" cy="26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mass </a:t>
            </a:r>
            <a:r>
              <a:rPr lang="en-US" altLang="zh-CN" sz="3600" dirty="0" err="1" smtClean="0"/>
              <a:t>e</a:t>
            </a:r>
            <a:r>
              <a:rPr lang="en-US" altLang="zh-CN" sz="3600" baseline="30000" dirty="0" err="1" smtClean="0"/>
              <a:t>+</a:t>
            </a:r>
            <a:r>
              <a:rPr lang="en-US" altLang="zh-CN" sz="3600" dirty="0" err="1" smtClean="0"/>
              <a:t>e</a:t>
            </a:r>
            <a:r>
              <a:rPr lang="en-US" altLang="zh-CN" sz="3600" baseline="30000" dirty="0" smtClean="0"/>
              <a:t>-</a:t>
            </a:r>
            <a:r>
              <a:rPr lang="en-US" dirty="0" smtClean="0"/>
              <a:t> continuum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79766" y="2837902"/>
            <a:ext cx="2725875" cy="1656184"/>
          </a:xfrm>
        </p:spPr>
        <p:txBody>
          <a:bodyPr/>
          <a:lstStyle/>
          <a:p>
            <a:r>
              <a:rPr lang="en-US" sz="2000" i="1" dirty="0"/>
              <a:t>1</a:t>
            </a:r>
            <a:r>
              <a:rPr lang="en-US" sz="2000" i="1" dirty="0" smtClean="0"/>
              <a:t>-3 GeV/c </a:t>
            </a:r>
          </a:p>
          <a:p>
            <a:pPr marL="0" indent="0">
              <a:buNone/>
            </a:pPr>
            <a:r>
              <a:rPr lang="en-US" sz="1812" i="1" dirty="0" smtClean="0"/>
              <a:t>Run10+Run11 MB data</a:t>
            </a:r>
          </a:p>
          <a:p>
            <a:pPr marL="772133" lvl="1" indent="-342900">
              <a:buFont typeface="Wingdings" panose="05000000000000000000" pitchFamily="2" charset="2"/>
              <a:buChar char="ü"/>
            </a:pPr>
            <a:endParaRPr lang="en-US" sz="1812" i="1" dirty="0" smtClean="0"/>
          </a:p>
          <a:p>
            <a:r>
              <a:rPr lang="en-US" sz="2000" i="1" dirty="0" smtClean="0"/>
              <a:t>5-10 </a:t>
            </a:r>
            <a:r>
              <a:rPr lang="en-US" sz="2000" i="1" dirty="0" err="1" smtClean="0"/>
              <a:t>GeV</a:t>
            </a:r>
            <a:r>
              <a:rPr lang="en-US" sz="2000" i="1" dirty="0" smtClean="0"/>
              <a:t>/c  </a:t>
            </a:r>
          </a:p>
          <a:p>
            <a:pPr marL="0" indent="0">
              <a:buNone/>
            </a:pPr>
            <a:r>
              <a:rPr lang="en-US" sz="1812" i="1" dirty="0" smtClean="0"/>
              <a:t>Run11 EMC triggered data</a:t>
            </a:r>
            <a:endParaRPr lang="en-US" sz="1812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86523" y="6605114"/>
            <a:ext cx="836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The statistical and systematic uncertainties are shown by the bars and bands, respectively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B435B-7F1F-41B3-8769-49E55BE123E0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4" y="998117"/>
            <a:ext cx="5760640" cy="55364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8151" y="621683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15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020"/>
            <a:ext cx="4901215" cy="59741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Two component fit and fraction of direct photon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601837" y="5137350"/>
                <a:ext cx="5690492" cy="189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         The curves represent NLO </a:t>
                </a:r>
                <a:r>
                  <a:rPr lang="en-US" sz="1400" i="1" dirty="0" err="1" smtClean="0"/>
                  <a:t>pQCD</a:t>
                </a:r>
                <a:r>
                  <a:rPr lang="en-US" sz="1400" i="1" dirty="0" smtClean="0"/>
                  <a:t> prediction: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𝑁𝐿𝑂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𝑖𝑛𝑐𝑙𝑢𝑠𝑖𝑣𝑒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b="0" i="1" dirty="0" smtClean="0"/>
              </a:p>
              <a:p>
                <a:endParaRPr lang="en-US" sz="1400" i="1" dirty="0" smtClean="0"/>
              </a:p>
              <a:p>
                <a:r>
                  <a:rPr lang="en-US" sz="1100" b="1" i="1" dirty="0" smtClean="0"/>
                  <a:t>                 </a:t>
                </a:r>
                <a:r>
                  <a:rPr lang="en-US" altLang="zh-CN" sz="1100" b="1" i="1" dirty="0" smtClean="0"/>
                  <a:t>L</a:t>
                </a:r>
                <a:r>
                  <a:rPr lang="en-US" altLang="zh-CN" sz="1100" b="1" i="1" dirty="0"/>
                  <a:t>. E. Gordon and W. </a:t>
                </a:r>
                <a:r>
                  <a:rPr lang="en-US" altLang="zh-CN" sz="1100" b="1" i="1" dirty="0" err="1"/>
                  <a:t>Vogelsang</a:t>
                </a:r>
                <a:r>
                  <a:rPr lang="en-US" altLang="zh-CN" sz="1100" b="1" i="1" dirty="0"/>
                  <a:t>, Phys. Rev. D 48, </a:t>
                </a:r>
                <a:r>
                  <a:rPr lang="en-US" altLang="zh-CN" sz="1100" b="1" i="1" dirty="0" smtClean="0"/>
                  <a:t>3136 (1993).</a:t>
                </a:r>
              </a:p>
              <a:p>
                <a:r>
                  <a:rPr lang="en-US" altLang="zh-CN" sz="1100" b="1" i="1" dirty="0" smtClean="0"/>
                  <a:t>                 PHENIX </a:t>
                </a:r>
                <a:r>
                  <a:rPr lang="en-US" altLang="zh-CN" sz="1100" b="1" i="1" dirty="0"/>
                  <a:t>Collaboration,  </a:t>
                </a:r>
                <a:r>
                  <a:rPr lang="en-US" altLang="zh-CN" sz="1100" b="1" i="1" dirty="0" err="1"/>
                  <a:t>Phys.Rev.L</a:t>
                </a:r>
                <a:r>
                  <a:rPr lang="en-US" altLang="zh-CN" sz="1100" b="1" i="1" dirty="0"/>
                  <a:t> </a:t>
                </a:r>
                <a:r>
                  <a:rPr lang="en-US" altLang="zh-CN" sz="1100" b="1" i="1" dirty="0" smtClean="0"/>
                  <a:t>98</a:t>
                </a:r>
                <a:r>
                  <a:rPr lang="en-US" altLang="zh-CN" sz="1100" b="1" i="1" dirty="0"/>
                  <a:t>, 012002 (2007</a:t>
                </a:r>
                <a:r>
                  <a:rPr lang="en-US" altLang="zh-CN" sz="1100" b="1" i="1" dirty="0" smtClean="0"/>
                  <a:t>).</a:t>
                </a:r>
              </a:p>
              <a:p>
                <a:r>
                  <a:rPr lang="en-US" sz="1100" b="1" i="1" dirty="0" smtClean="0"/>
                  <a:t>                 PHENIX Collaboration</a:t>
                </a:r>
                <a:r>
                  <a:rPr lang="en-US" sz="1100" b="1" i="1" dirty="0"/>
                  <a:t>,</a:t>
                </a:r>
                <a:r>
                  <a:rPr lang="en-US" sz="1100" b="1" i="1" dirty="0" smtClean="0"/>
                  <a:t>  </a:t>
                </a:r>
                <a:r>
                  <a:rPr lang="en-US" sz="1100" b="1" i="1" dirty="0" err="1" smtClean="0"/>
                  <a:t>Phys.Rev.L</a:t>
                </a:r>
                <a:r>
                  <a:rPr lang="en-US" sz="1100" b="1" i="1" dirty="0" smtClean="0"/>
                  <a:t> 104,132301(2010).</a:t>
                </a:r>
              </a:p>
              <a:p>
                <a:endParaRPr lang="en-US" sz="1100" b="1" i="1" dirty="0" smtClean="0"/>
              </a:p>
              <a:p>
                <a:endParaRPr lang="en-US" sz="1100" b="1" i="1" dirty="0"/>
              </a:p>
              <a:p>
                <a:r>
                  <a:rPr lang="en-US" sz="1400" b="1" i="1" dirty="0" smtClean="0">
                    <a:solidFill>
                      <a:srgbClr val="990099"/>
                    </a:solidFill>
                  </a:rPr>
                  <a:t>Compared to </a:t>
                </a:r>
                <a:r>
                  <a:rPr lang="en-US" sz="1400" b="1" i="1" dirty="0" err="1" smtClean="0">
                    <a:solidFill>
                      <a:srgbClr val="990099"/>
                    </a:solidFill>
                  </a:rPr>
                  <a:t>p+p</a:t>
                </a:r>
                <a:r>
                  <a:rPr lang="en-US" sz="1400" b="1" i="1" dirty="0" smtClean="0">
                    <a:solidFill>
                      <a:srgbClr val="990099"/>
                    </a:solidFill>
                  </a:rPr>
                  <a:t> reference, an excess is observed in low </a:t>
                </a:r>
                <a:r>
                  <a:rPr lang="en-US" sz="1400" b="1" i="1" dirty="0" err="1" smtClean="0">
                    <a:solidFill>
                      <a:srgbClr val="990099"/>
                    </a:solidFill>
                  </a:rPr>
                  <a:t>p</a:t>
                </a:r>
                <a:r>
                  <a:rPr lang="en-US" sz="1400" b="1" i="1" baseline="-25000" dirty="0" err="1" smtClean="0">
                    <a:solidFill>
                      <a:srgbClr val="990099"/>
                    </a:solidFill>
                  </a:rPr>
                  <a:t>T</a:t>
                </a:r>
                <a:endParaRPr lang="en-US" sz="1400" b="1" i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37" y="5137350"/>
                <a:ext cx="5690492" cy="1898853"/>
              </a:xfrm>
              <a:prstGeom prst="rect">
                <a:avLst/>
              </a:prstGeom>
              <a:blipFill rotWithShape="0">
                <a:blip r:embed="rId3"/>
                <a:stretch>
                  <a:fillRect l="-322" b="-2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F2B22-3F5F-48A6-B7E0-36DB290677AD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838" y="1062020"/>
            <a:ext cx="5062491" cy="379476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915838" y="459538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99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75"/>
            <a:ext cx="6091416" cy="5907755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323C6-0C11-44D2-A6D1-A18EE06CF1AF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38988" y="66265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075110" y="-47049"/>
            <a:ext cx="7948975" cy="981091"/>
          </a:xfrm>
        </p:spPr>
        <p:txBody>
          <a:bodyPr/>
          <a:lstStyle/>
          <a:p>
            <a:r>
              <a:rPr lang="en-US" dirty="0" smtClean="0"/>
              <a:t>Direct photon invariant yield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25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75"/>
            <a:ext cx="6091416" cy="5907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110" y="-47049"/>
            <a:ext cx="7948975" cy="981091"/>
          </a:xfrm>
        </p:spPr>
        <p:txBody>
          <a:bodyPr/>
          <a:lstStyle/>
          <a:p>
            <a:r>
              <a:rPr lang="en-US" dirty="0" smtClean="0"/>
              <a:t>Direct photon invariant yield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635DD-AA6E-4FCC-95F6-4397BE1F39A5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820579" y="840369"/>
            <a:ext cx="4450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>
                <a:solidFill>
                  <a:srgbClr val="0070C0"/>
                </a:solidFill>
              </a:rPr>
              <a:t>No η measurement for cocktail simulation input</a:t>
            </a:r>
          </a:p>
          <a:p>
            <a:r>
              <a:rPr lang="en-US" altLang="zh-CN" sz="1600" i="1" dirty="0" smtClean="0">
                <a:solidFill>
                  <a:srgbClr val="0070C0"/>
                </a:solidFill>
              </a:rPr>
              <a:t>Large uncertainty (&gt;100%)</a:t>
            </a:r>
            <a:endParaRPr lang="zh-CN" altLang="en-US" sz="1600" i="1" dirty="0">
              <a:solidFill>
                <a:srgbClr val="0070C0"/>
              </a:solidFill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1249682" y="1365941"/>
            <a:ext cx="216024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33856" y="629694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0070C0"/>
                </a:solidFill>
              </a:rPr>
              <a:t>3&lt;</a:t>
            </a:r>
            <a:r>
              <a:rPr lang="en-US" altLang="zh-CN" i="1" dirty="0" err="1" smtClean="0">
                <a:solidFill>
                  <a:srgbClr val="0070C0"/>
                </a:solidFill>
              </a:rPr>
              <a:t>p</a:t>
            </a:r>
            <a:r>
              <a:rPr lang="en-US" altLang="zh-CN" i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altLang="zh-CN" i="1" dirty="0" smtClean="0">
                <a:solidFill>
                  <a:srgbClr val="0070C0"/>
                </a:solidFill>
              </a:rPr>
              <a:t>&lt;5 GeV/c  </a:t>
            </a:r>
          </a:p>
          <a:p>
            <a:r>
              <a:rPr lang="en-US" altLang="zh-CN" i="1" dirty="0" smtClean="0">
                <a:solidFill>
                  <a:srgbClr val="0070C0"/>
                </a:solidFill>
              </a:rPr>
              <a:t>low purity and statistics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88" y="66265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06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75"/>
            <a:ext cx="6091416" cy="5907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110" y="-39762"/>
            <a:ext cx="7948975" cy="981091"/>
          </a:xfrm>
        </p:spPr>
        <p:txBody>
          <a:bodyPr/>
          <a:lstStyle/>
          <a:p>
            <a:r>
              <a:rPr lang="en-US" dirty="0" smtClean="0"/>
              <a:t>Direct photon invariant yield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331694" y="2984574"/>
            <a:ext cx="337936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In the high </a:t>
            </a:r>
            <a:r>
              <a:rPr lang="en-US" sz="1400" b="1" i="1" dirty="0" err="1" smtClean="0"/>
              <a:t>p</a:t>
            </a:r>
            <a:r>
              <a:rPr lang="en-US" sz="1400" b="1" i="1" baseline="-25000" dirty="0" err="1" smtClean="0"/>
              <a:t>T</a:t>
            </a:r>
            <a:r>
              <a:rPr lang="en-US" sz="1400" b="1" i="1" dirty="0" smtClean="0"/>
              <a:t> range </a:t>
            </a:r>
            <a:r>
              <a:rPr lang="en-US" sz="1400" b="1" i="1" dirty="0" smtClean="0">
                <a:solidFill>
                  <a:srgbClr val="0070C0"/>
                </a:solidFill>
              </a:rPr>
              <a:t>above</a:t>
            </a:r>
            <a:r>
              <a:rPr lang="en-US" sz="1400" b="1" i="1" dirty="0" smtClean="0"/>
              <a:t> </a:t>
            </a:r>
            <a:r>
              <a:rPr lang="en-US" sz="1400" b="1" i="1" dirty="0" smtClean="0">
                <a:solidFill>
                  <a:srgbClr val="0070C0"/>
                </a:solidFill>
              </a:rPr>
              <a:t>6 GeV/c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the yield is </a:t>
            </a:r>
            <a:r>
              <a:rPr lang="en-US" sz="1400" b="1" dirty="0" smtClean="0">
                <a:solidFill>
                  <a:srgbClr val="990099"/>
                </a:solidFill>
              </a:rPr>
              <a:t>consistent with </a:t>
            </a:r>
            <a:r>
              <a:rPr lang="en-US" sz="1400" b="1" dirty="0" smtClean="0"/>
              <a:t>a </a:t>
            </a:r>
            <a:r>
              <a:rPr lang="en-US" sz="1400" b="1" dirty="0" smtClean="0">
                <a:solidFill>
                  <a:srgbClr val="990099"/>
                </a:solidFill>
              </a:rPr>
              <a:t>T</a:t>
            </a:r>
            <a:r>
              <a:rPr lang="en-US" sz="1400" b="1" baseline="-25000" dirty="0" smtClean="0">
                <a:solidFill>
                  <a:srgbClr val="990099"/>
                </a:solidFill>
              </a:rPr>
              <a:t>AA</a:t>
            </a:r>
            <a:r>
              <a:rPr lang="en-US" sz="1400" b="1" dirty="0" smtClean="0">
                <a:solidFill>
                  <a:srgbClr val="990099"/>
                </a:solidFill>
              </a:rPr>
              <a:t> scaled</a:t>
            </a:r>
            <a:r>
              <a:rPr lang="en-US" sz="1400" b="1" dirty="0" smtClean="0"/>
              <a:t> fit function to </a:t>
            </a:r>
            <a:r>
              <a:rPr lang="en-US" sz="1500" b="1" dirty="0" smtClean="0">
                <a:solidFill>
                  <a:srgbClr val="990099"/>
                </a:solidFill>
              </a:rPr>
              <a:t>PHENIX pp data.</a:t>
            </a:r>
          </a:p>
          <a:p>
            <a:r>
              <a:rPr lang="en-US" sz="1000" b="1" dirty="0" smtClean="0"/>
              <a:t>[A</a:t>
            </a:r>
            <a:r>
              <a:rPr lang="en-US" sz="1000" b="1" dirty="0"/>
              <a:t>. </a:t>
            </a:r>
            <a:r>
              <a:rPr lang="en-US" sz="1000" b="1" dirty="0" err="1"/>
              <a:t>Adare</a:t>
            </a:r>
            <a:r>
              <a:rPr lang="en-US" sz="1000" b="1" dirty="0"/>
              <a:t> et </a:t>
            </a:r>
            <a:r>
              <a:rPr lang="en-US" sz="1000" b="1" dirty="0" smtClean="0"/>
              <a:t>al. Phys.Rev.C.81:034911</a:t>
            </a:r>
            <a:r>
              <a:rPr lang="en-US" sz="1000" b="1" dirty="0"/>
              <a:t>, </a:t>
            </a:r>
            <a:r>
              <a:rPr lang="en-US" sz="1000" b="1" dirty="0" smtClean="0"/>
              <a:t>(2010)]</a:t>
            </a:r>
          </a:p>
          <a:p>
            <a:r>
              <a:rPr lang="en-US" sz="1000" b="1" dirty="0"/>
              <a:t>[</a:t>
            </a:r>
            <a:r>
              <a:rPr lang="en-US" sz="1000" b="1" dirty="0" smtClean="0"/>
              <a:t>S.S</a:t>
            </a:r>
            <a:r>
              <a:rPr lang="en-US" sz="1000" b="1" dirty="0"/>
              <a:t>. Adler et al. </a:t>
            </a:r>
            <a:r>
              <a:rPr lang="en-US" sz="1000" b="1" dirty="0" err="1" smtClean="0"/>
              <a:t>Phys.Rev.Lett</a:t>
            </a:r>
            <a:r>
              <a:rPr lang="en-US" sz="1000" b="1" dirty="0"/>
              <a:t>., 98:012002, </a:t>
            </a:r>
            <a:r>
              <a:rPr lang="en-US" sz="1000" b="1" dirty="0" smtClean="0"/>
              <a:t>(2007)]</a:t>
            </a:r>
          </a:p>
          <a:p>
            <a:endParaRPr lang="en-US" sz="1400" b="1" dirty="0"/>
          </a:p>
          <a:p>
            <a:r>
              <a:rPr lang="en-US" sz="1400" b="1" i="1" dirty="0" smtClean="0"/>
              <a:t>In the </a:t>
            </a:r>
            <a:r>
              <a:rPr lang="en-US" sz="1400" b="1" i="1" dirty="0" err="1" smtClean="0"/>
              <a:t>p</a:t>
            </a:r>
            <a:r>
              <a:rPr lang="en-US" sz="1400" b="1" i="1" baseline="-25000" dirty="0" err="1" smtClean="0"/>
              <a:t>T</a:t>
            </a:r>
            <a:r>
              <a:rPr lang="en-US" sz="1400" b="1" i="1" dirty="0" smtClean="0"/>
              <a:t> range </a:t>
            </a:r>
            <a:r>
              <a:rPr lang="en-US" sz="1400" b="1" i="1" dirty="0" smtClean="0">
                <a:solidFill>
                  <a:srgbClr val="0070C0"/>
                </a:solidFill>
              </a:rPr>
              <a:t>1~3 GeV/c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 smtClean="0"/>
              <a:t>Compared to the pp reference, </a:t>
            </a:r>
          </a:p>
          <a:p>
            <a:r>
              <a:rPr lang="en-US" sz="1400" b="1" dirty="0">
                <a:solidFill>
                  <a:srgbClr val="990099"/>
                </a:solidFill>
              </a:rPr>
              <a:t> </a:t>
            </a:r>
            <a:r>
              <a:rPr lang="en-US" sz="1400" b="1" dirty="0" smtClean="0">
                <a:solidFill>
                  <a:srgbClr val="990099"/>
                </a:solidFill>
              </a:rPr>
              <a:t>     an excess is observed in 10-40%   </a:t>
            </a:r>
          </a:p>
          <a:p>
            <a:r>
              <a:rPr lang="en-US" sz="1400" b="1" dirty="0">
                <a:solidFill>
                  <a:srgbClr val="990099"/>
                </a:solidFill>
              </a:rPr>
              <a:t> </a:t>
            </a:r>
            <a:r>
              <a:rPr lang="en-US" sz="1400" b="1" dirty="0" smtClean="0">
                <a:solidFill>
                  <a:srgbClr val="990099"/>
                </a:solidFill>
              </a:rPr>
              <a:t>     and 40-80%.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BDDBA-1282-488C-BE23-5E5D15EC74E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38988" y="66265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13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75"/>
            <a:ext cx="6091415" cy="5907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110" y="-50295"/>
            <a:ext cx="7948975" cy="981091"/>
          </a:xfrm>
        </p:spPr>
        <p:txBody>
          <a:bodyPr/>
          <a:lstStyle/>
          <a:p>
            <a:r>
              <a:rPr lang="en-US" dirty="0" smtClean="0"/>
              <a:t>Compared to model prediction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899646" y="1050606"/>
            <a:ext cx="4032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1600" b="1" i="1" dirty="0" smtClean="0">
                <a:solidFill>
                  <a:srgbClr val="0070C0"/>
                </a:solidFill>
              </a:rPr>
              <a:t>Rapp calculation:</a:t>
            </a:r>
          </a:p>
          <a:p>
            <a:r>
              <a:rPr lang="en-US" altLang="zh-CN" sz="1400" b="1" dirty="0"/>
              <a:t>elliptic thermal </a:t>
            </a:r>
            <a:r>
              <a:rPr lang="en-US" altLang="zh-CN" sz="1400" b="1" dirty="0" smtClean="0"/>
              <a:t>fireball evolution </a:t>
            </a:r>
          </a:p>
          <a:p>
            <a:r>
              <a:rPr lang="en-US" altLang="zh-CN" sz="1400" dirty="0" smtClean="0"/>
              <a:t>(consistent with their (2+1</a:t>
            </a:r>
            <a:r>
              <a:rPr lang="en-US" altLang="zh-CN" sz="1400" dirty="0"/>
              <a:t>)-D hydrodynamic </a:t>
            </a:r>
            <a:r>
              <a:rPr lang="en-US" altLang="zh-CN" sz="1400" dirty="0" smtClean="0"/>
              <a:t>evolution </a:t>
            </a:r>
            <a:r>
              <a:rPr lang="en-US" altLang="zh-CN" sz="1400" dirty="0"/>
              <a:t>(beam-direction independent</a:t>
            </a:r>
            <a:r>
              <a:rPr lang="en-US" altLang="zh-CN" sz="1400" dirty="0" smtClean="0"/>
              <a:t>))</a:t>
            </a:r>
          </a:p>
          <a:p>
            <a:endParaRPr lang="en-US" altLang="zh-CN" sz="1400" dirty="0" smtClean="0"/>
          </a:p>
          <a:p>
            <a:r>
              <a:rPr lang="en-US" altLang="zh-CN" sz="1600" b="1" i="1" dirty="0" err="1" smtClean="0">
                <a:solidFill>
                  <a:srgbClr val="0070C0"/>
                </a:solidFill>
              </a:rPr>
              <a:t>Paquet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 calculation:</a:t>
            </a:r>
          </a:p>
          <a:p>
            <a:r>
              <a:rPr lang="en-US" altLang="zh-CN" sz="1400" b="1" dirty="0"/>
              <a:t>(2+1)-D hydrodynamic evolution</a:t>
            </a:r>
            <a:endParaRPr lang="en-US" altLang="zh-CN" sz="1400" b="1" dirty="0" smtClean="0"/>
          </a:p>
          <a:p>
            <a:endParaRPr lang="en-US" altLang="zh-CN" sz="1400" dirty="0" smtClean="0"/>
          </a:p>
          <a:p>
            <a:r>
              <a:rPr lang="en-US" altLang="zh-CN" sz="1600" dirty="0"/>
              <a:t>both models </a:t>
            </a:r>
            <a:r>
              <a:rPr lang="en-US" altLang="zh-CN" sz="1600" dirty="0" smtClean="0"/>
              <a:t>include: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/>
              <a:t>QGP thermal </a:t>
            </a:r>
            <a:r>
              <a:rPr lang="en-US" altLang="zh-CN" sz="1400" dirty="0" smtClean="0"/>
              <a:t>radiation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in-medium meson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 err="1" smtClean="0"/>
              <a:t>mesonic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interactions in the hadronic </a:t>
            </a:r>
            <a:r>
              <a:rPr lang="en-US" altLang="zh-CN" sz="1400" dirty="0" smtClean="0"/>
              <a:t>gas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primordial contributions from the initial hard </a:t>
            </a:r>
            <a:r>
              <a:rPr lang="en-US" altLang="zh-CN" sz="1400" dirty="0" err="1" smtClean="0"/>
              <a:t>parton</a:t>
            </a:r>
            <a:r>
              <a:rPr lang="en-US" altLang="zh-CN" sz="1400" dirty="0" smtClean="0"/>
              <a:t> scattering</a:t>
            </a:r>
          </a:p>
          <a:p>
            <a:endParaRPr lang="en-US" altLang="zh-CN" sz="1400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AA1E3-B7D2-4DE2-B5FD-FD70445988F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38988" y="66265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4" name="矩形 3"/>
          <p:cNvSpPr/>
          <p:nvPr/>
        </p:nvSpPr>
        <p:spPr>
          <a:xfrm>
            <a:off x="6187678" y="5056884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C. Gale,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smtClean="0">
                <a:latin typeface="+mn-lt"/>
              </a:rPr>
              <a:t>Phys</a:t>
            </a:r>
            <a:r>
              <a:rPr lang="en-US" altLang="zh-CN" sz="1200" b="1" i="1" dirty="0">
                <a:latin typeface="+mn-lt"/>
              </a:rPr>
              <a:t>. Rev. C </a:t>
            </a:r>
            <a:r>
              <a:rPr lang="en-US" altLang="zh-CN" sz="1200" b="1" i="1" dirty="0" smtClean="0">
                <a:latin typeface="+mn-lt"/>
              </a:rPr>
              <a:t>84,  054906 (</a:t>
            </a:r>
            <a:r>
              <a:rPr lang="en-US" altLang="zh-CN" sz="1200" b="1" i="1" dirty="0">
                <a:latin typeface="+mn-lt"/>
              </a:rPr>
              <a:t>2011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 smtClean="0">
              <a:latin typeface="+mn-lt"/>
            </a:endParaRPr>
          </a:p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M. He,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err="1" smtClean="0">
                <a:latin typeface="+mn-lt"/>
              </a:rPr>
              <a:t>Nucl</a:t>
            </a:r>
            <a:r>
              <a:rPr lang="en-US" altLang="zh-CN" sz="1200" b="1" i="1" dirty="0">
                <a:latin typeface="+mn-lt"/>
              </a:rPr>
              <a:t>. Phys. A </a:t>
            </a:r>
            <a:r>
              <a:rPr lang="en-US" altLang="zh-CN" sz="1200" b="1" i="1" dirty="0" smtClean="0">
                <a:latin typeface="+mn-lt"/>
              </a:rPr>
              <a:t>933, 256 </a:t>
            </a:r>
            <a:r>
              <a:rPr lang="en-US" altLang="zh-CN" sz="1200" b="1" i="1" dirty="0">
                <a:latin typeface="+mn-lt"/>
              </a:rPr>
              <a:t>(2015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J</a:t>
            </a:r>
            <a:r>
              <a:rPr lang="fr-FR" altLang="zh-CN" sz="1200" b="1" i="1" dirty="0">
                <a:latin typeface="+mn-lt"/>
              </a:rPr>
              <a:t>.-F. Paquet et al., 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dirty="0" smtClean="0">
                <a:latin typeface="+mn-lt"/>
              </a:rPr>
              <a:t>[</a:t>
            </a:r>
            <a:r>
              <a:rPr lang="fr-FR" altLang="zh-CN" sz="1200" b="1" i="1" dirty="0" smtClean="0">
                <a:latin typeface="+mn-lt"/>
              </a:rPr>
              <a:t>Phys</a:t>
            </a:r>
            <a:r>
              <a:rPr lang="fr-FR" altLang="zh-CN" sz="1200" b="1" i="1" dirty="0">
                <a:latin typeface="+mn-lt"/>
              </a:rPr>
              <a:t>. Rev. C 93, 044906 (2016</a:t>
            </a:r>
            <a:r>
              <a:rPr lang="fr-FR" altLang="zh-CN" sz="1200" b="1" i="1" dirty="0" smtClean="0">
                <a:latin typeface="+mn-lt"/>
              </a:rPr>
              <a:t>)</a:t>
            </a:r>
            <a:r>
              <a:rPr lang="fr-FR" altLang="zh-CN" sz="1200" b="1" dirty="0" smtClean="0">
                <a:latin typeface="+mn-lt"/>
              </a:rPr>
              <a:t>]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private communications</a:t>
            </a:r>
            <a:endParaRPr lang="zh-CN" altLang="en-US" sz="1200" b="1" i="1" dirty="0"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21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75"/>
            <a:ext cx="6091415" cy="5907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110" y="-50295"/>
            <a:ext cx="7948975" cy="981091"/>
          </a:xfrm>
        </p:spPr>
        <p:txBody>
          <a:bodyPr/>
          <a:lstStyle/>
          <a:p>
            <a:r>
              <a:rPr lang="en-US" dirty="0" smtClean="0"/>
              <a:t>Compared to model prediction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899646" y="1083117"/>
            <a:ext cx="44921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endParaRPr lang="en-US" altLang="zh-CN" sz="1400" dirty="0" smtClean="0"/>
          </a:p>
          <a:p>
            <a:r>
              <a:rPr lang="en-US" altLang="zh-CN" b="1" i="1" dirty="0" err="1" smtClean="0">
                <a:solidFill>
                  <a:srgbClr val="0070C0"/>
                </a:solidFill>
              </a:rPr>
              <a:t>p</a:t>
            </a:r>
            <a:r>
              <a:rPr lang="en-US" altLang="zh-CN" b="1" i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altLang="zh-CN" b="1" i="1" dirty="0" smtClean="0">
                <a:solidFill>
                  <a:srgbClr val="0070C0"/>
                </a:solidFill>
              </a:rPr>
              <a:t> 1-3 GeV/c: </a:t>
            </a:r>
          </a:p>
          <a:p>
            <a:r>
              <a:rPr lang="en-US" altLang="zh-CN" sz="1600" i="1" dirty="0" smtClean="0"/>
              <a:t>           thermal radiation dominant</a:t>
            </a:r>
          </a:p>
          <a:p>
            <a:endParaRPr lang="en-US" altLang="zh-CN" sz="1400" b="1" i="1" dirty="0" smtClean="0"/>
          </a:p>
          <a:p>
            <a:r>
              <a:rPr lang="en-US" altLang="zh-CN" b="1" i="1" dirty="0" err="1" smtClean="0">
                <a:solidFill>
                  <a:srgbClr val="0070C0"/>
                </a:solidFill>
              </a:rPr>
              <a:t>p</a:t>
            </a:r>
            <a:r>
              <a:rPr lang="en-US" altLang="zh-CN" b="1" i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altLang="zh-CN" b="1" i="1" dirty="0" smtClean="0">
                <a:solidFill>
                  <a:srgbClr val="0070C0"/>
                </a:solidFill>
              </a:rPr>
              <a:t> &gt; 6 GeV/c:</a:t>
            </a:r>
            <a:endParaRPr lang="en-US" altLang="zh-CN" b="1" i="1" dirty="0">
              <a:solidFill>
                <a:srgbClr val="0070C0"/>
              </a:solidFill>
            </a:endParaRPr>
          </a:p>
          <a:p>
            <a:r>
              <a:rPr lang="en-US" altLang="zh-CN" sz="1600" i="1" dirty="0" smtClean="0"/>
              <a:t>           initial </a:t>
            </a:r>
            <a:r>
              <a:rPr lang="en-US" altLang="zh-CN" sz="1600" i="1" dirty="0"/>
              <a:t>hard-</a:t>
            </a:r>
            <a:r>
              <a:rPr lang="en-US" altLang="zh-CN" sz="1600" i="1" dirty="0" err="1"/>
              <a:t>parton</a:t>
            </a:r>
            <a:r>
              <a:rPr lang="en-US" altLang="zh-CN" sz="1600" i="1" dirty="0"/>
              <a:t> scattering </a:t>
            </a:r>
            <a:r>
              <a:rPr lang="en-US" altLang="zh-CN" sz="1600" i="1" dirty="0" smtClean="0"/>
              <a:t>dominant</a:t>
            </a:r>
          </a:p>
          <a:p>
            <a:endParaRPr lang="en-US" altLang="zh-CN" sz="1400" dirty="0"/>
          </a:p>
          <a:p>
            <a:r>
              <a:rPr lang="en-US" altLang="zh-CN" sz="1400" dirty="0" smtClean="0"/>
              <a:t>The comparison shows </a:t>
            </a:r>
            <a:r>
              <a:rPr lang="en-US" altLang="zh-CN" sz="1400" dirty="0" smtClean="0">
                <a:solidFill>
                  <a:srgbClr val="0070C0"/>
                </a:solidFill>
              </a:rPr>
              <a:t>consistency between </a:t>
            </a:r>
            <a:r>
              <a:rPr lang="en-US" altLang="zh-CN" sz="1400" dirty="0">
                <a:solidFill>
                  <a:srgbClr val="0070C0"/>
                </a:solidFill>
              </a:rPr>
              <a:t>both</a:t>
            </a:r>
          </a:p>
          <a:p>
            <a:r>
              <a:rPr lang="en-US" altLang="zh-CN" sz="1400" dirty="0">
                <a:solidFill>
                  <a:srgbClr val="0070C0"/>
                </a:solidFill>
              </a:rPr>
              <a:t>model calculations </a:t>
            </a:r>
            <a:r>
              <a:rPr lang="en-US" altLang="zh-CN" sz="1400" dirty="0" smtClean="0">
                <a:solidFill>
                  <a:srgbClr val="0070C0"/>
                </a:solidFill>
              </a:rPr>
              <a:t>and measurements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within </a:t>
            </a:r>
            <a:r>
              <a:rPr lang="en-US" altLang="zh-CN" sz="1400" dirty="0" smtClean="0"/>
              <a:t>uncertainties for </a:t>
            </a:r>
            <a:r>
              <a:rPr lang="en-US" altLang="zh-CN" sz="1400" dirty="0"/>
              <a:t>all the other centralities </a:t>
            </a:r>
            <a:r>
              <a:rPr lang="en-US" altLang="zh-CN" sz="1400" dirty="0">
                <a:solidFill>
                  <a:srgbClr val="0070C0"/>
                </a:solidFill>
              </a:rPr>
              <a:t>except 40-80% </a:t>
            </a:r>
            <a:r>
              <a:rPr lang="en-US" altLang="zh-CN" sz="1400" dirty="0" smtClean="0">
                <a:solidFill>
                  <a:srgbClr val="0070C0"/>
                </a:solidFill>
              </a:rPr>
              <a:t>centrality</a:t>
            </a:r>
            <a:r>
              <a:rPr lang="en-US" altLang="zh-CN" sz="1400" dirty="0" smtClean="0"/>
              <a:t>.</a:t>
            </a:r>
          </a:p>
          <a:p>
            <a:endParaRPr lang="en-US" altLang="zh-CN" sz="1400" dirty="0"/>
          </a:p>
          <a:p>
            <a:r>
              <a:rPr lang="en-US" altLang="zh-CN" sz="1400" dirty="0" smtClean="0"/>
              <a:t>40-80% </a:t>
            </a:r>
            <a:r>
              <a:rPr lang="en-US" altLang="zh-CN" sz="1400" dirty="0"/>
              <a:t>includes peripheral collisions, </a:t>
            </a:r>
            <a:endParaRPr lang="en-US" altLang="zh-CN" sz="1400" dirty="0" smtClean="0"/>
          </a:p>
          <a:p>
            <a:r>
              <a:rPr lang="en-US" altLang="zh-CN" sz="1400" dirty="0" smtClean="0"/>
              <a:t>where hydrodynamic calculations </a:t>
            </a:r>
            <a:r>
              <a:rPr lang="en-US" altLang="zh-CN" sz="1400" dirty="0"/>
              <a:t>might not be applicable.</a:t>
            </a:r>
            <a:endParaRPr lang="en-US" sz="1400" b="1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0F768-2231-4CF3-BB5E-6EFC91CD212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38988" y="66265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11" name="矩形 10"/>
          <p:cNvSpPr/>
          <p:nvPr/>
        </p:nvSpPr>
        <p:spPr>
          <a:xfrm>
            <a:off x="6187678" y="5056884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C. Gale,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smtClean="0">
                <a:latin typeface="+mn-lt"/>
              </a:rPr>
              <a:t>Phys</a:t>
            </a:r>
            <a:r>
              <a:rPr lang="en-US" altLang="zh-CN" sz="1200" b="1" i="1" dirty="0">
                <a:latin typeface="+mn-lt"/>
              </a:rPr>
              <a:t>. Rev. C </a:t>
            </a:r>
            <a:r>
              <a:rPr lang="en-US" altLang="zh-CN" sz="1200" b="1" i="1" dirty="0" smtClean="0">
                <a:latin typeface="+mn-lt"/>
              </a:rPr>
              <a:t>84,  054906 (</a:t>
            </a:r>
            <a:r>
              <a:rPr lang="en-US" altLang="zh-CN" sz="1200" b="1" i="1" dirty="0">
                <a:latin typeface="+mn-lt"/>
              </a:rPr>
              <a:t>2011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 smtClean="0">
              <a:latin typeface="+mn-lt"/>
            </a:endParaRPr>
          </a:p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M. He,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err="1" smtClean="0">
                <a:latin typeface="+mn-lt"/>
              </a:rPr>
              <a:t>Nucl</a:t>
            </a:r>
            <a:r>
              <a:rPr lang="en-US" altLang="zh-CN" sz="1200" b="1" i="1" dirty="0">
                <a:latin typeface="+mn-lt"/>
              </a:rPr>
              <a:t>. Phys. A </a:t>
            </a:r>
            <a:r>
              <a:rPr lang="en-US" altLang="zh-CN" sz="1200" b="1" i="1" dirty="0" smtClean="0">
                <a:latin typeface="+mn-lt"/>
              </a:rPr>
              <a:t>933, 256 </a:t>
            </a:r>
            <a:r>
              <a:rPr lang="en-US" altLang="zh-CN" sz="1200" b="1" i="1" dirty="0">
                <a:latin typeface="+mn-lt"/>
              </a:rPr>
              <a:t>(2015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J</a:t>
            </a:r>
            <a:r>
              <a:rPr lang="fr-FR" altLang="zh-CN" sz="1200" b="1" i="1" dirty="0">
                <a:latin typeface="+mn-lt"/>
              </a:rPr>
              <a:t>.-F. Paquet et al., 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dirty="0" smtClean="0">
                <a:latin typeface="+mn-lt"/>
              </a:rPr>
              <a:t>[</a:t>
            </a:r>
            <a:r>
              <a:rPr lang="fr-FR" altLang="zh-CN" sz="1200" b="1" i="1" dirty="0" smtClean="0">
                <a:latin typeface="+mn-lt"/>
              </a:rPr>
              <a:t>Phys</a:t>
            </a:r>
            <a:r>
              <a:rPr lang="fr-FR" altLang="zh-CN" sz="1200" b="1" i="1" dirty="0">
                <a:latin typeface="+mn-lt"/>
              </a:rPr>
              <a:t>. Rev. C 93, 044906 (2016</a:t>
            </a:r>
            <a:r>
              <a:rPr lang="fr-FR" altLang="zh-CN" sz="1200" b="1" i="1" dirty="0" smtClean="0">
                <a:latin typeface="+mn-lt"/>
              </a:rPr>
              <a:t>)</a:t>
            </a:r>
            <a:r>
              <a:rPr lang="fr-FR" altLang="zh-CN" sz="1200" b="1" dirty="0" smtClean="0">
                <a:latin typeface="+mn-lt"/>
              </a:rPr>
              <a:t>]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private communications</a:t>
            </a:r>
            <a:endParaRPr lang="zh-CN" altLang="en-US" sz="1200" b="1" i="1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16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082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4" y="908907"/>
            <a:ext cx="4176464" cy="614926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Total yield and excess yield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9DA78-9DFF-4CB5-8F66-B1286BB66FBA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072938" y="3473074"/>
            <a:ext cx="477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model calculations </a:t>
            </a:r>
            <a:r>
              <a:rPr lang="en-US" altLang="zh-CN" dirty="0"/>
              <a:t>are consistent with our </a:t>
            </a:r>
            <a:r>
              <a:rPr lang="en-US" altLang="zh-CN" dirty="0" smtClean="0"/>
              <a:t>measurements within uncertainties in central and semi-central for both excess and total direct photon yield.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6187678" y="5056884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C. Gale,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smtClean="0">
                <a:latin typeface="+mn-lt"/>
              </a:rPr>
              <a:t>Phys</a:t>
            </a:r>
            <a:r>
              <a:rPr lang="en-US" altLang="zh-CN" sz="1200" b="1" i="1" dirty="0">
                <a:latin typeface="+mn-lt"/>
              </a:rPr>
              <a:t>. Rev. C </a:t>
            </a:r>
            <a:r>
              <a:rPr lang="en-US" altLang="zh-CN" sz="1200" b="1" i="1" dirty="0" smtClean="0">
                <a:latin typeface="+mn-lt"/>
              </a:rPr>
              <a:t>84,  054906 (</a:t>
            </a:r>
            <a:r>
              <a:rPr lang="en-US" altLang="zh-CN" sz="1200" b="1" i="1" dirty="0">
                <a:latin typeface="+mn-lt"/>
              </a:rPr>
              <a:t>2011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 smtClean="0">
              <a:latin typeface="+mn-lt"/>
            </a:endParaRPr>
          </a:p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M. He,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err="1" smtClean="0">
                <a:latin typeface="+mn-lt"/>
              </a:rPr>
              <a:t>Nucl</a:t>
            </a:r>
            <a:r>
              <a:rPr lang="en-US" altLang="zh-CN" sz="1200" b="1" i="1" dirty="0">
                <a:latin typeface="+mn-lt"/>
              </a:rPr>
              <a:t>. Phys. A </a:t>
            </a:r>
            <a:r>
              <a:rPr lang="en-US" altLang="zh-CN" sz="1200" b="1" i="1" dirty="0" smtClean="0">
                <a:latin typeface="+mn-lt"/>
              </a:rPr>
              <a:t>933, 256 </a:t>
            </a:r>
            <a:r>
              <a:rPr lang="en-US" altLang="zh-CN" sz="1200" b="1" i="1" dirty="0">
                <a:latin typeface="+mn-lt"/>
              </a:rPr>
              <a:t>(2015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J</a:t>
            </a:r>
            <a:r>
              <a:rPr lang="fr-FR" altLang="zh-CN" sz="1200" b="1" i="1" dirty="0">
                <a:latin typeface="+mn-lt"/>
              </a:rPr>
              <a:t>.-F. Paquet et al., 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dirty="0" smtClean="0">
                <a:latin typeface="+mn-lt"/>
              </a:rPr>
              <a:t>[</a:t>
            </a:r>
            <a:r>
              <a:rPr lang="fr-FR" altLang="zh-CN" sz="1200" b="1" i="1" dirty="0" smtClean="0">
                <a:latin typeface="+mn-lt"/>
              </a:rPr>
              <a:t>Phys</a:t>
            </a:r>
            <a:r>
              <a:rPr lang="fr-FR" altLang="zh-CN" sz="1200" b="1" i="1" dirty="0">
                <a:latin typeface="+mn-lt"/>
              </a:rPr>
              <a:t>. Rev. C 93, 044906 (2016</a:t>
            </a:r>
            <a:r>
              <a:rPr lang="fr-FR" altLang="zh-CN" sz="1200" b="1" i="1" dirty="0" smtClean="0">
                <a:latin typeface="+mn-lt"/>
              </a:rPr>
              <a:t>)</a:t>
            </a:r>
            <a:r>
              <a:rPr lang="fr-FR" altLang="zh-CN" sz="1200" b="1" dirty="0" smtClean="0">
                <a:latin typeface="+mn-lt"/>
              </a:rPr>
              <a:t>]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private communications</a:t>
            </a:r>
            <a:endParaRPr lang="zh-CN" altLang="en-US" sz="1200" b="1" i="1" dirty="0">
              <a:latin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668884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63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4" y="908907"/>
            <a:ext cx="4176464" cy="6149267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Total yield and excess yield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0A2C0-F2DC-435C-A210-E2C68C5EFCF0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65" y="1040358"/>
            <a:ext cx="3885449" cy="27266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87678" y="442473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 dirty="0" smtClean="0">
                <a:latin typeface="+mn-lt"/>
              </a:rPr>
              <a:t>PHENIX collaboration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smtClean="0">
                <a:latin typeface="+mn-lt"/>
              </a:rPr>
              <a:t>Phys. Rev. C 91</a:t>
            </a:r>
            <a:r>
              <a:rPr lang="en-US" altLang="zh-CN" sz="1200" b="1" i="1" dirty="0">
                <a:latin typeface="+mn-lt"/>
              </a:rPr>
              <a:t>, 064904 (2015)</a:t>
            </a:r>
            <a:r>
              <a:rPr lang="en-US" altLang="zh-CN" sz="1200" b="1" dirty="0">
                <a:latin typeface="+mn-lt"/>
              </a:rPr>
              <a:t>]</a:t>
            </a:r>
            <a:endParaRPr lang="en-US" altLang="zh-CN" sz="1200" b="1" dirty="0" smtClean="0">
              <a:latin typeface="+mn-lt"/>
            </a:endParaRPr>
          </a:p>
          <a:p>
            <a:endParaRPr lang="en-US" altLang="zh-CN" sz="1200" b="1" i="1" dirty="0" smtClean="0">
              <a:latin typeface="+mn-lt"/>
            </a:endParaRPr>
          </a:p>
          <a:p>
            <a:r>
              <a:rPr lang="en-US" altLang="zh-CN" sz="1200" b="1" i="1" dirty="0" smtClean="0">
                <a:latin typeface="+mn-lt"/>
              </a:rPr>
              <a:t>H</a:t>
            </a:r>
            <a:r>
              <a:rPr lang="en-US" altLang="zh-CN" sz="1200" b="1" i="1" dirty="0">
                <a:latin typeface="+mn-lt"/>
              </a:rPr>
              <a:t>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C. Gale,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smtClean="0">
                <a:latin typeface="+mn-lt"/>
              </a:rPr>
              <a:t>Phys</a:t>
            </a:r>
            <a:r>
              <a:rPr lang="en-US" altLang="zh-CN" sz="1200" b="1" i="1" dirty="0">
                <a:latin typeface="+mn-lt"/>
              </a:rPr>
              <a:t>. Rev. C </a:t>
            </a:r>
            <a:r>
              <a:rPr lang="en-US" altLang="zh-CN" sz="1200" b="1" i="1" dirty="0" smtClean="0">
                <a:latin typeface="+mn-lt"/>
              </a:rPr>
              <a:t>84,  054906 (</a:t>
            </a:r>
            <a:r>
              <a:rPr lang="en-US" altLang="zh-CN" sz="1200" b="1" i="1" dirty="0">
                <a:latin typeface="+mn-lt"/>
              </a:rPr>
              <a:t>2011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 smtClean="0">
              <a:latin typeface="+mn-lt"/>
            </a:endParaRPr>
          </a:p>
          <a:p>
            <a:r>
              <a:rPr lang="en-US" altLang="zh-CN" sz="1200" b="1" i="1" dirty="0">
                <a:latin typeface="+mn-lt"/>
              </a:rPr>
              <a:t>H. van </a:t>
            </a:r>
            <a:r>
              <a:rPr lang="en-US" altLang="zh-CN" sz="1200" b="1" i="1" dirty="0" err="1">
                <a:latin typeface="+mn-lt"/>
              </a:rPr>
              <a:t>Hees</a:t>
            </a:r>
            <a:r>
              <a:rPr lang="en-US" altLang="zh-CN" sz="1200" b="1" i="1" dirty="0">
                <a:latin typeface="+mn-lt"/>
              </a:rPr>
              <a:t>, M. He, and R. </a:t>
            </a:r>
            <a:r>
              <a:rPr lang="en-US" altLang="zh-CN" sz="1200" b="1" i="1" dirty="0" smtClean="0">
                <a:latin typeface="+mn-lt"/>
              </a:rPr>
              <a:t>Rapp </a:t>
            </a:r>
          </a:p>
          <a:p>
            <a:r>
              <a:rPr lang="en-US" altLang="zh-CN" sz="1200" b="1" dirty="0" smtClean="0">
                <a:latin typeface="+mn-lt"/>
              </a:rPr>
              <a:t>[</a:t>
            </a:r>
            <a:r>
              <a:rPr lang="en-US" altLang="zh-CN" sz="1200" b="1" i="1" dirty="0" err="1" smtClean="0">
                <a:latin typeface="+mn-lt"/>
              </a:rPr>
              <a:t>Nucl</a:t>
            </a:r>
            <a:r>
              <a:rPr lang="en-US" altLang="zh-CN" sz="1200" b="1" i="1" dirty="0">
                <a:latin typeface="+mn-lt"/>
              </a:rPr>
              <a:t>. Phys. A </a:t>
            </a:r>
            <a:r>
              <a:rPr lang="en-US" altLang="zh-CN" sz="1200" b="1" i="1" dirty="0" smtClean="0">
                <a:latin typeface="+mn-lt"/>
              </a:rPr>
              <a:t>933, 256 </a:t>
            </a:r>
            <a:r>
              <a:rPr lang="en-US" altLang="zh-CN" sz="1200" b="1" i="1" dirty="0">
                <a:latin typeface="+mn-lt"/>
              </a:rPr>
              <a:t>(2015</a:t>
            </a:r>
            <a:r>
              <a:rPr lang="en-US" altLang="zh-CN" sz="1200" b="1" i="1" dirty="0" smtClean="0">
                <a:latin typeface="+mn-lt"/>
              </a:rPr>
              <a:t>)</a:t>
            </a:r>
            <a:r>
              <a:rPr lang="en-US" altLang="zh-CN" sz="1200" b="1" dirty="0" smtClean="0">
                <a:latin typeface="+mn-lt"/>
              </a:rPr>
              <a:t>]</a:t>
            </a:r>
          </a:p>
          <a:p>
            <a:endParaRPr lang="en-US" altLang="zh-CN" sz="1200" b="1" i="1" dirty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J</a:t>
            </a:r>
            <a:r>
              <a:rPr lang="fr-FR" altLang="zh-CN" sz="1200" b="1" i="1" dirty="0">
                <a:latin typeface="+mn-lt"/>
              </a:rPr>
              <a:t>.-F. Paquet et al., 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dirty="0" smtClean="0">
                <a:latin typeface="+mn-lt"/>
              </a:rPr>
              <a:t>[</a:t>
            </a:r>
            <a:r>
              <a:rPr lang="fr-FR" altLang="zh-CN" sz="1200" b="1" i="1" dirty="0" smtClean="0">
                <a:latin typeface="+mn-lt"/>
              </a:rPr>
              <a:t>Phys</a:t>
            </a:r>
            <a:r>
              <a:rPr lang="fr-FR" altLang="zh-CN" sz="1200" b="1" i="1" dirty="0">
                <a:latin typeface="+mn-lt"/>
              </a:rPr>
              <a:t>. Rev. C 93, 044906 (2016</a:t>
            </a:r>
            <a:r>
              <a:rPr lang="fr-FR" altLang="zh-CN" sz="1200" b="1" i="1" dirty="0" smtClean="0">
                <a:latin typeface="+mn-lt"/>
              </a:rPr>
              <a:t>)</a:t>
            </a:r>
            <a:r>
              <a:rPr lang="fr-FR" altLang="zh-CN" sz="1200" b="1" dirty="0" smtClean="0">
                <a:latin typeface="+mn-lt"/>
              </a:rPr>
              <a:t>]</a:t>
            </a:r>
            <a:endParaRPr lang="fr-FR" altLang="zh-CN" sz="1200" b="1" i="1" dirty="0" smtClean="0">
              <a:latin typeface="+mn-lt"/>
            </a:endParaRPr>
          </a:p>
          <a:p>
            <a:r>
              <a:rPr lang="fr-FR" altLang="zh-CN" sz="1200" b="1" i="1" dirty="0" smtClean="0">
                <a:latin typeface="+mn-lt"/>
              </a:rPr>
              <a:t>private communications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668884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520700" indent="-63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041400" indent="-1270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562100" indent="-1905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84388" indent="-255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 smtClean="0"/>
              <a:t>[</a:t>
            </a:r>
            <a:r>
              <a:rPr lang="en-US" altLang="zh-CN" b="1" i="1" dirty="0" smtClean="0"/>
              <a:t>arXiv:1607.01447</a:t>
            </a:r>
            <a:r>
              <a:rPr lang="en-US" altLang="zh-CN" b="1" dirty="0" smtClean="0"/>
              <a:t>]</a:t>
            </a:r>
            <a:endParaRPr lang="en-US" altLang="zh-CN" b="1" i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18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58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>
              <a:xfrm>
                <a:off x="-149026" y="896342"/>
                <a:ext cx="9937105" cy="6728990"/>
              </a:xfrm>
            </p:spPr>
            <p:txBody>
              <a:bodyPr/>
              <a:lstStyle/>
              <a:p>
                <a:pPr lvl="1"/>
                <a:r>
                  <a:rPr lang="en-US" sz="1800" i="1" dirty="0" smtClean="0"/>
                  <a:t>Presented the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direct photon measurement </a:t>
                </a:r>
                <a:r>
                  <a:rPr lang="en-US" sz="1800" i="1" dirty="0">
                    <a:solidFill>
                      <a:srgbClr val="990099"/>
                    </a:solidFill>
                  </a:rPr>
                  <a:t>(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1-3 and 5-10 GeV/c) </a:t>
                </a:r>
                <a:r>
                  <a:rPr lang="en-US" altLang="zh-CN" sz="1800" i="1" dirty="0" smtClean="0">
                    <a:solidFill>
                      <a:srgbClr val="990099"/>
                    </a:solidFill>
                  </a:rPr>
                  <a:t>from low-mass </a:t>
                </a:r>
                <a:r>
                  <a:rPr lang="en-US" altLang="zh-CN" sz="1800" i="1" dirty="0" err="1">
                    <a:solidFill>
                      <a:srgbClr val="990099"/>
                    </a:solidFill>
                  </a:rPr>
                  <a:t>e</a:t>
                </a:r>
                <a:r>
                  <a:rPr lang="en-US" altLang="zh-CN" sz="1800" i="1" baseline="30000" dirty="0" err="1">
                    <a:solidFill>
                      <a:srgbClr val="990099"/>
                    </a:solidFill>
                  </a:rPr>
                  <a:t>+</a:t>
                </a:r>
                <a:r>
                  <a:rPr lang="en-US" altLang="zh-CN" sz="1800" i="1" dirty="0" err="1">
                    <a:solidFill>
                      <a:srgbClr val="990099"/>
                    </a:solidFill>
                  </a:rPr>
                  <a:t>e</a:t>
                </a:r>
                <a:r>
                  <a:rPr lang="en-US" altLang="zh-CN" sz="1800" i="1" baseline="30000" dirty="0">
                    <a:solidFill>
                      <a:srgbClr val="990099"/>
                    </a:solidFill>
                  </a:rPr>
                  <a:t>- </a:t>
                </a:r>
                <a:r>
                  <a:rPr lang="en-US" altLang="zh-CN" sz="1800" i="1" baseline="300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altLang="zh-CN" sz="1800" i="1" dirty="0" smtClean="0">
                    <a:solidFill>
                      <a:srgbClr val="990099"/>
                    </a:solidFill>
                  </a:rPr>
                  <a:t>excess </a:t>
                </a:r>
                <a:r>
                  <a:rPr lang="en-US" altLang="zh-CN" sz="1800" i="1" dirty="0" smtClean="0"/>
                  <a:t>in </a:t>
                </a:r>
                <a:r>
                  <a:rPr lang="en-US" altLang="zh-CN" sz="1800" i="1" dirty="0" err="1"/>
                  <a:t>Au+Au</a:t>
                </a:r>
                <a:r>
                  <a:rPr lang="en-US" altLang="zh-CN" sz="1800" i="1" dirty="0"/>
                  <a:t> collisions at STAR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800" i="1" dirty="0"/>
                  <a:t>=</a:t>
                </a:r>
                <a:r>
                  <a:rPr lang="en-US" altLang="zh-CN" sz="1800" i="1" dirty="0" smtClean="0"/>
                  <a:t>200GeV</a:t>
                </a:r>
              </a:p>
              <a:p>
                <a:pPr lvl="1"/>
                <a:endParaRPr lang="en-US" sz="1800" i="1" dirty="0" smtClean="0"/>
              </a:p>
              <a:p>
                <a:pPr lvl="1"/>
                <a:r>
                  <a:rPr lang="en-US" sz="1800" i="1" dirty="0" smtClean="0"/>
                  <a:t>An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enhancement</a:t>
                </a:r>
                <a:r>
                  <a:rPr lang="en-US" sz="1800" i="1" dirty="0" smtClean="0"/>
                  <a:t> compared with PHENIX </a:t>
                </a:r>
                <a:r>
                  <a:rPr lang="en-US" sz="1800" i="1" dirty="0" err="1" smtClean="0"/>
                  <a:t>p</a:t>
                </a:r>
                <a:r>
                  <a:rPr lang="en-US" altLang="zh-CN" sz="1800" i="1" dirty="0" err="1" smtClean="0"/>
                  <a:t>+</a:t>
                </a:r>
                <a:r>
                  <a:rPr lang="en-US" sz="1800" i="1" dirty="0" err="1" smtClean="0"/>
                  <a:t>p</a:t>
                </a:r>
                <a:r>
                  <a:rPr lang="en-US" sz="1800" i="1" dirty="0" smtClean="0"/>
                  <a:t> results is observed for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1-3 GeV/c</a:t>
                </a:r>
                <a:r>
                  <a:rPr lang="en-US" sz="1800" i="1" dirty="0">
                    <a:solidFill>
                      <a:srgbClr val="990099"/>
                    </a:solidFill>
                  </a:rPr>
                  <a:t>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in 10-40% and 40-80% </a:t>
                </a:r>
              </a:p>
              <a:p>
                <a:pPr lvl="1"/>
                <a:endParaRPr lang="en-US" sz="1800" i="1" dirty="0" smtClean="0">
                  <a:solidFill>
                    <a:srgbClr val="990099"/>
                  </a:solidFill>
                </a:endParaRPr>
              </a:p>
              <a:p>
                <a:pPr lvl="1"/>
                <a:r>
                  <a:rPr lang="en-US" sz="1800" i="1" dirty="0"/>
                  <a:t>In the </a:t>
                </a:r>
                <a:r>
                  <a:rPr lang="en-US" sz="1800" i="1" dirty="0" err="1"/>
                  <a:t>p</a:t>
                </a:r>
                <a:r>
                  <a:rPr lang="en-US" sz="1800" i="1" baseline="-25000" dirty="0" err="1"/>
                  <a:t>T</a:t>
                </a:r>
                <a:r>
                  <a:rPr lang="en-US" sz="1800" i="1" dirty="0"/>
                  <a:t> range </a:t>
                </a:r>
                <a:r>
                  <a:rPr lang="en-US" sz="1800" i="1" dirty="0">
                    <a:solidFill>
                      <a:srgbClr val="990099"/>
                    </a:solidFill>
                  </a:rPr>
                  <a:t>above 6 GeV/c </a:t>
                </a:r>
                <a:r>
                  <a:rPr lang="en-US" sz="1800" i="1" dirty="0"/>
                  <a:t>there </a:t>
                </a:r>
                <a:r>
                  <a:rPr lang="en-US" sz="1800" i="1" dirty="0" smtClean="0"/>
                  <a:t>is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no </a:t>
                </a:r>
                <a:r>
                  <a:rPr lang="en-US" sz="1800" i="1" dirty="0">
                    <a:solidFill>
                      <a:srgbClr val="990099"/>
                    </a:solidFill>
                  </a:rPr>
                  <a:t>clear enhancement </a:t>
                </a:r>
                <a:r>
                  <a:rPr lang="en-US" sz="1800" i="1" dirty="0"/>
                  <a:t>observed for all the </a:t>
                </a:r>
                <a:r>
                  <a:rPr lang="en-US" sz="1800" i="1" dirty="0" smtClean="0"/>
                  <a:t>centralities</a:t>
                </a:r>
              </a:p>
              <a:p>
                <a:pPr lvl="1"/>
                <a:endParaRPr lang="en-US" sz="1800" i="1" dirty="0" smtClean="0"/>
              </a:p>
              <a:p>
                <a:pPr lvl="1"/>
                <a:r>
                  <a:rPr lang="en-US" sz="1800" i="1" dirty="0">
                    <a:solidFill>
                      <a:srgbClr val="990099"/>
                    </a:solidFill>
                  </a:rPr>
                  <a:t>Model predictions</a:t>
                </a:r>
                <a:r>
                  <a:rPr lang="en-US" sz="1800" i="1" dirty="0"/>
                  <a:t> </a:t>
                </a:r>
                <a:r>
                  <a:rPr lang="en-US" sz="1800" i="1" dirty="0" smtClean="0"/>
                  <a:t>including </a:t>
                </a:r>
                <a:r>
                  <a:rPr lang="en-US" sz="1800" i="1" dirty="0"/>
                  <a:t>the contributions </a:t>
                </a:r>
                <a:r>
                  <a:rPr lang="en-US" sz="1800" i="1" dirty="0" smtClean="0"/>
                  <a:t>from thermal </a:t>
                </a:r>
                <a:r>
                  <a:rPr lang="en-US" sz="1800" i="1" dirty="0"/>
                  <a:t>radiation and initial hard-processes are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consistent with our direct photon yield </a:t>
                </a:r>
                <a:r>
                  <a:rPr lang="en-US" sz="1800" i="1" dirty="0" smtClean="0"/>
                  <a:t>within </a:t>
                </a:r>
                <a:r>
                  <a:rPr lang="en-US" sz="1800" i="1" dirty="0"/>
                  <a:t>uncertainties </a:t>
                </a:r>
                <a:r>
                  <a:rPr lang="en-US" sz="1800" i="1" dirty="0" smtClean="0">
                    <a:solidFill>
                      <a:srgbClr val="990099"/>
                    </a:solidFill>
                  </a:rPr>
                  <a:t>in central </a:t>
                </a:r>
                <a:r>
                  <a:rPr lang="en-US" sz="1800" i="1" dirty="0">
                    <a:solidFill>
                      <a:srgbClr val="990099"/>
                    </a:solidFill>
                  </a:rPr>
                  <a:t>and mid-central</a:t>
                </a:r>
                <a:r>
                  <a:rPr lang="en-US" sz="1800" i="1" dirty="0"/>
                  <a:t> </a:t>
                </a:r>
                <a:r>
                  <a:rPr lang="en-US" sz="1800" i="1" dirty="0" smtClean="0"/>
                  <a:t>collisions</a:t>
                </a:r>
              </a:p>
              <a:p>
                <a:pPr lvl="1"/>
                <a:endParaRPr lang="en-US" sz="1800" i="1" dirty="0" smtClean="0"/>
              </a:p>
              <a:p>
                <a:pPr lvl="1"/>
                <a:r>
                  <a:rPr lang="en-US" sz="1800" i="1" dirty="0"/>
                  <a:t>In 40-80% </a:t>
                </a:r>
                <a:r>
                  <a:rPr lang="en-US" sz="1800" i="1" dirty="0" smtClean="0"/>
                  <a:t>centrality bin</a:t>
                </a:r>
                <a:r>
                  <a:rPr lang="en-US" sz="1800" i="1" dirty="0"/>
                  <a:t>, the model calculation results are </a:t>
                </a:r>
                <a:r>
                  <a:rPr lang="en-US" sz="1800" i="1" dirty="0" smtClean="0"/>
                  <a:t>systematically lower </a:t>
                </a:r>
                <a:r>
                  <a:rPr lang="en-US" sz="1800" i="1" dirty="0"/>
                  <a:t>than our data for 1&lt;</a:t>
                </a:r>
                <a:r>
                  <a:rPr lang="en-US" sz="1800" i="1" dirty="0" err="1"/>
                  <a:t>p</a:t>
                </a:r>
                <a:r>
                  <a:rPr lang="en-US" sz="1800" i="1" baseline="-25000" dirty="0" err="1"/>
                  <a:t>T</a:t>
                </a:r>
                <a:r>
                  <a:rPr lang="en-US" sz="1800" i="1" dirty="0"/>
                  <a:t> &lt;3 </a:t>
                </a:r>
                <a:r>
                  <a:rPr lang="en-US" sz="1800" i="1" dirty="0" smtClean="0"/>
                  <a:t>GeV/c</a:t>
                </a:r>
              </a:p>
              <a:p>
                <a:pPr marL="490532" lvl="1" indent="0">
                  <a:buNone/>
                </a:pPr>
                <a:endParaRPr lang="en-US" sz="1800" i="1" dirty="0"/>
              </a:p>
              <a:p>
                <a:pPr marL="490532" lvl="1" indent="0"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Outlook:</a:t>
                </a:r>
              </a:p>
              <a:p>
                <a:pPr marL="490532" lvl="1" indent="0">
                  <a:buNone/>
                </a:pPr>
                <a:r>
                  <a:rPr lang="en-US" sz="1800" i="1" dirty="0" smtClean="0"/>
                  <a:t>Direct photon in 62 GeV </a:t>
                </a:r>
                <a:r>
                  <a:rPr lang="en-US" sz="1800" i="1" dirty="0" err="1" smtClean="0"/>
                  <a:t>Au+Au</a:t>
                </a:r>
                <a:r>
                  <a:rPr lang="en-US" sz="1800" i="1" dirty="0" smtClean="0"/>
                  <a:t> collisions to study its behavior close to critical temperature</a:t>
                </a:r>
              </a:p>
              <a:p>
                <a:pPr marL="490532" lvl="1" indent="0">
                  <a:buNone/>
                </a:pPr>
                <a:r>
                  <a:rPr lang="en-US" sz="1800" i="1" dirty="0" smtClean="0"/>
                  <a:t>May have enough statistics from future RHIC run</a:t>
                </a:r>
                <a:endParaRPr lang="en-US" sz="1800" i="1" dirty="0"/>
              </a:p>
              <a:p>
                <a:pPr lvl="1"/>
                <a:endParaRPr lang="en-US" sz="1800" i="1" dirty="0" smtClean="0"/>
              </a:p>
              <a:p>
                <a:pPr lvl="1"/>
                <a:endParaRPr lang="en-US" sz="1800" i="1" dirty="0"/>
              </a:p>
              <a:p>
                <a:pPr lvl="1"/>
                <a:endParaRPr lang="en-US" sz="1800" i="1" dirty="0"/>
              </a:p>
              <a:p>
                <a:pPr marL="490552" lvl="1" indent="0">
                  <a:buNone/>
                </a:pPr>
                <a:r>
                  <a:rPr lang="en-US" sz="1612" dirty="0" smtClean="0"/>
                  <a:t>          </a:t>
                </a:r>
              </a:p>
              <a:p>
                <a:pPr lvl="1"/>
                <a:endParaRPr lang="en-US" sz="1612" dirty="0"/>
              </a:p>
              <a:p>
                <a:pPr marL="518519" indent="-457200"/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9026" y="896342"/>
                <a:ext cx="9937105" cy="6728990"/>
              </a:xfrm>
              <a:blipFill rotWithShape="0">
                <a:blip r:embed="rId3"/>
                <a:stretch>
                  <a:fillRect t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D6E37-857C-4F39-8742-17B681967EE6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593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STAR </a:t>
            </a:r>
            <a:r>
              <a:rPr lang="en-US" altLang="zh-CN" sz="2400" dirty="0" smtClean="0"/>
              <a:t>detector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Electron </a:t>
            </a:r>
            <a:r>
              <a:rPr lang="en-US" altLang="zh-CN" sz="2400" dirty="0" smtClean="0"/>
              <a:t>identification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err="1"/>
              <a:t>e</a:t>
            </a:r>
            <a:r>
              <a:rPr lang="en-US" altLang="zh-CN" sz="2400" baseline="30000" dirty="0" err="1"/>
              <a:t>+</a:t>
            </a:r>
            <a:r>
              <a:rPr lang="en-US" altLang="zh-CN" sz="2400" dirty="0" err="1"/>
              <a:t>e</a:t>
            </a:r>
            <a:r>
              <a:rPr lang="en-US" altLang="zh-CN" sz="2400" baseline="30000" dirty="0"/>
              <a:t>-</a:t>
            </a:r>
            <a:r>
              <a:rPr lang="en-US" altLang="zh-CN" sz="2400" dirty="0" smtClean="0"/>
              <a:t> production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Direct </a:t>
            </a:r>
            <a:r>
              <a:rPr lang="en-US" altLang="zh-CN" sz="2400" dirty="0" smtClean="0"/>
              <a:t>photon production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Summary and outlook</a:t>
            </a:r>
          </a:p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078FA-9425-4EF7-9E1F-12ADB21BACE3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3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34466" y="1151904"/>
            <a:ext cx="94698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990099"/>
                </a:solidFill>
              </a:rPr>
              <a:t>Direct photon and </a:t>
            </a:r>
            <a:r>
              <a:rPr lang="en-US" altLang="zh-CN" sz="2800" dirty="0" err="1">
                <a:solidFill>
                  <a:srgbClr val="990099"/>
                </a:solidFill>
              </a:rPr>
              <a:t>e+e</a:t>
            </a:r>
            <a:r>
              <a:rPr lang="en-US" altLang="zh-CN" sz="2800" dirty="0">
                <a:solidFill>
                  <a:srgbClr val="990099"/>
                </a:solidFill>
              </a:rPr>
              <a:t>- </a:t>
            </a:r>
            <a:r>
              <a:rPr lang="en-US" altLang="zh-CN" sz="2800" dirty="0" smtClean="0">
                <a:solidFill>
                  <a:srgbClr val="990099"/>
                </a:solidFill>
              </a:rPr>
              <a:t>pairs</a:t>
            </a:r>
          </a:p>
          <a:p>
            <a:r>
              <a:rPr lang="en-US" altLang="zh-CN" sz="2800" dirty="0">
                <a:solidFill>
                  <a:srgbClr val="990099"/>
                </a:solidFill>
              </a:rPr>
              <a:t> </a:t>
            </a:r>
            <a:r>
              <a:rPr lang="en-US" altLang="zh-CN" sz="2800" dirty="0" smtClean="0">
                <a:solidFill>
                  <a:srgbClr val="990099"/>
                </a:solidFill>
              </a:rPr>
              <a:t>                      ------ ideal electroweak probes</a:t>
            </a:r>
            <a:endParaRPr lang="en-US" altLang="zh-CN" sz="2400" dirty="0" smtClean="0">
              <a:solidFill>
                <a:srgbClr val="990099"/>
              </a:solidFill>
            </a:endParaRPr>
          </a:p>
          <a:p>
            <a:pPr marL="615950" lvl="1" indent="-28575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suffer no strong interaction, traverse the medium with minimum interaction</a:t>
            </a:r>
          </a:p>
          <a:p>
            <a:pPr marL="615950" lvl="1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produced throughout all stages of the evolution of the system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0" lvl="1" indent="0"/>
            <a:r>
              <a:rPr lang="en-US" altLang="zh-CN" sz="24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photon:</a:t>
            </a:r>
          </a:p>
          <a:p>
            <a:pPr marL="615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photons (&gt;5GeV/c) : initial hard scattering</a:t>
            </a:r>
          </a:p>
          <a:p>
            <a:pPr marL="615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photons (1-5GeV/c) :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QGP production</a:t>
            </a:r>
          </a:p>
          <a:p>
            <a:pPr marL="1371600" lvl="3" indent="0"/>
            <a:endParaRPr lang="en-US" altLang="zh-CN" sz="2400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US" altLang="zh-CN" sz="2400" dirty="0" smtClean="0"/>
          </a:p>
          <a:p>
            <a:pPr indent="-190500"/>
            <a:endParaRPr lang="en-US" altLang="zh-CN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766" y="4439925"/>
            <a:ext cx="3957100" cy="16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827638" y="4142867"/>
            <a:ext cx="4498244" cy="2899175"/>
            <a:chOff x="105" y="414"/>
            <a:chExt cx="3184" cy="2420"/>
          </a:xfrm>
        </p:grpSpPr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69" y="531"/>
              <a:ext cx="38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507" b="1">
                  <a:solidFill>
                    <a:schemeClr val="bg1"/>
                  </a:solidFill>
                  <a:ea typeface="MS PGothic" pitchFamily="34" charset="-128"/>
                </a:rPr>
                <a:t>time</a:t>
              </a: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09" y="497"/>
              <a:ext cx="2842" cy="23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graphicFrame>
          <p:nvGraphicFramePr>
            <p:cNvPr id="11" name="Object 18"/>
            <p:cNvGraphicFramePr>
              <a:graphicFrameLocks noChangeAspect="1"/>
            </p:cNvGraphicFramePr>
            <p:nvPr/>
          </p:nvGraphicFramePr>
          <p:xfrm>
            <a:off x="480" y="684"/>
            <a:ext cx="2200" cy="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89" name="Image" r:id="rId5" imgW="2471760" imgH="1911240" progId="">
                    <p:embed/>
                  </p:oleObj>
                </mc:Choice>
                <mc:Fallback>
                  <p:oleObj name="Image" r:id="rId5" imgW="2471760" imgH="1911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6000"/>
                        <a:stretch>
                          <a:fillRect/>
                        </a:stretch>
                      </p:blipFill>
                      <p:spPr bwMode="auto">
                        <a:xfrm>
                          <a:off x="480" y="684"/>
                          <a:ext cx="2200" cy="2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 l="15141"/>
            <a:stretch>
              <a:fillRect/>
            </a:stretch>
          </p:blipFill>
          <p:spPr bwMode="auto">
            <a:xfrm>
              <a:off x="335" y="2047"/>
              <a:ext cx="15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693" y="2034"/>
              <a:ext cx="15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rgbClr val="00FF00"/>
                  </a:solidFill>
                  <a:ea typeface="MS PGothic" pitchFamily="34" charset="-128"/>
                </a:rPr>
                <a:t>hard </a:t>
              </a:r>
              <a:r>
                <a:rPr lang="en-US" altLang="ja-JP" sz="1000" b="1" dirty="0" err="1">
                  <a:solidFill>
                    <a:srgbClr val="00FF00"/>
                  </a:solidFill>
                  <a:ea typeface="MS PGothic" pitchFamily="34" charset="-128"/>
                </a:rPr>
                <a:t>parton</a:t>
              </a:r>
              <a:r>
                <a:rPr lang="en-US" altLang="ja-JP" sz="1000" b="1" dirty="0">
                  <a:solidFill>
                    <a:srgbClr val="00FF00"/>
                  </a:solidFill>
                  <a:ea typeface="MS PGothic" pitchFamily="34" charset="-128"/>
                </a:rPr>
                <a:t> scattering(primordial)</a:t>
              </a:r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 r="51515"/>
            <a:stretch>
              <a:fillRect/>
            </a:stretch>
          </p:blipFill>
          <p:spPr bwMode="auto">
            <a:xfrm>
              <a:off x="351" y="2492"/>
              <a:ext cx="10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788" y="2403"/>
              <a:ext cx="29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507" b="1" dirty="0">
                  <a:solidFill>
                    <a:srgbClr val="FFFF00"/>
                  </a:solidFill>
                  <a:ea typeface="MS PGothic" pitchFamily="34" charset="-128"/>
                </a:rPr>
                <a:t>Au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114" y="2395"/>
              <a:ext cx="34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507" b="1" dirty="0">
                  <a:solidFill>
                    <a:srgbClr val="FFFF00"/>
                  </a:solidFill>
                  <a:ea typeface="MS PGothic" pitchFamily="34" charset="-128"/>
                </a:rPr>
                <a:t>Au</a:t>
              </a:r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278" y="1185"/>
              <a:ext cx="2806" cy="725"/>
              <a:chOff x="492" y="1564"/>
              <a:chExt cx="5357" cy="1143"/>
            </a:xfrm>
          </p:grpSpPr>
          <p:pic>
            <p:nvPicPr>
              <p:cNvPr id="52" name="Picture 2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6827"/>
              <a:stretch>
                <a:fillRect/>
              </a:stretch>
            </p:blipFill>
            <p:spPr bwMode="auto">
              <a:xfrm>
                <a:off x="492" y="1973"/>
                <a:ext cx="488" cy="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>
                <a:off x="4232" y="1564"/>
                <a:ext cx="1617" cy="32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dirty="0" err="1">
                    <a:solidFill>
                      <a:srgbClr val="06A7F8"/>
                    </a:solidFill>
                    <a:ea typeface="MS PGothic" pitchFamily="34" charset="-128"/>
                  </a:rPr>
                  <a:t>hadron</a:t>
                </a:r>
                <a:r>
                  <a:rPr lang="en-US" altLang="zh-CN" sz="1000" b="1" dirty="0" err="1">
                    <a:solidFill>
                      <a:srgbClr val="06A7F8"/>
                    </a:solidFill>
                    <a:ea typeface="MS PGothic" pitchFamily="34" charset="-128"/>
                  </a:rPr>
                  <a:t>ization</a:t>
                </a:r>
                <a:endParaRPr lang="en-US" altLang="ja-JP" sz="1000" dirty="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pic>
          <p:nvPicPr>
            <p:cNvPr id="18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 r="19447"/>
            <a:stretch>
              <a:fillRect/>
            </a:stretch>
          </p:blipFill>
          <p:spPr bwMode="auto">
            <a:xfrm>
              <a:off x="105" y="822"/>
              <a:ext cx="47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554" y="777"/>
              <a:ext cx="564" cy="20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accent1"/>
                  </a:solidFill>
                  <a:ea typeface="MS PGothic" pitchFamily="34" charset="-128"/>
                </a:rPr>
                <a:t>freeze-out</a:t>
              </a:r>
              <a:endParaRPr lang="en-US" altLang="ja-JP" sz="1000" dirty="0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pic>
          <p:nvPicPr>
            <p:cNvPr id="20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 t="14815" r="54047" b="18518"/>
            <a:stretch>
              <a:fillRect/>
            </a:stretch>
          </p:blipFill>
          <p:spPr bwMode="auto">
            <a:xfrm>
              <a:off x="332" y="1806"/>
              <a:ext cx="14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558" y="2209"/>
              <a:ext cx="210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V="1">
              <a:off x="608" y="692"/>
              <a:ext cx="0" cy="185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391" y="2242"/>
              <a:ext cx="48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141" tIns="39071" rIns="78141" bIns="39071">
              <a:spAutoFit/>
            </a:bodyPr>
            <a:lstStyle/>
            <a:p>
              <a:pPr defTabSz="780695"/>
              <a:r>
                <a:rPr lang="en-US" altLang="ja-JP" sz="1507" b="1" dirty="0">
                  <a:solidFill>
                    <a:schemeClr val="bg1"/>
                  </a:solidFill>
                  <a:ea typeface="MS PGothic" pitchFamily="34" charset="-128"/>
                </a:rPr>
                <a:t>Space</a:t>
              </a: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42" y="503"/>
              <a:ext cx="40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141" tIns="39071" rIns="78141" bIns="39071">
              <a:spAutoFit/>
            </a:bodyPr>
            <a:lstStyle/>
            <a:p>
              <a:pPr defTabSz="780695"/>
              <a:r>
                <a:rPr lang="en-US" altLang="ja-JP" sz="1507" b="1">
                  <a:solidFill>
                    <a:schemeClr val="bg1"/>
                  </a:solidFill>
                  <a:ea typeface="MS PGothic" pitchFamily="34" charset="-128"/>
                </a:rPr>
                <a:t>Time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1616" y="657"/>
              <a:ext cx="635" cy="149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 flipH="1" flipV="1">
              <a:off x="1359" y="627"/>
              <a:ext cx="239" cy="146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 flipH="1" flipV="1">
              <a:off x="1399" y="669"/>
              <a:ext cx="57" cy="47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 flipV="1">
              <a:off x="1343" y="703"/>
              <a:ext cx="113" cy="4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1203" y="480"/>
              <a:ext cx="28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19" b="1">
                  <a:solidFill>
                    <a:srgbClr val="66FF33"/>
                  </a:solidFill>
                  <a:ea typeface="MS PGothic" pitchFamily="34" charset="-128"/>
                </a:rPr>
                <a:t>Jet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2144" y="503"/>
              <a:ext cx="25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19" b="1">
                  <a:solidFill>
                    <a:srgbClr val="66FF33"/>
                  </a:solidFill>
                  <a:ea typeface="MS PGothic" pitchFamily="34" charset="-128"/>
                </a:rPr>
                <a:t>cc</a:t>
              </a:r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2204" y="537"/>
              <a:ext cx="5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 flipV="1">
              <a:off x="1606" y="653"/>
              <a:ext cx="97" cy="150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638" y="414"/>
              <a:ext cx="141" cy="29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61" b="1">
                  <a:solidFill>
                    <a:srgbClr val="66FF33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 flipH="1" flipV="1">
              <a:off x="873" y="670"/>
              <a:ext cx="628" cy="125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 rot="2446718" flipH="1" flipV="1">
              <a:off x="1513" y="713"/>
              <a:ext cx="550" cy="121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783" y="414"/>
              <a:ext cx="2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261" b="1">
                  <a:solidFill>
                    <a:srgbClr val="FF3399"/>
                  </a:solidFill>
                  <a:latin typeface="Symbol" pitchFamily="18" charset="2"/>
                  <a:ea typeface="MS PGothic" pitchFamily="34" charset="-128"/>
                </a:rPr>
                <a:t>g</a:t>
              </a:r>
            </a:p>
          </p:txBody>
        </p:sp>
        <p:sp>
          <p:nvSpPr>
            <p:cNvPr id="37" name="Text Box 50"/>
            <p:cNvSpPr txBox="1">
              <a:spLocks noChangeArrowheads="1"/>
            </p:cNvSpPr>
            <p:nvPr/>
          </p:nvSpPr>
          <p:spPr bwMode="auto">
            <a:xfrm>
              <a:off x="1873" y="438"/>
              <a:ext cx="23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261" b="1" dirty="0">
                  <a:solidFill>
                    <a:srgbClr val="FF3399"/>
                  </a:solidFill>
                  <a:ea typeface="MS PGothic" pitchFamily="34" charset="-128"/>
                </a:rPr>
                <a:t>e</a:t>
              </a:r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 rot="2446718" flipH="1" flipV="1">
              <a:off x="1985" y="600"/>
              <a:ext cx="242" cy="15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2421" y="427"/>
              <a:ext cx="211" cy="29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61" b="1">
                  <a:solidFill>
                    <a:srgbClr val="FF3399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endParaRPr lang="en-US" altLang="zh-CN" sz="2261" b="1">
                <a:solidFill>
                  <a:srgbClr val="FF3399"/>
                </a:solidFill>
                <a:latin typeface="Symbol" pitchFamily="18" charset="2"/>
                <a:ea typeface="MS PGothic" pitchFamily="34" charset="-128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H="1" flipV="1">
              <a:off x="1153" y="676"/>
              <a:ext cx="250" cy="75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1024" y="486"/>
              <a:ext cx="21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942" b="1">
                  <a:solidFill>
                    <a:schemeClr val="bg1"/>
                  </a:solidFill>
                  <a:latin typeface="Symbol" pitchFamily="18" charset="2"/>
                  <a:ea typeface="MS PGothic" pitchFamily="34" charset="-128"/>
                </a:rPr>
                <a:t> </a:t>
              </a:r>
              <a:r>
                <a:rPr lang="en-US" altLang="ja-JP" sz="1507" b="1">
                  <a:solidFill>
                    <a:srgbClr val="06A7F8"/>
                  </a:solidFill>
                  <a:latin typeface="Symbol" pitchFamily="18" charset="2"/>
                  <a:ea typeface="MS PGothic" pitchFamily="34" charset="-128"/>
                </a:rPr>
                <a:t>f</a:t>
              </a:r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H="1" flipV="1">
              <a:off x="1511" y="694"/>
              <a:ext cx="28" cy="27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1589" y="713"/>
              <a:ext cx="42" cy="23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V="1">
              <a:off x="1772" y="713"/>
              <a:ext cx="57" cy="23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V="1">
              <a:off x="1961" y="688"/>
              <a:ext cx="157" cy="3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 flipH="1" flipV="1">
              <a:off x="1024" y="706"/>
              <a:ext cx="115" cy="33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 Box 60"/>
            <p:cNvSpPr txBox="1">
              <a:spLocks noChangeArrowheads="1"/>
            </p:cNvSpPr>
            <p:nvPr/>
          </p:nvSpPr>
          <p:spPr bwMode="auto">
            <a:xfrm>
              <a:off x="1411" y="502"/>
              <a:ext cx="1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19" b="1">
                  <a:solidFill>
                    <a:schemeClr val="accent1"/>
                  </a:solidFill>
                  <a:ea typeface="MS PGothic" pitchFamily="34" charset="-128"/>
                </a:rPr>
                <a:t>p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1526" y="524"/>
              <a:ext cx="2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19" b="1">
                  <a:solidFill>
                    <a:schemeClr val="accent1"/>
                  </a:solidFill>
                  <a:ea typeface="MS PGothic" pitchFamily="34" charset="-128"/>
                </a:rPr>
                <a:t>K</a:t>
              </a: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auto">
            <a:xfrm>
              <a:off x="1731" y="510"/>
              <a:ext cx="12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507" b="1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2015" y="519"/>
              <a:ext cx="21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507" b="1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L</a:t>
              </a:r>
            </a:p>
          </p:txBody>
        </p:sp>
        <p:sp>
          <p:nvSpPr>
            <p:cNvPr id="51" name="Text Box 64"/>
            <p:cNvSpPr txBox="1">
              <a:spLocks noChangeArrowheads="1"/>
            </p:cNvSpPr>
            <p:nvPr/>
          </p:nvSpPr>
          <p:spPr bwMode="auto">
            <a:xfrm>
              <a:off x="924" y="481"/>
              <a:ext cx="12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507" b="1">
                  <a:solidFill>
                    <a:schemeClr val="accent1"/>
                  </a:solidFill>
                  <a:latin typeface="Symbol" pitchFamily="18" charset="2"/>
                  <a:ea typeface="MS PGothic" pitchFamily="34" charset="-128"/>
                </a:rPr>
                <a:t>p</a:t>
              </a:r>
            </a:p>
          </p:txBody>
        </p:sp>
      </p:grp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8576878" y="5405925"/>
            <a:ext cx="997413" cy="7078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1000" dirty="0">
                <a:solidFill>
                  <a:srgbClr val="FF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formation and </a:t>
            </a:r>
          </a:p>
          <a:p>
            <a:pPr lvl="0"/>
            <a:r>
              <a:rPr lang="en-US" altLang="ja-JP" sz="1000" dirty="0" err="1">
                <a:solidFill>
                  <a:srgbClr val="FF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thermalization</a:t>
            </a:r>
            <a:r>
              <a:rPr lang="en-US" altLang="ja-JP" sz="1000" dirty="0">
                <a:solidFill>
                  <a:srgbClr val="FF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lvl="0"/>
            <a:r>
              <a:rPr lang="en-US" altLang="ja-JP" sz="1000" dirty="0">
                <a:solidFill>
                  <a:srgbClr val="FF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of quark-gluon</a:t>
            </a:r>
          </a:p>
          <a:p>
            <a:pPr lvl="0"/>
            <a:r>
              <a:rPr lang="en-US" altLang="ja-JP" sz="1000" dirty="0">
                <a:solidFill>
                  <a:srgbClr val="FF33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/>
              <p:cNvSpPr txBox="1"/>
              <p:nvPr/>
            </p:nvSpPr>
            <p:spPr>
              <a:xfrm>
                <a:off x="977598" y="6750423"/>
                <a:ext cx="132286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8" y="6750423"/>
                <a:ext cx="1322862" cy="392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/>
          <p:cNvSpPr txBox="1"/>
          <p:nvPr/>
        </p:nvSpPr>
        <p:spPr>
          <a:xfrm>
            <a:off x="378302" y="6038669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Similar process for virtual photon production,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hich could convert into 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+</a:t>
            </a:r>
            <a:r>
              <a:rPr lang="en-US" altLang="zh-CN" dirty="0" err="1" smtClean="0"/>
              <a:t>e</a:t>
            </a:r>
            <a:r>
              <a:rPr lang="en-US" altLang="zh-CN" baseline="30000" dirty="0"/>
              <a:t>-</a:t>
            </a:r>
            <a:r>
              <a:rPr lang="en-US" altLang="zh-CN" dirty="0" smtClean="0"/>
              <a:t> pair.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9907F-3706-480E-9A35-4A6DE1FC3B67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9529B-8B7E-4CF6-A638-23F9CF8AC396}" type="slidenum">
              <a:rPr lang="zh-CN" altLang="zh-CN" smtClean="0"/>
              <a:pPr>
                <a:defRPr/>
              </a:pPr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54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zh-CN" sz="2800" dirty="0" err="1">
                <a:solidFill>
                  <a:srgbClr val="990099"/>
                </a:solidFill>
              </a:rPr>
              <a:t>e</a:t>
            </a:r>
            <a:r>
              <a:rPr lang="en-US" altLang="zh-CN" sz="2800" baseline="30000" dirty="0" err="1">
                <a:solidFill>
                  <a:srgbClr val="990099"/>
                </a:solidFill>
              </a:rPr>
              <a:t>+</a:t>
            </a:r>
            <a:r>
              <a:rPr lang="en-US" altLang="zh-CN" sz="2800" dirty="0" err="1">
                <a:solidFill>
                  <a:srgbClr val="990099"/>
                </a:solidFill>
              </a:rPr>
              <a:t>e</a:t>
            </a:r>
            <a:r>
              <a:rPr lang="en-US" altLang="zh-CN" sz="2800" baseline="30000" dirty="0">
                <a:solidFill>
                  <a:srgbClr val="990099"/>
                </a:solidFill>
              </a:rPr>
              <a:t>- </a:t>
            </a:r>
            <a:r>
              <a:rPr lang="en-US" altLang="zh-CN" sz="2800" baseline="30000" dirty="0" smtClean="0">
                <a:solidFill>
                  <a:srgbClr val="990099"/>
                </a:solidFill>
              </a:rPr>
              <a:t> </a:t>
            </a:r>
            <a:r>
              <a:rPr lang="en-US" altLang="zh-CN" sz="2800" dirty="0" smtClean="0">
                <a:solidFill>
                  <a:srgbClr val="990099"/>
                </a:solidFill>
              </a:rPr>
              <a:t>pairs:</a:t>
            </a:r>
          </a:p>
          <a:p>
            <a:pPr marL="367914" lvl="1" indent="-367914">
              <a:buFontTx/>
              <a:buChar char="•"/>
            </a:pPr>
            <a:r>
              <a:rPr lang="en-US" altLang="zh-CN" sz="2400" i="1" dirty="0" smtClean="0"/>
              <a:t>higher invariant mass  =&gt;  earlier production</a:t>
            </a:r>
          </a:p>
          <a:p>
            <a:pPr marL="367914" lvl="1" indent="-367914">
              <a:buFontTx/>
              <a:buChar char="•"/>
            </a:pPr>
            <a:endParaRPr lang="en-US" altLang="zh-CN" sz="24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L</a:t>
            </a:r>
            <a:r>
              <a:rPr lang="en-US" altLang="zh-CN" sz="2000" dirty="0" smtClean="0"/>
              <a:t>ow </a:t>
            </a: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  <a:r>
              <a:rPr lang="en-US" altLang="zh-CN" sz="2000" dirty="0" smtClean="0"/>
              <a:t>ass </a:t>
            </a:r>
            <a:r>
              <a:rPr lang="en-US" altLang="zh-CN" sz="2000" dirty="0" smtClean="0">
                <a:solidFill>
                  <a:srgbClr val="FF0000"/>
                </a:solidFill>
              </a:rPr>
              <a:t>R</a:t>
            </a:r>
            <a:r>
              <a:rPr lang="en-US" altLang="zh-CN" sz="2000" dirty="0" smtClean="0"/>
              <a:t>egion </a:t>
            </a:r>
          </a:p>
          <a:p>
            <a:pPr marL="714982" lvl="2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990099"/>
                </a:solidFill>
              </a:rPr>
              <a:t>In-medium modification of vector mesons</a:t>
            </a:r>
            <a:r>
              <a:rPr lang="en-US" altLang="zh-CN" sz="1600" dirty="0" smtClean="0">
                <a:solidFill>
                  <a:srgbClr val="0070C0"/>
                </a:solidFill>
              </a:rPr>
              <a:t> 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I</a:t>
            </a:r>
            <a:r>
              <a:rPr lang="en-US" altLang="zh-CN" sz="2000" dirty="0" smtClean="0"/>
              <a:t>ntermediate </a:t>
            </a: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  <a:r>
              <a:rPr lang="en-US" altLang="zh-CN" sz="2000" dirty="0" smtClean="0"/>
              <a:t>ass 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dirty="0" smtClean="0"/>
              <a:t>egion </a:t>
            </a:r>
          </a:p>
          <a:p>
            <a:pPr marL="714982" lvl="2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990099"/>
                </a:solidFill>
              </a:rPr>
              <a:t>QGP thermal radiation</a:t>
            </a:r>
          </a:p>
          <a:p>
            <a:pPr marL="714982" lvl="2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990099"/>
                </a:solidFill>
              </a:rPr>
              <a:t>Semi-</a:t>
            </a:r>
            <a:r>
              <a:rPr lang="en-US" altLang="zh-CN" sz="1600" dirty="0" err="1" smtClean="0">
                <a:solidFill>
                  <a:srgbClr val="990099"/>
                </a:solidFill>
              </a:rPr>
              <a:t>leptonic</a:t>
            </a:r>
            <a:r>
              <a:rPr lang="en-US" altLang="zh-CN" sz="1600" dirty="0" smtClean="0">
                <a:solidFill>
                  <a:srgbClr val="990099"/>
                </a:solidFill>
              </a:rPr>
              <a:t> decay of correlated charm: </a:t>
            </a:r>
          </a:p>
          <a:p>
            <a:pPr marL="429232" lvl="2" indent="0">
              <a:buNone/>
            </a:pPr>
            <a:r>
              <a:rPr lang="en-US" altLang="zh-CN" sz="1600" dirty="0">
                <a:solidFill>
                  <a:srgbClr val="990099"/>
                </a:solidFill>
              </a:rPr>
              <a:t> </a:t>
            </a:r>
            <a:r>
              <a:rPr lang="en-US" altLang="zh-CN" sz="1600" dirty="0" smtClean="0">
                <a:solidFill>
                  <a:srgbClr val="990099"/>
                </a:solidFill>
              </a:rPr>
              <a:t>      charm modification in </a:t>
            </a:r>
            <a:r>
              <a:rPr lang="en-US" altLang="zh-CN" sz="1600" dirty="0" err="1" smtClean="0">
                <a:solidFill>
                  <a:srgbClr val="990099"/>
                </a:solidFill>
              </a:rPr>
              <a:t>Au+Au</a:t>
            </a:r>
            <a:endParaRPr lang="en-US" altLang="zh-CN" sz="1600" dirty="0">
              <a:solidFill>
                <a:srgbClr val="990099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H</a:t>
            </a:r>
            <a:r>
              <a:rPr lang="en-US" altLang="zh-CN" sz="2000" dirty="0" smtClean="0"/>
              <a:t>igh </a:t>
            </a:r>
            <a:r>
              <a:rPr lang="en-US" altLang="zh-CN" sz="2000" dirty="0">
                <a:solidFill>
                  <a:srgbClr val="FF0000"/>
                </a:solidFill>
              </a:rPr>
              <a:t>M</a:t>
            </a:r>
            <a:r>
              <a:rPr lang="en-US" altLang="zh-CN" sz="2000" dirty="0" smtClean="0"/>
              <a:t>ass </a:t>
            </a:r>
            <a:r>
              <a:rPr lang="en-US" altLang="zh-CN" sz="2000" dirty="0" smtClean="0">
                <a:solidFill>
                  <a:srgbClr val="FF0000"/>
                </a:solidFill>
              </a:rPr>
              <a:t>R</a:t>
            </a:r>
            <a:r>
              <a:rPr lang="en-US" altLang="zh-CN" sz="2000" dirty="0" smtClean="0"/>
              <a:t>egion </a:t>
            </a:r>
          </a:p>
          <a:p>
            <a:pPr marL="714982" lvl="2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990099"/>
                </a:solidFill>
              </a:rPr>
              <a:t>Heavy </a:t>
            </a:r>
            <a:r>
              <a:rPr lang="en-US" altLang="zh-CN" sz="1600" dirty="0" err="1" smtClean="0">
                <a:solidFill>
                  <a:srgbClr val="990099"/>
                </a:solidFill>
              </a:rPr>
              <a:t>quarkonia</a:t>
            </a:r>
            <a:r>
              <a:rPr lang="en-US" altLang="zh-CN" sz="1600" dirty="0">
                <a:solidFill>
                  <a:srgbClr val="990099"/>
                </a:solidFill>
              </a:rPr>
              <a:t> </a:t>
            </a:r>
          </a:p>
          <a:p>
            <a:pPr marL="714982" lvl="2" indent="-285750">
              <a:buFont typeface="Wingdings" panose="05000000000000000000" pitchFamily="2" charset="2"/>
              <a:buChar char="ü"/>
            </a:pPr>
            <a:r>
              <a:rPr lang="en-US" altLang="zh-CN" sz="1600" dirty="0" err="1" smtClean="0">
                <a:solidFill>
                  <a:srgbClr val="990099"/>
                </a:solidFill>
              </a:rPr>
              <a:t>Drell</a:t>
            </a:r>
            <a:r>
              <a:rPr lang="en-US" altLang="zh-CN" sz="1600" dirty="0" smtClean="0">
                <a:solidFill>
                  <a:srgbClr val="990099"/>
                </a:solidFill>
              </a:rPr>
              <a:t>-Yan process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67" y="2768550"/>
            <a:ext cx="5081568" cy="36476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81720" y="6306856"/>
            <a:ext cx="40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Cocktail simulation in </a:t>
            </a:r>
            <a:r>
              <a:rPr lang="en-US" altLang="zh-CN" dirty="0" err="1" smtClean="0"/>
              <a:t>Au+Au</a:t>
            </a:r>
            <a:r>
              <a:rPr lang="en-US" altLang="zh-CN" dirty="0" smtClean="0"/>
              <a:t> 200GeV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73944-884B-43F2-B9C6-35BCE34FB0EF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999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detectors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34553" y="1255223"/>
            <a:ext cx="46085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detectors used in the analysis: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|</a:t>
            </a:r>
            <a:r>
              <a:rPr lang="el-GR" dirty="0" smtClean="0"/>
              <a:t>η</a:t>
            </a:r>
            <a:r>
              <a:rPr lang="en-US" dirty="0" smtClean="0"/>
              <a:t>| &lt; 1    0&lt;</a:t>
            </a:r>
            <a:r>
              <a:rPr lang="el-GR" dirty="0" smtClean="0"/>
              <a:t>Φ</a:t>
            </a:r>
            <a:r>
              <a:rPr lang="en-US" dirty="0" smtClean="0"/>
              <a:t>&lt;2</a:t>
            </a:r>
            <a:r>
              <a:rPr lang="el-GR" dirty="0" smtClean="0"/>
              <a:t>π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Main tracking detector:  track, momenta, ionization energy loss (</a:t>
            </a:r>
            <a:r>
              <a:rPr lang="en-US" dirty="0" err="1" smtClean="0"/>
              <a:t>dE</a:t>
            </a:r>
            <a:r>
              <a:rPr lang="en-US" dirty="0" smtClean="0"/>
              <a:t>/dx)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light: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|</a:t>
            </a:r>
            <a:r>
              <a:rPr lang="el-GR" altLang="zh-CN" dirty="0"/>
              <a:t>η</a:t>
            </a:r>
            <a:r>
              <a:rPr lang="en-US" altLang="zh-CN" dirty="0"/>
              <a:t>| &lt; </a:t>
            </a:r>
            <a:r>
              <a:rPr lang="en-US" altLang="zh-CN" dirty="0" smtClean="0"/>
              <a:t>0.9    </a:t>
            </a:r>
            <a:r>
              <a:rPr lang="en-US" altLang="zh-CN" dirty="0"/>
              <a:t>0&lt;</a:t>
            </a:r>
            <a:r>
              <a:rPr lang="el-GR" altLang="zh-CN" dirty="0"/>
              <a:t>Φ</a:t>
            </a:r>
            <a:r>
              <a:rPr lang="en-US" altLang="zh-CN" dirty="0"/>
              <a:t>&lt;2</a:t>
            </a:r>
            <a:r>
              <a:rPr lang="el-GR" altLang="zh-CN" dirty="0"/>
              <a:t>π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Intrinsic timing resolution ~ 75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Time-of-flight measurement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arrel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lectro-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agnetic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alorimeter: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|</a:t>
            </a:r>
            <a:r>
              <a:rPr lang="el-GR" altLang="zh-CN" dirty="0"/>
              <a:t>η</a:t>
            </a:r>
            <a:r>
              <a:rPr lang="en-US" altLang="zh-CN" dirty="0"/>
              <a:t>| &lt; 1    0&lt;</a:t>
            </a:r>
            <a:r>
              <a:rPr lang="el-GR" altLang="zh-CN" dirty="0"/>
              <a:t>Φ</a:t>
            </a:r>
            <a:r>
              <a:rPr lang="en-US" altLang="zh-CN" dirty="0"/>
              <a:t>&lt;2</a:t>
            </a:r>
            <a:r>
              <a:rPr lang="el-GR" altLang="zh-CN" dirty="0" smtClean="0"/>
              <a:t>π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Trigger on and measure high-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 processes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49175"/>
              </p:ext>
            </p:extLst>
          </p:nvPr>
        </p:nvGraphicFramePr>
        <p:xfrm>
          <a:off x="5072938" y="5642455"/>
          <a:ext cx="4552639" cy="125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255"/>
                <a:gridCol w="648072"/>
                <a:gridCol w="648072"/>
                <a:gridCol w="720080"/>
                <a:gridCol w="1440160"/>
              </a:tblGrid>
              <a:tr h="37342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</a:rPr>
                        <a:t>ype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Min.Bias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EMC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trigger (energy threshold 4.3GeV)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9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CN" sz="1000" b="1" dirty="0" err="1" smtClean="0">
                          <a:solidFill>
                            <a:schemeClr val="tx1"/>
                          </a:solidFill>
                        </a:rPr>
                        <a:t>u+Au</a:t>
                      </a:r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</a:rPr>
                        <a:t> 200GeV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220M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240M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989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490M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39M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9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p+p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200GeV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375M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94" y="1616422"/>
            <a:ext cx="49911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8148759" y="3030695"/>
            <a:ext cx="172046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ounter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14941" y="4473005"/>
            <a:ext cx="1298444" cy="30777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8494" y="4950121"/>
            <a:ext cx="2804652" cy="307777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arrel</a:t>
            </a:r>
            <a:r>
              <a:rPr lang="en-US" altLang="zh-CN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</a:t>
            </a: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agnetic</a:t>
            </a:r>
            <a:r>
              <a:rPr lang="en-US" altLang="zh-CN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alorimeter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85268" y="1877267"/>
            <a:ext cx="239417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rojection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hamber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73520" y="3342729"/>
            <a:ext cx="2069955" cy="307777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uon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elescope</a:t>
            </a:r>
            <a:r>
              <a:rPr lang="en-US" altLang="zh-CN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 flipH="1">
            <a:off x="7748945" y="2185044"/>
            <a:ext cx="464440" cy="10141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13"/>
          <p:cNvCxnSpPr>
            <a:cxnSpLocks noChangeShapeType="1"/>
          </p:cNvCxnSpPr>
          <p:nvPr/>
        </p:nvCxnSpPr>
        <p:spPr bwMode="auto">
          <a:xfrm flipH="1">
            <a:off x="8571269" y="3338860"/>
            <a:ext cx="438150" cy="76200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15"/>
          <p:cNvCxnSpPr>
            <a:cxnSpLocks noChangeShapeType="1"/>
          </p:cNvCxnSpPr>
          <p:nvPr/>
        </p:nvCxnSpPr>
        <p:spPr bwMode="auto">
          <a:xfrm flipV="1">
            <a:off x="6009044" y="2897535"/>
            <a:ext cx="568325" cy="444500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箭头连接符 17"/>
          <p:cNvCxnSpPr>
            <a:cxnSpLocks noChangeShapeType="1"/>
          </p:cNvCxnSpPr>
          <p:nvPr/>
        </p:nvCxnSpPr>
        <p:spPr bwMode="auto">
          <a:xfrm flipV="1">
            <a:off x="6370994" y="3699222"/>
            <a:ext cx="1192213" cy="1250950"/>
          </a:xfrm>
          <a:prstGeom prst="straightConnector1">
            <a:avLst/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19"/>
          <p:cNvCxnSpPr>
            <a:cxnSpLocks noChangeShapeType="1"/>
          </p:cNvCxnSpPr>
          <p:nvPr/>
        </p:nvCxnSpPr>
        <p:spPr bwMode="auto">
          <a:xfrm flipV="1">
            <a:off x="7564794" y="3486497"/>
            <a:ext cx="141288" cy="985838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文本框 25"/>
          <p:cNvSpPr txBox="1"/>
          <p:nvPr/>
        </p:nvSpPr>
        <p:spPr>
          <a:xfrm>
            <a:off x="7879645" y="4926905"/>
            <a:ext cx="197711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ertex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</a:t>
            </a:r>
            <a:endParaRPr lang="zh-CN" altLang="en-US" sz="1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4"/>
          <p:cNvCxnSpPr>
            <a:cxnSpLocks noChangeShapeType="1"/>
          </p:cNvCxnSpPr>
          <p:nvPr/>
        </p:nvCxnSpPr>
        <p:spPr bwMode="auto">
          <a:xfrm flipH="1" flipV="1">
            <a:off x="8136294" y="3415060"/>
            <a:ext cx="731838" cy="15113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98331-0107-453E-864A-E20CAF2CC0DE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64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identification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7223" y="1212938"/>
            <a:ext cx="907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/>
              <a:t>ime-</a:t>
            </a:r>
            <a:r>
              <a:rPr lang="en-US" sz="1400" dirty="0" smtClean="0">
                <a:solidFill>
                  <a:srgbClr val="FF0000"/>
                </a:solidFill>
              </a:rPr>
              <a:t>O</a:t>
            </a:r>
            <a:r>
              <a:rPr lang="en-US" sz="1400" dirty="0" smtClean="0"/>
              <a:t>f-</a:t>
            </a:r>
            <a:r>
              <a:rPr lang="en-US" sz="1400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/>
              <a:t>light provides clean electron identification from </a:t>
            </a:r>
            <a:r>
              <a:rPr lang="en-US" altLang="zh-CN" sz="1400" dirty="0" smtClean="0"/>
              <a:t>l</a:t>
            </a:r>
            <a:r>
              <a:rPr lang="en-US" sz="1400" dirty="0" smtClean="0"/>
              <a:t>ow to intermediate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which enables the </a:t>
            </a:r>
            <a:r>
              <a:rPr lang="en-US" sz="1400" dirty="0" err="1" smtClean="0"/>
              <a:t>dielectron</a:t>
            </a:r>
            <a:r>
              <a:rPr lang="en-US" sz="1400" dirty="0" smtClean="0"/>
              <a:t> measurements.</a:t>
            </a:r>
            <a:endParaRPr 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4" y="4461735"/>
            <a:ext cx="3643694" cy="28433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17" y="1472405"/>
            <a:ext cx="5095565" cy="3983961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95006"/>
              </p:ext>
            </p:extLst>
          </p:nvPr>
        </p:nvGraphicFramePr>
        <p:xfrm>
          <a:off x="4063033" y="5392502"/>
          <a:ext cx="5808480" cy="16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51"/>
                <a:gridCol w="1479476"/>
                <a:gridCol w="1636344"/>
                <a:gridCol w="1075109"/>
              </a:tblGrid>
              <a:tr h="46627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ollision system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Trigger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Momentum range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Purity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</a:tr>
              <a:tr h="291424">
                <a:tc rowSpan="3"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u+Au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200GeV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Min.Bias</a:t>
                      </a:r>
                      <a:endParaRPr lang="en-US" altLang="zh-CN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 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2.0 </a:t>
                      </a: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~95%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</a:tr>
              <a:tr h="29142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Central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 – 2.0 </a:t>
                      </a: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~93%</a:t>
                      </a:r>
                      <a:endParaRPr lang="en-US" sz="1200" b="1" dirty="0"/>
                    </a:p>
                  </a:txBody>
                  <a:tcPr anchor="ctr" anchorCtr="1"/>
                </a:tc>
              </a:tr>
              <a:tr h="29142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/>
                        <a:t>EMC</a:t>
                      </a:r>
                      <a:r>
                        <a:rPr lang="en-US" altLang="zh-CN" sz="1200" b="1" baseline="0" dirty="0" smtClean="0"/>
                        <a:t> trigger</a:t>
                      </a:r>
                      <a:endParaRPr lang="en-US" altLang="zh-CN" sz="1200" b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 – 6.0 </a:t>
                      </a: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Up to </a:t>
                      </a:r>
                      <a:r>
                        <a:rPr lang="en-US" sz="1200" b="1" dirty="0" smtClean="0"/>
                        <a:t>80%</a:t>
                      </a:r>
                      <a:endParaRPr lang="en-US" sz="1200" b="1" dirty="0"/>
                    </a:p>
                  </a:txBody>
                  <a:tcPr anchor="ctr" anchorCtr="1"/>
                </a:tc>
              </a:tr>
              <a:tr h="291424"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p+p</a:t>
                      </a:r>
                      <a:r>
                        <a:rPr lang="en-US" altLang="zh-CN" sz="1200" b="1" dirty="0" smtClean="0"/>
                        <a:t> 200GeV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err="1" smtClean="0"/>
                        <a:t>Min.Bias</a:t>
                      </a:r>
                      <a:endParaRPr lang="en-US" altLang="zh-CN" sz="1200" b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 – 2.0 </a:t>
                      </a:r>
                      <a:r>
                        <a:rPr lang="en-US" altLang="zh-CN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~98%</a:t>
                      </a:r>
                      <a:endParaRPr lang="en-US" sz="12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" y="1760249"/>
            <a:ext cx="3536576" cy="278920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775819" y="3200598"/>
            <a:ext cx="1403747" cy="2880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2633" y="6512966"/>
            <a:ext cx="3348781" cy="7484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712498" y="3664121"/>
                <a:ext cx="1447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Require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1400" dirty="0" smtClean="0"/>
                  <a:t> close</a:t>
                </a:r>
              </a:p>
              <a:p>
                <a:r>
                  <a:rPr lang="en-US" altLang="zh-CN" sz="1400" dirty="0" smtClean="0"/>
                  <a:t>to speed of light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98" y="3664121"/>
                <a:ext cx="144783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261" t="-2326" r="-420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23EFD-48B0-446C-BFB1-5C9A1FCC56AD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54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959210" y="36400"/>
                <a:ext cx="8208912" cy="759535"/>
              </a:xfrm>
            </p:spPr>
            <p:txBody>
              <a:bodyPr/>
              <a:lstStyle/>
              <a:p>
                <a:r>
                  <a:rPr lang="en-US" sz="2800" dirty="0" smtClean="0"/>
                  <a:t>Invariant mass distribution </a:t>
                </a:r>
                <a:r>
                  <a:rPr lang="en-US" altLang="zh-CN" sz="2800" dirty="0" smtClean="0"/>
                  <a:t>and cocktail input </a:t>
                </a:r>
                <a:br>
                  <a:rPr lang="en-US" altLang="zh-CN" sz="2800" dirty="0" smtClean="0"/>
                </a:br>
                <a:r>
                  <a:rPr lang="en-US" altLang="zh-CN" sz="2800" dirty="0" smtClean="0"/>
                  <a:t>for </a:t>
                </a:r>
                <a:r>
                  <a:rPr lang="en-US" altLang="zh-CN" sz="2800" dirty="0" err="1" smtClean="0"/>
                  <a:t>Au+Au</a:t>
                </a:r>
                <a:r>
                  <a:rPr lang="en-US" altLang="zh-CN" sz="2800" dirty="0" smtClean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200GeV 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9210" y="36400"/>
                <a:ext cx="8208912" cy="759535"/>
              </a:xfrm>
              <a:blipFill rotWithShape="0">
                <a:blip r:embed="rId2"/>
                <a:stretch>
                  <a:fillRect t="-21600" b="-3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0" y="1513664"/>
            <a:ext cx="3882057" cy="396421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6404" y="5563733"/>
            <a:ext cx="4005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p</a:t>
            </a:r>
            <a:r>
              <a:rPr lang="en-US" sz="1000" b="1" i="1" dirty="0" smtClean="0"/>
              <a:t> + p S/B : </a:t>
            </a:r>
            <a:r>
              <a:rPr lang="fr-FR" altLang="zh-CN" sz="1000" b="1" i="1" dirty="0" smtClean="0"/>
              <a:t>STAR Collaboration, Phys.</a:t>
            </a:r>
            <a:r>
              <a:rPr lang="en-US" altLang="zh-CN" sz="1000" b="1" i="1" dirty="0" smtClean="0"/>
              <a:t>Rev</a:t>
            </a:r>
            <a:r>
              <a:rPr lang="en-US" altLang="zh-CN" sz="1000" b="1" i="1" dirty="0"/>
              <a:t>. C 86, </a:t>
            </a:r>
            <a:r>
              <a:rPr lang="en-US" altLang="zh-CN" sz="1000" b="1" i="1" dirty="0" smtClean="0"/>
              <a:t>024906 (2012</a:t>
            </a:r>
            <a:r>
              <a:rPr lang="en-US" altLang="zh-CN" sz="1000" b="1" i="1" dirty="0"/>
              <a:t>).</a:t>
            </a:r>
            <a:endParaRPr lang="en-US" sz="1000" b="1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66" y="1842157"/>
            <a:ext cx="4796420" cy="344667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27638" y="5435168"/>
            <a:ext cx="34900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/>
              <a:t>PHENIX Collaboration, Phys. Rev. C 81, 034911 (2010)</a:t>
            </a:r>
          </a:p>
          <a:p>
            <a:r>
              <a:rPr lang="en-US" sz="1000" b="1" i="1" dirty="0"/>
              <a:t>STAR Collaboration, Phys. Rev. </a:t>
            </a:r>
            <a:r>
              <a:rPr lang="en-US" sz="1000" b="1" i="1" dirty="0" err="1"/>
              <a:t>Lett</a:t>
            </a:r>
            <a:r>
              <a:rPr lang="en-US" sz="1000" b="1" i="1" dirty="0"/>
              <a:t>. 92, 112301 (2004)</a:t>
            </a:r>
          </a:p>
          <a:p>
            <a:r>
              <a:rPr lang="fr-FR" sz="1000" b="1" i="1" dirty="0"/>
              <a:t>STAR Collaboration, Phys. Lett. B 612, 181 (2005).</a:t>
            </a:r>
          </a:p>
          <a:p>
            <a:r>
              <a:rPr lang="en-US" sz="1000" b="1" i="1" dirty="0"/>
              <a:t>STAR Collaboration, Phys. Rev. </a:t>
            </a:r>
            <a:r>
              <a:rPr lang="en-US" sz="1000" b="1" i="1" dirty="0" err="1"/>
              <a:t>Lett</a:t>
            </a:r>
            <a:r>
              <a:rPr lang="en-US" sz="1000" b="1" i="1" dirty="0"/>
              <a:t>. 97, 152301 (2006)</a:t>
            </a:r>
          </a:p>
          <a:p>
            <a:r>
              <a:rPr lang="da-DK" sz="1000" b="1" i="1" dirty="0"/>
              <a:t>Z. Tang et al. Phys. Rev. C 79, 051901 (2009</a:t>
            </a:r>
            <a:r>
              <a:rPr lang="da-DK" sz="1000" b="1" i="1" dirty="0" smtClean="0"/>
              <a:t>)</a:t>
            </a:r>
            <a:endParaRPr lang="da-DK" sz="1000" b="1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6735470" y="131533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altLang="zh-CN" b="1" dirty="0" smtClean="0"/>
              <a:t>nput </a:t>
            </a:r>
            <a:r>
              <a:rPr lang="en-US" altLang="zh-CN" b="1" dirty="0" err="1" smtClean="0"/>
              <a:t>p</a:t>
            </a:r>
            <a:r>
              <a:rPr lang="en-US" altLang="zh-CN" b="1" baseline="-25000" dirty="0" err="1" smtClean="0"/>
              <a:t>T</a:t>
            </a:r>
            <a:r>
              <a:rPr lang="en-US" altLang="zh-CN" b="1" dirty="0" smtClean="0"/>
              <a:t> spectra</a:t>
            </a:r>
            <a:endParaRPr 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84363" y="5963540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altLang="zh-CN" i="1" baseline="-25000" dirty="0" err="1" smtClean="0"/>
              <a:t>ee</a:t>
            </a:r>
            <a:r>
              <a:rPr lang="en-US" altLang="zh-CN" i="1" dirty="0" smtClean="0"/>
              <a:t> &lt; </a:t>
            </a:r>
            <a:r>
              <a:rPr lang="en-US" altLang="zh-CN" i="1" dirty="0" smtClean="0">
                <a:solidFill>
                  <a:srgbClr val="990099"/>
                </a:solidFill>
              </a:rPr>
              <a:t>1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GeV</a:t>
            </a:r>
            <a:r>
              <a:rPr lang="en-US" altLang="zh-CN" i="1" dirty="0" smtClean="0"/>
              <a:t>/c</a:t>
            </a:r>
            <a:r>
              <a:rPr lang="en-US" altLang="zh-CN" i="1" baseline="30000" dirty="0" smtClean="0"/>
              <a:t>2</a:t>
            </a:r>
            <a:r>
              <a:rPr lang="en-US" altLang="zh-CN" i="1" dirty="0" smtClean="0"/>
              <a:t> </a:t>
            </a:r>
            <a:r>
              <a:rPr lang="en-US" i="1" dirty="0" smtClean="0"/>
              <a:t>L</a:t>
            </a:r>
            <a:r>
              <a:rPr lang="en-US" altLang="zh-CN" i="1" dirty="0" smtClean="0"/>
              <a:t>ike sign background</a:t>
            </a:r>
          </a:p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ee</a:t>
            </a:r>
            <a:r>
              <a:rPr lang="en-US" i="1" dirty="0" smtClean="0"/>
              <a:t> &gt;= </a:t>
            </a:r>
            <a:r>
              <a:rPr lang="en-US" i="1" dirty="0">
                <a:solidFill>
                  <a:srgbClr val="990099"/>
                </a:solidFill>
              </a:rPr>
              <a:t>1</a:t>
            </a:r>
            <a:r>
              <a:rPr lang="en-US" i="1" dirty="0" smtClean="0"/>
              <a:t> </a:t>
            </a:r>
            <a:r>
              <a:rPr lang="en-US" i="1" dirty="0" err="1" smtClean="0"/>
              <a:t>GeV</a:t>
            </a:r>
            <a:r>
              <a:rPr lang="en-US" i="1" dirty="0" smtClean="0"/>
              <a:t>/c</a:t>
            </a:r>
            <a:r>
              <a:rPr lang="en-US" i="1" baseline="30000" dirty="0" smtClean="0"/>
              <a:t>2</a:t>
            </a:r>
            <a:r>
              <a:rPr lang="en-US" i="1" dirty="0" smtClean="0"/>
              <a:t> Mixed event background</a:t>
            </a:r>
            <a:endParaRPr lang="en-US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930960" y="1363048"/>
            <a:ext cx="2953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>
                <a:solidFill>
                  <a:srgbClr val="000000"/>
                </a:solidFill>
                <a:latin typeface="+mn-lt"/>
              </a:rPr>
              <a:t>Phys. Rev. Lett. 113 (2014) 22301</a:t>
            </a:r>
            <a:endParaRPr lang="en-US" sz="1400" b="1" i="1" dirty="0">
              <a:latin typeface="+mn-lt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77A7A-DB14-4952-B9A2-9222786BCE96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0CCD-0D6D-4905-85A5-988805A7F3FB}" type="slidenum">
              <a:rPr lang="zh-CN" altLang="zh-CN" smtClean="0"/>
              <a:pPr>
                <a:defRPr/>
              </a:pPr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980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标题 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Au+Au</a:t>
                </a:r>
                <a:r>
                  <a:rPr lang="en-US" dirty="0" smtClean="0"/>
                  <a:t> </a:t>
                </a: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200GeV</a:t>
                </a:r>
                <a:r>
                  <a:rPr lang="en-US" dirty="0" smtClean="0"/>
                  <a:t> results</a:t>
                </a:r>
                <a:endParaRPr lang="en-US" dirty="0"/>
              </a:p>
            </p:txBody>
          </p:sp>
        </mc:Choice>
        <mc:Fallback xmlns="">
          <p:sp>
            <p:nvSpPr>
              <p:cNvPr id="10" name="标题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0345" b="-23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4603502" y="1778353"/>
            <a:ext cx="5400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The measured enhancement factor </a:t>
            </a:r>
          </a:p>
          <a:p>
            <a:r>
              <a:rPr lang="en-US" b="1" dirty="0" smtClean="0"/>
              <a:t>at </a:t>
            </a:r>
            <a:r>
              <a:rPr lang="el-GR" b="1" dirty="0" smtClean="0"/>
              <a:t>ρ</a:t>
            </a:r>
            <a:r>
              <a:rPr lang="en-US" b="1" dirty="0" smtClean="0"/>
              <a:t>-like </a:t>
            </a:r>
            <a:r>
              <a:rPr lang="en-US" b="1" dirty="0"/>
              <a:t>region(0.30-0.76 GeV/c</a:t>
            </a:r>
            <a:r>
              <a:rPr lang="en-US" b="1" baseline="30000" dirty="0"/>
              <a:t>2 </a:t>
            </a:r>
            <a:r>
              <a:rPr lang="en-US" b="1" dirty="0" smtClean="0"/>
              <a:t>) is</a:t>
            </a:r>
            <a:endParaRPr lang="en-US" dirty="0"/>
          </a:p>
          <a:p>
            <a:r>
              <a:rPr lang="en-US" dirty="0" smtClean="0"/>
              <a:t>1.77 </a:t>
            </a:r>
            <a:r>
              <a:rPr lang="en-US" dirty="0"/>
              <a:t>± </a:t>
            </a:r>
            <a:r>
              <a:rPr lang="en-US" dirty="0" smtClean="0"/>
              <a:t>0.11(stat</a:t>
            </a:r>
            <a:r>
              <a:rPr lang="en-US" dirty="0"/>
              <a:t>.) ± 0.24 (sys.) ± </a:t>
            </a:r>
            <a:r>
              <a:rPr lang="en-US" dirty="0" smtClean="0"/>
              <a:t>0.33 </a:t>
            </a:r>
            <a:r>
              <a:rPr lang="en-US" dirty="0"/>
              <a:t>(cocktail</a:t>
            </a:r>
            <a:r>
              <a:rPr lang="en-US" dirty="0" smtClean="0"/>
              <a:t>)</a:t>
            </a:r>
          </a:p>
          <a:p>
            <a:r>
              <a:rPr lang="en-US" altLang="zh-CN" dirty="0"/>
              <a:t>i</a:t>
            </a:r>
            <a:r>
              <a:rPr lang="en-US" altLang="zh-CN" dirty="0" smtClean="0"/>
              <a:t>n </a:t>
            </a:r>
            <a:r>
              <a:rPr lang="en-US" altLang="zh-CN" dirty="0" err="1" smtClean="0"/>
              <a:t>Min.Bias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Comparison with models </a:t>
            </a:r>
            <a:r>
              <a:rPr lang="en-US" altLang="zh-CN" dirty="0"/>
              <a:t>based on a </a:t>
            </a:r>
            <a:r>
              <a:rPr lang="en-US" altLang="zh-CN" dirty="0" smtClean="0"/>
              <a:t>ρ-broadening </a:t>
            </a:r>
            <a:r>
              <a:rPr lang="en-US" altLang="zh-CN" dirty="0"/>
              <a:t>scenario </a:t>
            </a:r>
            <a:r>
              <a:rPr lang="en-US" altLang="zh-CN" dirty="0" smtClean="0"/>
              <a:t>: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FF0000"/>
                </a:solidFill>
              </a:rPr>
              <a:t>Model I : </a:t>
            </a:r>
            <a:r>
              <a:rPr lang="en-US" sz="1600" dirty="0" smtClean="0"/>
              <a:t>effective </a:t>
            </a:r>
            <a:r>
              <a:rPr lang="en-US" sz="1600" dirty="0"/>
              <a:t>many-body </a:t>
            </a:r>
            <a:r>
              <a:rPr lang="en-US" sz="1600" dirty="0" smtClean="0"/>
              <a:t>model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b="1" dirty="0" smtClean="0"/>
              <a:t>[</a:t>
            </a:r>
            <a:r>
              <a:rPr lang="en-US" sz="1600" b="1" i="1" dirty="0"/>
              <a:t>R. Rapp, </a:t>
            </a:r>
            <a:r>
              <a:rPr lang="en-US" sz="1600" b="1" i="1" dirty="0" err="1"/>
              <a:t>PoS</a:t>
            </a:r>
            <a:r>
              <a:rPr lang="en-US" sz="1600" b="1" i="1" dirty="0"/>
              <a:t> CPOD2013, 008 (2013)</a:t>
            </a:r>
            <a:r>
              <a:rPr lang="en-US" sz="1600" b="1" dirty="0"/>
              <a:t>]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2) </a:t>
            </a:r>
            <a:r>
              <a:rPr lang="en-US" sz="1600" dirty="0" smtClean="0">
                <a:solidFill>
                  <a:srgbClr val="0000FF"/>
                </a:solidFill>
              </a:rPr>
              <a:t> Model II : </a:t>
            </a:r>
            <a:r>
              <a:rPr lang="en-US" sz="1600" dirty="0" smtClean="0"/>
              <a:t>Parton-Hadron </a:t>
            </a:r>
            <a:r>
              <a:rPr lang="en-US" sz="1600" dirty="0"/>
              <a:t>String Dynamics (PHSD</a:t>
            </a:r>
            <a:r>
              <a:rPr lang="en-US" sz="1600" dirty="0" smtClean="0"/>
              <a:t>)</a:t>
            </a:r>
            <a:endParaRPr lang="en-US" sz="1600" b="1" dirty="0" smtClean="0"/>
          </a:p>
          <a:p>
            <a:r>
              <a:rPr lang="en-US" sz="1600" b="1" dirty="0" smtClean="0"/>
              <a:t>     [</a:t>
            </a:r>
            <a:r>
              <a:rPr lang="en-US" sz="1600" b="1" i="1" dirty="0"/>
              <a:t>O. </a:t>
            </a:r>
            <a:r>
              <a:rPr lang="en-US" sz="1600" b="1" i="1" dirty="0" err="1"/>
              <a:t>Linnyk</a:t>
            </a:r>
            <a:r>
              <a:rPr lang="en-US" sz="1600" b="1" i="1" dirty="0"/>
              <a:t> et al., Phys. Rev. C 85, 024910 (2012)</a:t>
            </a:r>
            <a:r>
              <a:rPr lang="en-US" sz="1600" b="1" dirty="0"/>
              <a:t>]</a:t>
            </a:r>
            <a:endParaRPr lang="en-US" sz="1600" dirty="0"/>
          </a:p>
          <a:p>
            <a:endParaRPr lang="en-US" dirty="0"/>
          </a:p>
          <a:p>
            <a:endParaRPr lang="en-US" b="1" dirty="0" smtClean="0">
              <a:solidFill>
                <a:srgbClr val="990099"/>
              </a:solidFill>
            </a:endParaRPr>
          </a:p>
          <a:p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729" y="1293674"/>
            <a:ext cx="2562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i="1" dirty="0"/>
              <a:t>Phys. Rev. </a:t>
            </a:r>
            <a:r>
              <a:rPr lang="en-US" altLang="zh-CN" sz="1200" b="1" i="1" dirty="0" err="1"/>
              <a:t>Lett</a:t>
            </a:r>
            <a:r>
              <a:rPr lang="en-US" altLang="zh-CN" sz="1200" b="1" i="1" dirty="0"/>
              <a:t>. 113 (2014) 22301</a:t>
            </a:r>
            <a:endParaRPr lang="en-US" b="1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9" y="1568056"/>
            <a:ext cx="4563803" cy="48008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39206" y="6656982"/>
            <a:ext cx="657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990099"/>
                </a:solidFill>
              </a:rPr>
              <a:t>Models </a:t>
            </a:r>
            <a:r>
              <a:rPr lang="en-US" altLang="zh-CN" b="1" smtClean="0">
                <a:solidFill>
                  <a:srgbClr val="990099"/>
                </a:solidFill>
              </a:rPr>
              <a:t>show good agreement </a:t>
            </a:r>
            <a:r>
              <a:rPr lang="en-US" altLang="zh-CN" b="1" dirty="0">
                <a:solidFill>
                  <a:srgbClr val="990099"/>
                </a:solidFill>
              </a:rPr>
              <a:t>with data within uncertainty</a:t>
            </a:r>
            <a:r>
              <a:rPr lang="en-US" altLang="zh-CN" b="1" dirty="0" smtClean="0">
                <a:solidFill>
                  <a:srgbClr val="990099"/>
                </a:solidFill>
              </a:rPr>
              <a:t>.</a:t>
            </a:r>
            <a:endParaRPr lang="en-US" altLang="zh-CN" dirty="0">
              <a:solidFill>
                <a:srgbClr val="990099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29895-FDEE-41F0-85B8-971F1F80140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001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762290" y="4759097"/>
            <a:ext cx="1548170" cy="2257925"/>
          </a:xfrm>
          <a:prstGeom prst="roundRect">
            <a:avLst/>
          </a:prstGeom>
          <a:noFill/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endParaRPr lang="en-US" altLang="zh-CN" dirty="0">
              <a:solidFill>
                <a:srgbClr val="0000FF"/>
              </a:solidFill>
            </a:endParaRPr>
          </a:p>
          <a:p>
            <a:pPr algn="ctr"/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direct virtual photon component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</a:t>
            </a:r>
            <a:r>
              <a:rPr lang="en-US" altLang="zh-CN" baseline="30000" dirty="0" err="1" smtClean="0"/>
              <a:t>+</a:t>
            </a:r>
            <a:r>
              <a:rPr lang="en-US" altLang="zh-CN" dirty="0" err="1" smtClean="0"/>
              <a:t>e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 pairs from internal conversion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283184" y="1258889"/>
                <a:ext cx="9792926" cy="4533998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Relation between real photon yield and the associated </a:t>
                </a:r>
                <a:r>
                  <a:rPr lang="en-US" altLang="zh-CN" sz="2400" dirty="0" err="1" smtClean="0"/>
                  <a:t>e</a:t>
                </a:r>
                <a:r>
                  <a:rPr lang="en-US" altLang="zh-CN" sz="2400" baseline="30000" dirty="0" err="1" smtClean="0"/>
                  <a:t>+</a:t>
                </a:r>
                <a:r>
                  <a:rPr lang="en-US" altLang="zh-CN" sz="2400" dirty="0" err="1" smtClean="0"/>
                  <a:t>e</a:t>
                </a:r>
                <a:r>
                  <a:rPr lang="en-US" altLang="zh-CN" sz="2400" baseline="30000" dirty="0" smtClean="0"/>
                  <a:t>-</a:t>
                </a:r>
                <a:r>
                  <a:rPr lang="en-US" altLang="zh-CN" sz="2400" dirty="0" smtClean="0"/>
                  <a:t> pairs:</a:t>
                </a:r>
              </a:p>
              <a:p>
                <a:pPr marL="0" indent="0">
                  <a:buNone/>
                </a:pPr>
                <a:r>
                  <a:rPr lang="en-US" altLang="zh-CN" sz="2800" dirty="0" smtClean="0">
                    <a:solidFill>
                      <a:srgbClr val="990099"/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CN" altLang="en-US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num>
                      <m:den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8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n-US" altLang="zh-CN" sz="18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800" b="0" dirty="0" smtClean="0"/>
                  <a:t>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 smtClean="0"/>
                  <a:t>  </a:t>
                </a:r>
                <a:endParaRPr lang="en-US" altLang="zh-CN" sz="1800" dirty="0" smtClean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                                                                                               </a:t>
                </a: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18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8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       : </a:t>
                </a:r>
                <a:r>
                  <a:rPr lang="en-US" altLang="zh-CN" sz="2000" dirty="0" smtClean="0"/>
                  <a:t>two-component fit to </a:t>
                </a:r>
                <a:r>
                  <a:rPr lang="en-US" altLang="zh-CN" sz="2000" dirty="0" err="1" smtClean="0"/>
                  <a:t>e</a:t>
                </a:r>
                <a:r>
                  <a:rPr lang="en-US" altLang="zh-CN" sz="2000" baseline="30000" dirty="0" err="1" smtClean="0"/>
                  <a:t>+</a:t>
                </a:r>
                <a:r>
                  <a:rPr lang="en-US" altLang="zh-CN" sz="2000" dirty="0" err="1" smtClean="0"/>
                  <a:t>e</a:t>
                </a:r>
                <a:r>
                  <a:rPr lang="en-US" altLang="zh-CN" sz="2000" baseline="30000" dirty="0" smtClean="0"/>
                  <a:t>-</a:t>
                </a:r>
                <a:r>
                  <a:rPr lang="en-US" altLang="zh-CN" sz="2000" dirty="0" smtClean="0"/>
                  <a:t> continuum.</a:t>
                </a:r>
              </a:p>
              <a:p>
                <a:pPr marL="0" indent="0">
                  <a:buNone/>
                </a:pPr>
                <a:endParaRPr lang="en-US" altLang="zh-CN" sz="1800" b="0" i="1" dirty="0" smtClean="0">
                  <a:latin typeface="Cambria Math" panose="02040503050406030204" pitchFamily="18" charset="0"/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184" y="1258889"/>
                <a:ext cx="9792926" cy="4533998"/>
              </a:xfrm>
              <a:blipFill rotWithShape="0">
                <a:blip r:embed="rId2"/>
                <a:stretch>
                  <a:fillRect l="-685" t="-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/>
          <p:cNvSpPr/>
          <p:nvPr/>
        </p:nvSpPr>
        <p:spPr>
          <a:xfrm>
            <a:off x="3379366" y="4994313"/>
            <a:ext cx="720080" cy="798574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rgbClr val="CC3300"/>
                  </a:solidFill>
                </a:ln>
              </a:rPr>
              <a:t> </a:t>
            </a:r>
            <a:endParaRPr lang="zh-CN" altLang="en-US" dirty="0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3664621" y="2618050"/>
            <a:ext cx="182448" cy="2376263"/>
          </a:xfrm>
          <a:prstGeom prst="downArrow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451374" y="1760438"/>
            <a:ext cx="656456" cy="864096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224462" y="2880442"/>
            <a:ext cx="295927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C33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603502" y="5628336"/>
                <a:ext cx="3673634" cy="122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𝑦𝑖𝑒𝑙𝑑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𝑦𝑖𝑒𝑙𝑑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𝑖𝑛𝑐𝑙𝑢𝑠𝑖𝑣𝑒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2" y="5628336"/>
                <a:ext cx="3673634" cy="1221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543703" y="3926057"/>
                <a:ext cx="536960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Direct photons can </a:t>
                </a:r>
                <a:r>
                  <a:rPr lang="en-US" altLang="zh-CN" sz="2000" dirty="0"/>
                  <a:t>be measured </a:t>
                </a:r>
                <a:r>
                  <a:rPr lang="en-US" altLang="zh-CN" sz="2000" dirty="0" smtClean="0"/>
                  <a:t>by </a:t>
                </a:r>
              </a:p>
              <a:p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associated </a:t>
                </a:r>
                <a:r>
                  <a:rPr lang="en-US" altLang="zh-CN" sz="2000" dirty="0" err="1"/>
                  <a:t>e</a:t>
                </a:r>
                <a:r>
                  <a:rPr lang="en-US" altLang="zh-CN" sz="2000" baseline="30000" dirty="0" err="1"/>
                  <a:t>+</a:t>
                </a:r>
                <a:r>
                  <a:rPr lang="en-US" altLang="zh-CN" sz="2000" dirty="0" err="1"/>
                  <a:t>e</a:t>
                </a:r>
                <a:r>
                  <a:rPr lang="en-US" altLang="zh-CN" sz="2000" baseline="30000" dirty="0"/>
                  <a:t>-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production.</a:t>
                </a:r>
              </a:p>
              <a:p>
                <a:pPr marL="0" indent="0">
                  <a:buNone/>
                </a:pPr>
                <a:r>
                  <a:rPr lang="en-US" altLang="zh-CN" sz="2000" i="1" dirty="0" smtClean="0">
                    <a:solidFill>
                      <a:srgbClr val="990099"/>
                    </a:solidFill>
                  </a:rPr>
                  <a:t>S </a:t>
                </a:r>
                <a:r>
                  <a:rPr lang="en-US" altLang="zh-CN" sz="2000" i="1" dirty="0">
                    <a:solidFill>
                      <a:srgbClr val="990099"/>
                    </a:solidFill>
                  </a:rPr>
                  <a:t>= 1 =&gt; direct </a:t>
                </a:r>
                <a:r>
                  <a:rPr lang="en-US" altLang="zh-CN" sz="2000" i="1" dirty="0" smtClean="0">
                    <a:solidFill>
                      <a:srgbClr val="990099"/>
                    </a:solidFill>
                  </a:rPr>
                  <a:t>photon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000" i="1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>
                        <a:solidFill>
                          <a:srgbClr val="99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i="1" dirty="0">
                    <a:solidFill>
                      <a:srgbClr val="990099"/>
                    </a:solidFill>
                  </a:rPr>
                  <a:t>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03" y="3926057"/>
                <a:ext cx="5369606" cy="1292662"/>
              </a:xfrm>
              <a:prstGeom prst="rect">
                <a:avLst/>
              </a:prstGeom>
              <a:blipFill rotWithShape="0">
                <a:blip r:embed="rId4"/>
                <a:stretch>
                  <a:fillRect l="-1135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 14"/>
          <p:cNvSpPr/>
          <p:nvPr/>
        </p:nvSpPr>
        <p:spPr>
          <a:xfrm>
            <a:off x="1723182" y="4994313"/>
            <a:ext cx="533661" cy="798573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096" y="392067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CC3300"/>
                </a:solidFill>
              </a:rPr>
              <a:t>c</a:t>
            </a:r>
            <a:r>
              <a:rPr lang="en-US" altLang="zh-CN" i="1" dirty="0" smtClean="0">
                <a:solidFill>
                  <a:srgbClr val="CC3300"/>
                </a:solidFill>
              </a:rPr>
              <a:t>ocktail normalized </a:t>
            </a:r>
          </a:p>
          <a:p>
            <a:r>
              <a:rPr lang="en-US" altLang="zh-CN" i="1" dirty="0" smtClean="0">
                <a:solidFill>
                  <a:srgbClr val="CC3300"/>
                </a:solidFill>
              </a:rPr>
              <a:t>to 0-30MeV/c</a:t>
            </a:r>
            <a:r>
              <a:rPr lang="en-US" altLang="zh-CN" i="1" baseline="30000" dirty="0" smtClean="0">
                <a:solidFill>
                  <a:srgbClr val="CC3300"/>
                </a:solidFill>
              </a:rPr>
              <a:t>2</a:t>
            </a:r>
            <a:endParaRPr lang="zh-CN" altLang="en-US" dirty="0">
              <a:solidFill>
                <a:srgbClr val="CC33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5709" y="3968784"/>
            <a:ext cx="2186148" cy="664351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56843" y="2982084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i="1" dirty="0" smtClean="0">
                <a:solidFill>
                  <a:srgbClr val="CC3300"/>
                </a:solidFill>
              </a:rPr>
              <a:t>pass STAR acceptance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i="1" dirty="0" smtClean="0">
                <a:solidFill>
                  <a:srgbClr val="CC3300"/>
                </a:solidFill>
              </a:rPr>
              <a:t>normalize </a:t>
            </a:r>
            <a:r>
              <a:rPr lang="en-US" altLang="zh-CN" i="1" dirty="0">
                <a:solidFill>
                  <a:srgbClr val="CC3300"/>
                </a:solidFill>
              </a:rPr>
              <a:t>to 0-30MeV/c</a:t>
            </a:r>
            <a:r>
              <a:rPr lang="en-US" altLang="zh-CN" i="1" baseline="30000" dirty="0">
                <a:solidFill>
                  <a:srgbClr val="CC3300"/>
                </a:solidFill>
              </a:rPr>
              <a:t>2</a:t>
            </a:r>
            <a:endParaRPr lang="zh-CN" altLang="en-US" dirty="0">
              <a:solidFill>
                <a:srgbClr val="CC33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947906" y="4633134"/>
            <a:ext cx="135316" cy="361177"/>
          </a:xfrm>
          <a:prstGeom prst="downArrow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99046" y="4759097"/>
            <a:ext cx="1800200" cy="2257925"/>
          </a:xfrm>
          <a:prstGeom prst="roundRect">
            <a:avLst/>
          </a:prstGeom>
          <a:noFill/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endParaRPr lang="en-US" altLang="zh-CN" dirty="0">
              <a:solidFill>
                <a:srgbClr val="0000FF"/>
              </a:solidFill>
            </a:endParaRPr>
          </a:p>
          <a:p>
            <a:pPr algn="ctr"/>
            <a:endParaRPr lang="en-US" altLang="zh-CN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cocktail component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E1507-E8D4-4E2B-8A2D-1BEFC5E07754}" type="datetime1">
              <a:rPr lang="zh-CN" altLang="en-US" smtClean="0"/>
              <a:t>2016/9/22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Chi Yang, Hard Probes 2016, Sep. 22-27, Wuhan, China</a:t>
            </a: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10BF-5A07-4394-935D-35B6728BF3FF}" type="slidenum">
              <a:rPr lang="zh-CN" altLang="zh-CN" smtClean="0"/>
              <a:pPr>
                <a:defRPr/>
              </a:pPr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966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tRecent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stRecent" id="{D042D402-43CA-438C-A24F-F50E6B44728B}" vid="{CB4F2E08-AE75-41C9-B0A8-FB24DBB342B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SQM_iTPC_ChiYang - 副本</Template>
  <TotalTime>3687</TotalTime>
  <Pages>0</Pages>
  <Words>1598</Words>
  <Characters>0</Characters>
  <Application>Microsoft Office PowerPoint</Application>
  <DocSecurity>0</DocSecurity>
  <PresentationFormat>自定义</PresentationFormat>
  <Lines>0</Lines>
  <Paragraphs>375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MS PGothic</vt:lpstr>
      <vt:lpstr>黑体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mostRecent</vt:lpstr>
      <vt:lpstr>Image</vt:lpstr>
      <vt:lpstr>Direct Photon Production  from measurements of the low-mass e+e- excess at STAR</vt:lpstr>
      <vt:lpstr>Outline</vt:lpstr>
      <vt:lpstr>Motivation</vt:lpstr>
      <vt:lpstr>Motivation</vt:lpstr>
      <vt:lpstr>STAR detectors</vt:lpstr>
      <vt:lpstr>Electron identification</vt:lpstr>
      <vt:lpstr>Invariant mass distribution and cocktail input  for Au+Au at √(s_NN )= 200GeV </vt:lpstr>
      <vt:lpstr>Au+Au at √(s_NN )= 200GeV results</vt:lpstr>
      <vt:lpstr>e+e- pairs from internal conversion</vt:lpstr>
      <vt:lpstr>Low mass e+e- continuum </vt:lpstr>
      <vt:lpstr>Two component fit and fraction of direct photon</vt:lpstr>
      <vt:lpstr>Direct photon invariant yield</vt:lpstr>
      <vt:lpstr>Direct photon invariant yield</vt:lpstr>
      <vt:lpstr>Direct photon invariant yield</vt:lpstr>
      <vt:lpstr>Compared to model prediction</vt:lpstr>
      <vt:lpstr>Compared to model prediction</vt:lpstr>
      <vt:lpstr>Total yield and excess yield</vt:lpstr>
      <vt:lpstr>Total yield and excess yield</vt:lpstr>
      <vt:lpstr>Summary</vt:lpstr>
    </vt:vector>
  </TitlesOfParts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Virtual Photon Production in AuAu Collisions at 200GeV from STAR</dc:title>
  <dc:creator>Chi Yang</dc:creator>
  <cp:lastModifiedBy>Chi Yang</cp:lastModifiedBy>
  <cp:revision>467</cp:revision>
  <cp:lastPrinted>1899-12-30T00:00:00Z</cp:lastPrinted>
  <dcterms:created xsi:type="dcterms:W3CDTF">2014-04-16T13:20:16Z</dcterms:created>
  <dcterms:modified xsi:type="dcterms:W3CDTF">2016-09-21T16:29:51Z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