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1061" r:id="rId2"/>
    <p:sldId id="1067" r:id="rId3"/>
    <p:sldId id="1070" r:id="rId4"/>
    <p:sldId id="1082" r:id="rId5"/>
    <p:sldId id="914" r:id="rId6"/>
    <p:sldId id="816" r:id="rId7"/>
    <p:sldId id="1081" r:id="rId8"/>
    <p:sldId id="827" r:id="rId9"/>
    <p:sldId id="1038" r:id="rId10"/>
    <p:sldId id="1053" r:id="rId11"/>
    <p:sldId id="1052" r:id="rId12"/>
    <p:sldId id="1054" r:id="rId13"/>
    <p:sldId id="1059" r:id="rId14"/>
    <p:sldId id="975" r:id="rId15"/>
    <p:sldId id="830" r:id="rId16"/>
    <p:sldId id="1049" r:id="rId17"/>
    <p:sldId id="1072" r:id="rId18"/>
    <p:sldId id="1073" r:id="rId19"/>
    <p:sldId id="1074" r:id="rId20"/>
    <p:sldId id="1075" r:id="rId21"/>
    <p:sldId id="1083" r:id="rId22"/>
    <p:sldId id="1079" r:id="rId23"/>
    <p:sldId id="1078" r:id="rId24"/>
    <p:sldId id="1084" r:id="rId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26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5C5C5"/>
    <a:srgbClr val="3333CC"/>
    <a:srgbClr val="000000"/>
    <a:srgbClr val="FF3300"/>
    <a:srgbClr val="FFFFFF"/>
    <a:srgbClr val="CC3399"/>
    <a:srgbClr val="FF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84"/>
      </p:cViewPr>
      <p:guideLst>
        <p:guide orient="horz" pos="2126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768" y="72"/>
      </p:cViewPr>
      <p:guideLst/>
    </p:cSldViewPr>
  </p:notesViewPr>
  <p:gridSpacing cx="76318" cy="7631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 eaLnBrk="1" hangingPunct="1">
              <a:buFont typeface="Arial" panose="020B0604020202020204" pitchFamily="34" charset="0"/>
              <a:buNone/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 eaLnBrk="1" hangingPunct="1">
              <a:buFont typeface="Arial" panose="020B0604020202020204" pitchFamily="34" charset="0"/>
              <a:buNone/>
              <a:defRPr sz="1300">
                <a:latin typeface="Times New Roman" panose="02020603050405020304" pitchFamily="18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 eaLnBrk="1" hangingPunct="1">
              <a:buFont typeface="Arial" panose="020B0604020202020204" pitchFamily="34" charset="0"/>
              <a:buNone/>
              <a:defRPr sz="1300">
                <a:latin typeface="Times New Roman" panose="02020603050405020304" pitchFamily="18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 eaLnBrk="1" hangingPunct="1">
              <a:buFont typeface="Arial" panose="020B0604020202020204" pitchFamily="34" charset="0"/>
              <a:buNone/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CFA5EA7-C86A-45B7-8122-0E016FD5B849}" type="slidenum">
              <a:rPr lang="zh-CN" altLang="en-US"/>
              <a:pPr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4733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D0341D0-1E37-4059-A853-6DBFA1ED4EF4}" type="slidenum">
              <a:rPr lang="zh-CN" altLang="en-US" sz="1300" smtClean="0">
                <a:latin typeface="Times New Roman" panose="02020603050405020304" pitchFamily="18" charset="0"/>
              </a:rPr>
              <a:pPr/>
              <a:t>8</a:t>
            </a:fld>
            <a:endParaRPr lang="en-US" altLang="en-US" sz="130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016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609600" y="6477000"/>
            <a:ext cx="80010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Kun Jiang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18D84-B74D-4B5F-854D-514658CC3997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+mj-lt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r>
              <a:rPr lang="en-US"/>
              <a:t>Theses defense, June 3th, 2016</a:t>
            </a:r>
          </a:p>
        </p:txBody>
      </p:sp>
    </p:spTree>
    <p:extLst>
      <p:ext uri="{BB962C8B-B14F-4D97-AF65-F5344CB8AC3E}">
        <p14:creationId xmlns:p14="http://schemas.microsoft.com/office/powerpoint/2010/main" val="190085396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Kun Jiang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FEB76-9802-4996-9A19-5D22197BEB66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Thesis defense, June 3th, 2016</a:t>
            </a:r>
          </a:p>
        </p:txBody>
      </p:sp>
    </p:spTree>
    <p:extLst>
      <p:ext uri="{BB962C8B-B14F-4D97-AF65-F5344CB8AC3E}">
        <p14:creationId xmlns:p14="http://schemas.microsoft.com/office/powerpoint/2010/main" val="21478456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7620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Kun Jiang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6661A-182A-4840-AEDD-D69E1D93CB15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Thesis defense, June 3th, 2016</a:t>
            </a:r>
          </a:p>
        </p:txBody>
      </p:sp>
    </p:spTree>
    <p:extLst>
      <p:ext uri="{BB962C8B-B14F-4D97-AF65-F5344CB8AC3E}">
        <p14:creationId xmlns:p14="http://schemas.microsoft.com/office/powerpoint/2010/main" val="39545715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Kun Jiang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84BEB-D0D5-4D4C-817F-95546F10411E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+mj-lt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r>
              <a:rPr lang="en-US"/>
              <a:t>Theses defense, June 3th, 2016</a:t>
            </a:r>
          </a:p>
        </p:txBody>
      </p:sp>
    </p:spTree>
    <p:extLst>
      <p:ext uri="{BB962C8B-B14F-4D97-AF65-F5344CB8AC3E}">
        <p14:creationId xmlns:p14="http://schemas.microsoft.com/office/powerpoint/2010/main" val="30627155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Kun Jiang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50772-498F-43DA-B4C9-17F7304A8711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Thesis defense, June 3th, 2016</a:t>
            </a:r>
          </a:p>
        </p:txBody>
      </p:sp>
    </p:spTree>
    <p:extLst>
      <p:ext uri="{BB962C8B-B14F-4D97-AF65-F5344CB8AC3E}">
        <p14:creationId xmlns:p14="http://schemas.microsoft.com/office/powerpoint/2010/main" val="226602192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481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38481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Kun Jiang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A0C53-EB9C-46CA-ABA9-3C5B6322930B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Thesis defense, June 3th, 2016</a:t>
            </a:r>
          </a:p>
        </p:txBody>
      </p:sp>
    </p:spTree>
    <p:extLst>
      <p:ext uri="{BB962C8B-B14F-4D97-AF65-F5344CB8AC3E}">
        <p14:creationId xmlns:p14="http://schemas.microsoft.com/office/powerpoint/2010/main" val="30326880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Kun Jiang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AA1BE-7BD5-4A26-A424-513B29A961A5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Thesis defense, June 3th, 2016</a:t>
            </a:r>
          </a:p>
        </p:txBody>
      </p:sp>
    </p:spTree>
    <p:extLst>
      <p:ext uri="{BB962C8B-B14F-4D97-AF65-F5344CB8AC3E}">
        <p14:creationId xmlns:p14="http://schemas.microsoft.com/office/powerpoint/2010/main" val="16611195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Kun Jiang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774E7-11BA-49EB-918E-C431C4B501AE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Thesis defense, June 3th, 2016</a:t>
            </a:r>
          </a:p>
        </p:txBody>
      </p:sp>
    </p:spTree>
    <p:extLst>
      <p:ext uri="{BB962C8B-B14F-4D97-AF65-F5344CB8AC3E}">
        <p14:creationId xmlns:p14="http://schemas.microsoft.com/office/powerpoint/2010/main" val="15239720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Kun Jiang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866F9-3227-47EC-9B25-36BD744EC037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Thesis defense, June 3th, 2016</a:t>
            </a:r>
          </a:p>
        </p:txBody>
      </p:sp>
    </p:spTree>
    <p:extLst>
      <p:ext uri="{BB962C8B-B14F-4D97-AF65-F5344CB8AC3E}">
        <p14:creationId xmlns:p14="http://schemas.microsoft.com/office/powerpoint/2010/main" val="37779362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Kun Jiang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44298-E03D-4D17-87E4-EE7E2C9EA7D9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Thesis defense, June 3th, 2016</a:t>
            </a:r>
          </a:p>
        </p:txBody>
      </p:sp>
    </p:spTree>
    <p:extLst>
      <p:ext uri="{BB962C8B-B14F-4D97-AF65-F5344CB8AC3E}">
        <p14:creationId xmlns:p14="http://schemas.microsoft.com/office/powerpoint/2010/main" val="11169877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Kun Jiang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DC9F8-C8E9-4CEF-8800-12FA5A9CD4CC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Thesis defense, June 3th, 2016</a:t>
            </a:r>
          </a:p>
        </p:txBody>
      </p:sp>
    </p:spTree>
    <p:extLst>
      <p:ext uri="{BB962C8B-B14F-4D97-AF65-F5344CB8AC3E}">
        <p14:creationId xmlns:p14="http://schemas.microsoft.com/office/powerpoint/2010/main" val="15405076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2"/>
          <p:cNvPicPr>
            <a:picLocks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7843838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"/>
            <a:ext cx="723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848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Line 7"/>
          <p:cNvSpPr>
            <a:spLocks noChangeShapeType="1"/>
          </p:cNvSpPr>
          <p:nvPr userDrawn="1"/>
        </p:nvSpPr>
        <p:spPr bwMode="auto">
          <a:xfrm>
            <a:off x="609600" y="6477000"/>
            <a:ext cx="80010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53200"/>
            <a:ext cx="191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>
                <a:latin typeface="+mj-lt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r>
              <a:rPr lang="en-US"/>
              <a:t>Kun Jiang</a:t>
            </a:r>
          </a:p>
        </p:txBody>
      </p:sp>
      <p:sp>
        <p:nvSpPr>
          <p:cNvPr id="103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553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>
                <a:latin typeface="+mj-lt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D3797D59-E5CF-4620-97CD-479AF7777AE4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4950" y="65532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+mj-lt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r>
              <a:rPr lang="en-US"/>
              <a:t>Thesis defense, June 3th, 2016</a:t>
            </a:r>
          </a:p>
        </p:txBody>
      </p:sp>
      <p:pic>
        <p:nvPicPr>
          <p:cNvPr id="2" name="Picture 5" descr="StarIco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9050"/>
            <a:ext cx="9906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 txBox="1">
            <a:spLocks noGrp="1" noChangeArrowheads="1"/>
          </p:cNvSpPr>
          <p:nvPr/>
        </p:nvSpPr>
        <p:spPr bwMode="auto">
          <a:xfrm>
            <a:off x="609600" y="6553200"/>
            <a:ext cx="191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Kun Jiang</a:t>
            </a:r>
          </a:p>
        </p:txBody>
      </p:sp>
      <p:sp>
        <p:nvSpPr>
          <p:cNvPr id="5123" name="Slide Number Placeholder 5"/>
          <p:cNvSpPr txBox="1">
            <a:spLocks noGrp="1" noChangeArrowheads="1"/>
          </p:cNvSpPr>
          <p:nvPr/>
        </p:nvSpPr>
        <p:spPr bwMode="auto">
          <a:xfrm>
            <a:off x="7467600" y="6553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2930F3B-464B-4842-BE5C-E4FC6E0598CE}" type="slidenum">
              <a:rPr lang="zh-CN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685800" y="381000"/>
            <a:ext cx="7467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7881938" y="0"/>
            <a:ext cx="1262062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126" name="Line 4"/>
          <p:cNvSpPr>
            <a:spLocks noChangeShapeType="1"/>
          </p:cNvSpPr>
          <p:nvPr/>
        </p:nvSpPr>
        <p:spPr bwMode="auto">
          <a:xfrm flipV="1">
            <a:off x="196850" y="858838"/>
            <a:ext cx="8763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157163" y="731838"/>
            <a:ext cx="8986837" cy="417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7581900" y="6297613"/>
            <a:ext cx="1449388" cy="48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968375" y="3749675"/>
            <a:ext cx="74596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ea typeface="SimSun" panose="02010600030101010101" pitchFamily="2" charset="-122"/>
              </a:rPr>
              <a:t>Kun Jiang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">
              <a:ea typeface="SimSun" panose="02010600030101010101" pitchFamily="2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ea typeface="SimSun" panose="02010600030101010101" pitchFamily="2" charset="-122"/>
              </a:rPr>
              <a:t>University of Science and Technology of China (USTC)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(for the STAR collaboration)</a:t>
            </a:r>
          </a:p>
        </p:txBody>
      </p:sp>
      <p:sp>
        <p:nvSpPr>
          <p:cNvPr id="5132" name="Rectangle 2"/>
          <p:cNvSpPr txBox="1">
            <a:spLocks noChangeArrowheads="1"/>
          </p:cNvSpPr>
          <p:nvPr/>
        </p:nvSpPr>
        <p:spPr bwMode="auto">
          <a:xfrm>
            <a:off x="196850" y="215900"/>
            <a:ext cx="8763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3600" b="1" dirty="0" smtClean="0">
                <a:solidFill>
                  <a:srgbClr val="33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Characterizing the </a:t>
            </a:r>
            <a:r>
              <a:rPr lang="en-US" sz="36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away-side jet with robust flow background subtraction </a:t>
            </a:r>
            <a:r>
              <a:rPr lang="en-US" sz="3600" b="1" dirty="0" smtClean="0">
                <a:solidFill>
                  <a:srgbClr val="33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via two- and three-particle correlations in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Au+Au</a:t>
            </a:r>
            <a:r>
              <a:rPr lang="en-US" sz="3600" b="1" dirty="0" smtClean="0">
                <a:solidFill>
                  <a:srgbClr val="33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Collisions at √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r>
              <a:rPr lang="en-US" sz="3600" b="1" baseline="-25000" dirty="0" err="1" smtClean="0">
                <a:solidFill>
                  <a:srgbClr val="33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NN</a:t>
            </a:r>
            <a:r>
              <a:rPr lang="en-US" sz="3600" b="1" dirty="0" smtClean="0">
                <a:solidFill>
                  <a:srgbClr val="33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200 </a:t>
            </a:r>
            <a:r>
              <a:rPr lang="en-US" sz="3600" b="1" dirty="0" err="1" smtClean="0">
                <a:solidFill>
                  <a:srgbClr val="33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GeV</a:t>
            </a:r>
            <a:r>
              <a:rPr lang="en-US" sz="3600" b="1" dirty="0" smtClean="0">
                <a:solidFill>
                  <a:srgbClr val="33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in STAR</a:t>
            </a:r>
            <a:r>
              <a:rPr lang="en-US" altLang="zh-CN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0"/>
              </a:rPr>
              <a:t> </a:t>
            </a:r>
            <a:endParaRPr lang="en-US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513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302250"/>
            <a:ext cx="158115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 descr="doe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568950"/>
            <a:ext cx="29178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5319713"/>
            <a:ext cx="10763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5422900"/>
            <a:ext cx="2667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Footer Placeholder 4"/>
          <p:cNvSpPr txBox="1">
            <a:spLocks noGrp="1" noChangeArrowheads="1"/>
          </p:cNvSpPr>
          <p:nvPr/>
        </p:nvSpPr>
        <p:spPr bwMode="auto">
          <a:xfrm>
            <a:off x="2774950" y="65532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Hard Probes 2016, Wuhan, China </a:t>
            </a:r>
          </a:p>
        </p:txBody>
      </p:sp>
    </p:spTree>
  </p:cSld>
  <p:clrMapOvr>
    <a:masterClrMapping/>
  </p:clrMapOvr>
  <p:transition advTm="2279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 txBox="1">
            <a:spLocks noGrp="1" noChangeArrowheads="1"/>
          </p:cNvSpPr>
          <p:nvPr/>
        </p:nvSpPr>
        <p:spPr bwMode="auto">
          <a:xfrm>
            <a:off x="609600" y="6553200"/>
            <a:ext cx="191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Kun Jiang</a:t>
            </a:r>
          </a:p>
        </p:txBody>
      </p:sp>
      <p:sp>
        <p:nvSpPr>
          <p:cNvPr id="15363" name="Slide Number Placeholder 5"/>
          <p:cNvSpPr txBox="1">
            <a:spLocks noGrp="1" noChangeArrowheads="1"/>
          </p:cNvSpPr>
          <p:nvPr/>
        </p:nvSpPr>
        <p:spPr bwMode="auto">
          <a:xfrm>
            <a:off x="7467600" y="6553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1A29E22-607B-4795-898D-12AA61D4D884}" type="slidenum">
              <a:rPr lang="zh-CN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762000" y="76200"/>
            <a:ext cx="723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Methodology for three-particle correlations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49238" y="833438"/>
            <a:ext cx="83947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dirty="0"/>
              <a:t>Suppose an event is composed of: (besides the </a:t>
            </a:r>
            <a:r>
              <a:rPr lang="en-US" altLang="zh-CN" dirty="0">
                <a:solidFill>
                  <a:srgbClr val="FF0000"/>
                </a:solidFill>
              </a:rPr>
              <a:t>High-</a:t>
            </a:r>
            <a:r>
              <a:rPr lang="en-US" altLang="zh-CN" dirty="0" err="1">
                <a:solidFill>
                  <a:srgbClr val="FF0000"/>
                </a:solidFill>
              </a:rPr>
              <a:t>p</a:t>
            </a:r>
            <a:r>
              <a:rPr lang="en-US" altLang="zh-CN" baseline="-25000" dirty="0" err="1">
                <a:solidFill>
                  <a:srgbClr val="FF0000"/>
                </a:solidFill>
              </a:rPr>
              <a:t>T</a:t>
            </a:r>
            <a:r>
              <a:rPr lang="en-US" altLang="zh-CN" dirty="0">
                <a:solidFill>
                  <a:srgbClr val="FF0000"/>
                </a:solidFill>
              </a:rPr>
              <a:t> trigger particle </a:t>
            </a:r>
            <a:r>
              <a:rPr lang="en-US" altLang="zh-CN" b="1" dirty="0">
                <a:solidFill>
                  <a:srgbClr val="FF0000"/>
                </a:solidFill>
              </a:rPr>
              <a:t>T</a:t>
            </a:r>
            <a:r>
              <a:rPr lang="en-US" altLang="zh-CN" b="1" dirty="0"/>
              <a:t>)</a:t>
            </a:r>
          </a:p>
          <a:p>
            <a:pPr marL="342900" indent="-342900" eaLnBrk="1" hangingPunct="1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b="1" dirty="0"/>
              <a:t>A</a:t>
            </a:r>
            <a:r>
              <a:rPr lang="en-US" altLang="zh-CN" dirty="0"/>
              <a:t>: Jets correlated with the trigger (di-jet)</a:t>
            </a:r>
          </a:p>
          <a:p>
            <a:pPr marL="342900" indent="-342900" eaLnBrk="1" hangingPunct="1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b="1" dirty="0"/>
              <a:t>f</a:t>
            </a:r>
            <a:r>
              <a:rPr lang="en-US" altLang="zh-CN" dirty="0"/>
              <a:t>:  flow background </a:t>
            </a:r>
          </a:p>
          <a:p>
            <a:pPr marL="342900" indent="-342900" eaLnBrk="1" hangingPunct="1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zh-CN" b="1" dirty="0"/>
              <a:t>a</a:t>
            </a:r>
            <a:r>
              <a:rPr lang="en-US" altLang="zh-CN" dirty="0"/>
              <a:t>:  jets uncorrelated with the trigger</a:t>
            </a: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249238" y="2792413"/>
            <a:ext cx="8394700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altLang="zh-CN" sz="2000" b="1">
                <a:ea typeface="SimSun" panose="02010600030101010101" pitchFamily="2" charset="-122"/>
              </a:rPr>
              <a:t>same </a:t>
            </a:r>
            <a:r>
              <a:rPr lang="en-US" altLang="zh-CN" sz="2000" b="1">
                <a:latin typeface="Symbol" panose="05050102010706020507" pitchFamily="18" charset="2"/>
                <a:ea typeface="SimSun" panose="02010600030101010101" pitchFamily="2" charset="-122"/>
              </a:rPr>
              <a:t>h</a:t>
            </a:r>
            <a:r>
              <a:rPr lang="en-US" altLang="zh-CN" sz="2000" b="1">
                <a:ea typeface="SimSun" panose="02010600030101010101" pitchFamily="2" charset="-122"/>
              </a:rPr>
              <a:t>-region pairs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ea typeface="SimSun" panose="02010600030101010101" pitchFamily="2" charset="-122"/>
              </a:rPr>
              <a:t>= TAA+TAf+TAa+TfA+Tff+Tfa+TaA+Taf+Taa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ea typeface="SimSun" panose="02010600030101010101" pitchFamily="2" charset="-122"/>
              </a:rPr>
              <a:t>(signal + combinatorial bkg + bkg jets)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zh-CN" sz="200">
              <a:ea typeface="SimSun" panose="02010600030101010101" pitchFamily="2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zh-CN" sz="200">
              <a:ea typeface="SimSun" panose="02010600030101010101" pitchFamily="2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altLang="zh-CN" sz="2000" b="1">
                <a:ea typeface="SimSun" panose="02010600030101010101" pitchFamily="2" charset="-122"/>
              </a:rPr>
              <a:t>cross </a:t>
            </a:r>
            <a:r>
              <a:rPr lang="en-US" altLang="zh-CN" sz="2000" b="1">
                <a:latin typeface="Symbol" panose="05050102010706020507" pitchFamily="18" charset="2"/>
                <a:ea typeface="SimSun" panose="02010600030101010101" pitchFamily="2" charset="-122"/>
              </a:rPr>
              <a:t>h</a:t>
            </a:r>
            <a:r>
              <a:rPr lang="en-US" altLang="zh-CN" sz="2000" b="1">
                <a:ea typeface="SimSun" panose="02010600030101010101" pitchFamily="2" charset="-122"/>
              </a:rPr>
              <a:t>-region pairs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ea typeface="SimSun" panose="02010600030101010101" pitchFamily="2" charset="-122"/>
              </a:rPr>
              <a:t>= TAf+TAa+TfA+Tff+Tfa+TaA+Taf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ea typeface="SimSun" panose="02010600030101010101" pitchFamily="2" charset="-122"/>
              </a:rPr>
              <a:t>(combinatorial bkg)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zh-CN" sz="200">
              <a:ea typeface="SimSun" panose="02010600030101010101" pitchFamily="2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zh-CN" sz="200">
              <a:ea typeface="SimSun" panose="02010600030101010101" pitchFamily="2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altLang="zh-CN" sz="2000" b="1">
                <a:ea typeface="SimSun" panose="02010600030101010101" pitchFamily="2" charset="-122"/>
              </a:rPr>
              <a:t>same </a:t>
            </a:r>
            <a:r>
              <a:rPr lang="en-US" altLang="zh-CN" sz="2000" b="1">
                <a:latin typeface="Symbol" panose="05050102010706020507" pitchFamily="18" charset="2"/>
                <a:ea typeface="SimSun" panose="02010600030101010101" pitchFamily="2" charset="-122"/>
              </a:rPr>
              <a:t>h</a:t>
            </a:r>
            <a:r>
              <a:rPr lang="en-US" altLang="zh-CN" sz="2000" b="1">
                <a:ea typeface="SimSun" panose="02010600030101010101" pitchFamily="2" charset="-122"/>
              </a:rPr>
              <a:t>-region pairs - cross </a:t>
            </a:r>
            <a:r>
              <a:rPr lang="en-US" altLang="zh-CN" sz="2000" b="1">
                <a:latin typeface="Symbol" panose="05050102010706020507" pitchFamily="18" charset="2"/>
                <a:ea typeface="SimSun" panose="02010600030101010101" pitchFamily="2" charset="-122"/>
              </a:rPr>
              <a:t>h</a:t>
            </a:r>
            <a:r>
              <a:rPr lang="en-US" altLang="zh-CN" sz="2000" b="1">
                <a:ea typeface="SimSun" panose="02010600030101010101" pitchFamily="2" charset="-122"/>
              </a:rPr>
              <a:t>-region pairs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ea typeface="SimSun" panose="02010600030101010101" pitchFamily="2" charset="-122"/>
              </a:rPr>
              <a:t>= TAA + Taa (signal + bkg jets)</a:t>
            </a: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6132513" y="2132013"/>
            <a:ext cx="2713037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FF0000"/>
                </a:solidFill>
                <a:ea typeface="SimSun" panose="02010600030101010101" pitchFamily="2" charset="-122"/>
              </a:rPr>
              <a:t>Two lower p</a:t>
            </a:r>
            <a:r>
              <a:rPr lang="en-US" altLang="zh-CN" sz="2000" baseline="-25000">
                <a:solidFill>
                  <a:srgbClr val="FF0000"/>
                </a:solidFill>
                <a:ea typeface="SimSun" panose="02010600030101010101" pitchFamily="2" charset="-122"/>
              </a:rPr>
              <a:t>T</a:t>
            </a:r>
            <a:r>
              <a:rPr lang="en-US" altLang="zh-CN" sz="2000">
                <a:solidFill>
                  <a:srgbClr val="FF0000"/>
                </a:solidFill>
                <a:ea typeface="SimSun" panose="02010600030101010101" pitchFamily="2" charset="-122"/>
              </a:rPr>
              <a:t> associated particles</a:t>
            </a:r>
          </a:p>
        </p:txBody>
      </p:sp>
      <p:grpSp>
        <p:nvGrpSpPr>
          <p:cNvPr id="15368" name="Group 4"/>
          <p:cNvGrpSpPr>
            <a:grpSpLocks/>
          </p:cNvGrpSpPr>
          <p:nvPr/>
        </p:nvGrpSpPr>
        <p:grpSpPr bwMode="auto">
          <a:xfrm>
            <a:off x="6002338" y="3141663"/>
            <a:ext cx="2813050" cy="1101725"/>
            <a:chOff x="5722072" y="2726118"/>
            <a:chExt cx="2812328" cy="1101033"/>
          </a:xfrm>
        </p:grpSpPr>
        <p:pic>
          <p:nvPicPr>
            <p:cNvPr id="15375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2072" y="2726118"/>
              <a:ext cx="2812328" cy="110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6" name="Line 12"/>
            <p:cNvSpPr>
              <a:spLocks noChangeShapeType="1"/>
            </p:cNvSpPr>
            <p:nvPr/>
          </p:nvSpPr>
          <p:spPr bwMode="auto">
            <a:xfrm rot="4330218">
              <a:off x="6387355" y="3497565"/>
              <a:ext cx="526310" cy="59582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Line 12"/>
            <p:cNvSpPr>
              <a:spLocks noChangeShapeType="1"/>
            </p:cNvSpPr>
            <p:nvPr/>
          </p:nvSpPr>
          <p:spPr bwMode="auto">
            <a:xfrm rot="4330218">
              <a:off x="6075159" y="3408679"/>
              <a:ext cx="469131" cy="23735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69" name="Group 5"/>
          <p:cNvGrpSpPr>
            <a:grpSpLocks/>
          </p:cNvGrpSpPr>
          <p:nvPr/>
        </p:nvGrpSpPr>
        <p:grpSpPr bwMode="auto">
          <a:xfrm>
            <a:off x="6002338" y="4314825"/>
            <a:ext cx="2813050" cy="1104900"/>
            <a:chOff x="5489160" y="4405435"/>
            <a:chExt cx="2812328" cy="1104550"/>
          </a:xfrm>
        </p:grpSpPr>
        <p:pic>
          <p:nvPicPr>
            <p:cNvPr id="15372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9160" y="4405435"/>
              <a:ext cx="2812328" cy="110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3" name="Line 12"/>
            <p:cNvSpPr>
              <a:spLocks noChangeShapeType="1"/>
            </p:cNvSpPr>
            <p:nvPr/>
          </p:nvSpPr>
          <p:spPr bwMode="auto">
            <a:xfrm rot="4330218">
              <a:off x="7119939" y="5217039"/>
              <a:ext cx="526310" cy="59582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Line 12"/>
            <p:cNvSpPr>
              <a:spLocks noChangeShapeType="1"/>
            </p:cNvSpPr>
            <p:nvPr/>
          </p:nvSpPr>
          <p:spPr bwMode="auto">
            <a:xfrm rot="4330218">
              <a:off x="5872999" y="5141388"/>
              <a:ext cx="469131" cy="23735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0" name="Text Box 8"/>
          <p:cNvSpPr txBox="1">
            <a:spLocks noChangeArrowheads="1"/>
          </p:cNvSpPr>
          <p:nvPr/>
        </p:nvSpPr>
        <p:spPr bwMode="auto">
          <a:xfrm>
            <a:off x="6132513" y="5557838"/>
            <a:ext cx="251142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ea typeface="SimSun" panose="02010600030101010101" pitchFamily="2" charset="-122"/>
              </a:rPr>
              <a:t>No P</a:t>
            </a:r>
            <a:r>
              <a:rPr lang="en-US" altLang="zh-CN" sz="2000" baseline="-25000">
                <a:ea typeface="SimSun" panose="02010600030101010101" pitchFamily="2" charset="-122"/>
              </a:rPr>
              <a:t>x</a:t>
            </a:r>
            <a:r>
              <a:rPr lang="en-US" altLang="zh-CN" sz="2000">
                <a:ea typeface="SimSun" panose="02010600030101010101" pitchFamily="2" charset="-122"/>
              </a:rPr>
              <a:t> cut is applied in 3-p correlations</a:t>
            </a:r>
          </a:p>
        </p:txBody>
      </p:sp>
      <p:sp>
        <p:nvSpPr>
          <p:cNvPr id="15371" name="Footer Placeholder 4"/>
          <p:cNvSpPr txBox="1">
            <a:spLocks noGrp="1" noChangeArrowheads="1"/>
          </p:cNvSpPr>
          <p:nvPr/>
        </p:nvSpPr>
        <p:spPr bwMode="auto">
          <a:xfrm>
            <a:off x="2774950" y="65532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Hard Probes 2016, Wuhan, China </a:t>
            </a:r>
          </a:p>
        </p:txBody>
      </p:sp>
    </p:spTree>
  </p:cSld>
  <p:clrMapOvr>
    <a:masterClrMapping/>
  </p:clrMapOvr>
  <p:transition advTm="12111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 txBox="1">
            <a:spLocks noGrp="1" noChangeArrowheads="1"/>
          </p:cNvSpPr>
          <p:nvPr/>
        </p:nvSpPr>
        <p:spPr bwMode="auto">
          <a:xfrm>
            <a:off x="609600" y="6553200"/>
            <a:ext cx="191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Kun Jiang</a:t>
            </a:r>
          </a:p>
        </p:txBody>
      </p:sp>
      <p:sp>
        <p:nvSpPr>
          <p:cNvPr id="16387" name="Slide Number Placeholder 5"/>
          <p:cNvSpPr txBox="1">
            <a:spLocks noGrp="1" noChangeArrowheads="1"/>
          </p:cNvSpPr>
          <p:nvPr/>
        </p:nvSpPr>
        <p:spPr bwMode="auto">
          <a:xfrm>
            <a:off x="7467600" y="6553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F10EB10-D849-4CE3-8DCF-3261EE412B9E}" type="slidenum">
              <a:rPr lang="zh-CN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762000" y="76200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Background jets Taa</a:t>
            </a:r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320675" y="2052638"/>
            <a:ext cx="882332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000">
                <a:ea typeface="SimSun" panose="02010600030101010101" pitchFamily="2" charset="-122"/>
              </a:rPr>
              <a:t> </a:t>
            </a:r>
            <a:r>
              <a:rPr lang="en-US" altLang="en-US" sz="2000">
                <a:ea typeface="SimSun" panose="02010600030101010101" pitchFamily="2" charset="-122"/>
              </a:rPr>
              <a:t>Suppose the number of jets is Poisson distributed with an average of </a:t>
            </a:r>
            <a:r>
              <a:rPr lang="en-US" altLang="en-US" sz="2000">
                <a:latin typeface="Symbol" panose="05050102010706020507" pitchFamily="18" charset="2"/>
                <a:ea typeface="SimSun" panose="02010600030101010101" pitchFamily="2" charset="-122"/>
              </a:rPr>
              <a:t>l</a:t>
            </a:r>
            <a:r>
              <a:rPr lang="en-US" altLang="en-US" sz="2000">
                <a:ea typeface="SimSun" panose="02010600030101010101" pitchFamily="2" charset="-122"/>
              </a:rPr>
              <a:t>.  the probability to have n jets per event is </a:t>
            </a:r>
          </a:p>
          <a:p>
            <a:pPr>
              <a:spcBef>
                <a:spcPct val="0"/>
              </a:spcBef>
            </a:pPr>
            <a:endParaRPr lang="en-US" altLang="en-US" sz="2000">
              <a:ea typeface="SimSun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ea typeface="SimSun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ea typeface="SimSun" panose="02010600030101010101" pitchFamily="2" charset="-122"/>
              </a:rPr>
              <a:t>  The probability of having a trigger particle with (n-1) background jets is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ea typeface="SimSun" panose="02010600030101010101" pitchFamily="2" charset="-122"/>
            </a:endParaRPr>
          </a:p>
          <a:p>
            <a:pPr>
              <a:spcBef>
                <a:spcPct val="0"/>
              </a:spcBef>
            </a:pPr>
            <a:endParaRPr lang="en-US" altLang="en-US" sz="2000">
              <a:ea typeface="SimSun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ea typeface="SimSun" panose="02010600030101010101" pitchFamily="2" charset="-122"/>
              </a:rPr>
              <a:t>  This is identical to the probability to have (n-1) jets per event for minbias events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ea typeface="SimSun" panose="02010600030101010101" pitchFamily="2" charset="-122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ea typeface="SimSun" panose="02010600030101010101" pitchFamily="2" charset="-122"/>
              </a:rPr>
              <a:t> We can construct the jet background Taa by min-bias events w.r.t. a random “trigger” </a:t>
            </a:r>
            <a:r>
              <a:rPr lang="en-US" altLang="en-US" sz="2000">
                <a:latin typeface="Symbol" panose="05050102010706020507" pitchFamily="18" charset="2"/>
                <a:ea typeface="SimSun" panose="02010600030101010101" pitchFamily="2" charset="-122"/>
              </a:rPr>
              <a:t>f</a:t>
            </a:r>
          </a:p>
          <a:p>
            <a:pPr>
              <a:spcBef>
                <a:spcPct val="0"/>
              </a:spcBef>
            </a:pPr>
            <a:endParaRPr lang="en-US" altLang="en-US" sz="2000">
              <a:ea typeface="SimSun" panose="02010600030101010101" pitchFamily="2" charset="-122"/>
            </a:endParaRPr>
          </a:p>
        </p:txBody>
      </p:sp>
      <p:graphicFrame>
        <p:nvGraphicFramePr>
          <p:cNvPr id="16390" name="Object 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478213" y="2738438"/>
          <a:ext cx="16033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3" imgW="866350" imgH="242058" progId="Equation.3">
                  <p:embed/>
                </p:oleObj>
              </mc:Choice>
              <mc:Fallback>
                <p:oleObj name="Equation" r:id="rId3" imgW="866350" imgH="24205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2738438"/>
                        <a:ext cx="160337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224088" y="3587750"/>
          <a:ext cx="43418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5" imgW="2336800" imgH="292100" progId="Equation.3">
                  <p:embed/>
                </p:oleObj>
              </mc:Choice>
              <mc:Fallback>
                <p:oleObj name="Equation" r:id="rId5" imgW="2336800" imgH="292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088" y="3587750"/>
                        <a:ext cx="434181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TextBox 1"/>
          <p:cNvSpPr txBox="1">
            <a:spLocks noChangeArrowheads="1"/>
          </p:cNvSpPr>
          <p:nvPr/>
        </p:nvSpPr>
        <p:spPr bwMode="auto">
          <a:xfrm>
            <a:off x="320675" y="1104900"/>
            <a:ext cx="8213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FF0000"/>
                </a:solidFill>
                <a:ea typeface="SimSun" panose="02010600030101010101" pitchFamily="2" charset="-122"/>
              </a:rPr>
              <a:t>Background jets in triggered events = jets in min-bias events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FF0000"/>
                </a:solidFill>
                <a:ea typeface="SimSun" panose="02010600030101010101" pitchFamily="2" charset="-122"/>
              </a:rPr>
              <a:t>(no requirement of a trigger, normalized per event)</a:t>
            </a:r>
          </a:p>
        </p:txBody>
      </p:sp>
      <p:sp>
        <p:nvSpPr>
          <p:cNvPr id="16393" name="Footer Placeholder 4"/>
          <p:cNvSpPr txBox="1">
            <a:spLocks noGrp="1" noChangeArrowheads="1"/>
          </p:cNvSpPr>
          <p:nvPr/>
        </p:nvSpPr>
        <p:spPr bwMode="auto">
          <a:xfrm>
            <a:off x="2774950" y="65532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Hard Probes 2016, Wuhan, China </a:t>
            </a:r>
          </a:p>
        </p:txBody>
      </p:sp>
    </p:spTree>
  </p:cSld>
  <p:clrMapOvr>
    <a:masterClrMapping/>
  </p:clrMapOvr>
  <p:transition advTm="12111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 txBox="1">
            <a:spLocks noGrp="1" noChangeArrowheads="1"/>
          </p:cNvSpPr>
          <p:nvPr/>
        </p:nvSpPr>
        <p:spPr bwMode="auto">
          <a:xfrm>
            <a:off x="609600" y="6553200"/>
            <a:ext cx="191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Kun Jiang</a:t>
            </a:r>
          </a:p>
        </p:txBody>
      </p:sp>
      <p:sp>
        <p:nvSpPr>
          <p:cNvPr id="17411" name="Slide Number Placeholder 5"/>
          <p:cNvSpPr txBox="1">
            <a:spLocks noGrp="1" noChangeArrowheads="1"/>
          </p:cNvSpPr>
          <p:nvPr/>
        </p:nvSpPr>
        <p:spPr bwMode="auto">
          <a:xfrm>
            <a:off x="7467600" y="6553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BB17DA-887A-48B7-9FC0-6BF03CBB7476}" type="slidenum">
              <a:rPr lang="zh-CN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1731963"/>
            <a:ext cx="27606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1731963"/>
            <a:ext cx="2760662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2"/>
          <p:cNvSpPr txBox="1">
            <a:spLocks noChangeArrowheads="1"/>
          </p:cNvSpPr>
          <p:nvPr/>
        </p:nvSpPr>
        <p:spPr bwMode="auto">
          <a:xfrm>
            <a:off x="762000" y="76200"/>
            <a:ext cx="723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Three-particle azimuthal correlations</a:t>
            </a:r>
          </a:p>
        </p:txBody>
      </p:sp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731963"/>
            <a:ext cx="27622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6"/>
          <p:cNvSpPr txBox="1">
            <a:spLocks noChangeArrowheads="1"/>
          </p:cNvSpPr>
          <p:nvPr/>
        </p:nvSpPr>
        <p:spPr bwMode="auto">
          <a:xfrm>
            <a:off x="609600" y="1038225"/>
            <a:ext cx="70881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1">
                <a:ea typeface="SimSun" panose="02010600030101010101" pitchFamily="2" charset="-122"/>
              </a:rPr>
              <a:t>3&lt;p</a:t>
            </a:r>
            <a:r>
              <a:rPr lang="en-US" altLang="zh-CN" sz="1400" b="1" baseline="-25000">
                <a:ea typeface="SimSun" panose="02010600030101010101" pitchFamily="2" charset="-122"/>
              </a:rPr>
              <a:t>T</a:t>
            </a:r>
            <a:r>
              <a:rPr lang="en-US" altLang="zh-CN" sz="1400" b="1" baseline="30000">
                <a:ea typeface="SimSun" panose="02010600030101010101" pitchFamily="2" charset="-122"/>
              </a:rPr>
              <a:t>trig</a:t>
            </a:r>
            <a:r>
              <a:rPr lang="en-US" altLang="zh-CN" sz="1400" b="1">
                <a:ea typeface="SimSun" panose="02010600030101010101" pitchFamily="2" charset="-122"/>
              </a:rPr>
              <a:t>&lt;10 GeV/c, 2&lt;p</a:t>
            </a:r>
            <a:r>
              <a:rPr lang="en-US" altLang="zh-CN" sz="1400" b="1" baseline="-25000">
                <a:ea typeface="SimSun" panose="02010600030101010101" pitchFamily="2" charset="-122"/>
              </a:rPr>
              <a:t>T</a:t>
            </a:r>
            <a:r>
              <a:rPr lang="en-US" altLang="zh-CN" sz="1400" b="1" baseline="30000">
                <a:ea typeface="SimSun" panose="02010600030101010101" pitchFamily="2" charset="-122"/>
              </a:rPr>
              <a:t>assoc</a:t>
            </a:r>
            <a:r>
              <a:rPr lang="en-US" altLang="zh-CN" sz="1400" b="1">
                <a:ea typeface="SimSun" panose="02010600030101010101" pitchFamily="2" charset="-122"/>
              </a:rPr>
              <a:t>&lt;3 GeV/c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ea typeface="SimSun" panose="02010600030101010101" pitchFamily="2" charset="-122"/>
              </a:rPr>
              <a:t>60-80% Au+Au</a:t>
            </a:r>
            <a:endParaRPr lang="en-US" altLang="zh-CN" sz="1400" b="1">
              <a:ea typeface="SimSun" panose="02010600030101010101" pitchFamily="2" charset="-122"/>
            </a:endParaRPr>
          </a:p>
        </p:txBody>
      </p:sp>
      <p:sp>
        <p:nvSpPr>
          <p:cNvPr id="17417" name="TextBox 7"/>
          <p:cNvSpPr txBox="1">
            <a:spLocks noChangeArrowheads="1"/>
          </p:cNvSpPr>
          <p:nvPr/>
        </p:nvSpPr>
        <p:spPr bwMode="auto">
          <a:xfrm>
            <a:off x="269875" y="4379913"/>
            <a:ext cx="3455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Same </a:t>
            </a:r>
            <a:r>
              <a:rPr lang="en-US" altLang="en-US" sz="1600">
                <a:latin typeface="Symbol" panose="05050102010706020507" pitchFamily="18" charset="2"/>
              </a:rPr>
              <a:t>h</a:t>
            </a:r>
            <a:r>
              <a:rPr lang="en-US" altLang="en-US" sz="1600"/>
              <a:t>-region correlations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- cross </a:t>
            </a:r>
            <a:r>
              <a:rPr lang="en-US" altLang="en-US" sz="1600">
                <a:latin typeface="Symbol" panose="05050102010706020507" pitchFamily="18" charset="2"/>
              </a:rPr>
              <a:t>h</a:t>
            </a:r>
            <a:r>
              <a:rPr lang="en-US" altLang="en-US" sz="1600"/>
              <a:t>-region correlations </a:t>
            </a:r>
            <a:endParaRPr lang="en-US" altLang="zh-CN" sz="1600">
              <a:ea typeface="SimSun" panose="02010600030101010101" pitchFamily="2" charset="-122"/>
            </a:endParaRPr>
          </a:p>
        </p:txBody>
      </p:sp>
      <p:sp>
        <p:nvSpPr>
          <p:cNvPr id="17418" name="TextBox 8"/>
          <p:cNvSpPr txBox="1">
            <a:spLocks noChangeArrowheads="1"/>
          </p:cNvSpPr>
          <p:nvPr/>
        </p:nvSpPr>
        <p:spPr bwMode="auto">
          <a:xfrm>
            <a:off x="3481388" y="4379913"/>
            <a:ext cx="2555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Backgroud jet correlations</a:t>
            </a:r>
            <a:endParaRPr lang="en-US" altLang="zh-CN" sz="1600">
              <a:ea typeface="SimSun" panose="02010600030101010101" pitchFamily="2" charset="-122"/>
            </a:endParaRPr>
          </a:p>
        </p:txBody>
      </p:sp>
      <p:sp>
        <p:nvSpPr>
          <p:cNvPr id="17419" name="TextBox 10"/>
          <p:cNvSpPr txBox="1">
            <a:spLocks noChangeArrowheads="1"/>
          </p:cNvSpPr>
          <p:nvPr/>
        </p:nvSpPr>
        <p:spPr bwMode="auto">
          <a:xfrm>
            <a:off x="6513513" y="4379913"/>
            <a:ext cx="2493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>
                <a:ea typeface="SimSun" panose="02010600030101010101" pitchFamily="2" charset="-122"/>
              </a:rPr>
              <a:t>Background-subtracted three-particle correlations</a:t>
            </a:r>
          </a:p>
        </p:txBody>
      </p:sp>
      <p:sp>
        <p:nvSpPr>
          <p:cNvPr id="17420" name="Text Box 8"/>
          <p:cNvSpPr txBox="1">
            <a:spLocks noChangeArrowheads="1"/>
          </p:cNvSpPr>
          <p:nvPr/>
        </p:nvSpPr>
        <p:spPr bwMode="auto">
          <a:xfrm>
            <a:off x="588963" y="5318125"/>
            <a:ext cx="74803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altLang="zh-CN" sz="2000">
                <a:ea typeface="SimSun" panose="02010600030101010101" pitchFamily="2" charset="-122"/>
              </a:rPr>
              <a:t>What’s left in three-particle correlations are the short range correlations on both the near side and away side</a:t>
            </a:r>
          </a:p>
        </p:txBody>
      </p:sp>
      <p:sp>
        <p:nvSpPr>
          <p:cNvPr id="17421" name="Footer Placeholder 4"/>
          <p:cNvSpPr txBox="1">
            <a:spLocks noGrp="1" noChangeArrowheads="1"/>
          </p:cNvSpPr>
          <p:nvPr/>
        </p:nvSpPr>
        <p:spPr bwMode="auto">
          <a:xfrm>
            <a:off x="2774950" y="65532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Hard Probes 2016, Wuhan, China </a:t>
            </a:r>
          </a:p>
        </p:txBody>
      </p:sp>
      <p:sp>
        <p:nvSpPr>
          <p:cNvPr id="17422" name="TextBox 7"/>
          <p:cNvSpPr txBox="1">
            <a:spLocks noChangeArrowheads="1"/>
          </p:cNvSpPr>
          <p:nvPr/>
        </p:nvSpPr>
        <p:spPr bwMode="auto">
          <a:xfrm>
            <a:off x="979488" y="4132263"/>
            <a:ext cx="7559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TAA + Taa                                           Taa                                                TAA</a:t>
            </a:r>
          </a:p>
        </p:txBody>
      </p:sp>
    </p:spTree>
  </p:cSld>
  <p:clrMapOvr>
    <a:masterClrMapping/>
  </p:clrMapOvr>
  <p:transition advTm="12111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 txBox="1">
            <a:spLocks noGrp="1" noChangeArrowheads="1"/>
          </p:cNvSpPr>
          <p:nvPr/>
        </p:nvSpPr>
        <p:spPr bwMode="auto">
          <a:xfrm>
            <a:off x="609600" y="6553200"/>
            <a:ext cx="191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Kun Jiang</a:t>
            </a:r>
          </a:p>
        </p:txBody>
      </p:sp>
      <p:sp>
        <p:nvSpPr>
          <p:cNvPr id="18435" name="Slide Number Placeholder 5"/>
          <p:cNvSpPr txBox="1">
            <a:spLocks noGrp="1" noChangeArrowheads="1"/>
          </p:cNvSpPr>
          <p:nvPr/>
        </p:nvSpPr>
        <p:spPr bwMode="auto">
          <a:xfrm>
            <a:off x="7467600" y="6553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6A36C5F-E334-409C-815B-134A6FA01364}" type="slidenum">
              <a:rPr lang="zh-CN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8436" name="Rectangle 2"/>
          <p:cNvSpPr txBox="1">
            <a:spLocks noChangeArrowheads="1"/>
          </p:cNvSpPr>
          <p:nvPr/>
        </p:nvSpPr>
        <p:spPr bwMode="auto">
          <a:xfrm>
            <a:off x="762000" y="76200"/>
            <a:ext cx="723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Intra-jet and inter-jet correlation width</a:t>
            </a:r>
          </a:p>
        </p:txBody>
      </p:sp>
      <p:pic>
        <p:nvPicPr>
          <p:cNvPr id="1843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4278313"/>
            <a:ext cx="265271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3074988" y="4254500"/>
            <a:ext cx="6145212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ea typeface="SimSun" panose="02010600030101010101" pitchFamily="2" charset="-122"/>
              </a:rPr>
              <a:t>Away side: inter-jet correlation &gt;&gt; intra-jet correlation → significant k</a:t>
            </a:r>
            <a:r>
              <a:rPr lang="en-US" altLang="en-US" sz="1800" b="1" baseline="-25000">
                <a:ea typeface="SimSun" panose="02010600030101010101" pitchFamily="2" charset="-122"/>
              </a:rPr>
              <a:t>T</a:t>
            </a:r>
            <a:r>
              <a:rPr lang="en-US" altLang="en-US" sz="1800" b="1">
                <a:ea typeface="SimSun" panose="02010600030101010101" pitchFamily="2" charset="-122"/>
              </a:rPr>
              <a:t> and/or flow deflection.</a:t>
            </a:r>
          </a:p>
          <a:p>
            <a:pPr>
              <a:spcBef>
                <a:spcPct val="0"/>
              </a:spcBef>
            </a:pPr>
            <a:r>
              <a:rPr lang="en-US" altLang="en-US" sz="1800" b="1">
                <a:ea typeface="SimSun" panose="02010600030101010101" pitchFamily="2" charset="-122"/>
              </a:rPr>
              <a:t>Intra-jet correlation: </a:t>
            </a:r>
            <a:r>
              <a:rPr lang="en-US" altLang="en-US" sz="1800" b="1">
                <a:latin typeface="Symbol" panose="05050102010706020507" pitchFamily="18" charset="2"/>
                <a:ea typeface="SimSun" panose="02010600030101010101" pitchFamily="2" charset="-122"/>
              </a:rPr>
              <a:t>s</a:t>
            </a:r>
            <a:r>
              <a:rPr lang="en-US" altLang="en-US" sz="1800" b="1">
                <a:ea typeface="SimSun" panose="02010600030101010101" pitchFamily="2" charset="-122"/>
              </a:rPr>
              <a:t> near = away and no centrality dependence → little jet modification?</a:t>
            </a:r>
          </a:p>
          <a:p>
            <a:pPr>
              <a:spcBef>
                <a:spcPct val="0"/>
              </a:spcBef>
            </a:pPr>
            <a:r>
              <a:rPr lang="en-US" altLang="en-US" sz="1800" b="1">
                <a:ea typeface="SimSun" panose="02010600030101010101" pitchFamily="2" charset="-122"/>
              </a:rPr>
              <a:t>Requirement of a trigger (p</a:t>
            </a:r>
            <a:r>
              <a:rPr lang="en-US" altLang="en-US" sz="1800" b="1" baseline="-25000">
                <a:ea typeface="SimSun" panose="02010600030101010101" pitchFamily="2" charset="-122"/>
              </a:rPr>
              <a:t>T </a:t>
            </a:r>
            <a:r>
              <a:rPr lang="en-US" altLang="en-US" sz="1800" b="1">
                <a:ea typeface="SimSun" panose="02010600030101010101" pitchFamily="2" charset="-122"/>
              </a:rPr>
              <a:t>&gt; 3 GeV/c) and two associated particles (2 &lt; p</a:t>
            </a:r>
            <a:r>
              <a:rPr lang="en-US" altLang="en-US" sz="1800" b="1" baseline="-25000">
                <a:ea typeface="SimSun" panose="02010600030101010101" pitchFamily="2" charset="-122"/>
              </a:rPr>
              <a:t>T </a:t>
            </a:r>
            <a:r>
              <a:rPr lang="en-US" altLang="en-US" sz="1800" b="1">
                <a:ea typeface="SimSun" panose="02010600030101010101" pitchFamily="2" charset="-122"/>
              </a:rPr>
              <a:t>&lt; 3 GeV/c) bias towards unmodified jets?</a:t>
            </a:r>
          </a:p>
        </p:txBody>
      </p:sp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1214438"/>
            <a:ext cx="271938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211638" y="3559175"/>
            <a:ext cx="50085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Off-diagonal projection: intra-jet correlations (|</a:t>
            </a:r>
            <a:r>
              <a:rPr lang="en-US" altLang="en-US" sz="1400" b="1">
                <a:latin typeface="Symbol" panose="05050102010706020507" pitchFamily="18" charset="2"/>
              </a:rPr>
              <a:t>S</a:t>
            </a:r>
            <a:r>
              <a:rPr lang="en-US" altLang="en-US" sz="1400" b="1"/>
              <a:t>|&lt;0.35)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Diagonal projection: inter-jet correlations (0&lt;</a:t>
            </a:r>
            <a:r>
              <a:rPr lang="en-US" altLang="en-US" sz="1400" b="1">
                <a:latin typeface="Symbol" panose="05050102010706020507" pitchFamily="18" charset="2"/>
              </a:rPr>
              <a:t>D</a:t>
            </a:r>
            <a:r>
              <a:rPr lang="en-US" altLang="en-US" sz="1400" b="1"/>
              <a:t>&lt;0.35) </a:t>
            </a:r>
            <a:endParaRPr lang="en-US" altLang="en-US" sz="1400"/>
          </a:p>
        </p:txBody>
      </p:sp>
      <p:pic>
        <p:nvPicPr>
          <p:cNvPr id="18441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376363"/>
            <a:ext cx="31194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708275"/>
            <a:ext cx="31861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Box 15"/>
          <p:cNvSpPr txBox="1">
            <a:spLocks noChangeArrowheads="1"/>
          </p:cNvSpPr>
          <p:nvPr/>
        </p:nvSpPr>
        <p:spPr bwMode="auto">
          <a:xfrm>
            <a:off x="1408113" y="3689350"/>
            <a:ext cx="1092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Symbol" panose="05050102010706020507" pitchFamily="18" charset="2"/>
              </a:rPr>
              <a:t>Df</a:t>
            </a:r>
            <a:r>
              <a:rPr lang="en-US" altLang="en-US" sz="1400" b="1" baseline="-25000"/>
              <a:t>1</a:t>
            </a:r>
            <a:r>
              <a:rPr lang="en-US" altLang="en-US" sz="1400" b="1"/>
              <a:t>=</a:t>
            </a:r>
            <a:r>
              <a:rPr lang="en-US" altLang="en-US" sz="1400" b="1">
                <a:latin typeface="Symbol" panose="05050102010706020507" pitchFamily="18" charset="2"/>
              </a:rPr>
              <a:t>f</a:t>
            </a:r>
            <a:r>
              <a:rPr lang="en-US" altLang="en-US" sz="1400" b="1" baseline="-25000"/>
              <a:t>1</a:t>
            </a:r>
            <a:r>
              <a:rPr lang="en-US" altLang="en-US" sz="1400" b="1"/>
              <a:t>-</a:t>
            </a:r>
            <a:r>
              <a:rPr lang="en-US" altLang="en-US" sz="1400" b="1">
                <a:latin typeface="Symbol" panose="05050102010706020507" pitchFamily="18" charset="2"/>
              </a:rPr>
              <a:t>f</a:t>
            </a:r>
            <a:r>
              <a:rPr lang="en-US" altLang="en-US" sz="1400" b="1" baseline="-25000"/>
              <a:t>Trig</a:t>
            </a:r>
          </a:p>
        </p:txBody>
      </p:sp>
      <p:sp>
        <p:nvSpPr>
          <p:cNvPr id="18444" name="TextBox 16"/>
          <p:cNvSpPr txBox="1">
            <a:spLocks noChangeArrowheads="1"/>
          </p:cNvSpPr>
          <p:nvPr/>
        </p:nvSpPr>
        <p:spPr bwMode="auto">
          <a:xfrm rot="-5400000">
            <a:off x="-417513" y="3008313"/>
            <a:ext cx="10937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Symbol" panose="05050102010706020507" pitchFamily="18" charset="2"/>
              </a:rPr>
              <a:t>Df</a:t>
            </a:r>
            <a:r>
              <a:rPr lang="en-US" altLang="en-US" sz="1400" b="1" baseline="-25000"/>
              <a:t>2</a:t>
            </a:r>
            <a:r>
              <a:rPr lang="en-US" altLang="en-US" sz="1400" b="1"/>
              <a:t>=</a:t>
            </a:r>
            <a:r>
              <a:rPr lang="en-US" altLang="en-US" sz="1400" b="1">
                <a:latin typeface="Symbol" panose="05050102010706020507" pitchFamily="18" charset="2"/>
              </a:rPr>
              <a:t>f</a:t>
            </a:r>
            <a:r>
              <a:rPr lang="en-US" altLang="en-US" sz="1400" b="1" baseline="-25000"/>
              <a:t>2</a:t>
            </a:r>
            <a:r>
              <a:rPr lang="en-US" altLang="en-US" sz="1400" b="1"/>
              <a:t>-</a:t>
            </a:r>
            <a:r>
              <a:rPr lang="en-US" altLang="en-US" sz="1400" b="1">
                <a:latin typeface="Symbol" panose="05050102010706020507" pitchFamily="18" charset="2"/>
              </a:rPr>
              <a:t>f</a:t>
            </a:r>
            <a:r>
              <a:rPr lang="en-US" altLang="en-US" sz="1400" b="1" baseline="-25000"/>
              <a:t>Trig</a:t>
            </a:r>
          </a:p>
        </p:txBody>
      </p:sp>
      <p:sp>
        <p:nvSpPr>
          <p:cNvPr id="18445" name="TextBox 17"/>
          <p:cNvSpPr txBox="1">
            <a:spLocks noChangeArrowheads="1"/>
          </p:cNvSpPr>
          <p:nvPr/>
        </p:nvSpPr>
        <p:spPr bwMode="auto">
          <a:xfrm>
            <a:off x="352425" y="904875"/>
            <a:ext cx="1090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Unmodified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Di-jets</a:t>
            </a:r>
          </a:p>
        </p:txBody>
      </p:sp>
      <p:sp>
        <p:nvSpPr>
          <p:cNvPr id="18446" name="TextBox 18"/>
          <p:cNvSpPr txBox="1">
            <a:spLocks noChangeArrowheads="1"/>
          </p:cNvSpPr>
          <p:nvPr/>
        </p:nvSpPr>
        <p:spPr bwMode="auto">
          <a:xfrm>
            <a:off x="1398588" y="904875"/>
            <a:ext cx="1270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Deflected jets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or k</a:t>
            </a:r>
            <a:r>
              <a:rPr lang="en-US" altLang="en-US" sz="1400" baseline="-25000"/>
              <a:t>T</a:t>
            </a:r>
            <a:r>
              <a:rPr lang="en-US" altLang="en-US" sz="1400"/>
              <a:t> effect</a:t>
            </a:r>
          </a:p>
        </p:txBody>
      </p:sp>
      <p:sp>
        <p:nvSpPr>
          <p:cNvPr id="18447" name="TextBox 19"/>
          <p:cNvSpPr txBox="1">
            <a:spLocks noChangeArrowheads="1"/>
          </p:cNvSpPr>
          <p:nvPr/>
        </p:nvSpPr>
        <p:spPr bwMode="auto">
          <a:xfrm>
            <a:off x="2679700" y="904875"/>
            <a:ext cx="890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Conical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emission</a:t>
            </a:r>
          </a:p>
        </p:txBody>
      </p:sp>
      <p:sp>
        <p:nvSpPr>
          <p:cNvPr id="18448" name="Text Box 4"/>
          <p:cNvSpPr txBox="1">
            <a:spLocks noChangeArrowheads="1"/>
          </p:cNvSpPr>
          <p:nvPr/>
        </p:nvSpPr>
        <p:spPr bwMode="auto">
          <a:xfrm>
            <a:off x="1620838" y="4278313"/>
            <a:ext cx="1292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C5C5C5"/>
                </a:solidFill>
              </a:rPr>
              <a:t>STAR preliminary</a:t>
            </a:r>
          </a:p>
        </p:txBody>
      </p:sp>
      <p:sp>
        <p:nvSpPr>
          <p:cNvPr id="18449" name="Text Box 8"/>
          <p:cNvSpPr txBox="1">
            <a:spLocks noChangeArrowheads="1"/>
          </p:cNvSpPr>
          <p:nvPr/>
        </p:nvSpPr>
        <p:spPr bwMode="auto">
          <a:xfrm>
            <a:off x="4727575" y="914400"/>
            <a:ext cx="39766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Symbol" panose="05050102010706020507" pitchFamily="18" charset="2"/>
              </a:rPr>
              <a:t>S </a:t>
            </a:r>
            <a:r>
              <a:rPr lang="en-US" altLang="en-US" sz="1600"/>
              <a:t>= (</a:t>
            </a:r>
            <a:r>
              <a:rPr lang="en-US" altLang="en-US" sz="1600">
                <a:latin typeface="Symbol" panose="05050102010706020507" pitchFamily="18" charset="2"/>
              </a:rPr>
              <a:t>Df</a:t>
            </a:r>
            <a:r>
              <a:rPr lang="en-US" altLang="en-US" sz="1600" baseline="-25000"/>
              <a:t>1</a:t>
            </a:r>
            <a:r>
              <a:rPr lang="en-US" altLang="en-US" sz="1600"/>
              <a:t>+</a:t>
            </a:r>
            <a:r>
              <a:rPr lang="en-US" altLang="en-US" sz="1600">
                <a:latin typeface="Symbol" panose="05050102010706020507" pitchFamily="18" charset="2"/>
              </a:rPr>
              <a:t>Df</a:t>
            </a:r>
            <a:r>
              <a:rPr lang="en-US" altLang="en-US" sz="1600" baseline="-25000"/>
              <a:t>2</a:t>
            </a:r>
            <a:r>
              <a:rPr lang="en-US" altLang="en-US" sz="1600"/>
              <a:t>)/2-</a:t>
            </a:r>
            <a:r>
              <a:rPr lang="en-US" altLang="en-US" sz="1600">
                <a:latin typeface="Symbol" panose="05050102010706020507" pitchFamily="18" charset="2"/>
              </a:rPr>
              <a:t>p, D </a:t>
            </a:r>
            <a:r>
              <a:rPr lang="en-US" altLang="en-US" sz="1600"/>
              <a:t>= (</a:t>
            </a:r>
            <a:r>
              <a:rPr lang="en-US" altLang="en-US" sz="1600">
                <a:latin typeface="Symbol" panose="05050102010706020507" pitchFamily="18" charset="2"/>
              </a:rPr>
              <a:t>Df</a:t>
            </a:r>
            <a:r>
              <a:rPr lang="en-US" altLang="en-US" sz="1600" baseline="-25000"/>
              <a:t>1</a:t>
            </a:r>
            <a:r>
              <a:rPr lang="en-US" altLang="en-US" sz="1600"/>
              <a:t>-</a:t>
            </a:r>
            <a:r>
              <a:rPr lang="en-US" altLang="en-US" sz="1600">
                <a:latin typeface="Symbol" panose="05050102010706020507" pitchFamily="18" charset="2"/>
              </a:rPr>
              <a:t>Df</a:t>
            </a:r>
            <a:r>
              <a:rPr lang="en-US" altLang="en-US" sz="1600" baseline="-25000"/>
              <a:t>2</a:t>
            </a:r>
            <a:r>
              <a:rPr lang="en-US" altLang="en-US" sz="1600"/>
              <a:t>)/2</a:t>
            </a:r>
          </a:p>
        </p:txBody>
      </p:sp>
      <p:pic>
        <p:nvPicPr>
          <p:cNvPr id="18450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1336675"/>
            <a:ext cx="2447925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1" name="Footer Placeholder 4"/>
          <p:cNvSpPr txBox="1">
            <a:spLocks noGrp="1" noChangeArrowheads="1"/>
          </p:cNvSpPr>
          <p:nvPr/>
        </p:nvSpPr>
        <p:spPr bwMode="auto">
          <a:xfrm>
            <a:off x="2774950" y="65532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Hard Probes 2016, Wuhan, China </a:t>
            </a:r>
          </a:p>
        </p:txBody>
      </p:sp>
    </p:spTree>
  </p:cSld>
  <p:clrMapOvr>
    <a:masterClrMapping/>
  </p:clrMapOvr>
  <p:transition advTm="12111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0471E2-9899-44F5-A383-1A0AD01382D6}" type="slidenum">
              <a:rPr lang="zh-CN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Conclusions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/>
        </p:nvSpPr>
        <p:spPr bwMode="auto">
          <a:xfrm>
            <a:off x="542925" y="996950"/>
            <a:ext cx="8118475" cy="54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Novel methods were devised to measure away-side jet correlations with clean, robust flow subtraction using data.</a:t>
            </a:r>
          </a:p>
          <a:p>
            <a:pPr eaLnBrk="1" hangingPunct="1"/>
            <a:r>
              <a:rPr lang="en-US" altLang="en-US" sz="2400"/>
              <a:t>Away-side jets are modified</a:t>
            </a:r>
          </a:p>
          <a:p>
            <a:pPr lvl="1" eaLnBrk="1" hangingPunct="1"/>
            <a:r>
              <a:rPr lang="en-US" altLang="en-US" sz="2000"/>
              <a:t>Correlation broadens with centrality except low p</a:t>
            </a:r>
            <a:r>
              <a:rPr lang="en-US" altLang="en-US" sz="2000" baseline="-25000"/>
              <a:t>T</a:t>
            </a:r>
            <a:endParaRPr lang="en-US" altLang="en-US" sz="2000"/>
          </a:p>
          <a:p>
            <a:pPr eaLnBrk="1" hangingPunct="1"/>
            <a:r>
              <a:rPr lang="en-US" altLang="en-US" sz="2400"/>
              <a:t>Three-particle azimuthal correlations</a:t>
            </a:r>
          </a:p>
          <a:p>
            <a:pPr lvl="1" eaLnBrk="1" hangingPunct="1"/>
            <a:r>
              <a:rPr lang="en-US" altLang="zh-CN" sz="2000">
                <a:ea typeface="SimSun" panose="02010600030101010101" pitchFamily="2" charset="-122"/>
              </a:rPr>
              <a:t>Away-side: inter-jet correlations is significantly broader than intra-jet correlations → significant k</a:t>
            </a:r>
            <a:r>
              <a:rPr lang="en-US" altLang="zh-CN" sz="2000" baseline="-25000">
                <a:ea typeface="SimSun" panose="02010600030101010101" pitchFamily="2" charset="-122"/>
              </a:rPr>
              <a:t>T</a:t>
            </a:r>
            <a:r>
              <a:rPr lang="en-US" altLang="zh-CN" sz="2000">
                <a:ea typeface="SimSun" panose="02010600030101010101" pitchFamily="2" charset="-122"/>
              </a:rPr>
              <a:t> and/or flow deflection.</a:t>
            </a:r>
          </a:p>
          <a:p>
            <a:pPr lvl="1" eaLnBrk="1" hangingPunct="1"/>
            <a:r>
              <a:rPr lang="en-US" altLang="zh-CN" sz="2000">
                <a:ea typeface="SimSun" panose="02010600030101010101" pitchFamily="2" charset="-122"/>
              </a:rPr>
              <a:t>Intra-jet correlations: similar between near- and away-side, and no centrality dependence is found. → Little jet-shape modification on the away side?</a:t>
            </a:r>
          </a:p>
          <a:p>
            <a:pPr lvl="1" eaLnBrk="1" hangingPunct="1"/>
            <a:r>
              <a:rPr lang="en-US" altLang="zh-CN" sz="2000">
                <a:ea typeface="SimSun" panose="02010600030101010101" pitchFamily="2" charset="-122"/>
              </a:rPr>
              <a:t>p</a:t>
            </a:r>
            <a:r>
              <a:rPr lang="en-US" altLang="zh-CN" sz="2000" baseline="-25000">
                <a:ea typeface="SimSun" panose="02010600030101010101" pitchFamily="2" charset="-122"/>
              </a:rPr>
              <a:t>T</a:t>
            </a:r>
            <a:r>
              <a:rPr lang="en-US" altLang="zh-CN" sz="2000">
                <a:ea typeface="SimSun" panose="02010600030101010101" pitchFamily="2" charset="-122"/>
              </a:rPr>
              <a:t> cuts bias towards unmodified jets?</a:t>
            </a:r>
          </a:p>
        </p:txBody>
      </p:sp>
      <p:sp>
        <p:nvSpPr>
          <p:cNvPr id="19461" name="Date Placeholder 3"/>
          <p:cNvSpPr txBox="1">
            <a:spLocks noGrp="1" noChangeArrowheads="1"/>
          </p:cNvSpPr>
          <p:nvPr/>
        </p:nvSpPr>
        <p:spPr bwMode="auto">
          <a:xfrm>
            <a:off x="609600" y="6553200"/>
            <a:ext cx="191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Kun Jiang</a:t>
            </a:r>
          </a:p>
        </p:txBody>
      </p:sp>
      <p:sp>
        <p:nvSpPr>
          <p:cNvPr id="19462" name="Slide Number Placeholder 5"/>
          <p:cNvSpPr txBox="1">
            <a:spLocks noGrp="1" noChangeArrowheads="1"/>
          </p:cNvSpPr>
          <p:nvPr/>
        </p:nvSpPr>
        <p:spPr bwMode="auto">
          <a:xfrm>
            <a:off x="7467600" y="65532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FDCACC8-5F45-402C-8931-B545E0E334FE}" type="slidenum">
              <a:rPr lang="zh-CN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9463" name="Footer Placeholder 4"/>
          <p:cNvSpPr txBox="1">
            <a:spLocks noGrp="1" noChangeArrowheads="1"/>
          </p:cNvSpPr>
          <p:nvPr/>
        </p:nvSpPr>
        <p:spPr bwMode="auto">
          <a:xfrm>
            <a:off x="2774950" y="65532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Hard Probes 2016, Wuhan, China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algn="ctr" eaLnBrk="1" hangingPunct="1">
              <a:buFontTx/>
              <a:buNone/>
            </a:pPr>
            <a:r>
              <a:rPr lang="en-US" altLang="zh-CN" sz="5400" smtClean="0">
                <a:ea typeface="SimSun" panose="02010600030101010101" pitchFamily="2" charset="-122"/>
              </a:rPr>
              <a:t>Thank you</a:t>
            </a:r>
            <a:r>
              <a:rPr lang="zh-CN" altLang="en-US" sz="5400" smtClean="0">
                <a:ea typeface="SimSun" panose="02010600030101010101" pitchFamily="2" charset="-122"/>
              </a:rPr>
              <a:t>！</a:t>
            </a:r>
            <a:endParaRPr lang="en-US" altLang="en-US" sz="5400" smtClean="0"/>
          </a:p>
        </p:txBody>
      </p:sp>
      <p:sp>
        <p:nvSpPr>
          <p:cNvPr id="20483" name="Date Placeholder 3"/>
          <p:cNvSpPr txBox="1">
            <a:spLocks noGrp="1" noChangeArrowheads="1"/>
          </p:cNvSpPr>
          <p:nvPr/>
        </p:nvSpPr>
        <p:spPr bwMode="auto">
          <a:xfrm>
            <a:off x="609600" y="6553200"/>
            <a:ext cx="191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Kun Jiang</a:t>
            </a:r>
          </a:p>
        </p:txBody>
      </p:sp>
      <p:sp>
        <p:nvSpPr>
          <p:cNvPr id="20484" name="Slide Number Placeholder 5"/>
          <p:cNvSpPr txBox="1">
            <a:spLocks noGrp="1" noChangeArrowheads="1"/>
          </p:cNvSpPr>
          <p:nvPr/>
        </p:nvSpPr>
        <p:spPr bwMode="auto">
          <a:xfrm>
            <a:off x="7467600" y="6553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A49B2E5-B748-41ED-B0ED-D66B97ABD6EF}" type="slidenum">
              <a:rPr lang="zh-CN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0485" name="Footer Placeholder 4"/>
          <p:cNvSpPr txBox="1">
            <a:spLocks noGrp="1" noChangeArrowheads="1"/>
          </p:cNvSpPr>
          <p:nvPr/>
        </p:nvSpPr>
        <p:spPr bwMode="auto">
          <a:xfrm>
            <a:off x="2774950" y="65532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Hard Probes 2016, Wuhan, China </a:t>
            </a:r>
          </a:p>
        </p:txBody>
      </p:sp>
    </p:spTree>
  </p:cSld>
  <p:clrMapOvr>
    <a:masterClrMapping/>
  </p:clrMapOvr>
  <p:transition advTm="46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Backup slides</a:t>
            </a:r>
          </a:p>
        </p:txBody>
      </p:sp>
      <p:sp>
        <p:nvSpPr>
          <p:cNvPr id="21507" name="Date Placeholder 3"/>
          <p:cNvSpPr txBox="1">
            <a:spLocks noGrp="1" noChangeArrowheads="1"/>
          </p:cNvSpPr>
          <p:nvPr/>
        </p:nvSpPr>
        <p:spPr bwMode="auto">
          <a:xfrm>
            <a:off x="609600" y="6553200"/>
            <a:ext cx="191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Kun Jiang</a:t>
            </a:r>
          </a:p>
        </p:txBody>
      </p:sp>
      <p:sp>
        <p:nvSpPr>
          <p:cNvPr id="21508" name="Slide Number Placeholder 5"/>
          <p:cNvSpPr txBox="1">
            <a:spLocks noGrp="1" noChangeArrowheads="1"/>
          </p:cNvSpPr>
          <p:nvPr/>
        </p:nvSpPr>
        <p:spPr bwMode="auto">
          <a:xfrm>
            <a:off x="7467600" y="6553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05A5E41-0E55-48F3-B27D-0306881D6221}" type="slidenum">
              <a:rPr lang="zh-CN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1509" name="Footer Placeholder 4"/>
          <p:cNvSpPr txBox="1">
            <a:spLocks noGrp="1" noChangeArrowheads="1"/>
          </p:cNvSpPr>
          <p:nvPr/>
        </p:nvSpPr>
        <p:spPr bwMode="auto">
          <a:xfrm>
            <a:off x="2774950" y="65532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Hard Probes 2016, Wuhan, China </a:t>
            </a:r>
          </a:p>
        </p:txBody>
      </p:sp>
    </p:spTree>
  </p:cSld>
  <p:clrMapOvr>
    <a:masterClrMapping/>
  </p:clrMapOvr>
  <p:transition advTm="46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 txBox="1">
            <a:spLocks noGrp="1" noChangeArrowheads="1"/>
          </p:cNvSpPr>
          <p:nvPr/>
        </p:nvSpPr>
        <p:spPr bwMode="auto">
          <a:xfrm>
            <a:off x="609600" y="6553200"/>
            <a:ext cx="191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Kun Jiang</a:t>
            </a:r>
          </a:p>
        </p:txBody>
      </p:sp>
      <p:sp>
        <p:nvSpPr>
          <p:cNvPr id="22531" name="Slide Number Placeholder 5"/>
          <p:cNvSpPr txBox="1">
            <a:spLocks noGrp="1" noChangeArrowheads="1"/>
          </p:cNvSpPr>
          <p:nvPr/>
        </p:nvSpPr>
        <p:spPr bwMode="auto">
          <a:xfrm>
            <a:off x="7467600" y="6553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0FE7D36-28AF-47C3-B717-9243489F1ED8}" type="slidenum">
              <a:rPr lang="zh-CN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977900" y="1050925"/>
            <a:ext cx="3019425" cy="198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5230813" y="1050925"/>
            <a:ext cx="3017837" cy="198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2534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Correct for </a:t>
            </a:r>
            <a:r>
              <a:rPr lang="en-US" altLang="en-US" sz="2400" smtClean="0">
                <a:latin typeface="Symbol" panose="05050102010706020507" pitchFamily="18" charset="2"/>
              </a:rPr>
              <a:t>f</a:t>
            </a:r>
            <a:r>
              <a:rPr lang="en-US" altLang="en-US" sz="2400" smtClean="0"/>
              <a:t>-dependent acceptance </a:t>
            </a:r>
            <a:r>
              <a:rPr lang="en-US" altLang="zh-CN" sz="2400" smtClean="0">
                <a:ea typeface="SimSun" panose="02010600030101010101" pitchFamily="2" charset="-122"/>
              </a:rPr>
              <a:t>× efficiency</a:t>
            </a:r>
            <a:endParaRPr lang="en-US" altLang="en-US" sz="2400" smtClean="0"/>
          </a:p>
        </p:txBody>
      </p:sp>
      <p:pic>
        <p:nvPicPr>
          <p:cNvPr id="22535" name="Picture 9" descr="C:\Users\kjiang\Desktop\ppt\dNdphi.gifdNdp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892175"/>
            <a:ext cx="4929187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84200" y="4543425"/>
            <a:ext cx="8013700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sz="2000" dirty="0" smtClean="0"/>
              <a:t>Normalize the single particle </a:t>
            </a:r>
            <a:r>
              <a:rPr lang="en-US" sz="2000" dirty="0" smtClean="0">
                <a:latin typeface="Symbol" panose="05050102010706020507" pitchFamily="18" charset="2"/>
              </a:rPr>
              <a:t>f</a:t>
            </a:r>
            <a:r>
              <a:rPr lang="en-US" sz="2000" dirty="0" smtClean="0"/>
              <a:t> distribution to average unity. The inverse of that will be the </a:t>
            </a:r>
            <a:r>
              <a:rPr lang="en-US" sz="2000" dirty="0" smtClean="0">
                <a:latin typeface="Symbol" panose="05050102010706020507" pitchFamily="18" charset="2"/>
              </a:rPr>
              <a:t>f</a:t>
            </a:r>
            <a:r>
              <a:rPr lang="en-US" sz="2000" dirty="0" smtClean="0"/>
              <a:t>-dependent efficiency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sz="1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sz="2000" dirty="0" smtClean="0"/>
              <a:t>Done run-by-run (and runs with same efficiency grouped together)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000" dirty="0" smtClean="0"/>
              <a:t>Corrections are done as a function of centralities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000" dirty="0" smtClean="0"/>
              <a:t>Apply </a:t>
            </a:r>
            <a:r>
              <a:rPr lang="en-US" sz="2000" dirty="0" smtClean="0">
                <a:latin typeface="Symbol" panose="05050102010706020507" pitchFamily="18" charset="2"/>
              </a:rPr>
              <a:t>f</a:t>
            </a:r>
            <a:r>
              <a:rPr lang="en-US" sz="2000" dirty="0" smtClean="0"/>
              <a:t>-dependent efficiency correction for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 calculation and di-hadron correlations</a:t>
            </a:r>
          </a:p>
        </p:txBody>
      </p:sp>
      <p:sp>
        <p:nvSpPr>
          <p:cNvPr id="22537" name="Footer Placeholder 4"/>
          <p:cNvSpPr txBox="1">
            <a:spLocks noGrp="1" noChangeArrowheads="1"/>
          </p:cNvSpPr>
          <p:nvPr/>
        </p:nvSpPr>
        <p:spPr bwMode="auto">
          <a:xfrm>
            <a:off x="2774950" y="65532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Hard Probes 2016, Wuhan, China </a:t>
            </a:r>
          </a:p>
        </p:txBody>
      </p:sp>
    </p:spTree>
  </p:cSld>
  <p:clrMapOvr>
    <a:masterClrMapping/>
  </p:clrMapOvr>
  <p:transition advTm="10370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 txBox="1">
            <a:spLocks noGrp="1" noChangeArrowheads="1"/>
          </p:cNvSpPr>
          <p:nvPr/>
        </p:nvSpPr>
        <p:spPr bwMode="auto">
          <a:xfrm>
            <a:off x="609600" y="6553200"/>
            <a:ext cx="191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Kun Jiang</a:t>
            </a:r>
          </a:p>
        </p:txBody>
      </p:sp>
      <p:sp>
        <p:nvSpPr>
          <p:cNvPr id="23555" name="Slide Number Placeholder 5"/>
          <p:cNvSpPr txBox="1">
            <a:spLocks noGrp="1" noChangeArrowheads="1"/>
          </p:cNvSpPr>
          <p:nvPr/>
        </p:nvSpPr>
        <p:spPr bwMode="auto">
          <a:xfrm>
            <a:off x="7467600" y="6553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05F225F-2893-4A0F-B193-8B5317DCBEDE}" type="slidenum">
              <a:rPr lang="zh-CN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Correct for </a:t>
            </a:r>
            <a:r>
              <a:rPr lang="en-US" altLang="en-US" sz="2400" smtClean="0">
                <a:latin typeface="Symbol" panose="05050102010706020507" pitchFamily="18" charset="2"/>
              </a:rPr>
              <a:t>h</a:t>
            </a:r>
            <a:r>
              <a:rPr lang="en-US" altLang="en-US" sz="2400" smtClean="0"/>
              <a:t>-dependent acceptance </a:t>
            </a:r>
            <a:r>
              <a:rPr lang="en-US" altLang="zh-CN" sz="2400" smtClean="0">
                <a:ea typeface="SimSun" panose="02010600030101010101" pitchFamily="2" charset="-122"/>
              </a:rPr>
              <a:t>× efficiency</a:t>
            </a:r>
            <a:endParaRPr lang="en-US" altLang="en-US" sz="2400" smtClean="0"/>
          </a:p>
        </p:txBody>
      </p:sp>
      <p:pic>
        <p:nvPicPr>
          <p:cNvPr id="23557" name="Picture 6" descr="hsymm_cen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955675"/>
            <a:ext cx="416877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254000" y="4330700"/>
            <a:ext cx="8823325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>
                <a:ea typeface="SimSun" panose="02010600030101010101" pitchFamily="2" charset="-122"/>
              </a:rPr>
              <a:t> Treat symmetrized dN/d</a:t>
            </a:r>
            <a:r>
              <a:rPr lang="en-US" altLang="en-US" sz="2000">
                <a:latin typeface="Symbol" panose="05050102010706020507" pitchFamily="18" charset="2"/>
                <a:ea typeface="SimSun" panose="02010600030101010101" pitchFamily="2" charset="-122"/>
              </a:rPr>
              <a:t>h</a:t>
            </a:r>
            <a:r>
              <a:rPr lang="en-US" altLang="en-US" sz="2000">
                <a:ea typeface="SimSun" panose="02010600030101010101" pitchFamily="2" charset="-122"/>
              </a:rPr>
              <a:t> distribution in events with |z</a:t>
            </a:r>
            <a:r>
              <a:rPr lang="en-US" altLang="en-US" sz="2000" baseline="-25000">
                <a:ea typeface="SimSun" panose="02010600030101010101" pitchFamily="2" charset="-122"/>
              </a:rPr>
              <a:t>vtx</a:t>
            </a:r>
            <a:r>
              <a:rPr lang="en-US" altLang="en-US" sz="2000">
                <a:ea typeface="SimSun" panose="02010600030101010101" pitchFamily="2" charset="-122"/>
              </a:rPr>
              <a:t>| &lt; 2 cm as the baseline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ea typeface="SimSun" panose="02010600030101010101" pitchFamily="2" charset="-122"/>
              </a:rPr>
              <a:t> Take the inverse of the ratio of the dN/d</a:t>
            </a:r>
            <a:r>
              <a:rPr lang="en-US" altLang="en-US" sz="2000">
                <a:latin typeface="Symbol" panose="05050102010706020507" pitchFamily="18" charset="2"/>
                <a:ea typeface="SimSun" panose="02010600030101010101" pitchFamily="2" charset="-122"/>
              </a:rPr>
              <a:t>h</a:t>
            </a:r>
            <a:r>
              <a:rPr lang="en-US" altLang="en-US" sz="2000">
                <a:ea typeface="SimSun" panose="02010600030101010101" pitchFamily="2" charset="-122"/>
              </a:rPr>
              <a:t> distribution from each z</a:t>
            </a:r>
            <a:r>
              <a:rPr lang="en-US" altLang="en-US" sz="2000" baseline="-25000">
                <a:ea typeface="SimSun" panose="02010600030101010101" pitchFamily="2" charset="-122"/>
              </a:rPr>
              <a:t>vtx</a:t>
            </a:r>
            <a:r>
              <a:rPr lang="en-US" altLang="en-US" sz="2000">
                <a:ea typeface="SimSun" panose="02010600030101010101" pitchFamily="2" charset="-122"/>
              </a:rPr>
              <a:t> bin to this baseline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ea typeface="SimSun" panose="02010600030101010101" pitchFamily="2" charset="-122"/>
              </a:rPr>
              <a:t> Apply </a:t>
            </a:r>
            <a:r>
              <a:rPr lang="en-US" altLang="en-US" sz="2000">
                <a:latin typeface="Symbol" panose="05050102010706020507" pitchFamily="18" charset="2"/>
                <a:ea typeface="SimSun" panose="02010600030101010101" pitchFamily="2" charset="-122"/>
              </a:rPr>
              <a:t>h</a:t>
            </a:r>
            <a:r>
              <a:rPr lang="en-US" altLang="en-US" sz="2000">
                <a:ea typeface="SimSun" panose="02010600030101010101" pitchFamily="2" charset="-122"/>
              </a:rPr>
              <a:t>-dependent efficiency correction for P</a:t>
            </a:r>
            <a:r>
              <a:rPr lang="en-US" altLang="en-US" sz="2000" baseline="-25000">
                <a:ea typeface="SimSun" panose="02010600030101010101" pitchFamily="2" charset="-122"/>
              </a:rPr>
              <a:t>x</a:t>
            </a:r>
            <a:r>
              <a:rPr lang="en-US" altLang="en-US" sz="2000">
                <a:ea typeface="SimSun" panose="02010600030101010101" pitchFamily="2" charset="-122"/>
              </a:rPr>
              <a:t> calculation and di-hadron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ea typeface="SimSun" panose="02010600030101010101" pitchFamily="2" charset="-122"/>
              </a:rPr>
              <a:t>correlations </a:t>
            </a:r>
          </a:p>
        </p:txBody>
      </p:sp>
      <p:sp>
        <p:nvSpPr>
          <p:cNvPr id="23559" name="Footer Placeholder 4"/>
          <p:cNvSpPr txBox="1">
            <a:spLocks noGrp="1" noChangeArrowheads="1"/>
          </p:cNvSpPr>
          <p:nvPr/>
        </p:nvSpPr>
        <p:spPr bwMode="auto">
          <a:xfrm>
            <a:off x="2774950" y="65532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Hard Probes 2016, Wuhan, China </a:t>
            </a:r>
          </a:p>
        </p:txBody>
      </p:sp>
    </p:spTree>
  </p:cSld>
  <p:clrMapOvr>
    <a:masterClrMapping/>
  </p:clrMapOvr>
  <p:transition advTm="14447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 txBox="1">
            <a:spLocks noGrp="1" noChangeArrowheads="1"/>
          </p:cNvSpPr>
          <p:nvPr/>
        </p:nvSpPr>
        <p:spPr bwMode="auto">
          <a:xfrm>
            <a:off x="609600" y="6553200"/>
            <a:ext cx="191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Kun Jiang</a:t>
            </a:r>
          </a:p>
        </p:txBody>
      </p:sp>
      <p:sp>
        <p:nvSpPr>
          <p:cNvPr id="24579" name="Slide Number Placeholder 5"/>
          <p:cNvSpPr txBox="1">
            <a:spLocks noGrp="1" noChangeArrowheads="1"/>
          </p:cNvSpPr>
          <p:nvPr/>
        </p:nvSpPr>
        <p:spPr bwMode="auto">
          <a:xfrm>
            <a:off x="7467600" y="6553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7D75C40-3A59-4609-9DC3-089AD168AB69}" type="slidenum">
              <a:rPr lang="zh-CN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Systematic study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41313" y="1112838"/>
            <a:ext cx="8466137" cy="540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5850" indent="-3429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Vary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 cut to vary the relative contributions of jets and background fluctuations to the selected events.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300" dirty="0" smtClean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 smtClean="0"/>
              <a:t>From allowing 10% of events to 2%, 5%, 15%, 20%, 30%, 50% of events.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 smtClean="0"/>
              <a:t>Assign a systematic error of 3.2% from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x</a:t>
            </a:r>
            <a:r>
              <a:rPr lang="en-US" sz="1600" dirty="0" smtClean="0"/>
              <a:t> cut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1600" dirty="0" smtClean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1600" dirty="0" smtClean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1600" dirty="0" smtClean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1600" dirty="0" smtClean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1600" dirty="0" smtClean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1600" dirty="0" smtClean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1600" dirty="0" smtClean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1600" dirty="0" smtClean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1600" dirty="0" smtClean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1600" dirty="0" smtClean="0"/>
          </a:p>
          <a:p>
            <a:pPr marL="742950" lvl="1" indent="0" eaLnBrk="1" hangingPunct="1">
              <a:spcBef>
                <a:spcPct val="0"/>
              </a:spcBef>
              <a:buFontTx/>
              <a:buNone/>
              <a:defRPr/>
            </a:pPr>
            <a:endParaRPr lang="en-US" sz="1600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Vary track quality cut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300" dirty="0" smtClean="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 smtClean="0"/>
              <a:t>A systematic error of 1.5% form </a:t>
            </a:r>
            <a:r>
              <a:rPr lang="en-US" sz="1600" dirty="0" err="1" smtClean="0"/>
              <a:t>dca</a:t>
            </a:r>
            <a:r>
              <a:rPr lang="en-US" sz="1600" dirty="0" smtClean="0"/>
              <a:t> (distance of closest approach to the collision </a:t>
            </a:r>
            <a:r>
              <a:rPr lang="en-US" sz="1600" dirty="0" err="1" smtClean="0"/>
              <a:t>vetex</a:t>
            </a:r>
            <a:r>
              <a:rPr lang="en-US" sz="1600" dirty="0" smtClean="0"/>
              <a:t>)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 smtClean="0"/>
              <a:t>A systematic error of 2.0% from </a:t>
            </a:r>
            <a:r>
              <a:rPr lang="en-US" sz="1600" dirty="0" err="1" smtClean="0"/>
              <a:t>nhitsfit</a:t>
            </a:r>
            <a:r>
              <a:rPr lang="en-US" sz="1600" dirty="0" smtClean="0"/>
              <a:t> (number of TPC hits)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sz="1800" dirty="0" smtClean="0"/>
          </a:p>
        </p:txBody>
      </p:sp>
      <p:pic>
        <p:nvPicPr>
          <p:cNvPr id="2458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417763"/>
            <a:ext cx="6853238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Footer Placeholder 4"/>
          <p:cNvSpPr txBox="1">
            <a:spLocks noGrp="1" noChangeArrowheads="1"/>
          </p:cNvSpPr>
          <p:nvPr/>
        </p:nvSpPr>
        <p:spPr bwMode="auto">
          <a:xfrm>
            <a:off x="2774950" y="65532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Hard Probes 2016, Wuhan, China </a:t>
            </a:r>
          </a:p>
        </p:txBody>
      </p:sp>
    </p:spTree>
  </p:cSld>
  <p:clrMapOvr>
    <a:masterClrMapping/>
  </p:clrMapOvr>
  <p:transition advTm="13829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 txBox="1">
            <a:spLocks noGrp="1" noChangeArrowheads="1"/>
          </p:cNvSpPr>
          <p:nvPr/>
        </p:nvSpPr>
        <p:spPr bwMode="auto">
          <a:xfrm>
            <a:off x="609600" y="6553200"/>
            <a:ext cx="191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Kun Jiang</a:t>
            </a:r>
          </a:p>
        </p:txBody>
      </p:sp>
      <p:sp>
        <p:nvSpPr>
          <p:cNvPr id="6147" name="Slide Number Placeholder 5"/>
          <p:cNvSpPr txBox="1">
            <a:spLocks noGrp="1" noChangeArrowheads="1"/>
          </p:cNvSpPr>
          <p:nvPr/>
        </p:nvSpPr>
        <p:spPr bwMode="auto">
          <a:xfrm>
            <a:off x="7467600" y="6553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4B7D405-3804-448C-A338-2252EF53253B}" type="slidenum">
              <a:rPr lang="zh-CN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148" name="Line 34"/>
          <p:cNvSpPr>
            <a:spLocks noChangeShapeType="1"/>
          </p:cNvSpPr>
          <p:nvPr/>
        </p:nvSpPr>
        <p:spPr bwMode="auto">
          <a:xfrm>
            <a:off x="2971800" y="1981200"/>
            <a:ext cx="0" cy="1219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762000" y="76200"/>
            <a:ext cx="723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Motivation</a:t>
            </a:r>
          </a:p>
        </p:txBody>
      </p:sp>
      <p:sp>
        <p:nvSpPr>
          <p:cNvPr id="92" name="Rectangle 3"/>
          <p:cNvSpPr txBox="1">
            <a:spLocks noChangeArrowheads="1"/>
          </p:cNvSpPr>
          <p:nvPr/>
        </p:nvSpPr>
        <p:spPr bwMode="auto">
          <a:xfrm>
            <a:off x="419100" y="990600"/>
            <a:ext cx="832485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2000" dirty="0" smtClean="0">
                <a:ea typeface="SimSun" panose="02010600030101010101" pitchFamily="2" charset="-122"/>
              </a:rPr>
              <a:t>Energetic </a:t>
            </a:r>
            <a:r>
              <a:rPr lang="en-US" altLang="en-US" sz="2000" dirty="0" err="1" smtClean="0">
                <a:ea typeface="SimSun" panose="02010600030101010101" pitchFamily="2" charset="-122"/>
              </a:rPr>
              <a:t>partons</a:t>
            </a:r>
            <a:r>
              <a:rPr lang="en-US" altLang="en-US" sz="2000" dirty="0" smtClean="0">
                <a:ea typeface="SimSun" panose="02010600030101010101" pitchFamily="2" charset="-122"/>
              </a:rPr>
              <a:t> lose energy due to interactions in the dense medium</a:t>
            </a:r>
            <a:endParaRPr lang="en-US" altLang="en-US" sz="700" dirty="0" smtClean="0">
              <a:ea typeface="SimSun" panose="02010600030101010101" pitchFamily="2" charset="-122"/>
            </a:endParaRPr>
          </a:p>
          <a:p>
            <a:pPr eaLnBrk="1" hangingPunct="1">
              <a:defRPr/>
            </a:pPr>
            <a:endParaRPr lang="en-US" altLang="en-US" sz="700" dirty="0" smtClean="0">
              <a:ea typeface="SimSun" panose="02010600030101010101" pitchFamily="2" charset="-122"/>
            </a:endParaRPr>
          </a:p>
          <a:p>
            <a:pPr eaLnBrk="1" hangingPunct="1">
              <a:defRPr/>
            </a:pPr>
            <a:endParaRPr lang="en-US" altLang="en-US" sz="700" dirty="0" smtClean="0">
              <a:ea typeface="SimSun" panose="02010600030101010101" pitchFamily="2" charset="-122"/>
            </a:endParaRPr>
          </a:p>
          <a:p>
            <a:pPr eaLnBrk="1" hangingPunct="1">
              <a:defRPr/>
            </a:pPr>
            <a:endParaRPr lang="en-US" altLang="en-US" sz="700" dirty="0" smtClean="0">
              <a:ea typeface="SimSun" panose="02010600030101010101" pitchFamily="2" charset="-122"/>
            </a:endParaRPr>
          </a:p>
          <a:p>
            <a:pPr eaLnBrk="1" hangingPunct="1">
              <a:defRPr/>
            </a:pPr>
            <a:endParaRPr lang="en-US" altLang="en-US" sz="700" dirty="0" smtClean="0">
              <a:ea typeface="SimSun" panose="02010600030101010101" pitchFamily="2" charset="-122"/>
            </a:endParaRPr>
          </a:p>
          <a:p>
            <a:pPr eaLnBrk="1" hangingPunct="1">
              <a:defRPr/>
            </a:pPr>
            <a:endParaRPr lang="en-US" altLang="en-US" sz="700" dirty="0" smtClean="0">
              <a:ea typeface="SimSun" panose="02010600030101010101" pitchFamily="2" charset="-122"/>
            </a:endParaRPr>
          </a:p>
          <a:p>
            <a:pPr eaLnBrk="1" hangingPunct="1">
              <a:defRPr/>
            </a:pPr>
            <a:endParaRPr lang="en-US" altLang="en-US" sz="700" dirty="0" smtClean="0">
              <a:ea typeface="SimSun" panose="02010600030101010101" pitchFamily="2" charset="-122"/>
            </a:endParaRPr>
          </a:p>
          <a:p>
            <a:pPr eaLnBrk="1" hangingPunct="1">
              <a:defRPr/>
            </a:pPr>
            <a:endParaRPr lang="en-US" altLang="en-US" sz="700" dirty="0" smtClean="0">
              <a:ea typeface="SimSun" panose="02010600030101010101" pitchFamily="2" charset="-122"/>
            </a:endParaRPr>
          </a:p>
          <a:p>
            <a:pPr eaLnBrk="1" hangingPunct="1">
              <a:defRPr/>
            </a:pPr>
            <a:endParaRPr lang="en-US" altLang="en-US" sz="700" dirty="0" smtClean="0">
              <a:ea typeface="SimSun" panose="02010600030101010101" pitchFamily="2" charset="-122"/>
            </a:endParaRPr>
          </a:p>
          <a:p>
            <a:pPr eaLnBrk="1" hangingPunct="1">
              <a:defRPr/>
            </a:pPr>
            <a:endParaRPr lang="en-US" altLang="en-US" sz="700" dirty="0" smtClean="0">
              <a:ea typeface="SimSun" panose="02010600030101010101" pitchFamily="2" charset="-122"/>
            </a:endParaRPr>
          </a:p>
          <a:p>
            <a:pPr eaLnBrk="1" hangingPunct="1">
              <a:defRPr/>
            </a:pPr>
            <a:endParaRPr lang="en-US" altLang="en-US" sz="700" dirty="0" smtClean="0">
              <a:ea typeface="SimSun" panose="02010600030101010101" pitchFamily="2" charset="-122"/>
            </a:endParaRPr>
          </a:p>
          <a:p>
            <a:pPr eaLnBrk="1" hangingPunct="1">
              <a:defRPr/>
            </a:pPr>
            <a:endParaRPr lang="en-US" altLang="en-US" sz="700" dirty="0" smtClean="0">
              <a:ea typeface="SimSun" panose="02010600030101010101" pitchFamily="2" charset="-122"/>
            </a:endParaRPr>
          </a:p>
          <a:p>
            <a:pPr eaLnBrk="1" hangingPunct="1">
              <a:defRPr/>
            </a:pPr>
            <a:endParaRPr lang="en-US" altLang="en-US" sz="700" dirty="0" smtClean="0">
              <a:ea typeface="SimSun" panose="02010600030101010101" pitchFamily="2" charset="-122"/>
            </a:endParaRPr>
          </a:p>
          <a:p>
            <a:pPr eaLnBrk="1" hangingPunct="1">
              <a:defRPr/>
            </a:pPr>
            <a:endParaRPr lang="en-US" altLang="en-US" sz="700" dirty="0" smtClean="0">
              <a:ea typeface="SimSun" panose="02010600030101010101" pitchFamily="2" charset="-122"/>
            </a:endParaRPr>
          </a:p>
          <a:p>
            <a:pPr eaLnBrk="1" hangingPunct="1">
              <a:defRPr/>
            </a:pPr>
            <a:endParaRPr lang="en-US" altLang="en-US" sz="700" dirty="0" smtClean="0">
              <a:ea typeface="SimSun" panose="02010600030101010101" pitchFamily="2" charset="-122"/>
            </a:endParaRPr>
          </a:p>
          <a:p>
            <a:pPr eaLnBrk="1" hangingPunct="1">
              <a:defRPr/>
            </a:pPr>
            <a:endParaRPr lang="en-US" altLang="en-US" sz="700" dirty="0" smtClean="0">
              <a:ea typeface="SimSun" panose="02010600030101010101" pitchFamily="2" charset="-122"/>
            </a:endParaRPr>
          </a:p>
          <a:p>
            <a:pPr eaLnBrk="1" hangingPunct="1">
              <a:defRPr/>
            </a:pPr>
            <a:endParaRPr lang="en-US" altLang="en-US" sz="700" dirty="0" smtClean="0">
              <a:ea typeface="SimSun" panose="02010600030101010101" pitchFamily="2" charset="-122"/>
            </a:endParaRPr>
          </a:p>
          <a:p>
            <a:pPr eaLnBrk="1" hangingPunct="1">
              <a:defRPr/>
            </a:pPr>
            <a:endParaRPr lang="en-US" altLang="en-US" sz="700" dirty="0" smtClean="0">
              <a:ea typeface="SimSun" panose="02010600030101010101" pitchFamily="2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en-US" sz="700" dirty="0" smtClean="0">
              <a:ea typeface="SimSun" panose="02010600030101010101" pitchFamily="2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en-US" sz="700" dirty="0" smtClean="0">
              <a:ea typeface="SimSun" panose="02010600030101010101" pitchFamily="2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en-US" sz="700" dirty="0">
              <a:ea typeface="SimSun" panose="02010600030101010101" pitchFamily="2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en-US" sz="700" dirty="0" smtClean="0">
              <a:ea typeface="SimSun" panose="02010600030101010101" pitchFamily="2" charset="-122"/>
            </a:endParaRPr>
          </a:p>
          <a:p>
            <a:pPr eaLnBrk="1" hangingPunct="1">
              <a:defRPr/>
            </a:pPr>
            <a:r>
              <a:rPr lang="en-US" altLang="en-US" sz="2000" dirty="0" smtClean="0"/>
              <a:t>Measurements of medium modifications of jets have so far been obscured by the large anisotropic flow background. </a:t>
            </a:r>
            <a:r>
              <a:rPr lang="en-US" altLang="en-US" sz="2000" dirty="0">
                <a:ea typeface="SimSun" panose="02010600030101010101" pitchFamily="2" charset="-122"/>
              </a:rPr>
              <a:t>Flow background decreases with </a:t>
            </a:r>
            <a:r>
              <a:rPr lang="en-US" altLang="en-US" sz="2000" dirty="0" err="1">
                <a:ea typeface="SimSun" panose="02010600030101010101" pitchFamily="2" charset="-122"/>
              </a:rPr>
              <a:t>p</a:t>
            </a:r>
            <a:r>
              <a:rPr lang="en-US" altLang="en-US" sz="2000" baseline="-25000" dirty="0" err="1">
                <a:ea typeface="SimSun" panose="02010600030101010101" pitchFamily="2" charset="-122"/>
              </a:rPr>
              <a:t>T</a:t>
            </a:r>
            <a:r>
              <a:rPr lang="en-US" altLang="en-US" sz="2000" dirty="0" err="1">
                <a:ea typeface="SimSun" panose="02010600030101010101" pitchFamily="2" charset="-122"/>
              </a:rPr>
              <a:t>.</a:t>
            </a:r>
            <a:r>
              <a:rPr lang="en-US" altLang="en-US" sz="2000" dirty="0">
                <a:ea typeface="SimSun" panose="02010600030101010101" pitchFamily="2" charset="-122"/>
              </a:rPr>
              <a:t> </a:t>
            </a:r>
            <a:r>
              <a:rPr lang="en-US" altLang="en-US" sz="2000" dirty="0" smtClean="0"/>
              <a:t>Flow shape and amplitude are not precisely known. </a:t>
            </a:r>
          </a:p>
          <a:p>
            <a:pPr eaLnBrk="1" hangingPunct="1">
              <a:defRPr/>
            </a:pPr>
            <a:r>
              <a:rPr lang="en-US" altLang="en-US" sz="2000" dirty="0" smtClean="0"/>
              <a:t>All orders of </a:t>
            </a:r>
            <a:r>
              <a:rPr lang="en-US" altLang="en-US" sz="2000" dirty="0" err="1" smtClean="0"/>
              <a:t>v</a:t>
            </a:r>
            <a:r>
              <a:rPr lang="en-US" altLang="en-US" sz="2000" baseline="-25000" dirty="0" err="1" smtClean="0"/>
              <a:t>n</a:t>
            </a:r>
            <a:r>
              <a:rPr lang="en-US" altLang="en-US" sz="2000" dirty="0" smtClean="0"/>
              <a:t> are possible and need to be subtracted</a:t>
            </a:r>
          </a:p>
          <a:p>
            <a:pPr eaLnBrk="1" hangingPunct="1">
              <a:defRPr/>
            </a:pPr>
            <a:r>
              <a:rPr lang="en-US" altLang="en-US" sz="2000" dirty="0" smtClean="0"/>
              <a:t>We devise a method to subtract flow background using data</a:t>
            </a:r>
            <a:endParaRPr lang="en-US" altLang="en-US" sz="2000" dirty="0"/>
          </a:p>
        </p:txBody>
      </p:sp>
      <p:pic>
        <p:nvPicPr>
          <p:cNvPr id="6151" name="Picture 7" descr="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090738"/>
            <a:ext cx="333375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646238" y="1778000"/>
            <a:ext cx="20066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30" tIns="41015" rIns="82030" bIns="41015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ea typeface="SimSun" panose="02010600030101010101" pitchFamily="2" charset="-122"/>
              </a:rPr>
              <a:t>PRC 82 (2010) 024912</a:t>
            </a:r>
          </a:p>
        </p:txBody>
      </p:sp>
      <p:grpSp>
        <p:nvGrpSpPr>
          <p:cNvPr id="6153" name="Group 4"/>
          <p:cNvGrpSpPr>
            <a:grpSpLocks/>
          </p:cNvGrpSpPr>
          <p:nvPr/>
        </p:nvGrpSpPr>
        <p:grpSpPr bwMode="auto">
          <a:xfrm>
            <a:off x="4926013" y="1674813"/>
            <a:ext cx="2997200" cy="2698750"/>
            <a:chOff x="4926585" y="1665709"/>
            <a:chExt cx="2996619" cy="2699588"/>
          </a:xfrm>
        </p:grpSpPr>
        <p:pic>
          <p:nvPicPr>
            <p:cNvPr id="6155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8631" y="1665709"/>
              <a:ext cx="2294573" cy="224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6" name="TextBox 10"/>
            <p:cNvSpPr txBox="1">
              <a:spLocks noChangeArrowheads="1"/>
            </p:cNvSpPr>
            <p:nvPr/>
          </p:nvSpPr>
          <p:spPr bwMode="auto">
            <a:xfrm rot="-5400000">
              <a:off x="4397594" y="2600749"/>
              <a:ext cx="1396536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1/N</a:t>
              </a:r>
              <a:r>
                <a:rPr lang="en-US" altLang="en-US" sz="1600" baseline="-25000"/>
                <a:t>trig</a:t>
              </a:r>
              <a:r>
                <a:rPr lang="en-US" altLang="en-US" sz="1600"/>
                <a:t> dN/d</a:t>
              </a:r>
              <a:r>
                <a:rPr lang="en-US" altLang="en-US" sz="1600">
                  <a:latin typeface="Symbol" panose="05050102010706020507" pitchFamily="18" charset="2"/>
                </a:rPr>
                <a:t>Df</a:t>
              </a:r>
            </a:p>
          </p:txBody>
        </p:sp>
        <p:pic>
          <p:nvPicPr>
            <p:cNvPr id="6157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608" y="1665709"/>
              <a:ext cx="297180" cy="223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8" name="TextBox 14"/>
            <p:cNvSpPr txBox="1">
              <a:spLocks noChangeArrowheads="1"/>
            </p:cNvSpPr>
            <p:nvPr/>
          </p:nvSpPr>
          <p:spPr bwMode="auto">
            <a:xfrm>
              <a:off x="6738516" y="4026743"/>
              <a:ext cx="417102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Symbol" panose="05050102010706020507" pitchFamily="18" charset="2"/>
                </a:rPr>
                <a:t>Df</a:t>
              </a:r>
            </a:p>
          </p:txBody>
        </p:sp>
        <p:pic>
          <p:nvPicPr>
            <p:cNvPr id="6159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8631" y="3897417"/>
              <a:ext cx="2286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4" name="Footer Placeholder 4"/>
          <p:cNvSpPr txBox="1">
            <a:spLocks noGrp="1" noChangeArrowheads="1"/>
          </p:cNvSpPr>
          <p:nvPr/>
        </p:nvSpPr>
        <p:spPr bwMode="auto">
          <a:xfrm>
            <a:off x="2774950" y="65532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Hard Probes 2016, Wuhan, China </a:t>
            </a:r>
          </a:p>
        </p:txBody>
      </p:sp>
    </p:spTree>
  </p:cSld>
  <p:clrMapOvr>
    <a:masterClrMapping/>
  </p:clrMapOvr>
  <p:transition advTm="14611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 txBox="1">
            <a:spLocks noGrp="1" noChangeArrowheads="1"/>
          </p:cNvSpPr>
          <p:nvPr/>
        </p:nvSpPr>
        <p:spPr bwMode="auto">
          <a:xfrm>
            <a:off x="609600" y="6553200"/>
            <a:ext cx="191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Kun Jiang</a:t>
            </a:r>
          </a:p>
        </p:txBody>
      </p:sp>
      <p:sp>
        <p:nvSpPr>
          <p:cNvPr id="25603" name="Slide Number Placeholder 5"/>
          <p:cNvSpPr txBox="1">
            <a:spLocks noGrp="1" noChangeArrowheads="1"/>
          </p:cNvSpPr>
          <p:nvPr/>
        </p:nvSpPr>
        <p:spPr bwMode="auto">
          <a:xfrm>
            <a:off x="7467600" y="6553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4CF31D7-9D96-4728-B515-4061638FF7BA}" type="slidenum">
              <a:rPr lang="zh-CN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Systematic study</a:t>
            </a:r>
          </a:p>
        </p:txBody>
      </p:sp>
      <p:grpSp>
        <p:nvGrpSpPr>
          <p:cNvPr id="25605" name="Group 2"/>
          <p:cNvGrpSpPr>
            <a:grpSpLocks/>
          </p:cNvGrpSpPr>
          <p:nvPr/>
        </p:nvGrpSpPr>
        <p:grpSpPr bwMode="auto">
          <a:xfrm>
            <a:off x="1557338" y="2600325"/>
            <a:ext cx="3300412" cy="1952625"/>
            <a:chOff x="6433226" y="2494161"/>
            <a:chExt cx="3300412" cy="1951240"/>
          </a:xfrm>
        </p:grpSpPr>
        <p:grpSp>
          <p:nvGrpSpPr>
            <p:cNvPr id="25641" name="Group 1"/>
            <p:cNvGrpSpPr>
              <a:grpSpLocks/>
            </p:cNvGrpSpPr>
            <p:nvPr/>
          </p:nvGrpSpPr>
          <p:grpSpPr bwMode="auto">
            <a:xfrm>
              <a:off x="6433226" y="2494161"/>
              <a:ext cx="3300412" cy="1893887"/>
              <a:chOff x="5595938" y="4618038"/>
              <a:chExt cx="3300411" cy="1893887"/>
            </a:xfrm>
          </p:grpSpPr>
          <p:grpSp>
            <p:nvGrpSpPr>
              <p:cNvPr id="25644" name="Group 10"/>
              <p:cNvGrpSpPr>
                <a:grpSpLocks/>
              </p:cNvGrpSpPr>
              <p:nvPr/>
            </p:nvGrpSpPr>
            <p:grpSpPr bwMode="auto">
              <a:xfrm>
                <a:off x="5657850" y="5045075"/>
                <a:ext cx="2591372" cy="1049338"/>
                <a:chOff x="0" y="0"/>
                <a:chExt cx="4534" cy="1838"/>
              </a:xfrm>
            </p:grpSpPr>
            <p:sp>
              <p:nvSpPr>
                <p:cNvPr id="25650" name="Rectangle 6"/>
                <p:cNvSpPr>
                  <a:spLocks noChangeArrowheads="1"/>
                </p:cNvSpPr>
                <p:nvPr/>
              </p:nvSpPr>
              <p:spPr bwMode="auto">
                <a:xfrm>
                  <a:off x="2267" y="0"/>
                  <a:ext cx="1133" cy="18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170" tIns="46990" rIns="90170" bIns="46990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/>
                </a:p>
              </p:txBody>
            </p:sp>
            <p:sp>
              <p:nvSpPr>
                <p:cNvPr id="25651" name="Rectangle 6"/>
                <p:cNvSpPr>
                  <a:spLocks noChangeArrowheads="1"/>
                </p:cNvSpPr>
                <p:nvPr/>
              </p:nvSpPr>
              <p:spPr bwMode="auto">
                <a:xfrm>
                  <a:off x="3401" y="0"/>
                  <a:ext cx="1133" cy="183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170" tIns="46990" rIns="90170" bIns="46990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/>
                </a:p>
              </p:txBody>
            </p:sp>
            <p:sp>
              <p:nvSpPr>
                <p:cNvPr id="25652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2"/>
                  <a:ext cx="1133" cy="183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170" tIns="46990" rIns="90170" bIns="46990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/>
                </a:p>
              </p:txBody>
            </p:sp>
            <p:sp>
              <p:nvSpPr>
                <p:cNvPr id="25653" name="Rectangle 6"/>
                <p:cNvSpPr>
                  <a:spLocks noChangeArrowheads="1"/>
                </p:cNvSpPr>
                <p:nvPr/>
              </p:nvSpPr>
              <p:spPr bwMode="auto">
                <a:xfrm>
                  <a:off x="1134" y="0"/>
                  <a:ext cx="1133" cy="183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170" tIns="46990" rIns="90170" bIns="46990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/>
                </a:p>
              </p:txBody>
            </p:sp>
          </p:grpSp>
          <p:sp>
            <p:nvSpPr>
              <p:cNvPr id="25645" name="Text Box 35"/>
              <p:cNvSpPr txBox="1">
                <a:spLocks noChangeArrowheads="1"/>
              </p:cNvSpPr>
              <p:nvPr/>
            </p:nvSpPr>
            <p:spPr bwMode="auto">
              <a:xfrm>
                <a:off x="5595938" y="4721225"/>
                <a:ext cx="1311275" cy="357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/>
                  <a:t>STAR TPC</a:t>
                </a:r>
              </a:p>
            </p:txBody>
          </p:sp>
          <p:sp>
            <p:nvSpPr>
              <p:cNvPr id="25646" name="Oval 19"/>
              <p:cNvSpPr>
                <a:spLocks noChangeArrowheads="1"/>
              </p:cNvSpPr>
              <p:nvPr/>
            </p:nvSpPr>
            <p:spPr bwMode="auto">
              <a:xfrm>
                <a:off x="7004049" y="4618038"/>
                <a:ext cx="1892300" cy="1893887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170" tIns="46990" rIns="90170" bIns="46990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/>
              </a:p>
            </p:txBody>
          </p:sp>
          <p:sp>
            <p:nvSpPr>
              <p:cNvPr id="25647" name="Text Box 36"/>
              <p:cNvSpPr txBox="1">
                <a:spLocks noChangeArrowheads="1"/>
              </p:cNvSpPr>
              <p:nvPr/>
            </p:nvSpPr>
            <p:spPr bwMode="auto">
              <a:xfrm>
                <a:off x="6891338" y="5260975"/>
                <a:ext cx="719137" cy="522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170" tIns="46990" rIns="90170" bIns="4699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solidFill>
                      <a:srgbClr val="FF0000"/>
                    </a:solidFill>
                  </a:rPr>
                  <a:t>close-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solidFill>
                      <a:srgbClr val="FF0000"/>
                    </a:solidFill>
                  </a:rPr>
                  <a:t>region</a:t>
                </a:r>
                <a:endParaRPr lang="en-US" altLang="en-US" sz="16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48" name="Text Box 34"/>
              <p:cNvSpPr txBox="1">
                <a:spLocks noChangeArrowheads="1"/>
              </p:cNvSpPr>
              <p:nvPr/>
            </p:nvSpPr>
            <p:spPr bwMode="auto">
              <a:xfrm>
                <a:off x="7566025" y="5761038"/>
                <a:ext cx="130175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170" tIns="46990" rIns="90170" bIns="4699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/>
                  <a:t>away-side jet</a:t>
                </a:r>
                <a:endParaRPr lang="en-US" altLang="en-US" sz="16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49" name="Text Box 36"/>
              <p:cNvSpPr txBox="1">
                <a:spLocks noChangeArrowheads="1"/>
              </p:cNvSpPr>
              <p:nvPr/>
            </p:nvSpPr>
            <p:spPr bwMode="auto">
              <a:xfrm>
                <a:off x="6243638" y="5260975"/>
                <a:ext cx="719137" cy="522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170" tIns="46990" rIns="90170" bIns="4699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/>
                  <a:t>far-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/>
                  <a:t>region</a:t>
                </a:r>
                <a:endParaRPr lang="en-US" altLang="en-US" sz="1600" b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5642" name="Text Box 30"/>
            <p:cNvSpPr txBox="1">
              <a:spLocks noChangeArrowheads="1"/>
            </p:cNvSpPr>
            <p:nvPr/>
          </p:nvSpPr>
          <p:spPr bwMode="auto">
            <a:xfrm>
              <a:off x="7379376" y="4072339"/>
              <a:ext cx="2182813" cy="373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Symbol" panose="05050102010706020507" pitchFamily="18" charset="2"/>
                  <a:ea typeface="SimSun" panose="02010600030101010101" pitchFamily="2" charset="-122"/>
                </a:rPr>
                <a:t>     </a:t>
              </a:r>
              <a:r>
                <a:rPr lang="en-US" altLang="en-US" sz="1800" b="1">
                  <a:latin typeface="Times New Roman" panose="02020603050405020304" pitchFamily="18" charset="0"/>
                  <a:ea typeface="SimSun" panose="02010600030101010101" pitchFamily="2" charset="-122"/>
                </a:rPr>
                <a:t>0                        </a:t>
              </a:r>
              <a:r>
                <a:rPr lang="en-US" altLang="en-US" sz="1800" b="1">
                  <a:latin typeface="Symbol" panose="05050102010706020507" pitchFamily="18" charset="2"/>
                  <a:ea typeface="SimSun" panose="02010600030101010101" pitchFamily="2" charset="-122"/>
                </a:rPr>
                <a:t>h</a:t>
              </a:r>
            </a:p>
          </p:txBody>
        </p:sp>
        <p:cxnSp>
          <p:nvCxnSpPr>
            <p:cNvPr id="25643" name="Straight Arrow Connector 2"/>
            <p:cNvCxnSpPr>
              <a:cxnSpLocks noChangeShapeType="1"/>
            </p:cNvCxnSpPr>
            <p:nvPr/>
          </p:nvCxnSpPr>
          <p:spPr bwMode="auto">
            <a:xfrm>
              <a:off x="6433226" y="4072339"/>
              <a:ext cx="2817813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606" name="Footer Placeholder 4"/>
          <p:cNvSpPr txBox="1">
            <a:spLocks noGrp="1" noChangeArrowheads="1"/>
          </p:cNvSpPr>
          <p:nvPr/>
        </p:nvSpPr>
        <p:spPr bwMode="auto">
          <a:xfrm>
            <a:off x="2774950" y="65532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Hard Probes 2016, Wuhan, China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65163" y="4513263"/>
          <a:ext cx="7937500" cy="191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328"/>
                <a:gridCol w="1566153"/>
                <a:gridCol w="1481644"/>
                <a:gridCol w="1984375"/>
              </a:tblGrid>
              <a:tr h="35015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Set 0, 1, 2</a:t>
                      </a:r>
                      <a:endParaRPr lang="en-US" sz="1400" dirty="0"/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Set</a:t>
                      </a:r>
                      <a:r>
                        <a:rPr lang="en-US" sz="1400" baseline="0" dirty="0" smtClean="0"/>
                        <a:t> 0, 1</a:t>
                      </a:r>
                      <a:endParaRPr lang="en-US" sz="1400" dirty="0"/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Set</a:t>
                      </a:r>
                      <a:r>
                        <a:rPr lang="en-US" sz="1400" baseline="0" dirty="0" smtClean="0"/>
                        <a:t> 0, 2 </a:t>
                      </a:r>
                      <a:endParaRPr lang="en-US" sz="1400" dirty="0"/>
                    </a:p>
                  </a:txBody>
                  <a:tcPr marL="91448" marR="91448" marT="45681" marB="45681"/>
                </a:tc>
              </a:tr>
              <a:tr h="3404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 Vary close</a:t>
                      </a:r>
                      <a:r>
                        <a:rPr lang="en-US" sz="1400" baseline="0" dirty="0" smtClean="0"/>
                        <a:t>- and far-</a:t>
                      </a:r>
                      <a:endParaRPr lang="en-US" sz="1400" baseline="-25000" dirty="0"/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-0.10 +/- 0.17</a:t>
                      </a:r>
                      <a:endParaRPr lang="en-US" sz="1400" dirty="0"/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0.44 +/- 0.16</a:t>
                      </a:r>
                      <a:endParaRPr lang="en-US" sz="1400" dirty="0"/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-0.64 +/- 0.25</a:t>
                      </a:r>
                      <a:endParaRPr lang="en-US" sz="1400" dirty="0"/>
                    </a:p>
                  </a:txBody>
                  <a:tcPr marL="91448" marR="91448" marT="45681" marB="45681"/>
                </a:tc>
              </a:tr>
              <a:tr h="4279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 Vary close-</a:t>
                      </a:r>
                      <a:r>
                        <a:rPr lang="en-US" sz="1400" baseline="0" dirty="0" smtClean="0"/>
                        <a:t> and far-</a:t>
                      </a:r>
                      <a:r>
                        <a:rPr lang="en-US" sz="1400" dirty="0" smtClean="0"/>
                        <a:t> (with 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en-US" sz="1400" dirty="0" smtClean="0"/>
                        <a:t> gap)</a:t>
                      </a:r>
                      <a:endParaRPr lang="en-US" sz="1400" dirty="0"/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0.00 +/- 0.13</a:t>
                      </a:r>
                      <a:endParaRPr lang="en-US" sz="1400" dirty="0"/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0.34 +/- 0.17</a:t>
                      </a:r>
                      <a:endParaRPr lang="en-US" sz="1400" dirty="0"/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-0.34 +/- 0.17</a:t>
                      </a:r>
                      <a:endParaRPr lang="en-US" sz="1400" dirty="0"/>
                    </a:p>
                  </a:txBody>
                  <a:tcPr marL="91448" marR="91448" marT="45681" marB="45681"/>
                </a:tc>
              </a:tr>
              <a:tr h="3965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 Vary </a:t>
                      </a:r>
                      <a:r>
                        <a:rPr lang="en-US" sz="1400" dirty="0" err="1" smtClean="0"/>
                        <a:t>P</a:t>
                      </a:r>
                      <a:r>
                        <a:rPr lang="en-US" sz="1400" baseline="-25000" dirty="0" err="1" smtClean="0"/>
                        <a:t>x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-0.21</a:t>
                      </a:r>
                      <a:r>
                        <a:rPr lang="en-US" sz="1400" baseline="0" dirty="0" smtClean="0"/>
                        <a:t> +/- 0.20</a:t>
                      </a:r>
                      <a:endParaRPr lang="en-US" sz="1400" dirty="0"/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-0.50 +/- 0.27</a:t>
                      </a:r>
                      <a:endParaRPr lang="en-US" sz="1400" dirty="0"/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0.08 +/- 0.26</a:t>
                      </a:r>
                      <a:endParaRPr lang="en-US" sz="1400" dirty="0"/>
                    </a:p>
                  </a:txBody>
                  <a:tcPr marL="91448" marR="91448" marT="45681" marB="45681"/>
                </a:tc>
              </a:tr>
              <a:tr h="4010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 New </a:t>
                      </a:r>
                      <a:r>
                        <a:rPr lang="en-US" sz="1400" dirty="0" err="1" smtClean="0"/>
                        <a:t>P</a:t>
                      </a:r>
                      <a:r>
                        <a:rPr lang="en-US" sz="1400" baseline="-25000" dirty="0" err="1" smtClean="0"/>
                        <a:t>x</a:t>
                      </a:r>
                      <a:r>
                        <a:rPr lang="en-US" sz="1400" dirty="0" smtClean="0"/>
                        <a:t>, Vary close- and far-</a:t>
                      </a:r>
                      <a:endParaRPr lang="en-US" sz="1400" dirty="0"/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0.00 +/-</a:t>
                      </a:r>
                      <a:r>
                        <a:rPr lang="en-US" sz="1400" baseline="0" dirty="0" smtClean="0"/>
                        <a:t> 0.15</a:t>
                      </a:r>
                      <a:endParaRPr lang="en-US" sz="1400" dirty="0"/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0.11 +/- 0.21</a:t>
                      </a:r>
                      <a:endParaRPr lang="en-US" sz="1400" dirty="0"/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-0.11 +/-</a:t>
                      </a:r>
                      <a:r>
                        <a:rPr lang="en-US" sz="1400" baseline="0" dirty="0" smtClean="0"/>
                        <a:t> 0.16</a:t>
                      </a:r>
                      <a:endParaRPr lang="en-US" sz="1400" dirty="0"/>
                    </a:p>
                  </a:txBody>
                  <a:tcPr marL="91448" marR="91448" marT="45681" marB="45681"/>
                </a:tc>
              </a:tr>
            </a:tbl>
          </a:graphicData>
        </a:graphic>
      </p:graphicFrame>
      <p:sp>
        <p:nvSpPr>
          <p:cNvPr id="25639" name="Text Box 7"/>
          <p:cNvSpPr txBox="1">
            <a:spLocks noChangeArrowheads="1"/>
          </p:cNvSpPr>
          <p:nvPr/>
        </p:nvSpPr>
        <p:spPr bwMode="auto">
          <a:xfrm>
            <a:off x="341313" y="879475"/>
            <a:ext cx="846613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5850" indent="-3429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/>
              <a:t>Vary the close- and far-region </a:t>
            </a:r>
            <a:r>
              <a:rPr lang="en-US" altLang="en-US" sz="2000">
                <a:latin typeface="Symbol" panose="05050102010706020507" pitchFamily="18" charset="2"/>
              </a:rPr>
              <a:t>h</a:t>
            </a:r>
            <a:r>
              <a:rPr lang="en-US" altLang="en-US" sz="2000"/>
              <a:t> window locations and ranges, vary P</a:t>
            </a:r>
            <a:r>
              <a:rPr lang="en-US" altLang="en-US" sz="2000" baseline="-25000"/>
              <a:t>x</a:t>
            </a:r>
            <a:r>
              <a:rPr lang="en-US" altLang="en-US" sz="2000"/>
              <a:t> </a:t>
            </a:r>
            <a:r>
              <a:rPr lang="en-US" altLang="en-US" sz="2000">
                <a:latin typeface="Symbol" panose="05050102010706020507" pitchFamily="18" charset="2"/>
              </a:rPr>
              <a:t>h</a:t>
            </a:r>
            <a:r>
              <a:rPr lang="en-US" altLang="en-US" sz="2000"/>
              <a:t> window location and range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300"/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600"/>
              <a:t>Effects of flow may be decorrelated over </a:t>
            </a:r>
            <a:r>
              <a:rPr lang="en-US" altLang="en-US" sz="1600">
                <a:latin typeface="Symbol" panose="05050102010706020507" pitchFamily="18" charset="2"/>
              </a:rPr>
              <a:t>h</a:t>
            </a:r>
            <a:r>
              <a:rPr lang="en-US" altLang="en-US" sz="1600"/>
              <a:t> due to geometry fluctuations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600"/>
              <a:t>The largest deviation of </a:t>
            </a:r>
            <a:r>
              <a:rPr lang="en-US" altLang="en-US" sz="1600">
                <a:latin typeface="Symbol" panose="05050102010706020507" pitchFamily="18" charset="2"/>
              </a:rPr>
              <a:t>s</a:t>
            </a:r>
            <a:r>
              <a:rPr lang="en-US" altLang="en-US" sz="1600"/>
              <a:t> from the default results is approximately half of the statistical error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600"/>
              <a:t>Assign a systematic error of 2.5% as another source of systematic uncertainty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1800"/>
          </a:p>
        </p:txBody>
      </p:sp>
      <p:graphicFrame>
        <p:nvGraphicFramePr>
          <p:cNvPr id="25640" name="Object 9"/>
          <p:cNvGraphicFramePr>
            <a:graphicFrameLocks noChangeAspect="1"/>
          </p:cNvGraphicFramePr>
          <p:nvPr/>
        </p:nvGraphicFramePr>
        <p:xfrm>
          <a:off x="5789613" y="3062288"/>
          <a:ext cx="1481137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4" name="Equation" r:id="rId3" imgW="685800" imgH="469900" progId="Equation.3">
                  <p:embed/>
                </p:oleObj>
              </mc:Choice>
              <mc:Fallback>
                <p:oleObj name="Equation" r:id="rId3" imgW="685800" imgH="469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3062288"/>
                        <a:ext cx="1481137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38294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 txBox="1">
            <a:spLocks noGrp="1" noChangeArrowheads="1"/>
          </p:cNvSpPr>
          <p:nvPr/>
        </p:nvSpPr>
        <p:spPr bwMode="auto">
          <a:xfrm>
            <a:off x="609600" y="6553200"/>
            <a:ext cx="191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Kun Jiang</a:t>
            </a:r>
          </a:p>
        </p:txBody>
      </p:sp>
      <p:sp>
        <p:nvSpPr>
          <p:cNvPr id="26627" name="Slide Number Placeholder 5"/>
          <p:cNvSpPr txBox="1">
            <a:spLocks noGrp="1" noChangeArrowheads="1"/>
          </p:cNvSpPr>
          <p:nvPr/>
        </p:nvSpPr>
        <p:spPr bwMode="auto">
          <a:xfrm>
            <a:off x="7467600" y="6553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3E037C6-83A8-406F-BE1E-937D4F8551B4}" type="slidenum">
              <a:rPr lang="zh-CN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Systematic study</a:t>
            </a:r>
          </a:p>
        </p:txBody>
      </p:sp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2589213" y="1293813"/>
            <a:ext cx="358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Summary of systematic errors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74950" y="2317750"/>
          <a:ext cx="3452813" cy="2425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407"/>
                <a:gridCol w="1726407"/>
              </a:tblGrid>
              <a:tr h="4851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Source</a:t>
                      </a:r>
                      <a:endParaRPr lang="en-US" sz="1800" dirty="0"/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Percent </a:t>
                      </a:r>
                      <a:endParaRPr lang="en-US" sz="1800" dirty="0"/>
                    </a:p>
                  </a:txBody>
                  <a:tcPr marL="91447" marR="91447" marT="45730" marB="45730"/>
                </a:tc>
              </a:tr>
              <a:tr h="4851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P</a:t>
                      </a:r>
                      <a:r>
                        <a:rPr lang="en-US" sz="1800" baseline="-25000" dirty="0" err="1" smtClean="0"/>
                        <a:t>x</a:t>
                      </a:r>
                      <a:endParaRPr lang="en-US" sz="1800" baseline="-25000" dirty="0"/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3.2%</a:t>
                      </a:r>
                      <a:endParaRPr lang="en-US" sz="1800" dirty="0"/>
                    </a:p>
                  </a:txBody>
                  <a:tcPr marL="91447" marR="91447" marT="45730" marB="45730"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dca</a:t>
                      </a:r>
                      <a:endParaRPr lang="en-US" sz="1800" dirty="0"/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1.5%</a:t>
                      </a:r>
                      <a:endParaRPr lang="en-US" sz="1800" dirty="0"/>
                    </a:p>
                  </a:txBody>
                  <a:tcPr marL="91447" marR="91447" marT="45730" marB="45730"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nhitsfit</a:t>
                      </a:r>
                      <a:endParaRPr lang="en-US" sz="1800" dirty="0"/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2.0%</a:t>
                      </a:r>
                      <a:endParaRPr lang="en-US" sz="1800" dirty="0"/>
                    </a:p>
                  </a:txBody>
                  <a:tcPr marL="91447" marR="91447" marT="45730" marB="45730"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en-US" sz="1800" baseline="0" dirty="0" smtClean="0"/>
                        <a:t> windows</a:t>
                      </a:r>
                      <a:endParaRPr lang="en-US" sz="1800" dirty="0"/>
                    </a:p>
                  </a:txBody>
                  <a:tcPr marL="91447" marR="91447" marT="45730" marB="4573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2.5%</a:t>
                      </a:r>
                      <a:endParaRPr lang="en-US" sz="1800" dirty="0"/>
                    </a:p>
                  </a:txBody>
                  <a:tcPr marL="91447" marR="91447" marT="45730" marB="45730"/>
                </a:tc>
              </a:tr>
            </a:tbl>
          </a:graphicData>
        </a:graphic>
      </p:graphicFrame>
      <p:sp>
        <p:nvSpPr>
          <p:cNvPr id="26650" name="Footer Placeholder 4"/>
          <p:cNvSpPr txBox="1">
            <a:spLocks noGrp="1" noChangeArrowheads="1"/>
          </p:cNvSpPr>
          <p:nvPr/>
        </p:nvSpPr>
        <p:spPr bwMode="auto">
          <a:xfrm>
            <a:off x="2774950" y="65532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Hard Probes 2016, Wuhan, China </a:t>
            </a:r>
          </a:p>
        </p:txBody>
      </p:sp>
    </p:spTree>
  </p:cSld>
  <p:clrMapOvr>
    <a:masterClrMapping/>
  </p:clrMapOvr>
  <p:transition advTm="13829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 txBox="1">
            <a:spLocks noGrp="1" noChangeArrowheads="1"/>
          </p:cNvSpPr>
          <p:nvPr/>
        </p:nvSpPr>
        <p:spPr bwMode="auto">
          <a:xfrm>
            <a:off x="609600" y="6553200"/>
            <a:ext cx="191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Kun Jiang</a:t>
            </a:r>
          </a:p>
        </p:txBody>
      </p:sp>
      <p:sp>
        <p:nvSpPr>
          <p:cNvPr id="27651" name="Slide Number Placeholder 5"/>
          <p:cNvSpPr txBox="1">
            <a:spLocks noGrp="1" noChangeArrowheads="1"/>
          </p:cNvSpPr>
          <p:nvPr/>
        </p:nvSpPr>
        <p:spPr bwMode="auto">
          <a:xfrm>
            <a:off x="7467600" y="6553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5A6B88D-8C5E-4C28-91B2-53C585598788}" type="slidenum">
              <a:rPr lang="zh-CN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1709738"/>
            <a:ext cx="3032125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1709738"/>
            <a:ext cx="3033712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4062413"/>
            <a:ext cx="3032125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4062413"/>
            <a:ext cx="3032125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44475" y="974725"/>
            <a:ext cx="55149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Off-diagonal projection: intra-jet correlations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Diagonal projection: inter-jet correlations</a:t>
            </a:r>
            <a:endParaRPr lang="en-US" altLang="en-US" sz="1800"/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3175" y="2227263"/>
            <a:ext cx="274796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/>
              <a:t>Projections of near-side and away-side three-particle correlations along the diagonal </a:t>
            </a:r>
            <a:r>
              <a:rPr lang="en-US" altLang="en-US" sz="2000">
                <a:latin typeface="Symbol" panose="05050102010706020507" pitchFamily="18" charset="2"/>
              </a:rPr>
              <a:t>S</a:t>
            </a:r>
            <a:r>
              <a:rPr lang="en-US" altLang="en-US" sz="2000"/>
              <a:t> within </a:t>
            </a:r>
            <a:r>
              <a:rPr lang="en-US" altLang="en-US" sz="2000">
                <a:latin typeface="Symbol" panose="05050102010706020507" pitchFamily="18" charset="2"/>
              </a:rPr>
              <a:t>0&lt;D&lt;0.35</a:t>
            </a:r>
            <a:r>
              <a:rPr lang="en-US" altLang="en-US" sz="2000"/>
              <a:t> and off-diagonal </a:t>
            </a:r>
            <a:r>
              <a:rPr lang="en-US" altLang="en-US" sz="2000">
                <a:latin typeface="Symbol" panose="05050102010706020507" pitchFamily="18" charset="2"/>
              </a:rPr>
              <a:t>D</a:t>
            </a:r>
            <a:r>
              <a:rPr lang="en-US" altLang="en-US" sz="2000"/>
              <a:t> within </a:t>
            </a:r>
            <a:r>
              <a:rPr lang="en-US" altLang="en-US" sz="2000">
                <a:latin typeface="Symbol" panose="05050102010706020507" pitchFamily="18" charset="2"/>
              </a:rPr>
              <a:t>|S|&lt;0.35</a:t>
            </a:r>
            <a:r>
              <a:rPr lang="en-US" altLang="en-US" sz="2000"/>
              <a:t>.</a:t>
            </a:r>
          </a:p>
        </p:txBody>
      </p:sp>
      <p:sp>
        <p:nvSpPr>
          <p:cNvPr id="27658" name="Rectangle 2"/>
          <p:cNvSpPr txBox="1">
            <a:spLocks noChangeArrowheads="1"/>
          </p:cNvSpPr>
          <p:nvPr/>
        </p:nvSpPr>
        <p:spPr bwMode="auto">
          <a:xfrm>
            <a:off x="762000" y="76200"/>
            <a:ext cx="723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Intra-jet and inter-jet correlations</a:t>
            </a:r>
          </a:p>
        </p:txBody>
      </p:sp>
      <p:sp>
        <p:nvSpPr>
          <p:cNvPr id="27659" name="Text Box 8"/>
          <p:cNvSpPr txBox="1">
            <a:spLocks noChangeArrowheads="1"/>
          </p:cNvSpPr>
          <p:nvPr/>
        </p:nvSpPr>
        <p:spPr bwMode="auto">
          <a:xfrm>
            <a:off x="5543550" y="881063"/>
            <a:ext cx="310038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Symbol" panose="05050102010706020507" pitchFamily="18" charset="2"/>
              </a:rPr>
              <a:t>S </a:t>
            </a:r>
            <a:r>
              <a:rPr lang="en-US" altLang="en-US" sz="1600"/>
              <a:t>= (</a:t>
            </a:r>
            <a:r>
              <a:rPr lang="en-US" altLang="en-US" sz="1600">
                <a:latin typeface="Symbol" panose="05050102010706020507" pitchFamily="18" charset="2"/>
              </a:rPr>
              <a:t>Df</a:t>
            </a:r>
            <a:r>
              <a:rPr lang="en-US" altLang="en-US" sz="1600" baseline="-25000"/>
              <a:t>1</a:t>
            </a:r>
            <a:r>
              <a:rPr lang="en-US" altLang="en-US" sz="1600"/>
              <a:t>+</a:t>
            </a:r>
            <a:r>
              <a:rPr lang="en-US" altLang="en-US" sz="1600">
                <a:latin typeface="Symbol" panose="05050102010706020507" pitchFamily="18" charset="2"/>
              </a:rPr>
              <a:t>Df</a:t>
            </a:r>
            <a:r>
              <a:rPr lang="en-US" altLang="en-US" sz="1600" baseline="-25000"/>
              <a:t>2</a:t>
            </a:r>
            <a:r>
              <a:rPr lang="en-US" altLang="en-US" sz="1600"/>
              <a:t>)/2-</a:t>
            </a:r>
            <a:r>
              <a:rPr lang="en-US" altLang="en-US" sz="1600">
                <a:latin typeface="Symbol" panose="05050102010706020507" pitchFamily="18" charset="2"/>
              </a:rPr>
              <a:t>p</a:t>
            </a:r>
            <a:r>
              <a:rPr lang="en-US" altLang="en-US" sz="1600"/>
              <a:t> (away-side) 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Symbol" panose="05050102010706020507" pitchFamily="18" charset="2"/>
              </a:rPr>
              <a:t>S </a:t>
            </a:r>
            <a:r>
              <a:rPr lang="en-US" altLang="en-US" sz="1600"/>
              <a:t>= (</a:t>
            </a:r>
            <a:r>
              <a:rPr lang="en-US" altLang="en-US" sz="1600">
                <a:latin typeface="Symbol" panose="05050102010706020507" pitchFamily="18" charset="2"/>
              </a:rPr>
              <a:t>Df</a:t>
            </a:r>
            <a:r>
              <a:rPr lang="en-US" altLang="en-US" sz="1600" baseline="-25000"/>
              <a:t>1</a:t>
            </a:r>
            <a:r>
              <a:rPr lang="en-US" altLang="en-US" sz="1600"/>
              <a:t>+</a:t>
            </a:r>
            <a:r>
              <a:rPr lang="en-US" altLang="en-US" sz="1600">
                <a:latin typeface="Symbol" panose="05050102010706020507" pitchFamily="18" charset="2"/>
              </a:rPr>
              <a:t>Df</a:t>
            </a:r>
            <a:r>
              <a:rPr lang="en-US" altLang="en-US" sz="1600" baseline="-25000"/>
              <a:t>2</a:t>
            </a:r>
            <a:r>
              <a:rPr lang="en-US" altLang="en-US" sz="1600"/>
              <a:t>)/2 (near-side)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Symbol" panose="05050102010706020507" pitchFamily="18" charset="2"/>
              </a:rPr>
              <a:t>D </a:t>
            </a:r>
            <a:r>
              <a:rPr lang="en-US" altLang="en-US" sz="1600"/>
              <a:t>= (</a:t>
            </a:r>
            <a:r>
              <a:rPr lang="en-US" altLang="en-US" sz="1600">
                <a:latin typeface="Symbol" panose="05050102010706020507" pitchFamily="18" charset="2"/>
              </a:rPr>
              <a:t>Df</a:t>
            </a:r>
            <a:r>
              <a:rPr lang="en-US" altLang="en-US" sz="1600" baseline="-25000"/>
              <a:t>1</a:t>
            </a:r>
            <a:r>
              <a:rPr lang="en-US" altLang="en-US" sz="1600"/>
              <a:t>-</a:t>
            </a:r>
            <a:r>
              <a:rPr lang="en-US" altLang="en-US" sz="1600">
                <a:latin typeface="Symbol" panose="05050102010706020507" pitchFamily="18" charset="2"/>
              </a:rPr>
              <a:t>Df</a:t>
            </a:r>
            <a:r>
              <a:rPr lang="en-US" altLang="en-US" sz="1600" baseline="-25000"/>
              <a:t>2</a:t>
            </a:r>
            <a:r>
              <a:rPr lang="en-US" altLang="en-US" sz="1600"/>
              <a:t>)/2</a:t>
            </a:r>
          </a:p>
        </p:txBody>
      </p:sp>
      <p:sp>
        <p:nvSpPr>
          <p:cNvPr id="27660" name="Footer Placeholder 4"/>
          <p:cNvSpPr txBox="1">
            <a:spLocks noGrp="1" noChangeArrowheads="1"/>
          </p:cNvSpPr>
          <p:nvPr/>
        </p:nvSpPr>
        <p:spPr bwMode="auto">
          <a:xfrm>
            <a:off x="2774950" y="65532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Hard Probes 2016, Wuhan, China </a:t>
            </a:r>
          </a:p>
        </p:txBody>
      </p:sp>
    </p:spTree>
  </p:cSld>
  <p:clrMapOvr>
    <a:masterClrMapping/>
  </p:clrMapOvr>
  <p:transition advTm="121119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 txBox="1">
            <a:spLocks noGrp="1" noChangeArrowheads="1"/>
          </p:cNvSpPr>
          <p:nvPr/>
        </p:nvSpPr>
        <p:spPr bwMode="auto">
          <a:xfrm>
            <a:off x="609600" y="6553200"/>
            <a:ext cx="191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Kun Jiang</a:t>
            </a:r>
          </a:p>
        </p:txBody>
      </p:sp>
      <p:sp>
        <p:nvSpPr>
          <p:cNvPr id="28675" name="Slide Number Placeholder 5"/>
          <p:cNvSpPr txBox="1">
            <a:spLocks noGrp="1" noChangeArrowheads="1"/>
          </p:cNvSpPr>
          <p:nvPr/>
        </p:nvSpPr>
        <p:spPr bwMode="auto">
          <a:xfrm>
            <a:off x="7467600" y="6553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7CDC2CA-5FEC-4D18-8313-BC3748D29485}" type="slidenum">
              <a:rPr lang="zh-CN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8676" name="Rectangle 2"/>
          <p:cNvSpPr txBox="1">
            <a:spLocks noChangeArrowheads="1"/>
          </p:cNvSpPr>
          <p:nvPr/>
        </p:nvSpPr>
        <p:spPr bwMode="auto">
          <a:xfrm>
            <a:off x="762000" y="76200"/>
            <a:ext cx="723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Intra-jet and inter-jet correlation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width: near-side</a:t>
            </a:r>
          </a:p>
        </p:txBody>
      </p:sp>
      <p:pic>
        <p:nvPicPr>
          <p:cNvPr id="2867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1539875"/>
            <a:ext cx="4170362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-7938" y="5195888"/>
            <a:ext cx="8934451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ea typeface="SimSun" panose="02010600030101010101" pitchFamily="2" charset="-122"/>
              </a:rPr>
              <a:t>Near-side: </a:t>
            </a:r>
            <a:r>
              <a:rPr lang="en-US" altLang="en-US" sz="1800" b="1">
                <a:latin typeface="Symbol" panose="05050102010706020507" pitchFamily="18" charset="2"/>
                <a:ea typeface="SimSun" panose="02010600030101010101" pitchFamily="2" charset="-122"/>
              </a:rPr>
              <a:t>s</a:t>
            </a:r>
            <a:r>
              <a:rPr lang="en-US" altLang="en-US" sz="1800" b="1">
                <a:ea typeface="SimSun" panose="02010600030101010101" pitchFamily="2" charset="-122"/>
              </a:rPr>
              <a:t> diag &gt; off-diag. →</a:t>
            </a:r>
            <a:r>
              <a:rPr lang="en-US" altLang="zh-CN" sz="1800">
                <a:ea typeface="SimSun" panose="02010600030101010101" pitchFamily="2" charset="-122"/>
              </a:rPr>
              <a:t> </a:t>
            </a:r>
            <a:r>
              <a:rPr lang="en-US" altLang="en-US" sz="1800" b="1">
                <a:ea typeface="SimSun" panose="02010600030101010101" pitchFamily="2" charset="-122"/>
              </a:rPr>
              <a:t>jet axis swing effect?</a:t>
            </a:r>
            <a:br>
              <a:rPr lang="en-US" altLang="en-US" sz="1800" b="1">
                <a:ea typeface="SimSun" panose="02010600030101010101" pitchFamily="2" charset="-122"/>
              </a:rPr>
            </a:br>
            <a:r>
              <a:rPr lang="en-US" altLang="en-US" sz="1800" b="1">
                <a:ea typeface="SimSun" panose="02010600030101010101" pitchFamily="2" charset="-122"/>
              </a:rPr>
              <a:t>(the trigger and the two associated particles are likely on different sides of the jet axis)</a:t>
            </a:r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177800" y="884238"/>
            <a:ext cx="566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Systematic errors are estimated by varying track quality cuts</a:t>
            </a:r>
          </a:p>
        </p:txBody>
      </p:sp>
      <p:pic>
        <p:nvPicPr>
          <p:cNvPr id="286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915988"/>
            <a:ext cx="2493962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Line 12"/>
          <p:cNvSpPr>
            <a:spLocks noChangeShapeType="1"/>
          </p:cNvSpPr>
          <p:nvPr/>
        </p:nvSpPr>
        <p:spPr bwMode="auto">
          <a:xfrm rot="4330218" flipH="1" flipV="1">
            <a:off x="5530056" y="4202907"/>
            <a:ext cx="1146175" cy="33338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12"/>
          <p:cNvSpPr>
            <a:spLocks noChangeShapeType="1"/>
          </p:cNvSpPr>
          <p:nvPr/>
        </p:nvSpPr>
        <p:spPr bwMode="auto">
          <a:xfrm rot="4330218" flipH="1" flipV="1">
            <a:off x="6078537" y="4292601"/>
            <a:ext cx="563563" cy="334962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 rot="4330218" flipH="1" flipV="1">
            <a:off x="6197600" y="4210050"/>
            <a:ext cx="503238" cy="490538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684" name="Straight Arrow Connector 2"/>
          <p:cNvCxnSpPr>
            <a:cxnSpLocks noChangeShapeType="1"/>
          </p:cNvCxnSpPr>
          <p:nvPr/>
        </p:nvCxnSpPr>
        <p:spPr bwMode="auto">
          <a:xfrm flipV="1">
            <a:off x="6265863" y="3181350"/>
            <a:ext cx="20637" cy="158750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85" name="Line 12"/>
          <p:cNvSpPr>
            <a:spLocks noChangeShapeType="1"/>
          </p:cNvSpPr>
          <p:nvPr/>
        </p:nvSpPr>
        <p:spPr bwMode="auto">
          <a:xfrm rot="4330218" flipH="1" flipV="1">
            <a:off x="7439819" y="4088606"/>
            <a:ext cx="1087438" cy="282575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12"/>
          <p:cNvSpPr>
            <a:spLocks noChangeShapeType="1"/>
          </p:cNvSpPr>
          <p:nvPr/>
        </p:nvSpPr>
        <p:spPr bwMode="auto">
          <a:xfrm rot="4330218" flipH="1">
            <a:off x="7534275" y="4433888"/>
            <a:ext cx="642937" cy="179388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Line 12"/>
          <p:cNvSpPr>
            <a:spLocks noChangeShapeType="1"/>
          </p:cNvSpPr>
          <p:nvPr/>
        </p:nvSpPr>
        <p:spPr bwMode="auto">
          <a:xfrm rot="4330218" flipH="1" flipV="1">
            <a:off x="7950994" y="4231481"/>
            <a:ext cx="501650" cy="490538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688" name="Straight Arrow Connector 23"/>
          <p:cNvCxnSpPr>
            <a:cxnSpLocks noChangeShapeType="1"/>
          </p:cNvCxnSpPr>
          <p:nvPr/>
        </p:nvCxnSpPr>
        <p:spPr bwMode="auto">
          <a:xfrm flipV="1">
            <a:off x="8018463" y="3224213"/>
            <a:ext cx="20637" cy="1589087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89" name="TextBox 18"/>
          <p:cNvSpPr txBox="1">
            <a:spLocks noChangeArrowheads="1"/>
          </p:cNvSpPr>
          <p:nvPr/>
        </p:nvSpPr>
        <p:spPr bwMode="auto">
          <a:xfrm>
            <a:off x="6253163" y="3233738"/>
            <a:ext cx="7064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jet axis</a:t>
            </a:r>
          </a:p>
        </p:txBody>
      </p:sp>
      <p:sp>
        <p:nvSpPr>
          <p:cNvPr id="28690" name="TextBox 25"/>
          <p:cNvSpPr txBox="1">
            <a:spLocks noChangeArrowheads="1"/>
          </p:cNvSpPr>
          <p:nvPr/>
        </p:nvSpPr>
        <p:spPr bwMode="auto">
          <a:xfrm>
            <a:off x="5446713" y="3451225"/>
            <a:ext cx="671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trigger</a:t>
            </a:r>
          </a:p>
        </p:txBody>
      </p:sp>
      <p:sp>
        <p:nvSpPr>
          <p:cNvPr id="28691" name="TextBox 26"/>
          <p:cNvSpPr txBox="1">
            <a:spLocks noChangeArrowheads="1"/>
          </p:cNvSpPr>
          <p:nvPr/>
        </p:nvSpPr>
        <p:spPr bwMode="auto">
          <a:xfrm>
            <a:off x="6516688" y="3878263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assoc</a:t>
            </a:r>
          </a:p>
        </p:txBody>
      </p:sp>
      <p:sp>
        <p:nvSpPr>
          <p:cNvPr id="28692" name="TextBox 27"/>
          <p:cNvSpPr txBox="1">
            <a:spLocks noChangeArrowheads="1"/>
          </p:cNvSpPr>
          <p:nvPr/>
        </p:nvSpPr>
        <p:spPr bwMode="auto">
          <a:xfrm>
            <a:off x="8039100" y="3276600"/>
            <a:ext cx="706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jet axis</a:t>
            </a:r>
          </a:p>
        </p:txBody>
      </p:sp>
      <p:sp>
        <p:nvSpPr>
          <p:cNvPr id="28693" name="TextBox 25"/>
          <p:cNvSpPr txBox="1">
            <a:spLocks noChangeArrowheads="1"/>
          </p:cNvSpPr>
          <p:nvPr/>
        </p:nvSpPr>
        <p:spPr bwMode="auto">
          <a:xfrm>
            <a:off x="7307263" y="3516313"/>
            <a:ext cx="671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trigger</a:t>
            </a:r>
          </a:p>
        </p:txBody>
      </p:sp>
      <p:sp>
        <p:nvSpPr>
          <p:cNvPr id="28694" name="TextBox 26"/>
          <p:cNvSpPr txBox="1">
            <a:spLocks noChangeArrowheads="1"/>
          </p:cNvSpPr>
          <p:nvPr/>
        </p:nvSpPr>
        <p:spPr bwMode="auto">
          <a:xfrm>
            <a:off x="7094538" y="4303713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assoc</a:t>
            </a:r>
          </a:p>
        </p:txBody>
      </p:sp>
      <p:sp>
        <p:nvSpPr>
          <p:cNvPr id="28695" name="TextBox 26"/>
          <p:cNvSpPr txBox="1">
            <a:spLocks noChangeArrowheads="1"/>
          </p:cNvSpPr>
          <p:nvPr/>
        </p:nvSpPr>
        <p:spPr bwMode="auto">
          <a:xfrm>
            <a:off x="8291513" y="4198938"/>
            <a:ext cx="619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assoc</a:t>
            </a:r>
          </a:p>
        </p:txBody>
      </p:sp>
      <p:sp>
        <p:nvSpPr>
          <p:cNvPr id="28696" name="Footer Placeholder 4"/>
          <p:cNvSpPr txBox="1">
            <a:spLocks noGrp="1" noChangeArrowheads="1"/>
          </p:cNvSpPr>
          <p:nvPr/>
        </p:nvSpPr>
        <p:spPr bwMode="auto">
          <a:xfrm>
            <a:off x="2774950" y="65532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Hard Probes 2016, Wuhan, China </a:t>
            </a:r>
          </a:p>
        </p:txBody>
      </p:sp>
    </p:spTree>
  </p:cSld>
  <p:clrMapOvr>
    <a:masterClrMapping/>
  </p:clrMapOvr>
  <p:transition advTm="121119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 txBox="1">
            <a:spLocks noGrp="1" noChangeArrowheads="1"/>
          </p:cNvSpPr>
          <p:nvPr/>
        </p:nvSpPr>
        <p:spPr bwMode="auto">
          <a:xfrm>
            <a:off x="609600" y="6553200"/>
            <a:ext cx="191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Kun Jiang</a:t>
            </a:r>
          </a:p>
        </p:txBody>
      </p:sp>
      <p:sp>
        <p:nvSpPr>
          <p:cNvPr id="29699" name="Slide Number Placeholder 5"/>
          <p:cNvSpPr txBox="1">
            <a:spLocks noGrp="1" noChangeArrowheads="1"/>
          </p:cNvSpPr>
          <p:nvPr/>
        </p:nvSpPr>
        <p:spPr bwMode="auto">
          <a:xfrm>
            <a:off x="7467600" y="6553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DF94368-0377-4BFA-9381-24D0149831A2}" type="slidenum">
              <a:rPr lang="zh-CN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9700" name="Footer Placeholder 4"/>
          <p:cNvSpPr txBox="1">
            <a:spLocks noGrp="1" noChangeArrowheads="1"/>
          </p:cNvSpPr>
          <p:nvPr/>
        </p:nvSpPr>
        <p:spPr bwMode="auto">
          <a:xfrm>
            <a:off x="2774950" y="65532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Hard Probes 2016, Wuhan, China </a:t>
            </a:r>
          </a:p>
        </p:txBody>
      </p:sp>
      <p:pic>
        <p:nvPicPr>
          <p:cNvPr id="2970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258888"/>
            <a:ext cx="5414962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3252788" y="1041400"/>
            <a:ext cx="20716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30" tIns="41015" rIns="82030" bIns="41015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ea typeface="SimSun" panose="02010600030101010101" pitchFamily="2" charset="-122"/>
              </a:rPr>
              <a:t>PRL 102 (2009) 052302</a:t>
            </a:r>
          </a:p>
        </p:txBody>
      </p:sp>
      <p:sp>
        <p:nvSpPr>
          <p:cNvPr id="29703" name="TextBox 4"/>
          <p:cNvSpPr txBox="1">
            <a:spLocks noChangeArrowheads="1"/>
          </p:cNvSpPr>
          <p:nvPr/>
        </p:nvSpPr>
        <p:spPr bwMode="auto">
          <a:xfrm>
            <a:off x="823913" y="5440363"/>
            <a:ext cx="7512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The v</a:t>
            </a:r>
            <a:r>
              <a:rPr lang="en-US" altLang="en-US" sz="2000" baseline="-25000"/>
              <a:t>2</a:t>
            </a:r>
            <a:r>
              <a:rPr lang="en-US" altLang="en-US" sz="2000"/>
              <a:t> and v</a:t>
            </a:r>
            <a:r>
              <a:rPr lang="en-US" altLang="en-US" sz="2000" baseline="-25000"/>
              <a:t>4</a:t>
            </a:r>
            <a:r>
              <a:rPr lang="en-US" altLang="en-US" sz="2000"/>
              <a:t> background subtracted three-particle correlations. 12% central Au+Au </a:t>
            </a:r>
          </a:p>
        </p:txBody>
      </p:sp>
    </p:spTree>
  </p:cSld>
  <p:clrMapOvr>
    <a:masterClrMapping/>
  </p:clrMapOvr>
  <p:transition advTm="12111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 txBox="1">
            <a:spLocks noGrp="1" noChangeArrowheads="1"/>
          </p:cNvSpPr>
          <p:nvPr/>
        </p:nvSpPr>
        <p:spPr bwMode="auto">
          <a:xfrm>
            <a:off x="609600" y="6553200"/>
            <a:ext cx="191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Kun Jiang</a:t>
            </a:r>
          </a:p>
        </p:txBody>
      </p:sp>
      <p:sp>
        <p:nvSpPr>
          <p:cNvPr id="7171" name="Slide Number Placeholder 5"/>
          <p:cNvSpPr txBox="1">
            <a:spLocks noGrp="1" noChangeArrowheads="1"/>
          </p:cNvSpPr>
          <p:nvPr/>
        </p:nvSpPr>
        <p:spPr bwMode="auto">
          <a:xfrm>
            <a:off x="7467600" y="6553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D874A93-C16A-4644-93E4-38EB4A51722E}" type="slidenum">
              <a:rPr lang="zh-CN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172" name="Line 34"/>
          <p:cNvSpPr>
            <a:spLocks noChangeShapeType="1"/>
          </p:cNvSpPr>
          <p:nvPr/>
        </p:nvSpPr>
        <p:spPr bwMode="auto">
          <a:xfrm>
            <a:off x="2971800" y="1981200"/>
            <a:ext cx="0" cy="1219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3"/>
          <p:cNvSpPr txBox="1">
            <a:spLocks noChangeArrowheads="1"/>
          </p:cNvSpPr>
          <p:nvPr/>
        </p:nvSpPr>
        <p:spPr bwMode="auto">
          <a:xfrm>
            <a:off x="419100" y="990600"/>
            <a:ext cx="8534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ea typeface="SimSun" panose="02010600030101010101" pitchFamily="2" charset="-122"/>
              </a:rPr>
              <a:t>Nuclear k</a:t>
            </a:r>
            <a:r>
              <a:rPr lang="en-US" altLang="en-US" sz="2400" baseline="-25000">
                <a:ea typeface="SimSun" panose="02010600030101010101" pitchFamily="2" charset="-122"/>
              </a:rPr>
              <a:t>T </a:t>
            </a:r>
            <a:r>
              <a:rPr lang="en-US" altLang="en-US" sz="2400">
                <a:ea typeface="SimSun" panose="02010600030101010101" pitchFamily="2" charset="-122"/>
              </a:rPr>
              <a:t>effect</a:t>
            </a:r>
          </a:p>
          <a:p>
            <a:pPr eaLnBrk="1" hangingPunct="1"/>
            <a:r>
              <a:rPr lang="en-US" altLang="en-US" sz="2400">
                <a:ea typeface="SimSun" panose="02010600030101010101" pitchFamily="2" charset="-122"/>
              </a:rPr>
              <a:t>Event averaging of away-side jets deflected by medium flow</a:t>
            </a:r>
          </a:p>
          <a:p>
            <a:pPr eaLnBrk="1" hangingPunct="1"/>
            <a:r>
              <a:rPr lang="en-US" altLang="en-US" sz="2400">
                <a:ea typeface="SimSun" panose="02010600030101010101" pitchFamily="2" charset="-122"/>
              </a:rPr>
              <a:t>Collective medium excitation by Mach cone shock waves</a:t>
            </a:r>
          </a:p>
        </p:txBody>
      </p:sp>
      <p:sp>
        <p:nvSpPr>
          <p:cNvPr id="7174" name="Rectangle 2"/>
          <p:cNvSpPr txBox="1">
            <a:spLocks noChangeArrowheads="1"/>
          </p:cNvSpPr>
          <p:nvPr/>
        </p:nvSpPr>
        <p:spPr bwMode="auto">
          <a:xfrm>
            <a:off x="762000" y="76200"/>
            <a:ext cx="723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Possible effects of jet-medium interactions</a:t>
            </a:r>
          </a:p>
        </p:txBody>
      </p:sp>
      <p:pic>
        <p:nvPicPr>
          <p:cNvPr id="717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3246438"/>
            <a:ext cx="20066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298825"/>
            <a:ext cx="2357438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3200400"/>
            <a:ext cx="2443162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Box 4"/>
          <p:cNvSpPr txBox="1">
            <a:spLocks noChangeArrowheads="1"/>
          </p:cNvSpPr>
          <p:nvPr/>
        </p:nvSpPr>
        <p:spPr bwMode="auto">
          <a:xfrm>
            <a:off x="2165350" y="5535613"/>
            <a:ext cx="381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/>
              <a:t>k</a:t>
            </a:r>
            <a:r>
              <a:rPr lang="en-US" altLang="en-US" sz="1600" b="1" baseline="-25000"/>
              <a:t>T</a:t>
            </a:r>
          </a:p>
        </p:txBody>
      </p:sp>
      <p:sp>
        <p:nvSpPr>
          <p:cNvPr id="7179" name="Footer Placeholder 4"/>
          <p:cNvSpPr txBox="1">
            <a:spLocks noGrp="1" noChangeArrowheads="1"/>
          </p:cNvSpPr>
          <p:nvPr/>
        </p:nvSpPr>
        <p:spPr bwMode="auto">
          <a:xfrm>
            <a:off x="2774950" y="65532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Hard Probes 2016, Wuhan, China </a:t>
            </a:r>
          </a:p>
        </p:txBody>
      </p:sp>
    </p:spTree>
  </p:cSld>
  <p:clrMapOvr>
    <a:masterClrMapping/>
  </p:clrMapOvr>
  <p:transition advTm="14611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2974975"/>
            <a:ext cx="6691313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Date Placeholder 1"/>
          <p:cNvSpPr txBox="1">
            <a:spLocks noGrp="1" noChangeArrowheads="1"/>
          </p:cNvSpPr>
          <p:nvPr/>
        </p:nvSpPr>
        <p:spPr bwMode="auto">
          <a:xfrm>
            <a:off x="609600" y="6553200"/>
            <a:ext cx="191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Kun Jiang</a:t>
            </a:r>
          </a:p>
        </p:txBody>
      </p:sp>
      <p:sp>
        <p:nvSpPr>
          <p:cNvPr id="8196" name="Slide Number Placeholder 3"/>
          <p:cNvSpPr txBox="1">
            <a:spLocks noGrp="1" noChangeArrowheads="1"/>
          </p:cNvSpPr>
          <p:nvPr/>
        </p:nvSpPr>
        <p:spPr bwMode="auto">
          <a:xfrm>
            <a:off x="7467600" y="6553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06ECE8B-0D29-48A4-873E-865547C3CF3E}" type="slidenum">
              <a:rPr lang="zh-CN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8197" name="Date Placeholder 3"/>
          <p:cNvSpPr txBox="1">
            <a:spLocks noGrp="1" noChangeArrowheads="1"/>
          </p:cNvSpPr>
          <p:nvPr/>
        </p:nvSpPr>
        <p:spPr bwMode="auto">
          <a:xfrm>
            <a:off x="609600" y="6553200"/>
            <a:ext cx="191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Kun Jiang</a:t>
            </a:r>
          </a:p>
        </p:txBody>
      </p:sp>
      <p:sp>
        <p:nvSpPr>
          <p:cNvPr id="8198" name="Slide Number Placeholder 5"/>
          <p:cNvSpPr txBox="1">
            <a:spLocks noGrp="1" noChangeArrowheads="1"/>
          </p:cNvSpPr>
          <p:nvPr/>
        </p:nvSpPr>
        <p:spPr bwMode="auto">
          <a:xfrm>
            <a:off x="7467600" y="6553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8545CE6-F9E7-4BD5-991D-433EE9EACE16}" type="slidenum">
              <a:rPr lang="zh-CN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8199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98500" y="76200"/>
            <a:ext cx="7375525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P</a:t>
            </a:r>
            <a:r>
              <a:rPr lang="en-US" altLang="en-US" baseline="-25000" smtClean="0"/>
              <a:t>x</a:t>
            </a:r>
            <a:r>
              <a:rPr lang="en-US" altLang="en-US" smtClean="0"/>
              <a:t>: projection of away-side </a:t>
            </a:r>
            <a:r>
              <a:rPr lang="en-US" altLang="en-US" smtClean="0">
                <a:ea typeface="SimSun" panose="02010600030101010101" pitchFamily="2" charset="-122"/>
              </a:rPr>
              <a:t>p</a:t>
            </a:r>
            <a:r>
              <a:rPr lang="en-US" altLang="en-US" baseline="-25000" smtClean="0">
                <a:ea typeface="SimSun" panose="02010600030101010101" pitchFamily="2" charset="-122"/>
              </a:rPr>
              <a:t>T</a:t>
            </a:r>
            <a:r>
              <a:rPr lang="en-US" altLang="en-US" smtClean="0"/>
              <a:t> onto trigger axis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284163" y="5556250"/>
            <a:ext cx="885983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/>
              <a:t>For each centrality, cut on the left tail of the distribution (fraction of events) to enhance away-side jet population</a:t>
            </a:r>
          </a:p>
        </p:txBody>
      </p:sp>
      <p:pic>
        <p:nvPicPr>
          <p:cNvPr id="820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898525"/>
            <a:ext cx="1681163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4"/>
          <p:cNvSpPr txBox="1">
            <a:spLocks noChangeArrowheads="1"/>
          </p:cNvSpPr>
          <p:nvPr/>
        </p:nvSpPr>
        <p:spPr bwMode="auto">
          <a:xfrm>
            <a:off x="6411913" y="3248025"/>
            <a:ext cx="12922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C5C5C5"/>
                </a:solidFill>
              </a:rPr>
              <a:t>STAR</a:t>
            </a:r>
            <a:r>
              <a:rPr lang="en-US" altLang="en-US" sz="1100">
                <a:solidFill>
                  <a:srgbClr val="C5C5C5"/>
                </a:solidFill>
              </a:rPr>
              <a:t> preliminary</a:t>
            </a:r>
          </a:p>
        </p:txBody>
      </p:sp>
      <p:graphicFrame>
        <p:nvGraphicFramePr>
          <p:cNvPr id="8203" name="Object 9"/>
          <p:cNvGraphicFramePr>
            <a:graphicFrameLocks noChangeAspect="1"/>
          </p:cNvGraphicFramePr>
          <p:nvPr/>
        </p:nvGraphicFramePr>
        <p:xfrm>
          <a:off x="482600" y="1116013"/>
          <a:ext cx="54324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5" imgW="2514600" imgH="457200" progId="Equation.3">
                  <p:embed/>
                </p:oleObj>
              </mc:Choice>
              <mc:Fallback>
                <p:oleObj name="Equation" r:id="rId5" imgW="25146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1116013"/>
                        <a:ext cx="5432425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Rectangle 7"/>
          <p:cNvSpPr txBox="1">
            <a:spLocks noChangeArrowheads="1"/>
          </p:cNvSpPr>
          <p:nvPr/>
        </p:nvSpPr>
        <p:spPr bwMode="auto">
          <a:xfrm>
            <a:off x="482600" y="2279650"/>
            <a:ext cx="784860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>
                <a:latin typeface="Symbol" panose="05050102010706020507" pitchFamily="18" charset="2"/>
              </a:rPr>
              <a:t>e</a:t>
            </a:r>
            <a:r>
              <a:rPr lang="en-US" altLang="en-US" sz="2000"/>
              <a:t>: single-particle acceptance </a:t>
            </a:r>
            <a:r>
              <a:rPr lang="en-US" altLang="zh-CN" sz="2000">
                <a:ea typeface="SimSun" panose="02010600030101010101" pitchFamily="2" charset="-122"/>
              </a:rPr>
              <a:t>×</a:t>
            </a:r>
            <a:r>
              <a:rPr lang="en-US" altLang="en-US" sz="2000"/>
              <a:t> efficiency</a:t>
            </a:r>
          </a:p>
        </p:txBody>
      </p:sp>
      <p:sp>
        <p:nvSpPr>
          <p:cNvPr id="8205" name="Footer Placeholder 4"/>
          <p:cNvSpPr txBox="1">
            <a:spLocks noGrp="1" noChangeArrowheads="1"/>
          </p:cNvSpPr>
          <p:nvPr/>
        </p:nvSpPr>
        <p:spPr bwMode="auto">
          <a:xfrm>
            <a:off x="2774950" y="65532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Hard Probes 2016, Wuhan, China </a:t>
            </a:r>
          </a:p>
        </p:txBody>
      </p:sp>
    </p:spTree>
  </p:cSld>
  <p:clrMapOvr>
    <a:masterClrMapping/>
  </p:clrMapOvr>
  <p:transition advTm="11760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 txBox="1">
            <a:spLocks noGrp="1" noChangeArrowheads="1"/>
          </p:cNvSpPr>
          <p:nvPr/>
        </p:nvSpPr>
        <p:spPr bwMode="auto">
          <a:xfrm>
            <a:off x="609600" y="6553200"/>
            <a:ext cx="191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Kun Jiang</a:t>
            </a:r>
          </a:p>
        </p:txBody>
      </p:sp>
      <p:sp>
        <p:nvSpPr>
          <p:cNvPr id="9219" name="Slide Number Placeholder 5"/>
          <p:cNvSpPr txBox="1">
            <a:spLocks noGrp="1" noChangeArrowheads="1"/>
          </p:cNvSpPr>
          <p:nvPr/>
        </p:nvSpPr>
        <p:spPr bwMode="auto">
          <a:xfrm>
            <a:off x="7467600" y="6553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8C2A52E-EB57-4837-A2A9-E669F6CA3948}" type="slidenum">
              <a:rPr lang="zh-CN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Methodology for two-particle correlations</a:t>
            </a:r>
          </a:p>
        </p:txBody>
      </p:sp>
      <p:sp>
        <p:nvSpPr>
          <p:cNvPr id="9221" name="Text Box 37"/>
          <p:cNvSpPr txBox="1">
            <a:spLocks noChangeArrowheads="1"/>
          </p:cNvSpPr>
          <p:nvPr/>
        </p:nvSpPr>
        <p:spPr bwMode="auto">
          <a:xfrm>
            <a:off x="374650" y="3840163"/>
            <a:ext cx="8677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/>
              <a:t> Select events with a large recoil momentum (P</a:t>
            </a:r>
            <a:r>
              <a:rPr lang="en-US" altLang="en-US" sz="2000" baseline="-25000"/>
              <a:t>x</a:t>
            </a:r>
            <a:r>
              <a:rPr lang="en-US" altLang="en-US" sz="2000"/>
              <a:t>) within a given </a:t>
            </a:r>
            <a:r>
              <a:rPr lang="en-US" altLang="en-US" sz="2000">
                <a:latin typeface="Symbol" panose="05050102010706020507" pitchFamily="18" charset="2"/>
              </a:rPr>
              <a:t>h</a:t>
            </a:r>
            <a:r>
              <a:rPr lang="en-US" altLang="en-US" sz="2000"/>
              <a:t> window (cartoon 0.5&lt;</a:t>
            </a:r>
            <a:r>
              <a:rPr lang="en-US" altLang="en-US" sz="2000">
                <a:latin typeface="Symbol" panose="05050102010706020507" pitchFamily="18" charset="2"/>
              </a:rPr>
              <a:t>h</a:t>
            </a:r>
            <a:r>
              <a:rPr lang="en-US" altLang="en-US" sz="2000"/>
              <a:t>&lt;1) from a high-p</a:t>
            </a:r>
            <a:r>
              <a:rPr lang="en-US" altLang="en-US" sz="2000" baseline="-25000"/>
              <a:t>T</a:t>
            </a:r>
            <a:r>
              <a:rPr lang="en-US" altLang="en-US" sz="2000"/>
              <a:t> trigger particle to enhance away-side jet population</a:t>
            </a:r>
          </a:p>
          <a:p>
            <a:pPr eaLnBrk="1" hangingPunct="1">
              <a:spcBef>
                <a:spcPct val="0"/>
              </a:spcBef>
            </a:pPr>
            <a:endParaRPr lang="en-US" altLang="en-US" sz="100"/>
          </a:p>
          <a:p>
            <a:pPr eaLnBrk="1" hangingPunct="1">
              <a:spcBef>
                <a:spcPct val="0"/>
              </a:spcBef>
            </a:pPr>
            <a:r>
              <a:rPr lang="en-US" altLang="en-US" sz="2000"/>
              <a:t> Analyze di-hadron correlations in close-region and far-region respectively</a:t>
            </a:r>
            <a:endParaRPr lang="en-US" altLang="en-US" sz="100"/>
          </a:p>
          <a:p>
            <a:pPr eaLnBrk="1" hangingPunct="1">
              <a:spcBef>
                <a:spcPct val="0"/>
              </a:spcBef>
            </a:pPr>
            <a:r>
              <a:rPr lang="en-US" altLang="en-US" sz="2000"/>
              <a:t> Flow contributions to close-region and far-region are equal</a:t>
            </a:r>
          </a:p>
        </p:txBody>
      </p:sp>
      <p:sp>
        <p:nvSpPr>
          <p:cNvPr id="9222" name="Text Box 36"/>
          <p:cNvSpPr txBox="1">
            <a:spLocks noChangeArrowheads="1"/>
          </p:cNvSpPr>
          <p:nvPr/>
        </p:nvSpPr>
        <p:spPr bwMode="auto">
          <a:xfrm>
            <a:off x="457200" y="947738"/>
            <a:ext cx="23145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Trigger particle |</a:t>
            </a:r>
            <a:r>
              <a:rPr lang="en-US" altLang="en-US" sz="1600" b="1">
                <a:latin typeface="Symbol" panose="05050102010706020507" pitchFamily="18" charset="2"/>
              </a:rPr>
              <a:t>h</a:t>
            </a:r>
            <a:r>
              <a:rPr lang="en-US" altLang="en-US" sz="1600" b="1"/>
              <a:t>| &lt; 1</a:t>
            </a:r>
          </a:p>
        </p:txBody>
      </p:sp>
      <p:sp>
        <p:nvSpPr>
          <p:cNvPr id="9223" name="Text Box 36"/>
          <p:cNvSpPr txBox="1">
            <a:spLocks noChangeArrowheads="1"/>
          </p:cNvSpPr>
          <p:nvPr/>
        </p:nvSpPr>
        <p:spPr bwMode="auto">
          <a:xfrm>
            <a:off x="814388" y="5678488"/>
            <a:ext cx="815975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</a:rPr>
              <a:t>close-region 2p corr. = flow + near-side jet + away-side jet </a:t>
            </a:r>
            <a:r>
              <a:rPr lang="en-US" altLang="en-US" sz="1600" b="1">
                <a:solidFill>
                  <a:srgbClr val="FF0000"/>
                </a:solidFill>
                <a:latin typeface="Symbol" panose="05050102010706020507" pitchFamily="18" charset="2"/>
              </a:rPr>
              <a:t>*</a:t>
            </a:r>
            <a:r>
              <a:rPr lang="en-US" altLang="en-US" sz="1600" b="1">
                <a:solidFill>
                  <a:srgbClr val="FF0000"/>
                </a:solidFill>
              </a:rPr>
              <a:t> fraction_close</a:t>
            </a:r>
            <a:endParaRPr lang="en-US" altLang="en-US" sz="800" b="1">
              <a:latin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far-region 2p corr.     = flow + near-side jet + away-side jet </a:t>
            </a:r>
            <a:r>
              <a:rPr lang="en-US" altLang="en-US" sz="1600" b="1">
                <a:latin typeface="Symbol" panose="05050102010706020507" pitchFamily="18" charset="2"/>
              </a:rPr>
              <a:t>*</a:t>
            </a:r>
            <a:r>
              <a:rPr lang="en-US" altLang="en-US" sz="1600" b="1"/>
              <a:t> fraction_far</a:t>
            </a:r>
          </a:p>
        </p:txBody>
      </p:sp>
      <p:pic>
        <p:nvPicPr>
          <p:cNvPr id="92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696913"/>
            <a:ext cx="59436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Footer Placeholder 4"/>
          <p:cNvSpPr txBox="1">
            <a:spLocks noGrp="1" noChangeArrowheads="1"/>
          </p:cNvSpPr>
          <p:nvPr/>
        </p:nvSpPr>
        <p:spPr bwMode="auto">
          <a:xfrm>
            <a:off x="2774950" y="65532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Hard Probes 2016, Wuhan, China </a:t>
            </a:r>
          </a:p>
        </p:txBody>
      </p:sp>
    </p:spTree>
  </p:cSld>
  <p:clrMapOvr>
    <a:masterClrMapping/>
  </p:clrMapOvr>
  <p:transition advTm="33916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 txBox="1">
            <a:spLocks noGrp="1" noChangeArrowheads="1"/>
          </p:cNvSpPr>
          <p:nvPr/>
        </p:nvSpPr>
        <p:spPr bwMode="auto">
          <a:xfrm>
            <a:off x="609600" y="6553200"/>
            <a:ext cx="191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Kun Jiang</a:t>
            </a:r>
          </a:p>
        </p:txBody>
      </p:sp>
      <p:sp>
        <p:nvSpPr>
          <p:cNvPr id="10243" name="Slide Number Placeholder 5"/>
          <p:cNvSpPr txBox="1">
            <a:spLocks noGrp="1" noChangeArrowheads="1"/>
          </p:cNvSpPr>
          <p:nvPr/>
        </p:nvSpPr>
        <p:spPr bwMode="auto">
          <a:xfrm>
            <a:off x="7467600" y="6553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54E55CC-D44D-4758-8FE0-B0D884E8F4C0}" type="slidenum">
              <a:rPr lang="zh-CN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STAR Au+Au 200 GeV</a:t>
            </a: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4260850" y="4370388"/>
            <a:ext cx="4727575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/>
              <a:t>Near-side almost equal as expected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2000">
                <a:ea typeface="SimSun" panose="02010600030101010101" pitchFamily="2" charset="-122"/>
              </a:rPr>
              <a:t>Flow backgrounds are the same in close-region and far-region, cancelled in their difference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/>
              <a:t>Quantify the shape by Gaussian fit </a:t>
            </a:r>
            <a:r>
              <a:rPr lang="en-US" altLang="en-US" sz="2000">
                <a:latin typeface="Symbol" panose="05050102010706020507" pitchFamily="18" charset="2"/>
              </a:rPr>
              <a:t>s</a:t>
            </a:r>
          </a:p>
        </p:txBody>
      </p:sp>
      <p:sp>
        <p:nvSpPr>
          <p:cNvPr id="10246" name="Text Box 36"/>
          <p:cNvSpPr txBox="1">
            <a:spLocks noChangeArrowheads="1"/>
          </p:cNvSpPr>
          <p:nvPr/>
        </p:nvSpPr>
        <p:spPr bwMode="auto">
          <a:xfrm>
            <a:off x="4398963" y="2951163"/>
            <a:ext cx="47625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close-region 2p corr. = flow + near-side jet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+</a:t>
            </a:r>
            <a:r>
              <a:rPr lang="en-US" altLang="en-US" sz="1600" b="1">
                <a:solidFill>
                  <a:srgbClr val="FF0000"/>
                </a:solidFill>
              </a:rPr>
              <a:t> away-side jet </a:t>
            </a:r>
            <a:r>
              <a:rPr lang="en-US" altLang="zh-CN" sz="1600" b="1">
                <a:solidFill>
                  <a:srgbClr val="FF0000"/>
                </a:solidFill>
                <a:latin typeface="Symbol" panose="05050102010706020507" pitchFamily="18" charset="2"/>
                <a:ea typeface="SimSun" panose="02010600030101010101" pitchFamily="2" charset="-122"/>
              </a:rPr>
              <a:t>×</a:t>
            </a:r>
            <a:r>
              <a:rPr lang="en-US" altLang="en-US" sz="1600" b="1">
                <a:solidFill>
                  <a:srgbClr val="FF0000"/>
                </a:solidFill>
              </a:rPr>
              <a:t> fraction_clos</a:t>
            </a:r>
            <a:r>
              <a:rPr lang="en-US" altLang="zh-CN" sz="1600" b="1">
                <a:solidFill>
                  <a:srgbClr val="FF0000"/>
                </a:solidFill>
                <a:ea typeface="SimSun" panose="02010600030101010101" pitchFamily="2" charset="-122"/>
              </a:rPr>
              <a:t>e</a:t>
            </a:r>
            <a:endParaRPr lang="en-US" altLang="en-US" sz="16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" b="1">
              <a:solidFill>
                <a:srgbClr val="FF0000"/>
              </a:solidFill>
              <a:latin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far-region 2p corr.     = flow + near-side jet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+ </a:t>
            </a:r>
            <a:r>
              <a:rPr lang="en-US" altLang="en-US" sz="1600" b="1">
                <a:solidFill>
                  <a:srgbClr val="FF0000"/>
                </a:solidFill>
              </a:rPr>
              <a:t>away-side jet </a:t>
            </a:r>
            <a:r>
              <a:rPr lang="en-US" altLang="zh-CN" sz="1600" b="1">
                <a:solidFill>
                  <a:srgbClr val="FF0000"/>
                </a:solidFill>
                <a:latin typeface="Symbol" panose="05050102010706020507" pitchFamily="18" charset="2"/>
                <a:ea typeface="SimSun" panose="02010600030101010101" pitchFamily="2" charset="-122"/>
              </a:rPr>
              <a:t>×</a:t>
            </a:r>
            <a:r>
              <a:rPr lang="en-US" altLang="en-US" sz="1600" b="1">
                <a:solidFill>
                  <a:srgbClr val="FF0000"/>
                </a:solidFill>
              </a:rPr>
              <a:t> fraction_far</a:t>
            </a: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1460500" y="5943600"/>
            <a:ext cx="2671763" cy="417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0248" name="TextBox 1"/>
          <p:cNvSpPr txBox="1">
            <a:spLocks noChangeArrowheads="1"/>
          </p:cNvSpPr>
          <p:nvPr/>
        </p:nvSpPr>
        <p:spPr bwMode="auto">
          <a:xfrm>
            <a:off x="3275013" y="5908675"/>
            <a:ext cx="874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Symbol" panose="05050102010706020507" pitchFamily="18" charset="2"/>
              </a:rPr>
              <a:t>Df</a:t>
            </a:r>
            <a:r>
              <a:rPr lang="en-US" altLang="en-US" sz="1600" b="1"/>
              <a:t>(rad)</a:t>
            </a:r>
          </a:p>
        </p:txBody>
      </p:sp>
      <p:sp>
        <p:nvSpPr>
          <p:cNvPr id="10249" name="Text Box 4"/>
          <p:cNvSpPr txBox="1">
            <a:spLocks noChangeArrowheads="1"/>
          </p:cNvSpPr>
          <p:nvPr/>
        </p:nvSpPr>
        <p:spPr bwMode="auto">
          <a:xfrm>
            <a:off x="908050" y="3784600"/>
            <a:ext cx="8763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C5C5C5"/>
                </a:solidFill>
              </a:rPr>
              <a:t>preliminary</a:t>
            </a:r>
          </a:p>
        </p:txBody>
      </p:sp>
      <p:pic>
        <p:nvPicPr>
          <p:cNvPr id="1025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131888"/>
            <a:ext cx="3908425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 Box 4"/>
          <p:cNvSpPr txBox="1">
            <a:spLocks noChangeArrowheads="1"/>
          </p:cNvSpPr>
          <p:nvPr/>
        </p:nvSpPr>
        <p:spPr bwMode="auto">
          <a:xfrm>
            <a:off x="1131888" y="1471613"/>
            <a:ext cx="1292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C5C5C5"/>
                </a:solidFill>
              </a:rPr>
              <a:t>STAR</a:t>
            </a:r>
            <a:r>
              <a:rPr lang="en-US" altLang="en-US" sz="1100">
                <a:solidFill>
                  <a:srgbClr val="C5C5C5"/>
                </a:solidFill>
              </a:rPr>
              <a:t> preliminary</a:t>
            </a:r>
          </a:p>
        </p:txBody>
      </p:sp>
      <p:sp>
        <p:nvSpPr>
          <p:cNvPr id="10252" name="Footer Placeholder 4"/>
          <p:cNvSpPr txBox="1">
            <a:spLocks noGrp="1" noChangeArrowheads="1"/>
          </p:cNvSpPr>
          <p:nvPr/>
        </p:nvSpPr>
        <p:spPr bwMode="auto">
          <a:xfrm>
            <a:off x="2774950" y="65532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Hard Probes 2016, Wuhan, China </a:t>
            </a:r>
          </a:p>
        </p:txBody>
      </p:sp>
      <p:grpSp>
        <p:nvGrpSpPr>
          <p:cNvPr id="10253" name="Group 1"/>
          <p:cNvGrpSpPr>
            <a:grpSpLocks/>
          </p:cNvGrpSpPr>
          <p:nvPr/>
        </p:nvGrpSpPr>
        <p:grpSpPr bwMode="auto">
          <a:xfrm>
            <a:off x="4851400" y="1044575"/>
            <a:ext cx="3300413" cy="1893888"/>
            <a:chOff x="4851400" y="1044575"/>
            <a:chExt cx="3300413" cy="1893888"/>
          </a:xfrm>
        </p:grpSpPr>
        <p:grpSp>
          <p:nvGrpSpPr>
            <p:cNvPr id="10254" name="Group 10"/>
            <p:cNvGrpSpPr>
              <a:grpSpLocks/>
            </p:cNvGrpSpPr>
            <p:nvPr/>
          </p:nvGrpSpPr>
          <p:grpSpPr bwMode="auto">
            <a:xfrm>
              <a:off x="4913312" y="1471612"/>
              <a:ext cx="2591373" cy="1049339"/>
              <a:chOff x="0" y="0"/>
              <a:chExt cx="4534" cy="1838"/>
            </a:xfrm>
          </p:grpSpPr>
          <p:sp>
            <p:nvSpPr>
              <p:cNvPr id="10260" name="Rectangle 6"/>
              <p:cNvSpPr>
                <a:spLocks noChangeArrowheads="1"/>
              </p:cNvSpPr>
              <p:nvPr/>
            </p:nvSpPr>
            <p:spPr bwMode="auto">
              <a:xfrm>
                <a:off x="2267" y="0"/>
                <a:ext cx="1133" cy="18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170" tIns="46990" rIns="90170" bIns="46990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/>
              </a:p>
            </p:txBody>
          </p:sp>
          <p:sp>
            <p:nvSpPr>
              <p:cNvPr id="10261" name="Rectangle 6"/>
              <p:cNvSpPr>
                <a:spLocks noChangeArrowheads="1"/>
              </p:cNvSpPr>
              <p:nvPr/>
            </p:nvSpPr>
            <p:spPr bwMode="auto">
              <a:xfrm>
                <a:off x="3401" y="0"/>
                <a:ext cx="1133" cy="183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170" tIns="46990" rIns="90170" bIns="46990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/>
              </a:p>
            </p:txBody>
          </p:sp>
          <p:sp>
            <p:nvSpPr>
              <p:cNvPr id="10262" name="Rectangle 6"/>
              <p:cNvSpPr>
                <a:spLocks noChangeArrowheads="1"/>
              </p:cNvSpPr>
              <p:nvPr/>
            </p:nvSpPr>
            <p:spPr bwMode="auto">
              <a:xfrm>
                <a:off x="0" y="2"/>
                <a:ext cx="1133" cy="183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170" tIns="46990" rIns="90170" bIns="46990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/>
              </a:p>
            </p:txBody>
          </p:sp>
          <p:sp>
            <p:nvSpPr>
              <p:cNvPr id="10263" name="Rectangle 6"/>
              <p:cNvSpPr>
                <a:spLocks noChangeArrowheads="1"/>
              </p:cNvSpPr>
              <p:nvPr/>
            </p:nvSpPr>
            <p:spPr bwMode="auto">
              <a:xfrm>
                <a:off x="1134" y="0"/>
                <a:ext cx="1133" cy="183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170" tIns="46990" rIns="90170" bIns="46990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/>
              </a:p>
            </p:txBody>
          </p:sp>
        </p:grpSp>
        <p:sp>
          <p:nvSpPr>
            <p:cNvPr id="10255" name="Text Box 35"/>
            <p:cNvSpPr txBox="1">
              <a:spLocks noChangeArrowheads="1"/>
            </p:cNvSpPr>
            <p:nvPr/>
          </p:nvSpPr>
          <p:spPr bwMode="auto">
            <a:xfrm>
              <a:off x="4851400" y="1147762"/>
              <a:ext cx="1311275" cy="357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STAR TPC</a:t>
              </a:r>
            </a:p>
          </p:txBody>
        </p:sp>
        <p:sp>
          <p:nvSpPr>
            <p:cNvPr id="10256" name="Oval 19"/>
            <p:cNvSpPr>
              <a:spLocks noChangeArrowheads="1"/>
            </p:cNvSpPr>
            <p:nvPr/>
          </p:nvSpPr>
          <p:spPr bwMode="auto">
            <a:xfrm>
              <a:off x="6259512" y="1044575"/>
              <a:ext cx="1892301" cy="1893888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0257" name="Text Box 34"/>
            <p:cNvSpPr txBox="1">
              <a:spLocks noChangeArrowheads="1"/>
            </p:cNvSpPr>
            <p:nvPr/>
          </p:nvSpPr>
          <p:spPr bwMode="auto">
            <a:xfrm>
              <a:off x="6821488" y="2187576"/>
              <a:ext cx="13017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away-side jet</a:t>
              </a:r>
              <a:endParaRPr lang="en-US" altLang="en-US" sz="1600" b="1">
                <a:latin typeface="Times New Roman" panose="02020603050405020304" pitchFamily="18" charset="0"/>
              </a:endParaRPr>
            </a:p>
          </p:txBody>
        </p:sp>
        <p:sp>
          <p:nvSpPr>
            <p:cNvPr id="10258" name="Text Box 36"/>
            <p:cNvSpPr txBox="1">
              <a:spLocks noChangeArrowheads="1"/>
            </p:cNvSpPr>
            <p:nvPr/>
          </p:nvSpPr>
          <p:spPr bwMode="auto">
            <a:xfrm>
              <a:off x="6146800" y="1687512"/>
              <a:ext cx="719137" cy="52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</a:rPr>
                <a:t>close-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</a:rPr>
                <a:t>region</a:t>
              </a:r>
              <a:endParaRPr lang="en-US" altLang="en-US" sz="16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9" name="Text Box 36"/>
            <p:cNvSpPr txBox="1">
              <a:spLocks noChangeArrowheads="1"/>
            </p:cNvSpPr>
            <p:nvPr/>
          </p:nvSpPr>
          <p:spPr bwMode="auto">
            <a:xfrm>
              <a:off x="5499100" y="1687512"/>
              <a:ext cx="719137" cy="52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far-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region</a:t>
              </a:r>
              <a:endParaRPr lang="en-US" altLang="en-US" sz="16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advTm="21064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 txBox="1">
            <a:spLocks noGrp="1" noChangeArrowheads="1"/>
          </p:cNvSpPr>
          <p:nvPr/>
        </p:nvSpPr>
        <p:spPr bwMode="auto">
          <a:xfrm>
            <a:off x="7467600" y="6553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7FAC923-412B-457E-B81C-C0F003593BFF}" type="slidenum">
              <a:rPr lang="zh-CN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Away-side jet correlation shape</a:t>
            </a:r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1262063" y="5745163"/>
            <a:ext cx="6243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/>
              <a:t>The correlation shape is consistent with Gaussian.</a:t>
            </a: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79488"/>
            <a:ext cx="3143250" cy="23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17875"/>
            <a:ext cx="3143250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79488"/>
            <a:ext cx="3140075" cy="23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17875"/>
            <a:ext cx="3140075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3" name="Text Box 4"/>
          <p:cNvSpPr txBox="1">
            <a:spLocks noChangeArrowheads="1"/>
          </p:cNvSpPr>
          <p:nvPr/>
        </p:nvSpPr>
        <p:spPr bwMode="auto">
          <a:xfrm>
            <a:off x="1457325" y="1457325"/>
            <a:ext cx="876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C5C5C5"/>
                </a:solidFill>
              </a:rPr>
              <a:t>STAR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C5C5C5"/>
                </a:solidFill>
              </a:rPr>
              <a:t>preliminary</a:t>
            </a:r>
          </a:p>
        </p:txBody>
      </p:sp>
      <p:sp>
        <p:nvSpPr>
          <p:cNvPr id="11274" name="Text Box 4"/>
          <p:cNvSpPr txBox="1">
            <a:spLocks noChangeArrowheads="1"/>
          </p:cNvSpPr>
          <p:nvPr/>
        </p:nvSpPr>
        <p:spPr bwMode="auto">
          <a:xfrm>
            <a:off x="1457325" y="3795713"/>
            <a:ext cx="876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C5C5C5"/>
                </a:solidFill>
              </a:rPr>
              <a:t>STAR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C5C5C5"/>
                </a:solidFill>
              </a:rPr>
              <a:t>preliminary</a:t>
            </a:r>
          </a:p>
        </p:txBody>
      </p:sp>
      <p:sp>
        <p:nvSpPr>
          <p:cNvPr id="11275" name="Text Box 4"/>
          <p:cNvSpPr txBox="1">
            <a:spLocks noChangeArrowheads="1"/>
          </p:cNvSpPr>
          <p:nvPr/>
        </p:nvSpPr>
        <p:spPr bwMode="auto">
          <a:xfrm>
            <a:off x="5553075" y="3779838"/>
            <a:ext cx="8763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C5C5C5"/>
                </a:solidFill>
              </a:rPr>
              <a:t>STAR</a:t>
            </a:r>
            <a:r>
              <a:rPr lang="en-US" altLang="en-US" sz="1100">
                <a:solidFill>
                  <a:srgbClr val="C5C5C5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C5C5C5"/>
                </a:solidFill>
              </a:rPr>
              <a:t>preliminary</a:t>
            </a:r>
          </a:p>
        </p:txBody>
      </p:sp>
      <p:sp>
        <p:nvSpPr>
          <p:cNvPr id="11276" name="Text Box 4"/>
          <p:cNvSpPr txBox="1">
            <a:spLocks noChangeArrowheads="1"/>
          </p:cNvSpPr>
          <p:nvPr/>
        </p:nvSpPr>
        <p:spPr bwMode="auto">
          <a:xfrm>
            <a:off x="5553075" y="1457325"/>
            <a:ext cx="876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C5C5C5"/>
                </a:solidFill>
              </a:rPr>
              <a:t>STAR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C5C5C5"/>
                </a:solidFill>
              </a:rPr>
              <a:t>preliminary</a:t>
            </a:r>
          </a:p>
        </p:txBody>
      </p:sp>
      <p:sp>
        <p:nvSpPr>
          <p:cNvPr id="11277" name="Footer Placeholder 4"/>
          <p:cNvSpPr txBox="1">
            <a:spLocks noGrp="1" noChangeArrowheads="1"/>
          </p:cNvSpPr>
          <p:nvPr/>
        </p:nvSpPr>
        <p:spPr bwMode="auto">
          <a:xfrm>
            <a:off x="2774950" y="65532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Hard Probes 2016, Wuhan, China </a:t>
            </a:r>
          </a:p>
        </p:txBody>
      </p:sp>
      <p:sp>
        <p:nvSpPr>
          <p:cNvPr id="11278" name="Date Placeholder 3"/>
          <p:cNvSpPr txBox="1">
            <a:spLocks noGrp="1" noChangeArrowheads="1"/>
          </p:cNvSpPr>
          <p:nvPr/>
        </p:nvSpPr>
        <p:spPr bwMode="auto">
          <a:xfrm>
            <a:off x="609600" y="6553200"/>
            <a:ext cx="191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Kun Jiang</a:t>
            </a:r>
          </a:p>
        </p:txBody>
      </p:sp>
    </p:spTree>
  </p:cSld>
  <p:clrMapOvr>
    <a:masterClrMapping/>
  </p:clrMapOvr>
  <p:transition advTm="3856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 txBox="1">
            <a:spLocks noGrp="1" noChangeArrowheads="1"/>
          </p:cNvSpPr>
          <p:nvPr/>
        </p:nvSpPr>
        <p:spPr bwMode="auto">
          <a:xfrm>
            <a:off x="609600" y="6553200"/>
            <a:ext cx="191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Kun Jiang</a:t>
            </a:r>
          </a:p>
        </p:txBody>
      </p:sp>
      <p:sp>
        <p:nvSpPr>
          <p:cNvPr id="12291" name="Slide Number Placeholder 5"/>
          <p:cNvSpPr txBox="1">
            <a:spLocks noGrp="1" noChangeArrowheads="1"/>
          </p:cNvSpPr>
          <p:nvPr/>
        </p:nvSpPr>
        <p:spPr bwMode="auto">
          <a:xfrm>
            <a:off x="7467600" y="6553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6682A27-7D75-4297-A7AB-7F1B5188F0E1}" type="slidenum">
              <a:rPr lang="zh-CN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Away side jet correlation width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882650" y="5957888"/>
            <a:ext cx="455453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The horizontal caps indicate the systematic error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/>
        </p:nvSpPr>
        <p:spPr bwMode="auto">
          <a:xfrm>
            <a:off x="5613400" y="2133600"/>
            <a:ext cx="3468688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/>
              <a:t>Away-side jets are modified: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en-US" sz="1800"/>
              <a:t>Moderate to high p</a:t>
            </a:r>
            <a:r>
              <a:rPr lang="en-US" altLang="en-US" sz="1800" baseline="-25000"/>
              <a:t>T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associated particles: broaden 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with increasing centrality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en-US" sz="1800"/>
              <a:t>Shape for all p</a:t>
            </a:r>
            <a:r>
              <a:rPr lang="en-US" altLang="en-US" sz="1800" baseline="-25000"/>
              <a:t>T</a:t>
            </a:r>
            <a:r>
              <a:rPr lang="en-US" altLang="en-US" sz="1800"/>
              <a:t> more similar in central than in peripheral collisions</a:t>
            </a:r>
          </a:p>
        </p:txBody>
      </p:sp>
      <p:pic>
        <p:nvPicPr>
          <p:cNvPr id="1229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098550"/>
            <a:ext cx="51562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4"/>
          <p:cNvSpPr txBox="1">
            <a:spLocks noChangeArrowheads="1"/>
          </p:cNvSpPr>
          <p:nvPr/>
        </p:nvSpPr>
        <p:spPr bwMode="auto">
          <a:xfrm>
            <a:off x="3735388" y="3624263"/>
            <a:ext cx="1292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C5C5C5"/>
                </a:solidFill>
              </a:rPr>
              <a:t>STAR</a:t>
            </a:r>
            <a:r>
              <a:rPr lang="en-US" altLang="en-US" sz="1100">
                <a:solidFill>
                  <a:srgbClr val="C5C5C5"/>
                </a:solidFill>
              </a:rPr>
              <a:t> preliminary</a:t>
            </a:r>
          </a:p>
        </p:txBody>
      </p:sp>
      <p:sp>
        <p:nvSpPr>
          <p:cNvPr id="12297" name="Footer Placeholder 4"/>
          <p:cNvSpPr txBox="1">
            <a:spLocks noGrp="1" noChangeArrowheads="1"/>
          </p:cNvSpPr>
          <p:nvPr/>
        </p:nvSpPr>
        <p:spPr bwMode="auto">
          <a:xfrm>
            <a:off x="2774950" y="65532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Hard Probes 2016, Wuhan, China </a:t>
            </a:r>
          </a:p>
        </p:txBody>
      </p:sp>
    </p:spTree>
  </p:cSld>
  <p:clrMapOvr>
    <a:masterClrMapping/>
  </p:clrMapOvr>
  <p:transition advTm="12111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 txBox="1">
            <a:spLocks noGrp="1" noChangeArrowheads="1"/>
          </p:cNvSpPr>
          <p:nvPr/>
        </p:nvSpPr>
        <p:spPr bwMode="auto">
          <a:xfrm>
            <a:off x="609600" y="6553200"/>
            <a:ext cx="191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Kun Jiang</a:t>
            </a:r>
          </a:p>
        </p:txBody>
      </p:sp>
      <p:sp>
        <p:nvSpPr>
          <p:cNvPr id="14339" name="Slide Number Placeholder 5"/>
          <p:cNvSpPr txBox="1">
            <a:spLocks noGrp="1" noChangeArrowheads="1"/>
          </p:cNvSpPr>
          <p:nvPr/>
        </p:nvSpPr>
        <p:spPr bwMode="auto">
          <a:xfrm>
            <a:off x="7467600" y="6553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5F7F4B9-78C6-4917-B3DF-291350FA2E80}" type="slidenum">
              <a:rPr lang="zh-CN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Comparison to pp and dAu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263650" y="5872163"/>
            <a:ext cx="5110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/>
              <a:t> Peripheral data are consistent with pp/dAu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6026150" y="1871663"/>
            <a:ext cx="303212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 leftmost 3 sets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data are for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PHENIX p+p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PHENIX d+Au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STAR     d+Au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Minbias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pp and dAu: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No P</a:t>
            </a:r>
            <a:r>
              <a:rPr lang="en-US" altLang="en-US" sz="2000" baseline="-25000"/>
              <a:t>x</a:t>
            </a:r>
            <a:r>
              <a:rPr lang="en-US" altLang="en-US" sz="2000"/>
              <a:t> cut is applied.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Momentum cuts in the ref. are slightly different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6026150" y="1039813"/>
            <a:ext cx="25527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969696"/>
                </a:solidFill>
              </a:rPr>
              <a:t>PRD 74 (2006) 072002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969696"/>
                </a:solidFill>
              </a:rPr>
              <a:t>PRC 73 (2006) 054903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969696"/>
                </a:solidFill>
              </a:rPr>
              <a:t>PLB 743 (2015) 333-339</a:t>
            </a:r>
          </a:p>
        </p:txBody>
      </p:sp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168400"/>
            <a:ext cx="4714875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1411288" y="5205413"/>
            <a:ext cx="958850" cy="420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4346" name="Text Box 4"/>
          <p:cNvSpPr txBox="1">
            <a:spLocks noChangeArrowheads="1"/>
          </p:cNvSpPr>
          <p:nvPr/>
        </p:nvSpPr>
        <p:spPr bwMode="auto">
          <a:xfrm>
            <a:off x="4291013" y="3700463"/>
            <a:ext cx="1292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C5C5C5"/>
                </a:solidFill>
              </a:rPr>
              <a:t>STAR</a:t>
            </a:r>
            <a:r>
              <a:rPr lang="en-US" altLang="en-US" sz="1100">
                <a:solidFill>
                  <a:srgbClr val="C5C5C5"/>
                </a:solidFill>
              </a:rPr>
              <a:t> preliminary</a:t>
            </a:r>
          </a:p>
        </p:txBody>
      </p:sp>
      <p:sp>
        <p:nvSpPr>
          <p:cNvPr id="14347" name="Footer Placeholder 4"/>
          <p:cNvSpPr txBox="1">
            <a:spLocks noGrp="1" noChangeArrowheads="1"/>
          </p:cNvSpPr>
          <p:nvPr/>
        </p:nvSpPr>
        <p:spPr bwMode="auto">
          <a:xfrm>
            <a:off x="2774950" y="65532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Hard Probes 2016, Wuhan, China </a:t>
            </a:r>
          </a:p>
        </p:txBody>
      </p:sp>
    </p:spTree>
  </p:cSld>
  <p:clrMapOvr>
    <a:masterClrMapping/>
  </p:clrMapOvr>
  <p:transition advTm="12111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9981</TotalTime>
  <Pages>0</Pages>
  <Words>1646</Words>
  <Characters>0</Characters>
  <Application>Microsoft Office PowerPoint</Application>
  <DocSecurity>0</DocSecurity>
  <PresentationFormat>On-screen Show (4:3)</PresentationFormat>
  <Lines>0</Lines>
  <Paragraphs>343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Times New Roman</vt:lpstr>
      <vt:lpstr>SimSun</vt:lpstr>
      <vt:lpstr>Symbol</vt:lpstr>
      <vt:lpstr>Wingdings</vt:lpstr>
      <vt:lpstr>Default Design</vt:lpstr>
      <vt:lpstr>Microsoft Equation 3.0</vt:lpstr>
      <vt:lpstr>PowerPoint Presentation</vt:lpstr>
      <vt:lpstr>PowerPoint Presentation</vt:lpstr>
      <vt:lpstr>PowerPoint Presentation</vt:lpstr>
      <vt:lpstr>Px: projection of away-side pT onto trigger axis</vt:lpstr>
      <vt:lpstr>Methodology for two-particle correlations</vt:lpstr>
      <vt:lpstr>STAR Au+Au 200 GeV</vt:lpstr>
      <vt:lpstr>Away-side jet correlation shape</vt:lpstr>
      <vt:lpstr>Away side jet correlation width</vt:lpstr>
      <vt:lpstr>Comparison to pp and dAu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Backup slides</vt:lpstr>
      <vt:lpstr>Correct for f-dependent acceptance × efficiency</vt:lpstr>
      <vt:lpstr>Correct for h-dependent acceptance × efficiency</vt:lpstr>
      <vt:lpstr>Systematic study</vt:lpstr>
      <vt:lpstr>Systematic study</vt:lpstr>
      <vt:lpstr>Systematic study</vt:lpstr>
      <vt:lpstr>PowerPoint Presentation</vt:lpstr>
      <vt:lpstr>PowerPoint Presentation</vt:lpstr>
      <vt:lpstr>PowerPoint Presentation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fqwang</dc:creator>
  <cp:keywords/>
  <dc:description/>
  <cp:lastModifiedBy>kjiang</cp:lastModifiedBy>
  <cp:revision>7156</cp:revision>
  <dcterms:created xsi:type="dcterms:W3CDTF">2015-01-13T16:51:31Z</dcterms:created>
  <dcterms:modified xsi:type="dcterms:W3CDTF">2017-01-19T07:33:37Z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2052-9.1.0.4866</vt:lpwstr>
  </property>
</Properties>
</file>