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0" r:id="rId3"/>
    <p:sldId id="318" r:id="rId4"/>
    <p:sldId id="302" r:id="rId5"/>
    <p:sldId id="322" r:id="rId6"/>
    <p:sldId id="301" r:id="rId7"/>
    <p:sldId id="303" r:id="rId8"/>
    <p:sldId id="305" r:id="rId9"/>
    <p:sldId id="306" r:id="rId10"/>
    <p:sldId id="307" r:id="rId11"/>
    <p:sldId id="33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6AE82-931E-4092-8677-22C9801C94C5}" type="datetimeFigureOut">
              <a:rPr lang="en-US" smtClean="0"/>
              <a:pPr/>
              <a:t>6/3/14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924EA-F787-4D0E-A066-726A89E8D5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8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6E3E5C-5DE4-4F63-AAB5-247AFA83E9B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7E0C-0D13-43AE-BC21-DDDCBE369607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6EA0-4B79-4860-B125-24D358ACE719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E51E-4CD3-4056-99A9-28A04F310E87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810-B3FC-4954-9749-FC18AD1BFCE9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C8A5-B213-4C37-B818-1B09F241106F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5C60-5921-495B-B6C9-6C6CE241CF23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F0D5-AECB-43D2-B42A-7AD32A633029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96BF-2DF2-451F-A870-36F7C9F39467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A7A3-442F-4740-BD29-763888817F2B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AFC9-149D-4882-8A26-8F59934D6732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CB21-C832-4E2E-A1DF-5886998ACC15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5A0E4-078E-4DF0-989E-5FFB4316C9D3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72361-98B1-47C6-A687-96C01B44B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1143000"/>
            <a:ext cx="5638800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High-p</a:t>
            </a:r>
            <a:r>
              <a:rPr lang="en-US" sz="3600" b="1" baseline="-25000" dirty="0" smtClean="0">
                <a:latin typeface="+mj-lt"/>
              </a:rPr>
              <a:t>T</a:t>
            </a:r>
            <a:r>
              <a:rPr lang="en-US" sz="3600" b="1" dirty="0" smtClean="0">
                <a:latin typeface="+mj-lt"/>
              </a:rPr>
              <a:t> Particles and RHIC Paradigm of Jet Quenching </a:t>
            </a:r>
            <a:endParaRPr lang="en-US" sz="3600" dirty="0">
              <a:latin typeface="+mj-lt"/>
            </a:endParaRPr>
          </a:p>
        </p:txBody>
      </p:sp>
      <p:pic>
        <p:nvPicPr>
          <p:cNvPr id="5" name="Picture 10" descr="http://t0.gstatic.com/images?q=tbn:ANd9GcSVYWLCg9OlsyjxBpcyhNm5mpHrV2K57NUC_HXyKYq7RfUSC7_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971800"/>
            <a:ext cx="20478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3217862" y="2667000"/>
            <a:ext cx="318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Forte" pitchFamily="66" charset="0"/>
              </a:rPr>
              <a:t>Ahmed M.  </a:t>
            </a:r>
            <a:r>
              <a:rPr lang="en-US" sz="2800" dirty="0" err="1">
                <a:latin typeface="Forte" pitchFamily="66" charset="0"/>
              </a:rPr>
              <a:t>Hamed</a:t>
            </a:r>
            <a:r>
              <a:rPr lang="en-US" sz="2800" dirty="0">
                <a:latin typeface="Forte" pitchFamily="66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7400" y="5181600"/>
            <a:ext cx="541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ell MT" pitchFamily="18" charset="0"/>
              </a:rPr>
              <a:t>NN2012</a:t>
            </a:r>
          </a:p>
          <a:p>
            <a:pPr algn="ctr"/>
            <a:r>
              <a:rPr lang="en-US" sz="2400" b="1" dirty="0" smtClean="0">
                <a:latin typeface="Bell MT" pitchFamily="18" charset="0"/>
              </a:rPr>
              <a:t>The 11</a:t>
            </a:r>
            <a:r>
              <a:rPr lang="en-US" sz="2400" b="1" baseline="30000" dirty="0" smtClean="0">
                <a:latin typeface="Bell MT" pitchFamily="18" charset="0"/>
              </a:rPr>
              <a:t>th</a:t>
            </a:r>
            <a:r>
              <a:rPr lang="en-US" sz="2400" b="1" dirty="0" smtClean="0">
                <a:latin typeface="Bell MT" pitchFamily="18" charset="0"/>
              </a:rPr>
              <a:t> International Conference on </a:t>
            </a:r>
          </a:p>
          <a:p>
            <a:pPr algn="ctr"/>
            <a:r>
              <a:rPr lang="en-US" sz="2400" b="1" dirty="0" smtClean="0">
                <a:latin typeface="Bell MT" pitchFamily="18" charset="0"/>
              </a:rPr>
              <a:t>Nucleus-Nucleus Collisions</a:t>
            </a:r>
            <a:endParaRPr lang="en-US" sz="2400" b="1" dirty="0">
              <a:latin typeface="Bell MT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E7C1F-A398-48FD-A86A-425B14A456B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762000"/>
            <a:ext cx="5181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76200" y="533400"/>
            <a:ext cx="4038600" cy="4133850"/>
            <a:chOff x="3949700" y="819912"/>
            <a:chExt cx="4279900" cy="4133087"/>
          </a:xfrm>
        </p:grpSpPr>
        <p:pic>
          <p:nvPicPr>
            <p:cNvPr id="29704" name="Picture 16" descr="http://www.star.bnl.gov/protected/jetcorr/hamed/Direct_photon_link/PRC/lower_fig3_color.png"/>
            <p:cNvPicPr>
              <a:picLocks noChangeAspect="1" noChangeArrowheads="1"/>
            </p:cNvPicPr>
            <p:nvPr/>
          </p:nvPicPr>
          <p:blipFill>
            <a:blip r:embed="rId3" cstate="print"/>
            <a:srcRect t="9122" r="6889"/>
            <a:stretch>
              <a:fillRect/>
            </a:stretch>
          </p:blipFill>
          <p:spPr bwMode="auto">
            <a:xfrm>
              <a:off x="3949700" y="1066800"/>
              <a:ext cx="4279900" cy="3886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5" name="Rectangle 17"/>
            <p:cNvSpPr>
              <a:spLocks noChangeArrowheads="1"/>
            </p:cNvSpPr>
            <p:nvPr/>
          </p:nvSpPr>
          <p:spPr bwMode="auto">
            <a:xfrm>
              <a:off x="5029200" y="819912"/>
              <a:ext cx="276659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Phys. Rev. C 82, 034909 (2010)</a:t>
              </a:r>
            </a:p>
          </p:txBody>
        </p:sp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85800" y="34925"/>
            <a:ext cx="8120063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u="sng" dirty="0" smtClean="0">
                <a:solidFill>
                  <a:srgbClr val="000000"/>
                </a:solidFill>
                <a:latin typeface="Bell MT" pitchFamily="18" charset="0"/>
              </a:rPr>
              <a:t>Recoil jet of direct photon-III</a:t>
            </a:r>
            <a:endParaRPr lang="en-GB" sz="3600" u="sng" dirty="0">
              <a:solidFill>
                <a:srgbClr val="000000"/>
              </a:solidFill>
              <a:latin typeface="Bell MT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166468" y="5186622"/>
            <a:ext cx="944880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latin typeface="Bell MT" pitchFamily="18" charset="0"/>
              </a:rPr>
              <a:t>Unexpected similar level </a:t>
            </a:r>
            <a:r>
              <a:rPr lang="en-GB" sz="2400" dirty="0" smtClean="0">
                <a:latin typeface="Bell MT" pitchFamily="18" charset="0"/>
              </a:rPr>
              <a:t>and pattern </a:t>
            </a:r>
            <a:r>
              <a:rPr lang="en-GB" sz="2400" dirty="0">
                <a:latin typeface="Bell MT" pitchFamily="18" charset="0"/>
              </a:rPr>
              <a:t>of suppression</a:t>
            </a:r>
            <a:r>
              <a:rPr lang="en-GB" sz="2400" dirty="0" smtClean="0">
                <a:latin typeface="Bell MT" pitchFamily="18" charset="0"/>
              </a:rPr>
              <a:t>, challenge </a:t>
            </a:r>
            <a:r>
              <a:rPr lang="en-GB" sz="2400" dirty="0">
                <a:latin typeface="Bell MT" pitchFamily="18" charset="0"/>
              </a:rPr>
              <a:t>to theory! </a:t>
            </a:r>
            <a:r>
              <a:rPr lang="en-GB" sz="2400" dirty="0" smtClean="0">
                <a:latin typeface="Bell MT" pitchFamily="18" charset="0"/>
              </a:rPr>
              <a:t>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rgbClr val="C00000"/>
                </a:solidFill>
                <a:latin typeface="Bell MT" pitchFamily="18" charset="0"/>
              </a:rPr>
              <a:t>Fragmentation photons? Dominance of fluctuations in energy loss?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rgbClr val="C00000"/>
                </a:solidFill>
                <a:latin typeface="Bell MT" pitchFamily="18" charset="0"/>
              </a:rPr>
              <a:t>Lower z</a:t>
            </a:r>
            <a:r>
              <a:rPr lang="en-GB" sz="2400" baseline="-25000" dirty="0" smtClean="0">
                <a:solidFill>
                  <a:srgbClr val="C00000"/>
                </a:solidFill>
                <a:latin typeface="Bell MT" pitchFamily="18" charset="0"/>
              </a:rPr>
              <a:t>T </a:t>
            </a:r>
            <a:r>
              <a:rPr lang="en-GB" sz="2400" dirty="0" smtClean="0">
                <a:solidFill>
                  <a:srgbClr val="C00000"/>
                </a:solidFill>
                <a:latin typeface="Bell MT" pitchFamily="18" charset="0"/>
              </a:rPr>
              <a:t>?</a:t>
            </a:r>
            <a:endParaRPr lang="en-GB" sz="2400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-76200" y="4717754"/>
            <a:ext cx="9144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latin typeface="Bell MT" pitchFamily="18" charset="0"/>
              </a:rPr>
              <a:t>Different techniques (STAR/PHENIX) </a:t>
            </a:r>
            <a:r>
              <a:rPr lang="en-GB" sz="2400" dirty="0" smtClean="0">
                <a:latin typeface="Bell MT" pitchFamily="18" charset="0"/>
                <a:cs typeface="Times New Roman"/>
              </a:rPr>
              <a:t>→ similar results</a:t>
            </a:r>
            <a:r>
              <a:rPr lang="en-GB" sz="2400" dirty="0" smtClean="0">
                <a:latin typeface="Bell MT" pitchFamily="18" charset="0"/>
              </a:rPr>
              <a:t> </a:t>
            </a:r>
            <a:endParaRPr lang="en-GB" sz="24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327865" y="0"/>
            <a:ext cx="2466037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u="sng" dirty="0" smtClean="0">
                <a:solidFill>
                  <a:srgbClr val="000000"/>
                </a:solidFill>
                <a:latin typeface="Bell MT" pitchFamily="18" charset="0"/>
              </a:rPr>
              <a:t>Conclusions</a:t>
            </a:r>
            <a:endParaRPr lang="en-GB" sz="3600" u="sng" dirty="0">
              <a:solidFill>
                <a:srgbClr val="000000"/>
              </a:solidFill>
              <a:latin typeface="Bell MT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0" y="616803"/>
            <a:ext cx="922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>
                <a:latin typeface="Bell MT" pitchFamily="18" charset="0"/>
              </a:rPr>
              <a:t> </a:t>
            </a:r>
            <a:r>
              <a:rPr lang="en-US" sz="2400" dirty="0" smtClean="0">
                <a:latin typeface="Bell MT" pitchFamily="18" charset="0"/>
              </a:rPr>
              <a:t>QCD phase diagram is of very rich structure and exploring these phases is a key theme of modern nuclear physics</a:t>
            </a:r>
            <a:endParaRPr lang="en-US" sz="2400" dirty="0">
              <a:latin typeface="Bell MT" pitchFamily="18" charset="0"/>
            </a:endParaRPr>
          </a:p>
        </p:txBody>
      </p:sp>
      <p:sp>
        <p:nvSpPr>
          <p:cNvPr id="15" name="TextBox 21"/>
          <p:cNvSpPr txBox="1">
            <a:spLocks noChangeArrowheads="1"/>
          </p:cNvSpPr>
          <p:nvPr/>
        </p:nvSpPr>
        <p:spPr bwMode="auto">
          <a:xfrm>
            <a:off x="619166" y="1371600"/>
            <a:ext cx="7987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en-US" sz="2400" dirty="0">
                <a:latin typeface="Bell MT" pitchFamily="18" charset="0"/>
              </a:rPr>
              <a:t>The only mean (so far) to study </a:t>
            </a:r>
            <a:r>
              <a:rPr lang="en-US" sz="2400" dirty="0" smtClean="0">
                <a:latin typeface="Bell MT" pitchFamily="18" charset="0"/>
              </a:rPr>
              <a:t>hot nuclear </a:t>
            </a:r>
            <a:r>
              <a:rPr lang="en-US" sz="2400" dirty="0">
                <a:latin typeface="Bell MT" pitchFamily="18" charset="0"/>
              </a:rPr>
              <a:t>matter </a:t>
            </a:r>
            <a:r>
              <a:rPr lang="en-US" sz="2400" dirty="0" smtClean="0">
                <a:latin typeface="Bell MT" pitchFamily="18" charset="0"/>
              </a:rPr>
              <a:t>is RHIC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1314405" y="1752600"/>
            <a:ext cx="6597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en-US" sz="2400" dirty="0" smtClean="0">
                <a:latin typeface="Bell MT" pitchFamily="18" charset="0"/>
              </a:rPr>
              <a:t>High-p</a:t>
            </a:r>
            <a:r>
              <a:rPr lang="en-US" sz="2400" baseline="-25000" dirty="0" smtClean="0">
                <a:latin typeface="Bell MT" pitchFamily="18" charset="0"/>
              </a:rPr>
              <a:t>T</a:t>
            </a:r>
            <a:r>
              <a:rPr lang="en-US" sz="2400" dirty="0" smtClean="0">
                <a:latin typeface="Bell MT" pitchFamily="18" charset="0"/>
              </a:rPr>
              <a:t> particles are crucial signature for QGP </a:t>
            </a:r>
            <a:endParaRPr lang="en-US" sz="2400" dirty="0">
              <a:latin typeface="Bell MT" pitchFamily="18" charset="0"/>
            </a:endParaRP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0" y="2152471"/>
            <a:ext cx="922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>
                <a:latin typeface="Bell MT" pitchFamily="18" charset="0"/>
              </a:rPr>
              <a:t> Single </a:t>
            </a:r>
            <a:r>
              <a:rPr lang="en-US" sz="2400" dirty="0" err="1">
                <a:latin typeface="Bell MT" pitchFamily="18" charset="0"/>
              </a:rPr>
              <a:t>hadron</a:t>
            </a:r>
            <a:r>
              <a:rPr lang="en-US" sz="2400" dirty="0">
                <a:latin typeface="Bell MT" pitchFamily="18" charset="0"/>
              </a:rPr>
              <a:t> and </a:t>
            </a:r>
            <a:r>
              <a:rPr lang="en-US" sz="2400" dirty="0" err="1">
                <a:latin typeface="Bell MT" pitchFamily="18" charset="0"/>
              </a:rPr>
              <a:t>di</a:t>
            </a:r>
            <a:r>
              <a:rPr lang="en-US" sz="2400" dirty="0">
                <a:latin typeface="Bell MT" pitchFamily="18" charset="0"/>
              </a:rPr>
              <a:t>-jet analysis </a:t>
            </a:r>
            <a:r>
              <a:rPr lang="en-US" sz="2400" dirty="0" smtClean="0">
                <a:latin typeface="Bell MT" pitchFamily="18" charset="0"/>
              </a:rPr>
              <a:t>at mid </a:t>
            </a:r>
            <a:r>
              <a:rPr lang="en-US" sz="2400" dirty="0" smtClean="0">
                <a:latin typeface="Bell MT" pitchFamily="18" charset="0"/>
                <a:sym typeface="Symbol" pitchFamily="18" charset="2"/>
              </a:rPr>
              <a:t></a:t>
            </a:r>
            <a:r>
              <a:rPr lang="en-US" sz="2400" dirty="0" smtClean="0">
                <a:latin typeface="Bell MT" pitchFamily="18" charset="0"/>
              </a:rPr>
              <a:t> in pp, </a:t>
            </a:r>
            <a:r>
              <a:rPr lang="en-US" sz="2400" dirty="0" err="1" smtClean="0">
                <a:latin typeface="Bell MT" pitchFamily="18" charset="0"/>
              </a:rPr>
              <a:t>dAu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>
                <a:latin typeface="Bell MT" pitchFamily="18" charset="0"/>
              </a:rPr>
              <a:t>and </a:t>
            </a:r>
            <a:r>
              <a:rPr lang="en-US" sz="2400" dirty="0" err="1" smtClean="0">
                <a:latin typeface="Bell MT" pitchFamily="18" charset="0"/>
              </a:rPr>
              <a:t>AuAu</a:t>
            </a:r>
            <a:r>
              <a:rPr lang="en-US" sz="2400" dirty="0" smtClean="0">
                <a:latin typeface="Bell MT" pitchFamily="18" charset="0"/>
              </a:rPr>
              <a:t> support </a:t>
            </a:r>
            <a:r>
              <a:rPr lang="en-US" sz="2400" dirty="0">
                <a:latin typeface="Bell MT" pitchFamily="18" charset="0"/>
              </a:rPr>
              <a:t>the final state effect “jet quenching” in </a:t>
            </a:r>
            <a:r>
              <a:rPr lang="en-US" sz="2400" dirty="0" smtClean="0">
                <a:latin typeface="Bell MT" pitchFamily="18" charset="0"/>
              </a:rPr>
              <a:t>AA</a:t>
            </a:r>
            <a:endParaRPr lang="en-US" sz="2400" dirty="0">
              <a:latin typeface="Bell MT" pitchFamily="18" charset="0"/>
            </a:endParaRPr>
          </a:p>
        </p:txBody>
      </p:sp>
      <p:sp>
        <p:nvSpPr>
          <p:cNvPr id="19" name="TextBox 14"/>
          <p:cNvSpPr txBox="1">
            <a:spLocks noChangeArrowheads="1"/>
          </p:cNvSpPr>
          <p:nvPr/>
        </p:nvSpPr>
        <p:spPr bwMode="auto">
          <a:xfrm>
            <a:off x="380250" y="2895600"/>
            <a:ext cx="84216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latin typeface="Bell MT" pitchFamily="18" charset="0"/>
              </a:rPr>
              <a:t> Theory </a:t>
            </a:r>
            <a:r>
              <a:rPr lang="en-US" sz="2400" dirty="0">
                <a:latin typeface="Bell MT" pitchFamily="18" charset="0"/>
              </a:rPr>
              <a:t>- experiment  comparison support the </a:t>
            </a:r>
            <a:r>
              <a:rPr lang="en-US" sz="2400" dirty="0" err="1">
                <a:latin typeface="Bell MT" pitchFamily="18" charset="0"/>
              </a:rPr>
              <a:t>partonic</a:t>
            </a:r>
            <a:r>
              <a:rPr lang="en-US" sz="2400" dirty="0">
                <a:latin typeface="Bell MT" pitchFamily="18" charset="0"/>
              </a:rPr>
              <a:t> energy </a:t>
            </a:r>
          </a:p>
          <a:p>
            <a:pPr algn="ctr"/>
            <a:r>
              <a:rPr lang="en-US" sz="2400" dirty="0">
                <a:latin typeface="Bell MT" pitchFamily="18" charset="0"/>
              </a:rPr>
              <a:t>loss (light quarks) over the </a:t>
            </a:r>
            <a:r>
              <a:rPr lang="en-US" sz="2400" dirty="0" err="1">
                <a:latin typeface="Bell MT" pitchFamily="18" charset="0"/>
              </a:rPr>
              <a:t>hadronic</a:t>
            </a:r>
            <a:r>
              <a:rPr lang="en-US" sz="2400" dirty="0">
                <a:latin typeface="Bell MT" pitchFamily="18" charset="0"/>
              </a:rPr>
              <a:t> </a:t>
            </a:r>
            <a:r>
              <a:rPr lang="en-US" sz="2400" dirty="0" smtClean="0">
                <a:latin typeface="Bell MT" pitchFamily="18" charset="0"/>
              </a:rPr>
              <a:t>absorptions</a:t>
            </a:r>
            <a:endParaRPr lang="en-US" sz="2400" dirty="0">
              <a:latin typeface="Bell MT" pitchFamily="18" charset="0"/>
            </a:endParaRPr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62501" y="3669606"/>
            <a:ext cx="9090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latin typeface="Bell MT" pitchFamily="18" charset="0"/>
              </a:rPr>
              <a:t> Associated </a:t>
            </a:r>
            <a:r>
              <a:rPr lang="en-US" sz="2400" dirty="0">
                <a:latin typeface="Bell MT" pitchFamily="18" charset="0"/>
              </a:rPr>
              <a:t>yields with direct photons show similar medium effect as </a:t>
            </a:r>
          </a:p>
          <a:p>
            <a:pPr algn="ctr"/>
            <a:r>
              <a:rPr lang="en-US" sz="2400" dirty="0">
                <a:latin typeface="Bell MT" pitchFamily="18" charset="0"/>
              </a:rPr>
              <a:t>those associated with </a:t>
            </a:r>
            <a:r>
              <a:rPr lang="en-US" sz="2400" dirty="0" smtClean="0">
                <a:latin typeface="Bell MT" pitchFamily="18" charset="0"/>
              </a:rPr>
              <a:t>hadrons!</a:t>
            </a:r>
            <a:endParaRPr lang="en-US" sz="2400" dirty="0">
              <a:latin typeface="Bell MT" pitchFamily="18" charset="0"/>
            </a:endParaRP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228600" y="4424403"/>
            <a:ext cx="87608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latin typeface="Bell MT" pitchFamily="18" charset="0"/>
              </a:rPr>
              <a:t> Calibrated probe/particle’s Id measurements have been started at </a:t>
            </a:r>
          </a:p>
          <a:p>
            <a:pPr algn="ctr"/>
            <a:r>
              <a:rPr lang="en-US" sz="2400" dirty="0" smtClean="0">
                <a:latin typeface="Bell MT" pitchFamily="18" charset="0"/>
              </a:rPr>
              <a:t>RHIC; many detector upgrades; and collider machine as well, </a:t>
            </a:r>
          </a:p>
          <a:p>
            <a:pPr algn="ctr"/>
            <a:r>
              <a:rPr lang="en-US" sz="2400" dirty="0" smtClean="0">
                <a:latin typeface="Bell MT" pitchFamily="18" charset="0"/>
              </a:rPr>
              <a:t>stay tuned.</a:t>
            </a:r>
            <a:endParaRPr lang="en-US" sz="2400" dirty="0">
              <a:latin typeface="Bell M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6593" y="5613737"/>
            <a:ext cx="6225807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Bell MT" pitchFamily="18" charset="0"/>
              </a:rPr>
              <a:t>Spanish poet Antonio Machado: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Bell MT" pitchFamily="18" charset="0"/>
              </a:rPr>
              <a:t> </a:t>
            </a:r>
            <a:r>
              <a:rPr lang="en-US" sz="2000" dirty="0" smtClean="0">
                <a:latin typeface="Bell MT" pitchFamily="18" charset="0"/>
              </a:rPr>
              <a:t>(</a:t>
            </a:r>
            <a:r>
              <a:rPr lang="en-US" sz="2000" dirty="0" err="1" smtClean="0">
                <a:latin typeface="Bell MT" pitchFamily="18" charset="0"/>
              </a:rPr>
              <a:t>Traveller</a:t>
            </a:r>
            <a:r>
              <a:rPr lang="en-US" sz="2000" dirty="0" smtClean="0">
                <a:latin typeface="Bell MT" pitchFamily="18" charset="0"/>
              </a:rPr>
              <a:t>, the road is nothing more than your footprints;</a:t>
            </a:r>
          </a:p>
          <a:p>
            <a:pPr algn="ctr"/>
            <a:r>
              <a:rPr lang="en-US" sz="2000" dirty="0" err="1" smtClean="0">
                <a:latin typeface="Bell MT" pitchFamily="18" charset="0"/>
              </a:rPr>
              <a:t>Traveller</a:t>
            </a:r>
            <a:r>
              <a:rPr lang="en-US" sz="2000" dirty="0" smtClean="0">
                <a:latin typeface="Bell MT" pitchFamily="18" charset="0"/>
              </a:rPr>
              <a:t>, there is no road, you make it as you go.</a:t>
            </a:r>
            <a:endParaRPr lang="en-US" sz="2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36563" y="1701800"/>
            <a:ext cx="4745037" cy="3556000"/>
            <a:chOff x="4398963" y="2921000"/>
            <a:chExt cx="4745037" cy="3556000"/>
          </a:xfrm>
        </p:grpSpPr>
        <p:pic>
          <p:nvPicPr>
            <p:cNvPr id="4" name="Picture 13"/>
            <p:cNvPicPr>
              <a:picLocks noChangeAspect="1" noChangeArrowheads="1"/>
            </p:cNvPicPr>
            <p:nvPr/>
          </p:nvPicPr>
          <p:blipFill>
            <a:blip r:embed="rId2" cstate="print"/>
            <a:srcRect l="8466" t="2507" r="5080"/>
            <a:stretch>
              <a:fillRect/>
            </a:stretch>
          </p:blipFill>
          <p:spPr bwMode="auto">
            <a:xfrm>
              <a:off x="4398963" y="2921000"/>
              <a:ext cx="4668837" cy="355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2228" t="40816" r="77045" b="55510"/>
            <a:stretch>
              <a:fillRect/>
            </a:stretch>
          </p:blipFill>
          <p:spPr bwMode="auto">
            <a:xfrm>
              <a:off x="6284913" y="4710113"/>
              <a:ext cx="649287" cy="1666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2228" t="48981" r="77045" b="47346"/>
            <a:stretch>
              <a:fillRect/>
            </a:stretch>
          </p:blipFill>
          <p:spPr bwMode="auto">
            <a:xfrm>
              <a:off x="7086600" y="3767138"/>
              <a:ext cx="762000" cy="1952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2228" t="48981" r="77045" b="47346"/>
            <a:stretch>
              <a:fillRect/>
            </a:stretch>
          </p:blipFill>
          <p:spPr bwMode="auto">
            <a:xfrm>
              <a:off x="8382000" y="4876800"/>
              <a:ext cx="762000" cy="19526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</p:grp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1371600" y="0"/>
            <a:ext cx="62392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 dirty="0" smtClean="0">
                <a:latin typeface="Bell MT" pitchFamily="18" charset="0"/>
              </a:rPr>
              <a:t>RHIC and QCD Phase Diagram</a:t>
            </a:r>
            <a:endParaRPr lang="en-US" sz="3600" u="sng" dirty="0">
              <a:latin typeface="Bell MT" pitchFamily="18" charset="0"/>
            </a:endParaRPr>
          </a:p>
        </p:txBody>
      </p:sp>
      <p:sp>
        <p:nvSpPr>
          <p:cNvPr id="10" name="Text Box 131"/>
          <p:cNvSpPr txBox="1">
            <a:spLocks noChangeArrowheads="1"/>
          </p:cNvSpPr>
          <p:nvPr/>
        </p:nvSpPr>
        <p:spPr bwMode="auto">
          <a:xfrm>
            <a:off x="0" y="788313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800000"/>
              </a:buClr>
              <a:buFont typeface="Wingdings" pitchFamily="2" charset="2"/>
              <a:buChar char="q"/>
            </a:pP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Condensed Matter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(SSB) </a:t>
            </a:r>
            <a:r>
              <a:rPr lang="en-US" sz="2200" dirty="0" smtClean="0">
                <a:latin typeface="Times New Roman"/>
                <a:cs typeface="Times New Roman"/>
                <a:sym typeface="Symbol" pitchFamily="18" charset="2"/>
              </a:rPr>
              <a:t>→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Cosmology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Finite Temperature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Field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Theory </a:t>
            </a:r>
            <a:endParaRPr lang="en-US" sz="2200" baseline="30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49167" y="5638800"/>
            <a:ext cx="54576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latin typeface="Bell MT" pitchFamily="18" charset="0"/>
              </a:rPr>
              <a:t> QCD matter (T </a:t>
            </a:r>
            <a:r>
              <a:rPr lang="en-US" sz="2400" dirty="0" smtClean="0">
                <a:latin typeface="Times New Roman"/>
                <a:cs typeface="Times New Roman"/>
              </a:rPr>
              <a:t>≈ </a:t>
            </a:r>
            <a:r>
              <a:rPr lang="en-US" sz="2400" dirty="0" smtClean="0">
                <a:latin typeface="Bell MT" pitchFamily="18" charset="0"/>
              </a:rPr>
              <a:t>100 </a:t>
            </a:r>
            <a:r>
              <a:rPr lang="en-US" sz="2400" dirty="0" err="1" smtClean="0">
                <a:latin typeface="Bell MT" pitchFamily="18" charset="0"/>
              </a:rPr>
              <a:t>MeV</a:t>
            </a:r>
            <a:r>
              <a:rPr lang="en-US" sz="2400" dirty="0" smtClean="0">
                <a:latin typeface="Bell MT" pitchFamily="18" charset="0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→</a:t>
            </a:r>
          </a:p>
          <a:p>
            <a:pPr algn="ctr"/>
            <a:r>
              <a:rPr lang="en-US" sz="2400" dirty="0" smtClean="0">
                <a:latin typeface="Bell MT" pitchFamily="18" charset="0"/>
              </a:rPr>
              <a:t> Relativistic Heavy Ion Collisions (</a:t>
            </a:r>
            <a:r>
              <a:rPr lang="en-US" sz="2400" b="1" dirty="0" smtClean="0">
                <a:latin typeface="Bell MT" pitchFamily="18" charset="0"/>
              </a:rPr>
              <a:t>QGP</a:t>
            </a:r>
            <a:r>
              <a:rPr lang="en-US" sz="2400" dirty="0" smtClean="0">
                <a:latin typeface="Bell MT" pitchFamily="18" charset="0"/>
              </a:rPr>
              <a:t>)</a:t>
            </a:r>
            <a:r>
              <a:rPr lang="en-US" sz="2400" b="1" dirty="0" smtClean="0">
                <a:latin typeface="Bell MT" pitchFamily="18" charset="0"/>
              </a:rPr>
              <a:t>?</a:t>
            </a:r>
            <a:endParaRPr lang="en-US" sz="2400" b="1" dirty="0">
              <a:latin typeface="Bell MT" pitchFamily="18" charset="0"/>
            </a:endParaRPr>
          </a:p>
        </p:txBody>
      </p:sp>
      <p:pic>
        <p:nvPicPr>
          <p:cNvPr id="13" name="Picture 170"/>
          <p:cNvPicPr>
            <a:picLocks noChangeAspect="1" noChangeArrowheads="1"/>
          </p:cNvPicPr>
          <p:nvPr/>
        </p:nvPicPr>
        <p:blipFill>
          <a:blip r:embed="rId4" cstate="print"/>
          <a:srcRect l="27998" t="69368" r="33832" b="14519"/>
          <a:stretch>
            <a:fillRect/>
          </a:stretch>
        </p:blipFill>
        <p:spPr bwMode="auto">
          <a:xfrm>
            <a:off x="1925475" y="1447800"/>
            <a:ext cx="1787688" cy="54637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257800" y="2371226"/>
            <a:ext cx="2894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dirty="0" smtClean="0">
                <a:latin typeface="Bell MT" pitchFamily="18" charset="0"/>
              </a:rPr>
              <a:t> Bag Model based model</a:t>
            </a:r>
            <a:endParaRPr lang="en-US" sz="2000" dirty="0">
              <a:latin typeface="Bell MT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2735758"/>
            <a:ext cx="3871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Nambu-Jona-Lasinio</a:t>
            </a:r>
            <a:r>
              <a:rPr lang="en-US" sz="2000" dirty="0" smtClean="0">
                <a:latin typeface="Bell MT" pitchFamily="18" charset="0"/>
              </a:rPr>
              <a:t>- NJL model</a:t>
            </a:r>
            <a:endParaRPr lang="en-US" sz="2000" dirty="0">
              <a:latin typeface="Bell MT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3116758"/>
            <a:ext cx="3117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dirty="0" smtClean="0">
                <a:latin typeface="Bell MT" pitchFamily="18" charset="0"/>
              </a:rPr>
              <a:t> Statistical Thermal model</a:t>
            </a:r>
            <a:endParaRPr lang="en-US" sz="2000" dirty="0">
              <a:latin typeface="Bell MT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800" y="3497758"/>
            <a:ext cx="3300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Chiral</a:t>
            </a:r>
            <a:r>
              <a:rPr lang="en-US" sz="2000" dirty="0" smtClean="0">
                <a:latin typeface="Bell MT" pitchFamily="18" charset="0"/>
              </a:rPr>
              <a:t> Perturbation Theory</a:t>
            </a:r>
            <a:endParaRPr lang="en-US" sz="2000" dirty="0">
              <a:latin typeface="Bell MT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3867090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dirty="0" smtClean="0">
                <a:latin typeface="Bell MT" pitchFamily="18" charset="0"/>
              </a:rPr>
              <a:t> Lattice QCD</a:t>
            </a:r>
            <a:endParaRPr lang="en-US" sz="2000" dirty="0">
              <a:latin typeface="Bell MT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5400" y="2038290"/>
            <a:ext cx="40338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u="sng" dirty="0" smtClean="0">
                <a:latin typeface="Bell MT" pitchFamily="18" charset="0"/>
              </a:rPr>
              <a:t>Theory of QCD phase diagram</a:t>
            </a:r>
            <a:endParaRPr lang="en-US" sz="2200" b="1" u="sng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52400" y="1819275"/>
            <a:ext cx="5334000" cy="4200525"/>
            <a:chOff x="4959224" y="873415"/>
            <a:chExt cx="4184776" cy="5507373"/>
          </a:xfrm>
        </p:grpSpPr>
        <p:pic>
          <p:nvPicPr>
            <p:cNvPr id="9294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 l="1932" t="3163" b="1582"/>
            <a:stretch>
              <a:fillRect/>
            </a:stretch>
          </p:blipFill>
          <p:spPr bwMode="auto">
            <a:xfrm>
              <a:off x="4959224" y="873415"/>
              <a:ext cx="4184776" cy="5507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Rectangle 27"/>
            <p:cNvSpPr/>
            <p:nvPr/>
          </p:nvSpPr>
          <p:spPr>
            <a:xfrm>
              <a:off x="6630096" y="1218927"/>
              <a:ext cx="303795" cy="3059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84938-27A3-43AE-BD3F-D85732A31D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0" y="685800"/>
            <a:ext cx="9174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ell MT" pitchFamily="18" charset="0"/>
              </a:rPr>
              <a:t> fragmentation </a:t>
            </a:r>
            <a:r>
              <a:rPr lang="en-US" sz="2400" dirty="0">
                <a:latin typeface="Bell MT" pitchFamily="18" charset="0"/>
              </a:rPr>
              <a:t>of </a:t>
            </a:r>
            <a:r>
              <a:rPr lang="en-US" sz="2400" dirty="0" err="1">
                <a:latin typeface="Bell MT" pitchFamily="18" charset="0"/>
              </a:rPr>
              <a:t>partons</a:t>
            </a:r>
            <a:r>
              <a:rPr lang="en-US" sz="2400" dirty="0">
                <a:latin typeface="Bell MT" pitchFamily="18" charset="0"/>
              </a:rPr>
              <a:t> scattered with large </a:t>
            </a:r>
            <a:r>
              <a:rPr lang="en-US" sz="2400" dirty="0" smtClean="0">
                <a:latin typeface="Bell MT" pitchFamily="18" charset="0"/>
              </a:rPr>
              <a:t>momentum transfer</a:t>
            </a:r>
            <a:endParaRPr lang="en-US" sz="2400" dirty="0">
              <a:latin typeface="Bell MT" pitchFamily="18" charset="0"/>
            </a:endParaRPr>
          </a:p>
        </p:txBody>
      </p:sp>
      <p:sp>
        <p:nvSpPr>
          <p:cNvPr id="9225" name="TextBox 2"/>
          <p:cNvSpPr txBox="1">
            <a:spLocks noChangeArrowheads="1"/>
          </p:cNvSpPr>
          <p:nvPr/>
        </p:nvSpPr>
        <p:spPr bwMode="auto">
          <a:xfrm>
            <a:off x="2910011" y="0"/>
            <a:ext cx="34503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 dirty="0">
                <a:latin typeface="Bell MT" pitchFamily="18" charset="0"/>
              </a:rPr>
              <a:t>High-pt </a:t>
            </a:r>
            <a:r>
              <a:rPr lang="en-US" sz="3600" u="sng" dirty="0" smtClean="0">
                <a:latin typeface="Bell MT" pitchFamily="18" charset="0"/>
              </a:rPr>
              <a:t>Particles</a:t>
            </a:r>
            <a:endParaRPr lang="en-US" sz="3600" u="sng" dirty="0">
              <a:latin typeface="Bell MT" pitchFamily="18" charset="0"/>
            </a:endParaRPr>
          </a:p>
        </p:txBody>
      </p:sp>
      <p:sp>
        <p:nvSpPr>
          <p:cNvPr id="81" name="TextBox 7"/>
          <p:cNvSpPr txBox="1">
            <a:spLocks noChangeArrowheads="1"/>
          </p:cNvSpPr>
          <p:nvPr/>
        </p:nvSpPr>
        <p:spPr bwMode="auto">
          <a:xfrm>
            <a:off x="522450" y="6091535"/>
            <a:ext cx="526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C00000"/>
                </a:solidFill>
                <a:latin typeface="Bell MT" pitchFamily="18" charset="0"/>
              </a:rPr>
              <a:t> early time of the collisions  (0.1 fm/c)</a:t>
            </a:r>
            <a:endParaRPr lang="en-US" sz="2400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82" name="TextBox 7"/>
          <p:cNvSpPr txBox="1">
            <a:spLocks noChangeArrowheads="1"/>
          </p:cNvSpPr>
          <p:nvPr/>
        </p:nvSpPr>
        <p:spPr bwMode="auto">
          <a:xfrm>
            <a:off x="522450" y="1143000"/>
            <a:ext cx="46256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C00000"/>
                </a:solidFill>
                <a:latin typeface="Bell MT" pitchFamily="18" charset="0"/>
              </a:rPr>
              <a:t> rates in the framework of </a:t>
            </a:r>
            <a:r>
              <a:rPr lang="en-US" sz="2400" dirty="0" err="1" smtClean="0">
                <a:solidFill>
                  <a:srgbClr val="C00000"/>
                </a:solidFill>
                <a:latin typeface="Bell MT" pitchFamily="18" charset="0"/>
              </a:rPr>
              <a:t>pQCD</a:t>
            </a:r>
            <a:endParaRPr lang="en-US" sz="2400" dirty="0">
              <a:solidFill>
                <a:srgbClr val="C00000"/>
              </a:solidFill>
              <a:latin typeface="Bell MT" pitchFamily="18" charset="0"/>
            </a:endParaRPr>
          </a:p>
        </p:txBody>
      </p:sp>
      <p:grpSp>
        <p:nvGrpSpPr>
          <p:cNvPr id="46" name="Group 66"/>
          <p:cNvGrpSpPr>
            <a:grpSpLocks/>
          </p:cNvGrpSpPr>
          <p:nvPr/>
        </p:nvGrpSpPr>
        <p:grpSpPr bwMode="auto">
          <a:xfrm>
            <a:off x="5945187" y="1182688"/>
            <a:ext cx="3122614" cy="2700337"/>
            <a:chOff x="5943600" y="765176"/>
            <a:chExt cx="3122614" cy="2700337"/>
          </a:xfrm>
        </p:grpSpPr>
        <p:grpSp>
          <p:nvGrpSpPr>
            <p:cNvPr id="47" name="Group 47"/>
            <p:cNvGrpSpPr>
              <a:grpSpLocks/>
            </p:cNvGrpSpPr>
            <p:nvPr/>
          </p:nvGrpSpPr>
          <p:grpSpPr bwMode="auto">
            <a:xfrm>
              <a:off x="5943600" y="954088"/>
              <a:ext cx="2057400" cy="1255712"/>
              <a:chOff x="5943600" y="954088"/>
              <a:chExt cx="2057400" cy="1255712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6858000" y="1524000"/>
                <a:ext cx="1143000" cy="685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" name="TextBox 42"/>
              <p:cNvSpPr txBox="1">
                <a:spLocks noChangeArrowheads="1"/>
              </p:cNvSpPr>
              <p:nvPr/>
            </p:nvSpPr>
            <p:spPr bwMode="auto">
              <a:xfrm>
                <a:off x="5943600" y="954088"/>
                <a:ext cx="641907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latin typeface="Bell MT" pitchFamily="18" charset="0"/>
                  </a:rPr>
                  <a:t>Jet</a:t>
                </a:r>
              </a:p>
            </p:txBody>
          </p:sp>
          <p:cxnSp>
            <p:nvCxnSpPr>
              <p:cNvPr id="60" name="Straight Arrow Connector 59"/>
              <p:cNvCxnSpPr/>
              <p:nvPr/>
            </p:nvCxnSpPr>
            <p:spPr>
              <a:xfrm>
                <a:off x="6477000" y="1411288"/>
                <a:ext cx="457200" cy="228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1"/>
            <p:cNvSpPr txBox="1">
              <a:spLocks noChangeArrowheads="1"/>
            </p:cNvSpPr>
            <p:nvPr/>
          </p:nvSpPr>
          <p:spPr bwMode="auto">
            <a:xfrm>
              <a:off x="6475413" y="765176"/>
              <a:ext cx="2590801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Bell MT" pitchFamily="18" charset="0"/>
                </a:rPr>
                <a:t>high-pt , leading, </a:t>
              </a:r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Bell MT" pitchFamily="18" charset="0"/>
                </a:rPr>
                <a:t> </a:t>
              </a:r>
              <a:r>
                <a:rPr lang="en-US" b="1" dirty="0">
                  <a:solidFill>
                    <a:srgbClr val="FF0000"/>
                  </a:solidFill>
                  <a:latin typeface="Bell MT" pitchFamily="18" charset="0"/>
                </a:rPr>
                <a:t>particle</a:t>
              </a:r>
            </a:p>
          </p:txBody>
        </p:sp>
        <p:grpSp>
          <p:nvGrpSpPr>
            <p:cNvPr id="49" name="Group 55"/>
            <p:cNvGrpSpPr>
              <a:grpSpLocks/>
            </p:cNvGrpSpPr>
            <p:nvPr/>
          </p:nvGrpSpPr>
          <p:grpSpPr bwMode="auto">
            <a:xfrm>
              <a:off x="6913563" y="2590800"/>
              <a:ext cx="2035175" cy="874713"/>
              <a:chOff x="6934200" y="2590800"/>
              <a:chExt cx="2034511" cy="874931"/>
            </a:xfrm>
          </p:grpSpPr>
          <p:sp>
            <p:nvSpPr>
              <p:cNvPr id="56" name="TextBox 53"/>
              <p:cNvSpPr txBox="1">
                <a:spLocks noChangeArrowheads="1"/>
              </p:cNvSpPr>
              <p:nvPr/>
            </p:nvSpPr>
            <p:spPr bwMode="auto">
              <a:xfrm>
                <a:off x="6948285" y="2819400"/>
                <a:ext cx="2020426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latin typeface="Bell MT" pitchFamily="18" charset="0"/>
                  </a:rPr>
                  <a:t>high momentum </a:t>
                </a:r>
              </a:p>
              <a:p>
                <a:pPr algn="ctr"/>
                <a:r>
                  <a:rPr lang="en-US" dirty="0">
                    <a:latin typeface="Bell MT" pitchFamily="18" charset="0"/>
                  </a:rPr>
                  <a:t>transfer (exchange)</a:t>
                </a:r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>
                <a:off x="6934200" y="2590800"/>
                <a:ext cx="380876" cy="3048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1" name="Group 4"/>
          <p:cNvGrpSpPr>
            <a:grpSpLocks/>
          </p:cNvGrpSpPr>
          <p:nvPr/>
        </p:nvGrpSpPr>
        <p:grpSpPr bwMode="auto">
          <a:xfrm>
            <a:off x="5559425" y="1752600"/>
            <a:ext cx="2441575" cy="1220788"/>
            <a:chOff x="3502" y="1263"/>
            <a:chExt cx="1538" cy="769"/>
          </a:xfrm>
        </p:grpSpPr>
        <p:sp>
          <p:nvSpPr>
            <p:cNvPr id="62" name="Freeform 5"/>
            <p:cNvSpPr>
              <a:spLocks/>
            </p:cNvSpPr>
            <p:nvPr/>
          </p:nvSpPr>
          <p:spPr bwMode="auto">
            <a:xfrm>
              <a:off x="3502" y="1857"/>
              <a:ext cx="905" cy="175"/>
            </a:xfrm>
            <a:custGeom>
              <a:avLst/>
              <a:gdLst>
                <a:gd name="T0" fmla="*/ 0 w 856"/>
                <a:gd name="T1" fmla="*/ 1 h 328"/>
                <a:gd name="T2" fmla="*/ 44185 w 856"/>
                <a:gd name="T3" fmla="*/ 1 h 328"/>
                <a:gd name="T4" fmla="*/ 55626 w 856"/>
                <a:gd name="T5" fmla="*/ 0 h 328"/>
                <a:gd name="T6" fmla="*/ 0 60000 65536"/>
                <a:gd name="T7" fmla="*/ 0 60000 65536"/>
                <a:gd name="T8" fmla="*/ 0 60000 65536"/>
                <a:gd name="T9" fmla="*/ 0 w 856"/>
                <a:gd name="T10" fmla="*/ 0 h 328"/>
                <a:gd name="T11" fmla="*/ 856 w 856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6" h="328">
                  <a:moveTo>
                    <a:pt x="0" y="328"/>
                  </a:moveTo>
                  <a:lnTo>
                    <a:pt x="680" y="328"/>
                  </a:lnTo>
                  <a:lnTo>
                    <a:pt x="856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 rot="20991552" flipV="1">
              <a:off x="4347" y="1560"/>
              <a:ext cx="100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 flipV="1">
              <a:off x="4490" y="1399"/>
              <a:ext cx="203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8"/>
            <p:cNvSpPr>
              <a:spLocks noChangeShapeType="1"/>
            </p:cNvSpPr>
            <p:nvPr/>
          </p:nvSpPr>
          <p:spPr bwMode="auto">
            <a:xfrm flipV="1">
              <a:off x="4568" y="1696"/>
              <a:ext cx="178" cy="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9"/>
            <p:cNvSpPr>
              <a:spLocks noChangeShapeType="1"/>
            </p:cNvSpPr>
            <p:nvPr/>
          </p:nvSpPr>
          <p:spPr bwMode="auto">
            <a:xfrm flipV="1">
              <a:off x="4432" y="1519"/>
              <a:ext cx="93" cy="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10"/>
            <p:cNvSpPr>
              <a:spLocks noChangeShapeType="1"/>
            </p:cNvSpPr>
            <p:nvPr/>
          </p:nvSpPr>
          <p:spPr bwMode="auto">
            <a:xfrm flipV="1">
              <a:off x="4482" y="1263"/>
              <a:ext cx="558" cy="56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" name="Group 11"/>
          <p:cNvGrpSpPr>
            <a:grpSpLocks/>
          </p:cNvGrpSpPr>
          <p:nvPr/>
        </p:nvGrpSpPr>
        <p:grpSpPr bwMode="auto">
          <a:xfrm>
            <a:off x="5907088" y="3135312"/>
            <a:ext cx="2149475" cy="1168400"/>
            <a:chOff x="3721" y="2125"/>
            <a:chExt cx="1354" cy="736"/>
          </a:xfrm>
        </p:grpSpPr>
        <p:sp>
          <p:nvSpPr>
            <p:cNvPr id="69" name="Freeform 12"/>
            <p:cNvSpPr>
              <a:spLocks/>
            </p:cNvSpPr>
            <p:nvPr/>
          </p:nvSpPr>
          <p:spPr bwMode="auto">
            <a:xfrm flipH="1" flipV="1">
              <a:off x="4170" y="2125"/>
              <a:ext cx="905" cy="174"/>
            </a:xfrm>
            <a:custGeom>
              <a:avLst/>
              <a:gdLst>
                <a:gd name="T0" fmla="*/ 0 w 856"/>
                <a:gd name="T1" fmla="*/ 1 h 328"/>
                <a:gd name="T2" fmla="*/ 44185 w 856"/>
                <a:gd name="T3" fmla="*/ 1 h 328"/>
                <a:gd name="T4" fmla="*/ 55626 w 856"/>
                <a:gd name="T5" fmla="*/ 0 h 328"/>
                <a:gd name="T6" fmla="*/ 0 60000 65536"/>
                <a:gd name="T7" fmla="*/ 0 60000 65536"/>
                <a:gd name="T8" fmla="*/ 0 60000 65536"/>
                <a:gd name="T9" fmla="*/ 0 w 856"/>
                <a:gd name="T10" fmla="*/ 0 h 328"/>
                <a:gd name="T11" fmla="*/ 856 w 856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6" h="328">
                  <a:moveTo>
                    <a:pt x="0" y="328"/>
                  </a:moveTo>
                  <a:lnTo>
                    <a:pt x="680" y="328"/>
                  </a:lnTo>
                  <a:lnTo>
                    <a:pt x="856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3"/>
            <p:cNvSpPr>
              <a:spLocks noChangeShapeType="1"/>
            </p:cNvSpPr>
            <p:nvPr/>
          </p:nvSpPr>
          <p:spPr bwMode="auto">
            <a:xfrm flipH="1">
              <a:off x="4017" y="2364"/>
              <a:ext cx="101" cy="49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4"/>
            <p:cNvSpPr>
              <a:spLocks noChangeShapeType="1"/>
            </p:cNvSpPr>
            <p:nvPr/>
          </p:nvSpPr>
          <p:spPr bwMode="auto">
            <a:xfrm flipH="1">
              <a:off x="3982" y="2346"/>
              <a:ext cx="111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5"/>
            <p:cNvSpPr>
              <a:spLocks noChangeShapeType="1"/>
            </p:cNvSpPr>
            <p:nvPr/>
          </p:nvSpPr>
          <p:spPr bwMode="auto">
            <a:xfrm flipH="1">
              <a:off x="3915" y="2329"/>
              <a:ext cx="178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6"/>
            <p:cNvSpPr>
              <a:spLocks noChangeShapeType="1"/>
            </p:cNvSpPr>
            <p:nvPr/>
          </p:nvSpPr>
          <p:spPr bwMode="auto">
            <a:xfrm flipH="1">
              <a:off x="3721" y="2299"/>
              <a:ext cx="415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7"/>
            <p:cNvSpPr>
              <a:spLocks noChangeShapeType="1"/>
            </p:cNvSpPr>
            <p:nvPr/>
          </p:nvSpPr>
          <p:spPr bwMode="auto">
            <a:xfrm flipH="1">
              <a:off x="4153" y="2334"/>
              <a:ext cx="17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8"/>
            <p:cNvSpPr>
              <a:spLocks noChangeShapeType="1"/>
            </p:cNvSpPr>
            <p:nvPr/>
          </p:nvSpPr>
          <p:spPr bwMode="auto">
            <a:xfrm>
              <a:off x="4194" y="2325"/>
              <a:ext cx="95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AutoShape 20"/>
          <p:cNvSpPr>
            <a:spLocks noChangeArrowheads="1"/>
          </p:cNvSpPr>
          <p:nvPr/>
        </p:nvSpPr>
        <p:spPr bwMode="auto">
          <a:xfrm rot="-5400000">
            <a:off x="7599362" y="2789238"/>
            <a:ext cx="269875" cy="533400"/>
          </a:xfrm>
          <a:prstGeom prst="can">
            <a:avLst>
              <a:gd name="adj" fmla="val 49412"/>
            </a:avLst>
          </a:prstGeom>
          <a:solidFill>
            <a:srgbClr val="FFCCFF">
              <a:alpha val="58038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AutoShape 21"/>
          <p:cNvSpPr>
            <a:spLocks noChangeArrowheads="1"/>
          </p:cNvSpPr>
          <p:nvPr/>
        </p:nvSpPr>
        <p:spPr bwMode="auto">
          <a:xfrm rot="-5400000">
            <a:off x="5922962" y="2789238"/>
            <a:ext cx="269875" cy="533400"/>
          </a:xfrm>
          <a:prstGeom prst="can">
            <a:avLst>
              <a:gd name="adj" fmla="val 49412"/>
            </a:avLst>
          </a:prstGeom>
          <a:solidFill>
            <a:srgbClr val="FFCCFF">
              <a:alpha val="58038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5903912" y="3154362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D60093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7732713" y="2657475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D60093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80" name="Line 24"/>
          <p:cNvSpPr>
            <a:spLocks noChangeShapeType="1"/>
          </p:cNvSpPr>
          <p:nvPr/>
        </p:nvSpPr>
        <p:spPr bwMode="auto">
          <a:xfrm>
            <a:off x="6248400" y="31146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25"/>
          <p:cNvSpPr>
            <a:spLocks noChangeShapeType="1"/>
          </p:cNvSpPr>
          <p:nvPr/>
        </p:nvSpPr>
        <p:spPr bwMode="auto">
          <a:xfrm flipH="1">
            <a:off x="7162800" y="30384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19"/>
          <p:cNvSpPr>
            <a:spLocks/>
          </p:cNvSpPr>
          <p:nvPr/>
        </p:nvSpPr>
        <p:spPr bwMode="auto">
          <a:xfrm>
            <a:off x="6718300" y="2984939"/>
            <a:ext cx="203200" cy="147637"/>
          </a:xfrm>
          <a:custGeom>
            <a:avLst/>
            <a:gdLst>
              <a:gd name="T0" fmla="*/ 0 w 109"/>
              <a:gd name="T1" fmla="*/ 2147483647 h 140"/>
              <a:gd name="T2" fmla="*/ 2147483647 w 109"/>
              <a:gd name="T3" fmla="*/ 2147483647 h 140"/>
              <a:gd name="T4" fmla="*/ 2147483647 w 109"/>
              <a:gd name="T5" fmla="*/ 2147483647 h 140"/>
              <a:gd name="T6" fmla="*/ 2147483647 w 109"/>
              <a:gd name="T7" fmla="*/ 2147483647 h 140"/>
              <a:gd name="T8" fmla="*/ 2147483647 w 109"/>
              <a:gd name="T9" fmla="*/ 2147483647 h 140"/>
              <a:gd name="T10" fmla="*/ 2147483647 w 109"/>
              <a:gd name="T11" fmla="*/ 2147483647 h 1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"/>
              <a:gd name="T19" fmla="*/ 0 h 140"/>
              <a:gd name="T20" fmla="*/ 109 w 109"/>
              <a:gd name="T21" fmla="*/ 140 h 1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" h="140">
                <a:moveTo>
                  <a:pt x="0" y="11"/>
                </a:moveTo>
                <a:cubicBezTo>
                  <a:pt x="38" y="5"/>
                  <a:pt x="77" y="0"/>
                  <a:pt x="80" y="11"/>
                </a:cubicBezTo>
                <a:cubicBezTo>
                  <a:pt x="83" y="22"/>
                  <a:pt x="12" y="64"/>
                  <a:pt x="16" y="75"/>
                </a:cubicBezTo>
                <a:cubicBezTo>
                  <a:pt x="20" y="86"/>
                  <a:pt x="99" y="66"/>
                  <a:pt x="104" y="75"/>
                </a:cubicBezTo>
                <a:cubicBezTo>
                  <a:pt x="109" y="84"/>
                  <a:pt x="49" y="122"/>
                  <a:pt x="48" y="131"/>
                </a:cubicBezTo>
                <a:cubicBezTo>
                  <a:pt x="47" y="140"/>
                  <a:pt x="88" y="132"/>
                  <a:pt x="96" y="13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5562600" y="4306431"/>
            <a:ext cx="3200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Bell MT" pitchFamily="18" charset="0"/>
              </a:rPr>
              <a:t>Yield = fractional energy carried by initial </a:t>
            </a:r>
            <a:r>
              <a:rPr lang="en-US" sz="2000" dirty="0" err="1" smtClean="0">
                <a:latin typeface="Bell MT" pitchFamily="18" charset="0"/>
              </a:rPr>
              <a:t>parton</a:t>
            </a:r>
            <a:r>
              <a:rPr lang="en-US" sz="2000" dirty="0" smtClean="0">
                <a:latin typeface="Bell MT" pitchFamily="18" charset="0"/>
              </a:rPr>
              <a:t>*hard </a:t>
            </a:r>
            <a:r>
              <a:rPr lang="en-US" sz="2000" dirty="0">
                <a:latin typeface="Bell MT" pitchFamily="18" charset="0"/>
              </a:rPr>
              <a:t>scattering (</a:t>
            </a:r>
            <a:r>
              <a:rPr lang="en-US" sz="2000" dirty="0" err="1">
                <a:latin typeface="Bell MT" pitchFamily="18" charset="0"/>
              </a:rPr>
              <a:t>parton</a:t>
            </a:r>
            <a:r>
              <a:rPr lang="en-US" sz="2000" dirty="0">
                <a:latin typeface="Bell MT" pitchFamily="18" charset="0"/>
              </a:rPr>
              <a:t> interactions</a:t>
            </a:r>
            <a:r>
              <a:rPr lang="en-US" sz="2000" dirty="0" smtClean="0">
                <a:latin typeface="Bell MT" pitchFamily="18" charset="0"/>
              </a:rPr>
              <a:t>)*fractional </a:t>
            </a:r>
            <a:r>
              <a:rPr lang="en-US" sz="2000" dirty="0">
                <a:latin typeface="Bell MT" pitchFamily="18" charset="0"/>
              </a:rPr>
              <a:t>energy carried by final particles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0" grpId="0" animBg="1"/>
      <p:bldP spid="83" grpId="0" animBg="1"/>
      <p:bldP spid="84" grpId="0" animBg="1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650" name="Picture 2" descr="d0to5"/>
          <p:cNvPicPr>
            <a:picLocks noChangeAspect="1" noChangeArrowheads="1"/>
          </p:cNvPicPr>
          <p:nvPr/>
        </p:nvPicPr>
        <p:blipFill>
          <a:blip r:embed="rId3" cstate="print">
            <a:lum bright="22000"/>
          </a:blip>
          <a:srcRect/>
          <a:stretch>
            <a:fillRect/>
          </a:stretch>
        </p:blipFill>
        <p:spPr bwMode="auto">
          <a:xfrm>
            <a:off x="1066800" y="1219200"/>
            <a:ext cx="64166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3651" name="Picture 3" descr="d10to20"/>
          <p:cNvPicPr>
            <a:picLocks noChangeAspect="1" noChangeArrowheads="1"/>
          </p:cNvPicPr>
          <p:nvPr/>
        </p:nvPicPr>
        <p:blipFill>
          <a:blip r:embed="rId4" cstate="print">
            <a:lum bright="22000"/>
          </a:blip>
          <a:srcRect/>
          <a:stretch>
            <a:fillRect/>
          </a:stretch>
        </p:blipFill>
        <p:spPr bwMode="auto">
          <a:xfrm>
            <a:off x="1066800" y="1219200"/>
            <a:ext cx="64166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3652" name="Picture 4" descr="d20to30"/>
          <p:cNvPicPr>
            <a:picLocks noChangeAspect="1" noChangeArrowheads="1"/>
          </p:cNvPicPr>
          <p:nvPr/>
        </p:nvPicPr>
        <p:blipFill>
          <a:blip r:embed="rId5" cstate="print">
            <a:lum bright="22000"/>
          </a:blip>
          <a:srcRect/>
          <a:stretch>
            <a:fillRect/>
          </a:stretch>
        </p:blipFill>
        <p:spPr bwMode="auto">
          <a:xfrm>
            <a:off x="1066800" y="1219200"/>
            <a:ext cx="64166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3653" name="Picture 5" descr="d30to40"/>
          <p:cNvPicPr>
            <a:picLocks noChangeAspect="1" noChangeArrowheads="1"/>
          </p:cNvPicPr>
          <p:nvPr/>
        </p:nvPicPr>
        <p:blipFill>
          <a:blip r:embed="rId6" cstate="print">
            <a:lum bright="22000"/>
          </a:blip>
          <a:srcRect/>
          <a:stretch>
            <a:fillRect/>
          </a:stretch>
        </p:blipFill>
        <p:spPr bwMode="auto">
          <a:xfrm>
            <a:off x="1066800" y="1219200"/>
            <a:ext cx="64166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3654" name="Picture 6" descr="d40to60"/>
          <p:cNvPicPr>
            <a:picLocks noChangeAspect="1" noChangeArrowheads="1"/>
          </p:cNvPicPr>
          <p:nvPr/>
        </p:nvPicPr>
        <p:blipFill>
          <a:blip r:embed="rId7" cstate="print">
            <a:lum bright="22000"/>
          </a:blip>
          <a:srcRect/>
          <a:stretch>
            <a:fillRect/>
          </a:stretch>
        </p:blipFill>
        <p:spPr bwMode="auto">
          <a:xfrm>
            <a:off x="1066800" y="1219200"/>
            <a:ext cx="64166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3655" name="Picture 7" descr="d60to80"/>
          <p:cNvPicPr>
            <a:picLocks noChangeAspect="1" noChangeArrowheads="1"/>
          </p:cNvPicPr>
          <p:nvPr/>
        </p:nvPicPr>
        <p:blipFill>
          <a:blip r:embed="rId8" cstate="print">
            <a:lum bright="24000"/>
          </a:blip>
          <a:srcRect/>
          <a:stretch>
            <a:fillRect/>
          </a:stretch>
        </p:blipFill>
        <p:spPr bwMode="auto">
          <a:xfrm>
            <a:off x="1066800" y="1219200"/>
            <a:ext cx="64166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8001000" y="2286000"/>
            <a:ext cx="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Text Box 11"/>
          <p:cNvSpPr txBox="1">
            <a:spLocks noChangeArrowheads="1"/>
          </p:cNvSpPr>
          <p:nvPr/>
        </p:nvSpPr>
        <p:spPr bwMode="auto">
          <a:xfrm>
            <a:off x="2667000" y="4191000"/>
            <a:ext cx="2432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STAR, nucl-ex/0305015</a:t>
            </a:r>
          </a:p>
        </p:txBody>
      </p:sp>
      <p:sp>
        <p:nvSpPr>
          <p:cNvPr id="283661" name="Text Box 13"/>
          <p:cNvSpPr txBox="1">
            <a:spLocks noChangeArrowheads="1"/>
          </p:cNvSpPr>
          <p:nvPr/>
        </p:nvSpPr>
        <p:spPr bwMode="auto">
          <a:xfrm>
            <a:off x="8054975" y="2479675"/>
            <a:ext cx="10128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energy</a:t>
            </a:r>
          </a:p>
          <a:p>
            <a:r>
              <a:rPr lang="en-US" sz="2400">
                <a:latin typeface="Times New Roman" pitchFamily="18" charset="0"/>
              </a:rPr>
              <a:t>loss</a:t>
            </a:r>
          </a:p>
        </p:txBody>
      </p:sp>
      <p:grpSp>
        <p:nvGrpSpPr>
          <p:cNvPr id="2" name="Group 17"/>
          <p:cNvGrpSpPr>
            <a:grpSpLocks noChangeAspect="1"/>
          </p:cNvGrpSpPr>
          <p:nvPr/>
        </p:nvGrpSpPr>
        <p:grpSpPr bwMode="auto">
          <a:xfrm rot="-5400000">
            <a:off x="733425" y="4600575"/>
            <a:ext cx="749300" cy="1606550"/>
            <a:chOff x="1776" y="816"/>
            <a:chExt cx="672" cy="1440"/>
          </a:xfrm>
        </p:grpSpPr>
        <p:sp>
          <p:nvSpPr>
            <p:cNvPr id="22571" name="Oval 18"/>
            <p:cNvSpPr>
              <a:spLocks noChangeAspect="1" noChangeArrowheads="1"/>
            </p:cNvSpPr>
            <p:nvPr/>
          </p:nvSpPr>
          <p:spPr bwMode="auto">
            <a:xfrm>
              <a:off x="1776" y="1584"/>
              <a:ext cx="672" cy="672"/>
            </a:xfrm>
            <a:prstGeom prst="ellipse">
              <a:avLst/>
            </a:prstGeom>
            <a:solidFill>
              <a:srgbClr val="000080">
                <a:alpha val="50195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AutoShape 19"/>
            <p:cNvSpPr>
              <a:spLocks noChangeAspect="1" noChangeArrowheads="1"/>
            </p:cNvSpPr>
            <p:nvPr/>
          </p:nvSpPr>
          <p:spPr bwMode="auto">
            <a:xfrm rot="-5400000">
              <a:off x="1752" y="1080"/>
              <a:ext cx="72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 noChangeAspect="1"/>
          </p:cNvGrpSpPr>
          <p:nvPr/>
        </p:nvGrpSpPr>
        <p:grpSpPr bwMode="auto">
          <a:xfrm rot="16200000" flipV="1">
            <a:off x="1600200" y="5286375"/>
            <a:ext cx="749300" cy="1606550"/>
            <a:chOff x="1776" y="816"/>
            <a:chExt cx="672" cy="1440"/>
          </a:xfrm>
        </p:grpSpPr>
        <p:sp>
          <p:nvSpPr>
            <p:cNvPr id="22569" name="Oval 21"/>
            <p:cNvSpPr>
              <a:spLocks noChangeAspect="1" noChangeArrowheads="1"/>
            </p:cNvSpPr>
            <p:nvPr/>
          </p:nvSpPr>
          <p:spPr bwMode="auto">
            <a:xfrm flipV="1">
              <a:off x="1776" y="1584"/>
              <a:ext cx="672" cy="672"/>
            </a:xfrm>
            <a:prstGeom prst="ellipse">
              <a:avLst/>
            </a:prstGeom>
            <a:solidFill>
              <a:srgbClr val="000080">
                <a:alpha val="47842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0" name="AutoShape 22"/>
            <p:cNvSpPr>
              <a:spLocks noChangeAspect="1" noChangeArrowheads="1"/>
            </p:cNvSpPr>
            <p:nvPr/>
          </p:nvSpPr>
          <p:spPr bwMode="auto">
            <a:xfrm rot="-5400000">
              <a:off x="1752" y="1080"/>
              <a:ext cx="72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tx2">
                <a:alpha val="47842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 noChangeAspect="1"/>
          </p:cNvGrpSpPr>
          <p:nvPr/>
        </p:nvGrpSpPr>
        <p:grpSpPr bwMode="auto">
          <a:xfrm rot="16200000" flipV="1">
            <a:off x="1600200" y="5146675"/>
            <a:ext cx="749300" cy="1606550"/>
            <a:chOff x="1776" y="816"/>
            <a:chExt cx="672" cy="1440"/>
          </a:xfrm>
        </p:grpSpPr>
        <p:sp>
          <p:nvSpPr>
            <p:cNvPr id="22567" name="Oval 24"/>
            <p:cNvSpPr>
              <a:spLocks noChangeAspect="1" noChangeArrowheads="1"/>
            </p:cNvSpPr>
            <p:nvPr/>
          </p:nvSpPr>
          <p:spPr bwMode="auto">
            <a:xfrm flipV="1">
              <a:off x="1776" y="1584"/>
              <a:ext cx="672" cy="672"/>
            </a:xfrm>
            <a:prstGeom prst="ellipse">
              <a:avLst/>
            </a:prstGeom>
            <a:solidFill>
              <a:srgbClr val="000080">
                <a:alpha val="47842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8" name="AutoShape 25"/>
            <p:cNvSpPr>
              <a:spLocks noChangeAspect="1" noChangeArrowheads="1"/>
            </p:cNvSpPr>
            <p:nvPr/>
          </p:nvSpPr>
          <p:spPr bwMode="auto">
            <a:xfrm rot="-5400000">
              <a:off x="1752" y="1080"/>
              <a:ext cx="72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tx2">
                <a:alpha val="47842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6"/>
          <p:cNvGrpSpPr>
            <a:grpSpLocks noChangeAspect="1"/>
          </p:cNvGrpSpPr>
          <p:nvPr/>
        </p:nvGrpSpPr>
        <p:grpSpPr bwMode="auto">
          <a:xfrm rot="16200000" flipV="1">
            <a:off x="1600200" y="4676775"/>
            <a:ext cx="749300" cy="1606550"/>
            <a:chOff x="1776" y="816"/>
            <a:chExt cx="672" cy="1440"/>
          </a:xfrm>
        </p:grpSpPr>
        <p:sp>
          <p:nvSpPr>
            <p:cNvPr id="22565" name="Oval 27"/>
            <p:cNvSpPr>
              <a:spLocks noChangeAspect="1" noChangeArrowheads="1"/>
            </p:cNvSpPr>
            <p:nvPr/>
          </p:nvSpPr>
          <p:spPr bwMode="auto">
            <a:xfrm flipV="1">
              <a:off x="1776" y="1584"/>
              <a:ext cx="672" cy="672"/>
            </a:xfrm>
            <a:prstGeom prst="ellipse">
              <a:avLst/>
            </a:prstGeom>
            <a:solidFill>
              <a:srgbClr val="000080">
                <a:alpha val="47842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AutoShape 28"/>
            <p:cNvSpPr>
              <a:spLocks noChangeAspect="1" noChangeArrowheads="1"/>
            </p:cNvSpPr>
            <p:nvPr/>
          </p:nvSpPr>
          <p:spPr bwMode="auto">
            <a:xfrm rot="-5400000">
              <a:off x="1752" y="1080"/>
              <a:ext cx="72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tx2">
                <a:alpha val="47842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9"/>
          <p:cNvGrpSpPr>
            <a:grpSpLocks noChangeAspect="1"/>
          </p:cNvGrpSpPr>
          <p:nvPr/>
        </p:nvGrpSpPr>
        <p:grpSpPr bwMode="auto">
          <a:xfrm rot="16200000" flipV="1">
            <a:off x="1600200" y="4829175"/>
            <a:ext cx="749300" cy="1606550"/>
            <a:chOff x="1776" y="816"/>
            <a:chExt cx="672" cy="1440"/>
          </a:xfrm>
        </p:grpSpPr>
        <p:sp>
          <p:nvSpPr>
            <p:cNvPr id="22563" name="Oval 30"/>
            <p:cNvSpPr>
              <a:spLocks noChangeAspect="1" noChangeArrowheads="1"/>
            </p:cNvSpPr>
            <p:nvPr/>
          </p:nvSpPr>
          <p:spPr bwMode="auto">
            <a:xfrm flipV="1">
              <a:off x="1776" y="1584"/>
              <a:ext cx="672" cy="672"/>
            </a:xfrm>
            <a:prstGeom prst="ellipse">
              <a:avLst/>
            </a:prstGeom>
            <a:solidFill>
              <a:srgbClr val="000080">
                <a:alpha val="47842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AutoShape 31"/>
            <p:cNvSpPr>
              <a:spLocks noChangeAspect="1" noChangeArrowheads="1"/>
            </p:cNvSpPr>
            <p:nvPr/>
          </p:nvSpPr>
          <p:spPr bwMode="auto">
            <a:xfrm rot="-5400000">
              <a:off x="1752" y="1080"/>
              <a:ext cx="72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tx2">
                <a:alpha val="47842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2"/>
          <p:cNvGrpSpPr>
            <a:grpSpLocks noChangeAspect="1"/>
          </p:cNvGrpSpPr>
          <p:nvPr/>
        </p:nvGrpSpPr>
        <p:grpSpPr bwMode="auto">
          <a:xfrm rot="16200000" flipV="1">
            <a:off x="1600200" y="4981575"/>
            <a:ext cx="749300" cy="1606550"/>
            <a:chOff x="1776" y="816"/>
            <a:chExt cx="672" cy="1440"/>
          </a:xfrm>
        </p:grpSpPr>
        <p:sp>
          <p:nvSpPr>
            <p:cNvPr id="22561" name="Oval 33"/>
            <p:cNvSpPr>
              <a:spLocks noChangeAspect="1" noChangeArrowheads="1"/>
            </p:cNvSpPr>
            <p:nvPr/>
          </p:nvSpPr>
          <p:spPr bwMode="auto">
            <a:xfrm flipV="1">
              <a:off x="1776" y="1584"/>
              <a:ext cx="672" cy="672"/>
            </a:xfrm>
            <a:prstGeom prst="ellipse">
              <a:avLst/>
            </a:prstGeom>
            <a:solidFill>
              <a:srgbClr val="000080">
                <a:alpha val="47842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AutoShape 34"/>
            <p:cNvSpPr>
              <a:spLocks noChangeAspect="1" noChangeArrowheads="1"/>
            </p:cNvSpPr>
            <p:nvPr/>
          </p:nvSpPr>
          <p:spPr bwMode="auto">
            <a:xfrm rot="-5400000">
              <a:off x="1752" y="1080"/>
              <a:ext cx="72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tx2">
                <a:alpha val="47842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5"/>
          <p:cNvGrpSpPr>
            <a:grpSpLocks noChangeAspect="1"/>
          </p:cNvGrpSpPr>
          <p:nvPr/>
        </p:nvGrpSpPr>
        <p:grpSpPr bwMode="auto">
          <a:xfrm rot="16200000" flipV="1">
            <a:off x="1600200" y="4600575"/>
            <a:ext cx="749300" cy="1606550"/>
            <a:chOff x="1776" y="816"/>
            <a:chExt cx="672" cy="1440"/>
          </a:xfrm>
        </p:grpSpPr>
        <p:sp>
          <p:nvSpPr>
            <p:cNvPr id="22559" name="Oval 36"/>
            <p:cNvSpPr>
              <a:spLocks noChangeAspect="1" noChangeArrowheads="1"/>
            </p:cNvSpPr>
            <p:nvPr/>
          </p:nvSpPr>
          <p:spPr bwMode="auto">
            <a:xfrm flipV="1">
              <a:off x="1776" y="1584"/>
              <a:ext cx="672" cy="672"/>
            </a:xfrm>
            <a:prstGeom prst="ellipse">
              <a:avLst/>
            </a:prstGeom>
            <a:solidFill>
              <a:srgbClr val="000080">
                <a:alpha val="47842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AutoShape 37"/>
            <p:cNvSpPr>
              <a:spLocks noChangeAspect="1" noChangeArrowheads="1"/>
            </p:cNvSpPr>
            <p:nvPr/>
          </p:nvSpPr>
          <p:spPr bwMode="auto">
            <a:xfrm rot="-5400000">
              <a:off x="1752" y="1080"/>
              <a:ext cx="72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tx2">
                <a:alpha val="47842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3686" name="Text Box 38"/>
          <p:cNvSpPr txBox="1">
            <a:spLocks noChangeArrowheads="1"/>
          </p:cNvSpPr>
          <p:nvPr/>
        </p:nvSpPr>
        <p:spPr bwMode="auto">
          <a:xfrm>
            <a:off x="152400" y="5257800"/>
            <a:ext cx="8763000" cy="877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Deduced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000" dirty="0">
                <a:latin typeface="Times New Roman" pitchFamily="18" charset="0"/>
              </a:rPr>
              <a:t> ≈ 15 </a:t>
            </a:r>
            <a:r>
              <a:rPr lang="en-US" sz="2000" dirty="0" err="1">
                <a:latin typeface="Times New Roman" pitchFamily="18" charset="0"/>
              </a:rPr>
              <a:t>GeV</a:t>
            </a:r>
            <a:r>
              <a:rPr lang="en-US" sz="2000" dirty="0">
                <a:latin typeface="Times New Roman" pitchFamily="18" charset="0"/>
              </a:rPr>
              <a:t>/fm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en-US" sz="2000" dirty="0">
                <a:latin typeface="Times New Roman" pitchFamily="18" charset="0"/>
              </a:rPr>
              <a:t>15*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000" baseline="-25000" dirty="0">
                <a:latin typeface="Times New Roman" pitchFamily="18" charset="0"/>
              </a:rPr>
              <a:t>critical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(e.g. X.N. Wang </a:t>
            </a:r>
            <a:r>
              <a:rPr lang="en-US" dirty="0" err="1">
                <a:latin typeface="Times New Roman" pitchFamily="18" charset="0"/>
              </a:rPr>
              <a:t>nucl-th</a:t>
            </a:r>
            <a:r>
              <a:rPr lang="en-US" dirty="0">
                <a:latin typeface="Times New Roman" pitchFamily="18" charset="0"/>
              </a:rPr>
              <a:t>/0307036)</a:t>
            </a:r>
          </a:p>
          <a:p>
            <a:pPr algn="ctr">
              <a:spcBef>
                <a:spcPct val="50000"/>
              </a:spcBef>
              <a:buFont typeface="Symbol" pitchFamily="18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SYSTEM NEEDS TO BE PARTONIC</a:t>
            </a:r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1406525" y="1219200"/>
            <a:ext cx="6076950" cy="4319588"/>
            <a:chOff x="1406732" y="1219200"/>
            <a:chExt cx="6076743" cy="4319588"/>
          </a:xfrm>
        </p:grpSpPr>
        <p:pic>
          <p:nvPicPr>
            <p:cNvPr id="22557" name="Picture 8" descr="frame"/>
            <p:cNvPicPr>
              <a:picLocks noChangeAspect="1" noChangeArrowheads="1"/>
            </p:cNvPicPr>
            <p:nvPr/>
          </p:nvPicPr>
          <p:blipFill>
            <a:blip r:embed="rId9" cstate="print"/>
            <a:srcRect l="13846"/>
            <a:stretch>
              <a:fillRect/>
            </a:stretch>
          </p:blipFill>
          <p:spPr bwMode="auto">
            <a:xfrm>
              <a:off x="1955317" y="1219200"/>
              <a:ext cx="5528158" cy="431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8" name="Picture 8" descr="frame"/>
            <p:cNvPicPr>
              <a:picLocks noChangeAspect="1" noChangeArrowheads="1"/>
            </p:cNvPicPr>
            <p:nvPr/>
          </p:nvPicPr>
          <p:blipFill>
            <a:blip r:embed="rId9" cstate="print"/>
            <a:srcRect l="4614" t="68571" r="89230" b="18286"/>
            <a:stretch>
              <a:fillRect/>
            </a:stretch>
          </p:blipFill>
          <p:spPr bwMode="auto">
            <a:xfrm>
              <a:off x="1406732" y="2667000"/>
              <a:ext cx="365699" cy="525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4" name="Picture 12" descr="theory"/>
          <p:cNvPicPr>
            <a:picLocks noChangeAspect="1" noChangeArrowheads="1"/>
          </p:cNvPicPr>
          <p:nvPr/>
        </p:nvPicPr>
        <p:blipFill>
          <a:blip r:embed="rId10" cstate="print"/>
          <a:srcRect t="32001"/>
          <a:stretch>
            <a:fillRect/>
          </a:stretch>
        </p:blipFill>
        <p:spPr bwMode="auto">
          <a:xfrm>
            <a:off x="1219200" y="2527300"/>
            <a:ext cx="6426200" cy="294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6D7F9-1F2C-4C6C-8649-266AED548B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104775" y="533400"/>
            <a:ext cx="2286000" cy="788988"/>
            <a:chOff x="3276600" y="1247336"/>
            <a:chExt cx="2286000" cy="790188"/>
          </a:xfrm>
        </p:grpSpPr>
        <p:sp>
          <p:nvSpPr>
            <p:cNvPr id="22553" name="TextBox 40"/>
            <p:cNvSpPr txBox="1">
              <a:spLocks noChangeArrowheads="1"/>
            </p:cNvSpPr>
            <p:nvPr/>
          </p:nvSpPr>
          <p:spPr bwMode="auto">
            <a:xfrm>
              <a:off x="4114800" y="1247336"/>
              <a:ext cx="106680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  <a:latin typeface="Bell MT" pitchFamily="18" charset="0"/>
                </a:rPr>
                <a:t>Yield</a:t>
              </a:r>
              <a:r>
                <a:rPr lang="en-US" b="1" baseline="-25000">
                  <a:solidFill>
                    <a:srgbClr val="C00000"/>
                  </a:solidFill>
                  <a:latin typeface="Bell MT" pitchFamily="18" charset="0"/>
                </a:rPr>
                <a:t>(AA)</a:t>
              </a:r>
            </a:p>
          </p:txBody>
        </p:sp>
        <p:sp>
          <p:nvSpPr>
            <p:cNvPr id="22554" name="TextBox 40"/>
            <p:cNvSpPr txBox="1">
              <a:spLocks noChangeArrowheads="1"/>
            </p:cNvSpPr>
            <p:nvPr/>
          </p:nvSpPr>
          <p:spPr bwMode="auto">
            <a:xfrm>
              <a:off x="3810000" y="1668192"/>
              <a:ext cx="175260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Bell MT" pitchFamily="18" charset="0"/>
                </a:rPr>
                <a:t>&lt;</a:t>
              </a:r>
              <a:r>
                <a:rPr lang="en-US" b="1" dirty="0" err="1">
                  <a:solidFill>
                    <a:srgbClr val="C00000"/>
                  </a:solidFill>
                  <a:latin typeface="Bell MT" pitchFamily="18" charset="0"/>
                </a:rPr>
                <a:t>N</a:t>
              </a:r>
              <a:r>
                <a:rPr lang="en-US" b="1" baseline="-25000" dirty="0" err="1">
                  <a:solidFill>
                    <a:srgbClr val="C00000"/>
                  </a:solidFill>
                  <a:latin typeface="Bell MT" pitchFamily="18" charset="0"/>
                </a:rPr>
                <a:t>coll</a:t>
              </a:r>
              <a:r>
                <a:rPr lang="en-US" b="1" dirty="0">
                  <a:solidFill>
                    <a:srgbClr val="C00000"/>
                  </a:solidFill>
                  <a:latin typeface="Bell MT" pitchFamily="18" charset="0"/>
                </a:rPr>
                <a:t>&gt;Yield</a:t>
              </a:r>
              <a:r>
                <a:rPr lang="en-US" b="1" baseline="-25000" dirty="0">
                  <a:solidFill>
                    <a:srgbClr val="C00000"/>
                  </a:solidFill>
                  <a:latin typeface="Bell MT" pitchFamily="18" charset="0"/>
                </a:rPr>
                <a:t>(pp)</a:t>
              </a:r>
            </a:p>
          </p:txBody>
        </p:sp>
        <p:sp>
          <p:nvSpPr>
            <p:cNvPr id="22555" name="TextBox 40"/>
            <p:cNvSpPr txBox="1">
              <a:spLocks noChangeArrowheads="1"/>
            </p:cNvSpPr>
            <p:nvPr/>
          </p:nvSpPr>
          <p:spPr bwMode="auto">
            <a:xfrm>
              <a:off x="3276600" y="1447800"/>
              <a:ext cx="99060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  <a:latin typeface="Bell MT" pitchFamily="18" charset="0"/>
                </a:rPr>
                <a:t>R</a:t>
              </a:r>
              <a:r>
                <a:rPr lang="en-US" b="1" baseline="-25000">
                  <a:solidFill>
                    <a:srgbClr val="C00000"/>
                  </a:solidFill>
                  <a:latin typeface="Bell MT" pitchFamily="18" charset="0"/>
                </a:rPr>
                <a:t>AA</a:t>
              </a:r>
              <a:r>
                <a:rPr lang="en-US" b="1">
                  <a:solidFill>
                    <a:srgbClr val="C00000"/>
                  </a:solidFill>
                  <a:latin typeface="Bell MT" pitchFamily="18" charset="0"/>
                </a:rPr>
                <a:t> =</a:t>
              </a:r>
              <a:endParaRPr lang="en-US" b="1" baseline="-25000">
                <a:solidFill>
                  <a:srgbClr val="C00000"/>
                </a:solidFill>
                <a:latin typeface="Bell MT" pitchFamily="18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4162425" y="1641635"/>
              <a:ext cx="9144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15"/>
          <p:cNvSpPr txBox="1">
            <a:spLocks noChangeArrowheads="1"/>
          </p:cNvSpPr>
          <p:nvPr/>
        </p:nvSpPr>
        <p:spPr bwMode="auto">
          <a:xfrm>
            <a:off x="1296484" y="0"/>
            <a:ext cx="6933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 dirty="0" smtClean="0">
                <a:latin typeface="Bell MT" pitchFamily="18" charset="0"/>
              </a:rPr>
              <a:t>RHIC Paradigm of Jet Quenching-I</a:t>
            </a:r>
            <a:endParaRPr lang="en-US" sz="3600" u="sng" dirty="0">
              <a:latin typeface="Bell MT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09800" y="5334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200" dirty="0" smtClean="0">
                <a:latin typeface="Bell MT" pitchFamily="18" charset="0"/>
                <a:cs typeface="Times New Roman"/>
              </a:rPr>
              <a:t> ≠ </a:t>
            </a:r>
            <a:r>
              <a:rPr lang="en-US" sz="2200" dirty="0" smtClean="0">
                <a:latin typeface="Bell MT" pitchFamily="18" charset="0"/>
              </a:rPr>
              <a:t>1 </a:t>
            </a:r>
            <a:r>
              <a:rPr lang="en-US" sz="2200" dirty="0" smtClean="0">
                <a:latin typeface="Bell MT" pitchFamily="18" charset="0"/>
                <a:cs typeface="Times New Roman"/>
              </a:rPr>
              <a:t>→ </a:t>
            </a:r>
            <a:r>
              <a:rPr lang="en-US" sz="2200" dirty="0" smtClean="0">
                <a:latin typeface="Bell MT" pitchFamily="18" charset="0"/>
              </a:rPr>
              <a:t>not incoherent superposition of pp collisions .</a:t>
            </a:r>
            <a:endParaRPr lang="en-US" sz="2200" dirty="0">
              <a:latin typeface="Bell MT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81200" y="914400"/>
            <a:ext cx="678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200" dirty="0" smtClean="0">
                <a:latin typeface="Bell MT" pitchFamily="18" charset="0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≈</a:t>
            </a:r>
            <a:r>
              <a:rPr lang="en-US" sz="2200" dirty="0" smtClean="0">
                <a:latin typeface="Bell MT" pitchFamily="18" charset="0"/>
                <a:cs typeface="Times New Roman"/>
              </a:rPr>
              <a:t> </a:t>
            </a:r>
            <a:r>
              <a:rPr lang="en-US" sz="2200" dirty="0" smtClean="0">
                <a:latin typeface="Bell MT" pitchFamily="18" charset="0"/>
              </a:rPr>
              <a:t>0.2 </a:t>
            </a:r>
            <a:r>
              <a:rPr lang="en-US" sz="2200" dirty="0" smtClean="0">
                <a:latin typeface="Bell MT" pitchFamily="18" charset="0"/>
                <a:cs typeface="Times New Roman"/>
              </a:rPr>
              <a:t>→ </a:t>
            </a:r>
            <a:r>
              <a:rPr lang="en-US" sz="2200" dirty="0" smtClean="0">
                <a:latin typeface="Bell MT" pitchFamily="18" charset="0"/>
              </a:rPr>
              <a:t>large suppression beyond CNM effect.</a:t>
            </a:r>
            <a:endParaRPr lang="en-US" sz="2200" dirty="0">
              <a:latin typeface="Bell MT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3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3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8" grpId="0" animBg="1"/>
      <p:bldP spid="283661" grpId="0"/>
      <p:bldP spid="283686" grpId="0"/>
      <p:bldP spid="45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1066800" y="0"/>
            <a:ext cx="71495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 dirty="0" smtClean="0">
                <a:latin typeface="Bell MT" pitchFamily="18" charset="0"/>
              </a:rPr>
              <a:t>RHIC Paradigm of Jet Quenching-II</a:t>
            </a:r>
            <a:endParaRPr lang="en-US" sz="3600" u="sng" dirty="0"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57105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Bell MT" pitchFamily="18" charset="0"/>
              </a:rPr>
              <a:t>Surface emissions picture  </a:t>
            </a:r>
            <a:endParaRPr lang="en-US" sz="2400" dirty="0">
              <a:latin typeface="Bell MT" pitchFamily="18" charset="0"/>
            </a:endParaRPr>
          </a:p>
        </p:txBody>
      </p:sp>
      <p:sp>
        <p:nvSpPr>
          <p:cNvPr id="42" name="AutoShape 2"/>
          <p:cNvSpPr>
            <a:spLocks noChangeArrowheads="1"/>
          </p:cNvSpPr>
          <p:nvPr/>
        </p:nvSpPr>
        <p:spPr bwMode="auto">
          <a:xfrm>
            <a:off x="5943600" y="4921250"/>
            <a:ext cx="2209800" cy="1752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60093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26"/>
          <p:cNvSpPr>
            <a:spLocks noChangeArrowheads="1"/>
          </p:cNvSpPr>
          <p:nvPr/>
        </p:nvSpPr>
        <p:spPr bwMode="auto">
          <a:xfrm>
            <a:off x="5638800" y="4845050"/>
            <a:ext cx="533400" cy="1905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Oval 27"/>
          <p:cNvSpPr>
            <a:spLocks noChangeArrowheads="1"/>
          </p:cNvSpPr>
          <p:nvPr/>
        </p:nvSpPr>
        <p:spPr bwMode="auto">
          <a:xfrm>
            <a:off x="7924800" y="4845050"/>
            <a:ext cx="533400" cy="1905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45" name="Group 31"/>
          <p:cNvGrpSpPr>
            <a:grpSpLocks/>
          </p:cNvGrpSpPr>
          <p:nvPr/>
        </p:nvGrpSpPr>
        <p:grpSpPr bwMode="auto">
          <a:xfrm>
            <a:off x="5808663" y="3854450"/>
            <a:ext cx="2441575" cy="1220788"/>
            <a:chOff x="3502" y="1263"/>
            <a:chExt cx="1538" cy="769"/>
          </a:xfrm>
        </p:grpSpPr>
        <p:sp>
          <p:nvSpPr>
            <p:cNvPr id="46" name="Freeform 32"/>
            <p:cNvSpPr>
              <a:spLocks/>
            </p:cNvSpPr>
            <p:nvPr/>
          </p:nvSpPr>
          <p:spPr bwMode="auto">
            <a:xfrm>
              <a:off x="3502" y="1857"/>
              <a:ext cx="905" cy="175"/>
            </a:xfrm>
            <a:custGeom>
              <a:avLst/>
              <a:gdLst>
                <a:gd name="T0" fmla="*/ 0 w 856"/>
                <a:gd name="T1" fmla="*/ 1 h 328"/>
                <a:gd name="T2" fmla="*/ 44185 w 856"/>
                <a:gd name="T3" fmla="*/ 1 h 328"/>
                <a:gd name="T4" fmla="*/ 55626 w 856"/>
                <a:gd name="T5" fmla="*/ 0 h 328"/>
                <a:gd name="T6" fmla="*/ 0 60000 65536"/>
                <a:gd name="T7" fmla="*/ 0 60000 65536"/>
                <a:gd name="T8" fmla="*/ 0 60000 65536"/>
                <a:gd name="T9" fmla="*/ 0 w 856"/>
                <a:gd name="T10" fmla="*/ 0 h 328"/>
                <a:gd name="T11" fmla="*/ 856 w 856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6" h="328">
                  <a:moveTo>
                    <a:pt x="0" y="328"/>
                  </a:moveTo>
                  <a:lnTo>
                    <a:pt x="680" y="328"/>
                  </a:lnTo>
                  <a:lnTo>
                    <a:pt x="856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 rot="20991552" flipV="1">
              <a:off x="4347" y="1560"/>
              <a:ext cx="100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 flipV="1">
              <a:off x="4490" y="1399"/>
              <a:ext cx="203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5"/>
            <p:cNvSpPr>
              <a:spLocks noChangeShapeType="1"/>
            </p:cNvSpPr>
            <p:nvPr/>
          </p:nvSpPr>
          <p:spPr bwMode="auto">
            <a:xfrm flipV="1">
              <a:off x="4568" y="1696"/>
              <a:ext cx="178" cy="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6"/>
            <p:cNvSpPr>
              <a:spLocks noChangeShapeType="1"/>
            </p:cNvSpPr>
            <p:nvPr/>
          </p:nvSpPr>
          <p:spPr bwMode="auto">
            <a:xfrm flipV="1">
              <a:off x="4432" y="1519"/>
              <a:ext cx="93" cy="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37"/>
            <p:cNvSpPr>
              <a:spLocks noChangeShapeType="1"/>
            </p:cNvSpPr>
            <p:nvPr/>
          </p:nvSpPr>
          <p:spPr bwMode="auto">
            <a:xfrm flipV="1">
              <a:off x="4482" y="1263"/>
              <a:ext cx="558" cy="56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 Box 38"/>
          <p:cNvSpPr txBox="1">
            <a:spLocks noChangeArrowheads="1"/>
          </p:cNvSpPr>
          <p:nvPr/>
        </p:nvSpPr>
        <p:spPr bwMode="auto">
          <a:xfrm>
            <a:off x="6673850" y="6172200"/>
            <a:ext cx="795338" cy="33655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Times New Roman" pitchFamily="18" charset="0"/>
              </a:rPr>
              <a:t>Au+Au</a:t>
            </a:r>
            <a:endParaRPr lang="en-US" sz="1600" dirty="0">
              <a:latin typeface="Times New Roman" pitchFamily="18" charset="0"/>
            </a:endParaRPr>
          </a:p>
        </p:txBody>
      </p: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5610225" y="4387850"/>
            <a:ext cx="1323975" cy="623888"/>
            <a:chOff x="5562600" y="4114800"/>
            <a:chExt cx="1323536" cy="623668"/>
          </a:xfrm>
        </p:grpSpPr>
        <p:sp>
          <p:nvSpPr>
            <p:cNvPr id="54" name="TextBox 49"/>
            <p:cNvSpPr txBox="1">
              <a:spLocks noChangeArrowheads="1"/>
            </p:cNvSpPr>
            <p:nvPr/>
          </p:nvSpPr>
          <p:spPr bwMode="auto">
            <a:xfrm>
              <a:off x="5562600" y="4114800"/>
              <a:ext cx="13003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Bell MT" pitchFamily="18" charset="0"/>
                </a:rPr>
                <a:t>Surface bias</a:t>
              </a: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6581437" y="4433775"/>
              <a:ext cx="304699" cy="3046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Freeform 28"/>
          <p:cNvSpPr>
            <a:spLocks/>
          </p:cNvSpPr>
          <p:nvPr/>
        </p:nvSpPr>
        <p:spPr bwMode="auto">
          <a:xfrm flipH="1" flipV="1">
            <a:off x="6869113" y="5281832"/>
            <a:ext cx="1436687" cy="276225"/>
          </a:xfrm>
          <a:custGeom>
            <a:avLst/>
            <a:gdLst>
              <a:gd name="T0" fmla="*/ 0 w 856"/>
              <a:gd name="T1" fmla="*/ 2147483647 h 328"/>
              <a:gd name="T2" fmla="*/ 2147483647 w 856"/>
              <a:gd name="T3" fmla="*/ 2147483647 h 328"/>
              <a:gd name="T4" fmla="*/ 2147483647 w 856"/>
              <a:gd name="T5" fmla="*/ 0 h 328"/>
              <a:gd name="T6" fmla="*/ 0 60000 65536"/>
              <a:gd name="T7" fmla="*/ 0 60000 65536"/>
              <a:gd name="T8" fmla="*/ 0 60000 65536"/>
              <a:gd name="T9" fmla="*/ 0 w 856"/>
              <a:gd name="T10" fmla="*/ 0 h 328"/>
              <a:gd name="T11" fmla="*/ 856 w 856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6" h="328">
                <a:moveTo>
                  <a:pt x="0" y="328"/>
                </a:moveTo>
                <a:lnTo>
                  <a:pt x="680" y="328"/>
                </a:lnTo>
                <a:lnTo>
                  <a:pt x="856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29"/>
          <p:cNvSpPr>
            <a:spLocks/>
          </p:cNvSpPr>
          <p:nvPr/>
        </p:nvSpPr>
        <p:spPr bwMode="auto">
          <a:xfrm>
            <a:off x="6967538" y="5108795"/>
            <a:ext cx="203200" cy="147637"/>
          </a:xfrm>
          <a:custGeom>
            <a:avLst/>
            <a:gdLst>
              <a:gd name="T0" fmla="*/ 0 w 109"/>
              <a:gd name="T1" fmla="*/ 2147483647 h 140"/>
              <a:gd name="T2" fmla="*/ 2147483647 w 109"/>
              <a:gd name="T3" fmla="*/ 2147483647 h 140"/>
              <a:gd name="T4" fmla="*/ 2147483647 w 109"/>
              <a:gd name="T5" fmla="*/ 2147483647 h 140"/>
              <a:gd name="T6" fmla="*/ 2147483647 w 109"/>
              <a:gd name="T7" fmla="*/ 2147483647 h 140"/>
              <a:gd name="T8" fmla="*/ 2147483647 w 109"/>
              <a:gd name="T9" fmla="*/ 2147483647 h 140"/>
              <a:gd name="T10" fmla="*/ 2147483647 w 109"/>
              <a:gd name="T11" fmla="*/ 2147483647 h 1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"/>
              <a:gd name="T19" fmla="*/ 0 h 140"/>
              <a:gd name="T20" fmla="*/ 109 w 109"/>
              <a:gd name="T21" fmla="*/ 140 h 1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" h="140">
                <a:moveTo>
                  <a:pt x="0" y="11"/>
                </a:moveTo>
                <a:cubicBezTo>
                  <a:pt x="38" y="5"/>
                  <a:pt x="77" y="0"/>
                  <a:pt x="80" y="11"/>
                </a:cubicBezTo>
                <a:cubicBezTo>
                  <a:pt x="83" y="22"/>
                  <a:pt x="12" y="64"/>
                  <a:pt x="16" y="75"/>
                </a:cubicBezTo>
                <a:cubicBezTo>
                  <a:pt x="20" y="86"/>
                  <a:pt x="99" y="66"/>
                  <a:pt x="104" y="75"/>
                </a:cubicBezTo>
                <a:cubicBezTo>
                  <a:pt x="109" y="84"/>
                  <a:pt x="49" y="122"/>
                  <a:pt x="48" y="131"/>
                </a:cubicBezTo>
                <a:cubicBezTo>
                  <a:pt x="47" y="140"/>
                  <a:pt x="88" y="132"/>
                  <a:pt x="96" y="13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557963" y="5486620"/>
            <a:ext cx="36195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33CC33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9" name="TextBox 20"/>
          <p:cNvSpPr txBox="1">
            <a:spLocks noChangeArrowheads="1"/>
          </p:cNvSpPr>
          <p:nvPr/>
        </p:nvSpPr>
        <p:spPr bwMode="auto">
          <a:xfrm>
            <a:off x="4267200" y="1828800"/>
            <a:ext cx="16764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PRL 91 (2003) 072304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0" y="5253335"/>
            <a:ext cx="5375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ell MT" pitchFamily="18" charset="0"/>
              </a:rPr>
              <a:t>Recoil jet </a:t>
            </a:r>
            <a:r>
              <a:rPr lang="en-US" sz="2400" dirty="0" smtClean="0">
                <a:latin typeface="Bell MT" pitchFamily="18" charset="0"/>
                <a:cs typeface="Times New Roman"/>
              </a:rPr>
              <a:t>→ </a:t>
            </a:r>
            <a:r>
              <a:rPr lang="en-US" sz="2400" dirty="0" smtClean="0">
                <a:latin typeface="Bell MT" pitchFamily="18" charset="0"/>
              </a:rPr>
              <a:t>quenched inside the medium</a:t>
            </a:r>
            <a:endParaRPr lang="en-US" sz="2400" dirty="0">
              <a:latin typeface="Bell MT" pitchFamily="18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838200" y="609600"/>
            <a:ext cx="6470655" cy="3657600"/>
            <a:chOff x="1454145" y="609600"/>
            <a:chExt cx="6470655" cy="3657600"/>
          </a:xfrm>
        </p:grpSpPr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1454145" y="762001"/>
              <a:ext cx="6470655" cy="3505199"/>
              <a:chOff x="666023" y="2257725"/>
              <a:chExt cx="3801937" cy="1368156"/>
            </a:xfrm>
          </p:grpSpPr>
          <p:pic>
            <p:nvPicPr>
              <p:cNvPr id="8" name="Picture 14" descr="http://drupal.star.bnl.gov/STAR/files/starpublications/23/Figure_4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400" t="47025"/>
              <a:stretch>
                <a:fillRect/>
              </a:stretch>
            </p:blipFill>
            <p:spPr bwMode="auto">
              <a:xfrm>
                <a:off x="1044444" y="2257725"/>
                <a:ext cx="3423516" cy="136815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" name="Picture 14" descr="http://drupal.star.bnl.gov/STAR/files/starpublications/23/Figure_4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-1601" t="24843" r="94400" b="30167"/>
              <a:stretch>
                <a:fillRect/>
              </a:stretch>
            </p:blipFill>
            <p:spPr bwMode="auto">
              <a:xfrm>
                <a:off x="666023" y="2376695"/>
                <a:ext cx="263349" cy="9597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41" name="Picture 14" descr="http://drupal.star.bnl.gov/STAR/files/starpublications/23/Figure_4.png"/>
            <p:cNvPicPr>
              <a:picLocks noChangeAspect="1" noChangeArrowheads="1"/>
            </p:cNvPicPr>
            <p:nvPr/>
          </p:nvPicPr>
          <p:blipFill>
            <a:blip r:embed="rId2" cstate="print"/>
            <a:srcRect l="38400" t="1774" r="19200" b="92274"/>
            <a:stretch>
              <a:fillRect/>
            </a:stretch>
          </p:blipFill>
          <p:spPr bwMode="auto">
            <a:xfrm>
              <a:off x="4060185" y="609600"/>
              <a:ext cx="2423160" cy="3067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Rectangle 60"/>
            <p:cNvSpPr/>
            <p:nvPr/>
          </p:nvSpPr>
          <p:spPr>
            <a:xfrm>
              <a:off x="7391400" y="914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717353" y="4262735"/>
            <a:ext cx="4644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ell MT" pitchFamily="18" charset="0"/>
              </a:rPr>
              <a:t>Jet quenching is final state effect</a:t>
            </a:r>
            <a:endParaRPr lang="en-US" sz="2400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3" grpId="0" animBg="1"/>
      <p:bldP spid="44" grpId="0" animBg="1"/>
      <p:bldP spid="56" grpId="0" animBg="1"/>
      <p:bldP spid="57" grpId="0" animBg="1"/>
      <p:bldP spid="58" grpId="0"/>
      <p:bldP spid="60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2361-98B1-47C6-A687-96C01B44B6B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19" descr="Snapshot 2005-12-13 10-16-18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43000" y="914400"/>
            <a:ext cx="6641270" cy="454603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066800" y="60153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Bell MT" pitchFamily="18" charset="0"/>
              </a:rPr>
              <a:t>Hadrons (light quarks) </a:t>
            </a:r>
            <a:r>
              <a:rPr lang="en-US" sz="2400" dirty="0" smtClean="0">
                <a:latin typeface="Bell MT" pitchFamily="18" charset="0"/>
                <a:cs typeface="Times New Roman"/>
              </a:rPr>
              <a:t>→</a:t>
            </a:r>
            <a:r>
              <a:rPr lang="en-US" sz="2400" dirty="0" smtClean="0">
                <a:latin typeface="Bell MT" pitchFamily="18" charset="0"/>
              </a:rPr>
              <a:t> not calibrated probes</a:t>
            </a:r>
            <a:endParaRPr lang="en-US" sz="2400" dirty="0">
              <a:latin typeface="Bell MT" pitchFamily="18" charset="0"/>
            </a:endParaRPr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914400" y="0"/>
            <a:ext cx="73226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 dirty="0" smtClean="0">
                <a:latin typeface="Bell MT" pitchFamily="18" charset="0"/>
              </a:rPr>
              <a:t>RHIC Paradigm of Jet Quenching-III</a:t>
            </a:r>
            <a:endParaRPr lang="en-US" sz="3600" u="sng" dirty="0">
              <a:latin typeface="Bell MT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54057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Bell MT" pitchFamily="18" charset="0"/>
              </a:rPr>
              <a:t>pQCD</a:t>
            </a:r>
            <a:r>
              <a:rPr lang="en-US" sz="2400" b="1" dirty="0" smtClean="0">
                <a:solidFill>
                  <a:srgbClr val="C00000"/>
                </a:solidFill>
                <a:latin typeface="Bell MT" pitchFamily="18" charset="0"/>
              </a:rPr>
              <a:t>-based models </a:t>
            </a:r>
            <a:r>
              <a:rPr lang="en-US" sz="2400" dirty="0" smtClean="0">
                <a:latin typeface="Times New Roman"/>
                <a:cs typeface="Times New Roman"/>
              </a:rPr>
              <a:t>→</a:t>
            </a:r>
            <a:r>
              <a:rPr lang="en-US" sz="2400" dirty="0" smtClean="0">
                <a:latin typeface="Bell MT" pitchFamily="18" charset="0"/>
              </a:rPr>
              <a:t> wide rang of medium parameters. </a:t>
            </a:r>
            <a:endParaRPr lang="en-US" sz="24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04DB3-9D2F-417D-BD29-9C7B25AF954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7651" name="TextBox 15"/>
          <p:cNvSpPr txBox="1">
            <a:spLocks noChangeArrowheads="1"/>
          </p:cNvSpPr>
          <p:nvPr/>
        </p:nvSpPr>
        <p:spPr bwMode="auto">
          <a:xfrm>
            <a:off x="2667000" y="0"/>
            <a:ext cx="35547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 dirty="0" smtClean="0">
                <a:latin typeface="Bell MT" pitchFamily="18" charset="0"/>
              </a:rPr>
              <a:t>Calibrated Probes</a:t>
            </a:r>
            <a:endParaRPr lang="en-US" sz="3600" u="sng" dirty="0">
              <a:latin typeface="Bell MT" pitchFamily="18" charset="0"/>
            </a:endParaRPr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2362200" y="569912"/>
            <a:ext cx="4260850" cy="649288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Font typeface="Blackadder ITC" pitchFamily="8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P(</a:t>
            </a:r>
            <a:r>
              <a:rPr lang="en-GB" sz="3600" dirty="0">
                <a:solidFill>
                  <a:srgbClr val="000000"/>
                </a:solidFill>
                <a:latin typeface="Symbol" pitchFamily="18" charset="2"/>
              </a:rPr>
              <a:t></a:t>
            </a: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 E) </a:t>
            </a:r>
            <a:r>
              <a:rPr lang="en-GB" sz="3600" dirty="0">
                <a:solidFill>
                  <a:srgbClr val="000000"/>
                </a:solidFill>
                <a:latin typeface="Symbol" pitchFamily="18" charset="2"/>
              </a:rPr>
              <a:t></a:t>
            </a: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3600" dirty="0">
                <a:solidFill>
                  <a:srgbClr val="000000"/>
                </a:solidFill>
                <a:latin typeface="French Script MT" pitchFamily="66" charset="0"/>
              </a:rPr>
              <a:t>f </a:t>
            </a: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( </a:t>
            </a:r>
            <a:r>
              <a:rPr lang="en-GB" sz="3600" dirty="0">
                <a:solidFill>
                  <a:srgbClr val="C00000"/>
                </a:solidFill>
                <a:latin typeface="Calibri" pitchFamily="34" charset="0"/>
              </a:rPr>
              <a:t>E, L, C</a:t>
            </a:r>
            <a:r>
              <a:rPr lang="en-GB" sz="3600" baseline="-25000" dirty="0">
                <a:solidFill>
                  <a:srgbClr val="C00000"/>
                </a:solidFill>
                <a:latin typeface="Calibri" pitchFamily="34" charset="0"/>
              </a:rPr>
              <a:t>R</a:t>
            </a:r>
            <a:r>
              <a:rPr lang="en-GB" sz="3600" dirty="0">
                <a:solidFill>
                  <a:srgbClr val="002060"/>
                </a:solidFill>
                <a:latin typeface="Calibri" pitchFamily="34" charset="0"/>
              </a:rPr>
              <a:t>,</a:t>
            </a:r>
            <a:r>
              <a:rPr lang="en-GB" sz="3600" baseline="-25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3600" dirty="0">
                <a:solidFill>
                  <a:srgbClr val="002060"/>
                </a:solidFill>
                <a:latin typeface="Calibri" pitchFamily="34" charset="0"/>
              </a:rPr>
              <a:t>m</a:t>
            </a: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)</a:t>
            </a:r>
            <a:r>
              <a:rPr lang="x-none" sz="3600" dirty="0">
                <a:solidFill>
                  <a:srgbClr val="000000"/>
                </a:solidFill>
                <a:latin typeface="Calibri" pitchFamily="34" charset="0"/>
              </a:rPr>
              <a:t>‏</a:t>
            </a:r>
            <a:endParaRPr lang="en-GB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7" name="Picture 3" descr="qcd_mass2"/>
          <p:cNvPicPr>
            <a:picLocks noChangeAspect="1" noChangeArrowheads="1"/>
          </p:cNvPicPr>
          <p:nvPr/>
        </p:nvPicPr>
        <p:blipFill>
          <a:blip r:embed="rId2" cstate="print"/>
          <a:srcRect t="5367"/>
          <a:stretch>
            <a:fillRect/>
          </a:stretch>
        </p:blipFill>
        <p:spPr bwMode="auto">
          <a:xfrm>
            <a:off x="838200" y="2590800"/>
            <a:ext cx="327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0" y="1214158"/>
            <a:ext cx="2871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1) E: </a:t>
            </a:r>
            <a:r>
              <a:rPr lang="en-US" sz="2000" dirty="0" err="1" smtClean="0"/>
              <a:t>parton</a:t>
            </a:r>
            <a:r>
              <a:rPr lang="en-US" sz="2000" dirty="0" smtClean="0"/>
              <a:t> initial energy 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1561162"/>
            <a:ext cx="1879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2) L: path length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1899958"/>
            <a:ext cx="256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3) C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: color factor (q/g)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2266890"/>
            <a:ext cx="1970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4) m: quark mass</a:t>
            </a:r>
            <a:endParaRPr lang="en-US" sz="2000" dirty="0"/>
          </a:p>
        </p:txBody>
      </p:sp>
      <p:grpSp>
        <p:nvGrpSpPr>
          <p:cNvPr id="36" name="Group 78"/>
          <p:cNvGrpSpPr>
            <a:grpSpLocks/>
          </p:cNvGrpSpPr>
          <p:nvPr/>
        </p:nvGrpSpPr>
        <p:grpSpPr bwMode="auto">
          <a:xfrm>
            <a:off x="6029021" y="1295400"/>
            <a:ext cx="2124379" cy="1905000"/>
            <a:chOff x="6486525" y="4495800"/>
            <a:chExt cx="2124075" cy="1905000"/>
          </a:xfrm>
        </p:grpSpPr>
        <p:pic>
          <p:nvPicPr>
            <p:cNvPr id="38" name="Picture 38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86525" y="4495800"/>
              <a:ext cx="2124075" cy="1905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40" name="Oval 39"/>
            <p:cNvSpPr/>
            <p:nvPr/>
          </p:nvSpPr>
          <p:spPr>
            <a:xfrm>
              <a:off x="7496335" y="5076825"/>
              <a:ext cx="228567" cy="228600"/>
            </a:xfrm>
            <a:prstGeom prst="ellips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2" name="Group 61"/>
          <p:cNvGrpSpPr>
            <a:grpSpLocks/>
          </p:cNvGrpSpPr>
          <p:nvPr/>
        </p:nvGrpSpPr>
        <p:grpSpPr bwMode="auto">
          <a:xfrm>
            <a:off x="7200900" y="3200400"/>
            <a:ext cx="1866900" cy="1865312"/>
            <a:chOff x="3016" y="1843"/>
            <a:chExt cx="1176" cy="1175"/>
          </a:xfrm>
        </p:grpSpPr>
        <p:grpSp>
          <p:nvGrpSpPr>
            <p:cNvPr id="43" name="Group 62"/>
            <p:cNvGrpSpPr>
              <a:grpSpLocks/>
            </p:cNvGrpSpPr>
            <p:nvPr/>
          </p:nvGrpSpPr>
          <p:grpSpPr bwMode="auto">
            <a:xfrm>
              <a:off x="3157" y="1926"/>
              <a:ext cx="712" cy="1086"/>
              <a:chOff x="3157" y="1926"/>
              <a:chExt cx="712" cy="1086"/>
            </a:xfrm>
          </p:grpSpPr>
          <p:sp>
            <p:nvSpPr>
              <p:cNvPr id="47" name="Oval 63"/>
              <p:cNvSpPr>
                <a:spLocks noChangeArrowheads="1"/>
              </p:cNvSpPr>
              <p:nvPr/>
            </p:nvSpPr>
            <p:spPr bwMode="auto">
              <a:xfrm rot="480000">
                <a:off x="3200" y="2151"/>
                <a:ext cx="669" cy="754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shape">
                  <a:fillToRect l="50000" t="50000" r="50000" b="50000"/>
                </a:path>
              </a:gra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64"/>
              <p:cNvSpPr>
                <a:spLocks noChangeShapeType="1"/>
              </p:cNvSpPr>
              <p:nvPr/>
            </p:nvSpPr>
            <p:spPr bwMode="auto">
              <a:xfrm flipH="1">
                <a:off x="3157" y="2550"/>
                <a:ext cx="358" cy="462"/>
              </a:xfrm>
              <a:prstGeom prst="line">
                <a:avLst/>
              </a:prstGeom>
              <a:noFill/>
              <a:ln w="73080">
                <a:solidFill>
                  <a:srgbClr val="0000CC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65"/>
              <p:cNvSpPr>
                <a:spLocks noChangeShapeType="1"/>
              </p:cNvSpPr>
              <p:nvPr/>
            </p:nvSpPr>
            <p:spPr bwMode="auto">
              <a:xfrm flipH="1">
                <a:off x="3530" y="2599"/>
                <a:ext cx="28" cy="173"/>
              </a:xfrm>
              <a:prstGeom prst="line">
                <a:avLst/>
              </a:prstGeom>
              <a:noFill/>
              <a:ln w="22320">
                <a:solidFill>
                  <a:srgbClr val="0000CC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66"/>
              <p:cNvSpPr>
                <a:spLocks noChangeShapeType="1"/>
              </p:cNvSpPr>
              <p:nvPr/>
            </p:nvSpPr>
            <p:spPr bwMode="auto">
              <a:xfrm flipH="1">
                <a:off x="3410" y="2553"/>
                <a:ext cx="126" cy="290"/>
              </a:xfrm>
              <a:prstGeom prst="line">
                <a:avLst/>
              </a:prstGeom>
              <a:noFill/>
              <a:ln w="22320">
                <a:solidFill>
                  <a:srgbClr val="0000CC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67"/>
              <p:cNvSpPr>
                <a:spLocks noChangeShapeType="1"/>
              </p:cNvSpPr>
              <p:nvPr/>
            </p:nvSpPr>
            <p:spPr bwMode="auto">
              <a:xfrm flipH="1">
                <a:off x="3267" y="2548"/>
                <a:ext cx="231" cy="144"/>
              </a:xfrm>
              <a:prstGeom prst="line">
                <a:avLst/>
              </a:prstGeom>
              <a:noFill/>
              <a:ln w="22320">
                <a:solidFill>
                  <a:srgbClr val="0000CC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68"/>
              <p:cNvSpPr>
                <a:spLocks noChangeShapeType="1"/>
              </p:cNvSpPr>
              <p:nvPr/>
            </p:nvSpPr>
            <p:spPr bwMode="auto">
              <a:xfrm flipH="1">
                <a:off x="3326" y="2542"/>
                <a:ext cx="131" cy="27"/>
              </a:xfrm>
              <a:prstGeom prst="line">
                <a:avLst/>
              </a:prstGeom>
              <a:noFill/>
              <a:ln w="22320">
                <a:solidFill>
                  <a:srgbClr val="0000CC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reeform 69"/>
              <p:cNvSpPr>
                <a:spLocks noChangeArrowheads="1"/>
              </p:cNvSpPr>
              <p:nvPr/>
            </p:nvSpPr>
            <p:spPr bwMode="auto">
              <a:xfrm rot="-3600000">
                <a:off x="3397" y="2182"/>
                <a:ext cx="672" cy="159"/>
              </a:xfrm>
              <a:custGeom>
                <a:avLst/>
                <a:gdLst>
                  <a:gd name="T0" fmla="*/ 0 w 1296"/>
                  <a:gd name="T1" fmla="*/ 0 h 600"/>
                  <a:gd name="T2" fmla="*/ 1 w 1296"/>
                  <a:gd name="T3" fmla="*/ 0 h 600"/>
                  <a:gd name="T4" fmla="*/ 1 w 1296"/>
                  <a:gd name="T5" fmla="*/ 0 h 600"/>
                  <a:gd name="T6" fmla="*/ 1 w 1296"/>
                  <a:gd name="T7" fmla="*/ 0 h 600"/>
                  <a:gd name="T8" fmla="*/ 1 w 1296"/>
                  <a:gd name="T9" fmla="*/ 0 h 600"/>
                  <a:gd name="T10" fmla="*/ 1 w 1296"/>
                  <a:gd name="T11" fmla="*/ 0 h 600"/>
                  <a:gd name="T12" fmla="*/ 1 w 1296"/>
                  <a:gd name="T13" fmla="*/ 0 h 600"/>
                  <a:gd name="T14" fmla="*/ 1 w 1296"/>
                  <a:gd name="T15" fmla="*/ 0 h 600"/>
                  <a:gd name="T16" fmla="*/ 1 w 1296"/>
                  <a:gd name="T17" fmla="*/ 0 h 600"/>
                  <a:gd name="T18" fmla="*/ 1 w 1296"/>
                  <a:gd name="T19" fmla="*/ 0 h 600"/>
                  <a:gd name="T20" fmla="*/ 1 w 1296"/>
                  <a:gd name="T21" fmla="*/ 0 h 600"/>
                  <a:gd name="T22" fmla="*/ 1 w 1296"/>
                  <a:gd name="T23" fmla="*/ 0 h 600"/>
                  <a:gd name="T24" fmla="*/ 1 w 1296"/>
                  <a:gd name="T25" fmla="*/ 0 h 600"/>
                  <a:gd name="T26" fmla="*/ 1 w 1296"/>
                  <a:gd name="T27" fmla="*/ 0 h 600"/>
                  <a:gd name="T28" fmla="*/ 1 w 1296"/>
                  <a:gd name="T29" fmla="*/ 0 h 600"/>
                  <a:gd name="T30" fmla="*/ 1 w 1296"/>
                  <a:gd name="T31" fmla="*/ 0 h 600"/>
                  <a:gd name="T32" fmla="*/ 1 w 1296"/>
                  <a:gd name="T33" fmla="*/ 0 h 600"/>
                  <a:gd name="T34" fmla="*/ 1 w 1296"/>
                  <a:gd name="T35" fmla="*/ 0 h 600"/>
                  <a:gd name="T36" fmla="*/ 1 w 1296"/>
                  <a:gd name="T37" fmla="*/ 0 h 6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96"/>
                  <a:gd name="T58" fmla="*/ 0 h 600"/>
                  <a:gd name="T59" fmla="*/ 1296 w 1296"/>
                  <a:gd name="T60" fmla="*/ 600 h 6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96" h="600">
                    <a:moveTo>
                      <a:pt x="0" y="160"/>
                    </a:moveTo>
                    <a:cubicBezTo>
                      <a:pt x="36" y="80"/>
                      <a:pt x="72" y="0"/>
                      <a:pt x="96" y="16"/>
                    </a:cubicBezTo>
                    <a:cubicBezTo>
                      <a:pt x="120" y="32"/>
                      <a:pt x="120" y="248"/>
                      <a:pt x="144" y="256"/>
                    </a:cubicBezTo>
                    <a:cubicBezTo>
                      <a:pt x="168" y="264"/>
                      <a:pt x="216" y="56"/>
                      <a:pt x="240" y="64"/>
                    </a:cubicBezTo>
                    <a:cubicBezTo>
                      <a:pt x="264" y="72"/>
                      <a:pt x="264" y="296"/>
                      <a:pt x="288" y="304"/>
                    </a:cubicBezTo>
                    <a:cubicBezTo>
                      <a:pt x="312" y="312"/>
                      <a:pt x="360" y="104"/>
                      <a:pt x="384" y="112"/>
                    </a:cubicBezTo>
                    <a:cubicBezTo>
                      <a:pt x="408" y="120"/>
                      <a:pt x="408" y="344"/>
                      <a:pt x="432" y="352"/>
                    </a:cubicBezTo>
                    <a:cubicBezTo>
                      <a:pt x="456" y="360"/>
                      <a:pt x="504" y="152"/>
                      <a:pt x="528" y="160"/>
                    </a:cubicBezTo>
                    <a:cubicBezTo>
                      <a:pt x="552" y="168"/>
                      <a:pt x="552" y="392"/>
                      <a:pt x="576" y="400"/>
                    </a:cubicBezTo>
                    <a:cubicBezTo>
                      <a:pt x="600" y="408"/>
                      <a:pt x="648" y="200"/>
                      <a:pt x="672" y="208"/>
                    </a:cubicBezTo>
                    <a:cubicBezTo>
                      <a:pt x="696" y="216"/>
                      <a:pt x="696" y="440"/>
                      <a:pt x="720" y="448"/>
                    </a:cubicBezTo>
                    <a:cubicBezTo>
                      <a:pt x="744" y="456"/>
                      <a:pt x="792" y="248"/>
                      <a:pt x="816" y="256"/>
                    </a:cubicBezTo>
                    <a:cubicBezTo>
                      <a:pt x="840" y="264"/>
                      <a:pt x="840" y="488"/>
                      <a:pt x="864" y="496"/>
                    </a:cubicBezTo>
                    <a:cubicBezTo>
                      <a:pt x="888" y="504"/>
                      <a:pt x="936" y="296"/>
                      <a:pt x="960" y="304"/>
                    </a:cubicBezTo>
                    <a:cubicBezTo>
                      <a:pt x="984" y="312"/>
                      <a:pt x="984" y="536"/>
                      <a:pt x="1008" y="544"/>
                    </a:cubicBezTo>
                    <a:cubicBezTo>
                      <a:pt x="1032" y="552"/>
                      <a:pt x="1080" y="344"/>
                      <a:pt x="1104" y="352"/>
                    </a:cubicBezTo>
                    <a:cubicBezTo>
                      <a:pt x="1128" y="360"/>
                      <a:pt x="1128" y="584"/>
                      <a:pt x="1152" y="592"/>
                    </a:cubicBezTo>
                    <a:cubicBezTo>
                      <a:pt x="1176" y="600"/>
                      <a:pt x="1224" y="400"/>
                      <a:pt x="1248" y="400"/>
                    </a:cubicBezTo>
                    <a:cubicBezTo>
                      <a:pt x="1272" y="400"/>
                      <a:pt x="1280" y="560"/>
                      <a:pt x="1296" y="592"/>
                    </a:cubicBezTo>
                  </a:path>
                </a:pathLst>
              </a:custGeom>
              <a:noFill/>
              <a:ln w="540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" name="Text Box 70"/>
            <p:cNvSpPr txBox="1">
              <a:spLocks noChangeArrowheads="1"/>
            </p:cNvSpPr>
            <p:nvPr/>
          </p:nvSpPr>
          <p:spPr bwMode="auto">
            <a:xfrm rot="60000">
              <a:off x="3983" y="1843"/>
              <a:ext cx="209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Font typeface="Symbol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Symbol" pitchFamily="18" charset="2"/>
                </a:rPr>
                <a:t></a:t>
              </a:r>
            </a:p>
          </p:txBody>
        </p:sp>
        <p:sp>
          <p:nvSpPr>
            <p:cNvPr id="45" name="Text Box 71"/>
            <p:cNvSpPr txBox="1">
              <a:spLocks noChangeArrowheads="1"/>
            </p:cNvSpPr>
            <p:nvPr/>
          </p:nvSpPr>
          <p:spPr bwMode="auto">
            <a:xfrm rot="60000">
              <a:off x="3016" y="2713"/>
              <a:ext cx="289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</a:rPr>
                <a:t>h</a:t>
              </a:r>
              <a:r>
                <a:rPr lang="en-GB" b="1" baseline="50000">
                  <a:solidFill>
                    <a:srgbClr val="000000"/>
                  </a:solidFill>
                  <a:latin typeface="Symbol" pitchFamily="18" charset="2"/>
                </a:rPr>
                <a:t>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5410200" y="3483907"/>
            <a:ext cx="1678752" cy="1429401"/>
            <a:chOff x="5041901" y="3708035"/>
            <a:chExt cx="1678751" cy="1428606"/>
          </a:xfrm>
        </p:grpSpPr>
        <p:grpSp>
          <p:nvGrpSpPr>
            <p:cNvPr id="57" name="Group 203"/>
            <p:cNvGrpSpPr>
              <a:grpSpLocks/>
            </p:cNvGrpSpPr>
            <p:nvPr/>
          </p:nvGrpSpPr>
          <p:grpSpPr bwMode="auto">
            <a:xfrm rot="1320000">
              <a:off x="5346701" y="3817429"/>
              <a:ext cx="903287" cy="1319212"/>
              <a:chOff x="567" y="2523"/>
              <a:chExt cx="998" cy="1261"/>
            </a:xfrm>
          </p:grpSpPr>
          <p:sp>
            <p:nvSpPr>
              <p:cNvPr id="60" name="Oval 79"/>
              <p:cNvSpPr>
                <a:spLocks noChangeArrowheads="1"/>
              </p:cNvSpPr>
              <p:nvPr/>
            </p:nvSpPr>
            <p:spPr bwMode="auto">
              <a:xfrm>
                <a:off x="567" y="2840"/>
                <a:ext cx="953" cy="944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Lucida Sans Unicode" pitchFamily="34" charset="0"/>
                </a:endParaRPr>
              </a:p>
            </p:txBody>
          </p:sp>
          <p:sp>
            <p:nvSpPr>
              <p:cNvPr id="61" name="Line 113"/>
              <p:cNvSpPr>
                <a:spLocks noChangeShapeType="1"/>
              </p:cNvSpPr>
              <p:nvPr/>
            </p:nvSpPr>
            <p:spPr bwMode="auto">
              <a:xfrm flipV="1">
                <a:off x="1156" y="2523"/>
                <a:ext cx="409" cy="590"/>
              </a:xfrm>
              <a:prstGeom prst="line">
                <a:avLst/>
              </a:prstGeom>
              <a:noFill/>
              <a:ln w="73025">
                <a:solidFill>
                  <a:srgbClr val="0000CC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62" name="Group 119"/>
              <p:cNvGrpSpPr>
                <a:grpSpLocks/>
              </p:cNvGrpSpPr>
              <p:nvPr/>
            </p:nvGrpSpPr>
            <p:grpSpPr bwMode="auto">
              <a:xfrm>
                <a:off x="1110" y="2795"/>
                <a:ext cx="318" cy="318"/>
                <a:chOff x="1020" y="2704"/>
                <a:chExt cx="318" cy="318"/>
              </a:xfrm>
            </p:grpSpPr>
            <p:sp>
              <p:nvSpPr>
                <p:cNvPr id="63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1020" y="2795"/>
                  <a:ext cx="0" cy="182"/>
                </a:xfrm>
                <a:prstGeom prst="line">
                  <a:avLst/>
                </a:prstGeom>
                <a:noFill/>
                <a:ln w="22225">
                  <a:solidFill>
                    <a:srgbClr val="0000CC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4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1066" y="2704"/>
                  <a:ext cx="90" cy="318"/>
                </a:xfrm>
                <a:prstGeom prst="line">
                  <a:avLst/>
                </a:prstGeom>
                <a:noFill/>
                <a:ln w="22225">
                  <a:solidFill>
                    <a:srgbClr val="0000CC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5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1111" y="2840"/>
                  <a:ext cx="227" cy="182"/>
                </a:xfrm>
                <a:prstGeom prst="line">
                  <a:avLst/>
                </a:prstGeom>
                <a:noFill/>
                <a:ln w="22225">
                  <a:solidFill>
                    <a:srgbClr val="0000CC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6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1156" y="2976"/>
                  <a:ext cx="136" cy="46"/>
                </a:xfrm>
                <a:prstGeom prst="line">
                  <a:avLst/>
                </a:prstGeom>
                <a:noFill/>
                <a:ln w="22225">
                  <a:solidFill>
                    <a:srgbClr val="0000CC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58" name="Text Box 19"/>
            <p:cNvSpPr txBox="1">
              <a:spLocks noChangeArrowheads="1"/>
            </p:cNvSpPr>
            <p:nvPr/>
          </p:nvSpPr>
          <p:spPr bwMode="auto">
            <a:xfrm>
              <a:off x="6399432" y="3814956"/>
              <a:ext cx="321220" cy="3713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Font typeface="Symbol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smtClean="0">
                  <a:solidFill>
                    <a:srgbClr val="000000"/>
                  </a:solidFill>
                  <a:latin typeface="Bell MT" pitchFamily="18" charset="0"/>
                </a:rPr>
                <a:t>h</a:t>
              </a:r>
              <a:endParaRPr lang="en-GB" b="1" baseline="50000" dirty="0">
                <a:solidFill>
                  <a:srgbClr val="000000"/>
                </a:solidFill>
                <a:latin typeface="Bell MT" pitchFamily="18" charset="0"/>
              </a:endParaRPr>
            </a:p>
          </p:txBody>
        </p:sp>
        <p:sp>
          <p:nvSpPr>
            <p:cNvPr id="59" name="Text Box 36"/>
            <p:cNvSpPr txBox="1">
              <a:spLocks noChangeArrowheads="1"/>
            </p:cNvSpPr>
            <p:nvPr/>
          </p:nvSpPr>
          <p:spPr bwMode="auto">
            <a:xfrm>
              <a:off x="5041901" y="3708035"/>
              <a:ext cx="1435113" cy="4020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u="sng" dirty="0">
                  <a:solidFill>
                    <a:srgbClr val="000000"/>
                  </a:solidFill>
                </a:rPr>
                <a:t>Surface bias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3079934" y="1216800"/>
            <a:ext cx="2101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ell MT" pitchFamily="18" charset="0"/>
                <a:cs typeface="Times New Roman"/>
              </a:rPr>
              <a:t>→ </a:t>
            </a:r>
            <a:r>
              <a:rPr lang="en-US" sz="2000" b="1" dirty="0" smtClean="0">
                <a:latin typeface="Bell MT" pitchFamily="18" charset="0"/>
              </a:rPr>
              <a:t>Direct photon</a:t>
            </a:r>
            <a:endParaRPr lang="en-US" sz="2000" b="1" dirty="0">
              <a:latin typeface="Bell MT" pitchFamily="18" charset="0"/>
            </a:endParaRPr>
          </a:p>
        </p:txBody>
      </p:sp>
      <p:sp>
        <p:nvSpPr>
          <p:cNvPr id="68" name="Right Brace 67"/>
          <p:cNvSpPr/>
          <p:nvPr/>
        </p:nvSpPr>
        <p:spPr>
          <a:xfrm>
            <a:off x="2433474" y="1676400"/>
            <a:ext cx="304800" cy="533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738274" y="1719422"/>
            <a:ext cx="3129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ell MT" pitchFamily="18" charset="0"/>
                <a:cs typeface="Times New Roman"/>
              </a:rPr>
              <a:t>→ </a:t>
            </a:r>
            <a:r>
              <a:rPr lang="en-US" sz="2000" b="1" dirty="0" smtClean="0">
                <a:latin typeface="Bell MT" pitchFamily="18" charset="0"/>
              </a:rPr>
              <a:t>Direct photon/hadrons</a:t>
            </a:r>
            <a:endParaRPr lang="en-US" sz="2000" b="1" dirty="0">
              <a:latin typeface="Bell MT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88783" y="2286000"/>
            <a:ext cx="3246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ell MT" pitchFamily="18" charset="0"/>
                <a:cs typeface="Times New Roman"/>
              </a:rPr>
              <a:t>→ </a:t>
            </a:r>
            <a:r>
              <a:rPr lang="en-US" sz="2000" b="1" dirty="0" smtClean="0">
                <a:latin typeface="Bell MT" pitchFamily="18" charset="0"/>
              </a:rPr>
              <a:t>hadrons (Q)/hadrons (q)</a:t>
            </a:r>
            <a:endParaRPr lang="en-US" sz="2000" b="1" dirty="0">
              <a:latin typeface="Bell MT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334000" y="5218112"/>
            <a:ext cx="3733800" cy="120032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Bell MT" pitchFamily="18" charset="0"/>
              </a:rPr>
              <a:t>2), and 3) </a:t>
            </a:r>
            <a:r>
              <a:rPr lang="en-US" sz="2400" dirty="0" smtClean="0"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latin typeface="Bell MT" pitchFamily="18" charset="0"/>
              </a:rPr>
              <a:t>recoil jet from h</a:t>
            </a:r>
            <a:r>
              <a:rPr lang="en-US" sz="2400" dirty="0" smtClean="0">
                <a:latin typeface="Bell MT" pitchFamily="18" charset="0"/>
                <a:sym typeface="Symbol" pitchFamily="18" charset="2"/>
              </a:rPr>
              <a:t> to lose more energy than </a:t>
            </a:r>
          </a:p>
          <a:p>
            <a:pPr algn="ctr"/>
            <a:r>
              <a:rPr lang="en-US" sz="2400" dirty="0" smtClean="0">
                <a:latin typeface="Bell MT" pitchFamily="18" charset="0"/>
                <a:sym typeface="Symbol" pitchFamily="18" charset="2"/>
              </a:rPr>
              <a:t>that of </a:t>
            </a:r>
            <a:r>
              <a:rPr lang="en-US" sz="2400" baseline="30000" dirty="0" smtClean="0">
                <a:latin typeface="Bell MT" pitchFamily="18" charset="0"/>
                <a:sym typeface="Symbol" pitchFamily="18" charset="2"/>
              </a:rPr>
              <a:t>dir</a:t>
            </a:r>
            <a:r>
              <a:rPr lang="en-US" sz="2400" dirty="0" smtClean="0">
                <a:latin typeface="Bell MT" pitchFamily="18" charset="0"/>
              </a:rPr>
              <a:t> 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47412" y="5874603"/>
            <a:ext cx="5244384" cy="83099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Bell MT" pitchFamily="18" charset="0"/>
                <a:cs typeface="Times New Roman"/>
              </a:rPr>
              <a:t>→ </a:t>
            </a:r>
            <a:r>
              <a:rPr lang="en-US" sz="2400" dirty="0" smtClean="0">
                <a:latin typeface="Bell MT" pitchFamily="18" charset="0"/>
              </a:rPr>
              <a:t>Light quarks (q) are expected to lose </a:t>
            </a:r>
          </a:p>
          <a:p>
            <a:pPr algn="ctr"/>
            <a:r>
              <a:rPr lang="en-US" sz="2400" dirty="0" smtClean="0">
                <a:latin typeface="Bell MT" pitchFamily="18" charset="0"/>
              </a:rPr>
              <a:t>more energy than heavy quarks (Q)</a:t>
            </a:r>
            <a:endParaRPr lang="en-US" sz="24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 animBg="1"/>
      <p:bldP spid="69" grpId="0"/>
      <p:bldP spid="70" grpId="0"/>
      <p:bldP spid="71" grpId="0" animBg="1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8600" y="1368425"/>
            <a:ext cx="4343400" cy="4194175"/>
            <a:chOff x="4419600" y="1597223"/>
            <a:chExt cx="4343399" cy="4193976"/>
          </a:xfrm>
        </p:grpSpPr>
        <p:pic>
          <p:nvPicPr>
            <p:cNvPr id="2076" name="Picture 19" descr="http://www.star.bnl.gov/protected/jetcorr/hamed/Direct_photon_link/PRC/upper_fig3_color.gif"/>
            <p:cNvPicPr>
              <a:picLocks noChangeAspect="1" noChangeArrowheads="1"/>
            </p:cNvPicPr>
            <p:nvPr/>
          </p:nvPicPr>
          <p:blipFill>
            <a:blip r:embed="rId2" cstate="print"/>
            <a:srcRect l="4593" t="9576" r="6889"/>
            <a:stretch>
              <a:fillRect/>
            </a:stretch>
          </p:blipFill>
          <p:spPr bwMode="auto">
            <a:xfrm>
              <a:off x="4419600" y="1828800"/>
              <a:ext cx="4343399" cy="396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7" name="Rectangle 26"/>
            <p:cNvSpPr>
              <a:spLocks noChangeArrowheads="1"/>
            </p:cNvSpPr>
            <p:nvPr/>
          </p:nvSpPr>
          <p:spPr bwMode="auto">
            <a:xfrm>
              <a:off x="5334000" y="1597223"/>
              <a:ext cx="276659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Phys. Rev. C 82, 034909 (2010)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6EBFA-ADF2-4465-A42B-03629E12397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0" y="5638800"/>
            <a:ext cx="78486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Bell MT" pitchFamily="18" charset="0"/>
              </a:rPr>
              <a:t>The </a:t>
            </a:r>
            <a:r>
              <a:rPr lang="en-GB" sz="2400" dirty="0">
                <a:solidFill>
                  <a:srgbClr val="000000"/>
                </a:solidFill>
                <a:latin typeface="Bell MT" pitchFamily="18" charset="0"/>
              </a:rPr>
              <a:t>yields in </a:t>
            </a:r>
            <a:r>
              <a:rPr lang="en-GB" sz="2400" dirty="0" err="1">
                <a:solidFill>
                  <a:srgbClr val="000000"/>
                </a:solidFill>
                <a:latin typeface="Bell MT" pitchFamily="18" charset="0"/>
              </a:rPr>
              <a:t>p+p</a:t>
            </a:r>
            <a:r>
              <a:rPr lang="en-GB" sz="2400" dirty="0">
                <a:solidFill>
                  <a:srgbClr val="000000"/>
                </a:solidFill>
                <a:latin typeface="Bell MT" pitchFamily="18" charset="0"/>
              </a:rPr>
              <a:t> and </a:t>
            </a:r>
            <a:r>
              <a:rPr lang="en-GB" sz="2400" dirty="0" err="1" smtClean="0">
                <a:solidFill>
                  <a:srgbClr val="000000"/>
                </a:solidFill>
                <a:latin typeface="Bell MT" pitchFamily="18" charset="0"/>
              </a:rPr>
              <a:t>Au+Au</a:t>
            </a:r>
            <a:r>
              <a:rPr lang="en-GB" sz="2400" dirty="0" smtClean="0">
                <a:solidFill>
                  <a:srgbClr val="000000"/>
                </a:solidFill>
                <a:latin typeface="Bell MT" pitchFamily="18" charset="0"/>
              </a:rPr>
              <a:t> are </a:t>
            </a:r>
            <a:r>
              <a:rPr lang="en-GB" sz="2400" dirty="0">
                <a:solidFill>
                  <a:srgbClr val="000000"/>
                </a:solidFill>
                <a:latin typeface="Bell MT" pitchFamily="18" charset="0"/>
              </a:rPr>
              <a:t>well described by theory </a:t>
            </a:r>
          </a:p>
        </p:txBody>
      </p:sp>
      <p:sp>
        <p:nvSpPr>
          <p:cNvPr id="2057" name="Text Box 5"/>
          <p:cNvSpPr txBox="1">
            <a:spLocks noChangeArrowheads="1"/>
          </p:cNvSpPr>
          <p:nvPr/>
        </p:nvSpPr>
        <p:spPr bwMode="auto">
          <a:xfrm>
            <a:off x="685800" y="34925"/>
            <a:ext cx="8120063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u="sng" dirty="0" smtClean="0">
                <a:solidFill>
                  <a:srgbClr val="000000"/>
                </a:solidFill>
                <a:latin typeface="Bell MT" pitchFamily="18" charset="0"/>
              </a:rPr>
              <a:t>Recoil jet of direct photon-I</a:t>
            </a:r>
            <a:endParaRPr lang="en-GB" sz="3600" u="sng" dirty="0">
              <a:solidFill>
                <a:srgbClr val="000000"/>
              </a:solidFill>
              <a:latin typeface="Bell MT" pitchFamily="18" charset="0"/>
            </a:endParaRPr>
          </a:p>
        </p:txBody>
      </p:sp>
      <p:grpSp>
        <p:nvGrpSpPr>
          <p:cNvPr id="18" name="Group 144"/>
          <p:cNvGrpSpPr>
            <a:grpSpLocks/>
          </p:cNvGrpSpPr>
          <p:nvPr/>
        </p:nvGrpSpPr>
        <p:grpSpPr bwMode="auto">
          <a:xfrm>
            <a:off x="433387" y="896938"/>
            <a:ext cx="4062413" cy="395287"/>
            <a:chOff x="990600" y="2957732"/>
            <a:chExt cx="4061644" cy="395068"/>
          </a:xfrm>
        </p:grpSpPr>
        <p:grpSp>
          <p:nvGrpSpPr>
            <p:cNvPr id="19" name="Group 132"/>
            <p:cNvGrpSpPr>
              <a:grpSpLocks/>
            </p:cNvGrpSpPr>
            <p:nvPr/>
          </p:nvGrpSpPr>
          <p:grpSpPr bwMode="auto">
            <a:xfrm>
              <a:off x="990600" y="2982913"/>
              <a:ext cx="2133600" cy="369887"/>
              <a:chOff x="3124200" y="3747868"/>
              <a:chExt cx="2133600" cy="369332"/>
            </a:xfrm>
          </p:grpSpPr>
          <p:pic>
            <p:nvPicPr>
              <p:cNvPr id="22" name="Picture 15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r="69818"/>
              <a:stretch>
                <a:fillRect/>
              </a:stretch>
            </p:blipFill>
            <p:spPr bwMode="auto">
              <a:xfrm>
                <a:off x="3124200" y="3810000"/>
                <a:ext cx="158118" cy="238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Picture 15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7100" y="3810000"/>
                <a:ext cx="17907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TextBox 131"/>
              <p:cNvSpPr txBox="1">
                <a:spLocks noChangeArrowheads="1"/>
              </p:cNvSpPr>
              <p:nvPr/>
            </p:nvSpPr>
            <p:spPr bwMode="auto">
              <a:xfrm>
                <a:off x="3248464" y="3747868"/>
                <a:ext cx="3193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en-US"/>
              </a:p>
            </p:txBody>
          </p:sp>
        </p:grpSp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 l="34409" t="88560" r="30968" b="1772"/>
            <a:stretch>
              <a:fillRect/>
            </a:stretch>
          </p:blipFill>
          <p:spPr bwMode="auto">
            <a:xfrm>
              <a:off x="3579052" y="2999936"/>
              <a:ext cx="1473192" cy="334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143"/>
            <p:cNvSpPr txBox="1">
              <a:spLocks noChangeArrowheads="1"/>
            </p:cNvSpPr>
            <p:nvPr/>
          </p:nvSpPr>
          <p:spPr bwMode="auto">
            <a:xfrm>
              <a:off x="3186332" y="2957732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vs.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0" y="682625"/>
            <a:ext cx="8915400" cy="5870575"/>
            <a:chOff x="0" y="682625"/>
            <a:chExt cx="8915400" cy="5870575"/>
          </a:xfrm>
        </p:grpSpPr>
        <p:grpSp>
          <p:nvGrpSpPr>
            <p:cNvPr id="35" name="Group 34"/>
            <p:cNvGrpSpPr/>
            <p:nvPr/>
          </p:nvGrpSpPr>
          <p:grpSpPr>
            <a:xfrm>
              <a:off x="4572000" y="682625"/>
              <a:ext cx="4067175" cy="4822825"/>
              <a:chOff x="4572000" y="533400"/>
              <a:chExt cx="4067175" cy="4822825"/>
            </a:xfrm>
          </p:grpSpPr>
          <p:grpSp>
            <p:nvGrpSpPr>
              <p:cNvPr id="30" name="Group 14"/>
              <p:cNvGrpSpPr>
                <a:grpSpLocks/>
              </p:cNvGrpSpPr>
              <p:nvPr/>
            </p:nvGrpSpPr>
            <p:grpSpPr bwMode="auto">
              <a:xfrm>
                <a:off x="4572000" y="1219200"/>
                <a:ext cx="4067175" cy="4137025"/>
                <a:chOff x="230506" y="1463683"/>
                <a:chExt cx="4067164" cy="4137660"/>
              </a:xfrm>
            </p:grpSpPr>
            <p:pic>
              <p:nvPicPr>
                <p:cNvPr id="31" name="Picture 2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4042" r="6062" b="2162"/>
                <a:stretch>
                  <a:fillRect/>
                </a:stretch>
              </p:blipFill>
              <p:spPr bwMode="auto">
                <a:xfrm>
                  <a:off x="230506" y="1463683"/>
                  <a:ext cx="4067164" cy="41376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2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809" y="1511879"/>
                  <a:ext cx="2445534" cy="3078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Bell MT" pitchFamily="18" charset="0"/>
                    </a:rPr>
                    <a:t>Phys. Rev. C 82, 034909 (2010)</a:t>
                  </a:r>
                </a:p>
              </p:txBody>
            </p:sp>
          </p:grpSp>
          <p:grpSp>
            <p:nvGrpSpPr>
              <p:cNvPr id="26" name="Group 27"/>
              <p:cNvGrpSpPr>
                <a:grpSpLocks/>
              </p:cNvGrpSpPr>
              <p:nvPr/>
            </p:nvGrpSpPr>
            <p:grpSpPr bwMode="auto">
              <a:xfrm>
                <a:off x="6019800" y="533400"/>
                <a:ext cx="1408112" cy="739775"/>
                <a:chOff x="3620764" y="4108940"/>
                <a:chExt cx="1408436" cy="739699"/>
              </a:xfrm>
            </p:grpSpPr>
            <p:sp>
              <p:nvSpPr>
                <p:cNvPr id="27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3620764" y="4267200"/>
                  <a:ext cx="833883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solidFill>
                        <a:srgbClr val="C00000"/>
                      </a:solidFill>
                      <a:latin typeface="Bell MT" pitchFamily="18" charset="0"/>
                    </a:rPr>
                    <a:t>I</a:t>
                  </a:r>
                  <a:r>
                    <a:rPr lang="en-US" sz="2400" b="1" baseline="-25000">
                      <a:solidFill>
                        <a:srgbClr val="C00000"/>
                      </a:solidFill>
                      <a:latin typeface="Bell MT" pitchFamily="18" charset="0"/>
                    </a:rPr>
                    <a:t>AA</a:t>
                  </a:r>
                  <a:r>
                    <a:rPr lang="en-US" sz="2400" b="1">
                      <a:solidFill>
                        <a:srgbClr val="C00000"/>
                      </a:solidFill>
                      <a:latin typeface="Bell MT" pitchFamily="18" charset="0"/>
                    </a:rPr>
                    <a:t>   </a:t>
                  </a:r>
                </a:p>
              </p:txBody>
            </p:sp>
            <p:sp>
              <p:nvSpPr>
                <p:cNvPr id="28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4419600" y="4108940"/>
                  <a:ext cx="57259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C00000"/>
                      </a:solidFill>
                      <a:latin typeface="Bell MT" pitchFamily="18" charset="0"/>
                    </a:rPr>
                    <a:t>D</a:t>
                  </a:r>
                  <a:r>
                    <a:rPr lang="en-US" b="1" baseline="-25000" dirty="0">
                      <a:solidFill>
                        <a:srgbClr val="C00000"/>
                      </a:solidFill>
                      <a:latin typeface="Bell MT" pitchFamily="18" charset="0"/>
                    </a:rPr>
                    <a:t>AA</a:t>
                  </a:r>
                </a:p>
              </p:txBody>
            </p:sp>
            <p:sp>
              <p:nvSpPr>
                <p:cNvPr id="29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4419600" y="4479332"/>
                  <a:ext cx="601585" cy="369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C00000"/>
                      </a:solidFill>
                      <a:latin typeface="Bell MT" pitchFamily="18" charset="0"/>
                    </a:rPr>
                    <a:t>D</a:t>
                  </a:r>
                  <a:r>
                    <a:rPr lang="en-US" b="1" baseline="-25000">
                      <a:solidFill>
                        <a:srgbClr val="C00000"/>
                      </a:solidFill>
                      <a:latin typeface="Bell MT" pitchFamily="18" charset="0"/>
                    </a:rPr>
                    <a:t>NN</a:t>
                  </a:r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4419460" y="4496250"/>
                  <a:ext cx="6097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4038600" y="4295336"/>
                  <a:ext cx="338632" cy="369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C00000"/>
                      </a:solidFill>
                      <a:latin typeface="Bell MT" pitchFamily="18" charset="0"/>
                      <a:cs typeface="Times New Roman" pitchFamily="18" charset="0"/>
                    </a:rPr>
                    <a:t>=</a:t>
                  </a:r>
                  <a:endParaRPr lang="en-US" b="1">
                    <a:solidFill>
                      <a:srgbClr val="C00000"/>
                    </a:solidFill>
                    <a:latin typeface="Bell MT" pitchFamily="18" charset="0"/>
                  </a:endParaRPr>
                </a:p>
              </p:txBody>
            </p:sp>
          </p:grpSp>
        </p:grpSp>
        <p:sp>
          <p:nvSpPr>
            <p:cNvPr id="25" name="Rectangle 24"/>
            <p:cNvSpPr/>
            <p:nvPr/>
          </p:nvSpPr>
          <p:spPr>
            <a:xfrm>
              <a:off x="0" y="6091535"/>
              <a:ext cx="8915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 smtClean="0">
                  <a:solidFill>
                    <a:srgbClr val="000000"/>
                  </a:solidFill>
                  <a:latin typeface="Bell MT" pitchFamily="18" charset="0"/>
                </a:rPr>
                <a:t>Energy loss is independent of </a:t>
              </a:r>
              <a:r>
                <a:rPr lang="en-GB" sz="2400" dirty="0" err="1" smtClean="0">
                  <a:solidFill>
                    <a:srgbClr val="000000"/>
                  </a:solidFill>
                  <a:latin typeface="Bell MT" pitchFamily="18" charset="0"/>
                </a:rPr>
                <a:t>parton</a:t>
              </a:r>
              <a:r>
                <a:rPr lang="en-GB" sz="2400" dirty="0" smtClean="0">
                  <a:solidFill>
                    <a:srgbClr val="000000"/>
                  </a:solidFill>
                  <a:latin typeface="Bell MT" pitchFamily="18" charset="0"/>
                </a:rPr>
                <a:t> initial (negligible k</a:t>
              </a:r>
              <a:r>
                <a:rPr lang="en-GB" sz="2400" baseline="-25000" dirty="0" smtClean="0">
                  <a:solidFill>
                    <a:srgbClr val="000000"/>
                  </a:solidFill>
                  <a:latin typeface="Bell MT" pitchFamily="18" charset="0"/>
                </a:rPr>
                <a:t>T</a:t>
              </a:r>
              <a:r>
                <a:rPr lang="en-GB" sz="2400" dirty="0" smtClean="0">
                  <a:solidFill>
                    <a:srgbClr val="000000"/>
                  </a:solidFill>
                  <a:latin typeface="Bell MT" pitchFamily="18" charset="0"/>
                </a:rPr>
                <a:t> !)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0A9F4-F20C-4CB8-8AE0-FAD177E34C1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867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838200"/>
            <a:ext cx="44196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2" descr="E:\QM_figures\last\last2\dAu.gif"/>
          <p:cNvPicPr>
            <a:picLocks noChangeAspect="1" noChangeArrowheads="1"/>
          </p:cNvPicPr>
          <p:nvPr/>
        </p:nvPicPr>
        <p:blipFill>
          <a:blip r:embed="rId3" cstate="print"/>
          <a:srcRect t="2892" r="10014" b="1447"/>
          <a:stretch>
            <a:fillRect/>
          </a:stretch>
        </p:blipFill>
        <p:spPr bwMode="auto">
          <a:xfrm>
            <a:off x="0" y="1211263"/>
            <a:ext cx="4648200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0" y="4876800"/>
            <a:ext cx="891540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smtClean="0">
                <a:latin typeface="Bell MT" pitchFamily="18" charset="0"/>
              </a:rPr>
              <a:t>Conditional yield per </a:t>
            </a:r>
            <a:r>
              <a:rPr lang="el-GR" sz="2400" dirty="0" smtClean="0">
                <a:latin typeface="Times New Roman"/>
                <a:cs typeface="Times New Roman"/>
              </a:rPr>
              <a:t>π</a:t>
            </a:r>
            <a:r>
              <a:rPr lang="en-US" sz="2400" baseline="30000" dirty="0" smtClean="0">
                <a:latin typeface="Times New Roman"/>
                <a:cs typeface="Times New Roman"/>
              </a:rPr>
              <a:t>0</a:t>
            </a:r>
            <a:r>
              <a:rPr lang="en-US" sz="2400" dirty="0" smtClean="0">
                <a:latin typeface="Times New Roman"/>
                <a:cs typeface="Times New Roman"/>
              </a:rPr>
              <a:t> and direct photon triggers show </a:t>
            </a:r>
            <a:r>
              <a:rPr lang="en-GB" sz="2400" dirty="0" smtClean="0">
                <a:latin typeface="Bell MT" pitchFamily="18" charset="0"/>
              </a:rPr>
              <a:t>similar </a:t>
            </a:r>
            <a:r>
              <a:rPr lang="en-GB" sz="2400" dirty="0">
                <a:latin typeface="Bell MT" pitchFamily="18" charset="0"/>
              </a:rPr>
              <a:t>level and </a:t>
            </a:r>
            <a:r>
              <a:rPr lang="en-GB" sz="2400" dirty="0" smtClean="0">
                <a:latin typeface="Bell MT" pitchFamily="18" charset="0"/>
              </a:rPr>
              <a:t>pattern of </a:t>
            </a:r>
            <a:r>
              <a:rPr lang="en-GB" sz="2400" dirty="0">
                <a:latin typeface="Bell MT" pitchFamily="18" charset="0"/>
              </a:rPr>
              <a:t>suppression over </a:t>
            </a:r>
            <a:r>
              <a:rPr lang="en-GB" sz="2400" dirty="0" smtClean="0">
                <a:latin typeface="Bell MT" pitchFamily="18" charset="0"/>
              </a:rPr>
              <a:t>wide  </a:t>
            </a:r>
            <a:r>
              <a:rPr lang="en-GB" sz="2400" dirty="0">
                <a:latin typeface="Bell MT" pitchFamily="18" charset="0"/>
              </a:rPr>
              <a:t>range of </a:t>
            </a:r>
            <a:r>
              <a:rPr lang="en-GB" sz="2400" dirty="0" smtClean="0">
                <a:latin typeface="Bell MT" pitchFamily="18" charset="0"/>
              </a:rPr>
              <a:t>centrality as R</a:t>
            </a:r>
            <a:r>
              <a:rPr lang="en-GB" sz="2400" baseline="-25000" dirty="0" smtClean="0">
                <a:latin typeface="Bell MT" pitchFamily="18" charset="0"/>
              </a:rPr>
              <a:t>AA</a:t>
            </a:r>
            <a:r>
              <a:rPr lang="en-GB" sz="2400" dirty="0" smtClean="0">
                <a:latin typeface="Bell MT" pitchFamily="18" charset="0"/>
              </a:rPr>
              <a:t> of </a:t>
            </a:r>
            <a:r>
              <a:rPr lang="el-GR" sz="2400" dirty="0" smtClean="0">
                <a:latin typeface="Times New Roman"/>
                <a:cs typeface="Times New Roman"/>
              </a:rPr>
              <a:t>π</a:t>
            </a:r>
            <a:r>
              <a:rPr lang="en-US" sz="2400" baseline="30000" dirty="0" smtClean="0">
                <a:latin typeface="Times New Roman"/>
                <a:cs typeface="Times New Roman"/>
              </a:rPr>
              <a:t>0</a:t>
            </a:r>
            <a:r>
              <a:rPr lang="en-US" sz="2400" dirty="0" smtClean="0">
                <a:latin typeface="Times New Roman"/>
                <a:cs typeface="Times New Roman"/>
              </a:rPr>
              <a:t> and charged hadrons (light and heavy)</a:t>
            </a:r>
            <a:endParaRPr lang="en-GB" sz="2400" dirty="0">
              <a:latin typeface="Bell MT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85800" y="34925"/>
            <a:ext cx="8120063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u="sng" dirty="0" smtClean="0">
                <a:solidFill>
                  <a:srgbClr val="000000"/>
                </a:solidFill>
                <a:latin typeface="Bell MT" pitchFamily="18" charset="0"/>
              </a:rPr>
              <a:t>Recoil jet of direct photon-II</a:t>
            </a:r>
            <a:endParaRPr lang="en-GB" sz="3600" u="sng" dirty="0">
              <a:solidFill>
                <a:srgbClr val="000000"/>
              </a:solidFill>
              <a:latin typeface="Bell M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5050" y="609600"/>
            <a:ext cx="3000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Bell MT" pitchFamily="18" charset="0"/>
              </a:rPr>
              <a:t>Centrality dependence</a:t>
            </a:r>
            <a:endParaRPr lang="en-US" sz="2400" u="sng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748</Words>
  <Application>Microsoft Macintosh PowerPoint</Application>
  <PresentationFormat>On-screen Show (4:3)</PresentationFormat>
  <Paragraphs>113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smgroup</dc:creator>
  <cp:lastModifiedBy>Ahmed M Hamed</cp:lastModifiedBy>
  <cp:revision>130</cp:revision>
  <dcterms:created xsi:type="dcterms:W3CDTF">2012-05-25T02:21:57Z</dcterms:created>
  <dcterms:modified xsi:type="dcterms:W3CDTF">2014-06-03T20:09:24Z</dcterms:modified>
</cp:coreProperties>
</file>