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5" r:id="rId3"/>
    <p:sldId id="333" r:id="rId4"/>
    <p:sldId id="346" r:id="rId5"/>
    <p:sldId id="293" r:id="rId6"/>
    <p:sldId id="323" r:id="rId7"/>
    <p:sldId id="335" r:id="rId8"/>
    <p:sldId id="358" r:id="rId9"/>
    <p:sldId id="338" r:id="rId10"/>
    <p:sldId id="339" r:id="rId11"/>
    <p:sldId id="341" r:id="rId12"/>
    <p:sldId id="349" r:id="rId13"/>
    <p:sldId id="350" r:id="rId14"/>
    <p:sldId id="342" r:id="rId15"/>
    <p:sldId id="357" r:id="rId16"/>
    <p:sldId id="343" r:id="rId17"/>
    <p:sldId id="344" r:id="rId18"/>
    <p:sldId id="347" r:id="rId19"/>
    <p:sldId id="34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E6E5DF"/>
    <a:srgbClr val="EEECE1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7157" autoAdjust="0"/>
    <p:restoredTop sz="99210" autoAdjust="0"/>
  </p:normalViewPr>
  <p:slideViewPr>
    <p:cSldViewPr snapToObjects="1">
      <p:cViewPr>
        <p:scale>
          <a:sx n="100" d="100"/>
          <a:sy n="100" d="100"/>
        </p:scale>
        <p:origin x="-1040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13506-C68E-FA48-9B73-D33DC55A817A}" type="datetime1">
              <a:rPr lang="cs-CZ" smtClean="0"/>
              <a:pPr/>
              <a:t>5/28/12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B3E2-BF41-924A-B6DB-118471031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4BB4-ED81-404E-95D0-15AB5AF97662}" type="datetime1">
              <a:rPr lang="cs-CZ" smtClean="0"/>
              <a:pPr/>
              <a:t>5/28/12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1944A-FBF3-3B47-BE00-E140D057B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1944A-FBF3-3B47-BE00-E140D057B1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2057400" cy="365125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2057400" cy="365125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457200" cy="365125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0" y="914400"/>
            <a:ext cx="4351800" cy="5211763"/>
          </a:xfrm>
        </p:spPr>
        <p:txBody>
          <a:bodyPr/>
          <a:lstStyle>
            <a:lvl1pPr>
              <a:defRPr sz="2800"/>
            </a:lvl1pPr>
            <a:lvl2pPr marL="360000">
              <a:defRPr sz="2400"/>
            </a:lvl2pPr>
            <a:lvl3pPr marL="360000">
              <a:defRPr sz="2000"/>
            </a:lvl3pPr>
            <a:lvl4pPr marL="360000">
              <a:defRPr sz="1800"/>
            </a:lvl4pPr>
            <a:lvl5pPr marL="3600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518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4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953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35114"/>
            <a:ext cx="4041775" cy="45910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2057400" cy="365125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4000" y="6480000"/>
            <a:ext cx="2160000" cy="360000"/>
          </a:xfrm>
        </p:spPr>
        <p:txBody>
          <a:bodyPr/>
          <a:lstStyle/>
          <a:p>
            <a:r>
              <a:rPr lang="en-US" smtClean="0"/>
              <a:t>David Tlusty, NPI ASCR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0000" y="6480000"/>
            <a:ext cx="2160000" cy="360000"/>
          </a:xfrm>
        </p:spPr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WWND Puerto Rico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" y="685800"/>
            <a:ext cx="8856000" cy="56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0" y="6480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David Tlusty, NPI ASCR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000" y="6480000"/>
            <a:ext cx="21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D120F18E-D46E-5A4A-A3EA-920459987D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000" y="6400800"/>
            <a:ext cx="885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44000" y="611188"/>
            <a:ext cx="885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5" Type="http://schemas.openxmlformats.org/officeDocument/2006/relationships/image" Target="../media/image37.pdf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6" Type="http://schemas.openxmlformats.org/officeDocument/2006/relationships/image" Target="../media/image48.pdf"/><Relationship Id="rId7" Type="http://schemas.openxmlformats.org/officeDocument/2006/relationships/image" Target="../media/image49.png"/><Relationship Id="rId8" Type="http://schemas.openxmlformats.org/officeDocument/2006/relationships/image" Target="../media/image50.pdf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7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d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image" Target="../media/image24.pdf"/><Relationship Id="rId6" Type="http://schemas.openxmlformats.org/officeDocument/2006/relationships/image" Target="../media/image25.png"/><Relationship Id="rId7" Type="http://schemas.openxmlformats.org/officeDocument/2006/relationships/image" Target="../media/image26.pdf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Open charm </a:t>
            </a:r>
            <a:r>
              <a:rPr lang="en-US" dirty="0" err="1" smtClean="0"/>
              <a:t>hadron</a:t>
            </a:r>
            <a:r>
              <a:rPr lang="en-US" dirty="0" smtClean="0"/>
              <a:t> production via </a:t>
            </a:r>
            <a:r>
              <a:rPr lang="en-US" dirty="0" err="1" smtClean="0"/>
              <a:t>hadronic</a:t>
            </a:r>
            <a:r>
              <a:rPr lang="en-US" dirty="0" smtClean="0"/>
              <a:t> decays at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20413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David Tlusty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NPI ASCR, CTU Prague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the STAR collaboration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76200" y="76200"/>
            <a:ext cx="1371600" cy="1219200"/>
            <a:chOff x="228600" y="228600"/>
            <a:chExt cx="1371600" cy="1219200"/>
          </a:xfrm>
        </p:grpSpPr>
        <p:sp>
          <p:nvSpPr>
            <p:cNvPr id="8" name="5-Point Star 7"/>
            <p:cNvSpPr/>
            <p:nvPr/>
          </p:nvSpPr>
          <p:spPr>
            <a:xfrm>
              <a:off x="228600" y="228600"/>
              <a:ext cx="1295400" cy="121920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cs typeface="宋体" pitchFamily="-108" charset="-128"/>
              </a:endParaRP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609600" y="757535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STAR</a:t>
              </a:r>
            </a:p>
          </p:txBody>
        </p:sp>
      </p:grpSp>
      <p:pic>
        <p:nvPicPr>
          <p:cNvPr id="11" name="Picture 10" descr="ujf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466346"/>
            <a:ext cx="1295400" cy="1329491"/>
          </a:xfrm>
          <a:prstGeom prst="rect">
            <a:avLst/>
          </a:prstGeom>
        </p:spPr>
      </p:pic>
      <p:pic>
        <p:nvPicPr>
          <p:cNvPr id="14" name="Picture 13" descr="fjf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689" y="76200"/>
            <a:ext cx="1426111" cy="1245970"/>
          </a:xfrm>
          <a:prstGeom prst="rect">
            <a:avLst/>
          </a:prstGeom>
        </p:spPr>
      </p:pic>
      <p:pic>
        <p:nvPicPr>
          <p:cNvPr id="13" name="Picture 12" descr="LBNL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050" y="5684083"/>
            <a:ext cx="1809750" cy="109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wxie\Desktop\xsec_N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791272" cy="464761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Number-of-binary-collisions scaling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4.  D</a:t>
            </a:r>
            <a:r>
              <a:rPr lang="en-US" baseline="30000" smtClean="0"/>
              <a:t>0</a:t>
            </a:r>
            <a:r>
              <a:rPr lang="en-US" smtClean="0"/>
              <a:t> in Au+Au 200 GeV collisions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42434" y="5638800"/>
            <a:ext cx="6999816" cy="707886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Charm cross section follows number of binary collisions scaling =&gt;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Charm quark produced at early stage of collisions.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21766" y="990600"/>
            <a:ext cx="4093634" cy="3552586"/>
            <a:chOff x="4593167" y="998361"/>
            <a:chExt cx="4093634" cy="3200871"/>
          </a:xfrm>
        </p:grpSpPr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4593167" y="998361"/>
              <a:ext cx="4093633" cy="3064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dirty="0" smtClean="0"/>
                <a:t>Measurements from Year </a:t>
              </a:r>
              <a:r>
                <a:rPr lang="en-US" sz="1800" dirty="0"/>
                <a:t>2009 </a:t>
              </a:r>
              <a:r>
                <a:rPr lang="en-US" sz="1800" dirty="0" err="1"/>
                <a:t>p+</a:t>
              </a:r>
              <a:r>
                <a:rPr lang="en-US" sz="1800" dirty="0" err="1" smtClean="0"/>
                <a:t>p</a:t>
              </a:r>
              <a:r>
                <a:rPr lang="en-US" sz="1800" dirty="0" smtClean="0"/>
                <a:t> D</a:t>
              </a:r>
              <a:r>
                <a:rPr lang="en-US" sz="1800" baseline="30000" dirty="0" smtClean="0"/>
                <a:t>0</a:t>
              </a:r>
              <a:r>
                <a:rPr lang="en-US" sz="1800" dirty="0" smtClean="0"/>
                <a:t>+D</a:t>
              </a:r>
              <a:r>
                <a:rPr lang="en-US" sz="1800" dirty="0"/>
                <a:t>*</a:t>
              </a:r>
              <a:endParaRPr lang="en-US" sz="1800" dirty="0" smtClean="0"/>
            </a:p>
            <a:p>
              <a:pPr>
                <a:spcAft>
                  <a:spcPts val="600"/>
                </a:spcAft>
              </a:pPr>
              <a:r>
                <a:rPr lang="en-US" sz="1800" dirty="0" smtClean="0"/>
                <a:t>and Year </a:t>
              </a:r>
              <a:r>
                <a:rPr lang="en-US" sz="1800" dirty="0"/>
                <a:t>2010 </a:t>
              </a:r>
              <a:r>
                <a:rPr lang="en-US" sz="1800" dirty="0" err="1"/>
                <a:t>Au+</a:t>
              </a:r>
              <a:r>
                <a:rPr lang="en-US" sz="1800" dirty="0" err="1" smtClean="0"/>
                <a:t>Au</a:t>
              </a:r>
              <a:r>
                <a:rPr lang="en-US" sz="1800" dirty="0" smtClean="0"/>
                <a:t> D</a:t>
              </a:r>
              <a:r>
                <a:rPr lang="en-US" sz="1800" baseline="30000" dirty="0" smtClean="0"/>
                <a:t>0</a:t>
              </a:r>
              <a:r>
                <a:rPr lang="en-US" sz="1800" dirty="0" smtClean="0"/>
                <a:t> </a:t>
              </a:r>
              <a:r>
                <a:rPr lang="en-US" dirty="0" smtClean="0"/>
                <a:t>are consistent</a:t>
              </a:r>
            </a:p>
            <a:p>
              <a:pPr>
                <a:spcAft>
                  <a:spcPts val="600"/>
                </a:spcAft>
              </a:pPr>
              <a:endParaRPr lang="en-US" sz="1800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/>
                <a:t>C</a:t>
              </a:r>
              <a:r>
                <a:rPr lang="en-US" sz="1800" dirty="0" smtClean="0"/>
                <a:t>harm </a:t>
              </a:r>
              <a:r>
                <a:rPr lang="en-US" sz="1800" dirty="0"/>
                <a:t>cross section</a:t>
              </a:r>
              <a:r>
                <a:rPr lang="en-US" sz="1800" dirty="0" smtClean="0"/>
                <a:t> in </a:t>
              </a:r>
              <a:r>
                <a:rPr lang="en-US" sz="1800" dirty="0" err="1" smtClean="0"/>
                <a:t>Au+Au</a:t>
              </a:r>
              <a:r>
                <a:rPr lang="en-US" sz="1800" dirty="0" smtClean="0"/>
                <a:t> 200 </a:t>
              </a:r>
              <a:r>
                <a:rPr lang="en-US" sz="1800" dirty="0" err="1" smtClean="0"/>
                <a:t>GeV</a:t>
              </a:r>
              <a:r>
                <a:rPr lang="en-US" dirty="0" smtClean="0"/>
                <a:t> is estimated from D</a:t>
              </a:r>
              <a:r>
                <a:rPr lang="en-US" baseline="30000" dirty="0" smtClean="0"/>
                <a:t>0</a:t>
              </a:r>
              <a:r>
                <a:rPr lang="en-US" dirty="0" smtClean="0"/>
                <a:t> cross section, scaled by fragmentation ratio 0.56: </a:t>
              </a:r>
              <a:endParaRPr lang="en-US" sz="1800" dirty="0" smtClean="0"/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Cross section at m</a:t>
              </a:r>
              <a:r>
                <a:rPr lang="en-US" sz="1800" dirty="0" smtClean="0">
                  <a:solidFill>
                    <a:srgbClr val="0000FF"/>
                  </a:solidFill>
                </a:rPr>
                <a:t>id</a:t>
              </a:r>
              <a:r>
                <a:rPr lang="en-US" sz="1800" dirty="0">
                  <a:solidFill>
                    <a:srgbClr val="0000FF"/>
                  </a:solidFill>
                </a:rPr>
                <a:t>-rapidity: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0000"/>
                  </a:solidFill>
                </a:rPr>
                <a:t>186</a:t>
              </a:r>
              <a:r>
                <a:rPr lang="en-US" dirty="0" smtClean="0">
                  <a:solidFill>
                    <a:srgbClr val="FF0000"/>
                  </a:solidFill>
                </a:rPr>
                <a:t> ± 22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</a:rPr>
                <a:t>(stat.)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± 30 (sys.) ± 18 (norm.) </a:t>
              </a:r>
              <a:r>
                <a:rPr lang="en-US" sz="1800" dirty="0" err="1" smtClean="0">
                  <a:solidFill>
                    <a:srgbClr val="FF0000"/>
                  </a:solidFill>
                  <a:latin typeface="Symbol" pitchFamily="-108" charset="2"/>
                  <a:ea typeface="Symbol" pitchFamily="-108" charset="2"/>
                  <a:cs typeface="Symbol" pitchFamily="-108" charset="2"/>
                </a:rPr>
                <a:t>m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b</a:t>
              </a:r>
              <a:endParaRPr lang="en-US" sz="1800" dirty="0" smtClean="0">
                <a:solidFill>
                  <a:srgbClr val="FF0000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T</a:t>
              </a:r>
              <a:r>
                <a:rPr lang="en-US" sz="1800" dirty="0" smtClean="0">
                  <a:solidFill>
                    <a:srgbClr val="0000FF"/>
                  </a:solidFill>
                </a:rPr>
                <a:t>otal </a:t>
              </a:r>
              <a:r>
                <a:rPr lang="en-US" sz="1800" dirty="0">
                  <a:solidFill>
                    <a:srgbClr val="0000FF"/>
                  </a:solidFill>
                </a:rPr>
                <a:t>cross section:</a:t>
              </a:r>
            </a:p>
            <a:p>
              <a:pPr>
                <a:spcAft>
                  <a:spcPts val="600"/>
                </a:spcAft>
              </a:pPr>
              <a:r>
                <a:rPr lang="en-US" sz="1800" dirty="0" smtClean="0">
                  <a:solidFill>
                    <a:srgbClr val="FF0000"/>
                  </a:solidFill>
                </a:rPr>
                <a:t>876</a:t>
              </a:r>
              <a:r>
                <a:rPr lang="en-US" dirty="0" smtClean="0">
                  <a:solidFill>
                    <a:srgbClr val="FF0000"/>
                  </a:solidFill>
                </a:rPr>
                <a:t> ± 103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sz="1800" dirty="0">
                  <a:solidFill>
                    <a:srgbClr val="FF0000"/>
                  </a:solidFill>
                </a:rPr>
                <a:t>(stat.)</a:t>
              </a:r>
              <a:r>
                <a:rPr 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± 211 (sys.) </a:t>
              </a:r>
              <a:r>
                <a:rPr lang="en-US" sz="1800" dirty="0" err="1" smtClean="0">
                  <a:solidFill>
                    <a:srgbClr val="FF0000"/>
                  </a:solidFill>
                  <a:latin typeface="Symbol" pitchFamily="-108" charset="2"/>
                  <a:ea typeface="Symbol" pitchFamily="-108" charset="2"/>
                  <a:cs typeface="Symbol" pitchFamily="-108" charset="2"/>
                </a:rPr>
                <a:t>m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3751" y="1890889"/>
              <a:ext cx="4083050" cy="2308343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4800600" y="4731603"/>
            <a:ext cx="3538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FONLL: M. </a:t>
            </a:r>
            <a:r>
              <a:rPr lang="en-US" sz="1200" dirty="0" err="1" smtClean="0"/>
              <a:t>Cacciari</a:t>
            </a:r>
            <a:r>
              <a:rPr lang="en-US" sz="1200" dirty="0" smtClean="0"/>
              <a:t>, PRL 95 (2005) 122001.</a:t>
            </a:r>
          </a:p>
          <a:p>
            <a:r>
              <a:rPr lang="en-US" sz="1200" dirty="0" smtClean="0"/>
              <a:t>[2] NLO:  R. Vogt, </a:t>
            </a:r>
            <a:r>
              <a:rPr lang="en-US" sz="1200" dirty="0" err="1" smtClean="0"/>
              <a:t>Eur.Phys.J.ST</a:t>
            </a:r>
            <a:r>
              <a:rPr lang="en-US" sz="1200" dirty="0" smtClean="0"/>
              <a:t> 155 (2008) 213   </a:t>
            </a:r>
          </a:p>
          <a:p>
            <a:r>
              <a:rPr lang="en-US" sz="1200" dirty="0" smtClean="0"/>
              <a:t>[3] PHENIX </a:t>
            </a:r>
            <a:r>
              <a:rPr lang="en-US" sz="1200" dirty="0" err="1" smtClean="0"/>
              <a:t>e</a:t>
            </a:r>
            <a:r>
              <a:rPr lang="en-US" sz="1200" dirty="0" smtClean="0"/>
              <a:t>: A. </a:t>
            </a:r>
            <a:r>
              <a:rPr lang="en-US" sz="1200" dirty="0" err="1" smtClean="0"/>
              <a:t>Adare</a:t>
            </a:r>
            <a:r>
              <a:rPr lang="en-US" sz="1200" dirty="0" smtClean="0"/>
              <a:t>, et al., PRL 97 (2006) 252002.</a:t>
            </a:r>
          </a:p>
          <a:p>
            <a:r>
              <a:rPr lang="en-US" sz="1200" dirty="0" smtClean="0"/>
              <a:t>[4] STAR </a:t>
            </a:r>
            <a:r>
              <a:rPr lang="en-US" sz="1200" dirty="0" err="1" smtClean="0"/>
              <a:t>d+Au</a:t>
            </a:r>
            <a:r>
              <a:rPr lang="en-US" sz="1200" dirty="0" smtClean="0"/>
              <a:t>: J. Adams, et al., PRL 94 (2005) 62301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842434" y="2286001"/>
            <a:ext cx="3577166" cy="15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3429001" y="1905000"/>
            <a:ext cx="2286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648739"/>
            <a:ext cx="4343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STAR, Quark Matter 2012, JPG 38, 124142 (2011)</a:t>
            </a:r>
          </a:p>
          <a:p>
            <a:r>
              <a:rPr lang="en-US" sz="1200" b="1" dirty="0">
                <a:solidFill>
                  <a:srgbClr val="0000FF"/>
                </a:solidFill>
              </a:rPr>
              <a:t>arXiv:1204.4244.</a:t>
            </a:r>
          </a:p>
          <a:p>
            <a:endParaRPr lang="en-US" sz="1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4.  D</a:t>
            </a:r>
            <a:r>
              <a:rPr lang="en-US" baseline="30000" dirty="0" smtClean="0"/>
              <a:t>0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407080" y="1295400"/>
            <a:ext cx="3736920" cy="45345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277200">
              <a:spcBef>
                <a:spcPts val="1000"/>
              </a:spcBef>
              <a:spcAft>
                <a:spcPts val="100"/>
              </a:spcAft>
              <a:buSzPct val="100000"/>
              <a:buFont typeface="Wingdings" charset="2"/>
              <a:buChar char="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0-80% divided by </a:t>
            </a:r>
            <a:r>
              <a:rPr lang="en-US" dirty="0" err="1" smtClean="0"/>
              <a:t>p+p</a:t>
            </a:r>
            <a:r>
              <a:rPr lang="en-US" dirty="0" smtClean="0"/>
              <a:t>                                                                   with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bin</a:t>
            </a:r>
            <a:r>
              <a:rPr lang="en-US" dirty="0" smtClean="0"/>
              <a:t> scaled.    </a:t>
            </a:r>
          </a:p>
          <a:p>
            <a:pPr indent="277200">
              <a:spcBef>
                <a:spcPts val="1000"/>
              </a:spcBef>
              <a:spcAft>
                <a:spcPts val="100"/>
              </a:spcAft>
              <a:buSzPct val="100000"/>
              <a:buFont typeface="Wingdings" charset="2"/>
              <a:buChar char=""/>
            </a:pPr>
            <a:r>
              <a:rPr lang="en-US" dirty="0" smtClean="0"/>
              <a:t>Below </a:t>
            </a:r>
            <a:r>
              <a:rPr lang="en-US" dirty="0"/>
              <a:t>3 </a:t>
            </a:r>
            <a:r>
              <a:rPr lang="en-US" dirty="0" err="1"/>
              <a:t>GeV/c</a:t>
            </a:r>
            <a:r>
              <a:rPr lang="en-US" dirty="0"/>
              <a:t>, R</a:t>
            </a:r>
            <a:r>
              <a:rPr lang="en-US" baseline="-25000" dirty="0"/>
              <a:t>AA</a:t>
            </a:r>
            <a:r>
              <a:rPr lang="en-US" dirty="0"/>
              <a:t> consistent</a:t>
            </a:r>
            <a:r>
              <a:rPr lang="en-US" dirty="0" smtClean="0"/>
              <a:t> with unity. </a:t>
            </a:r>
            <a:r>
              <a:rPr lang="en-US" dirty="0" smtClean="0">
                <a:solidFill>
                  <a:srgbClr val="FF0000"/>
                </a:solidFill>
              </a:rPr>
              <a:t>Consistent </a:t>
            </a:r>
            <a:r>
              <a:rPr lang="en-US" dirty="0">
                <a:solidFill>
                  <a:srgbClr val="FF0000"/>
                </a:solidFill>
              </a:rPr>
              <a:t>with D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yield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</a:rPr>
              <a:t>bin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scaling behavior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indent="277200">
              <a:spcBef>
                <a:spcPts val="1000"/>
              </a:spcBef>
              <a:spcAft>
                <a:spcPts val="100"/>
              </a:spcAft>
              <a:buSzPct val="100000"/>
              <a:buFont typeface="Wingdings" charset="2"/>
              <a:buChar char=""/>
            </a:pPr>
            <a:r>
              <a:rPr lang="en-US" dirty="0" smtClean="0"/>
              <a:t>ALICE results shows D meson is suppressed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.  </a:t>
            </a:r>
          </a:p>
          <a:p>
            <a:pPr indent="277200">
              <a:spcBef>
                <a:spcPts val="1000"/>
              </a:spcBef>
              <a:spcAft>
                <a:spcPts val="100"/>
              </a:spcAft>
              <a:buSzPct val="100000"/>
              <a:buFont typeface="Wingdings" charset="2"/>
              <a:buChar char=""/>
            </a:pPr>
            <a:r>
              <a:rPr lang="en-US" dirty="0" smtClean="0">
                <a:solidFill>
                  <a:srgbClr val="000000"/>
                </a:solidFill>
              </a:rPr>
              <a:t>At present, The Non-photonic Electrons</a:t>
            </a:r>
            <a:r>
              <a:rPr lang="en-US" dirty="0" smtClean="0">
                <a:solidFill>
                  <a:srgbClr val="000000"/>
                </a:solidFill>
              </a:rPr>
              <a:t> analysis is </a:t>
            </a:r>
            <a:r>
              <a:rPr lang="en-US" dirty="0" smtClean="0">
                <a:solidFill>
                  <a:srgbClr val="000000"/>
                </a:solidFill>
              </a:rPr>
              <a:t>the key to study high 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charm and bottom production at RHIC.</a:t>
            </a:r>
          </a:p>
          <a:p>
            <a:pPr indent="277200">
              <a:spcBef>
                <a:spcPts val="1000"/>
              </a:spcBef>
              <a:spcAft>
                <a:spcPts val="100"/>
              </a:spcAft>
              <a:buSzPct val="100000"/>
              <a:buFont typeface="Wingdings" charset="2"/>
              <a:buChar char=""/>
            </a:pPr>
            <a:r>
              <a:rPr lang="en-US" dirty="0" smtClean="0">
                <a:solidFill>
                  <a:srgbClr val="000000"/>
                </a:solidFill>
              </a:rPr>
              <a:t>Heavy Flavor Tracker, the new STAR subsystem, will make a significant improvement </a:t>
            </a:r>
          </a:p>
        </p:txBody>
      </p:sp>
      <p:pic>
        <p:nvPicPr>
          <p:cNvPr id="9" name="Picture 8" descr="D0_RAA.gif"/>
          <p:cNvPicPr>
            <a:picLocks noChangeAspect="1"/>
          </p:cNvPicPr>
          <p:nvPr/>
        </p:nvPicPr>
        <p:blipFill rotWithShape="1">
          <a:blip r:embed="rId2"/>
          <a:srcRect l="50871" b="10655"/>
          <a:stretch/>
        </p:blipFill>
        <p:spPr>
          <a:xfrm>
            <a:off x="0" y="686641"/>
            <a:ext cx="5407080" cy="5637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signal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FB7AC-6905-3440-AFB2-D2C8E9B0B8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5600" y="1258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Like-sign background </a:t>
            </a:r>
            <a:r>
              <a:rPr lang="en-US" dirty="0" smtClean="0"/>
              <a:t>subtracted.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763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Rotated background </a:t>
            </a:r>
            <a:r>
              <a:rPr lang="en-US" dirty="0" smtClean="0"/>
              <a:t>subtracted.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5600" y="1900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S/√(S+2B) = 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334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S/√(S+2B) = 4.1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1987" y="3402259"/>
            <a:ext cx="2117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52 M minimum bias events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Rota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" y="3651740"/>
            <a:ext cx="6646985" cy="2672861"/>
          </a:xfrm>
          <a:prstGeom prst="rect">
            <a:avLst/>
          </a:prstGeom>
        </p:spPr>
      </p:pic>
      <p:pic>
        <p:nvPicPr>
          <p:cNvPr id="16" name="Picture 15" descr="Lik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685800"/>
            <a:ext cx="6646985" cy="2895600"/>
          </a:xfrm>
          <a:prstGeom prst="rect">
            <a:avLst/>
          </a:prstGeom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5.  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99660" y="972235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7260" y="3886200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D*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5.  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8" name="Picture 17" descr="DstarBH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49776" y="762664"/>
            <a:ext cx="4441824" cy="55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609600"/>
            <a:ext cx="2817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tower triggered events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19" descr="Dst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2400" y="762664"/>
            <a:ext cx="4457700" cy="5581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4762" y="6096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Minimum bias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9260" y="1143000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2660" y="1143000"/>
            <a:ext cx="15055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STAR preliminary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000" y="1466165"/>
            <a:ext cx="14746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2&lt; </a:t>
            </a:r>
            <a:r>
              <a:rPr lang="en-US" sz="1500" dirty="0" err="1" smtClean="0"/>
              <a:t>p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 &lt; 20 </a:t>
            </a:r>
            <a:r>
              <a:rPr lang="en-US" sz="1500" dirty="0" err="1" smtClean="0"/>
              <a:t>GeV/c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6952660" y="1456982"/>
            <a:ext cx="14746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2&lt; </a:t>
            </a:r>
            <a:r>
              <a:rPr lang="en-US" sz="1500" dirty="0" err="1" smtClean="0"/>
              <a:t>p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 &lt; 20 </a:t>
            </a:r>
            <a:r>
              <a:rPr lang="en-US" sz="1500" dirty="0" err="1" smtClean="0"/>
              <a:t>GeV/c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6.  Summary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44000" y="769233"/>
            <a:ext cx="88476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  <a:buClr>
                <a:srgbClr val="0000FF"/>
              </a:buClr>
              <a:buFont typeface="Wingdings" charset="2"/>
              <a:buChar char=""/>
            </a:pPr>
            <a:r>
              <a:rPr lang="en-US" sz="2000" dirty="0" smtClean="0">
                <a:latin typeface="Arial"/>
                <a:cs typeface="Arial"/>
              </a:rPr>
              <a:t> D</a:t>
            </a:r>
            <a:r>
              <a:rPr lang="en-US" sz="2000" baseline="30000" dirty="0" smtClean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 and D* are measured in </a:t>
            </a:r>
            <a:r>
              <a:rPr lang="en-US" sz="2000" dirty="0" err="1" smtClean="0">
                <a:latin typeface="Arial"/>
                <a:cs typeface="Arial"/>
              </a:rPr>
              <a:t>p+p</a:t>
            </a:r>
            <a:r>
              <a:rPr lang="en-US" sz="2000" dirty="0" smtClean="0">
                <a:latin typeface="Arial"/>
                <a:cs typeface="Arial"/>
              </a:rPr>
              <a:t> 200 </a:t>
            </a:r>
            <a:r>
              <a:rPr lang="en-US" sz="2000" dirty="0" err="1" smtClean="0">
                <a:latin typeface="Arial"/>
                <a:cs typeface="Arial"/>
              </a:rPr>
              <a:t>GeV</a:t>
            </a:r>
            <a:r>
              <a:rPr lang="en-US" sz="2000" dirty="0" smtClean="0">
                <a:latin typeface="Arial"/>
                <a:cs typeface="Arial"/>
              </a:rPr>
              <a:t> up to 6 </a:t>
            </a:r>
            <a:r>
              <a:rPr lang="en-US" sz="2000" dirty="0" err="1" smtClean="0">
                <a:latin typeface="Arial"/>
                <a:cs typeface="Arial"/>
              </a:rPr>
              <a:t>GeV/c</a:t>
            </a:r>
            <a:r>
              <a:rPr lang="en-US" sz="2000" dirty="0" smtClean="0">
                <a:latin typeface="Arial"/>
                <a:cs typeface="Arial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                           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the first direct measurement at RHIC</a:t>
            </a: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charset="2"/>
              <a:buChar char="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					    	consistent with FONLL upper limit</a:t>
            </a:r>
            <a:r>
              <a:rPr lang="en-US" sz="2000" dirty="0" smtClean="0">
                <a:latin typeface="Arial"/>
                <a:cs typeface="Arial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	 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charset="2"/>
              <a:buChar char=""/>
            </a:pPr>
            <a:r>
              <a:rPr lang="en-US" sz="2000" dirty="0" smtClean="0">
                <a:latin typeface="Arial"/>
                <a:cs typeface="Arial"/>
              </a:rPr>
              <a:t> Sufficient D</a:t>
            </a:r>
            <a:r>
              <a:rPr lang="en-US" sz="2000" baseline="30000" dirty="0" smtClean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 and D* signal from </a:t>
            </a:r>
            <a:r>
              <a:rPr lang="en-US" sz="2000" dirty="0" err="1" smtClean="0">
                <a:latin typeface="Arial"/>
                <a:cs typeface="Arial"/>
              </a:rPr>
              <a:t>p+p</a:t>
            </a:r>
            <a:r>
              <a:rPr lang="en-US" sz="2000" dirty="0" smtClean="0">
                <a:latin typeface="Arial"/>
                <a:cs typeface="Arial"/>
              </a:rPr>
              <a:t> 500 </a:t>
            </a:r>
            <a:r>
              <a:rPr lang="en-US" sz="2000" dirty="0" err="1" smtClean="0">
                <a:latin typeface="Arial"/>
                <a:cs typeface="Arial"/>
              </a:rPr>
              <a:t>GeV</a:t>
            </a:r>
            <a:r>
              <a:rPr lang="en-US" sz="2000" dirty="0" smtClean="0">
                <a:latin typeface="Arial"/>
                <a:cs typeface="Arial"/>
              </a:rPr>
              <a:t> collisions promises first open charm cross section calculation in such energy with </a:t>
            </a:r>
            <a:r>
              <a:rPr lang="en-US" sz="2000" dirty="0" err="1" smtClean="0">
                <a:latin typeface="Arial"/>
                <a:cs typeface="Arial"/>
              </a:rPr>
              <a:t>p</a:t>
            </a:r>
            <a:r>
              <a:rPr lang="en-US" sz="2000" baseline="-25000" dirty="0" err="1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 coverage being 0.4 – 7.0 </a:t>
            </a:r>
            <a:r>
              <a:rPr lang="en-US" sz="2000" dirty="0" err="1" smtClean="0">
                <a:latin typeface="Arial"/>
                <a:cs typeface="Arial"/>
              </a:rPr>
              <a:t>GeV/c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charset="2"/>
              <a:buChar char=""/>
            </a:pPr>
            <a:r>
              <a:rPr lang="en-US" sz="2000" dirty="0" smtClean="0">
                <a:latin typeface="Arial"/>
                <a:cs typeface="Arial"/>
              </a:rPr>
              <a:t> D</a:t>
            </a:r>
            <a:r>
              <a:rPr lang="en-US" sz="2000" baseline="30000" dirty="0" smtClean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 are measured in </a:t>
            </a:r>
            <a:r>
              <a:rPr lang="en-US" sz="2000" dirty="0" err="1" smtClean="0">
                <a:latin typeface="Arial"/>
                <a:cs typeface="Arial"/>
              </a:rPr>
              <a:t>Au+Au</a:t>
            </a:r>
            <a:r>
              <a:rPr lang="en-US" sz="2000" dirty="0" smtClean="0">
                <a:latin typeface="Arial"/>
                <a:cs typeface="Arial"/>
              </a:rPr>
              <a:t> 200 </a:t>
            </a:r>
            <a:r>
              <a:rPr lang="en-US" sz="2000" dirty="0" err="1" smtClean="0">
                <a:latin typeface="Arial"/>
                <a:cs typeface="Arial"/>
              </a:rPr>
              <a:t>GeV</a:t>
            </a:r>
            <a:r>
              <a:rPr lang="en-US" sz="2000" dirty="0" smtClean="0">
                <a:latin typeface="Arial"/>
                <a:cs typeface="Arial"/>
              </a:rPr>
              <a:t> up to 5 </a:t>
            </a:r>
            <a:r>
              <a:rPr lang="en-US" sz="2000" dirty="0" err="1" smtClean="0">
                <a:latin typeface="Arial"/>
                <a:cs typeface="Arial"/>
              </a:rPr>
              <a:t>GeV/c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>
              <a:spcAft>
                <a:spcPts val="600"/>
              </a:spcAft>
              <a:buClr>
                <a:srgbClr val="0000FF"/>
              </a:buClr>
              <a:buFont typeface="Wingdings" charset="2"/>
              <a:buChar char=""/>
            </a:pPr>
            <a:r>
              <a:rPr lang="en-US" sz="2000" dirty="0" smtClean="0">
                <a:latin typeface="Arial"/>
                <a:cs typeface="Arial"/>
              </a:rPr>
              <a:t> 1) Charm cross sections at mid-rapidity follow number of 			    			  binary collisions scaling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sz="2000" dirty="0" smtClean="0">
                <a:latin typeface="Arial"/>
                <a:cs typeface="Arial"/>
              </a:rPr>
              <a:t>    2) R</a:t>
            </a:r>
            <a:r>
              <a:rPr lang="en-US" sz="2000" baseline="-25000" dirty="0" smtClean="0">
                <a:latin typeface="Arial"/>
                <a:cs typeface="Arial"/>
              </a:rPr>
              <a:t>AA</a:t>
            </a:r>
            <a:r>
              <a:rPr lang="en-US" sz="2000" dirty="0" smtClean="0">
                <a:latin typeface="Arial"/>
                <a:cs typeface="Arial"/>
              </a:rPr>
              <a:t> is consistent with unity for </a:t>
            </a:r>
            <a:r>
              <a:rPr lang="en-US" sz="2000" dirty="0" err="1" smtClean="0">
                <a:latin typeface="Arial"/>
                <a:cs typeface="Arial"/>
              </a:rPr>
              <a:t>p</a:t>
            </a:r>
            <a:r>
              <a:rPr lang="en-US" sz="2000" baseline="-25000" dirty="0" err="1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 &lt; 3 </a:t>
            </a:r>
            <a:r>
              <a:rPr lang="en-US" sz="2000" dirty="0" err="1" smtClean="0">
                <a:latin typeface="Arial"/>
                <a:cs typeface="Arial"/>
              </a:rPr>
              <a:t>GeV/c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  <a:p>
            <a:pPr>
              <a:spcAft>
                <a:spcPts val="1800"/>
              </a:spcAft>
              <a:buClr>
                <a:srgbClr val="0000FF"/>
              </a:buClr>
            </a:pPr>
            <a:r>
              <a:rPr lang="en-US" sz="2000" dirty="0" smtClean="0">
                <a:latin typeface="Arial"/>
                <a:cs typeface="Arial"/>
              </a:rPr>
              <a:t>   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=&gt; charm is produced at early stage of the collisions.</a:t>
            </a:r>
          </a:p>
          <a:p>
            <a:pPr>
              <a:spcAft>
                <a:spcPts val="1800"/>
              </a:spcAft>
              <a:buClr>
                <a:srgbClr val="0000FF"/>
              </a:buClr>
              <a:buFont typeface="Wingdings" charset="2"/>
              <a:buChar char=""/>
            </a:pPr>
            <a:r>
              <a:rPr lang="en-US" sz="2000" dirty="0" smtClean="0">
                <a:latin typeface="Arial"/>
                <a:cs typeface="Arial"/>
              </a:rPr>
              <a:t> Run 2011 </a:t>
            </a:r>
            <a:r>
              <a:rPr lang="en-US" sz="2000" dirty="0" err="1" smtClean="0">
                <a:latin typeface="Arial"/>
                <a:cs typeface="Arial"/>
              </a:rPr>
              <a:t>Au+Au</a:t>
            </a:r>
            <a:r>
              <a:rPr lang="en-US" sz="2000" dirty="0" smtClean="0">
                <a:latin typeface="Arial"/>
                <a:cs typeface="Arial"/>
              </a:rPr>
              <a:t> data with twice more statistics will allow us to extend the R</a:t>
            </a:r>
            <a:r>
              <a:rPr lang="en-US" sz="2000" baseline="-25000" dirty="0" smtClean="0">
                <a:latin typeface="Arial"/>
                <a:cs typeface="Arial"/>
              </a:rPr>
              <a:t>AA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p</a:t>
            </a:r>
            <a:r>
              <a:rPr lang="en-US" sz="2000" baseline="-25000" dirty="0" err="1" smtClean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 range up to 7 – 8 </a:t>
            </a:r>
            <a:r>
              <a:rPr lang="en-US" sz="2000" dirty="0" err="1" smtClean="0">
                <a:latin typeface="Arial"/>
                <a:cs typeface="Arial"/>
              </a:rPr>
              <a:t>GeV/c</a:t>
            </a:r>
            <a:r>
              <a:rPr lang="en-US" sz="2000" dirty="0" smtClean="0">
                <a:latin typeface="Arial"/>
                <a:cs typeface="Arial"/>
              </a:rPr>
              <a:t>.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606812"/>
            <a:ext cx="2209800" cy="37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Tlusty, NPI ASCR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Puerto Rico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Heavy Flavor Tracker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410293" y="921676"/>
            <a:ext cx="3604640" cy="5279496"/>
            <a:chOff x="5380175" y="1417429"/>
            <a:chExt cx="3533775" cy="5024352"/>
          </a:xfrm>
        </p:grpSpPr>
        <p:pic>
          <p:nvPicPr>
            <p:cNvPr id="7" name="Picture 7" descr="D0v2_thin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1030" y="1417429"/>
              <a:ext cx="35179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plot_Rcp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80175" y="3698581"/>
              <a:ext cx="35337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726282" y="1012230"/>
            <a:ext cx="3729036" cy="2532063"/>
            <a:chOff x="290513" y="3048000"/>
            <a:chExt cx="3976687" cy="2532063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290513" y="3124200"/>
              <a:ext cx="3976687" cy="2455863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 altLang="zh-CN" sz="1800"/>
            </a:p>
          </p:txBody>
        </p:sp>
        <p:sp>
          <p:nvSpPr>
            <p:cNvPr id="11" name="TextBox 79"/>
            <p:cNvSpPr txBox="1">
              <a:spLocks noChangeArrowheads="1"/>
            </p:cNvSpPr>
            <p:nvPr/>
          </p:nvSpPr>
          <p:spPr bwMode="auto">
            <a:xfrm>
              <a:off x="3276600" y="3657600"/>
              <a:ext cx="601663" cy="923330"/>
            </a:xfrm>
            <a:prstGeom prst="rect">
              <a:avLst/>
            </a:prstGeom>
            <a:solidFill>
              <a:srgbClr val="FFFFFF">
                <a:alpha val="5882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</a:rPr>
                <a:t>SSD</a:t>
              </a:r>
            </a:p>
            <a:p>
              <a:r>
                <a:rPr lang="en-US" altLang="zh-CN">
                  <a:solidFill>
                    <a:srgbClr val="000000"/>
                  </a:solidFill>
                </a:rPr>
                <a:t>IST</a:t>
              </a:r>
            </a:p>
            <a:p>
              <a:r>
                <a:rPr lang="en-US" altLang="zh-CN">
                  <a:solidFill>
                    <a:srgbClr val="000000"/>
                  </a:solidFill>
                </a:rPr>
                <a:t>PXL</a:t>
              </a:r>
            </a:p>
          </p:txBody>
        </p:sp>
        <p:cxnSp>
          <p:nvCxnSpPr>
            <p:cNvPr id="12" name="Straight Arrow Connector 44"/>
            <p:cNvCxnSpPr>
              <a:cxnSpLocks noChangeShapeType="1"/>
            </p:cNvCxnSpPr>
            <p:nvPr/>
          </p:nvCxnSpPr>
          <p:spPr bwMode="auto">
            <a:xfrm rot="10800000" flipV="1">
              <a:off x="2527300" y="3797300"/>
              <a:ext cx="749300" cy="141288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</p:spPr>
        </p:cxnSp>
        <p:cxnSp>
          <p:nvCxnSpPr>
            <p:cNvPr id="13" name="Straight Arrow Connector 46"/>
            <p:cNvCxnSpPr>
              <a:cxnSpLocks noChangeShapeType="1"/>
              <a:stCxn id="11" idx="1"/>
            </p:cNvCxnSpPr>
            <p:nvPr/>
          </p:nvCxnSpPr>
          <p:spPr bwMode="auto">
            <a:xfrm rot="10800000" flipV="1">
              <a:off x="2376489" y="4119264"/>
              <a:ext cx="900111" cy="86023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</p:spPr>
        </p:cxnSp>
        <p:cxnSp>
          <p:nvCxnSpPr>
            <p:cNvPr id="14" name="Straight Arrow Connector 49"/>
            <p:cNvCxnSpPr>
              <a:cxnSpLocks noChangeShapeType="1"/>
            </p:cNvCxnSpPr>
            <p:nvPr/>
          </p:nvCxnSpPr>
          <p:spPr bwMode="auto">
            <a:xfrm rot="10800000" flipV="1">
              <a:off x="2152650" y="4359275"/>
              <a:ext cx="1123950" cy="13970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</p:spPr>
        </p:cxnSp>
        <p:sp>
          <p:nvSpPr>
            <p:cNvPr id="15" name="Text Box 34"/>
            <p:cNvSpPr txBox="1">
              <a:spLocks noChangeArrowheads="1"/>
            </p:cNvSpPr>
            <p:nvPr/>
          </p:nvSpPr>
          <p:spPr bwMode="auto">
            <a:xfrm>
              <a:off x="2895600" y="3048000"/>
              <a:ext cx="590550" cy="36933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TPC</a:t>
              </a:r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3429001" y="4953000"/>
              <a:ext cx="590550" cy="36933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FGT</a:t>
              </a:r>
            </a:p>
          </p:txBody>
        </p:sp>
      </p:grp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9064" y="3902839"/>
            <a:ext cx="5365571" cy="2139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Heavy Flavor </a:t>
            </a:r>
            <a:r>
              <a:rPr lang="en-US" dirty="0" smtClean="0"/>
              <a:t>Tracker Project.</a:t>
            </a:r>
          </a:p>
          <a:p>
            <a:pPr>
              <a:spcAft>
                <a:spcPts val="600"/>
              </a:spcAft>
              <a:buClr>
                <a:srgbClr val="3366FF"/>
              </a:buClr>
              <a:buFont typeface="Wingdings" charset="2"/>
              <a:buChar char="ü"/>
            </a:pPr>
            <a:r>
              <a:rPr lang="en-US" dirty="0" smtClean="0"/>
              <a:t> Reconstruct </a:t>
            </a:r>
            <a:r>
              <a:rPr lang="en-US" dirty="0"/>
              <a:t>secondary vertex.</a:t>
            </a:r>
            <a:endParaRPr lang="en-US" dirty="0" smtClean="0"/>
          </a:p>
          <a:p>
            <a:pPr>
              <a:spcAft>
                <a:spcPts val="600"/>
              </a:spcAft>
              <a:buClr>
                <a:srgbClr val="3366FF"/>
              </a:buClr>
              <a:buFont typeface="Wingdings" charset="2"/>
              <a:buChar char="ü"/>
            </a:pPr>
            <a:r>
              <a:rPr lang="en-US" dirty="0" smtClean="0"/>
              <a:t> Dramatically </a:t>
            </a:r>
            <a:r>
              <a:rPr lang="en-US" dirty="0"/>
              <a:t>improve the precision of measurements.</a:t>
            </a:r>
            <a:endParaRPr lang="en-US" dirty="0" smtClean="0"/>
          </a:p>
          <a:p>
            <a:pPr>
              <a:spcAft>
                <a:spcPts val="600"/>
              </a:spcAft>
              <a:buClr>
                <a:srgbClr val="3366FF"/>
              </a:buClr>
              <a:buFont typeface="Wingdings" charset="2"/>
              <a:buChar char="ü"/>
            </a:pPr>
            <a:r>
              <a:rPr lang="en-US" dirty="0" smtClean="0"/>
              <a:t> Address </a:t>
            </a:r>
            <a:r>
              <a:rPr lang="en-US" dirty="0"/>
              <a:t>physics related to heavy flavor.</a:t>
            </a:r>
            <a:r>
              <a:rPr lang="en-US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v</a:t>
            </a:r>
            <a:r>
              <a:rPr lang="en-US" baseline="-25000" dirty="0" smtClean="0"/>
              <a:t>2  </a:t>
            </a:r>
            <a:r>
              <a:rPr lang="en-US" dirty="0" smtClean="0"/>
              <a:t>: </a:t>
            </a:r>
            <a:r>
              <a:rPr lang="en-US" dirty="0" err="1" smtClean="0"/>
              <a:t>thermalization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R</a:t>
            </a:r>
            <a:r>
              <a:rPr lang="en-US" baseline="-25000" dirty="0" smtClean="0"/>
              <a:t>CP</a:t>
            </a:r>
            <a:r>
              <a:rPr lang="en-US" dirty="0" smtClean="0"/>
              <a:t>: charm quark energy loss mechanism.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Systematic error study</a:t>
            </a:r>
            <a:endParaRPr lang="en-US" dirty="0"/>
          </a:p>
        </p:txBody>
      </p:sp>
      <p:pic>
        <p:nvPicPr>
          <p:cNvPr id="6" name="Picture 5" descr="dcaK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38142" y="4003456"/>
            <a:ext cx="2977258" cy="2016344"/>
          </a:xfrm>
          <a:prstGeom prst="rect">
            <a:avLst/>
          </a:prstGeom>
        </p:spPr>
      </p:pic>
      <p:pic>
        <p:nvPicPr>
          <p:cNvPr id="7" name="Picture 6" descr="dcaPi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38142" y="1882455"/>
            <a:ext cx="3131790" cy="2121001"/>
          </a:xfrm>
          <a:prstGeom prst="rect">
            <a:avLst/>
          </a:prstGeom>
        </p:spPr>
      </p:pic>
      <p:pic>
        <p:nvPicPr>
          <p:cNvPr id="8" name="Picture 7" descr="nhitsK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5771" y="4003456"/>
            <a:ext cx="2752229" cy="1863944"/>
          </a:xfrm>
          <a:prstGeom prst="rect">
            <a:avLst/>
          </a:prstGeom>
        </p:spPr>
      </p:pic>
      <p:pic>
        <p:nvPicPr>
          <p:cNvPr id="9" name="Picture 8" descr="nhitsPi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113485" y="4026909"/>
            <a:ext cx="2830115" cy="191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771" y="1219200"/>
            <a:ext cx="58002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Raw Counts – Difference between methods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nFitPoints</a:t>
            </a:r>
            <a:r>
              <a:rPr lang="en-US" dirty="0" smtClean="0"/>
              <a:t> - difference between 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MC(nFitPts</a:t>
            </a:r>
            <a:r>
              <a:rPr lang="en-US" dirty="0" smtClean="0"/>
              <a:t>&gt;25)/MC(nFitPts&gt;15) and </a:t>
            </a:r>
          </a:p>
          <a:p>
            <a:pPr marL="342900" indent="-342900"/>
            <a:r>
              <a:rPr lang="en-US" dirty="0" smtClean="0"/>
              <a:t>	</a:t>
            </a:r>
            <a:r>
              <a:rPr lang="en-US" dirty="0" err="1" smtClean="0"/>
              <a:t>Data(nFitPts</a:t>
            </a:r>
            <a:r>
              <a:rPr lang="en-US" dirty="0" smtClean="0"/>
              <a:t>&gt;25)/Data(nFitPts&gt;15)</a:t>
            </a:r>
          </a:p>
          <a:p>
            <a:pPr marL="342900" indent="-342900"/>
            <a:r>
              <a:rPr lang="en-US" dirty="0" smtClean="0"/>
              <a:t>3)	DCA - difference between </a:t>
            </a:r>
            <a:r>
              <a:rPr lang="en-US" dirty="0" err="1" smtClean="0"/>
              <a:t>MC(dca</a:t>
            </a:r>
            <a:r>
              <a:rPr lang="en-US" dirty="0" smtClean="0"/>
              <a:t>&lt;1)/MC(dca&lt;2) and </a:t>
            </a:r>
            <a:r>
              <a:rPr lang="en-US" dirty="0" err="1" smtClean="0"/>
              <a:t>Data(dca</a:t>
            </a:r>
            <a:r>
              <a:rPr lang="en-US" dirty="0" smtClean="0"/>
              <a:t>&lt;1)/Data(dca&lt;2)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Pile-up removal</a:t>
            </a:r>
            <a:endParaRPr lang="en-US" dirty="0"/>
          </a:p>
        </p:txBody>
      </p:sp>
      <p:pic>
        <p:nvPicPr>
          <p:cNvPr id="6" name="Picture 5" descr="pile-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32263"/>
            <a:ext cx="3717641" cy="2500521"/>
          </a:xfrm>
          <a:prstGeom prst="rect">
            <a:avLst/>
          </a:prstGeom>
        </p:spPr>
      </p:pic>
      <p:pic>
        <p:nvPicPr>
          <p:cNvPr id="7" name="Picture 6" descr="goodev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32262"/>
            <a:ext cx="4495800" cy="3118101"/>
          </a:xfrm>
          <a:prstGeom prst="rect">
            <a:avLst/>
          </a:prstGeom>
        </p:spPr>
      </p:pic>
      <p:pic>
        <p:nvPicPr>
          <p:cNvPr id="8" name="Picture 7" descr="PionsVsBb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3276600"/>
            <a:ext cx="5181600" cy="305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2814" y="4355802"/>
            <a:ext cx="38587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pp collisions peak luminosity                      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peak</a:t>
            </a:r>
            <a:r>
              <a:rPr lang="en-US" sz="1600" dirty="0" smtClean="0"/>
              <a:t> = 5*10</a:t>
            </a:r>
            <a:r>
              <a:rPr lang="en-US" sz="1600" baseline="30000" dirty="0" smtClean="0"/>
              <a:t>31 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in year 2009.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EventRate</a:t>
            </a:r>
            <a:r>
              <a:rPr lang="en-US" sz="1600" dirty="0" smtClean="0"/>
              <a:t> = </a:t>
            </a:r>
            <a:r>
              <a:rPr lang="en-US" sz="1600" dirty="0" err="1" smtClean="0"/>
              <a:t>L</a:t>
            </a:r>
            <a:r>
              <a:rPr lang="en-US" sz="1600" baseline="-25000" dirty="0" err="1" smtClean="0"/>
              <a:t>peak</a:t>
            </a:r>
            <a:r>
              <a:rPr lang="en-US" sz="1600" dirty="0" smtClean="0"/>
              <a:t>*</a:t>
            </a:r>
            <a:r>
              <a:rPr lang="en-US" sz="1600" dirty="0" smtClean="0">
                <a:latin typeface="Symbol" charset="2"/>
                <a:cs typeface="Symbol" charset="2"/>
              </a:rPr>
              <a:t>s</a:t>
            </a:r>
            <a:r>
              <a:rPr lang="en-US" sz="1600" baseline="30000" dirty="0" smtClean="0"/>
              <a:t>NSD</a:t>
            </a:r>
            <a:r>
              <a:rPr lang="en-US" sz="1600" dirty="0" smtClean="0"/>
              <a:t>(30 </a:t>
            </a:r>
            <a:r>
              <a:rPr lang="en-US" sz="1600" dirty="0" err="1" smtClean="0"/>
              <a:t>mb</a:t>
            </a:r>
            <a:r>
              <a:rPr lang="en-US" sz="1600" dirty="0" smtClean="0"/>
              <a:t>) = 1.5 MHz 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TPC readout ~ 80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s =&gt; TPC sees tracks from 120‎ collisions. Pile-ups are removed by‎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‎ |</a:t>
            </a:r>
            <a:r>
              <a:rPr lang="en-US" sz="1600" dirty="0" err="1" smtClean="0"/>
              <a:t>VpdVz</a:t>
            </a:r>
            <a:r>
              <a:rPr lang="en-US" sz="1600" dirty="0" smtClean="0"/>
              <a:t> - </a:t>
            </a:r>
            <a:r>
              <a:rPr lang="en-US" sz="1600" dirty="0" err="1" smtClean="0"/>
              <a:t>TpcVz</a:t>
            </a:r>
            <a:r>
              <a:rPr lang="en-US" sz="1600" dirty="0" smtClean="0"/>
              <a:t>| &lt; 6cm cut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‎ TPC PPV reconstruction algorithm</a:t>
            </a:r>
          </a:p>
          <a:p>
            <a:r>
              <a:rPr lang="en-US" sz="1200" dirty="0" smtClean="0"/>
              <a:t>‎‎</a:t>
            </a:r>
            <a:endParaRPr lang="en-US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Charm cross section </a:t>
            </a:r>
            <a:r>
              <a:rPr lang="en-US" dirty="0" err="1" smtClean="0"/>
              <a:t>vs</a:t>
            </a:r>
            <a:r>
              <a:rPr lang="en-US" dirty="0" smtClean="0"/>
              <a:t>						     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705600" y="43542"/>
          <a:ext cx="762000" cy="489858"/>
        </p:xfrm>
        <a:graphic>
          <a:graphicData uri="http://schemas.openxmlformats.org/presentationml/2006/ole">
            <p:oleObj spid="_x0000_s108546" name="Equation" r:id="rId3" imgW="355600" imgH="2286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totalxse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94970"/>
            <a:ext cx="5791200" cy="561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" y="762000"/>
            <a:ext cx="88560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Analysis methods, Detector Setup and Particle Identification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Analysis status on 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David Tlusty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Hard Probes 2012, Cagliari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to study heavy quarks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mtClean="0"/>
              <a:t>Motivation</a:t>
            </a:r>
            <a:endParaRPr lang="en-US" dirty="0"/>
          </a:p>
        </p:txBody>
      </p:sp>
      <p:pic>
        <p:nvPicPr>
          <p:cNvPr id="7" name="Picture 6" descr="Picture 2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3421" y="1143000"/>
            <a:ext cx="1895644" cy="142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3587621"/>
            <a:ext cx="9000000" cy="2508379"/>
          </a:xfrm>
          <a:prstGeom prst="rect">
            <a:avLst/>
          </a:prstGeom>
          <a:noFill/>
          <a:ln w="9525">
            <a:solidFill>
              <a:srgbClr val="BB110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66FF"/>
              </a:buClr>
              <a:buFont typeface="Wingdings" charset="2"/>
              <a:buChar char=""/>
            </a:pPr>
            <a:r>
              <a:rPr lang="en-US" sz="2000" dirty="0" smtClean="0"/>
              <a:t>Produced in initial hard </a:t>
            </a:r>
            <a:r>
              <a:rPr lang="en-US" sz="2000" dirty="0" err="1" smtClean="0"/>
              <a:t>partonic</a:t>
            </a:r>
            <a:r>
              <a:rPr lang="en-US" sz="2000" dirty="0" smtClean="0"/>
              <a:t> collisions</a:t>
            </a:r>
          </a:p>
          <a:p>
            <a:pPr marL="457200" indent="-457200">
              <a:buClr>
                <a:srgbClr val="0066FF"/>
              </a:buClr>
              <a:buFont typeface="Wingdings" charset="2"/>
              <a:buChar char=""/>
            </a:pPr>
            <a:r>
              <a:rPr lang="en-US" sz="2000" dirty="0" smtClean="0"/>
              <a:t>Sensitive to initial gluon density and gluon distribution. Due to it’s large mass a good </a:t>
            </a:r>
            <a:r>
              <a:rPr lang="en-US" sz="2000" dirty="0" err="1" smtClean="0"/>
              <a:t>pQCD</a:t>
            </a:r>
            <a:r>
              <a:rPr lang="en-US" sz="2000" dirty="0" smtClean="0"/>
              <a:t> test at RHIC collision energies. </a:t>
            </a:r>
          </a:p>
          <a:p>
            <a:pPr marL="457200" indent="-457200">
              <a:buClr>
                <a:srgbClr val="0066FF"/>
              </a:buClr>
              <a:buFont typeface="Wingdings" charset="2"/>
              <a:buChar char=""/>
            </a:pPr>
            <a:r>
              <a:rPr lang="en-US" sz="2000" dirty="0" smtClean="0"/>
              <a:t>Heavy quark mass is believed to be external to QCD (=&gt; stay heavy even in QGP)</a:t>
            </a:r>
          </a:p>
          <a:p>
            <a:pPr marL="457200" indent="-457200">
              <a:spcAft>
                <a:spcPts val="600"/>
              </a:spcAft>
              <a:buClr>
                <a:srgbClr val="0066FF"/>
              </a:buClr>
              <a:buFont typeface="Wingdings" charset="2"/>
              <a:buChar char=""/>
            </a:pPr>
            <a:r>
              <a:rPr lang="en-US" sz="2000" dirty="0" smtClean="0"/>
              <a:t>Couple differently with the medium than light quarks. Reveal critical features of the medium</a:t>
            </a:r>
          </a:p>
          <a:p>
            <a:pPr marL="914400" lvl="1" indent="-457200">
              <a:spcAft>
                <a:spcPts val="600"/>
              </a:spcAft>
              <a:buClr>
                <a:srgbClr val="0066FF"/>
              </a:buClr>
              <a:buFont typeface="Wingdings" charset="2"/>
              <a:buChar char=""/>
            </a:pPr>
            <a:r>
              <a:rPr lang="en-US" sz="1600" dirty="0" smtClean="0"/>
              <a:t>Spectra could be significantly modified but still would retain memory about their interaction history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152400" y="762000"/>
            <a:ext cx="3325009" cy="2667000"/>
            <a:chOff x="0" y="564333"/>
            <a:chExt cx="4212861" cy="3685642"/>
          </a:xfrm>
        </p:grpSpPr>
        <p:pic>
          <p:nvPicPr>
            <p:cNvPr id="10" name="Picture 3" descr="qcd_mass2"/>
            <p:cNvPicPr>
              <a:picLocks noChangeAspect="1" noChangeArrowheads="1"/>
            </p:cNvPicPr>
            <p:nvPr/>
          </p:nvPicPr>
          <p:blipFill>
            <a:blip r:embed="rId3"/>
            <a:srcRect t="6797"/>
            <a:stretch>
              <a:fillRect/>
            </a:stretch>
          </p:blipFill>
          <p:spPr bwMode="auto">
            <a:xfrm>
              <a:off x="0" y="588096"/>
              <a:ext cx="3929063" cy="366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664798" y="564333"/>
              <a:ext cx="3548063" cy="31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3366FF"/>
                  </a:solidFill>
                </a:rPr>
                <a:t>X. Zhu, </a:t>
              </a:r>
              <a:r>
                <a:rPr lang="en-US" sz="1200" i="1" dirty="0">
                  <a:solidFill>
                    <a:srgbClr val="3366FF"/>
                  </a:solidFill>
                </a:rPr>
                <a:t>et al</a:t>
              </a:r>
              <a:r>
                <a:rPr lang="en-US" sz="1200" dirty="0">
                  <a:solidFill>
                    <a:srgbClr val="3366FF"/>
                  </a:solidFill>
                </a:rPr>
                <a:t>,</a:t>
              </a:r>
              <a:r>
                <a:rPr lang="en-US" sz="1200" dirty="0" smtClean="0">
                  <a:solidFill>
                    <a:srgbClr val="3366FF"/>
                  </a:solidFill>
                </a:rPr>
                <a:t> </a:t>
              </a:r>
              <a:r>
                <a:rPr lang="en-US" sz="1200" i="1" dirty="0" smtClean="0">
                  <a:solidFill>
                    <a:srgbClr val="3366FF"/>
                  </a:solidFill>
                </a:rPr>
                <a:t>PLB</a:t>
              </a:r>
              <a:r>
                <a:rPr lang="en-US" sz="1200" b="1" i="1" dirty="0" smtClean="0">
                  <a:solidFill>
                    <a:srgbClr val="3366FF"/>
                  </a:solidFill>
                </a:rPr>
                <a:t> 647</a:t>
              </a:r>
              <a:r>
                <a:rPr lang="en-US" sz="1200" i="1" dirty="0">
                  <a:solidFill>
                    <a:srgbClr val="3366FF"/>
                  </a:solidFill>
                </a:rPr>
                <a:t>, 366(2007</a:t>
              </a:r>
              <a:r>
                <a:rPr lang="en-US" sz="1200" i="1" dirty="0" smtClean="0">
                  <a:solidFill>
                    <a:srgbClr val="3366FF"/>
                  </a:solidFill>
                </a:rPr>
                <a:t>)</a:t>
              </a:r>
              <a:endParaRPr lang="en-US" sz="1200" i="1" dirty="0">
                <a:solidFill>
                  <a:srgbClr val="3366FF"/>
                </a:solidFill>
              </a:endParaRPr>
            </a:p>
          </p:txBody>
        </p:sp>
      </p:grpSp>
      <p:pic>
        <p:nvPicPr>
          <p:cNvPr id="14" name="Picture 13" descr="charmpro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5812947" y="-131353"/>
            <a:ext cx="2175663" cy="4183044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 charm quarks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44000" y="3352800"/>
            <a:ext cx="4351800" cy="30480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"/>
            </a:pPr>
            <a:r>
              <a:rPr lang="en-US" dirty="0" smtClean="0"/>
              <a:t>Direct reconstruction 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008000"/>
                </a:solidFill>
              </a:rPr>
              <a:t>direct access to heavy quark kinematics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FF0000"/>
                </a:solidFill>
              </a:rPr>
              <a:t>difficult to trigger (high energy trigger only for correlation measurements)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FF0000"/>
                </a:solidFill>
              </a:rPr>
              <a:t>smaller Branching Ratio (B.R.)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FF0000"/>
                </a:solidFill>
              </a:rPr>
              <a:t>large combinatorial background  (need handle on decay vertex)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80000"/>
            <a:ext cx="4325400" cy="360000"/>
          </a:xfrm>
        </p:spPr>
        <p:txBody>
          <a:bodyPr/>
          <a:lstStyle/>
          <a:p>
            <a:r>
              <a:rPr lang="en-US" dirty="0" smtClean="0"/>
              <a:t>2. Analysis Methods, Detector Setup and PID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CharmMeasuremen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762000"/>
            <a:ext cx="4121502" cy="53340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648200" y="4419600"/>
            <a:ext cx="2115600" cy="19812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16200" y="685800"/>
            <a:ext cx="2115600" cy="1981200"/>
          </a:xfrm>
          <a:prstGeom prst="ellipse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1"/>
          <p:cNvSpPr>
            <a:spLocks noGrp="1"/>
          </p:cNvSpPr>
          <p:nvPr>
            <p:ph sz="half" idx="1"/>
          </p:nvPr>
        </p:nvSpPr>
        <p:spPr>
          <a:xfrm>
            <a:off x="144000" y="685800"/>
            <a:ext cx="5037600" cy="266700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"/>
            </a:pPr>
            <a:r>
              <a:rPr lang="en-US" dirty="0" smtClean="0"/>
              <a:t>Indirect measurements through semi-</a:t>
            </a:r>
            <a:r>
              <a:rPr lang="en-US" dirty="0" err="1" smtClean="0"/>
              <a:t>leptonic</a:t>
            </a:r>
            <a:r>
              <a:rPr lang="en-US" dirty="0" smtClean="0"/>
              <a:t> decay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008000"/>
                </a:solidFill>
              </a:rPr>
              <a:t>can be triggered easily (high 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baseline="-25000" dirty="0" err="1" smtClean="0">
                <a:solidFill>
                  <a:srgbClr val="008000"/>
                </a:solidFill>
              </a:rPr>
              <a:t>T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008000"/>
                </a:solidFill>
              </a:rPr>
              <a:t>higher B.R.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FF0000"/>
                </a:solidFill>
              </a:rPr>
              <a:t>indirect access to the heavy quark kinematics</a:t>
            </a:r>
          </a:p>
          <a:p>
            <a:pPr lvl="2">
              <a:buFont typeface="Wingdings" charset="2"/>
              <a:buChar char=""/>
            </a:pPr>
            <a:r>
              <a:rPr lang="en-US" dirty="0" smtClean="0">
                <a:solidFill>
                  <a:srgbClr val="FF0000"/>
                </a:solidFill>
              </a:rPr>
              <a:t>contribution from both charm and bottom </a:t>
            </a:r>
            <a:r>
              <a:rPr lang="en-US" dirty="0" err="1" smtClean="0">
                <a:solidFill>
                  <a:srgbClr val="FF0000"/>
                </a:solidFill>
              </a:rPr>
              <a:t>hadron</a:t>
            </a:r>
            <a:r>
              <a:rPr lang="en-US" dirty="0" smtClean="0">
                <a:solidFill>
                  <a:srgbClr val="FF0000"/>
                </a:solidFill>
              </a:rPr>
              <a:t> decays</a:t>
            </a:r>
          </a:p>
          <a:p>
            <a:pPr>
              <a:buFont typeface="Wingdings" charset="2"/>
              <a:buChar char=""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86200" y="1371600"/>
            <a:ext cx="234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non-photonic electrons in STAR</a:t>
            </a:r>
          </a:p>
          <a:p>
            <a:r>
              <a:rPr lang="en-US" sz="1000" dirty="0" smtClean="0"/>
              <a:t>by Olga HAJKOVA </a:t>
            </a:r>
          </a:p>
          <a:p>
            <a:r>
              <a:rPr lang="en-US" sz="1000" dirty="0" smtClean="0"/>
              <a:t>(parallel room T3: Thursday 14:00 - 14:20)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animBg="1"/>
      <p:bldP spid="18" grpId="0" animBg="1"/>
      <p:bldP spid="19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eSTAR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838200"/>
            <a:ext cx="7112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STAR detector 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2304000" y="6480000"/>
            <a:ext cx="4536000" cy="360000"/>
          </a:xfrm>
        </p:spPr>
        <p:txBody>
          <a:bodyPr/>
          <a:lstStyle/>
          <a:p>
            <a:pPr algn="ctr"/>
            <a:r>
              <a:rPr lang="en-US" dirty="0" smtClean="0"/>
              <a:t>2. Analysis Methods, Detector Setup and PID</a:t>
            </a:r>
            <a:endParaRPr lang="en-US" dirty="0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086600" y="1145681"/>
            <a:ext cx="2057400" cy="289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charset="2"/>
              <a:buChar char=""/>
            </a:pPr>
            <a:r>
              <a:rPr lang="en-US" altLang="zh-CN" sz="1600" dirty="0" smtClean="0"/>
              <a:t> VPD:            minimum bias trigger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charset="2"/>
              <a:buChar char=""/>
            </a:pPr>
            <a:r>
              <a:rPr lang="en-US" altLang="zh-CN" sz="1600" dirty="0" smtClean="0"/>
              <a:t> TPC:                      PID, tracking  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charset="2"/>
              <a:buChar char=""/>
            </a:pPr>
            <a:r>
              <a:rPr lang="en-US" altLang="zh-CN" sz="1600" dirty="0" smtClean="0">
                <a:solidFill>
                  <a:srgbClr val="000000"/>
                </a:solidFill>
              </a:rPr>
              <a:t> TOF:                         PID (</a:t>
            </a:r>
            <a:r>
              <a:rPr lang="en-US" altLang="zh-CN" sz="1600" dirty="0" err="1" smtClean="0">
                <a:solidFill>
                  <a:srgbClr val="000000"/>
                </a:solidFill>
                <a:latin typeface="Symbol" pitchFamily="-65" charset="2"/>
                <a:ea typeface="Symbol" pitchFamily="-65" charset="2"/>
                <a:cs typeface="Symbol" pitchFamily="-65" charset="2"/>
              </a:rPr>
              <a:t>b</a:t>
            </a:r>
            <a:r>
              <a:rPr lang="en-US" altLang="zh-CN" sz="1600" dirty="0" smtClean="0">
                <a:solidFill>
                  <a:srgbClr val="000000"/>
                </a:solidFill>
                <a:latin typeface="Symbol" pitchFamily="-65" charset="2"/>
                <a:ea typeface="Symbol" pitchFamily="-65" charset="2"/>
                <a:cs typeface="Symbol" pitchFamily="-65" charset="2"/>
              </a:rPr>
              <a:t>, </a:t>
            </a:r>
            <a:r>
              <a:rPr lang="en-US" altLang="zh-CN" sz="1600" dirty="0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time resolution = 110 </a:t>
            </a:r>
            <a:r>
              <a:rPr lang="en-US" altLang="zh-CN" sz="1600" dirty="0" err="1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ps</a:t>
            </a:r>
            <a:r>
              <a:rPr lang="en-US" altLang="zh-CN" sz="1600" dirty="0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 in </a:t>
            </a:r>
            <a:r>
              <a:rPr lang="en-US" altLang="zh-CN" sz="1600" dirty="0" err="1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p+p</a:t>
            </a:r>
            <a:r>
              <a:rPr lang="en-US" altLang="zh-CN" sz="1600" dirty="0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,           = 100 </a:t>
            </a:r>
            <a:r>
              <a:rPr lang="en-US" altLang="zh-CN" sz="1600" dirty="0" err="1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ps</a:t>
            </a:r>
            <a:r>
              <a:rPr lang="en-US" altLang="zh-CN" sz="1600" dirty="0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 in </a:t>
            </a:r>
            <a:r>
              <a:rPr lang="en-US" altLang="zh-CN" sz="1600" dirty="0" err="1" smtClean="0">
                <a:solidFill>
                  <a:srgbClr val="FF0000"/>
                </a:solidFill>
                <a:ea typeface="Symbol" pitchFamily="-65" charset="2"/>
                <a:cs typeface="Symbol" pitchFamily="-65" charset="2"/>
              </a:rPr>
              <a:t>Au+Au</a:t>
            </a:r>
            <a:r>
              <a:rPr lang="en-US" altLang="zh-CN" sz="1600" dirty="0" smtClean="0">
                <a:solidFill>
                  <a:srgbClr val="000000"/>
                </a:solidFill>
                <a:ea typeface="Symbol" pitchFamily="-65" charset="2"/>
                <a:cs typeface="Symbol" pitchFamily="-65" charset="2"/>
              </a:rPr>
              <a:t>)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0033CC"/>
              </a:buClr>
              <a:buFont typeface="Wingdings" charset="2"/>
              <a:buChar char=""/>
            </a:pPr>
            <a:r>
              <a:rPr lang="en-US" altLang="zh-CN" sz="1600" baseline="-25000" dirty="0" smtClean="0">
                <a:ea typeface="Symbol" pitchFamily="-65" charset="2"/>
                <a:cs typeface="Symbol" pitchFamily="-65" charset="2"/>
                <a:sym typeface="Symbol" pitchFamily="-65" charset="2"/>
              </a:rPr>
              <a:t> </a:t>
            </a:r>
            <a:r>
              <a:rPr lang="en-US" altLang="zh-CN" sz="1600" dirty="0" smtClean="0">
                <a:ea typeface="Symbol" pitchFamily="-65" charset="2"/>
                <a:cs typeface="Symbol" pitchFamily="-65" charset="2"/>
                <a:sym typeface="Symbol" pitchFamily="-65" charset="2"/>
              </a:rPr>
              <a:t>BEMC:            remove pile-up tracks, Energy triggers, E/</a:t>
            </a:r>
            <a:r>
              <a:rPr lang="en-US" altLang="zh-CN" sz="1600" dirty="0" err="1" smtClean="0">
                <a:ea typeface="Symbol" pitchFamily="-65" charset="2"/>
                <a:cs typeface="Symbol" pitchFamily="-65" charset="2"/>
                <a:sym typeface="Symbol" pitchFamily="-65" charset="2"/>
              </a:rPr>
              <a:t>p</a:t>
            </a:r>
            <a:endParaRPr lang="en-US" altLang="zh-CN" sz="1600" dirty="0" smtClean="0">
              <a:ea typeface="Symbol" pitchFamily="-65" charset="2"/>
              <a:cs typeface="Symbol" pitchFamily="-65" charset="2"/>
              <a:sym typeface="Symbol" pitchFamily="-65" charset="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162800" y="4572000"/>
            <a:ext cx="1828800" cy="12772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Year 200</a:t>
            </a:r>
            <a:r>
              <a:rPr lang="en-US" sz="1800" dirty="0" smtClean="0"/>
              <a:t>9  72</a:t>
            </a:r>
            <a:r>
              <a:rPr lang="en-US" sz="1800" dirty="0"/>
              <a:t>%   of full TOF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Year 20</a:t>
            </a:r>
            <a:r>
              <a:rPr lang="en-US" sz="1800" dirty="0" smtClean="0"/>
              <a:t>10/2011 </a:t>
            </a:r>
            <a:r>
              <a:rPr lang="en-US" dirty="0" smtClean="0"/>
              <a:t> </a:t>
            </a:r>
            <a:r>
              <a:rPr lang="en-US" sz="1800" dirty="0" smtClean="0"/>
              <a:t>100</a:t>
            </a:r>
            <a:r>
              <a:rPr lang="en-US" sz="1800" dirty="0"/>
              <a:t>% of full TOF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686300" y="30099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200400" y="32766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3314700" y="24003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4114800" y="2667000"/>
            <a:ext cx="304800" cy="228600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dEd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25325"/>
            <a:ext cx="5486400" cy="2710852"/>
          </a:xfrm>
          <a:prstGeom prst="rect">
            <a:avLst/>
          </a:prstGeom>
        </p:spPr>
      </p:pic>
      <p:pic>
        <p:nvPicPr>
          <p:cNvPr id="17" name="Picture 16" descr="PionsVsBbc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85474" y="3162573"/>
            <a:ext cx="3758525" cy="2711176"/>
          </a:xfrm>
          <a:prstGeom prst="rect">
            <a:avLst/>
          </a:prstGeom>
        </p:spPr>
      </p:pic>
      <p:pic>
        <p:nvPicPr>
          <p:cNvPr id="19" name="Picture 18" descr="TO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5801"/>
            <a:ext cx="5385474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Hadron</a:t>
            </a:r>
            <a:r>
              <a:rPr lang="en-US" dirty="0" smtClean="0"/>
              <a:t> Identification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480000"/>
            <a:ext cx="4477800" cy="360000"/>
          </a:xfrm>
        </p:spPr>
        <p:txBody>
          <a:bodyPr/>
          <a:lstStyle/>
          <a:p>
            <a:r>
              <a:rPr lang="en-US" dirty="0" smtClean="0"/>
              <a:t>2. Analysis Methods, Detector Setup and PID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75299" y="1371600"/>
            <a:ext cx="167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Kaons</a:t>
            </a:r>
            <a:r>
              <a:rPr lang="en-US" dirty="0" smtClean="0">
                <a:solidFill>
                  <a:srgbClr val="000000"/>
                </a:solidFill>
              </a:rPr>
              <a:t>: TOF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5298" y="1847671"/>
            <a:ext cx="326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Pions</a:t>
            </a:r>
            <a:r>
              <a:rPr lang="en-US" dirty="0" smtClean="0"/>
              <a:t>: TOF if available, otherwise TPC </a:t>
            </a:r>
            <a:r>
              <a:rPr lang="en-US" dirty="0" err="1" smtClean="0"/>
              <a:t>dE/dx</a:t>
            </a:r>
            <a:r>
              <a:rPr lang="en-US" dirty="0" smtClean="0"/>
              <a:t> with matching to BEMC required to remove pile-up tracks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8600" y="4523459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1023371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304401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 preliminary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516880" cy="287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9074"/>
            <a:ext cx="5516880" cy="281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signal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3.  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33799" y="914400"/>
            <a:ext cx="1146553" cy="1680286"/>
            <a:chOff x="3991804" y="799820"/>
            <a:chExt cx="1277940" cy="1840604"/>
          </a:xfrm>
        </p:grpSpPr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3991804" y="799820"/>
              <a:ext cx="47783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zh-CN" dirty="0"/>
                <a:t>K*</a:t>
              </a:r>
              <a:r>
                <a:rPr lang="en-US" altLang="zh-CN" baseline="30000" dirty="0"/>
                <a:t>0</a:t>
              </a:r>
              <a:endParaRPr lang="en-US" baseline="30000" dirty="0"/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4161669" y="2302286"/>
              <a:ext cx="11080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K</a:t>
              </a:r>
              <a:r>
                <a:rPr lang="en-US" baseline="-25000" dirty="0"/>
                <a:t>2</a:t>
              </a:r>
              <a:r>
                <a:rPr lang="en-US" dirty="0"/>
                <a:t>*(1430)</a:t>
              </a:r>
            </a:p>
          </p:txBody>
        </p:sp>
      </p:grp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867400" y="3698319"/>
            <a:ext cx="3276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 err="1" smtClean="0"/>
              <a:t>p+p</a:t>
            </a:r>
            <a:r>
              <a:rPr lang="en-US" sz="2000" dirty="0" smtClean="0"/>
              <a:t> minimum bias 105 M</a:t>
            </a:r>
          </a:p>
          <a:p>
            <a:pPr>
              <a:spcAft>
                <a:spcPts val="1800"/>
              </a:spcAft>
            </a:pPr>
            <a:r>
              <a:rPr lang="en-US" sz="2000" dirty="0" smtClean="0">
                <a:ea typeface="Arial" pitchFamily="-108" charset="0"/>
                <a:cs typeface="Arial" pitchFamily="-108" charset="0"/>
              </a:rPr>
              <a:t>Different methods reproduce combinatorial background.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ea typeface="Arial" pitchFamily="-108" charset="0"/>
                <a:cs typeface="Arial" pitchFamily="-108" charset="0"/>
              </a:rPr>
              <a:t>Consistent results from two background methods</a:t>
            </a:r>
            <a:r>
              <a:rPr lang="en-US" sz="2000" dirty="0" smtClean="0">
                <a:ea typeface="Arial" pitchFamily="-108" charset="0"/>
                <a:cs typeface="Arial" pitchFamily="-10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0" y="1143000"/>
            <a:ext cx="3581400" cy="2362200"/>
            <a:chOff x="212900" y="762000"/>
            <a:chExt cx="5056618" cy="3632037"/>
          </a:xfrm>
        </p:grpSpPr>
        <p:pic>
          <p:nvPicPr>
            <p:cNvPr id="15" name="Picture 14" descr="signalMB_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900" y="762000"/>
              <a:ext cx="5056618" cy="36320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81189" y="991748"/>
              <a:ext cx="2474514" cy="473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 err="1" smtClean="0">
                  <a:solidFill>
                    <a:schemeClr val="accent1">
                      <a:lumMod val="75000"/>
                    </a:schemeClr>
                  </a:solidFill>
                </a:rPr>
                <a:t>arXiv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: 1204.4244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838200" y="914400"/>
            <a:ext cx="453208" cy="3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/>
              <a:t>K*</a:t>
            </a:r>
            <a:r>
              <a:rPr lang="en-US" altLang="zh-CN" baseline="30000" dirty="0"/>
              <a:t>0</a:t>
            </a:r>
            <a:endParaRPr lang="en-US" baseline="30000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1600200" y="2362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609600" y="3395246"/>
            <a:ext cx="2046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 smtClean="0"/>
              <a:t>D</a:t>
            </a:r>
            <a:r>
              <a:rPr lang="en-US" altLang="zh-CN" sz="1600" baseline="30000" dirty="0" smtClean="0"/>
              <a:t>0 </a:t>
            </a:r>
            <a:r>
              <a:rPr lang="en-US" altLang="zh-CN" sz="1600" dirty="0" smtClean="0"/>
              <a:t>mass window zoom</a:t>
            </a:r>
            <a:endParaRPr lang="en-US" sz="1600" baseline="30000" dirty="0"/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287079" y="3395246"/>
            <a:ext cx="2046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 smtClean="0"/>
              <a:t>D</a:t>
            </a:r>
            <a:r>
              <a:rPr lang="en-US" altLang="zh-CN" sz="1600" baseline="30000" dirty="0" smtClean="0"/>
              <a:t>0 </a:t>
            </a:r>
            <a:r>
              <a:rPr lang="en-US" altLang="zh-CN" sz="1600" dirty="0" smtClean="0"/>
              <a:t>mass window zoom</a:t>
            </a:r>
            <a:endParaRPr lang="en-US" sz="1600" baseline="30000" dirty="0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4360198" y="2587823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400" dirty="0" smtClean="0"/>
              <a:t>D</a:t>
            </a:r>
            <a:r>
              <a:rPr lang="en-US" altLang="zh-CN" sz="1400" baseline="30000" dirty="0" smtClean="0"/>
              <a:t>0</a:t>
            </a:r>
            <a:endParaRPr lang="en-US" sz="1400" baseline="30000" dirty="0"/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1500322" y="426720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4191000" y="4202668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19800" y="834800"/>
            <a:ext cx="2971800" cy="232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778" y="576000"/>
            <a:ext cx="1462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: 1204.4244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43400" y="2590800"/>
            <a:ext cx="311680" cy="383977"/>
          </a:xfrm>
          <a:prstGeom prst="ellips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5" idx="4"/>
          </p:cNvCxnSpPr>
          <p:nvPr/>
        </p:nvCxnSpPr>
        <p:spPr>
          <a:xfrm rot="5400000">
            <a:off x="2403509" y="2476268"/>
            <a:ext cx="1597223" cy="25942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4"/>
          </p:cNvCxnSpPr>
          <p:nvPr/>
        </p:nvCxnSpPr>
        <p:spPr>
          <a:xfrm rot="5400000">
            <a:off x="3698909" y="3466868"/>
            <a:ext cx="1292423" cy="3082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yiel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712348"/>
            <a:ext cx="6539300" cy="4697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552000" y="829776"/>
            <a:ext cx="2515800" cy="187743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D</a:t>
            </a:r>
            <a:r>
              <a:rPr lang="en-US" sz="1600" baseline="30000" dirty="0"/>
              <a:t>0</a:t>
            </a:r>
            <a:r>
              <a:rPr lang="en-US" sz="1600" dirty="0"/>
              <a:t> scaled by N</a:t>
            </a:r>
            <a:r>
              <a:rPr lang="en-US" sz="1600" baseline="-25000" dirty="0"/>
              <a:t>D0</a:t>
            </a:r>
            <a:r>
              <a:rPr lang="en-US" sz="1600" dirty="0"/>
              <a:t>/</a:t>
            </a:r>
            <a:r>
              <a:rPr lang="en-US" sz="1600" dirty="0" smtClean="0"/>
              <a:t>N</a:t>
            </a:r>
            <a:r>
              <a:rPr lang="en-US" sz="1600" baseline="-25000" dirty="0" smtClean="0"/>
              <a:t>cc</a:t>
            </a:r>
            <a:r>
              <a:rPr lang="en-US" sz="1600" dirty="0" smtClean="0"/>
              <a:t>= 0.56</a:t>
            </a:r>
            <a:r>
              <a:rPr lang="en-US" sz="1600" baseline="30000" dirty="0" smtClean="0"/>
              <a:t>[1]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D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 </a:t>
            </a:r>
            <a:r>
              <a:rPr lang="en-US" sz="1600" dirty="0"/>
              <a:t>scaled by N</a:t>
            </a:r>
            <a:r>
              <a:rPr lang="en-US" sz="1600" baseline="-25000" dirty="0"/>
              <a:t>D*</a:t>
            </a:r>
            <a:r>
              <a:rPr lang="en-US" sz="1600" dirty="0"/>
              <a:t>/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cc</a:t>
            </a:r>
            <a:r>
              <a:rPr lang="en-US" sz="1600" dirty="0" smtClean="0"/>
              <a:t>= 0.22</a:t>
            </a:r>
            <a:r>
              <a:rPr lang="en-US" sz="1600" baseline="30000" dirty="0" smtClean="0"/>
              <a:t>[1]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/>
              <a:t>Xsec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err="1"/>
              <a:t>dN/dy|</a:t>
            </a:r>
            <a:r>
              <a:rPr lang="en-US" sz="1600" baseline="30000" dirty="0" err="1"/>
              <a:t>cc</a:t>
            </a:r>
            <a:r>
              <a:rPr lang="en-US" sz="1600" baseline="-25000" dirty="0" err="1"/>
              <a:t>y</a:t>
            </a:r>
            <a:r>
              <a:rPr lang="en-US" sz="1600" baseline="-25000" dirty="0"/>
              <a:t>=0</a:t>
            </a:r>
            <a:r>
              <a:rPr lang="en-US" sz="1600" dirty="0"/>
              <a:t> * F * </a:t>
            </a:r>
            <a:r>
              <a:rPr lang="en-US" sz="1600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sz="1600" baseline="-25000" dirty="0" err="1" smtClean="0"/>
              <a:t>pp</a:t>
            </a: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/>
              <a:t>F = 4.7</a:t>
            </a:r>
            <a:r>
              <a:rPr lang="en-US" sz="1600" dirty="0" smtClean="0"/>
              <a:t> ± 0.7 scale </a:t>
            </a:r>
            <a:r>
              <a:rPr lang="en-US" sz="1600" dirty="0"/>
              <a:t>to full rapidity.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sz="1600" baseline="-25000" dirty="0" err="1"/>
              <a:t>pp</a:t>
            </a:r>
            <a:r>
              <a:rPr lang="en-US" sz="1600" dirty="0" err="1" smtClean="0"/>
              <a:t>(NSD</a:t>
            </a:r>
            <a:r>
              <a:rPr lang="en-US" sz="1600" dirty="0" smtClean="0"/>
              <a:t>) </a:t>
            </a:r>
            <a:r>
              <a:rPr lang="en-US" sz="1600" dirty="0"/>
              <a:t>=</a:t>
            </a:r>
            <a:r>
              <a:rPr lang="en-US" sz="1600" dirty="0" smtClean="0"/>
              <a:t> 30 </a:t>
            </a:r>
            <a:r>
              <a:rPr lang="en-US" sz="1600" dirty="0" err="1"/>
              <a:t>mb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552000" y="2859375"/>
            <a:ext cx="2515800" cy="216982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charm cross section at mid-rapidity is:</a:t>
            </a:r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r>
              <a:rPr lang="en-US" dirty="0" smtClean="0"/>
              <a:t>The charm total cross section is extracted as: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00" y="5486400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[1] C. </a:t>
            </a:r>
            <a:r>
              <a:rPr lang="en-US" sz="1200" dirty="0" err="1" smtClean="0"/>
              <a:t>Amsler</a:t>
            </a:r>
            <a:r>
              <a:rPr lang="en-US" sz="1200" dirty="0" smtClean="0"/>
              <a:t> et al. (Particle Data Group), PLB 667 (2008) 1. </a:t>
            </a:r>
          </a:p>
          <a:p>
            <a:r>
              <a:rPr lang="en-US" sz="1200" dirty="0" smtClean="0"/>
              <a:t>[2] Fixed-Order Next-to-Leading Logarithm: M. </a:t>
            </a:r>
            <a:r>
              <a:rPr lang="en-US" sz="1200" dirty="0" err="1" smtClean="0"/>
              <a:t>Cacciari</a:t>
            </a:r>
            <a:r>
              <a:rPr lang="en-US" sz="1200" dirty="0" smtClean="0"/>
              <a:t>, PRL 95 (2005) 122001.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19200" y="4148535"/>
            <a:ext cx="4191000" cy="423465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29400" y="3505200"/>
            <a:ext cx="2295600" cy="235026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629400" y="4495800"/>
            <a:ext cx="2370600" cy="225024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2000" y="6480000"/>
            <a:ext cx="3960000" cy="360000"/>
          </a:xfrm>
        </p:spPr>
        <p:txBody>
          <a:bodyPr/>
          <a:lstStyle/>
          <a:p>
            <a:r>
              <a:rPr lang="en-US" dirty="0" smtClean="0"/>
              <a:t>3.  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1" y="1295400"/>
            <a:ext cx="1752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arXiv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: 1204.4244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52000" y="5144869"/>
            <a:ext cx="251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Consistent with FONLL</a:t>
            </a:r>
            <a:r>
              <a:rPr lang="en-US" baseline="30000" dirty="0" smtClean="0"/>
              <a:t>[2]</a:t>
            </a:r>
            <a:r>
              <a:rPr lang="en-US" dirty="0" smtClean="0"/>
              <a:t> upper limit.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signal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4.  D</a:t>
            </a:r>
            <a:r>
              <a:rPr lang="en-US" baseline="30000" smtClean="0"/>
              <a:t>0</a:t>
            </a:r>
            <a:r>
              <a:rPr lang="en-US" smtClean="0"/>
              <a:t> in Au+Au 200 GeV collisions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33400" y="4495800"/>
            <a:ext cx="73914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Minimum bias 0-80</a:t>
            </a:r>
            <a:r>
              <a:rPr lang="en-US" dirty="0" smtClean="0"/>
              <a:t>% 280M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events.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S/√(S+B) = 8</a:t>
            </a:r>
          </a:p>
          <a:p>
            <a:pPr>
              <a:spcAft>
                <a:spcPts val="600"/>
              </a:spcAft>
            </a:pPr>
            <a:r>
              <a:rPr lang="en-US" dirty="0"/>
              <a:t>Mass = 1863</a:t>
            </a:r>
            <a:r>
              <a:rPr lang="en-US" dirty="0" smtClean="0"/>
              <a:t> ± </a:t>
            </a:r>
            <a:r>
              <a:rPr lang="en-US" dirty="0"/>
              <a:t>2 </a:t>
            </a:r>
            <a:r>
              <a:rPr lang="en-US" dirty="0" err="1"/>
              <a:t>MeV</a:t>
            </a:r>
            <a:r>
              <a:rPr lang="en-US" dirty="0"/>
              <a:t> (PDG value is 1864.5</a:t>
            </a:r>
            <a:r>
              <a:rPr lang="en-US" dirty="0" smtClean="0"/>
              <a:t> ± </a:t>
            </a:r>
            <a:r>
              <a:rPr lang="en-US" dirty="0"/>
              <a:t>0.4 </a:t>
            </a:r>
            <a:r>
              <a:rPr lang="en-US" dirty="0" err="1"/>
              <a:t>MeV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</a:pPr>
            <a:r>
              <a:rPr lang="en-US" dirty="0"/>
              <a:t>Width = 12</a:t>
            </a:r>
            <a:r>
              <a:rPr lang="en-US" dirty="0" smtClean="0"/>
              <a:t> ± </a:t>
            </a:r>
            <a:r>
              <a:rPr lang="en-US" dirty="0"/>
              <a:t>2 </a:t>
            </a:r>
            <a:r>
              <a:rPr lang="en-US" dirty="0" err="1"/>
              <a:t>MeV</a:t>
            </a:r>
            <a:endParaRPr lang="en-US" dirty="0"/>
          </a:p>
        </p:txBody>
      </p:sp>
      <p:pic>
        <p:nvPicPr>
          <p:cNvPr id="7" name="Picture 6" descr="D0_0_80_5_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3" y="857940"/>
            <a:ext cx="8911167" cy="34195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09581" y="3192742"/>
            <a:ext cx="508000" cy="4445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400000">
            <a:off x="5302245" y="3023414"/>
            <a:ext cx="984252" cy="148168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4185413" y="1308910"/>
            <a:ext cx="46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sz="1600" dirty="0"/>
              <a:t>K*</a:t>
            </a:r>
            <a:r>
              <a:rPr lang="en-US" altLang="zh-CN" sz="1600" baseline="30000" dirty="0" smtClean="0"/>
              <a:t>0</a:t>
            </a:r>
            <a:endParaRPr lang="en-US" sz="1600" baseline="30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0" y="3110710"/>
            <a:ext cx="404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zh-CN" dirty="0" smtClean="0"/>
              <a:t>D</a:t>
            </a:r>
            <a:r>
              <a:rPr lang="en-US" altLang="zh-CN" baseline="30000" dirty="0" smtClean="0"/>
              <a:t>0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" y="667435"/>
            <a:ext cx="59131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00FF"/>
                </a:solidFill>
              </a:rPr>
              <a:t>STAR, Quark Matter 2011, JPG 38, 124142 (2011)</a:t>
            </a:r>
            <a:endParaRPr lang="en-US" sz="1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16218</TotalTime>
  <Words>1580</Words>
  <Application>Microsoft Macintosh PowerPoint</Application>
  <PresentationFormat>On-screen Show (4:3)</PresentationFormat>
  <Paragraphs>211</Paragraphs>
  <Slides>19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Open charm hadron production via hadronic decays at STAR</vt:lpstr>
      <vt:lpstr>Outline</vt:lpstr>
      <vt:lpstr>Why to study heavy quarks </vt:lpstr>
      <vt:lpstr>How to measure charm quarks</vt:lpstr>
      <vt:lpstr>The STAR detector </vt:lpstr>
      <vt:lpstr>Hadron Identification</vt:lpstr>
      <vt:lpstr>D0 and D* signal in p+p 200 GeV</vt:lpstr>
      <vt:lpstr>D0 and D* pT spectra in p+p 200 GeV </vt:lpstr>
      <vt:lpstr>D0 signal in Au+Au 200 GeV</vt:lpstr>
      <vt:lpstr>Number-of-binary-collisions scaling</vt:lpstr>
      <vt:lpstr>D0 RAA vs pT</vt:lpstr>
      <vt:lpstr>D0 signal in p+p 500 GeV</vt:lpstr>
      <vt:lpstr>D* in p+p 500 GeV</vt:lpstr>
      <vt:lpstr>Summary</vt:lpstr>
      <vt:lpstr>Backup Slides</vt:lpstr>
      <vt:lpstr>Heavy Flavor Tracker</vt:lpstr>
      <vt:lpstr>Systematic error study</vt:lpstr>
      <vt:lpstr>Pile-up removal</vt:lpstr>
      <vt:lpstr>Charm cross section vs            </vt:lpstr>
    </vt:vector>
  </TitlesOfParts>
  <Company>UJF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D0 in Run09 (with TOF)</dc:title>
  <dc:creator>David Tlusty</dc:creator>
  <cp:lastModifiedBy>David Tlusty</cp:lastModifiedBy>
  <cp:revision>272</cp:revision>
  <cp:lastPrinted>2012-04-04T01:15:45Z</cp:lastPrinted>
  <dcterms:created xsi:type="dcterms:W3CDTF">2012-05-28T08:42:31Z</dcterms:created>
  <dcterms:modified xsi:type="dcterms:W3CDTF">2012-05-28T09:01:41Z</dcterms:modified>
</cp:coreProperties>
</file>