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55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6985" autoAdjust="0"/>
  </p:normalViewPr>
  <p:slideViewPr>
    <p:cSldViewPr snapToObjects="1">
      <p:cViewPr varScale="1">
        <p:scale>
          <a:sx n="118" d="100"/>
          <a:sy n="118" d="100"/>
        </p:scale>
        <p:origin x="-608" y="-104"/>
      </p:cViewPr>
      <p:guideLst>
        <p:guide orient="horz" pos="3792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2770-308C-B440-BD7A-6AD7D0F6D56C}" type="datetimeFigureOut">
              <a:rPr lang="en-US" smtClean="0"/>
              <a:pPr/>
              <a:t>5/28/12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06B6-C182-D741-A118-DB2AF16CF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45E-314E-584F-8E3B-EA6680B2B4A0}" type="datetimeFigureOut">
              <a:rPr lang="en-US" smtClean="0"/>
              <a:pPr/>
              <a:t>5/28/12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CA8A-345E-084C-8F65-A8BB5D4EF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8153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066800"/>
            <a:ext cx="8686801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92875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Hard Probes 2012 - A. 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rgbClr val="1F497D"/>
                </a:solidFill>
                <a:latin typeface="Optima"/>
                <a:cs typeface="Optima"/>
              </a:defRPr>
            </a:lvl1pPr>
          </a:lstStyle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6800" y="76200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2000"/>
            <a:ext cx="82296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7" Type="http://schemas.openxmlformats.org/officeDocument/2006/relationships/image" Target="../media/image12.pd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763000" cy="2362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Measurements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 Production and Nuclear Modification Factor at STAR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1F497D"/>
                </a:solidFill>
              </a:rPr>
              <a:t>Anthony </a:t>
            </a:r>
            <a:r>
              <a:rPr lang="en-US" dirty="0" err="1" smtClean="0">
                <a:solidFill>
                  <a:srgbClr val="1F497D"/>
                </a:solidFill>
              </a:rPr>
              <a:t>Kesich</a:t>
            </a:r>
            <a:endParaRPr lang="en-US" dirty="0" smtClean="0">
              <a:solidFill>
                <a:srgbClr val="1F497D"/>
              </a:solidFill>
            </a:endParaRP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University of California, Davis</a:t>
            </a: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STAR Collaboration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00"/>
            <a:ext cx="2514600" cy="643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351212"/>
            <a:ext cx="8763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0999" y="946280"/>
            <a:ext cx="412040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6" descr="C:\root\bin\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1068" y="946280"/>
            <a:ext cx="412193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751" y="5039380"/>
            <a:ext cx="8686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Raw yield of 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</a:rPr>
              <a:t>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  <a:sym typeface="Symbol"/>
              </a:rPr>
              <a:t>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err="1" smtClean="0">
                <a:latin typeface="Optima"/>
                <a:cs typeface="Optima"/>
              </a:rPr>
              <a:t>+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smtClean="0">
                <a:latin typeface="Optima"/>
                <a:cs typeface="Optima"/>
              </a:rPr>
              <a:t>-</a:t>
            </a:r>
            <a:r>
              <a:rPr lang="en-US" sz="2800" dirty="0" smtClean="0">
                <a:latin typeface="Optima"/>
                <a:cs typeface="Optima"/>
              </a:rPr>
              <a:t> with |y|&lt;0.5 = 197 ± 36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5000"/>
            <a:ext cx="2382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≈ 1400 µb</a:t>
            </a:r>
            <a:r>
              <a:rPr lang="en-US" sz="2400" baseline="30000" dirty="0" smtClean="0">
                <a:solidFill>
                  <a:srgbClr val="376092"/>
                </a:solidFill>
                <a:latin typeface="Optima"/>
                <a:cs typeface="Optima"/>
              </a:rPr>
              <a:t>-1</a:t>
            </a:r>
            <a:endParaRPr lang="en-US" sz="2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Peripheral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5668962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Central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404" y="825498"/>
            <a:ext cx="3228396" cy="3122822"/>
            <a:chOff x="5839404" y="1039811"/>
            <a:chExt cx="3228396" cy="3098801"/>
          </a:xfrm>
        </p:grpSpPr>
        <p:pic>
          <p:nvPicPr>
            <p:cNvPr id="7" name="Picture 13" descr="MassSpectrum0to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404" y="1039811"/>
              <a:ext cx="3228396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0004" y="828674"/>
            <a:ext cx="3128963" cy="3095625"/>
            <a:chOff x="2971800" y="1042987"/>
            <a:chExt cx="3200400" cy="3071813"/>
          </a:xfrm>
        </p:grpSpPr>
        <p:pic>
          <p:nvPicPr>
            <p:cNvPr id="8" name="Picture 14" descr="MassSpectrum10to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042987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672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404" y="828674"/>
            <a:ext cx="3200400" cy="3095625"/>
            <a:chOff x="228600" y="1066800"/>
            <a:chExt cx="3200400" cy="3071813"/>
          </a:xfrm>
        </p:grpSpPr>
        <p:pic>
          <p:nvPicPr>
            <p:cNvPr id="9" name="Picture 15" descr="MassSpectrum30to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2" name="Picture 15" descr="C:\root\bin\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4204" y="3900487"/>
            <a:ext cx="2923596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root\bin\c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72404" y="3900396"/>
            <a:ext cx="2976563" cy="24988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root\bin\c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403" y="3900487"/>
            <a:ext cx="3067283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R</a:t>
            </a:r>
            <a:r>
              <a:rPr lang="en-US" baseline="-25000" dirty="0" smtClean="0">
                <a:sym typeface="Symbol" charset="0"/>
              </a:rPr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0" y="863770"/>
            <a:ext cx="4589090" cy="4241631"/>
            <a:chOff x="1750182" y="719937"/>
            <a:chExt cx="5887102" cy="5769160"/>
          </a:xfrm>
        </p:grpSpPr>
        <p:pic>
          <p:nvPicPr>
            <p:cNvPr id="8" name="Picture 7" descr="RAAplot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182" y="719937"/>
              <a:ext cx="5669672" cy="5769159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5053642" y="3905455"/>
              <a:ext cx="4871162" cy="29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, arXiv:1112.2761v4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502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Dynamic model with fireball expansion and </a:t>
            </a:r>
            <a:r>
              <a:rPr lang="en-US" dirty="0" err="1" smtClean="0">
                <a:latin typeface="Optima"/>
                <a:cs typeface="Optima"/>
              </a:rPr>
              <a:t>quarkonium</a:t>
            </a:r>
            <a:r>
              <a:rPr lang="en-US" dirty="0" smtClean="0">
                <a:latin typeface="Optima"/>
                <a:cs typeface="Optima"/>
              </a:rPr>
              <a:t> feed-down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Results are consistent with complete 2S and 3S suppression in this model</a:t>
            </a:r>
            <a:endParaRPr lang="en-US" dirty="0" smtClean="0">
              <a:latin typeface="Optima"/>
              <a:cs typeface="Optim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Calculation included variation of initial η/S and T</a:t>
            </a:r>
            <a:r>
              <a:rPr lang="en-US" baseline="-25000" dirty="0" smtClean="0">
                <a:latin typeface="Optima"/>
                <a:cs typeface="Optima"/>
              </a:rPr>
              <a:t>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Data indicates </a:t>
            </a:r>
            <a:r>
              <a:rPr lang="en-US" dirty="0" smtClean="0">
                <a:latin typeface="Optima"/>
                <a:cs typeface="Optima"/>
              </a:rPr>
              <a:t>a </a:t>
            </a:r>
            <a:r>
              <a:rPr lang="en-US" dirty="0" smtClean="0">
                <a:latin typeface="Optima"/>
                <a:cs typeface="Optima"/>
              </a:rPr>
              <a:t>T</a:t>
            </a:r>
            <a:r>
              <a:rPr lang="en-US" baseline="-25000" dirty="0" smtClean="0">
                <a:latin typeface="Optima"/>
                <a:cs typeface="Optima"/>
              </a:rPr>
              <a:t>0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smtClean="0">
                <a:latin typeface="Optima"/>
                <a:cs typeface="Optima"/>
              </a:rPr>
              <a:t>in the range</a:t>
            </a:r>
            <a:r>
              <a:rPr lang="en-US" dirty="0" smtClean="0">
                <a:latin typeface="Optima"/>
                <a:cs typeface="Optima"/>
              </a:rPr>
              <a:t> of 428</a:t>
            </a:r>
            <a:r>
              <a:rPr lang="en-US" dirty="0" smtClean="0">
                <a:latin typeface="Optima"/>
                <a:cs typeface="Optima"/>
              </a:rPr>
              <a:t>-442 </a:t>
            </a:r>
            <a:r>
              <a:rPr lang="en-US" dirty="0" err="1" smtClean="0">
                <a:latin typeface="Optima"/>
                <a:cs typeface="Optima"/>
              </a:rPr>
              <a:t>MeV</a:t>
            </a:r>
            <a:r>
              <a:rPr lang="en-US" dirty="0" smtClean="0">
                <a:latin typeface="Optima"/>
                <a:cs typeface="Optima"/>
              </a:rPr>
              <a:t> and 1/4π</a:t>
            </a:r>
            <a:r>
              <a:rPr lang="en-US" dirty="0" smtClean="0">
                <a:latin typeface="Optima"/>
                <a:cs typeface="Optima"/>
              </a:rPr>
              <a:t>&lt; η/</a:t>
            </a:r>
            <a:r>
              <a:rPr lang="en-US" dirty="0" smtClean="0">
                <a:latin typeface="Optima"/>
                <a:cs typeface="Optima"/>
              </a:rPr>
              <a:t>S &lt; 3/4π</a:t>
            </a:r>
            <a:endParaRPr lang="en-US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>
            <a:noAutofit/>
          </a:bodyPr>
          <a:lstStyle/>
          <a:p>
            <a:r>
              <a:rPr lang="en-US" b="0" dirty="0" smtClean="0"/>
              <a:t>Measured </a:t>
            </a:r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in </a:t>
            </a:r>
            <a:r>
              <a:rPr lang="en-US" b="0" dirty="0" err="1" smtClean="0">
                <a:sym typeface="Symbol" charset="0"/>
              </a:rPr>
              <a:t>p+p</a:t>
            </a:r>
            <a:r>
              <a:rPr lang="en-US" b="0" dirty="0" smtClean="0">
                <a:sym typeface="Symbol" charset="0"/>
              </a:rPr>
              <a:t>, </a:t>
            </a:r>
            <a:r>
              <a:rPr lang="en-US" b="0" dirty="0" err="1" smtClean="0">
                <a:sym typeface="Symbol" charset="0"/>
              </a:rPr>
              <a:t>d+Au</a:t>
            </a:r>
            <a:r>
              <a:rPr lang="en-US" b="0" dirty="0" smtClean="0">
                <a:sym typeface="Symbol" charset="0"/>
              </a:rPr>
              <a:t>, and </a:t>
            </a:r>
            <a:br>
              <a:rPr lang="en-US" b="0" dirty="0" smtClean="0">
                <a:sym typeface="Symbol" charset="0"/>
              </a:rPr>
            </a:br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collisions at 200 </a:t>
            </a:r>
            <a:r>
              <a:rPr lang="en-US" b="0" dirty="0" err="1" smtClean="0">
                <a:sym typeface="Symbol" charset="0"/>
              </a:rPr>
              <a:t>GeV</a:t>
            </a:r>
            <a:r>
              <a:rPr lang="en-US" b="0" dirty="0" smtClean="0">
                <a:sym typeface="Symbol" charset="0"/>
              </a:rPr>
              <a:t> </a:t>
            </a:r>
          </a:p>
          <a:p>
            <a:r>
              <a:rPr lang="en-US" dirty="0" smtClean="0">
                <a:sym typeface="Symbol" charset="0"/>
              </a:rPr>
              <a:t>Final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 results coming soon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endParaRPr lang="en-US" b="0" dirty="0" smtClean="0">
              <a:solidFill>
                <a:schemeClr val="accent2"/>
              </a:solidFill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results consistent with</a:t>
            </a:r>
            <a:r>
              <a:rPr lang="en-US" b="0" dirty="0" smtClean="0">
                <a:sym typeface="Symbol" charset="0"/>
              </a:rPr>
              <a:t> 2S </a:t>
            </a:r>
            <a:r>
              <a:rPr lang="en-US" b="0" dirty="0" smtClean="0">
                <a:sym typeface="Symbol" charset="0"/>
              </a:rPr>
              <a:t>and 3S </a:t>
            </a:r>
            <a:r>
              <a:rPr lang="en-US" b="0" dirty="0" smtClean="0">
                <a:sym typeface="Symbol" charset="0"/>
              </a:rPr>
              <a:t>suppression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Au+Au</a:t>
            </a:r>
            <a:r>
              <a:rPr lang="en-US" dirty="0" smtClean="0"/>
              <a:t> statistics from run 11 will further decrease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smtClean="0"/>
              <a:t>uncertainties</a:t>
            </a:r>
          </a:p>
          <a:p>
            <a:r>
              <a:rPr lang="en-US" dirty="0" smtClean="0"/>
              <a:t>Enhanced pp signal from 2009 will allow us to extend our measurement to |</a:t>
            </a:r>
            <a:r>
              <a:rPr lang="en-US" dirty="0" err="1" smtClean="0"/>
              <a:t>y</a:t>
            </a:r>
            <a:r>
              <a:rPr lang="en-US" dirty="0" smtClean="0"/>
              <a:t>|&lt;1.0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81534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656012"/>
            <a:ext cx="62484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95600"/>
            <a:ext cx="29718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Motivation for measuring Upsilons</a:t>
            </a:r>
          </a:p>
          <a:p>
            <a:r>
              <a:rPr lang="en-US" b="0" dirty="0" smtClean="0"/>
              <a:t>The </a:t>
            </a:r>
            <a:r>
              <a:rPr lang="en-US" b="0" dirty="0" err="1" smtClean="0">
                <a:solidFill>
                  <a:srgbClr val="C0504D"/>
                </a:solidFill>
              </a:rPr>
              <a:t>S</a:t>
            </a:r>
            <a:r>
              <a:rPr lang="en-US" b="0" dirty="0" err="1" smtClean="0"/>
              <a:t>olenoidal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C0504D"/>
                </a:solidFill>
              </a:rPr>
              <a:t>T</a:t>
            </a:r>
            <a:r>
              <a:rPr lang="en-US" b="0" dirty="0" smtClean="0"/>
              <a:t>racker </a:t>
            </a:r>
            <a:r>
              <a:rPr lang="en-US" b="0" dirty="0" smtClean="0">
                <a:solidFill>
                  <a:srgbClr val="C0504D"/>
                </a:solidFill>
              </a:rPr>
              <a:t>A</a:t>
            </a:r>
            <a:r>
              <a:rPr lang="en-US" b="0" dirty="0" smtClean="0"/>
              <a:t>t </a:t>
            </a:r>
            <a:r>
              <a:rPr lang="en-US" b="0" dirty="0" smtClean="0">
                <a:solidFill>
                  <a:schemeClr val="accent2"/>
                </a:solidFill>
              </a:rPr>
              <a:t>R</a:t>
            </a:r>
            <a:r>
              <a:rPr lang="en-US" b="0" dirty="0" smtClean="0"/>
              <a:t>HIC and its triggers</a:t>
            </a: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cross section in </a:t>
            </a:r>
            <a:r>
              <a:rPr lang="en-US" b="0" dirty="0" err="1" smtClean="0">
                <a:sym typeface="Symbol" charset="0"/>
              </a:rPr>
              <a:t>p+</a:t>
            </a:r>
            <a:r>
              <a:rPr lang="en-US" b="0" dirty="0" err="1" smtClean="0">
                <a:sym typeface="Symbol" charset="0"/>
              </a:rPr>
              <a:t>p</a:t>
            </a:r>
            <a:endParaRPr lang="en-US" b="0" dirty="0" smtClean="0">
              <a:sym typeface="Symbo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New 2009 results!</a:t>
            </a:r>
            <a:endParaRPr lang="en-US" b="0" dirty="0" smtClean="0">
              <a:solidFill>
                <a:srgbClr val="000000"/>
              </a:solidFill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sym typeface="Symbol" charset="0"/>
              </a:rPr>
              <a:t>production</a:t>
            </a:r>
            <a:r>
              <a:rPr lang="en-US" b="0" dirty="0" smtClean="0">
                <a:solidFill>
                  <a:srgbClr val="000000"/>
                </a:solidFill>
                <a:sym typeface="Symbol" charset="0"/>
              </a:rPr>
              <a:t> in </a:t>
            </a:r>
            <a:r>
              <a:rPr lang="en-US" b="0" dirty="0" err="1" smtClean="0">
                <a:solidFill>
                  <a:srgbClr val="000000"/>
                </a:solidFill>
                <a:sym typeface="Symbol" charset="0"/>
              </a:rPr>
              <a:t>d</a:t>
            </a:r>
            <a:r>
              <a:rPr lang="en-US" b="0" dirty="0" err="1" smtClean="0">
                <a:sym typeface="Symbol" charset="0"/>
              </a:rPr>
              <a:t>+Au</a:t>
            </a:r>
            <a:endParaRPr lang="en-US" b="0" dirty="0" smtClean="0"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Nuclear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M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odification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F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actor</a:t>
            </a:r>
            <a:r>
              <a:rPr lang="en-US" b="0" dirty="0" smtClean="0">
                <a:sym typeface="Symbol" charset="0"/>
              </a:rPr>
              <a:t> in </a:t>
            </a:r>
            <a:r>
              <a:rPr lang="en-US" b="0" dirty="0" err="1" smtClean="0">
                <a:sym typeface="Symbol" charset="0"/>
              </a:rPr>
              <a:t>Au+</a:t>
            </a:r>
            <a:r>
              <a:rPr lang="en-US" b="0" dirty="0" err="1" smtClean="0">
                <a:sym typeface="Symbol" charset="0"/>
              </a:rPr>
              <a:t>Au</a:t>
            </a:r>
            <a:endParaRPr lang="en-US" b="0" dirty="0" smtClean="0">
              <a:sym typeface="Symbol" charset="0"/>
            </a:endParaRPr>
          </a:p>
          <a:p>
            <a:pPr lvl="1"/>
            <a:r>
              <a:rPr lang="en-US" dirty="0" smtClean="0">
                <a:sym typeface="Symbol" charset="0"/>
              </a:rPr>
              <a:t>Updated with 2009 statistics!</a:t>
            </a:r>
            <a:endParaRPr lang="en-US" b="0" dirty="0" smtClean="0">
              <a:sym typeface="Symbol" charset="0"/>
            </a:endParaRPr>
          </a:p>
          <a:p>
            <a:r>
              <a:rPr lang="en-US" b="0" dirty="0" smtClean="0">
                <a:sym typeface="Symbol" charset="0"/>
              </a:rPr>
              <a:t>Conclusions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gnes Thermometer MeV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85" y="3048000"/>
            <a:ext cx="2258815" cy="2965450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391" y="-107619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 Goal: </a:t>
            </a:r>
            <a:r>
              <a:rPr lang="en-US" dirty="0" err="1"/>
              <a:t>Quarkonia</a:t>
            </a:r>
            <a:r>
              <a:rPr lang="en-US" dirty="0"/>
              <a:t> states in A+A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46150"/>
            <a:ext cx="90678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Charmonia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J/Ψ,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Ψ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’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χ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	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Bottomonia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(1S), (2S), (3S),</a:t>
            </a: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χ</a:t>
            </a:r>
            <a:r>
              <a:rPr lang="en-US" sz="2400" kern="0" baseline="-25000" dirty="0" smtClean="0">
                <a:solidFill>
                  <a:srgbClr val="000000"/>
                </a:solidFill>
                <a:latin typeface="Optima"/>
                <a:cs typeface="Optima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Key Idea: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Quarkonia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Melt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in the plasma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Color screening of static potential between heavy quarks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Suppression of states is determined by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and their binding energy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Lattice QCD: Evaluation of spectral functions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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melting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3503613"/>
            <a:ext cx="87630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When do 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states </a:t>
            </a: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melt?</a:t>
            </a:r>
            <a:endParaRPr lang="en-US" sz="2600" dirty="0" smtClean="0">
              <a:solidFill>
                <a:srgbClr val="000000"/>
              </a:solidFill>
              <a:latin typeface="Optima"/>
              <a:cs typeface="Optima"/>
              <a:sym typeface="Symbol" charset="0"/>
            </a:endParaRPr>
          </a:p>
          <a:p>
            <a:pPr>
              <a:spcBef>
                <a:spcPct val="10000"/>
              </a:spcBef>
            </a:pPr>
            <a:endParaRPr lang="en-US" sz="2100" dirty="0">
              <a:latin typeface="Optima"/>
              <a:cs typeface="Optim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1463"/>
            <a:ext cx="5943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1132" y="5118556"/>
            <a:ext cx="7571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H. </a:t>
            </a:r>
            <a:r>
              <a:rPr lang="en-US" altLang="zh-CN" sz="800" dirty="0" err="1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Satz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 HP06</a:t>
            </a:r>
            <a:endParaRPr lang="en-US" altLang="zh-CN" sz="800" i="1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 rot="16200000">
            <a:off x="7244642" y="4756296"/>
            <a:ext cx="25164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A .</a:t>
            </a:r>
            <a:r>
              <a:rPr lang="en-US" altLang="zh-CN" sz="800" b="1" i="1" dirty="0" err="1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Mocsy</a:t>
            </a:r>
            <a:r>
              <a:rPr lang="en-US" altLang="zh-CN" sz="800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Summer </a:t>
            </a:r>
            <a:r>
              <a:rPr lang="en-US" altLang="zh-CN" sz="900" i="1" dirty="0" err="1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Quarkonium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Workshop, BNL,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914400"/>
          </a:xfrm>
        </p:spPr>
        <p:txBody>
          <a:bodyPr/>
          <a:lstStyle/>
          <a:p>
            <a:r>
              <a:rPr lang="en-US" altLang="zh-CN" dirty="0" err="1" smtClean="0">
                <a:ea typeface="宋体" charset="0"/>
                <a:cs typeface="宋体" charset="0"/>
              </a:rPr>
              <a:t>Quarkonia</a:t>
            </a:r>
            <a:r>
              <a:rPr lang="en-US" altLang="zh-CN" dirty="0" smtClean="0">
                <a:ea typeface="宋体" charset="0"/>
                <a:cs typeface="宋体" charset="0"/>
              </a:rPr>
              <a:t> at RHIC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28600" y="1752600"/>
            <a:ext cx="6400800" cy="3657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A </a:t>
            </a:r>
            <a:r>
              <a:rPr lang="en-US" altLang="zh-CN" sz="2800" dirty="0">
                <a:latin typeface="Optima"/>
                <a:ea typeface="宋体" charset="0"/>
                <a:cs typeface="Optima"/>
                <a:sym typeface="Symbol" charset="0"/>
              </a:rPr>
              <a:t>cleaner probe compared to J</a:t>
            </a: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/Ψ 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co-mover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absorption → negligible</a:t>
            </a: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recombination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→  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negligible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cc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 = ~800 µ</a:t>
            </a: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b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, </a:t>
            </a: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bb</a:t>
            </a:r>
            <a:r>
              <a:rPr lang="en-US" altLang="zh-CN" sz="2400" baseline="-25000" dirty="0" smtClean="0">
                <a:latin typeface="Optima"/>
                <a:ea typeface="宋体" charset="0"/>
                <a:cs typeface="Optima"/>
                <a:sym typeface="Symbol" charset="0"/>
              </a:rPr>
              <a:t>=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~ 2µb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Challenge: low rate, rare probe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Large acceptance detector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Efficient trigger</a:t>
            </a:r>
            <a:endParaRPr lang="zh-CN" altLang="en-US" sz="2400" dirty="0">
              <a:latin typeface="Optima"/>
              <a:ea typeface="宋体" charset="0"/>
              <a:cs typeface="Optima"/>
              <a:sym typeface="Symbol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562600" y="4191000"/>
            <a:ext cx="297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Expectation:</a:t>
            </a:r>
            <a:endParaRPr lang="en-US" altLang="zh-CN" sz="2400" dirty="0">
              <a:solidFill>
                <a:schemeClr val="tx2"/>
              </a:solidFill>
              <a:ea typeface="宋体" charset="0"/>
              <a:cs typeface="宋体" charset="0"/>
              <a:sym typeface="Symbo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(1S) no melting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(2S) likely to melt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(3S) melts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592" y="990600"/>
            <a:ext cx="69458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Why do </a:t>
            </a:r>
            <a:r>
              <a:rPr lang="en-US" altLang="zh-CN" sz="3600" dirty="0" err="1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</a:t>
            </a: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 at RHIC instead of J/Ψ?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Hard Probes 2012 - A. </a:t>
            </a:r>
            <a:r>
              <a:rPr lang="en-US" dirty="0" err="1" smtClean="0"/>
              <a:t>Kesich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5" name="Picture 4" descr="STAR-isomet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399"/>
            <a:ext cx="6705600" cy="595427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810000" y="4964162"/>
            <a:ext cx="2133600" cy="21743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3810000"/>
            <a:ext cx="34290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3429000" cy="2308324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EM Calorimeter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Electron ID via E/</a:t>
            </a:r>
            <a:r>
              <a:rPr lang="en-US" sz="2800" dirty="0" err="1" smtClean="0">
                <a:latin typeface="Optima"/>
                <a:cs typeface="Optima"/>
              </a:rPr>
              <a:t>p</a:t>
            </a:r>
            <a:endParaRPr lang="en-US" sz="2800" dirty="0" smtClean="0">
              <a:latin typeface="Optima"/>
              <a:cs typeface="Optima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Event Triggering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5410200" y="1853119"/>
            <a:ext cx="914400" cy="132864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0" y="892076"/>
            <a:ext cx="5334000" cy="5557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5334000" cy="1877437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Time Projection Chamber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Tracking and EID via Ionization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5350"/>
            <a:ext cx="3355071" cy="4415850"/>
          </a:xfrm>
          <a:prstGeom prst="rect">
            <a:avLst/>
          </a:prstGeom>
          <a:noFill/>
          <a:ln w="38100" cmpd="dbl">
            <a:noFill/>
          </a:ln>
        </p:spPr>
      </p:pic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295400" y="1353502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371600"/>
            <a:ext cx="5410200" cy="3693318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0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p+p,d+Au,Au+Au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Hardware-based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Fires on at least one high tower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2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Software-based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Calculates: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Cluster energies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Opening angle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1" y="5356562"/>
            <a:ext cx="5029199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High rejection rate allowed us to sample entire luminosity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828800" y="1676400"/>
            <a:ext cx="1828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1447800" y="4950777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286000" y="2133601"/>
            <a:ext cx="1371600" cy="9144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63341" y="3370660"/>
            <a:ext cx="2016918" cy="13716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8880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81000" y="4953000"/>
            <a:ext cx="2438400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Optima"/>
                <a:cs typeface="Optima"/>
              </a:rPr>
              <a:t>∫</a:t>
            </a:r>
            <a:r>
              <a:rPr lang="en-US" i="1" dirty="0" smtClean="0">
                <a:latin typeface="Optima"/>
                <a:cs typeface="Optima"/>
              </a:rPr>
              <a:t>L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err="1" smtClean="0">
                <a:latin typeface="Optima"/>
                <a:cs typeface="Optima"/>
              </a:rPr>
              <a:t>dt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= 7.9 ± 0.6 pb</a:t>
            </a:r>
            <a:r>
              <a:rPr lang="en-US" baseline="30000" dirty="0">
                <a:latin typeface="Optima"/>
                <a:cs typeface="Optima"/>
              </a:rPr>
              <a:t>-</a:t>
            </a:r>
            <a:r>
              <a:rPr lang="en-US" baseline="30000" dirty="0" smtClean="0">
                <a:latin typeface="Optima"/>
                <a:cs typeface="Optima"/>
              </a:rPr>
              <a:t>1</a:t>
            </a:r>
            <a:br>
              <a:rPr lang="en-US" baseline="30000" dirty="0" smtClean="0">
                <a:latin typeface="Optima"/>
                <a:cs typeface="Optima"/>
              </a:rPr>
            </a:br>
            <a:r>
              <a:rPr lang="en-US" dirty="0" err="1" smtClean="0">
                <a:latin typeface="Optima"/>
                <a:cs typeface="Optima"/>
              </a:rPr>
              <a:t>N</a:t>
            </a:r>
            <a:r>
              <a:rPr lang="en-US" baseline="-25000" dirty="0" err="1">
                <a:latin typeface="Optima"/>
                <a:cs typeface="Optima"/>
                <a:sym typeface="Symbol" charset="0"/>
              </a:rPr>
              <a:t></a:t>
            </a:r>
            <a:r>
              <a:rPr lang="en-US" dirty="0" err="1">
                <a:latin typeface="Optima"/>
                <a:cs typeface="Optima"/>
                <a:sym typeface="Symbol" charset="0"/>
              </a:rPr>
              <a:t>(total</a:t>
            </a:r>
            <a:r>
              <a:rPr lang="en-US" dirty="0">
                <a:latin typeface="Optima"/>
                <a:cs typeface="Optima"/>
                <a:sym typeface="Symbol" charset="0"/>
              </a:rPr>
              <a:t>)= 67±22(stat.)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-768578" y="4349978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Phys. Rev. D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82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 (2010) 12004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5920" y="5717419"/>
            <a:ext cx="3738880" cy="683381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 bwMode="auto">
          <a:xfrm>
            <a:off x="5181600" y="1295400"/>
            <a:ext cx="3653397" cy="35051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172200" y="4953000"/>
            <a:ext cx="2667000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smtClean="0">
                <a:latin typeface="Optima"/>
                <a:cs typeface="Optima"/>
              </a:rPr>
              <a:t>∫</a:t>
            </a:r>
            <a:r>
              <a:rPr lang="en-US" i="1" dirty="0" smtClean="0">
                <a:latin typeface="Optima"/>
                <a:cs typeface="Optima"/>
              </a:rPr>
              <a:t>L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err="1" smtClean="0">
                <a:latin typeface="Optima"/>
                <a:cs typeface="Optima"/>
              </a:rPr>
              <a:t>dt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smtClean="0">
                <a:latin typeface="Optima"/>
                <a:cs typeface="Optima"/>
              </a:rPr>
              <a:t>= 19.7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pb</a:t>
            </a:r>
            <a:r>
              <a:rPr lang="en-US" baseline="30000" dirty="0">
                <a:latin typeface="Optima"/>
                <a:cs typeface="Optima"/>
              </a:rPr>
              <a:t>-</a:t>
            </a:r>
            <a:r>
              <a:rPr lang="en-US" baseline="30000" dirty="0" smtClean="0">
                <a:latin typeface="Optima"/>
                <a:cs typeface="Optima"/>
              </a:rPr>
              <a:t>1</a:t>
            </a:r>
            <a:br>
              <a:rPr lang="en-US" baseline="30000" dirty="0" smtClean="0">
                <a:latin typeface="Optima"/>
                <a:cs typeface="Optima"/>
              </a:rPr>
            </a:br>
            <a:r>
              <a:rPr lang="en-US" dirty="0" err="1" smtClean="0">
                <a:latin typeface="Optima"/>
                <a:cs typeface="Optima"/>
              </a:rPr>
              <a:t>N</a:t>
            </a:r>
            <a:r>
              <a:rPr lang="en-US" baseline="-25000" dirty="0" err="1">
                <a:latin typeface="Optima"/>
                <a:cs typeface="Optima"/>
                <a:sym typeface="Symbol" charset="0"/>
              </a:rPr>
              <a:t></a:t>
            </a:r>
            <a:r>
              <a:rPr lang="en-US" dirty="0" err="1">
                <a:latin typeface="Optima"/>
                <a:cs typeface="Optima"/>
                <a:sym typeface="Symbol" charset="0"/>
              </a:rPr>
              <a:t>(total</a:t>
            </a:r>
            <a:r>
              <a:rPr lang="en-US" dirty="0">
                <a:latin typeface="Optima"/>
                <a:cs typeface="Optima"/>
                <a:sym typeface="Symbol" charset="0"/>
              </a:rPr>
              <a:t>)=</a:t>
            </a:r>
            <a:r>
              <a:rPr lang="en-US" dirty="0" smtClean="0">
                <a:latin typeface="Optima"/>
                <a:cs typeface="Optima"/>
                <a:sym typeface="Symbol" charset="0"/>
              </a:rPr>
              <a:t> 145±26(</a:t>
            </a:r>
            <a:r>
              <a:rPr lang="en-US" dirty="0">
                <a:latin typeface="Optima"/>
                <a:cs typeface="Optima"/>
                <a:sym typeface="Symbol" charset="0"/>
              </a:rPr>
              <a:t>stat.)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7106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tima"/>
                <a:cs typeface="Optima"/>
              </a:rPr>
              <a:t>2006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7106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tima"/>
                <a:cs typeface="Optima"/>
              </a:rPr>
              <a:t>2009</a:t>
            </a:r>
            <a:endParaRPr lang="en-US" sz="3200" dirty="0">
              <a:latin typeface="Optima"/>
              <a:cs typeface="Optima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95800" y="5691246"/>
            <a:ext cx="4339197" cy="709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7003" y="6096000"/>
            <a:ext cx="228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4824446" y="1343024"/>
            <a:ext cx="3617058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599" y="5181600"/>
            <a:ext cx="8029098" cy="892552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  <a:sym typeface="Symbol" charset="0"/>
              </a:rPr>
              <a:t>STAR √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s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=200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GeV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p+p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++→e</a:t>
            </a:r>
            <a:r>
              <a:rPr lang="en-US" sz="2600" baseline="30000" dirty="0" err="1" smtClean="0">
                <a:latin typeface="Optima"/>
                <a:cs typeface="Optima"/>
                <a:sym typeface="Symbol" charset="0"/>
              </a:rPr>
              <a:t>+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e</a:t>
            </a:r>
            <a:r>
              <a:rPr lang="en-US" sz="2600" baseline="30000" dirty="0" smtClean="0">
                <a:latin typeface="Optima"/>
                <a:cs typeface="Optima"/>
                <a:sym typeface="Symbol" charset="0"/>
              </a:rPr>
              <a:t>-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cross section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consistent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with </a:t>
            </a:r>
            <a:r>
              <a:rPr lang="en-US" sz="2600" dirty="0" err="1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pQCD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and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world data trend</a:t>
            </a:r>
          </a:p>
          <a:p>
            <a:endParaRPr lang="en-US" sz="2600" dirty="0">
              <a:latin typeface="Optima"/>
              <a:cs typeface="Optim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1131" y="1343025"/>
            <a:ext cx="3603759" cy="3457575"/>
            <a:chOff x="641131" y="1343025"/>
            <a:chExt cx="3603759" cy="345757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6742748" y="2858452"/>
            <a:ext cx="361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CEM: R. Vogt, Phys. Rep. 462125, 2008</a:t>
            </a:r>
            <a:b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CSM: J.P.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Lansberg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and S. Brodsky, PRD 81, 051502, 2010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419600" y="44196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32.6 nb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>-</a:t>
            </a:r>
            <a:r>
              <a:rPr lang="en-US" sz="2400" baseline="30000" dirty="0" smtClean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+DY+bb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)=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 172 ± 20(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stat.)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Signal has </a:t>
            </a:r>
            <a:r>
              <a:rPr lang="en-US" sz="2400" smtClean="0">
                <a:latin typeface="Optima"/>
                <a:cs typeface="Optima"/>
              </a:rPr>
              <a:t>~8σ </a:t>
            </a:r>
            <a:r>
              <a:rPr lang="en-US" sz="2400" dirty="0" smtClean="0">
                <a:latin typeface="Optima"/>
                <a:cs typeface="Optima"/>
              </a:rPr>
              <a:t>significance</a:t>
            </a:r>
          </a:p>
          <a:p>
            <a:r>
              <a:rPr lang="en-US" sz="2400" dirty="0" err="1">
                <a:latin typeface="Optima"/>
                <a:cs typeface="Optima"/>
              </a:rPr>
              <a:t>p</a:t>
            </a:r>
            <a:r>
              <a:rPr lang="en-US" sz="2400" baseline="-25000" dirty="0" err="1" smtClean="0">
                <a:latin typeface="Optima"/>
                <a:cs typeface="Optima"/>
              </a:rPr>
              <a:t>T</a:t>
            </a:r>
            <a:r>
              <a:rPr lang="en-US" sz="2400" dirty="0" smtClean="0">
                <a:latin typeface="Optima"/>
                <a:cs typeface="Optima"/>
              </a:rPr>
              <a:t> reaches ~ 5 </a:t>
            </a:r>
            <a:r>
              <a:rPr lang="en-US" sz="2400" dirty="0" err="1" smtClean="0">
                <a:latin typeface="Optima"/>
                <a:cs typeface="Optima"/>
              </a:rPr>
              <a:t>GeV/c</a:t>
            </a:r>
            <a:endParaRPr lang="en-US" sz="2400" dirty="0" smtClean="0">
              <a:latin typeface="Optima"/>
              <a:cs typeface="Optima"/>
            </a:endParaRPr>
          </a:p>
          <a:p>
            <a:endParaRPr lang="en-US" sz="2400" dirty="0">
              <a:latin typeface="Optima"/>
              <a:cs typeface="Optima"/>
            </a:endParaRPr>
          </a:p>
        </p:txBody>
      </p:sp>
      <p:pic>
        <p:nvPicPr>
          <p:cNvPr id="12" name="Picture 18" descr="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599" y="990600"/>
            <a:ext cx="3979401" cy="32766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04800" y="990600"/>
            <a:ext cx="3962400" cy="3276600"/>
            <a:chOff x="5029200" y="1049337"/>
            <a:chExt cx="3352800" cy="2878419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049337"/>
              <a:ext cx="3352800" cy="287841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58000" y="1981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1800" y="5334000"/>
            <a:ext cx="5766746" cy="77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27261</TotalTime>
  <Words>873</Words>
  <Application>Microsoft Macintosh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Measurements of  Production and Nuclear Modification Factor at STAR</vt:lpstr>
      <vt:lpstr>Outline</vt:lpstr>
      <vt:lpstr> Goal: Quarkonia states in A+A</vt:lpstr>
      <vt:lpstr>Quarkonia at RHIC</vt:lpstr>
      <vt:lpstr>STAR</vt:lpstr>
      <vt:lpstr>Triggering on  decays</vt:lpstr>
      <vt:lpstr> in p+p 200 GeV</vt:lpstr>
      <vt:lpstr> in p+p 200 GeV, Comparisons</vt:lpstr>
      <vt:lpstr> in d+Au 200 GeV</vt:lpstr>
      <vt:lpstr> in Au+Au 200 GeV</vt:lpstr>
      <vt:lpstr> in Au+Au 200 GeV, Centrality</vt:lpstr>
      <vt:lpstr> in Au+Au 200 GeV, RAA</vt:lpstr>
      <vt:lpstr>Conclusions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Upsilon Production and Nuclear Modification Factor at STAR</dc:title>
  <dc:creator>Mikael Fijuhara</dc:creator>
  <cp:lastModifiedBy>Mikael Fijuhara</cp:lastModifiedBy>
  <cp:revision>301</cp:revision>
  <dcterms:created xsi:type="dcterms:W3CDTF">2012-05-28T17:30:22Z</dcterms:created>
  <dcterms:modified xsi:type="dcterms:W3CDTF">2012-05-29T18:37:16Z</dcterms:modified>
</cp:coreProperties>
</file>