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9.png" ContentType="image/png"/>
  <Override PartName="/ppt/media/image11.png" ContentType="image/png"/>
  <Override PartName="/ppt/media/image20.png" ContentType="image/png"/>
  <Override PartName="/ppt/media/image13.png" ContentType="image/png"/>
  <Override PartName="/ppt/media/image22.png" ContentType="image/png"/>
  <Override PartName="/ppt/media/image31.png" ContentType="image/png"/>
  <Override PartName="/ppt/media/image40.png" ContentType="image/png"/>
  <Override PartName="/ppt/media/image15.png" ContentType="image/png"/>
  <Override PartName="/ppt/media/image24.png" ContentType="image/png"/>
  <Override PartName="/ppt/media/image33.png" ContentType="image/png"/>
  <Override PartName="/ppt/media/image42.png" ContentType="image/png"/>
  <Override PartName="/ppt/media/image17.png" ContentType="image/png"/>
  <Override PartName="/ppt/media/image26.png" ContentType="image/png"/>
  <Override PartName="/ppt/media/image35.png" ContentType="image/png"/>
  <Override PartName="/ppt/media/image19.png" ContentType="image/png"/>
  <Override PartName="/ppt/media/image28.png" ContentType="image/png"/>
  <Override PartName="/ppt/media/image37.png" ContentType="image/png"/>
  <Override PartName="/ppt/media/image2.png" ContentType="image/png"/>
  <Override PartName="/ppt/media/image39.png" ContentType="image/png"/>
  <Override PartName="/ppt/media/image4.png" ContentType="image/png"/>
  <Override PartName="/ppt/media/image6.png" ContentType="image/png"/>
  <Override PartName="/ppt/media/image8.png" ContentType="image/png"/>
  <Override PartName="/ppt/media/image10.png" ContentType="image/png"/>
  <Override PartName="/ppt/media/image12.png" ContentType="image/png"/>
  <Override PartName="/ppt/media/image21.png" ContentType="image/png"/>
  <Override PartName="/ppt/media/image30.png" ContentType="image/png"/>
  <Override PartName="/ppt/media/image14.png" ContentType="image/png"/>
  <Override PartName="/ppt/media/image23.png" ContentType="image/png"/>
  <Override PartName="/ppt/media/image32.png" ContentType="image/png"/>
  <Override PartName="/ppt/media/image41.png" ContentType="image/png"/>
  <Override PartName="/ppt/media/image16.png" ContentType="image/png"/>
  <Override PartName="/ppt/media/image25.png" ContentType="image/png"/>
  <Override PartName="/ppt/media/image34.png" ContentType="image/png"/>
  <Override PartName="/ppt/media/image43.png" ContentType="image/png"/>
  <Override PartName="/ppt/media/image18.png" ContentType="image/png"/>
  <Override PartName="/ppt/media/image27.png" ContentType="image/png"/>
  <Override PartName="/ppt/media/image36.png" ContentType="image/png"/>
  <Override PartName="/ppt/media/image1.png" ContentType="image/png"/>
  <Override PartName="/ppt/media/image29.png" ContentType="image/png"/>
  <Override PartName="/ppt/media/image3.gif" ContentType="image/gif"/>
  <Override PartName="/ppt/media/image5.png" ContentType="image/png"/>
  <Override PartName="/ppt/media/image38.wmf" ContentType="image/x-wmf"/>
  <Override PartName="/ppt/media/image7.png" ContentType="image/png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164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989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6457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989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196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092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164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5196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989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6457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15196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092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164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15196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989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6457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515196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092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164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515196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6457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092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cs-CZ"/>
              <a:t>Klepněte pro úpravu formátu titulního textu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6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cs-CZ"/>
              <a:t>Klepněte pro úpravu formátu textu osnovy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cs-CZ"/>
              <a:t>Druhá úroveň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cs-CZ"/>
              <a:t>Třetí úroveň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cs-CZ"/>
              <a:t>Čtvrtá úroveň osnovy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cs-CZ"/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cs-CZ"/>
              <a:t>Osmá úroveň textu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cs-CZ"/>
              <a:t>Devátá úroveň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cs-CZ" sz="1400"/>
              <a:t>&lt;datum/čas&gt;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cs-CZ" sz="1400"/>
              <a:t>&lt;zápatí&gt;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B1116111-F171-41D1-9191-01F1F1F1E1C1}" type="slidenum">
              <a:rPr lang="cs-CZ" sz="1400"/>
              <a:t>&lt;číslo&gt;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anchorCtr="1" bIns="0" lIns="0" rIns="0" tIns="0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/>
          <a:p>
            <a:pPr algn="r">
              <a:lnSpc>
                <a:spcPct val="100000"/>
              </a:lnSpc>
            </a:pPr>
            <a:fld id="{31313111-01C1-4151-B181-B1D15111C1F1}" type="slidenum">
              <a:rPr lang="cs-CZ" sz="1400">
                <a:solidFill>
                  <a:srgbClr val="000000"/>
                </a:solidFill>
                <a:latin typeface="Times New Roman"/>
                <a:ea typeface="Arial Unicode MS"/>
              </a:rPr>
              <a:t>&lt;číslo&gt;</a:t>
            </a:fld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cs-CZ"/>
              <a:t>Klepněte pro úpravu formátu titulního textu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9896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cs-CZ"/>
              <a:t>Klepněte pro úpravu formátu textu osnovy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cs-CZ"/>
              <a:t>Druhá úroveň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cs-CZ"/>
              <a:t>Třetí úroveň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cs-CZ"/>
              <a:t>Čtvrtá úroveň osnovy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cs-CZ"/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cs-CZ"/>
              <a:t>Osmá úroveň textu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cs-CZ"/>
              <a:t>Devátá úroveň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920" cy="1262160"/>
          </a:xfrm>
          <a:prstGeom prst="rect">
            <a:avLst/>
          </a:prstGeom>
        </p:spPr>
        <p:txBody>
          <a:bodyPr anchor="ctr" anchorCtr="1" bIns="0" lIns="0" rIns="0" tIns="0"/>
          <a:p>
            <a:pPr algn="ctr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4400">
                <a:solidFill>
                  <a:srgbClr val="000000"/>
                </a:solidFill>
                <a:latin typeface="Arial"/>
                <a:ea typeface="MS Gothic"/>
              </a:rPr>
              <a:t>Kliknutím lze upravit styl.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title"/>
          </p:nvPr>
        </p:nvSpPr>
        <p:spPr>
          <a:xfrm>
            <a:off x="503640" y="1769040"/>
            <a:ext cx="9070920" cy="498960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3200">
                <a:solidFill>
                  <a:srgbClr val="000000"/>
                </a:solidFill>
                <a:latin typeface="Arial"/>
                <a:ea typeface="MS Gothic"/>
              </a:rPr>
              <a:t>Kliknutím lze upravit styly předlohy textu.</a:t>
            </a:r>
            <a:r>
              <a:rPr lang="cs-CZ" sz="3200">
                <a:solidFill>
                  <a:srgbClr val="000000"/>
                </a:solidFill>
                <a:latin typeface="Arial"/>
                <a:ea typeface="MS Gothic"/>
              </a:rPr>
              <a:t>
</a:t>
            </a:r>
            <a:r>
              <a:rPr lang="cs-CZ" sz="2800">
                <a:solidFill>
                  <a:srgbClr val="000000"/>
                </a:solidFill>
                <a:latin typeface="Arial"/>
                <a:ea typeface="MS Gothic"/>
              </a:rPr>
              <a:t>Druhá úroveň</a:t>
            </a:r>
            <a:r>
              <a:rPr lang="cs-CZ" sz="2800">
                <a:solidFill>
                  <a:srgbClr val="000000"/>
                </a:solidFill>
                <a:latin typeface="Arial"/>
                <a:ea typeface="MS Gothic"/>
              </a:rPr>
              <a:t>
</a:t>
            </a:r>
            <a:r>
              <a:rPr lang="cs-CZ" sz="2400">
                <a:solidFill>
                  <a:srgbClr val="000000"/>
                </a:solidFill>
                <a:latin typeface="Arial"/>
                <a:ea typeface="MS Gothic"/>
              </a:rPr>
              <a:t>Třetí úroveň</a:t>
            </a:r>
            <a:r>
              <a:rPr lang="cs-CZ" sz="2400">
                <a:solidFill>
                  <a:srgbClr val="000000"/>
                </a:solidFill>
                <a:latin typeface="Arial"/>
                <a:ea typeface="MS Gothic"/>
              </a:rPr>
              <a:t>
</a:t>
            </a:r>
            <a:r>
              <a:rPr lang="cs-CZ" sz="2000">
                <a:solidFill>
                  <a:srgbClr val="000000"/>
                </a:solidFill>
                <a:latin typeface="Arial"/>
                <a:ea typeface="MS Gothic"/>
              </a:rPr>
              <a:t>Čtvrtá úroveň</a:t>
            </a:r>
            <a:r>
              <a:rPr lang="cs-CZ" sz="2000">
                <a:solidFill>
                  <a:srgbClr val="000000"/>
                </a:solidFill>
                <a:latin typeface="Arial"/>
                <a:ea typeface="MS Gothic"/>
              </a:rPr>
              <a:t>
</a:t>
            </a:r>
            <a:r>
              <a:rPr lang="cs-CZ" sz="2000">
                <a:solidFill>
                  <a:srgbClr val="000000"/>
                </a:solidFill>
                <a:latin typeface="Arial"/>
                <a:ea typeface="MS Gothic"/>
              </a:rPr>
              <a:t>Pátá úroveň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503640" y="6887160"/>
            <a:ext cx="2348280" cy="52128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3447000" y="6887160"/>
            <a:ext cx="3194640" cy="521280"/>
          </a:xfrm>
          <a:prstGeom prst="rect">
            <a:avLst/>
          </a:prstGeom>
        </p:spPr>
        <p:txBody>
          <a:bodyPr anchorCtr="1" bIns="0" lIns="0" rIns="0" tIns="0"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7226640" y="6887160"/>
            <a:ext cx="2348280" cy="521280"/>
          </a:xfrm>
          <a:prstGeom prst="rect">
            <a:avLst/>
          </a:prstGeom>
        </p:spPr>
        <p:txBody>
          <a:bodyPr bIns="0" lIns="0" rIns="0" tIns="0"/>
          <a:p>
            <a:pPr algn="r">
              <a:lnSpc>
                <a:spcPct val="100000"/>
              </a:lnSpc>
            </a:pPr>
            <a:fld id="{41C181C1-91C1-4171-8131-E1816141B191}" type="slidenum">
              <a:rPr lang="cs-CZ" sz="1400">
                <a:solidFill>
                  <a:srgbClr val="000000"/>
                </a:solidFill>
                <a:latin typeface="Times New Roman"/>
                <a:ea typeface="Arial Unicode MS"/>
              </a:rPr>
              <a:t>&lt;číslo&gt;</a:t>
            </a:fld>
            <a:endParaRPr/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280" cy="49896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cs-CZ"/>
              <a:t>Klepněte pro úpravu formátu textu osnovy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cs-CZ"/>
              <a:t>Druhá úroveň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cs-CZ"/>
              <a:t>Třetí úroveň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cs-CZ"/>
              <a:t>Čtvrtá úroveň osnovy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cs-CZ"/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cs-CZ"/>
              <a:t>Osmá úroveň textu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cs-CZ"/>
              <a:t>Devátá úroveň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Line 1"/>
          <p:cNvSpPr/>
          <p:nvPr/>
        </p:nvSpPr>
        <p:spPr>
          <a:xfrm>
            <a:off x="834480" y="921960"/>
            <a:ext cx="8650080" cy="0"/>
          </a:xfrm>
          <a:prstGeom prst="line">
            <a:avLst/>
          </a:prstGeom>
          <a:ln w="19080">
            <a:solidFill>
              <a:srgbClr val="800000"/>
            </a:solidFill>
            <a:round/>
          </a:ln>
        </p:spPr>
      </p:sp>
      <p:pic>
        <p:nvPicPr>
          <p:cNvPr descr="" id="113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80"/>
            <a:ext cx="1007640" cy="795600"/>
          </a:xfrm>
          <a:prstGeom prst="rect">
            <a:avLst/>
          </a:prstGeom>
        </p:spPr>
      </p:pic>
      <p:sp>
        <p:nvSpPr>
          <p:cNvPr id="114" name="PlaceHolder 2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Klepněte pro úpravu formátu titulního textuClick to edit Master title style</a:t>
            </a:r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05/15/2012</a:t>
            </a:r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Berkeley School 2012</a:t>
            </a:r>
            <a:endParaRPr/>
          </a:p>
        </p:txBody>
      </p:sp>
      <p:sp>
        <p:nvSpPr>
          <p:cNvPr id="117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A17181-7191-4191-8151-11D1D18121D1}" type="slidenum">
              <a:rPr lang="cs-CZ">
                <a:solidFill>
                  <a:srgbClr val="000000"/>
                </a:solidFill>
                <a:latin typeface="Calibri"/>
              </a:rPr>
              <a:t>&lt;číslo&gt;</a:t>
            </a:fld>
            <a:endParaRPr/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9896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Klepněte pro úpravu formátu textu osnovy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Druhá úroveň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Třetí úroveň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Čtvrtá úroveň osnovy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Sedmá úroveň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Osmá úroveň textu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Devátá úroveň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gif"/><Relationship Id="rId3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wmf"/><Relationship Id="rId5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68360" y="1620000"/>
            <a:ext cx="9071640" cy="1172160"/>
          </a:xfrm>
          <a:prstGeom prst="rect">
            <a:avLst/>
          </a:prstGeom>
        </p:spPr>
        <p:txBody>
          <a:bodyPr anchor="ctr" anchorCtr="1" bIns="0" lIns="0" rIns="0" tIns="0"/>
          <a:p>
            <a:pPr algn="ctr">
              <a:lnSpc>
                <a:spcPct val="100000"/>
              </a:lnSpc>
            </a:pPr>
            <a:r>
              <a:rPr lang="cs-CZ" sz="4000">
                <a:solidFill>
                  <a:srgbClr val="0066cc"/>
                </a:solidFill>
                <a:latin typeface="Time new roman"/>
              </a:rPr>
              <a:t>The measurement of non-photonic electrons in STAR</a:t>
            </a:r>
            <a:endParaRPr/>
          </a:p>
        </p:txBody>
      </p:sp>
      <p:sp>
        <p:nvSpPr>
          <p:cNvPr id="152" name="TextShape 2"/>
          <p:cNvSpPr txBox="1"/>
          <p:nvPr/>
        </p:nvSpPr>
        <p:spPr>
          <a:xfrm>
            <a:off x="540000" y="3239640"/>
            <a:ext cx="9071640" cy="3780360"/>
          </a:xfrm>
          <a:prstGeom prst="rect">
            <a:avLst/>
          </a:prstGeom>
        </p:spPr>
        <p:txBody>
          <a:bodyPr anchor="ctr" anchorCtr="1" bIns="0" lIns="0" rIns="0" tIns="0"/>
          <a:p>
            <a:pPr algn="ctr">
              <a:lnSpc>
                <a:spcPct val="100000"/>
              </a:lnSpc>
            </a:pPr>
            <a:r>
              <a:rPr lang="cs-CZ" sz="2600">
                <a:solidFill>
                  <a:srgbClr val="000000"/>
                </a:solidFill>
                <a:latin typeface="Arial"/>
                <a:ea typeface="MS Gothic"/>
              </a:rPr>
              <a:t> </a:t>
            </a:r>
            <a:r>
              <a:rPr b="1" lang="cs-CZ" sz="2800">
                <a:solidFill>
                  <a:srgbClr val="000000"/>
                </a:solidFill>
                <a:latin typeface="Times New Roman"/>
                <a:ea typeface="MS Gothic"/>
              </a:rPr>
              <a:t>Olga Hájková for the STAR Collaboration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MS Gothic"/>
              </a:rPr>
              <a:t>Faculty of Nuclear Sciences and Physical Engineering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MS Gothic"/>
              </a:rPr>
              <a:t>Czech Technical University in Prague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cs-CZ" sz="2000">
                <a:solidFill>
                  <a:srgbClr val="000000"/>
                </a:solidFill>
                <a:latin typeface="Time new roman"/>
                <a:ea typeface="MS Gothic"/>
              </a:rPr>
              <a:t>Hard Probes 2012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>
                <a:solidFill>
                  <a:srgbClr val="000000"/>
                </a:solidFill>
                <a:latin typeface="Times new roman"/>
                <a:ea typeface="MS Gothic"/>
              </a:rPr>
              <a:t>27th May – 1st June 2012, Cagliary, Italy </a:t>
            </a:r>
            <a:endParaRPr/>
          </a:p>
        </p:txBody>
      </p:sp>
      <p:pic>
        <p:nvPicPr>
          <p:cNvPr descr="" id="15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pic>
        <p:nvPicPr>
          <p:cNvPr descr="" id="15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8332560" y="180000"/>
            <a:ext cx="1387440" cy="144000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504000" y="312840"/>
            <a:ext cx="9071640" cy="12380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3200"/>
              <a:t>               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Bottom contribution to the NPE 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
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              in p+p at 200GeV and 500GeV</a:t>
            </a:r>
            <a:endParaRPr/>
          </a:p>
        </p:txBody>
      </p:sp>
      <p:pic>
        <p:nvPicPr>
          <p:cNvPr descr="" id="24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sp>
        <p:nvSpPr>
          <p:cNvPr id="246" name="TextShape 2"/>
          <p:cNvSpPr txBox="1"/>
          <p:nvPr/>
        </p:nvSpPr>
        <p:spPr>
          <a:xfrm>
            <a:off x="3960000" y="4500000"/>
            <a:ext cx="180000" cy="3870000"/>
          </a:xfrm>
          <a:prstGeom prst="rect">
            <a:avLst/>
          </a:prstGeom>
        </p:spPr>
      </p:sp>
      <p:pic>
        <p:nvPicPr>
          <p:cNvPr descr="" id="24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000" y="1800000"/>
            <a:ext cx="4500000" cy="3420000"/>
          </a:xfrm>
          <a:prstGeom prst="rect">
            <a:avLst/>
          </a:prstGeom>
        </p:spPr>
      </p:pic>
      <p:sp>
        <p:nvSpPr>
          <p:cNvPr id="248" name="TextShape 3"/>
          <p:cNvSpPr txBox="1"/>
          <p:nvPr/>
        </p:nvSpPr>
        <p:spPr>
          <a:xfrm>
            <a:off x="540000" y="5040000"/>
            <a:ext cx="2340000" cy="346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 sz="1200">
                <a:latin typeface="Times new roman"/>
              </a:rPr>
              <a:t>STAR: PRL 105, 202301 (2010)</a:t>
            </a:r>
            <a:r>
              <a:rPr lang="cs-CZ"/>
              <a:t> </a:t>
            </a:r>
            <a:endParaRPr/>
          </a:p>
        </p:txBody>
      </p:sp>
      <p:sp>
        <p:nvSpPr>
          <p:cNvPr id="249" name="TextShape 4"/>
          <p:cNvSpPr txBox="1"/>
          <p:nvPr/>
        </p:nvSpPr>
        <p:spPr>
          <a:xfrm>
            <a:off x="720000" y="5400000"/>
            <a:ext cx="9180000" cy="14400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Contribution of the B mesons decay at 200GeV to the NPE spectra increase with p</a:t>
            </a:r>
            <a:r>
              <a:rPr lang="cs-CZ" sz="2000">
                <a:latin typeface="Times new roman"/>
              </a:rPr>
              <a:t>T.</a:t>
            </a:r>
            <a:r>
              <a:rPr lang="cs-CZ" sz="2000">
                <a:latin typeface="Times new roman"/>
              </a:rPr>
              <a:t> and its comparable to the contribution from D mesons decay at pT&gt;5GeV.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B contribution to the NPE is about 60% for p+p collisions at 500GeV at high p</a:t>
            </a:r>
            <a:r>
              <a:rPr lang="cs-CZ" sz="2000">
                <a:latin typeface="Times new roman"/>
              </a:rPr>
              <a:t>T</a:t>
            </a:r>
            <a:r>
              <a:rPr lang="cs-CZ" sz="2000">
                <a:latin typeface="Times new roman"/>
              </a:rPr>
              <a:t>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Bottom contribution to the NPE increasing with energy.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r>
              <a:rPr lang="cs-CZ"/>
              <a:t> </a:t>
            </a:r>
            <a:endParaRPr/>
          </a:p>
        </p:txBody>
      </p:sp>
      <p:pic>
        <p:nvPicPr>
          <p:cNvPr descr="" id="25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040000" y="1836000"/>
            <a:ext cx="4860000" cy="316800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504000" y="312840"/>
            <a:ext cx="9071640" cy="12380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3200"/>
              <a:t>             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 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Bottom and charm contributions       to the NPE at 200 GeV </a:t>
            </a:r>
            <a:endParaRPr/>
          </a:p>
        </p:txBody>
      </p:sp>
      <p:pic>
        <p:nvPicPr>
          <p:cNvPr descr="" id="25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sp>
        <p:nvSpPr>
          <p:cNvPr id="253" name="TextShape 2"/>
          <p:cNvSpPr txBox="1"/>
          <p:nvPr/>
        </p:nvSpPr>
        <p:spPr>
          <a:xfrm>
            <a:off x="3960000" y="4500000"/>
            <a:ext cx="180000" cy="3870000"/>
          </a:xfrm>
          <a:prstGeom prst="rect">
            <a:avLst/>
          </a:prstGeom>
        </p:spPr>
      </p:sp>
      <p:pic>
        <p:nvPicPr>
          <p:cNvPr descr="" id="25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680000" y="1800000"/>
            <a:ext cx="5220000" cy="4680000"/>
          </a:xfrm>
          <a:prstGeom prst="rect">
            <a:avLst/>
          </a:prstGeom>
        </p:spPr>
      </p:pic>
      <p:sp>
        <p:nvSpPr>
          <p:cNvPr id="255" name="TextShape 3"/>
          <p:cNvSpPr txBox="1"/>
          <p:nvPr/>
        </p:nvSpPr>
        <p:spPr>
          <a:xfrm>
            <a:off x="6480000" y="6480000"/>
            <a:ext cx="3009240" cy="286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 sz="1400">
                <a:latin typeface="Times new roman"/>
              </a:rPr>
              <a:t>STAR Phys. Rev. D 83 (2011) 052006</a:t>
            </a:r>
            <a:endParaRPr/>
          </a:p>
        </p:txBody>
      </p:sp>
      <p:sp>
        <p:nvSpPr>
          <p:cNvPr id="256" name="TextShape 4"/>
          <p:cNvSpPr txBox="1"/>
          <p:nvPr/>
        </p:nvSpPr>
        <p:spPr>
          <a:xfrm>
            <a:off x="360000" y="1800000"/>
            <a:ext cx="3960000" cy="28800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SzPct val="45000"/>
              <a:buFont typeface="StarSymbol"/>
              <a:buChar char=""/>
            </a:pPr>
            <a:r>
              <a:rPr lang="cs-CZ">
                <a:latin typeface="Times new roman"/>
              </a:rPr>
              <a:t>Measurement of NPE from bottom decays is consistent with the central value of FONLL, NPE from charm decays are between the central value and upper limit of the FONLL calculation.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>
                <a:latin typeface="Times new roman"/>
              </a:rPr>
              <a:t>After extrapolating the results to the full kinematics region total bottom production is:</a:t>
            </a:r>
            <a:endParaRPr/>
          </a:p>
          <a:p>
            <a:endParaRPr/>
          </a:p>
          <a:p>
            <a:r>
              <a:rPr lang="cs-CZ"/>
              <a:t> </a:t>
            </a:r>
            <a:endParaRPr/>
          </a:p>
        </p:txBody>
      </p:sp>
      <p:sp>
        <p:nvSpPr>
          <p:cNvPr id="257" name="TextShape 5"/>
          <p:cNvSpPr txBox="1"/>
          <p:nvPr/>
        </p:nvSpPr>
        <p:spPr>
          <a:xfrm>
            <a:off x="180000" y="5220000"/>
            <a:ext cx="4680000" cy="5400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SzPct val="45000"/>
              <a:buFont typeface="StarSymbol"/>
              <a:buChar char=""/>
            </a:pPr>
            <a:r>
              <a:rPr lang="cs-CZ">
                <a:latin typeface="Times new roman"/>
              </a:rPr>
              <a:t>Results uncertainties are 12.5%(stat.) and 27.5%(syst.)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>
                <a:latin typeface="Times new roman"/>
              </a:rPr>
              <a:t>Both results are consistent with FONLL calculation.</a:t>
            </a:r>
            <a:endParaRPr/>
          </a:p>
          <a:p>
            <a:r>
              <a:rPr lang="cs-CZ"/>
              <a:t> 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504000" y="218160"/>
            <a:ext cx="9071640" cy="142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4400">
                <a:solidFill>
                  <a:srgbClr val="0066cc"/>
                </a:solidFill>
              </a:rPr>
              <a:t>            </a:t>
            </a:r>
            <a:r>
              <a:rPr lang="en-US" sz="4400">
                <a:solidFill>
                  <a:srgbClr val="0066cc"/>
                </a:solidFill>
              </a:rPr>
              <a:t>NPE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 in Au+Au collisions at </a:t>
            </a:r>
            <a:r>
              <a:rPr lang="en-US" sz="4400">
                <a:solidFill>
                  <a:srgbClr val="0066cc"/>
                </a:solidFill>
                <a:latin typeface="Times new roman"/>
                <a:ea typeface="Arial"/>
              </a:rPr>
              <a:t>√s</a:t>
            </a:r>
            <a:r>
              <a:rPr lang="en-US" sz="4400">
                <a:solidFill>
                  <a:srgbClr val="0066cc"/>
                </a:solidFill>
                <a:latin typeface="Times new roman"/>
                <a:ea typeface="Arial"/>
              </a:rPr>
              <a:t>NN</a:t>
            </a:r>
            <a:r>
              <a:rPr lang="en-US" sz="4400">
                <a:solidFill>
                  <a:srgbClr val="0066cc"/>
                </a:solidFill>
                <a:latin typeface="Times new roman"/>
                <a:ea typeface="Arial"/>
              </a:rPr>
              <a:t>=200GeV</a:t>
            </a:r>
            <a:endParaRPr/>
          </a:p>
        </p:txBody>
      </p:sp>
      <p:pic>
        <p:nvPicPr>
          <p:cNvPr descr="" id="25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pic>
        <p:nvPicPr>
          <p:cNvPr descr="" id="26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580000" y="1750680"/>
            <a:ext cx="3999600" cy="4009320"/>
          </a:xfrm>
          <a:prstGeom prst="rect">
            <a:avLst/>
          </a:prstGeom>
        </p:spPr>
      </p:pic>
      <p:pic>
        <p:nvPicPr>
          <p:cNvPr descr="" id="26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823320" y="1579680"/>
            <a:ext cx="4576680" cy="4180320"/>
          </a:xfrm>
          <a:prstGeom prst="rect">
            <a:avLst/>
          </a:prstGeom>
        </p:spPr>
      </p:pic>
      <p:sp>
        <p:nvSpPr>
          <p:cNvPr id="262" name="TextShape 2"/>
          <p:cNvSpPr txBox="1"/>
          <p:nvPr/>
        </p:nvSpPr>
        <p:spPr>
          <a:xfrm>
            <a:off x="1080000" y="5760000"/>
            <a:ext cx="8460000" cy="10800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SzPct val="45000"/>
              <a:buFont typeface="StarSymbol"/>
              <a:buChar char=""/>
            </a:pPr>
            <a:r>
              <a:rPr lang="cs-CZ" sz="2000">
                <a:solidFill>
                  <a:srgbClr val="000000"/>
                </a:solidFill>
                <a:latin typeface="Times new roman"/>
              </a:rPr>
              <a:t>NPE spectrum in central and semi-central collisions in Au+Au at 200GeV (run10) - Minimum bias events.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000">
                <a:solidFill>
                  <a:srgbClr val="000000"/>
                </a:solidFill>
                <a:latin typeface="Times new roman"/>
              </a:rPr>
              <a:t>Part of a data sample.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504000" y="309960"/>
            <a:ext cx="9071640" cy="12452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4400">
                <a:solidFill>
                  <a:srgbClr val="0066cc"/>
                </a:solidFill>
              </a:rPr>
              <a:t>            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NPE-hadron correlation in   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
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           Au+Au collisions at 200 GeV</a:t>
            </a:r>
            <a:endParaRPr/>
          </a:p>
        </p:txBody>
      </p:sp>
      <p:pic>
        <p:nvPicPr>
          <p:cNvPr descr="" id="26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pic>
        <p:nvPicPr>
          <p:cNvPr descr="" id="26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80000" y="1620000"/>
            <a:ext cx="3240000" cy="3420000"/>
          </a:xfrm>
          <a:prstGeom prst="rect">
            <a:avLst/>
          </a:prstGeom>
        </p:spPr>
      </p:pic>
      <p:pic>
        <p:nvPicPr>
          <p:cNvPr descr="" id="26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0000" y="1620000"/>
            <a:ext cx="3060000" cy="3420000"/>
          </a:xfrm>
          <a:prstGeom prst="rect">
            <a:avLst/>
          </a:prstGeom>
        </p:spPr>
      </p:pic>
      <p:sp>
        <p:nvSpPr>
          <p:cNvPr id="267" name="TextShape 2"/>
          <p:cNvSpPr txBox="1"/>
          <p:nvPr/>
        </p:nvSpPr>
        <p:spPr>
          <a:xfrm>
            <a:off x="3420000" y="2880000"/>
            <a:ext cx="360000" cy="540000"/>
          </a:xfrm>
          <a:prstGeom prst="rect">
            <a:avLst/>
          </a:prstGeom>
        </p:spPr>
      </p:sp>
      <p:sp>
        <p:nvSpPr>
          <p:cNvPr id="268" name="TextShape 3"/>
          <p:cNvSpPr txBox="1"/>
          <p:nvPr/>
        </p:nvSpPr>
        <p:spPr>
          <a:xfrm>
            <a:off x="540000" y="6120000"/>
            <a:ext cx="7560000" cy="540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 sz="2000">
                <a:solidFill>
                  <a:srgbClr val="0000ff"/>
                </a:solidFill>
                <a:latin typeface="Times new roman"/>
              </a:rPr>
              <a:t>We observed both – near side and away side correlations.</a:t>
            </a:r>
            <a:endParaRPr/>
          </a:p>
        </p:txBody>
      </p:sp>
      <p:pic>
        <p:nvPicPr>
          <p:cNvPr descr="" id="269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6840000" y="1620000"/>
            <a:ext cx="3240000" cy="3420000"/>
          </a:xfrm>
          <a:prstGeom prst="rect">
            <a:avLst/>
          </a:prstGeom>
        </p:spPr>
      </p:pic>
      <p:sp>
        <p:nvSpPr>
          <p:cNvPr id="270" name="TextShape 4"/>
          <p:cNvSpPr txBox="1"/>
          <p:nvPr/>
        </p:nvSpPr>
        <p:spPr>
          <a:xfrm>
            <a:off x="540000" y="5040000"/>
            <a:ext cx="5580000" cy="720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 sz="2000">
                <a:solidFill>
                  <a:srgbClr val="000000"/>
                </a:solidFill>
                <a:latin typeface="Times new roman"/>
              </a:rPr>
              <a:t>Semi-central collisions for associated track p</a:t>
            </a:r>
            <a:r>
              <a:rPr lang="cs-CZ" sz="2000">
                <a:solidFill>
                  <a:srgbClr val="000000"/>
                </a:solidFill>
                <a:latin typeface="Times new roman"/>
              </a:rPr>
              <a:t>T </a:t>
            </a:r>
            <a:r>
              <a:rPr lang="cs-CZ" sz="2000">
                <a:solidFill>
                  <a:srgbClr val="000000"/>
                </a:solidFill>
                <a:latin typeface="Times new roman"/>
              </a:rPr>
              <a:t>0.15-0.5GeV and 0.5-1.0GeV.</a:t>
            </a:r>
            <a:endParaRPr/>
          </a:p>
        </p:txBody>
      </p:sp>
      <p:sp>
        <p:nvSpPr>
          <p:cNvPr id="271" name="TextShape 5"/>
          <p:cNvSpPr txBox="1"/>
          <p:nvPr/>
        </p:nvSpPr>
        <p:spPr>
          <a:xfrm>
            <a:off x="7200000" y="5040000"/>
            <a:ext cx="2700000" cy="1080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 sz="2000">
                <a:solidFill>
                  <a:srgbClr val="000000"/>
                </a:solidFill>
                <a:latin typeface="Times new roman"/>
              </a:rPr>
              <a:t>Central collisons for  association track pT 0.15-0.5GeV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504000" y="346320"/>
            <a:ext cx="9071640" cy="117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>
                <a:solidFill>
                  <a:srgbClr val="0066cc"/>
                </a:solidFill>
              </a:rPr>
              <a:t>       </a:t>
            </a:r>
            <a:r>
              <a:rPr lang="en-US">
                <a:solidFill>
                  <a:srgbClr val="0066cc"/>
                </a:solidFill>
                <a:latin typeface="Times new roman"/>
              </a:rPr>
              <a:t>NPE elliptic flow</a:t>
            </a:r>
            <a:endParaRPr/>
          </a:p>
        </p:txBody>
      </p:sp>
      <p:pic>
        <p:nvPicPr>
          <p:cNvPr descr="" id="27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sp>
        <p:nvSpPr>
          <p:cNvPr id="274" name="TextShape 2"/>
          <p:cNvSpPr txBox="1"/>
          <p:nvPr/>
        </p:nvSpPr>
        <p:spPr>
          <a:xfrm>
            <a:off x="900000" y="2340000"/>
            <a:ext cx="2880000" cy="32400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SzPct val="45000"/>
              <a:buFont typeface="StarSymbol"/>
              <a:buChar char=""/>
            </a:pPr>
            <a:r>
              <a:rPr lang="cs-CZ" sz="2200">
                <a:solidFill>
                  <a:srgbClr val="000000"/>
                </a:solidFill>
                <a:latin typeface="Times new roman"/>
              </a:rPr>
              <a:t>Electron-event plane correlations → NPE elliptic flow v2.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200">
                <a:solidFill>
                  <a:srgbClr val="000000"/>
                </a:solidFill>
                <a:latin typeface="Times new roman"/>
              </a:rPr>
              <a:t>Finite v2 for 10-40% central events was observed. </a:t>
            </a:r>
            <a:endParaRPr/>
          </a:p>
        </p:txBody>
      </p:sp>
      <p:pic>
        <p:nvPicPr>
          <p:cNvPr descr="" id="27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912120" y="1620000"/>
            <a:ext cx="5447880" cy="504000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7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580000" y="1080000"/>
            <a:ext cx="4180680" cy="3960000"/>
          </a:xfrm>
          <a:prstGeom prst="rect">
            <a:avLst/>
          </a:prstGeom>
        </p:spPr>
      </p:pic>
      <p:sp>
        <p:nvSpPr>
          <p:cNvPr id="277" name="CustomShape 1"/>
          <p:cNvSpPr/>
          <p:nvPr/>
        </p:nvSpPr>
        <p:spPr>
          <a:xfrm>
            <a:off x="540000" y="324360"/>
            <a:ext cx="8820000" cy="14756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0066cc"/>
                </a:solidFill>
                <a:latin typeface="Times new roman"/>
              </a:rPr>
              <a:t>              </a:t>
            </a:r>
            <a:r>
              <a:rPr lang="en-US" sz="4800">
                <a:solidFill>
                  <a:srgbClr val="0066cc"/>
                </a:solidFill>
                <a:latin typeface="Times new roman"/>
              </a:rPr>
              <a:t>Muon Telescope Detector</a:t>
            </a:r>
            <a:r>
              <a:rPr lang="en-US" sz="4800">
                <a:solidFill>
                  <a:srgbClr val="0066cc"/>
                </a:solidFill>
                <a:latin typeface="Times new roman"/>
                <a:ea typeface="DejaVu Sans"/>
              </a:rPr>
              <a:t>  </a:t>
            </a:r>
            <a:endParaRPr/>
          </a:p>
        </p:txBody>
      </p:sp>
      <p:pic>
        <p:nvPicPr>
          <p:cNvPr descr="" id="27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pic>
        <p:nvPicPr>
          <p:cNvPr descr="" id="27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80000" y="1620000"/>
            <a:ext cx="2865600" cy="2865600"/>
          </a:xfrm>
          <a:prstGeom prst="rect">
            <a:avLst/>
          </a:prstGeom>
        </p:spPr>
      </p:pic>
      <p:pic>
        <p:nvPicPr>
          <p:cNvPr descr="" id="280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2520000" y="3407040"/>
            <a:ext cx="1817640" cy="1092960"/>
          </a:xfrm>
          <a:prstGeom prst="rect">
            <a:avLst/>
          </a:prstGeom>
        </p:spPr>
      </p:pic>
      <p:sp>
        <p:nvSpPr>
          <p:cNvPr id="281" name="CustomShape 2"/>
          <p:cNvSpPr/>
          <p:nvPr/>
        </p:nvSpPr>
        <p:spPr>
          <a:xfrm>
            <a:off x="2520000" y="3407040"/>
            <a:ext cx="1817640" cy="1092960"/>
          </a:xfrm>
          <a:prstGeom prst="rect">
            <a:avLst/>
          </a:prstGeom>
        </p:spPr>
      </p:sp>
      <p:sp>
        <p:nvSpPr>
          <p:cNvPr id="282" name="TextShape 3"/>
          <p:cNvSpPr txBox="1"/>
          <p:nvPr/>
        </p:nvSpPr>
        <p:spPr>
          <a:xfrm>
            <a:off x="205920" y="4618440"/>
            <a:ext cx="9360000" cy="26211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>
                <a:solidFill>
                  <a:srgbClr val="0000ff"/>
                </a:solidFill>
                <a:latin typeface="Times new roman"/>
              </a:rPr>
              <a:t>Advantages for open heavy flavor measurements: </a:t>
            </a:r>
            <a:endParaRPr/>
          </a:p>
          <a:p>
            <a:r>
              <a:rPr lang="cs-CZ">
                <a:latin typeface="Times new roman"/>
              </a:rPr>
              <a:t> → </a:t>
            </a:r>
            <a:r>
              <a:rPr lang="cs-CZ">
                <a:latin typeface="Times new roman"/>
              </a:rPr>
              <a:t>No gamma conversion and much less Dalitz decay contribution → very low photonic background. </a:t>
            </a:r>
            <a:endParaRPr/>
          </a:p>
          <a:p>
            <a:r>
              <a:rPr lang="cs-CZ">
                <a:latin typeface="Times new roman"/>
              </a:rPr>
              <a:t> → </a:t>
            </a:r>
            <a:r>
              <a:rPr lang="cs-CZ">
                <a:latin typeface="Times new roman"/>
              </a:rPr>
              <a:t>High muon efficiency.</a:t>
            </a:r>
            <a:endParaRPr/>
          </a:p>
          <a:p>
            <a:r>
              <a:rPr lang="cs-CZ">
                <a:latin typeface="Times new roman"/>
              </a:rPr>
              <a:t> → </a:t>
            </a:r>
            <a:r>
              <a:rPr lang="cs-CZ">
                <a:latin typeface="Times new roman"/>
              </a:rPr>
              <a:t>Muon to pion (hadron) ratio enhancement by factor </a:t>
            </a:r>
            <a:r>
              <a:rPr lang="cs-CZ">
                <a:latin typeface="Times new roman"/>
                <a:ea typeface="DejaVu Sans"/>
              </a:rPr>
              <a:t>⁓ 50-100 (100-1000) → less hadron contamination.</a:t>
            </a:r>
            <a:endParaRPr/>
          </a:p>
          <a:p>
            <a:r>
              <a:rPr lang="cs-CZ">
                <a:latin typeface="Times new roman"/>
                <a:ea typeface="DejaVu Sans"/>
              </a:rPr>
              <a:t> → </a:t>
            </a:r>
            <a:r>
              <a:rPr lang="cs-CZ">
                <a:latin typeface="Times new roman"/>
                <a:ea typeface="DejaVu Sans"/>
              </a:rPr>
              <a:t>e-muon correlation could help distinguish heavy flavor production from initial lepton pair production.</a:t>
            </a:r>
            <a:endParaRPr/>
          </a:p>
          <a:p>
            <a:r>
              <a:rPr lang="cs-CZ">
                <a:latin typeface="Times new roman"/>
                <a:ea typeface="DejaVu Sans"/>
              </a:rPr>
              <a:t> → </a:t>
            </a:r>
            <a:r>
              <a:rPr lang="cs-CZ">
                <a:latin typeface="Times new roman"/>
                <a:ea typeface="DejaVu Sans"/>
              </a:rPr>
              <a:t>no bremsstrahlung for muon-muon.</a:t>
            </a:r>
            <a:endParaRPr/>
          </a:p>
          <a:p>
            <a:r>
              <a:rPr lang="cs-CZ">
                <a:latin typeface="Times new roman"/>
                <a:ea typeface="DejaVu Sans"/>
              </a:rPr>
              <a:t> → </a:t>
            </a:r>
            <a:r>
              <a:rPr lang="cs-CZ">
                <a:latin typeface="Times new roman"/>
                <a:ea typeface="DejaVu Sans"/>
              </a:rPr>
              <a:t>43% in run 2013, and complete in run 2014.</a:t>
            </a:r>
            <a:endParaRPr/>
          </a:p>
        </p:txBody>
      </p:sp>
      <p:sp>
        <p:nvSpPr>
          <p:cNvPr id="283" name="TextShape 4"/>
          <p:cNvSpPr txBox="1"/>
          <p:nvPr/>
        </p:nvSpPr>
        <p:spPr>
          <a:xfrm>
            <a:off x="9720000" y="5580000"/>
            <a:ext cx="4675320" cy="2458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 sz="1100">
                <a:latin typeface="Times new roman"/>
              </a:rPr>
              <a:t>L. Ruan et al., Journal of Physics G: Nucl. Part. Phys. 36 (2009) 095001 </a:t>
            </a:r>
            <a:endParaRPr/>
          </a:p>
        </p:txBody>
      </p:sp>
      <p:sp>
        <p:nvSpPr>
          <p:cNvPr id="284" name="TextShape 5"/>
          <p:cNvSpPr txBox="1"/>
          <p:nvPr/>
        </p:nvSpPr>
        <p:spPr>
          <a:xfrm>
            <a:off x="2700000" y="1800000"/>
            <a:ext cx="3240000" cy="849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>
                <a:latin typeface="Times new roman"/>
              </a:rPr>
              <a:t>MTD (MRPC): Multi-gap Resistive Plate Chamber. Gas detector.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540000" y="324360"/>
            <a:ext cx="8820000" cy="14756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0066cc"/>
                </a:solidFill>
                <a:latin typeface="Times new roman"/>
              </a:rPr>
              <a:t>            </a:t>
            </a:r>
            <a:r>
              <a:rPr lang="en-US" sz="4800">
                <a:solidFill>
                  <a:srgbClr val="0066cc"/>
                </a:solidFill>
                <a:latin typeface="Times new roman"/>
              </a:rPr>
              <a:t>Heavy flavor tracker (HFT)</a:t>
            </a:r>
            <a:r>
              <a:rPr lang="en-US" sz="4800">
                <a:solidFill>
                  <a:srgbClr val="0066cc"/>
                </a:solidFill>
                <a:latin typeface="Times new roman"/>
                <a:ea typeface="DejaVu Sans"/>
              </a:rPr>
              <a:t>  </a:t>
            </a:r>
            <a:endParaRPr/>
          </a:p>
        </p:txBody>
      </p:sp>
      <p:pic>
        <p:nvPicPr>
          <p:cNvPr descr="" id="28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pic>
        <p:nvPicPr>
          <p:cNvPr descr="" id="28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40000" y="1440000"/>
            <a:ext cx="4860000" cy="3420000"/>
          </a:xfrm>
          <a:prstGeom prst="rect">
            <a:avLst/>
          </a:prstGeom>
        </p:spPr>
      </p:pic>
      <p:sp>
        <p:nvSpPr>
          <p:cNvPr id="288" name="TextShape 2"/>
          <p:cNvSpPr txBox="1"/>
          <p:nvPr/>
        </p:nvSpPr>
        <p:spPr>
          <a:xfrm>
            <a:off x="540000" y="5040000"/>
            <a:ext cx="9180000" cy="41400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SzPct val="45000"/>
              <a:buFont typeface="StarSymbol"/>
              <a:buChar char=""/>
            </a:pPr>
            <a:r>
              <a:rPr lang="cs-CZ" sz="2000">
                <a:solidFill>
                  <a:srgbClr val="000000"/>
                </a:solidFill>
                <a:latin typeface="Times new roman"/>
              </a:rPr>
              <a:t>Heavy Flavor Tracker (HFT) -  </a:t>
            </a:r>
            <a:r>
              <a:rPr lang="cs-CZ" sz="2000">
                <a:solidFill>
                  <a:srgbClr val="000000"/>
                </a:solidFill>
                <a:latin typeface="Times new roman"/>
                <a:ea typeface="宋体"/>
              </a:rPr>
              <a:t>Prototype Year 2013 and complete run in Year 2014.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000">
                <a:solidFill>
                  <a:srgbClr val="000000"/>
                </a:solidFill>
                <a:latin typeface="Times new roman"/>
                <a:ea typeface="宋体"/>
              </a:rPr>
              <a:t>NPE R</a:t>
            </a:r>
            <a:r>
              <a:rPr lang="cs-CZ" sz="2000">
                <a:solidFill>
                  <a:srgbClr val="000000"/>
                </a:solidFill>
                <a:latin typeface="Times new roman"/>
                <a:ea typeface="宋体"/>
              </a:rPr>
              <a:t>AA</a:t>
            </a:r>
            <a:r>
              <a:rPr lang="cs-CZ" sz="2000">
                <a:solidFill>
                  <a:srgbClr val="000000"/>
                </a:solidFill>
                <a:latin typeface="Times new roman"/>
                <a:ea typeface="宋体"/>
              </a:rPr>
              <a:t> in central Au+Au collisions shows similar suppresion as that of light spectra. Precise calculation of charm and bottom contribution to the NPE is crutial to interpret these results.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000">
                <a:solidFill>
                  <a:srgbClr val="0000ff"/>
                </a:solidFill>
                <a:latin typeface="Times new roman"/>
                <a:ea typeface="宋体"/>
              </a:rPr>
              <a:t>HFT will allow measurement of  B → e spectrum separately</a:t>
            </a:r>
            <a:r>
              <a:rPr lang="cs-CZ" sz="2000">
                <a:solidFill>
                  <a:srgbClr val="000000"/>
                </a:solidFill>
                <a:latin typeface="Times new roman"/>
                <a:ea typeface="宋体"/>
              </a:rPr>
              <a:t> (Current method via NPE-hadron correlation has large systematics uncertainties). </a:t>
            </a:r>
            <a:endParaRPr/>
          </a:p>
        </p:txBody>
      </p:sp>
      <p:pic>
        <p:nvPicPr>
          <p:cNvPr descr="" id="28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000" y="1620000"/>
            <a:ext cx="4500000" cy="2880000"/>
          </a:xfrm>
          <a:prstGeom prst="rect">
            <a:avLst/>
          </a:prstGeom>
        </p:spPr>
      </p:pic>
      <p:sp>
        <p:nvSpPr>
          <p:cNvPr id="290" name="TextShape 3"/>
          <p:cNvSpPr txBox="1"/>
          <p:nvPr/>
        </p:nvSpPr>
        <p:spPr>
          <a:xfrm>
            <a:off x="4860000" y="4627440"/>
            <a:ext cx="3667680" cy="2325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 sz="1000"/>
              <a:t>Phys.Rev.Lett.98:192301,2007; Erratum-ibid.106:159902,2011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3528000" y="323640"/>
            <a:ext cx="3199680" cy="835560"/>
          </a:xfrm>
          <a:prstGeom prst="rect">
            <a:avLst/>
          </a:prstGeom>
        </p:spPr>
        <p:txBody>
          <a:bodyPr wrap="none"/>
          <a:p>
            <a:pPr>
              <a:lnSpc>
                <a:spcPct val="100000"/>
              </a:lnSpc>
            </a:pPr>
            <a:r>
              <a:rPr lang="en-US" sz="4800">
                <a:solidFill>
                  <a:srgbClr val="0066cc"/>
                </a:solidFill>
                <a:latin typeface="Times new roman"/>
              </a:rPr>
              <a:t>Conclusions</a:t>
            </a:r>
            <a:endParaRPr/>
          </a:p>
        </p:txBody>
      </p:sp>
      <p:pic>
        <p:nvPicPr>
          <p:cNvPr descr="" id="29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sp>
        <p:nvSpPr>
          <p:cNvPr id="293" name="TextShape 2"/>
          <p:cNvSpPr txBox="1"/>
          <p:nvPr/>
        </p:nvSpPr>
        <p:spPr>
          <a:xfrm>
            <a:off x="360000" y="1260000"/>
            <a:ext cx="9180000" cy="558000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 algn="just">
              <a:buSzPct val="45000"/>
              <a:buFont typeface="StarSymbol"/>
              <a:buChar char=""/>
            </a:pPr>
            <a:endParaRPr/>
          </a:p>
          <a:p>
            <a:pPr algn="just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Non-photonic spectrum in p+p collisons at 200 GeV was presented. Results are in agreement with FONLL calculations.</a:t>
            </a:r>
            <a:endParaRPr/>
          </a:p>
          <a:p>
            <a:pPr algn="just">
              <a:buSzPct val="45000"/>
              <a:buFont typeface="StarSymbol"/>
              <a:buChar char=""/>
            </a:pPr>
            <a:endParaRPr/>
          </a:p>
          <a:p>
            <a:pPr algn="just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All RHIC measurements in p+p collisons at 200 GeV are consistent with each other.</a:t>
            </a:r>
            <a:endParaRPr/>
          </a:p>
          <a:p>
            <a:pPr algn="just">
              <a:buSzPct val="45000"/>
              <a:buFont typeface="StarSymbol"/>
              <a:buChar char=""/>
            </a:pPr>
            <a:endParaRPr/>
          </a:p>
          <a:p>
            <a:pPr algn="just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Bottom and charm contribution to the NPE in p+p collisions at 200 GeV and 500 GeV was estimated. B meson to the D meson ratio is increasing with p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T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. Results are in an good agreement with FONLL calculations.</a:t>
            </a:r>
            <a:endParaRPr/>
          </a:p>
          <a:p>
            <a:pPr algn="just">
              <a:buSzPct val="45000"/>
              <a:buFont typeface="StarSymbol"/>
              <a:buChar char=""/>
            </a:pPr>
            <a:endParaRPr/>
          </a:p>
          <a:p>
            <a:pPr algn="just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Preliminary results in Au+Au collisions at 200 GeV was presented.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Finite elliptic flow for 10-40% central events was observed. </a:t>
            </a:r>
            <a:endParaRPr/>
          </a:p>
          <a:p>
            <a:pPr algn="just">
              <a:buSzPct val="45000"/>
              <a:buFont typeface="StarSymbol"/>
              <a:buChar char=""/>
            </a:pPr>
            <a:endParaRPr/>
          </a:p>
          <a:p>
            <a:pPr algn="just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HFT and MTD upgrades extend the area of heavy flavor measurements.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468720" y="1401120"/>
            <a:ext cx="9071640" cy="4899240"/>
          </a:xfrm>
          <a:prstGeom prst="rect">
            <a:avLst/>
          </a:prstGeom>
        </p:spPr>
        <p:txBody>
          <a:bodyPr anchor="ctr" anchorCtr="1" bIns="0" lIns="0" rIns="0" tIns="0"/>
          <a:p>
            <a:pPr algn="ctr">
              <a:lnSpc>
                <a:spcPct val="100000"/>
              </a:lnSpc>
            </a:pPr>
            <a:r>
              <a:rPr lang="cs-CZ" sz="3600">
                <a:solidFill>
                  <a:srgbClr val="000000"/>
                </a:solidFill>
                <a:latin typeface="Times New Roman"/>
                <a:ea typeface="MS Gothic"/>
              </a:rPr>
              <a:t>Thank you! :-)</a:t>
            </a:r>
            <a:endParaRPr/>
          </a:p>
        </p:txBody>
      </p:sp>
      <p:pic>
        <p:nvPicPr>
          <p:cNvPr descr="" id="29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360000" y="1400760"/>
            <a:ext cx="9071640" cy="543924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40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cs-CZ" sz="2400">
                <a:solidFill>
                  <a:srgbClr val="000000"/>
                </a:solidFill>
                <a:latin typeface="Times new roman"/>
                <a:ea typeface="Arial Unicode MS"/>
              </a:rPr>
              <a:t>Motivation.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400">
                <a:solidFill>
                  <a:srgbClr val="000000"/>
                </a:solidFill>
                <a:latin typeface="Times new roman"/>
                <a:ea typeface="Arial Unicode MS"/>
              </a:rPr>
              <a:t>NPE analysis methods.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400">
                <a:solidFill>
                  <a:srgbClr val="000000"/>
                </a:solidFill>
                <a:latin typeface="Times new roman"/>
                <a:ea typeface="Arial Unicode MS"/>
              </a:rPr>
              <a:t>NPE spectrum in p+p collisions at 200 GeV.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400">
                <a:solidFill>
                  <a:srgbClr val="000000"/>
                </a:solidFill>
                <a:latin typeface="Times new roman"/>
                <a:ea typeface="Arial Unicode MS"/>
              </a:rPr>
              <a:t>NPE – hadron correlations in p+p collisions at 200GeV and 500GeV.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400">
                <a:solidFill>
                  <a:srgbClr val="000000"/>
                </a:solidFill>
                <a:latin typeface="Times new roman"/>
                <a:ea typeface="Arial Unicode MS"/>
              </a:rPr>
              <a:t>NPE spectrum in Au+Au collisions.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400">
                <a:solidFill>
                  <a:srgbClr val="000000"/>
                </a:solidFill>
                <a:latin typeface="Times new roman"/>
                <a:ea typeface="Arial Unicode MS"/>
              </a:rPr>
              <a:t>NPE – hadron correlation in Au+Au collisions.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400">
                <a:solidFill>
                  <a:srgbClr val="000000"/>
                </a:solidFill>
                <a:latin typeface="Times new roman"/>
                <a:ea typeface="Arial Unicode MS"/>
              </a:rPr>
              <a:t>NPE elliptic flow in Au+Au collisions.  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400">
                <a:solidFill>
                  <a:srgbClr val="000000"/>
                </a:solidFill>
                <a:latin typeface="Times new roman"/>
                <a:ea typeface="Arial Unicode MS"/>
              </a:rPr>
              <a:t>Future – measurement with HFT and MTD.</a:t>
            </a:r>
            <a:endParaRPr/>
          </a:p>
          <a:p>
            <a:pPr algn="ctr"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504360" y="623160"/>
            <a:ext cx="9071640" cy="619200"/>
          </a:xfrm>
          <a:prstGeom prst="rect">
            <a:avLst/>
          </a:prstGeom>
        </p:spPr>
        <p:txBody>
          <a:bodyPr anchor="ctr" anchorCtr="1" bIns="0" lIns="0" rIns="0" tIns="0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0066cc"/>
                </a:solidFill>
                <a:latin typeface="Times New Roman"/>
                <a:ea typeface="MS Gothic"/>
              </a:rPr>
              <a:t>Outline</a:t>
            </a:r>
            <a:endParaRPr/>
          </a:p>
        </p:txBody>
      </p:sp>
      <p:pic>
        <p:nvPicPr>
          <p:cNvPr descr="" id="15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540000" y="360000"/>
            <a:ext cx="9071640" cy="1172160"/>
          </a:xfrm>
          <a:prstGeom prst="rect">
            <a:avLst/>
          </a:prstGeom>
        </p:spPr>
        <p:txBody>
          <a:bodyPr anchor="ctr" anchorCtr="1" bIns="0" lIns="0" rIns="0" tIns="0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0066cc"/>
                </a:solidFill>
                <a:latin typeface="Times New Roman"/>
                <a:ea typeface="MS Gothic"/>
              </a:rPr>
              <a:t>            </a:t>
            </a:r>
            <a:r>
              <a:rPr lang="cs-CZ" sz="4400">
                <a:solidFill>
                  <a:srgbClr val="0066cc"/>
                </a:solidFill>
                <a:latin typeface="Times New Roman"/>
                <a:ea typeface="MS Gothic"/>
              </a:rPr>
              <a:t>NPE measurement as a proxy to the heavy flavor </a:t>
            </a:r>
            <a:endParaRPr/>
          </a:p>
        </p:txBody>
      </p:sp>
      <p:pic>
        <p:nvPicPr>
          <p:cNvPr descr="" id="15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sp>
        <p:nvSpPr>
          <p:cNvPr id="160" name="TextShape 2"/>
          <p:cNvSpPr txBox="1"/>
          <p:nvPr/>
        </p:nvSpPr>
        <p:spPr>
          <a:xfrm>
            <a:off x="396360" y="1800000"/>
            <a:ext cx="5543640" cy="486000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cs-CZ" sz="2000">
                <a:solidFill>
                  <a:srgbClr val="000000"/>
                </a:solidFill>
                <a:latin typeface="Times new roman"/>
              </a:rPr>
              <a:t>Due to their </a:t>
            </a:r>
            <a:r>
              <a:rPr lang="cs-CZ" sz="2000">
                <a:solidFill>
                  <a:srgbClr val="0000ff"/>
                </a:solidFill>
                <a:latin typeface="Times new roman"/>
              </a:rPr>
              <a:t>large masses</a:t>
            </a:r>
            <a:r>
              <a:rPr lang="cs-CZ" sz="2000">
                <a:solidFill>
                  <a:srgbClr val="000080"/>
                </a:solidFill>
                <a:latin typeface="Times new roman"/>
              </a:rPr>
              <a:t> </a:t>
            </a:r>
            <a:r>
              <a:rPr lang="cs-CZ" sz="2000">
                <a:solidFill>
                  <a:srgbClr val="000000"/>
                </a:solidFill>
                <a:latin typeface="Times new roman"/>
              </a:rPr>
              <a:t>heavy quarks are produces mainly during initial parton-parton interactions at RHIC, and they are good probes to study the QCD matter.</a:t>
            </a:r>
            <a:endParaRPr/>
          </a:p>
          <a:p>
            <a:pPr>
              <a:buFont typeface="Arial"/>
              <a:buChar char="•"/>
            </a:pPr>
            <a:endParaRPr/>
          </a:p>
          <a:p>
            <a:pPr>
              <a:buFont typeface="Arial"/>
              <a:buChar char="•"/>
            </a:pPr>
            <a:r>
              <a:rPr lang="cs-CZ" sz="2000">
                <a:solidFill>
                  <a:srgbClr val="000000"/>
                </a:solidFill>
                <a:latin typeface="Times new roman"/>
              </a:rPr>
              <a:t>Study of heavy flavor production in nucleon+nucleon collisions is a test of the validity of the pQCD. </a:t>
            </a:r>
            <a:endParaRPr/>
          </a:p>
          <a:p>
            <a:pPr>
              <a:buFont typeface="Arial"/>
              <a:buChar char="•"/>
            </a:pPr>
            <a:endParaRPr/>
          </a:p>
          <a:p>
            <a:pPr>
              <a:buFont typeface="Arial"/>
              <a:buChar char="•"/>
            </a:pPr>
            <a:r>
              <a:rPr lang="cs-CZ" sz="2000">
                <a:solidFill>
                  <a:srgbClr val="000000"/>
                </a:solidFill>
                <a:latin typeface="Times new roman"/>
              </a:rPr>
              <a:t>Measurement in p+p collisions can be use as a baseline to study effect of hot and cold nuclear matter to production of heavy flavor quarks in ion-ion and ion-nucleon collisions.  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161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36560" y="1576440"/>
            <a:ext cx="2680200" cy="1778400"/>
          </a:xfrm>
          <a:prstGeom prst="rect">
            <a:avLst/>
          </a:prstGeom>
        </p:spPr>
      </p:pic>
      <p:sp>
        <p:nvSpPr>
          <p:cNvPr id="162" name="Line 3"/>
          <p:cNvSpPr/>
          <p:nvPr/>
        </p:nvSpPr>
        <p:spPr>
          <a:xfrm flipH="1">
            <a:off x="7936200" y="2004840"/>
            <a:ext cx="357480" cy="245160"/>
          </a:xfrm>
          <a:prstGeom prst="line">
            <a:avLst/>
          </a:prstGeom>
          <a:ln w="28440">
            <a:solidFill>
              <a:srgbClr val="d60093"/>
            </a:solidFill>
            <a:round/>
          </a:ln>
        </p:spPr>
      </p:sp>
      <p:sp>
        <p:nvSpPr>
          <p:cNvPr id="163" name="Line 4"/>
          <p:cNvSpPr/>
          <p:nvPr/>
        </p:nvSpPr>
        <p:spPr>
          <a:xfrm flipH="1">
            <a:off x="7944840" y="2208960"/>
            <a:ext cx="410760" cy="32760"/>
          </a:xfrm>
          <a:prstGeom prst="line">
            <a:avLst/>
          </a:prstGeom>
          <a:ln w="28440">
            <a:solidFill>
              <a:srgbClr val="d60093"/>
            </a:solidFill>
            <a:round/>
          </a:ln>
        </p:spPr>
      </p:sp>
      <p:sp>
        <p:nvSpPr>
          <p:cNvPr id="164" name="Line 5"/>
          <p:cNvSpPr/>
          <p:nvPr/>
        </p:nvSpPr>
        <p:spPr>
          <a:xfrm flipH="1" flipV="1">
            <a:off x="7911360" y="2622600"/>
            <a:ext cx="433440" cy="1800"/>
          </a:xfrm>
          <a:prstGeom prst="line">
            <a:avLst/>
          </a:prstGeom>
          <a:ln w="28440">
            <a:solidFill>
              <a:srgbClr val="d60093"/>
            </a:solidFill>
            <a:round/>
          </a:ln>
        </p:spPr>
      </p:sp>
      <p:sp>
        <p:nvSpPr>
          <p:cNvPr id="165" name="Line 6"/>
          <p:cNvSpPr/>
          <p:nvPr/>
        </p:nvSpPr>
        <p:spPr>
          <a:xfrm flipH="1" flipV="1">
            <a:off x="7923240" y="2619720"/>
            <a:ext cx="356760" cy="208800"/>
          </a:xfrm>
          <a:prstGeom prst="line">
            <a:avLst/>
          </a:prstGeom>
          <a:ln w="28440">
            <a:solidFill>
              <a:srgbClr val="d60093"/>
            </a:solidFill>
            <a:round/>
          </a:ln>
        </p:spPr>
      </p:sp>
      <p:sp>
        <p:nvSpPr>
          <p:cNvPr id="166" name="Line 7"/>
          <p:cNvSpPr/>
          <p:nvPr/>
        </p:nvSpPr>
        <p:spPr>
          <a:xfrm>
            <a:off x="8147880" y="2260440"/>
            <a:ext cx="0" cy="342000"/>
          </a:xfrm>
          <a:prstGeom prst="line">
            <a:avLst/>
          </a:prstGeom>
          <a:ln cap="rnd" w="3240">
            <a:solidFill>
              <a:srgbClr val="d60093"/>
            </a:solidFill>
            <a:custDash>
              <a:ds d="36000" sp="27000"/>
            </a:custDash>
            <a:round/>
          </a:ln>
        </p:spPr>
      </p:sp>
      <p:sp>
        <p:nvSpPr>
          <p:cNvPr id="167" name="CustomShape 8"/>
          <p:cNvSpPr/>
          <p:nvPr/>
        </p:nvSpPr>
        <p:spPr>
          <a:xfrm>
            <a:off x="8214840" y="1850040"/>
            <a:ext cx="200880" cy="204840"/>
          </a:xfrm>
          <a:prstGeom prst="ellipse">
            <a:avLst/>
          </a:prstGeom>
          <a:solidFill>
            <a:srgbClr val="4f81bd"/>
          </a:solidFill>
          <a:ln w="9360">
            <a:solidFill>
              <a:srgbClr val="000000"/>
            </a:solidFill>
            <a:round/>
          </a:ln>
        </p:spPr>
      </p:sp>
      <p:sp>
        <p:nvSpPr>
          <p:cNvPr id="168" name="CustomShape 9"/>
          <p:cNvSpPr/>
          <p:nvPr/>
        </p:nvSpPr>
        <p:spPr>
          <a:xfrm>
            <a:off x="8214840" y="2808000"/>
            <a:ext cx="200880" cy="204480"/>
          </a:xfrm>
          <a:prstGeom prst="ellipse">
            <a:avLst/>
          </a:prstGeom>
          <a:solidFill>
            <a:srgbClr val="4f81bd"/>
          </a:solidFill>
          <a:ln w="9360">
            <a:solidFill>
              <a:srgbClr val="000000"/>
            </a:solidFill>
            <a:round/>
          </a:ln>
        </p:spPr>
      </p:sp>
      <p:sp>
        <p:nvSpPr>
          <p:cNvPr id="169" name="CustomShape 10"/>
          <p:cNvSpPr/>
          <p:nvPr/>
        </p:nvSpPr>
        <p:spPr>
          <a:xfrm>
            <a:off x="8060040" y="2906280"/>
            <a:ext cx="549000" cy="435600"/>
          </a:xfrm>
          <a:prstGeom prst="rect">
            <a:avLst/>
          </a:prstGeom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cs-CZ">
                <a:solidFill>
                  <a:srgbClr val="eeece1"/>
                </a:solidFill>
                <a:latin typeface="Times New Roman"/>
              </a:rPr>
              <a:t>D0</a:t>
            </a:r>
            <a:endParaRPr/>
          </a:p>
        </p:txBody>
      </p:sp>
      <p:sp>
        <p:nvSpPr>
          <p:cNvPr id="170" name="Line 11"/>
          <p:cNvSpPr/>
          <p:nvPr/>
        </p:nvSpPr>
        <p:spPr>
          <a:xfrm flipV="1">
            <a:off x="8347680" y="1576440"/>
            <a:ext cx="402840" cy="273600"/>
          </a:xfrm>
          <a:prstGeom prst="line">
            <a:avLst/>
          </a:prstGeom>
          <a:ln w="2844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71" name="Line 12"/>
          <p:cNvSpPr/>
          <p:nvPr/>
        </p:nvSpPr>
        <p:spPr>
          <a:xfrm>
            <a:off x="8416080" y="1986840"/>
            <a:ext cx="400680" cy="137160"/>
          </a:xfrm>
          <a:prstGeom prst="line">
            <a:avLst/>
          </a:prstGeom>
          <a:ln w="2844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72" name="Line 13"/>
          <p:cNvSpPr/>
          <p:nvPr/>
        </p:nvSpPr>
        <p:spPr>
          <a:xfrm flipV="1">
            <a:off x="8416080" y="1781640"/>
            <a:ext cx="803520" cy="137160"/>
          </a:xfrm>
          <a:prstGeom prst="line">
            <a:avLst/>
          </a:prstGeom>
          <a:ln w="2844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173" name="Line 14"/>
          <p:cNvSpPr/>
          <p:nvPr/>
        </p:nvSpPr>
        <p:spPr>
          <a:xfrm flipV="1">
            <a:off x="8347680" y="2534040"/>
            <a:ext cx="469080" cy="273600"/>
          </a:xfrm>
          <a:prstGeom prst="line">
            <a:avLst/>
          </a:prstGeom>
          <a:ln w="2844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74" name="Line 15"/>
          <p:cNvSpPr/>
          <p:nvPr/>
        </p:nvSpPr>
        <p:spPr>
          <a:xfrm>
            <a:off x="8416080" y="2944440"/>
            <a:ext cx="400680" cy="136440"/>
          </a:xfrm>
          <a:prstGeom prst="line">
            <a:avLst/>
          </a:prstGeom>
          <a:ln w="2844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75" name="CustomShape 16"/>
          <p:cNvSpPr/>
          <p:nvPr/>
        </p:nvSpPr>
        <p:spPr>
          <a:xfrm>
            <a:off x="8683920" y="1440000"/>
            <a:ext cx="334080" cy="6174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cs-CZ" sz="1400">
                <a:latin typeface="Times New Roman"/>
              </a:rPr>
              <a:t>K+</a:t>
            </a:r>
            <a:endParaRPr/>
          </a:p>
        </p:txBody>
      </p:sp>
      <p:sp>
        <p:nvSpPr>
          <p:cNvPr id="176" name="CustomShape 17"/>
          <p:cNvSpPr/>
          <p:nvPr/>
        </p:nvSpPr>
        <p:spPr>
          <a:xfrm>
            <a:off x="8781120" y="2836440"/>
            <a:ext cx="603360" cy="436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cs-CZ">
                <a:latin typeface="Symbol"/>
              </a:rPr>
              <a:t></a:t>
            </a:r>
            <a:endParaRPr/>
          </a:p>
        </p:txBody>
      </p:sp>
      <p:sp>
        <p:nvSpPr>
          <p:cNvPr id="177" name="CustomShape 18"/>
          <p:cNvSpPr/>
          <p:nvPr/>
        </p:nvSpPr>
        <p:spPr>
          <a:xfrm>
            <a:off x="8750520" y="1918800"/>
            <a:ext cx="603360" cy="436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cs-CZ">
                <a:latin typeface="Symbol"/>
              </a:rPr>
              <a:t></a:t>
            </a:r>
            <a:r>
              <a:rPr b="1" lang="cs-CZ">
                <a:latin typeface="Monotype Corsiva"/>
              </a:rPr>
              <a:t>l</a:t>
            </a:r>
            <a:endParaRPr/>
          </a:p>
        </p:txBody>
      </p:sp>
      <p:sp>
        <p:nvSpPr>
          <p:cNvPr id="178" name="Line 19"/>
          <p:cNvSpPr/>
          <p:nvPr/>
        </p:nvSpPr>
        <p:spPr>
          <a:xfrm>
            <a:off x="8817480" y="2019960"/>
            <a:ext cx="13392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79" name="CustomShape 20"/>
          <p:cNvSpPr/>
          <p:nvPr/>
        </p:nvSpPr>
        <p:spPr>
          <a:xfrm>
            <a:off x="8733240" y="2348640"/>
            <a:ext cx="333720" cy="6174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cs-CZ" sz="1400">
                <a:latin typeface="Times New Roman"/>
              </a:rPr>
              <a:t>K-</a:t>
            </a:r>
            <a:endParaRPr/>
          </a:p>
        </p:txBody>
      </p:sp>
      <p:sp>
        <p:nvSpPr>
          <p:cNvPr id="180" name="CustomShape 21"/>
          <p:cNvSpPr/>
          <p:nvPr/>
        </p:nvSpPr>
        <p:spPr>
          <a:xfrm>
            <a:off x="9219960" y="1576440"/>
            <a:ext cx="680040" cy="6537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cs-CZ" sz="1500">
                <a:solidFill>
                  <a:srgbClr val="ff0000"/>
                </a:solidFill>
                <a:latin typeface="Times New Roman"/>
              </a:rPr>
              <a:t>e-/</a:t>
            </a:r>
            <a:r>
              <a:rPr b="1" lang="cs-CZ" sz="1500">
                <a:solidFill>
                  <a:srgbClr val="ff0000"/>
                </a:solidFill>
                <a:latin typeface="Symbol"/>
              </a:rPr>
              <a:t></a:t>
            </a:r>
            <a:r>
              <a:rPr b="1" lang="cs-CZ" sz="1500">
                <a:solidFill>
                  <a:srgbClr val="ff0000"/>
                </a:solidFill>
                <a:latin typeface="Times New Roman"/>
              </a:rPr>
              <a:t>-</a:t>
            </a:r>
            <a:endParaRPr/>
          </a:p>
        </p:txBody>
      </p:sp>
      <p:sp>
        <p:nvSpPr>
          <p:cNvPr id="181" name="CustomShape 22"/>
          <p:cNvSpPr/>
          <p:nvPr/>
        </p:nvSpPr>
        <p:spPr>
          <a:xfrm>
            <a:off x="7812000" y="2329200"/>
            <a:ext cx="267480" cy="2048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82" name="CustomShape 23"/>
          <p:cNvSpPr/>
          <p:nvPr/>
        </p:nvSpPr>
        <p:spPr>
          <a:xfrm>
            <a:off x="8214840" y="2260800"/>
            <a:ext cx="468720" cy="273240"/>
          </a:xfrm>
          <a:prstGeom prst="rect">
            <a:avLst/>
          </a:prstGeom>
          <a:solidFill>
            <a:srgbClr val="ffffff"/>
          </a:solidFill>
        </p:spPr>
      </p:sp>
      <p:pic>
        <p:nvPicPr>
          <p:cNvPr descr="" id="183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61040" y="4297320"/>
            <a:ext cx="3003480" cy="1821600"/>
          </a:xfrm>
          <a:prstGeom prst="rect">
            <a:avLst/>
          </a:prstGeom>
        </p:spPr>
      </p:pic>
      <p:sp>
        <p:nvSpPr>
          <p:cNvPr id="184" name="Line 24"/>
          <p:cNvSpPr/>
          <p:nvPr/>
        </p:nvSpPr>
        <p:spPr>
          <a:xfrm flipV="1">
            <a:off x="8471160" y="4728600"/>
            <a:ext cx="153720" cy="934560"/>
          </a:xfrm>
          <a:prstGeom prst="line">
            <a:avLst/>
          </a:prstGeom>
          <a:ln w="28440">
            <a:solidFill>
              <a:srgbClr val="d60093"/>
            </a:solidFill>
            <a:round/>
          </a:ln>
        </p:spPr>
      </p:sp>
      <p:sp>
        <p:nvSpPr>
          <p:cNvPr id="185" name="CustomShape 25"/>
          <p:cNvSpPr/>
          <p:nvPr/>
        </p:nvSpPr>
        <p:spPr>
          <a:xfrm>
            <a:off x="8550000" y="5591160"/>
            <a:ext cx="133200" cy="73800"/>
          </a:xfrm>
          <a:prstGeom prst="rect">
            <a:avLst/>
          </a:prstGeom>
          <a:ln w="28440">
            <a:solidFill>
              <a:srgbClr val="000099"/>
            </a:solidFill>
            <a:round/>
          </a:ln>
        </p:spPr>
      </p:sp>
      <p:sp>
        <p:nvSpPr>
          <p:cNvPr id="186" name="CustomShape 26"/>
          <p:cNvSpPr/>
          <p:nvPr/>
        </p:nvSpPr>
        <p:spPr>
          <a:xfrm>
            <a:off x="8576640" y="5680800"/>
            <a:ext cx="132840" cy="73800"/>
          </a:xfrm>
          <a:prstGeom prst="rect">
            <a:avLst/>
          </a:prstGeom>
          <a:ln w="28440">
            <a:solidFill>
              <a:srgbClr val="000099"/>
            </a:solidFill>
            <a:round/>
          </a:ln>
        </p:spPr>
      </p:sp>
      <p:sp>
        <p:nvSpPr>
          <p:cNvPr id="187" name="CustomShape 27"/>
          <p:cNvSpPr/>
          <p:nvPr/>
        </p:nvSpPr>
        <p:spPr>
          <a:xfrm>
            <a:off x="8602200" y="5771520"/>
            <a:ext cx="132840" cy="74160"/>
          </a:xfrm>
          <a:prstGeom prst="rect">
            <a:avLst/>
          </a:prstGeom>
          <a:ln w="28440">
            <a:solidFill>
              <a:srgbClr val="000099"/>
            </a:solidFill>
            <a:round/>
          </a:ln>
        </p:spPr>
      </p:sp>
      <p:sp>
        <p:nvSpPr>
          <p:cNvPr id="188" name="CustomShape 28"/>
          <p:cNvSpPr/>
          <p:nvPr/>
        </p:nvSpPr>
        <p:spPr>
          <a:xfrm>
            <a:off x="8629200" y="5859720"/>
            <a:ext cx="132840" cy="73800"/>
          </a:xfrm>
          <a:prstGeom prst="rect">
            <a:avLst/>
          </a:prstGeom>
          <a:ln w="28440">
            <a:solidFill>
              <a:srgbClr val="000099"/>
            </a:solidFill>
            <a:round/>
          </a:ln>
        </p:spPr>
      </p:sp>
      <p:sp>
        <p:nvSpPr>
          <p:cNvPr id="189" name="CustomShape 29"/>
          <p:cNvSpPr/>
          <p:nvPr/>
        </p:nvSpPr>
        <p:spPr>
          <a:xfrm>
            <a:off x="8656920" y="5945760"/>
            <a:ext cx="132840" cy="74160"/>
          </a:xfrm>
          <a:prstGeom prst="rect">
            <a:avLst/>
          </a:prstGeom>
          <a:ln w="28440">
            <a:solidFill>
              <a:srgbClr val="000099"/>
            </a:solidFill>
            <a:round/>
          </a:ln>
        </p:spPr>
      </p:sp>
      <p:sp>
        <p:nvSpPr>
          <p:cNvPr id="190" name="CustomShape 30"/>
          <p:cNvSpPr/>
          <p:nvPr/>
        </p:nvSpPr>
        <p:spPr>
          <a:xfrm>
            <a:off x="8471160" y="4584240"/>
            <a:ext cx="231480" cy="214200"/>
          </a:xfrm>
          <a:prstGeom prst="ellipse">
            <a:avLst/>
          </a:prstGeom>
          <a:solidFill>
            <a:srgbClr val="4f81bd"/>
          </a:solidFill>
          <a:ln w="9360">
            <a:solidFill>
              <a:srgbClr val="000000"/>
            </a:solidFill>
            <a:round/>
          </a:ln>
        </p:spPr>
      </p:sp>
      <p:sp>
        <p:nvSpPr>
          <p:cNvPr id="191" name="Line 31"/>
          <p:cNvSpPr/>
          <p:nvPr/>
        </p:nvSpPr>
        <p:spPr>
          <a:xfrm flipV="1">
            <a:off x="8624880" y="4297320"/>
            <a:ext cx="461520" cy="286560"/>
          </a:xfrm>
          <a:prstGeom prst="line">
            <a:avLst/>
          </a:prstGeom>
          <a:ln w="2844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192" name="Line 32"/>
          <p:cNvSpPr/>
          <p:nvPr/>
        </p:nvSpPr>
        <p:spPr>
          <a:xfrm>
            <a:off x="8703000" y="4656240"/>
            <a:ext cx="461520" cy="142560"/>
          </a:xfrm>
          <a:prstGeom prst="line">
            <a:avLst/>
          </a:prstGeom>
          <a:ln w="2844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193" name="CustomShape 33"/>
          <p:cNvSpPr/>
          <p:nvPr/>
        </p:nvSpPr>
        <p:spPr>
          <a:xfrm>
            <a:off x="9086760" y="4080600"/>
            <a:ext cx="630360" cy="6537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cs-CZ" sz="1500">
                <a:solidFill>
                  <a:srgbClr val="ff0000"/>
                </a:solidFill>
                <a:latin typeface="Times New Roman"/>
              </a:rPr>
              <a:t>e-/</a:t>
            </a:r>
            <a:r>
              <a:rPr b="1" lang="cs-CZ" sz="1500">
                <a:solidFill>
                  <a:srgbClr val="ff0000"/>
                </a:solidFill>
                <a:latin typeface="Symbol"/>
              </a:rPr>
              <a:t></a:t>
            </a:r>
            <a:r>
              <a:rPr b="1" lang="cs-CZ" sz="1500">
                <a:solidFill>
                  <a:srgbClr val="ff0000"/>
                </a:solidFill>
                <a:latin typeface="Times New Roman"/>
              </a:rPr>
              <a:t>-</a:t>
            </a:r>
            <a:endParaRPr/>
          </a:p>
        </p:txBody>
      </p:sp>
      <p:sp>
        <p:nvSpPr>
          <p:cNvPr id="194" name="CustomShape 34"/>
          <p:cNvSpPr/>
          <p:nvPr/>
        </p:nvSpPr>
        <p:spPr>
          <a:xfrm>
            <a:off x="9037800" y="4730400"/>
            <a:ext cx="788040" cy="380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cs-CZ" sz="1500">
                <a:solidFill>
                  <a:srgbClr val="ff0000"/>
                </a:solidFill>
                <a:latin typeface="Times New Roman"/>
              </a:rPr>
              <a:t>e+/</a:t>
            </a:r>
            <a:r>
              <a:rPr b="1" lang="cs-CZ" sz="1500">
                <a:solidFill>
                  <a:srgbClr val="ff0000"/>
                </a:solidFill>
                <a:latin typeface="Symbol"/>
              </a:rPr>
              <a:t></a:t>
            </a:r>
            <a:r>
              <a:rPr b="1" lang="cs-CZ" sz="1500">
                <a:solidFill>
                  <a:srgbClr val="ff0000"/>
                </a:solidFill>
                <a:latin typeface="Times New Roman"/>
              </a:rPr>
              <a:t>+</a:t>
            </a:r>
            <a:endParaRPr/>
          </a:p>
        </p:txBody>
      </p:sp>
      <p:sp>
        <p:nvSpPr>
          <p:cNvPr id="195" name="CustomShape 35"/>
          <p:cNvSpPr/>
          <p:nvPr/>
        </p:nvSpPr>
        <p:spPr>
          <a:xfrm>
            <a:off x="8009640" y="5015520"/>
            <a:ext cx="461520" cy="2142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96" name="CustomShape 36"/>
          <p:cNvSpPr/>
          <p:nvPr/>
        </p:nvSpPr>
        <p:spPr>
          <a:xfrm>
            <a:off x="8624880" y="5087880"/>
            <a:ext cx="461520" cy="2142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97" name="CustomShape 37"/>
          <p:cNvSpPr/>
          <p:nvPr/>
        </p:nvSpPr>
        <p:spPr>
          <a:xfrm>
            <a:off x="6708240" y="5826960"/>
            <a:ext cx="2461680" cy="4730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cs-CZ" sz="2000">
                <a:solidFill>
                  <a:srgbClr val="ff0000"/>
                </a:solidFill>
                <a:latin typeface="Times New Roman"/>
              </a:rPr>
              <a:t>Heavy quarkonia</a:t>
            </a:r>
            <a:endParaRPr/>
          </a:p>
        </p:txBody>
      </p:sp>
      <p:sp>
        <p:nvSpPr>
          <p:cNvPr id="198" name="CustomShape 38"/>
          <p:cNvSpPr/>
          <p:nvPr/>
        </p:nvSpPr>
        <p:spPr>
          <a:xfrm>
            <a:off x="6616800" y="3182400"/>
            <a:ext cx="2644200" cy="4730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cs-CZ" sz="2000">
                <a:solidFill>
                  <a:srgbClr val="ff0000"/>
                </a:solidFill>
                <a:latin typeface="Times New Roman"/>
              </a:rPr>
              <a:t>Open heavy flavor</a:t>
            </a:r>
            <a:endParaRPr/>
          </a:p>
        </p:txBody>
      </p:sp>
      <p:sp>
        <p:nvSpPr>
          <p:cNvPr id="199" name="CustomShape 39"/>
          <p:cNvSpPr/>
          <p:nvPr/>
        </p:nvSpPr>
        <p:spPr>
          <a:xfrm>
            <a:off x="8532000" y="4536000"/>
            <a:ext cx="180000" cy="180000"/>
          </a:xfrm>
          <a:prstGeom prst="ellipse">
            <a:avLst/>
          </a:prstGeom>
          <a:solidFill>
            <a:srgbClr val="c5000b"/>
          </a:solidFill>
          <a:ln>
            <a:solidFill>
              <a:srgbClr val="000000"/>
            </a:solidFill>
          </a:ln>
        </p:spPr>
      </p:sp>
      <p:sp>
        <p:nvSpPr>
          <p:cNvPr id="200" name="CustomShape 40"/>
          <p:cNvSpPr/>
          <p:nvPr/>
        </p:nvSpPr>
        <p:spPr>
          <a:xfrm>
            <a:off x="8280000" y="1800000"/>
            <a:ext cx="180000" cy="180000"/>
          </a:xfrm>
          <a:prstGeom prst="ellipse">
            <a:avLst/>
          </a:prstGeom>
          <a:solidFill>
            <a:srgbClr val="c5000b"/>
          </a:solidFill>
          <a:ln>
            <a:solidFill>
              <a:srgbClr val="000000"/>
            </a:solidFill>
          </a:ln>
        </p:spPr>
      </p:sp>
      <p:sp>
        <p:nvSpPr>
          <p:cNvPr id="201" name="CustomShape 41"/>
          <p:cNvSpPr/>
          <p:nvPr/>
        </p:nvSpPr>
        <p:spPr>
          <a:xfrm>
            <a:off x="8244000" y="2808000"/>
            <a:ext cx="180000" cy="180000"/>
          </a:xfrm>
          <a:prstGeom prst="ellipse">
            <a:avLst/>
          </a:prstGeom>
          <a:solidFill>
            <a:srgbClr val="c5000b"/>
          </a:solidFill>
          <a:ln>
            <a:solidFill>
              <a:srgbClr val="000000"/>
            </a:solidFill>
          </a:ln>
        </p:spPr>
      </p:sp>
      <p:sp>
        <p:nvSpPr>
          <p:cNvPr id="202" name="TextShape 42"/>
          <p:cNvSpPr txBox="1"/>
          <p:nvPr/>
        </p:nvSpPr>
        <p:spPr>
          <a:xfrm>
            <a:off x="8100000" y="3173400"/>
            <a:ext cx="444960" cy="426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cs-CZ">
                <a:solidFill>
                  <a:srgbClr val="c5000b"/>
                </a:solidFill>
              </a:rPr>
              <a:t>D</a:t>
            </a:r>
            <a:r>
              <a:rPr b="1" lang="cs-CZ" sz="1100">
                <a:solidFill>
                  <a:srgbClr val="c5000b"/>
                </a:solidFill>
              </a:rPr>
              <a:t>0</a:t>
            </a:r>
            <a:endParaRPr/>
          </a:p>
        </p:txBody>
      </p:sp>
      <p:sp>
        <p:nvSpPr>
          <p:cNvPr id="203" name="TextShape 43"/>
          <p:cNvSpPr txBox="1"/>
          <p:nvPr/>
        </p:nvSpPr>
        <p:spPr>
          <a:xfrm>
            <a:off x="5220000" y="6300000"/>
            <a:ext cx="4860000" cy="606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 sz="1400">
                <a:latin typeface="Times new roman"/>
              </a:rPr>
              <a:t>Today 17:30 (Room T3):  Anthony KESICH - Measurements of Upsilon Production and Nuclear Modification Factor at STAR. 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540000" y="360000"/>
            <a:ext cx="9071640" cy="1172160"/>
          </a:xfrm>
          <a:prstGeom prst="rect">
            <a:avLst/>
          </a:prstGeom>
        </p:spPr>
        <p:txBody>
          <a:bodyPr anchor="ctr" anchorCtr="1" bIns="0" lIns="0" rIns="0" tIns="0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0066cc"/>
                </a:solidFill>
                <a:latin typeface="Times New Roman"/>
                <a:ea typeface="MS Gothic"/>
              </a:rPr>
              <a:t>             </a:t>
            </a:r>
            <a:r>
              <a:rPr lang="cs-CZ" sz="4400">
                <a:solidFill>
                  <a:srgbClr val="0066cc"/>
                </a:solidFill>
                <a:latin typeface="Times New Roman"/>
                <a:ea typeface="MS Gothic"/>
              </a:rPr>
              <a:t>NPE measurement as a proxy to</a:t>
            </a:r>
            <a:r>
              <a:rPr lang="cs-CZ" sz="4400">
                <a:solidFill>
                  <a:srgbClr val="0066cc"/>
                </a:solidFill>
                <a:latin typeface="Times New Roman"/>
                <a:ea typeface="MS Gothic"/>
              </a:rPr>
              <a:t>
</a:t>
            </a:r>
            <a:r>
              <a:rPr lang="cs-CZ" sz="4400">
                <a:solidFill>
                  <a:srgbClr val="0066cc"/>
                </a:solidFill>
                <a:latin typeface="Times New Roman"/>
                <a:ea typeface="MS Gothic"/>
              </a:rPr>
              <a:t>            the heavy flavor production</a:t>
            </a:r>
            <a:endParaRPr/>
          </a:p>
        </p:txBody>
      </p:sp>
      <p:pic>
        <p:nvPicPr>
          <p:cNvPr descr="" id="20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sp>
        <p:nvSpPr>
          <p:cNvPr id="206" name="CustomShape 2"/>
          <p:cNvSpPr/>
          <p:nvPr/>
        </p:nvSpPr>
        <p:spPr>
          <a:xfrm>
            <a:off x="5580000" y="1681200"/>
            <a:ext cx="4014000" cy="46188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descr="" id="20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26440" y="3347640"/>
            <a:ext cx="2486520" cy="1940760"/>
          </a:xfrm>
          <a:prstGeom prst="rect">
            <a:avLst/>
          </a:prstGeom>
        </p:spPr>
      </p:pic>
      <p:pic>
        <p:nvPicPr>
          <p:cNvPr descr="" id="208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902640" y="1635840"/>
            <a:ext cx="2516760" cy="4211280"/>
          </a:xfrm>
          <a:prstGeom prst="rect">
            <a:avLst/>
          </a:prstGeom>
        </p:spPr>
      </p:pic>
      <p:sp>
        <p:nvSpPr>
          <p:cNvPr id="209" name="CustomShape 3"/>
          <p:cNvSpPr/>
          <p:nvPr/>
        </p:nvSpPr>
        <p:spPr>
          <a:xfrm>
            <a:off x="7950240" y="1620000"/>
            <a:ext cx="1345320" cy="523440"/>
          </a:xfrm>
          <a:prstGeom prst="ellipse">
            <a:avLst/>
          </a:prstGeom>
        </p:spPr>
      </p:sp>
      <p:sp>
        <p:nvSpPr>
          <p:cNvPr id="210" name="TextShape 4"/>
          <p:cNvSpPr txBox="1"/>
          <p:nvPr/>
        </p:nvSpPr>
        <p:spPr>
          <a:xfrm>
            <a:off x="396360" y="1882080"/>
            <a:ext cx="5543640" cy="531792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cs-CZ" sz="2400">
                <a:solidFill>
                  <a:srgbClr val="000000"/>
                </a:solidFill>
                <a:latin typeface="Times new roman"/>
              </a:rPr>
              <a:t>Study of non-photonic electrons is  a good way to measure production of bottom and charm hadrons via semi-leptonic decays.</a:t>
            </a:r>
            <a:endParaRPr/>
          </a:p>
          <a:p>
            <a:pPr>
              <a:buFont typeface="Arial"/>
              <a:buChar char="•"/>
            </a:pPr>
            <a:endParaRPr/>
          </a:p>
          <a:p>
            <a:pPr>
              <a:buFont typeface="Arial"/>
              <a:buChar char="•"/>
            </a:pPr>
            <a:endParaRPr/>
          </a:p>
          <a:p>
            <a:pPr>
              <a:buFont typeface="Arial"/>
              <a:buChar char="•"/>
            </a:pPr>
            <a:r>
              <a:rPr lang="cs-CZ" sz="2400">
                <a:solidFill>
                  <a:srgbClr val="000000"/>
                </a:solidFill>
                <a:latin typeface="Times new roman"/>
              </a:rPr>
              <a:t>Main background in this measurement comes from photonic electrons.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      →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Dalitz decay: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Sans"/>
              </a:rPr>
              <a:t>π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Sans"/>
              </a:rPr>
              <a:t>0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Sans"/>
              </a:rPr>
              <a:t> → γ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Sans"/>
              </a:rPr>
              <a:t>+e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Sans"/>
              </a:rPr>
              <a:t>+e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 (BR: ~1.2%)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latin typeface="Times new roman"/>
              </a:rPr>
              <a:t>        → </a:t>
            </a:r>
            <a:r>
              <a:rPr lang="en-US" sz="2000">
                <a:latin typeface="Times new roman"/>
              </a:rPr>
              <a:t>Gamma conversions:  </a:t>
            </a:r>
            <a:r>
              <a:rPr lang="en-US" sz="2000">
                <a:latin typeface="Times new roman"/>
                <a:ea typeface="DejaVu Sans"/>
              </a:rPr>
              <a:t>γ → e</a:t>
            </a:r>
            <a:r>
              <a:rPr lang="en-US" sz="2000">
                <a:latin typeface="Times new roman"/>
                <a:ea typeface="DejaVu Sans"/>
              </a:rPr>
              <a:t>+</a:t>
            </a:r>
            <a:r>
              <a:rPr lang="en-US" sz="2000">
                <a:latin typeface="Times new roman"/>
                <a:ea typeface="DejaVu Sans"/>
              </a:rPr>
              <a:t>+e</a:t>
            </a:r>
            <a:r>
              <a:rPr lang="en-US" sz="2000">
                <a:latin typeface="Times new roman"/>
                <a:ea typeface="DejaVu Sans"/>
              </a:rPr>
              <a:t>-</a:t>
            </a:r>
            <a:r>
              <a:rPr lang="en-US" sz="2000">
                <a:latin typeface="Times new roman"/>
              </a:rPr>
              <a:t>   (Decay 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latin typeface="Times new roman"/>
              </a:rPr>
              <a:t>        </a:t>
            </a:r>
            <a:r>
              <a:rPr lang="en-US" sz="2000">
                <a:latin typeface="Times new roman"/>
              </a:rPr>
              <a:t>prob: 7/9*Radiation Length)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11" name="TextShape 5"/>
          <p:cNvSpPr txBox="1"/>
          <p:nvPr/>
        </p:nvSpPr>
        <p:spPr>
          <a:xfrm>
            <a:off x="5124600" y="5940000"/>
            <a:ext cx="3335400" cy="900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 sz="2000">
                <a:latin typeface="Times new roman"/>
              </a:rPr>
              <a:t>Away side heavy quark medium modifications – study via correlation.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504000" y="346320"/>
            <a:ext cx="9071640" cy="117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4000">
                <a:solidFill>
                  <a:srgbClr val="0066cc"/>
                </a:solidFill>
              </a:rPr>
              <a:t>            </a:t>
            </a:r>
            <a:endParaRPr/>
          </a:p>
        </p:txBody>
      </p:sp>
      <p:pic>
        <p:nvPicPr>
          <p:cNvPr descr="" id="21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sp>
        <p:nvSpPr>
          <p:cNvPr id="214" name="TextShape 2"/>
          <p:cNvSpPr txBox="1"/>
          <p:nvPr/>
        </p:nvSpPr>
        <p:spPr>
          <a:xfrm>
            <a:off x="504360" y="346320"/>
            <a:ext cx="9071640" cy="117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>
                <a:solidFill>
                  <a:srgbClr val="0066cc"/>
                </a:solidFill>
              </a:rPr>
              <a:t>    </a:t>
            </a:r>
            <a:r>
              <a:rPr lang="en-US">
                <a:solidFill>
                  <a:srgbClr val="0066cc"/>
                </a:solidFill>
                <a:latin typeface="Times new roman"/>
              </a:rPr>
              <a:t>NPE analysis method</a:t>
            </a:r>
            <a:endParaRPr/>
          </a:p>
        </p:txBody>
      </p:sp>
      <p:sp>
        <p:nvSpPr>
          <p:cNvPr id="215" name="CustomShape 3"/>
          <p:cNvSpPr/>
          <p:nvPr/>
        </p:nvSpPr>
        <p:spPr>
          <a:xfrm>
            <a:off x="1440000" y="1620000"/>
            <a:ext cx="7560000" cy="900000"/>
          </a:xfrm>
          <a:prstGeom prst="wedgeRoundRectCallout">
            <a:avLst>
              <a:gd fmla="val 2468" name="adj1"/>
              <a:gd fmla="val 21677" name="adj2"/>
            </a:avLst>
          </a:prstGeom>
          <a:solidFill>
            <a:srgbClr val="ffffff"/>
          </a:solidFill>
          <a:ln w="36000">
            <a:solidFill>
              <a:srgbClr val="ff0000"/>
            </a:solidFill>
            <a:round/>
          </a:ln>
        </p:spPr>
      </p:sp>
      <p:sp>
        <p:nvSpPr>
          <p:cNvPr id="216" name="TextShape 4"/>
          <p:cNvSpPr txBox="1"/>
          <p:nvPr/>
        </p:nvSpPr>
        <p:spPr>
          <a:xfrm>
            <a:off x="180000" y="2340000"/>
            <a:ext cx="9540000" cy="1800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000">
                <a:solidFill>
                  <a:srgbClr val="000000"/>
                </a:solidFill>
                <a:latin typeface="Times new roman"/>
                <a:ea typeface="Times New Roman"/>
              </a:rPr>
              <a:t>Inclusive electrons – pass electron identification cuts.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000">
                <a:solidFill>
                  <a:srgbClr val="000000"/>
                </a:solidFill>
                <a:latin typeface="Times new roman"/>
                <a:ea typeface="Times New Roman"/>
              </a:rPr>
              <a:t>Photonic electrons – identify via small invariant mass cut and spectrum is  reconstructed statistically unlike-sign minus like-sign.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17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400000" y="3739320"/>
            <a:ext cx="4474800" cy="2920680"/>
          </a:xfrm>
          <a:prstGeom prst="rect">
            <a:avLst/>
          </a:prstGeom>
        </p:spPr>
      </p:pic>
      <p:sp>
        <p:nvSpPr>
          <p:cNvPr id="218" name="TextShape 5"/>
          <p:cNvSpPr txBox="1"/>
          <p:nvPr/>
        </p:nvSpPr>
        <p:spPr>
          <a:xfrm>
            <a:off x="180000" y="3600000"/>
            <a:ext cx="5400000" cy="3240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000">
                <a:solidFill>
                  <a:srgbClr val="000000"/>
                </a:solidFill>
                <a:latin typeface="Times new roman"/>
                <a:ea typeface="Times New Roman"/>
              </a:rPr>
              <a:t>Purity – from Inclusive electrons sample.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000">
                <a:solidFill>
                  <a:srgbClr val="000000"/>
                </a:solidFill>
                <a:latin typeface="Times new roman"/>
                <a:ea typeface="Times New Roman"/>
              </a:rPr>
              <a:t>A fraction of electrons from pairs cannot be tracked in the TPC → Photonic electron efficiency = reconstructed photonic electrons over all photonic (i.e. reconstructed and non-reconstructed).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000">
                <a:solidFill>
                  <a:srgbClr val="000000"/>
                </a:solidFill>
                <a:latin typeface="Times new roman"/>
                <a:ea typeface="Times New Roman"/>
              </a:rPr>
              <a:t>Same way as yield could be calculated others variables (elliptic flow).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9" name="CustomShape 6"/>
          <p:cNvSpPr/>
          <p:nvPr/>
        </p:nvSpPr>
        <p:spPr>
          <a:xfrm>
            <a:off x="7200000" y="5751720"/>
            <a:ext cx="2112840" cy="368280"/>
          </a:xfrm>
          <a:prstGeom prst="rect">
            <a:avLst/>
          </a:prstGeom>
        </p:spPr>
        <p:txBody>
          <a:bodyPr bIns="46800" lIns="90000" rIns="90000" tIns="46800"/>
          <a:p>
            <a:pPr>
              <a:buFont typeface="StarSymbol"/>
              <a:buChar char=""/>
            </a:pPr>
            <a:r>
              <a:rPr lang="en-US">
                <a:solidFill>
                  <a:srgbClr val="ff0000"/>
                </a:solidFill>
                <a:latin typeface="Times new roman"/>
              </a:rPr>
              <a:t>STAR preliminary</a:t>
            </a:r>
            <a:endParaRPr/>
          </a:p>
        </p:txBody>
      </p:sp>
      <p:sp>
        <p:nvSpPr>
          <p:cNvPr id="220" name="TextShape 7"/>
          <p:cNvSpPr txBox="1"/>
          <p:nvPr/>
        </p:nvSpPr>
        <p:spPr>
          <a:xfrm>
            <a:off x="7824960" y="4140000"/>
            <a:ext cx="1715040" cy="360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 sz="2000">
                <a:latin typeface="Times new roman"/>
              </a:rPr>
              <a:t>p+p 200 GeV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564120" y="323640"/>
            <a:ext cx="9071640" cy="1250280"/>
          </a:xfrm>
          <a:prstGeom prst="rect">
            <a:avLst/>
          </a:prstGeom>
        </p:spPr>
        <p:txBody>
          <a:bodyPr anchor="ctr" anchorCtr="1" bIns="0" lIns="0" rIns="0" tIns="0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4f81bd"/>
                </a:solidFill>
                <a:latin typeface="Arial"/>
                <a:ea typeface="MS Gothic"/>
              </a:rPr>
              <a:t>     </a:t>
            </a:r>
            <a:r>
              <a:rPr lang="cs-CZ" sz="4400">
                <a:solidFill>
                  <a:srgbClr val="0066cc"/>
                </a:solidFill>
                <a:latin typeface="Times new roman"/>
                <a:ea typeface="MS Gothic"/>
              </a:rPr>
              <a:t>STAR detector at RHIC</a:t>
            </a:r>
            <a:endParaRPr/>
          </a:p>
        </p:txBody>
      </p:sp>
      <p:pic>
        <p:nvPicPr>
          <p:cNvPr descr="" id="22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pic>
        <p:nvPicPr>
          <p:cNvPr descr="" id="223" name="Picture 38"/>
          <p:cNvPicPr/>
          <p:nvPr/>
        </p:nvPicPr>
        <p:blipFill>
          <a:blip r:embed="rId2"/>
          <a:stretch>
            <a:fillRect/>
          </a:stretch>
        </p:blipFill>
        <p:spPr>
          <a:xfrm>
            <a:off x="180000" y="1800000"/>
            <a:ext cx="6480000" cy="4860000"/>
          </a:xfrm>
          <a:prstGeom prst="rect">
            <a:avLst/>
          </a:prstGeom>
        </p:spPr>
      </p:pic>
      <p:sp>
        <p:nvSpPr>
          <p:cNvPr id="224" name="TextShape 2"/>
          <p:cNvSpPr txBox="1"/>
          <p:nvPr/>
        </p:nvSpPr>
        <p:spPr>
          <a:xfrm>
            <a:off x="5940000" y="2520000"/>
            <a:ext cx="3780000" cy="2340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5" name="TextShape 3"/>
          <p:cNvSpPr txBox="1"/>
          <p:nvPr/>
        </p:nvSpPr>
        <p:spPr>
          <a:xfrm>
            <a:off x="6660000" y="1440000"/>
            <a:ext cx="3420000" cy="59608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95000"/>
              </a:lnSpc>
            </a:pPr>
            <a:r>
              <a:rPr lang="en-US" sz="2200">
                <a:solidFill>
                  <a:srgbClr val="0000ff"/>
                </a:solidFill>
                <a:latin typeface="Times new roman"/>
                <a:ea typeface="SimSun"/>
              </a:rPr>
              <a:t>Large acceptance:</a:t>
            </a:r>
            <a:endParaRPr/>
          </a:p>
          <a:p>
            <a:pPr>
              <a:lnSpc>
                <a:spcPct val="95000"/>
              </a:lnSpc>
            </a:pP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|</a:t>
            </a:r>
            <a:r>
              <a:rPr lang="en-US" sz="2200">
                <a:solidFill>
                  <a:srgbClr val="000000"/>
                </a:solidFill>
                <a:latin typeface="DejaVu Sans"/>
                <a:ea typeface="DejaVu Sans"/>
              </a:rPr>
              <a:t>η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|&lt;1,  0&lt;</a:t>
            </a:r>
            <a:r>
              <a:rPr lang="en-US" sz="2200">
                <a:solidFill>
                  <a:srgbClr val="000000"/>
                </a:solidFill>
                <a:latin typeface="DejaVu Sans"/>
                <a:ea typeface="DejaVu Sans"/>
              </a:rPr>
              <a:t>φ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&lt;2</a:t>
            </a:r>
            <a:r>
              <a:rPr lang="en-US" sz="2200">
                <a:solidFill>
                  <a:srgbClr val="000000"/>
                </a:solidFill>
                <a:latin typeface="DejaVu Sans"/>
                <a:ea typeface="DejaVu Sans"/>
              </a:rPr>
              <a:t>π</a:t>
            </a:r>
            <a:endParaRPr/>
          </a:p>
          <a:p>
            <a:pPr>
              <a:lnSpc>
                <a:spcPct val="95000"/>
              </a:lnSpc>
            </a:pPr>
            <a:endParaRPr/>
          </a:p>
          <a:p>
            <a:pPr>
              <a:lnSpc>
                <a:spcPct val="95000"/>
              </a:lnSpc>
            </a:pPr>
            <a:r>
              <a:rPr lang="en-US" sz="2200">
                <a:solidFill>
                  <a:srgbClr val="0000ff"/>
                </a:solidFill>
                <a:latin typeface="Times new roman"/>
                <a:ea typeface="SimSun"/>
              </a:rPr>
              <a:t>Time Projection Chamber (TPC)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 –  tracking, particle identification, momentum</a:t>
            </a:r>
            <a:endParaRPr/>
          </a:p>
          <a:p>
            <a:pPr>
              <a:lnSpc>
                <a:spcPct val="95000"/>
              </a:lnSpc>
            </a:pPr>
            <a:endParaRPr/>
          </a:p>
          <a:p>
            <a:pPr>
              <a:lnSpc>
                <a:spcPct val="95000"/>
              </a:lnSpc>
            </a:pPr>
            <a:r>
              <a:rPr lang="en-US" sz="2200">
                <a:solidFill>
                  <a:srgbClr val="0000ff"/>
                </a:solidFill>
                <a:latin typeface="Times new roman"/>
                <a:ea typeface="DejaVu Sans"/>
              </a:rPr>
              <a:t>Time of Flight detector (ToF)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 –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 particle  identification</a:t>
            </a:r>
            <a:endParaRPr/>
          </a:p>
          <a:p>
            <a:pPr>
              <a:lnSpc>
                <a:spcPct val="95000"/>
              </a:lnSpc>
            </a:pP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        </a:t>
            </a:r>
            <a:endParaRPr/>
          </a:p>
          <a:p>
            <a:pPr>
              <a:lnSpc>
                <a:spcPct val="95000"/>
              </a:lnSpc>
            </a:pPr>
            <a:r>
              <a:rPr lang="en-US" sz="2200">
                <a:solidFill>
                  <a:srgbClr val="0000ff"/>
                </a:solidFill>
                <a:latin typeface="Times new roman"/>
                <a:ea typeface="SimSun"/>
              </a:rPr>
              <a:t>BEMC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 – electron identification, triggering</a:t>
            </a:r>
            <a:endParaRPr/>
          </a:p>
          <a:p>
            <a:pPr>
              <a:lnSpc>
                <a:spcPct val="95000"/>
              </a:lnSpc>
            </a:pPr>
            <a:endParaRPr/>
          </a:p>
          <a:p>
            <a:pPr>
              <a:lnSpc>
                <a:spcPct val="95000"/>
              </a:lnSpc>
            </a:pPr>
            <a:r>
              <a:rPr lang="en-US" sz="2200">
                <a:solidFill>
                  <a:srgbClr val="0000ff"/>
                </a:solidFill>
                <a:latin typeface="Times new roman"/>
                <a:ea typeface="SimSun"/>
              </a:rPr>
              <a:t>BSMD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 – electron identification at high p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T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endParaRPr/>
          </a:p>
          <a:p>
            <a:pPr>
              <a:lnSpc>
                <a:spcPct val="95000"/>
              </a:lnSpc>
            </a:pP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   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504000" y="312840"/>
            <a:ext cx="9071640" cy="12380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3200"/>
              <a:t>             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 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NPE spectrum in p+p collisions at </a:t>
            </a:r>
            <a:r>
              <a:rPr lang="en-US" sz="4400">
                <a:solidFill>
                  <a:srgbClr val="0066cc"/>
                </a:solidFill>
                <a:latin typeface="Times new roman"/>
                <a:ea typeface="Arial"/>
              </a:rPr>
              <a:t>√s=200GeV</a:t>
            </a:r>
            <a:endParaRPr/>
          </a:p>
        </p:txBody>
      </p:sp>
      <p:pic>
        <p:nvPicPr>
          <p:cNvPr descr="" id="22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sp>
        <p:nvSpPr>
          <p:cNvPr id="228" name="TextShape 2"/>
          <p:cNvSpPr txBox="1"/>
          <p:nvPr/>
        </p:nvSpPr>
        <p:spPr>
          <a:xfrm>
            <a:off x="3960000" y="4500000"/>
            <a:ext cx="180000" cy="3870000"/>
          </a:xfrm>
          <a:prstGeom prst="rect">
            <a:avLst/>
          </a:prstGeom>
        </p:spPr>
      </p:sp>
      <p:sp>
        <p:nvSpPr>
          <p:cNvPr id="229" name="TextShape 3"/>
          <p:cNvSpPr txBox="1"/>
          <p:nvPr/>
        </p:nvSpPr>
        <p:spPr>
          <a:xfrm>
            <a:off x="6480000" y="6374520"/>
            <a:ext cx="3009240" cy="286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 sz="1400">
                <a:latin typeface="Times new roman"/>
              </a:rPr>
              <a:t>STAR Phys. Rev. D 83 (2011) 052006</a:t>
            </a:r>
            <a:endParaRPr/>
          </a:p>
        </p:txBody>
      </p:sp>
      <p:sp>
        <p:nvSpPr>
          <p:cNvPr id="230" name="TextShape 4"/>
          <p:cNvSpPr txBox="1"/>
          <p:nvPr/>
        </p:nvSpPr>
        <p:spPr>
          <a:xfrm>
            <a:off x="180000" y="1800000"/>
            <a:ext cx="3780000" cy="52200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Different material thickness in years 2005 and 2008 (</a:t>
            </a:r>
            <a:r>
              <a:rPr lang="cs-CZ" sz="2000">
                <a:latin typeface="Times new roman"/>
                <a:ea typeface="DejaVu Sans"/>
              </a:rPr>
              <a:t>⁓</a:t>
            </a:r>
            <a:r>
              <a:rPr lang="cs-CZ" sz="2000">
                <a:latin typeface="Times new roman"/>
              </a:rPr>
              <a:t>10 times more material in run05 because of silicon detectors presence).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→ </a:t>
            </a:r>
            <a:r>
              <a:rPr lang="cs-CZ" sz="2000">
                <a:latin typeface="Times new roman"/>
              </a:rPr>
              <a:t>much more gama conversion background in run05.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→</a:t>
            </a:r>
            <a:r>
              <a:rPr lang="cs-CZ" sz="2000">
                <a:latin typeface="Times new roman"/>
              </a:rPr>
              <a:t>leads to the different NPE/PHE ratio. 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→ </a:t>
            </a:r>
            <a:r>
              <a:rPr lang="cs-CZ" sz="2000">
                <a:latin typeface="Times new roman"/>
              </a:rPr>
              <a:t>despite of analysis sensitivity to the amount of photonic background, results from years 2005 and 2008 agree with each other well for pT &gt; 3 GeV. </a:t>
            </a:r>
            <a:endParaRPr/>
          </a:p>
          <a:p>
            <a:r>
              <a:rPr lang="cs-CZ">
                <a:latin typeface="Times new roman"/>
              </a:rPr>
              <a:t> </a:t>
            </a:r>
            <a:endParaRPr/>
          </a:p>
        </p:txBody>
      </p:sp>
      <p:pic>
        <p:nvPicPr>
          <p:cNvPr descr="" id="23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960000" y="1980000"/>
            <a:ext cx="5889960" cy="432000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504000" y="312840"/>
            <a:ext cx="9071640" cy="12380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3200"/>
              <a:t>             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 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NPE spectrum in p+p collisions at </a:t>
            </a:r>
            <a:r>
              <a:rPr lang="en-US" sz="4400">
                <a:solidFill>
                  <a:srgbClr val="0066cc"/>
                </a:solidFill>
                <a:latin typeface="Times new roman"/>
                <a:ea typeface="Arial"/>
              </a:rPr>
              <a:t>√s=200GeV</a:t>
            </a:r>
            <a:endParaRPr/>
          </a:p>
        </p:txBody>
      </p:sp>
      <p:pic>
        <p:nvPicPr>
          <p:cNvPr descr="" id="23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sp>
        <p:nvSpPr>
          <p:cNvPr id="234" name="TextShape 2"/>
          <p:cNvSpPr txBox="1"/>
          <p:nvPr/>
        </p:nvSpPr>
        <p:spPr>
          <a:xfrm>
            <a:off x="3960000" y="4500000"/>
            <a:ext cx="180000" cy="3870000"/>
          </a:xfrm>
          <a:prstGeom prst="rect">
            <a:avLst/>
          </a:prstGeom>
        </p:spPr>
      </p:sp>
      <p:sp>
        <p:nvSpPr>
          <p:cNvPr id="235" name="TextShape 3"/>
          <p:cNvSpPr txBox="1"/>
          <p:nvPr/>
        </p:nvSpPr>
        <p:spPr>
          <a:xfrm>
            <a:off x="180000" y="1800000"/>
            <a:ext cx="3600000" cy="48600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200">
                <a:latin typeface="Times new roman"/>
              </a:rPr>
              <a:t>Results from years 2005 and 2008 were combined.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200">
                <a:latin typeface="Times new roman"/>
              </a:rPr>
              <a:t>Combined results are consistent with PHENIX results, and with FONLL calculations as well.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r>
              <a:rPr lang="cs-CZ">
                <a:solidFill>
                  <a:srgbClr val="0000ff"/>
                </a:solidFill>
              </a:rPr>
              <a:t> </a:t>
            </a:r>
            <a:endParaRPr/>
          </a:p>
        </p:txBody>
      </p:sp>
      <p:sp>
        <p:nvSpPr>
          <p:cNvPr id="236" name="TextShape 4"/>
          <p:cNvSpPr txBox="1"/>
          <p:nvPr/>
        </p:nvSpPr>
        <p:spPr>
          <a:xfrm>
            <a:off x="6300000" y="6733080"/>
            <a:ext cx="3009240" cy="286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 sz="1400">
                <a:latin typeface="Times new roman"/>
              </a:rPr>
              <a:t>STAR Phys. Rev. D 83 (2011) 052006</a:t>
            </a:r>
            <a:endParaRPr/>
          </a:p>
        </p:txBody>
      </p:sp>
      <p:pic>
        <p:nvPicPr>
          <p:cNvPr descr="" id="2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140000" y="1620000"/>
            <a:ext cx="5188320" cy="504000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504000" y="312840"/>
            <a:ext cx="9071640" cy="12380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3200"/>
              <a:t>          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NPE – hadron azimuthal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
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correlation</a:t>
            </a:r>
            <a:endParaRPr/>
          </a:p>
        </p:txBody>
      </p:sp>
      <p:pic>
        <p:nvPicPr>
          <p:cNvPr descr="" id="23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sp>
        <p:nvSpPr>
          <p:cNvPr id="240" name="TextShape 2"/>
          <p:cNvSpPr txBox="1"/>
          <p:nvPr/>
        </p:nvSpPr>
        <p:spPr>
          <a:xfrm>
            <a:off x="3960000" y="4500000"/>
            <a:ext cx="180000" cy="3870000"/>
          </a:xfrm>
          <a:prstGeom prst="rect">
            <a:avLst/>
          </a:prstGeom>
        </p:spPr>
      </p:sp>
      <p:sp>
        <p:nvSpPr>
          <p:cNvPr id="241" name="TextShape 3"/>
          <p:cNvSpPr txBox="1"/>
          <p:nvPr/>
        </p:nvSpPr>
        <p:spPr>
          <a:xfrm>
            <a:off x="720000" y="1980000"/>
            <a:ext cx="3960000" cy="41400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Radiative energy loss depends on the quark matter → theoretical prediction of the non-photonic electron suppression rely on the B/D ratio.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Study of NPE- hadron azimuthal correlations allows determine the  B/D ratio of NPE.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Bottom and charm contributions to the total NPE yields are obtained by the comparision of data with PYTHIA.</a:t>
            </a:r>
            <a:endParaRPr/>
          </a:p>
          <a:p>
            <a:endParaRPr/>
          </a:p>
          <a:p>
            <a:endParaRPr/>
          </a:p>
          <a:p>
            <a:r>
              <a:rPr lang="cs-CZ"/>
              <a:t> </a:t>
            </a:r>
            <a:endParaRPr/>
          </a:p>
        </p:txBody>
      </p:sp>
      <p:pic>
        <p:nvPicPr>
          <p:cNvPr descr="" id="24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000" y="1800000"/>
            <a:ext cx="4500000" cy="4500000"/>
          </a:xfrm>
          <a:prstGeom prst="rect">
            <a:avLst/>
          </a:prstGeom>
        </p:spPr>
      </p:pic>
      <p:sp>
        <p:nvSpPr>
          <p:cNvPr id="243" name="TextShape 4"/>
          <p:cNvSpPr txBox="1"/>
          <p:nvPr/>
        </p:nvSpPr>
        <p:spPr>
          <a:xfrm>
            <a:off x="7020000" y="6300000"/>
            <a:ext cx="2340000" cy="346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 sz="1200">
                <a:latin typeface="Times new roman"/>
              </a:rPr>
              <a:t>STAR: PRL 105, 202301 (2010)</a:t>
            </a:r>
            <a:r>
              <a:rPr lang="cs-CZ"/>
              <a:t> 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