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6576000" cy="42062400"/>
  <p:notesSz cx="6858000" cy="9144000"/>
  <p:defaultTextStyle>
    <a:defPPr>
      <a:defRPr lang="en-US"/>
    </a:defPPr>
    <a:lvl1pPr marL="0" algn="l" defTabSz="4493361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1pPr>
    <a:lvl2pPr marL="2246681" algn="l" defTabSz="4493361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2pPr>
    <a:lvl3pPr marL="4493361" algn="l" defTabSz="4493361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3pPr>
    <a:lvl4pPr marL="6740043" algn="l" defTabSz="4493361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4pPr>
    <a:lvl5pPr marL="8986724" algn="l" defTabSz="4493361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5pPr>
    <a:lvl6pPr marL="11233405" algn="l" defTabSz="4493361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6pPr>
    <a:lvl7pPr marL="13480086" algn="l" defTabSz="4493361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7pPr>
    <a:lvl8pPr marL="15726768" algn="l" defTabSz="4493361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8pPr>
    <a:lvl9pPr marL="17973448" algn="l" defTabSz="4493361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669" autoAdjust="0"/>
  </p:normalViewPr>
  <p:slideViewPr>
    <p:cSldViewPr>
      <p:cViewPr>
        <p:scale>
          <a:sx n="75" d="100"/>
          <a:sy n="75" d="100"/>
        </p:scale>
        <p:origin x="5250" y="12198"/>
      </p:cViewPr>
      <p:guideLst>
        <p:guide orient="horz" pos="13248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BD476-9AF1-485E-A12D-BA18E12F6C32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5FF23-EFBC-4DA2-AF95-9CD5B0B569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78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EB8AF-C759-4101-A997-B8EAC7048BBF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685800"/>
            <a:ext cx="2981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5FE7D-2D14-493C-802B-AA3AD65C8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6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93361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2246681" algn="l" defTabSz="4493361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4493361" algn="l" defTabSz="4493361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6740043" algn="l" defTabSz="4493361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8986724" algn="l" defTabSz="4493361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11233405" algn="l" defTabSz="4493361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13480086" algn="l" defTabSz="4493361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5726768" algn="l" defTabSz="4493361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7973448" algn="l" defTabSz="4493361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7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7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7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7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53FDF61-5A8C-4857-A6E6-9DA596B7C432}" type="slidenum">
              <a:rPr lang="en-US" altLang="zh-CN" sz="1200" smtClean="0"/>
              <a:pPr eaLnBrk="1" hangingPunct="1"/>
              <a:t>1</a:t>
            </a:fld>
            <a:endParaRPr lang="en-US" altLang="zh-CN" sz="1200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8338" y="685800"/>
            <a:ext cx="2981325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3066611"/>
            <a:ext cx="31089600" cy="9016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835360"/>
            <a:ext cx="25603200" cy="10749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4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9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8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23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8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72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973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2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684450"/>
            <a:ext cx="8229600" cy="358893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684450"/>
            <a:ext cx="24079200" cy="358893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7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8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3" y="27028989"/>
            <a:ext cx="31089600" cy="8354060"/>
          </a:xfrm>
        </p:spPr>
        <p:txBody>
          <a:bodyPr anchor="t"/>
          <a:lstStyle>
            <a:lvl1pPr algn="l">
              <a:defRPr sz="19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3" y="17827843"/>
            <a:ext cx="31089600" cy="9201147"/>
          </a:xfrm>
        </p:spPr>
        <p:txBody>
          <a:bodyPr anchor="b"/>
          <a:lstStyle>
            <a:lvl1pPr marL="0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1pPr>
            <a:lvl2pPr marL="2246681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493361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40043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8986724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23340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48008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72676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797344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9814564"/>
            <a:ext cx="16154400" cy="27759239"/>
          </a:xfrm>
        </p:spPr>
        <p:txBody>
          <a:bodyPr/>
          <a:lstStyle>
            <a:lvl1pPr>
              <a:defRPr sz="13700"/>
            </a:lvl1pPr>
            <a:lvl2pPr>
              <a:defRPr sz="118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9814564"/>
            <a:ext cx="16154400" cy="27759239"/>
          </a:xfrm>
        </p:spPr>
        <p:txBody>
          <a:bodyPr/>
          <a:lstStyle>
            <a:lvl1pPr>
              <a:defRPr sz="13700"/>
            </a:lvl1pPr>
            <a:lvl2pPr>
              <a:defRPr sz="11800"/>
            </a:lvl2pPr>
            <a:lvl3pPr>
              <a:defRPr sz="98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6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9415359"/>
            <a:ext cx="16160753" cy="3923874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6681" indent="0">
              <a:buNone/>
              <a:defRPr sz="9800" b="1"/>
            </a:lvl2pPr>
            <a:lvl3pPr marL="4493361" indent="0">
              <a:buNone/>
              <a:defRPr sz="8800" b="1"/>
            </a:lvl3pPr>
            <a:lvl4pPr marL="6740043" indent="0">
              <a:buNone/>
              <a:defRPr sz="7900" b="1"/>
            </a:lvl4pPr>
            <a:lvl5pPr marL="8986724" indent="0">
              <a:buNone/>
              <a:defRPr sz="7900" b="1"/>
            </a:lvl5pPr>
            <a:lvl6pPr marL="11233405" indent="0">
              <a:buNone/>
              <a:defRPr sz="7900" b="1"/>
            </a:lvl6pPr>
            <a:lvl7pPr marL="13480086" indent="0">
              <a:buNone/>
              <a:defRPr sz="7900" b="1"/>
            </a:lvl7pPr>
            <a:lvl8pPr marL="15726768" indent="0">
              <a:buNone/>
              <a:defRPr sz="7900" b="1"/>
            </a:lvl8pPr>
            <a:lvl9pPr marL="17973448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3339233"/>
            <a:ext cx="16160753" cy="24234566"/>
          </a:xfrm>
        </p:spPr>
        <p:txBody>
          <a:bodyPr/>
          <a:lstStyle>
            <a:lvl1pPr>
              <a:defRPr sz="11800"/>
            </a:lvl1pPr>
            <a:lvl2pPr>
              <a:defRPr sz="98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3" y="9415359"/>
            <a:ext cx="16167100" cy="3923874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6681" indent="0">
              <a:buNone/>
              <a:defRPr sz="9800" b="1"/>
            </a:lvl2pPr>
            <a:lvl3pPr marL="4493361" indent="0">
              <a:buNone/>
              <a:defRPr sz="8800" b="1"/>
            </a:lvl3pPr>
            <a:lvl4pPr marL="6740043" indent="0">
              <a:buNone/>
              <a:defRPr sz="7900" b="1"/>
            </a:lvl4pPr>
            <a:lvl5pPr marL="8986724" indent="0">
              <a:buNone/>
              <a:defRPr sz="7900" b="1"/>
            </a:lvl5pPr>
            <a:lvl6pPr marL="11233405" indent="0">
              <a:buNone/>
              <a:defRPr sz="7900" b="1"/>
            </a:lvl6pPr>
            <a:lvl7pPr marL="13480086" indent="0">
              <a:buNone/>
              <a:defRPr sz="7900" b="1"/>
            </a:lvl7pPr>
            <a:lvl8pPr marL="15726768" indent="0">
              <a:buNone/>
              <a:defRPr sz="7900" b="1"/>
            </a:lvl8pPr>
            <a:lvl9pPr marL="17973448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3" y="13339233"/>
            <a:ext cx="16167100" cy="24234566"/>
          </a:xfrm>
        </p:spPr>
        <p:txBody>
          <a:bodyPr/>
          <a:lstStyle>
            <a:lvl1pPr>
              <a:defRPr sz="11800"/>
            </a:lvl1pPr>
            <a:lvl2pPr>
              <a:defRPr sz="9800"/>
            </a:lvl2pPr>
            <a:lvl3pPr>
              <a:defRPr sz="88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1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674707"/>
            <a:ext cx="12033253" cy="7127240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674710"/>
            <a:ext cx="20447000" cy="35899093"/>
          </a:xfrm>
        </p:spPr>
        <p:txBody>
          <a:bodyPr/>
          <a:lstStyle>
            <a:lvl1pPr>
              <a:defRPr sz="158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8801950"/>
            <a:ext cx="12033253" cy="28771853"/>
          </a:xfrm>
        </p:spPr>
        <p:txBody>
          <a:bodyPr/>
          <a:lstStyle>
            <a:lvl1pPr marL="0" indent="0">
              <a:buNone/>
              <a:defRPr sz="6900"/>
            </a:lvl1pPr>
            <a:lvl2pPr marL="2246681" indent="0">
              <a:buNone/>
              <a:defRPr sz="5900"/>
            </a:lvl2pPr>
            <a:lvl3pPr marL="4493361" indent="0">
              <a:buNone/>
              <a:defRPr sz="4900"/>
            </a:lvl3pPr>
            <a:lvl4pPr marL="6740043" indent="0">
              <a:buNone/>
              <a:defRPr sz="4400"/>
            </a:lvl4pPr>
            <a:lvl5pPr marL="8986724" indent="0">
              <a:buNone/>
              <a:defRPr sz="4400"/>
            </a:lvl5pPr>
            <a:lvl6pPr marL="11233405" indent="0">
              <a:buNone/>
              <a:defRPr sz="4400"/>
            </a:lvl6pPr>
            <a:lvl7pPr marL="13480086" indent="0">
              <a:buNone/>
              <a:defRPr sz="4400"/>
            </a:lvl7pPr>
            <a:lvl8pPr marL="15726768" indent="0">
              <a:buNone/>
              <a:defRPr sz="4400"/>
            </a:lvl8pPr>
            <a:lvl9pPr marL="17973448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6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3" y="29443681"/>
            <a:ext cx="21945600" cy="3475993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3" y="3758353"/>
            <a:ext cx="21945600" cy="25237440"/>
          </a:xfrm>
        </p:spPr>
        <p:txBody>
          <a:bodyPr/>
          <a:lstStyle>
            <a:lvl1pPr marL="0" indent="0">
              <a:buNone/>
              <a:defRPr sz="15800"/>
            </a:lvl1pPr>
            <a:lvl2pPr marL="2246681" indent="0">
              <a:buNone/>
              <a:defRPr sz="13700"/>
            </a:lvl2pPr>
            <a:lvl3pPr marL="4493361" indent="0">
              <a:buNone/>
              <a:defRPr sz="11800"/>
            </a:lvl3pPr>
            <a:lvl4pPr marL="6740043" indent="0">
              <a:buNone/>
              <a:defRPr sz="9800"/>
            </a:lvl4pPr>
            <a:lvl5pPr marL="8986724" indent="0">
              <a:buNone/>
              <a:defRPr sz="9800"/>
            </a:lvl5pPr>
            <a:lvl6pPr marL="11233405" indent="0">
              <a:buNone/>
              <a:defRPr sz="9800"/>
            </a:lvl6pPr>
            <a:lvl7pPr marL="13480086" indent="0">
              <a:buNone/>
              <a:defRPr sz="9800"/>
            </a:lvl7pPr>
            <a:lvl8pPr marL="15726768" indent="0">
              <a:buNone/>
              <a:defRPr sz="9800"/>
            </a:lvl8pPr>
            <a:lvl9pPr marL="17973448" indent="0">
              <a:buNone/>
              <a:defRPr sz="9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3" y="32919674"/>
            <a:ext cx="21945600" cy="4936487"/>
          </a:xfrm>
        </p:spPr>
        <p:txBody>
          <a:bodyPr/>
          <a:lstStyle>
            <a:lvl1pPr marL="0" indent="0">
              <a:buNone/>
              <a:defRPr sz="6900"/>
            </a:lvl1pPr>
            <a:lvl2pPr marL="2246681" indent="0">
              <a:buNone/>
              <a:defRPr sz="5900"/>
            </a:lvl2pPr>
            <a:lvl3pPr marL="4493361" indent="0">
              <a:buNone/>
              <a:defRPr sz="4900"/>
            </a:lvl3pPr>
            <a:lvl4pPr marL="6740043" indent="0">
              <a:buNone/>
              <a:defRPr sz="4400"/>
            </a:lvl4pPr>
            <a:lvl5pPr marL="8986724" indent="0">
              <a:buNone/>
              <a:defRPr sz="4400"/>
            </a:lvl5pPr>
            <a:lvl6pPr marL="11233405" indent="0">
              <a:buNone/>
              <a:defRPr sz="4400"/>
            </a:lvl6pPr>
            <a:lvl7pPr marL="13480086" indent="0">
              <a:buNone/>
              <a:defRPr sz="4400"/>
            </a:lvl7pPr>
            <a:lvl8pPr marL="15726768" indent="0">
              <a:buNone/>
              <a:defRPr sz="4400"/>
            </a:lvl8pPr>
            <a:lvl9pPr marL="17973448" indent="0">
              <a:buNone/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3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684446"/>
            <a:ext cx="32918400" cy="7010400"/>
          </a:xfrm>
          <a:prstGeom prst="rect">
            <a:avLst/>
          </a:prstGeom>
        </p:spPr>
        <p:txBody>
          <a:bodyPr vert="horz" lIns="449336" tIns="224668" rIns="449336" bIns="22466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9814564"/>
            <a:ext cx="32918400" cy="27759239"/>
          </a:xfrm>
          <a:prstGeom prst="rect">
            <a:avLst/>
          </a:prstGeom>
        </p:spPr>
        <p:txBody>
          <a:bodyPr vert="horz" lIns="449336" tIns="224668" rIns="449336" bIns="2246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38985617"/>
            <a:ext cx="8534400" cy="2239433"/>
          </a:xfrm>
          <a:prstGeom prst="rect">
            <a:avLst/>
          </a:prstGeom>
        </p:spPr>
        <p:txBody>
          <a:bodyPr vert="horz" lIns="449336" tIns="224668" rIns="449336" bIns="224668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2613-C56C-46D7-9E78-A71FDBF40C45}" type="datetimeFigureOut">
              <a:rPr lang="en-US" smtClean="0"/>
              <a:t>5/13/2014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38985617"/>
            <a:ext cx="11582400" cy="2239433"/>
          </a:xfrm>
          <a:prstGeom prst="rect">
            <a:avLst/>
          </a:prstGeom>
        </p:spPr>
        <p:txBody>
          <a:bodyPr vert="horz" lIns="449336" tIns="224668" rIns="449336" bIns="224668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38985617"/>
            <a:ext cx="8534400" cy="2239433"/>
          </a:xfrm>
          <a:prstGeom prst="rect">
            <a:avLst/>
          </a:prstGeom>
        </p:spPr>
        <p:txBody>
          <a:bodyPr vert="horz" lIns="449336" tIns="224668" rIns="449336" bIns="224668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27BA-B1AE-474C-B32D-BB4D7CE391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3361" rtl="0" eaLnBrk="1" latinLnBrk="0" hangingPunct="1"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5011" indent="-1685011" algn="l" defTabSz="4493361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50857" indent="-1404176" algn="l" defTabSz="4493361" rtl="0" eaLnBrk="1" latinLnBrk="0" hangingPunct="1">
        <a:spcBef>
          <a:spcPct val="20000"/>
        </a:spcBef>
        <a:buFont typeface="Arial" pitchFamily="34" charset="0"/>
        <a:buChar char="–"/>
        <a:defRPr sz="137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703" indent="-1123340" algn="l" defTabSz="4493361" rtl="0" eaLnBrk="1" latinLnBrk="0" hangingPunct="1">
        <a:spcBef>
          <a:spcPct val="20000"/>
        </a:spcBef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384" indent="-1123340" algn="l" defTabSz="4493361" rtl="0" eaLnBrk="1" latinLnBrk="0" hangingPunct="1">
        <a:spcBef>
          <a:spcPct val="20000"/>
        </a:spcBef>
        <a:buFont typeface="Arial" pitchFamily="34" charset="0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110064" indent="-1123340" algn="l" defTabSz="4493361" rtl="0" eaLnBrk="1" latinLnBrk="0" hangingPunct="1">
        <a:spcBef>
          <a:spcPct val="20000"/>
        </a:spcBef>
        <a:buFont typeface="Arial" pitchFamily="34" charset="0"/>
        <a:buChar char="»"/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56745" indent="-1123340" algn="l" defTabSz="4493361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603427" indent="-1123340" algn="l" defTabSz="4493361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50108" indent="-1123340" algn="l" defTabSz="4493361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96789" indent="-1123340" algn="l" defTabSz="4493361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3361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6681" algn="l" defTabSz="4493361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93361" algn="l" defTabSz="4493361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40043" algn="l" defTabSz="4493361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6724" algn="l" defTabSz="4493361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33405" algn="l" defTabSz="4493361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80086" algn="l" defTabSz="4493361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726768" algn="l" defTabSz="4493361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73448" algn="l" defTabSz="4493361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jpg"/><Relationship Id="rId18" Type="http://schemas.openxmlformats.org/officeDocument/2006/relationships/image" Target="../media/image14.png"/><Relationship Id="rId26" Type="http://schemas.openxmlformats.org/officeDocument/2006/relationships/image" Target="../media/image22.jpg"/><Relationship Id="rId39" Type="http://schemas.openxmlformats.org/officeDocument/2006/relationships/image" Target="../media/image28.gif"/><Relationship Id="rId21" Type="http://schemas.openxmlformats.org/officeDocument/2006/relationships/image" Target="../media/image17.jpg"/><Relationship Id="rId34" Type="http://schemas.openxmlformats.org/officeDocument/2006/relationships/image" Target="../media/image290.png"/><Relationship Id="rId42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8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gif"/><Relationship Id="rId20" Type="http://schemas.openxmlformats.org/officeDocument/2006/relationships/image" Target="../media/image16.png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20.jpg"/><Relationship Id="rId37" Type="http://schemas.openxmlformats.org/officeDocument/2006/relationships/image" Target="../media/image26.png"/><Relationship Id="rId40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3.jpg"/><Relationship Id="rId36" Type="http://schemas.openxmlformats.org/officeDocument/2006/relationships/image" Target="../media/image24.jpg"/><Relationship Id="rId10" Type="http://schemas.openxmlformats.org/officeDocument/2006/relationships/image" Target="../media/image6.png"/><Relationship Id="rId19" Type="http://schemas.openxmlformats.org/officeDocument/2006/relationships/image" Target="../media/image15.jpg"/><Relationship Id="rId4" Type="http://schemas.openxmlformats.org/officeDocument/2006/relationships/image" Target="../media/image2.png"/><Relationship Id="rId9" Type="http://schemas.openxmlformats.org/officeDocument/2006/relationships/image" Target="../media/image4.gif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5.png"/><Relationship Id="rId35" Type="http://schemas.openxmlformats.org/officeDocument/2006/relationships/image" Target="../media/image300.png"/><Relationship Id="rId8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24460200" y="21031200"/>
            <a:ext cx="11430000" cy="1691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2573000" y="9144000"/>
            <a:ext cx="11430000" cy="1143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4460200" y="9144000"/>
            <a:ext cx="11430000" cy="1143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9144000"/>
            <a:ext cx="11430000" cy="1143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2050" name="AutoShape 5"/>
          <p:cNvSpPr>
            <a:spLocks noChangeArrowheads="1"/>
          </p:cNvSpPr>
          <p:nvPr/>
        </p:nvSpPr>
        <p:spPr bwMode="auto">
          <a:xfrm>
            <a:off x="5808268" y="533308"/>
            <a:ext cx="25961576" cy="36727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7056" tIns="43529" rIns="87056" bIns="43529" anchor="ctr">
            <a:spAutoFit/>
          </a:bodyPr>
          <a:lstStyle/>
          <a:p>
            <a:pPr algn="ctr" defTabSz="870098"/>
            <a:r>
              <a:rPr lang="en-US" altLang="zh-CN" sz="7200" dirty="0">
                <a:latin typeface="Arial" panose="020B0604020202020204" pitchFamily="34" charset="0"/>
                <a:cs typeface="Arial" panose="020B0604020202020204" pitchFamily="34" charset="0"/>
              </a:rPr>
              <a:t>Charged particle transverse momentum </a:t>
            </a:r>
            <a:r>
              <a:rPr lang="en-US" altLang="zh-CN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spectra measured </a:t>
            </a:r>
          </a:p>
          <a:p>
            <a:pPr algn="ctr" defTabSz="870098"/>
            <a:r>
              <a:rPr lang="en-US" altLang="zh-CN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zh-CN" sz="7200" dirty="0">
                <a:latin typeface="Arial" panose="020B0604020202020204" pitchFamily="34" charset="0"/>
                <a:cs typeface="Arial" panose="020B0604020202020204" pitchFamily="34" charset="0"/>
              </a:rPr>
              <a:t>mid-rapidity by STAR in the </a:t>
            </a:r>
            <a:r>
              <a:rPr lang="en-US" altLang="zh-CN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RHIC Beam </a:t>
            </a:r>
            <a:r>
              <a:rPr lang="en-US" altLang="zh-CN" sz="7200" dirty="0">
                <a:latin typeface="Arial" panose="020B0604020202020204" pitchFamily="34" charset="0"/>
                <a:cs typeface="Arial" panose="020B0604020202020204" pitchFamily="34" charset="0"/>
              </a:rPr>
              <a:t>Energy Scan</a:t>
            </a:r>
            <a:endParaRPr lang="en-US" altLang="zh-CN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0098">
              <a:spcBef>
                <a:spcPct val="50000"/>
              </a:spcBef>
            </a:pPr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Stephen </a:t>
            </a:r>
            <a:r>
              <a:rPr lang="en-US" altLang="zh-CN" sz="4400" dirty="0" err="1">
                <a:latin typeface="Arial" panose="020B0604020202020204" pitchFamily="34" charset="0"/>
                <a:cs typeface="Arial" panose="020B0604020202020204" pitchFamily="34" charset="0"/>
              </a:rPr>
              <a:t>Horvat</a:t>
            </a:r>
            <a:r>
              <a:rPr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zh-CN" sz="4400" i="1" dirty="0">
                <a:latin typeface="Arial" panose="020B0604020202020204" pitchFamily="34" charset="0"/>
                <a:cs typeface="Arial" panose="020B0604020202020204" pitchFamily="34" charset="0"/>
              </a:rPr>
              <a:t>the STAR </a:t>
            </a:r>
            <a:r>
              <a:rPr lang="en-US" altLang="zh-CN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Collaboration)</a:t>
            </a:r>
            <a:endParaRPr lang="en-US" altLang="zh-CN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 Box 7"/>
              <p:cNvSpPr txBox="1">
                <a:spLocks noChangeArrowheads="1"/>
              </p:cNvSpPr>
              <p:nvPr/>
            </p:nvSpPr>
            <p:spPr bwMode="auto">
              <a:xfrm>
                <a:off x="1143001" y="5900421"/>
                <a:ext cx="34004253" cy="286075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87056" tIns="43529" rIns="87056" bIns="43529" anchor="ctr"/>
              <a:lstStyle>
                <a:lvl1pPr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pitchFamily="-106" charset="-122"/>
                  </a:defRPr>
                </a:lvl1pPr>
                <a:lvl2pPr marL="37931725" indent="-37474525" defTabSz="728663"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pitchFamily="-106" charset="-122"/>
                  </a:defRPr>
                </a:lvl2pPr>
                <a:lvl3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pitchFamily="-106" charset="-122"/>
                  </a:defRPr>
                </a:lvl3pPr>
                <a:lvl4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pitchFamily="-106" charset="-122"/>
                  </a:defRPr>
                </a:lvl4pPr>
                <a:lvl5pPr eaLnBrk="0" hangingPunct="0">
                  <a:defRPr sz="7400">
                    <a:solidFill>
                      <a:schemeClr val="tx1"/>
                    </a:solidFill>
                    <a:latin typeface="Arial" charset="0"/>
                    <a:ea typeface="宋体" pitchFamily="-106" charset="-122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pitchFamily="-106" charset="-122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pitchFamily="-106" charset="-122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pitchFamily="-106" charset="-122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400">
                    <a:solidFill>
                      <a:schemeClr val="tx1"/>
                    </a:solidFill>
                    <a:latin typeface="Arial" charset="0"/>
                    <a:ea typeface="宋体" pitchFamily="-106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defRPr/>
                </a:pPr>
                <a:r>
                  <a:rPr lang="en-US" sz="2800" dirty="0" smtClean="0">
                    <a:latin typeface="Arial" panose="020B0604020202020204" pitchFamily="34" charset="0"/>
                    <a:cs typeface="Arial" pitchFamily="34" charset="0"/>
                  </a:rPr>
                  <a:t>Suppression </a:t>
                </a:r>
                <a:r>
                  <a:rPr lang="en-US" sz="2800" dirty="0">
                    <a:latin typeface="Arial" panose="020B0604020202020204" pitchFamily="34" charset="0"/>
                    <a:cs typeface="Arial" pitchFamily="34" charset="0"/>
                  </a:rPr>
                  <a:t>of high transverse momentum (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 charged hadrons can be measured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by the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nuclear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modification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factor, which compares binary collision-scaled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spectra from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central heavy-ion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collisions to a reference spectrum, either proton-proton (R</a:t>
                </a:r>
                <a:r>
                  <a:rPr lang="en-US" sz="2800" baseline="-25000" dirty="0">
                    <a:latin typeface="Arial" pitchFamily="34" charset="0"/>
                    <a:cs typeface="Arial" pitchFamily="34" charset="0"/>
                  </a:rPr>
                  <a:t>AA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 or peripheral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heavy-ion collisions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800" baseline="-25000" dirty="0" smtClean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).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= 62.4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GeV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the nuclear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modification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factor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at high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is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consistent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with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medium induced quenching. Measurements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by STAR of charged hadron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800" baseline="-25000" dirty="0" smtClean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in Au+Au collisions for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=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7.7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– 200 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GeV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show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 smooth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transition from strong enhancement of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high-</a:t>
                </a:r>
                <a:r>
                  <a:rPr lang="en-US" sz="28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8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charged hadrons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7.7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GeV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to strong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suppression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= 200 </a:t>
                </a: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GeV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. These data will be compared with the event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generators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HIJING and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AMPT.</a:t>
                </a:r>
                <a:endParaRPr lang="en-US" altLang="zh-CN" sz="2900" dirty="0"/>
              </a:p>
            </p:txBody>
          </p:sp>
        </mc:Choice>
        <mc:Fallback xmlns="">
          <p:sp>
            <p:nvSpPr>
              <p:cNvPr id="205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1" y="5900421"/>
                <a:ext cx="34004253" cy="2860755"/>
              </a:xfrm>
              <a:prstGeom prst="rect">
                <a:avLst/>
              </a:prstGeom>
              <a:blipFill rotWithShape="1">
                <a:blip r:embed="rId3"/>
                <a:stretch>
                  <a:fillRect l="-340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24" descr="STAR-logo-base-bal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8" y="1"/>
            <a:ext cx="7048500" cy="500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73001" y="9952700"/>
                <a:ext cx="7366832" cy="6773197"/>
              </a:xfrm>
              <a:prstGeom prst="rect">
                <a:avLst/>
              </a:prstGeom>
              <a:noFill/>
            </p:spPr>
            <p:txBody>
              <a:bodyPr wrap="square" lIns="109216" tIns="54608" rIns="109216" bIns="54608" rtlCol="0">
                <a:spAutoFit/>
              </a:bodyPr>
              <a:lstStyle/>
              <a:p>
                <a:pPr marL="409560" indent="-40956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itchFamily="34" charset="0"/>
                  </a:rPr>
                  <a:t>Charged tracks are taken in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|η|&lt;0.5 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409560" indent="-40956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Particle identification from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dE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/dx and time-of-flight </a:t>
                </a:r>
              </a:p>
              <a:p>
                <a:pPr marL="409560" indent="-40956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Single particle tracking efficiencies corrected</a:t>
                </a:r>
              </a:p>
              <a:p>
                <a:pPr marL="409560" indent="-40956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TOF matching efficiency corrected</a:t>
                </a:r>
              </a:p>
              <a:p>
                <a:pPr marL="409560" indent="-40956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rigger efficiency corrected</a:t>
                </a:r>
              </a:p>
              <a:p>
                <a:pPr marL="409560" indent="-40956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Spectra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are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obtained as a function of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centrality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for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each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cs typeface="Arial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cs typeface="Arial" pitchFamily="34" charset="0"/>
                              </a:rPr>
                              <m:t>NN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409560" indent="-40956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Default versions of the models were run</a:t>
                </a:r>
              </a:p>
              <a:p>
                <a:pPr marL="409560" indent="-40956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Centrality was determined, for both the models and the data, by counting the number of charged tracks in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|η|&lt;0.5 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409560" indent="-40956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1" y="9952700"/>
                <a:ext cx="7366832" cy="6773197"/>
              </a:xfrm>
              <a:prstGeom prst="rect">
                <a:avLst/>
              </a:prstGeom>
              <a:blipFill rotWithShape="1">
                <a:blip r:embed="rId5"/>
                <a:stretch>
                  <a:fillRect l="-911" r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/>
          <p:cNvSpPr/>
          <p:nvPr/>
        </p:nvSpPr>
        <p:spPr>
          <a:xfrm>
            <a:off x="24490558" y="17214066"/>
            <a:ext cx="11388546" cy="220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78483" y="17238652"/>
                <a:ext cx="7587930" cy="1965599"/>
              </a:xfrm>
              <a:prstGeom prst="rect">
                <a:avLst/>
              </a:prstGeom>
              <a:noFill/>
            </p:spPr>
            <p:txBody>
              <a:bodyPr wrap="square" lIns="109216" tIns="54608" rIns="109216" bIns="5460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90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9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9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290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9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Bin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9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9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Bin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90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  <m:r>
                        <a:rPr lang="en-US" sz="290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9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lang="en-US" sz="29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900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900" b="0" i="1" smtClean="0">
                                              <a:latin typeface="Cambria Math"/>
                                            </a:rPr>
                                            <m:t>π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900">
                                          <a:latin typeface="Cambria Math"/>
                                        </a:rPr>
                                        <m:t>η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90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9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9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lang="en-US" sz="29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9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900" i="1">
                                              <a:latin typeface="Cambria Math"/>
                                            </a:rPr>
                                            <m:t>π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d</m:t>
                                      </m:r>
                                      <m:sSub>
                                        <m:sSubPr>
                                          <m:ctrlPr>
                                            <a:rPr lang="en-US" sz="29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90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sz="2900">
                                          <a:latin typeface="Cambria Math"/>
                                        </a:rPr>
                                        <m:t>d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900">
                                          <a:latin typeface="Cambria Math"/>
                                        </a:rPr>
                                        <m:t>η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90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9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483" y="17238652"/>
                <a:ext cx="7587930" cy="19655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772400" y="38404800"/>
                <a:ext cx="21031200" cy="30745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109216" tIns="54608" rIns="109216" bIns="54608" rtlCol="0">
                <a:spAutoFit/>
              </a:bodyPr>
              <a:lstStyle/>
              <a:p>
                <a:r>
                  <a:rPr lang="en-US" sz="4800" b="1" dirty="0" smtClean="0">
                    <a:latin typeface="Arial" pitchFamily="34" charset="0"/>
                    <a:cs typeface="Arial" pitchFamily="34" charset="0"/>
                  </a:rPr>
                  <a:t>Conclusions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 marL="409560" indent="-40956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itchFamily="34" charset="0"/>
                  </a:rPr>
                  <a:t>Suppression of high-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400" baseline="-250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particles at top RHIC and LHC energies smoothly and monotonically evolves into strong enhancement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decreases</a:t>
                </a:r>
              </a:p>
              <a:p>
                <a:pPr marL="409560" indent="-40956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The strong enhancement observed at 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lower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collision energies complicates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the interpretation of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results; in particular, there may still be a QGP at collision energies that exhibit no suppression, but this signal of jet quenching is overwhelmed at these lower energies by the observed enhancement</a:t>
                </a:r>
              </a:p>
              <a:p>
                <a:pPr marL="409560" indent="-40956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The default tunes of AMPT and HIJING are unable to reproduce the spectra and R</a:t>
                </a:r>
                <a:r>
                  <a:rPr lang="en-US" sz="2400" baseline="-25000" dirty="0" smtClean="0">
                    <a:latin typeface="Arial" pitchFamily="34" charset="0"/>
                    <a:cs typeface="Arial" pitchFamily="34" charset="0"/>
                  </a:rPr>
                  <a:t>CP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seen in data well enough to use the models to predict at what energy quenching ‘turns off’</a:t>
                </a:r>
              </a:p>
              <a:p>
                <a:pPr marL="409560" indent="-409560">
                  <a:buFont typeface="Arial" pitchFamily="34" charset="0"/>
                  <a:buChar char="•"/>
                </a:pP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Either these models need additional tuning or some of the their model assumptions do not hold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8404800"/>
                <a:ext cx="21031200" cy="3074556"/>
              </a:xfrm>
              <a:prstGeom prst="rect">
                <a:avLst/>
              </a:prstGeom>
              <a:blipFill rotWithShape="1">
                <a:blip r:embed="rId7"/>
                <a:stretch>
                  <a:fillRect l="-1187" t="-4134" b="-295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12573000" y="21031200"/>
            <a:ext cx="11430000" cy="1691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islamophobiatoday.com/wp-content/uploads/2012/02/Yale-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8" r="20193" b="4327"/>
          <a:stretch/>
        </p:blipFill>
        <p:spPr bwMode="auto">
          <a:xfrm>
            <a:off x="32200880" y="1"/>
            <a:ext cx="4375120" cy="46300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0657" y="9845041"/>
            <a:ext cx="5619110" cy="37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557175" y="15236964"/>
            <a:ext cx="11429999" cy="1218278"/>
          </a:xfrm>
          <a:prstGeom prst="rect">
            <a:avLst/>
          </a:prstGeom>
          <a:noFill/>
        </p:spPr>
        <p:txBody>
          <a:bodyPr wrap="square" lIns="109216" tIns="54608" rIns="109216" bIns="54608" rtlCol="0">
            <a:spAutoFit/>
          </a:bodyPr>
          <a:lstStyle/>
          <a:p>
            <a:pPr marL="409560" indent="-40956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9560" indent="-40956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9144000"/>
            <a:ext cx="11430000" cy="7010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143000" y="5199381"/>
            <a:ext cx="34006536" cy="7010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697520" y="5105400"/>
            <a:ext cx="111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573000" y="9144000"/>
            <a:ext cx="11430000" cy="7010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4460200" y="9144000"/>
            <a:ext cx="11430000" cy="7010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85800" y="21031200"/>
            <a:ext cx="11430000" cy="1691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5800" y="21031200"/>
            <a:ext cx="11430000" cy="7010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460200" y="21031200"/>
            <a:ext cx="11430000" cy="7010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2573000" y="21031200"/>
            <a:ext cx="11430000" cy="7010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320" y="9079021"/>
            <a:ext cx="111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697520" y="9079021"/>
            <a:ext cx="111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610120" y="9075003"/>
            <a:ext cx="111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0320" y="20958048"/>
            <a:ext cx="1118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615077" y="20958048"/>
            <a:ext cx="111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AMPT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681694" y="20958048"/>
            <a:ext cx="1118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HIJING 1.383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0" y="40127092"/>
            <a:ext cx="6858000" cy="193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11" y="27736800"/>
            <a:ext cx="7108789" cy="510436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53756" y="31623000"/>
            <a:ext cx="3740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(2003)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172302</a:t>
            </a:r>
          </a:p>
          <a:p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Part. Phys.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(2011) 124080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14" y="18014671"/>
            <a:ext cx="2358856" cy="167440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2790114" y="18542084"/>
            <a:ext cx="182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Peripheral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877" y="16002000"/>
            <a:ext cx="2632245" cy="187050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859041" y="16618272"/>
            <a:ext cx="1764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Au + Au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Central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239241" y="19482382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≡ number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binary collisions (from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Glauber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MC model)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819314" y="20128713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Ann. Rev. of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and Part. Sci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205 (2007)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100157" y="14349912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076" y="9920014"/>
            <a:ext cx="5215860" cy="737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26441400" y="12649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STAR Preliminary</a:t>
            </a: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Statistical errors only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558" y="11428305"/>
            <a:ext cx="5429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27562629" y="991001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0-5%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279600" y="1608908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60-80%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060400" y="1008864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9032200" y="1009034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279600" y="10130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831800" y="1353117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π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192028" y="1353117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656" y="13644613"/>
            <a:ext cx="5618447" cy="371438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8629429" y="1353117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127200" y="171258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/c)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1762720"/>
            <a:ext cx="10972800" cy="60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631782" y="24362842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STAR Preliminary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090340"/>
            <a:ext cx="11430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the QGP is formed at top RHIC and LHC energies requires that signatures for its existence vanish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collision energies are reduced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Colliding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energies were varied from 200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down to 7.7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RHIC beam energy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scan, and 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range may be extended to even lower energies with the fixed target program proposed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Cold nuclear matter effects were shown to compete with the mechanisms leading to suppression through d + Au collisions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Models employing different physical mechanisms can be tested against the data in an effort to model the relative contributions from these competing effects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models are shown here; HIJING and AMPT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HIJING is a QCD-based Monte Carlo event generator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AMPT is similar, but adds transport to the partonic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hadronic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phases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974" y="34514441"/>
            <a:ext cx="4572000" cy="328540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671" y="30946030"/>
            <a:ext cx="4865577" cy="349637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112" y="34514441"/>
            <a:ext cx="4572000" cy="3285408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4043074" y="34542426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ratio of charged particle spectra from HIJING to that from data in 60-80% centrality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0" y="21772606"/>
            <a:ext cx="9144000" cy="885979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249" y="34514441"/>
            <a:ext cx="4572000" cy="328540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1812254" y="33107293"/>
            <a:ext cx="142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HIJING </a:t>
            </a:r>
          </a:p>
          <a:p>
            <a:r>
              <a:rPr lang="en-US" sz="800" b="1" dirty="0" smtClean="0">
                <a:latin typeface="Arial" pitchFamily="34" charset="0"/>
                <a:cs typeface="Arial" pitchFamily="34" charset="0"/>
              </a:rPr>
              <a:t>_____________________</a:t>
            </a:r>
          </a:p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Data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57" y="34514441"/>
            <a:ext cx="4572000" cy="3285406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3508285" y="32650093"/>
            <a:ext cx="1930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CP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AMPT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____________________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CP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Data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76" y="17283553"/>
            <a:ext cx="5236901" cy="2801426"/>
          </a:xfrm>
          <a:prstGeom prst="rect">
            <a:avLst/>
          </a:prstGeom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7" y="16941193"/>
            <a:ext cx="6163656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4124027" y="17098489"/>
            <a:ext cx="1447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Protons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21753247"/>
            <a:ext cx="9144000" cy="8859794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761827" y="19204457"/>
            <a:ext cx="990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Pions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14077" y="16941193"/>
            <a:ext cx="126682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dAu200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90558" y="17449800"/>
            <a:ext cx="10972800" cy="283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pions show a stronger energy dependence than protons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Less energy dependence for central than for peripheral collisions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inclusive measurement has a higher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reach, while the identified measurement enables the study of species dependence in R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as well as particle ratios and related measurements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76" y="26243171"/>
            <a:ext cx="522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09775" y="33107293"/>
                <a:ext cx="8762999" cy="422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Protons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exhibit the least energy dependence with no significant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suppression,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62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High-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4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kaons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also show no significant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suppression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Pions vary from strong enhancement at low energies to  suppression at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RHIC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energies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Inclusive charged particles show a strong energy dependence, with the RHIC beam energy scan perfectly spanning the region of interest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Measurements of charged hadron R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CP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at LHC energies have been largely consistent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measurements at RHIC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5" y="33107293"/>
                <a:ext cx="8762999" cy="4227696"/>
              </a:xfrm>
              <a:prstGeom prst="rect">
                <a:avLst/>
              </a:prstGeom>
              <a:blipFill rotWithShape="1">
                <a:blip r:embed="rId27"/>
                <a:stretch>
                  <a:fillRect l="-974" t="-1009" r="-1531" b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Rectangle 121"/>
          <p:cNvSpPr/>
          <p:nvPr/>
        </p:nvSpPr>
        <p:spPr>
          <a:xfrm>
            <a:off x="7772400" y="38404800"/>
            <a:ext cx="21031200" cy="70104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16" tIns="54608" rIns="109216" bIns="54608" spcCol="0"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7772400" y="38404800"/>
            <a:ext cx="2103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00534" y="37631289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Zhang B. et al. 2000 </a:t>
            </a:r>
            <a:r>
              <a:rPr lang="da-DK" sz="1200" i="1" dirty="0">
                <a:latin typeface="Arial" panose="020B0604020202020204" pitchFamily="34" charset="0"/>
                <a:cs typeface="Arial" panose="020B0604020202020204" pitchFamily="34" charset="0"/>
              </a:rPr>
              <a:t>Phys. Rev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. C </a:t>
            </a:r>
            <a:r>
              <a:rPr lang="da-DK" sz="1200" b="1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067901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92017" y="37562583"/>
            <a:ext cx="606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Gyulassy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M. and Wang X. 1994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Comput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Phys.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64019" y="12603033"/>
            <a:ext cx="265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STAR Preliminary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errors only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229770" y="16399741"/>
            <a:ext cx="2688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STAR Preliminary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errors only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291" y="30946728"/>
            <a:ext cx="4864607" cy="349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16200000">
                <a:off x="30119528" y="10809130"/>
                <a:ext cx="730201" cy="447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latin typeface="Cambria Math"/>
                              </a:rPr>
                              <m:t>𝐆𝐞𝐕</m:t>
                            </m:r>
                          </m:e>
                          <m:sup>
                            <m:r>
                              <a:rPr lang="en-US" sz="1600" b="1" i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600" b="1" i="0" smtClean="0">
                        <a:latin typeface="Cambria Math"/>
                      </a:rPr>
                      <m:t>)</m:t>
                    </m:r>
                  </m:oMath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119528" y="10809130"/>
                <a:ext cx="730201" cy="447943"/>
              </a:xfrm>
              <a:prstGeom prst="rect">
                <a:avLst/>
              </a:prstGeom>
              <a:blipFill rotWithShape="1">
                <a:blip r:embed="rId34"/>
                <a:stretch>
                  <a:fillRect r="-5405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 rot="16200000">
                <a:off x="30147835" y="14526050"/>
                <a:ext cx="730201" cy="447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0" smtClean="0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latin typeface="Cambria Math"/>
                              </a:rPr>
                              <m:t>𝐆𝐞𝐕</m:t>
                            </m:r>
                          </m:e>
                          <m:sup>
                            <m:r>
                              <a:rPr lang="en-US" sz="1600" b="1" i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600" b="1" i="0" smtClean="0">
                        <a:latin typeface="Cambria Math"/>
                      </a:rPr>
                      <m:t>)</m:t>
                    </m:r>
                  </m:oMath>
                </a14:m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0147835" y="14526050"/>
                <a:ext cx="730201" cy="447943"/>
              </a:xfrm>
              <a:prstGeom prst="rect">
                <a:avLst/>
              </a:prstGeom>
              <a:blipFill rotWithShape="1">
                <a:blip r:embed="rId35"/>
                <a:stretch>
                  <a:fillRect r="-684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08887"/>
            <a:ext cx="6858000" cy="29535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473491" y="27597080"/>
            <a:ext cx="11376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AMPT uses HIJING to generate its initial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Zhang's Parton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Cascade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describing partonic scatterings and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Relativistic Transport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model for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hadronic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scatterings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Lund fragmentation is used for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hadronization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both HIJING and AMPT, AMPT’s Lund parameters were further tuned to NA49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details can be found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-Wei Lin et al. 2005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064901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default version of AMPT fails to reproduce the energy dependence of R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but does qualitatively capture the species dependence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AMPT does not reproduce the spectra from data 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374" y="30973009"/>
            <a:ext cx="4828032" cy="346939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6678157" y="26460988"/>
            <a:ext cx="92862" cy="11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4091757" y="26468833"/>
            <a:ext cx="92862" cy="11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8376757" y="26460988"/>
            <a:ext cx="92862" cy="11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2352264" y="26460988"/>
            <a:ext cx="92862" cy="11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0429589" y="26471640"/>
            <a:ext cx="92862" cy="11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16475450" y="26456505"/>
            <a:ext cx="92862" cy="11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4749658" y="26455365"/>
            <a:ext cx="92862" cy="11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2158374" y="26471640"/>
            <a:ext cx="92862" cy="11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631" y="12365608"/>
            <a:ext cx="2914097" cy="20940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239000" y="17283553"/>
            <a:ext cx="47244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7000"/>
              </a:schemeClr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69076" y="17694613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17052720"/>
            <a:ext cx="148106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AuAu200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450" y="9875882"/>
            <a:ext cx="3464723" cy="24897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126" y="14384920"/>
            <a:ext cx="3464723" cy="260027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19939833" y="34514441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ratio of charged particle spectra from HIJING to that from data in 0-5% centrality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051000" y="35865865"/>
            <a:ext cx="246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ratio of charged particle spectra from AMPT to that from data in 60-80% centrality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3172018" y="35878805"/>
            <a:ext cx="2291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ratio of charged particle spectra from AMPT to that from data in 0-5% centrality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893018" y="16687800"/>
            <a:ext cx="2871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637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(2006) 161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261275" y="20116800"/>
            <a:ext cx="535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Lett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(2003) 172302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/>
              <p:cNvSpPr txBox="1"/>
              <p:nvPr/>
            </p:nvSpPr>
            <p:spPr>
              <a:xfrm>
                <a:off x="12573000" y="27608559"/>
                <a:ext cx="11408707" cy="342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HIJING employs a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Glauber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Monte Carlo to determine participating nucleons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pQCD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used to describe jet production above a cutoff parameter in momentum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ow-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4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multistring interactions are described by phenomenology whose parameters are tuned using p + p data 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5 - 2000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Details can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be found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Gyulassy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M. and Wang X.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1991 </a:t>
                </a:r>
                <a:r>
                  <a:rPr lang="en-US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Phys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Rev.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44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3501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identified R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CP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π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K, and p fails to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describe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species dependence of R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CP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seen in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data, although it qualitatively captures the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Arial" pitchFamily="3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dependence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default version of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HIJING overestimates R</a:t>
                </a:r>
                <a:r>
                  <a:rPr lang="en-US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CP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lower energies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HIJING fails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reproduce the data at the level of the spectra</a:t>
                </a:r>
                <a:endParaRPr lang="en-U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27608559"/>
                <a:ext cx="11408707" cy="3425938"/>
              </a:xfrm>
              <a:prstGeom prst="rect">
                <a:avLst/>
              </a:prstGeom>
              <a:blipFill rotWithShape="1">
                <a:blip r:embed="rId41"/>
                <a:stretch>
                  <a:fillRect l="-748" t="-1246" b="-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Picture 78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627" y="30973227"/>
            <a:ext cx="4827730" cy="3469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9400" y="27474446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(</a:t>
            </a:r>
            <a:r>
              <a:rPr lang="en-US" sz="1800" dirty="0" err="1" smtClean="0"/>
              <a:t>GeV</a:t>
            </a:r>
            <a:r>
              <a:rPr lang="en-US" sz="1800" dirty="0" smtClean="0"/>
              <a:t>/c)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0820400" y="22527708"/>
            <a:ext cx="53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="1" baseline="50000" dirty="0" smtClean="0"/>
              <a:t>+</a:t>
            </a:r>
            <a:endParaRPr lang="en-US" sz="2000" b="1" baseline="50000" dirty="0"/>
          </a:p>
        </p:txBody>
      </p:sp>
    </p:spTree>
    <p:extLst>
      <p:ext uri="{BB962C8B-B14F-4D97-AF65-F5344CB8AC3E}">
        <p14:creationId xmlns:p14="http://schemas.microsoft.com/office/powerpoint/2010/main" val="26182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9062</TotalTime>
  <Words>1144</Words>
  <Application>Microsoft Office PowerPoint</Application>
  <PresentationFormat>Custom</PresentationFormat>
  <Paragraphs>103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sph5</dc:creator>
  <cp:lastModifiedBy>sph5</cp:lastModifiedBy>
  <cp:revision>243</cp:revision>
  <cp:lastPrinted>2012-07-19T19:01:33Z</cp:lastPrinted>
  <dcterms:created xsi:type="dcterms:W3CDTF">2012-07-15T15:01:44Z</dcterms:created>
  <dcterms:modified xsi:type="dcterms:W3CDTF">2014-05-13T19:08:02Z</dcterms:modified>
</cp:coreProperties>
</file>