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09" r:id="rId2"/>
    <p:sldMasterId id="2147483696" r:id="rId3"/>
    <p:sldMasterId id="2147483684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8" r:id="rId6"/>
    <p:sldId id="293" r:id="rId7"/>
    <p:sldId id="259" r:id="rId8"/>
    <p:sldId id="294" r:id="rId9"/>
    <p:sldId id="286" r:id="rId10"/>
    <p:sldId id="295" r:id="rId11"/>
    <p:sldId id="306" r:id="rId12"/>
    <p:sldId id="297" r:id="rId13"/>
    <p:sldId id="296" r:id="rId14"/>
    <p:sldId id="298" r:id="rId15"/>
    <p:sldId id="299" r:id="rId16"/>
    <p:sldId id="300" r:id="rId17"/>
    <p:sldId id="307" r:id="rId18"/>
    <p:sldId id="301" r:id="rId19"/>
    <p:sldId id="302" r:id="rId20"/>
    <p:sldId id="303" r:id="rId21"/>
    <p:sldId id="269" r:id="rId22"/>
    <p:sldId id="305" r:id="rId23"/>
    <p:sldId id="273" r:id="rId24"/>
    <p:sldId id="277" r:id="rId25"/>
    <p:sldId id="278" r:id="rId26"/>
    <p:sldId id="280" r:id="rId27"/>
    <p:sldId id="279" r:id="rId28"/>
    <p:sldId id="281" r:id="rId29"/>
  </p:sldIdLst>
  <p:sldSz cx="12192000" cy="6858000"/>
  <p:notesSz cx="7772400" cy="14173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52CCF489-F7AF-4F81-AC55-32E1B15202D4}">
          <p14:sldIdLst>
            <p14:sldId id="256"/>
            <p14:sldId id="258"/>
            <p14:sldId id="293"/>
            <p14:sldId id="259"/>
            <p14:sldId id="294"/>
            <p14:sldId id="286"/>
            <p14:sldId id="295"/>
            <p14:sldId id="306"/>
            <p14:sldId id="297"/>
            <p14:sldId id="296"/>
            <p14:sldId id="298"/>
            <p14:sldId id="299"/>
            <p14:sldId id="300"/>
            <p14:sldId id="307"/>
            <p14:sldId id="301"/>
            <p14:sldId id="302"/>
            <p14:sldId id="303"/>
            <p14:sldId id="269"/>
            <p14:sldId id="305"/>
            <p14:sldId id="273"/>
          </p14:sldIdLst>
        </p14:section>
        <p14:section name="Backup" id="{BCE84D48-17FB-4690-985E-47C7CE307B50}">
          <p14:sldIdLst>
            <p14:sldId id="277"/>
            <p14:sldId id="278"/>
            <p14:sldId id="280"/>
            <p14:sldId id="279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2E8"/>
    <a:srgbClr val="EB0027"/>
    <a:srgbClr val="F39800"/>
    <a:srgbClr val="51AA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07" autoAdjust="0"/>
  </p:normalViewPr>
  <p:slideViewPr>
    <p:cSldViewPr snapToGrid="0" showGuides="1">
      <p:cViewPr varScale="1">
        <p:scale>
          <a:sx n="98" d="100"/>
          <a:sy n="98" d="100"/>
        </p:scale>
        <p:origin x="558" y="9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8"/>
            <a:ext cx="3368040" cy="711121"/>
          </a:xfrm>
          <a:prstGeom prst="rect">
            <a:avLst/>
          </a:prstGeom>
        </p:spPr>
        <p:txBody>
          <a:bodyPr vert="horz" lIns="96615" tIns="48308" rIns="96615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402561" y="8"/>
            <a:ext cx="3368040" cy="711121"/>
          </a:xfrm>
          <a:prstGeom prst="rect">
            <a:avLst/>
          </a:prstGeom>
        </p:spPr>
        <p:txBody>
          <a:bodyPr vert="horz" lIns="96615" tIns="48308" rIns="96615" bIns="48308" rtlCol="0"/>
          <a:lstStyle>
            <a:lvl1pPr algn="r">
              <a:defRPr sz="1300"/>
            </a:lvl1pPr>
          </a:lstStyle>
          <a:p>
            <a:fld id="{799F95B2-737A-4146-B42F-88E2233D7D64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13462081"/>
            <a:ext cx="3368040" cy="711119"/>
          </a:xfrm>
          <a:prstGeom prst="rect">
            <a:avLst/>
          </a:prstGeom>
        </p:spPr>
        <p:txBody>
          <a:bodyPr vert="horz" lIns="96615" tIns="48308" rIns="96615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402561" y="13462081"/>
            <a:ext cx="3368040" cy="711119"/>
          </a:xfrm>
          <a:prstGeom prst="rect">
            <a:avLst/>
          </a:prstGeom>
        </p:spPr>
        <p:txBody>
          <a:bodyPr vert="horz" lIns="96615" tIns="48308" rIns="96615" bIns="48308" rtlCol="0" anchor="b"/>
          <a:lstStyle>
            <a:lvl1pPr algn="r">
              <a:defRPr sz="1300"/>
            </a:lvl1pPr>
          </a:lstStyle>
          <a:p>
            <a:fld id="{B48F37AF-6223-44FF-AAC7-4A677BE8C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02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8"/>
            <a:ext cx="3368040" cy="711121"/>
          </a:xfrm>
          <a:prstGeom prst="rect">
            <a:avLst/>
          </a:prstGeom>
        </p:spPr>
        <p:txBody>
          <a:bodyPr vert="horz" lIns="96615" tIns="48308" rIns="96615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402561" y="8"/>
            <a:ext cx="3368040" cy="711121"/>
          </a:xfrm>
          <a:prstGeom prst="rect">
            <a:avLst/>
          </a:prstGeom>
        </p:spPr>
        <p:txBody>
          <a:bodyPr vert="horz" lIns="96615" tIns="48308" rIns="96615" bIns="48308" rtlCol="0"/>
          <a:lstStyle>
            <a:lvl1pPr algn="r">
              <a:defRPr sz="1300"/>
            </a:lvl1pPr>
          </a:lstStyle>
          <a:p>
            <a:fld id="{A14C4D38-8E50-4683-A235-D4F529D10A8A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-365125" y="1771650"/>
            <a:ext cx="8502650" cy="4783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5" tIns="48308" rIns="96615" bIns="48308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77240" y="6820857"/>
            <a:ext cx="6217920" cy="5580698"/>
          </a:xfrm>
          <a:prstGeom prst="rect">
            <a:avLst/>
          </a:prstGeom>
        </p:spPr>
        <p:txBody>
          <a:bodyPr vert="horz" lIns="96615" tIns="48308" rIns="96615" bIns="48308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3462081"/>
            <a:ext cx="3368040" cy="711119"/>
          </a:xfrm>
          <a:prstGeom prst="rect">
            <a:avLst/>
          </a:prstGeom>
        </p:spPr>
        <p:txBody>
          <a:bodyPr vert="horz" lIns="96615" tIns="48308" rIns="96615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402561" y="13462081"/>
            <a:ext cx="3368040" cy="711119"/>
          </a:xfrm>
          <a:prstGeom prst="rect">
            <a:avLst/>
          </a:prstGeom>
        </p:spPr>
        <p:txBody>
          <a:bodyPr vert="horz" lIns="96615" tIns="48308" rIns="96615" bIns="48308" rtlCol="0" anchor="b"/>
          <a:lstStyle>
            <a:lvl1pPr algn="r">
              <a:defRPr sz="1300"/>
            </a:lvl1pPr>
          </a:lstStyle>
          <a:p>
            <a:fld id="{D4012089-AC14-42F6-9A20-8742A1C73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729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78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59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29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3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5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73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237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98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72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78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26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9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/>
            </a:lvl1pPr>
          </a:lstStyle>
          <a:p>
            <a:r>
              <a:rPr lang="en-US" dirty="0"/>
              <a:t>Heavy Flavor Tracker at the STAR experiment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  <a:endParaRPr lang="en-US" dirty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  <a:endParaRPr lang="en-US" dirty="0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  <a:endParaRPr lang="en-US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81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5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50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04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00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AFE4-98EC-45BC-91C2-00C916A8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00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AFE4-98EC-45BC-91C2-00C916A8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62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AFE4-98EC-45BC-91C2-00C916A8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34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AFE4-98EC-45BC-91C2-00C916A8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31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AFE4-98EC-45BC-91C2-00C916A8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09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AFE4-98EC-45BC-91C2-00C916A8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5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9001"/>
            <a:ext cx="7622628" cy="948669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10" y="137100"/>
            <a:ext cx="1525579" cy="1176694"/>
          </a:xfrm>
          <a:prstGeom prst="rect">
            <a:avLst/>
          </a:prstGeom>
        </p:spPr>
      </p:pic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‹#›</a:t>
            </a:fld>
            <a:r>
              <a:rPr lang="en-US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2756996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AFE4-98EC-45BC-91C2-00C916A8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21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AFE4-98EC-45BC-91C2-00C916A8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6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AFE4-98EC-45BC-91C2-00C916A8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2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AFE4-98EC-45BC-91C2-00C916A8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93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AFE4-98EC-45BC-91C2-00C916A8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39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6C87-CCB4-4753-A24B-4F283809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13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6C87-CCB4-4753-A24B-4F283809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92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6C87-CCB4-4753-A24B-4F283809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47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6C87-CCB4-4753-A24B-4F283809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2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6C87-CCB4-4753-A24B-4F283809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12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72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6C87-CCB4-4753-A24B-4F283809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9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6C87-CCB4-4753-A24B-4F283809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23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6C87-CCB4-4753-A24B-4F283809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28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6C87-CCB4-4753-A24B-4F283809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6C87-CCB4-4753-A24B-4F283809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2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6C87-CCB4-4753-A24B-4F283809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84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7F48-9CFE-4484-B0AB-41CC32A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21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7F48-9CFE-4484-B0AB-41CC32A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7F48-9CFE-4484-B0AB-41CC32A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67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7F48-9CFE-4484-B0AB-41CC32A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3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61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7F48-9CFE-4484-B0AB-41CC32A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83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7F48-9CFE-4484-B0AB-41CC32A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84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7F48-9CFE-4484-B0AB-41CC32A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6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7F48-9CFE-4484-B0AB-41CC32A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29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7F48-9CFE-4484-B0AB-41CC32A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26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7F48-9CFE-4484-B0AB-41CC32A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64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7F48-9CFE-4484-B0AB-41CC32A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5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3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3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2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2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4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BEE7D-EC8F-4FB0-9BA3-03DE74E7BC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2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21" r:id="rId3"/>
    <p:sldLayoutId id="2147483708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AFE4-98EC-45BC-91C2-00C916A8D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9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2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C6C87-CCB4-4753-A24B-4F283809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2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2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77F48-9CFE-4484-B0AB-41CC32A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2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6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image" Target="../media/image67.png"/><Relationship Id="rId9" Type="http://schemas.openxmlformats.org/officeDocument/2006/relationships/image" Target="../media/image120.pd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df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7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50.png"/><Relationship Id="rId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7" Type="http://schemas.openxmlformats.org/officeDocument/2006/relationships/image" Target="../media/image26.em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12.pdf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1" b="29714"/>
          <a:stretch/>
        </p:blipFill>
        <p:spPr>
          <a:xfrm>
            <a:off x="0" y="0"/>
            <a:ext cx="12192000" cy="490843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-1065886"/>
            <a:ext cx="12192000" cy="23876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Measurements of open charm hadrons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at the STAR experiment </a:t>
            </a:r>
            <a:endParaRPr lang="en-US" sz="4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40696" y="1500974"/>
            <a:ext cx="9144000" cy="1655762"/>
          </a:xfrm>
        </p:spPr>
        <p:txBody>
          <a:bodyPr>
            <a:no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Miroslav Simko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the STAR Collaboration</a:t>
            </a:r>
          </a:p>
          <a:p>
            <a:pPr algn="r"/>
            <a:endParaRPr lang="en-US" sz="20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Nuclear Physics Institute,</a:t>
            </a:r>
          </a:p>
          <a:p>
            <a:pPr algn="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Czech Academy of Sciences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461" y="4799576"/>
            <a:ext cx="2826574" cy="2180165"/>
          </a:xfrm>
          <a:prstGeom prst="rect">
            <a:avLst/>
          </a:prstGeom>
        </p:spPr>
      </p:pic>
      <p:pic>
        <p:nvPicPr>
          <p:cNvPr id="1026" name="Picture 2" descr="http://physics.fjfi.cvut.cz/star2015/logo_re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96" y="4978613"/>
            <a:ext cx="969823" cy="182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59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azimuthal anisotropy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Nadpi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5" y="2836241"/>
            <a:ext cx="4671755" cy="3487707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10</a:t>
            </a:fld>
            <a:r>
              <a:rPr lang="en-US" dirty="0"/>
              <a:t>/20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649" y="2961935"/>
            <a:ext cx="4464126" cy="353196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027153" y="5484092"/>
            <a:ext cx="2010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 </a:t>
            </a:r>
            <a:r>
              <a:rPr lang="en-US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ástupný symbol pro obsah 2"/>
              <p:cNvSpPr txBox="1">
                <a:spLocks/>
              </p:cNvSpPr>
              <p:nvPr/>
            </p:nvSpPr>
            <p:spPr>
              <a:xfrm>
                <a:off x="6556115" y="1368491"/>
                <a:ext cx="4647723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  <m:sup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 </m:t>
                    </m:r>
                    <m:sSubSup>
                      <m:sSub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  <m:sup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is slightly below lighter hadrons</a:t>
                </a:r>
              </a:p>
              <a:p>
                <a:pPr lvl="1"/>
                <a:r>
                  <a:rPr lang="en-US" sz="2000" dirty="0"/>
                  <a:t>Higher statistics will enable a comparison in finer centrality bins</a:t>
                </a:r>
              </a:p>
            </p:txBody>
          </p:sp>
        </mc:Choice>
        <mc:Fallback xmlns="">
          <p:sp>
            <p:nvSpPr>
              <p:cNvPr id="10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115" y="1368491"/>
                <a:ext cx="4647723" cy="4351338"/>
              </a:xfrm>
              <a:prstGeom prst="rect">
                <a:avLst/>
              </a:prstGeom>
              <a:blipFill>
                <a:blip r:embed="rId6"/>
                <a:stretch>
                  <a:fillRect l="-1180" t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délník 12"/>
              <p:cNvSpPr/>
              <p:nvPr/>
            </p:nvSpPr>
            <p:spPr>
              <a:xfrm>
                <a:off x="533400" y="1265674"/>
                <a:ext cx="6096000" cy="15261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dirty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dirty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1+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dirty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d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Clr>
                    <a:srgbClr val="4472C4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Significantly above zero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dirty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000" dirty="0"/>
                  <a:t> &gt; 2 GeV/</a:t>
                </a:r>
                <a:r>
                  <a:rPr lang="en-US" sz="2000" i="1" dirty="0"/>
                  <a:t>c</a:t>
                </a:r>
              </a:p>
            </p:txBody>
          </p:sp>
        </mc:Choice>
        <mc:Fallback xmlns="">
          <p:sp>
            <p:nvSpPr>
              <p:cNvPr id="13" name="Obdélník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265674"/>
                <a:ext cx="6096000" cy="1526187"/>
              </a:xfrm>
              <a:prstGeom prst="rect">
                <a:avLst/>
              </a:prstGeom>
              <a:blipFill>
                <a:blip r:embed="rId7"/>
                <a:stretch>
                  <a:fillRect l="-9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bdélník 2"/>
          <p:cNvSpPr/>
          <p:nvPr/>
        </p:nvSpPr>
        <p:spPr>
          <a:xfrm>
            <a:off x="10250649" y="592546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[STAR:PRC 77 (2008) 54901</a:t>
            </a:r>
          </a:p>
          <a:p>
            <a:r>
              <a:rPr lang="en-US" sz="1100" dirty="0"/>
              <a:t>PRL 116 (2016) 62301]</a:t>
            </a:r>
          </a:p>
        </p:txBody>
      </p:sp>
    </p:spTree>
    <p:extLst>
      <p:ext uri="{BB962C8B-B14F-4D97-AF65-F5344CB8AC3E}">
        <p14:creationId xmlns:p14="http://schemas.microsoft.com/office/powerpoint/2010/main" val="3976198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 quark diffusion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0" y="1690688"/>
            <a:ext cx="6196918" cy="4512404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11</a:t>
            </a:fld>
            <a:r>
              <a:rPr lang="en-US" dirty="0"/>
              <a:t>/20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077213" y="2005012"/>
            <a:ext cx="46477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dirty="0"/>
              <a:t>TAMU: non-perturbative T-matrix approach</a:t>
            </a:r>
          </a:p>
          <a:p>
            <a:r>
              <a:rPr lang="en-US" dirty="0"/>
              <a:t>The model with charm diffusion in the medium is favored by data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9" name="Obdélník 8"/>
          <p:cNvSpPr/>
          <p:nvPr/>
        </p:nvSpPr>
        <p:spPr>
          <a:xfrm>
            <a:off x="1920573" y="6148916"/>
            <a:ext cx="31806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[Theory: arXiv:1506.03981 (2015) &amp; private comm. ]</a:t>
            </a:r>
          </a:p>
        </p:txBody>
      </p:sp>
    </p:spTree>
    <p:extLst>
      <p:ext uri="{BB962C8B-B14F-4D97-AF65-F5344CB8AC3E}">
        <p14:creationId xmlns:p14="http://schemas.microsoft.com/office/powerpoint/2010/main" val="2033989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12</a:t>
            </a:fld>
            <a:r>
              <a:rPr lang="en-US" dirty="0"/>
              <a:t>/20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" y="3707027"/>
            <a:ext cx="4358988" cy="3150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 txBox="1">
                <a:spLocks/>
              </p:cNvSpPr>
              <p:nvPr/>
            </p:nvSpPr>
            <p:spPr>
              <a:xfrm>
                <a:off x="4775940" y="1135310"/>
                <a:ext cx="7010401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Models can describe the data</a:t>
                </a:r>
              </a:p>
              <a:p>
                <a:r>
                  <a:rPr lang="en-US" sz="2400" dirty="0"/>
                  <a:t>TAMU: non-perturbative T-matrix approach: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 2−~10</m:t>
                    </m:r>
                  </m:oMath>
                </a14:m>
                <a:endParaRPr lang="en-US" dirty="0"/>
              </a:p>
              <a:p>
                <a:r>
                  <a:rPr lang="en-US" sz="2400" dirty="0"/>
                  <a:t>SUBATECH: </a:t>
                </a:r>
                <a:r>
                  <a:rPr lang="en-US" sz="2400" dirty="0" err="1"/>
                  <a:t>pQCD</a:t>
                </a:r>
                <a:r>
                  <a:rPr lang="en-US" sz="2400" dirty="0"/>
                  <a:t> + hard thermal loops for </a:t>
                </a:r>
                <a:r>
                  <a:rPr lang="en-US" sz="2400" dirty="0" err="1"/>
                  <a:t>resummation</a:t>
                </a:r>
                <a:r>
                  <a:rPr lang="en-US" sz="2400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l-G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 2−4</m:t>
                    </m:r>
                  </m:oMath>
                </a14:m>
                <a:endParaRPr lang="en-US" dirty="0"/>
              </a:p>
              <a:p>
                <a:r>
                  <a:rPr lang="en-US" sz="2400" dirty="0"/>
                  <a:t>Duke: </a:t>
                </a:r>
                <a:r>
                  <a:rPr lang="en-US" sz="2400" dirty="0" err="1"/>
                  <a:t>Langevin</a:t>
                </a:r>
                <a:r>
                  <a:rPr lang="en-US" sz="2400" dirty="0"/>
                  <a:t> simulation with transport properties tuned to LHC data: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l-G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=7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940" y="1135310"/>
                <a:ext cx="7010401" cy="4351338"/>
              </a:xfrm>
              <a:prstGeom prst="rect">
                <a:avLst/>
              </a:prstGeom>
              <a:blipFill>
                <a:blip r:embed="rId3"/>
                <a:stretch>
                  <a:fillRect l="-1130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7" y="527242"/>
            <a:ext cx="4314825" cy="317978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1065" y="-290513"/>
            <a:ext cx="10362280" cy="1325563"/>
          </a:xfrm>
        </p:spPr>
        <p:txBody>
          <a:bodyPr/>
          <a:lstStyle/>
          <a:p>
            <a:r>
              <a:rPr lang="en-US" dirty="0"/>
              <a:t>Comparison to models with charm diffusion</a:t>
            </a:r>
          </a:p>
        </p:txBody>
      </p:sp>
      <p:sp>
        <p:nvSpPr>
          <p:cNvPr id="3" name="Obdélník 2"/>
          <p:cNvSpPr/>
          <p:nvPr/>
        </p:nvSpPr>
        <p:spPr>
          <a:xfrm>
            <a:off x="4775940" y="5482442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[Theory: PRC 92(2015) 024907</a:t>
            </a:r>
          </a:p>
          <a:p>
            <a:r>
              <a:rPr lang="en-US" sz="1100" dirty="0"/>
              <a:t>arXiv:1506.03981 (2015)</a:t>
            </a:r>
          </a:p>
          <a:p>
            <a:r>
              <a:rPr lang="en-US" sz="1100" dirty="0"/>
              <a:t>&amp; private comm.]</a:t>
            </a:r>
          </a:p>
          <a:p>
            <a:r>
              <a:rPr lang="en-US" sz="1100" dirty="0"/>
              <a:t>[STAR 2010/11: PRL 113 (2014) 142301]</a:t>
            </a:r>
          </a:p>
        </p:txBody>
      </p:sp>
    </p:spTree>
    <p:extLst>
      <p:ext uri="{BB962C8B-B14F-4D97-AF65-F5344CB8AC3E}">
        <p14:creationId xmlns:p14="http://schemas.microsoft.com/office/powerpoint/2010/main" val="3541249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Diffusion coefficient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Nadpi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5" y="1690688"/>
            <a:ext cx="5868219" cy="4239217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13</a:t>
            </a:fld>
            <a:r>
              <a:rPr lang="en-US" dirty="0"/>
              <a:t>/20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2"/>
              <p:cNvSpPr txBox="1">
                <a:spLocks/>
              </p:cNvSpPr>
              <p:nvPr/>
            </p:nvSpPr>
            <p:spPr>
              <a:xfrm>
                <a:off x="6764203" y="2346325"/>
                <a:ext cx="5113471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lvl="1">
                  <a:spcBef>
                    <a:spcPts val="1000"/>
                  </a:spcBef>
                </a:pPr>
                <a:r>
                  <a:rPr lang="en-US" dirty="0"/>
                  <a:t>The STAR data can be described by model calculations</a:t>
                </a:r>
                <a:br>
                  <a:rPr lang="en-US" dirty="0"/>
                </a:br>
                <a:r>
                  <a:rPr lang="en-US" dirty="0"/>
                  <a:t>with charm quark diffusion coefficient </a:t>
                </a:r>
              </a:p>
              <a:p>
                <a:pPr marL="0" lvl="1" indent="0">
                  <a:spcBef>
                    <a:spcPts val="1000"/>
                  </a:spcBef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l-G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 2−~10</m:t>
                    </m:r>
                  </m:oMath>
                </a14:m>
                <a:endParaRPr lang="en-US" dirty="0"/>
              </a:p>
              <a:p>
                <a:endParaRPr lang="en-US" sz="2400" dirty="0"/>
              </a:p>
              <a:p>
                <a:r>
                  <a:rPr lang="en-US" sz="2400" dirty="0"/>
                  <a:t>This range matches the lattice QCD calculation</a:t>
                </a:r>
              </a:p>
              <a:p>
                <a:endParaRPr lang="en-US" sz="2000" i="1" dirty="0"/>
              </a:p>
              <a:p>
                <a:endParaRPr lang="en-US" sz="2000" i="1" dirty="0"/>
              </a:p>
            </p:txBody>
          </p:sp>
        </mc:Choice>
        <mc:Fallback xmlns="">
          <p:sp>
            <p:nvSpPr>
              <p:cNvPr id="8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203" y="2346325"/>
                <a:ext cx="5113471" cy="4351338"/>
              </a:xfrm>
              <a:prstGeom prst="rect">
                <a:avLst/>
              </a:prstGeom>
              <a:blipFill>
                <a:blip r:embed="rId4"/>
                <a:stretch>
                  <a:fillRect l="-1671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186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dirty="0"/>
                  <a:t> reconstruction</a:t>
                </a:r>
              </a:p>
            </p:txBody>
          </p:sp>
        </mc:Choice>
        <mc:Fallback xmlns="">
          <p:sp>
            <p:nvSpPr>
              <p:cNvPr id="2" name="Nadpi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780535" y="1415937"/>
                <a:ext cx="105156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  <m:r>
                      <a:rPr lang="en-US" sz="2400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1020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=150 </m:t>
                    </m:r>
                    <m:r>
                      <m:rPr>
                        <m:sty m:val="p"/>
                      </m:rPr>
                      <a:rPr lang="en-US" sz="2400" dirty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2400" dirty="0"/>
                  <a:t>m</a:t>
                </a:r>
              </a:p>
              <a:p>
                <a:r>
                  <a:rPr lang="en-US" sz="2400" dirty="0"/>
                  <a:t>B.R. 2.32 %</a:t>
                </a:r>
              </a:p>
              <a:p>
                <a:r>
                  <a:rPr lang="en-US" sz="2400" dirty="0"/>
                  <a:t>Mass 1968.47 MeV/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First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sz="2400" dirty="0"/>
                  <a:t> at RHIC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0535" y="1415937"/>
                <a:ext cx="10515600" cy="4351338"/>
              </a:xfrm>
              <a:blipFill>
                <a:blip r:embed="rId7"/>
                <a:stretch>
                  <a:fillRect l="-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14</a:t>
            </a:fld>
            <a:r>
              <a:rPr lang="en-US" dirty="0"/>
              <a:t>/20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3824" y="3728981"/>
            <a:ext cx="2006944" cy="260846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299781" y="5867694"/>
            <a:ext cx="204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Courtesy, Peter Filip</a:t>
            </a:r>
          </a:p>
        </p:txBody>
      </p:sp>
      <p:pic>
        <p:nvPicPr>
          <p:cNvPr id="11" name="Picture 22" descr="Ds_signal.pdf"/>
          <p:cNvPicPr>
            <a:picLocks noChangeAspect="1"/>
          </p:cNvPicPr>
          <p:nvPr/>
        </p:nvPicPr>
        <mc:AlternateContent xmlns:mc="http://schemas.openxmlformats.org/markup-compatibility/2006">
          <mc:Choice xmlns:lc="http://schemas.openxmlformats.org/drawingml/2006/lockedCanvas"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994057" y="1445296"/>
            <a:ext cx="5745611" cy="38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2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Nadpis 1"/>
              <p:cNvSpPr>
                <a:spLocks noGrp="1"/>
              </p:cNvSpPr>
              <p:nvPr>
                <p:ph type="title"/>
              </p:nvPr>
            </p:nvSpPr>
            <p:spPr>
              <a:xfrm>
                <a:off x="533400" y="-45500"/>
                <a:ext cx="831596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dirty="0"/>
                  <a:t> yield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ratio</a:t>
                </a:r>
              </a:p>
            </p:txBody>
          </p:sp>
        </mc:Choice>
        <mc:Fallback>
          <p:sp>
            <p:nvSpPr>
              <p:cNvPr id="2" name="Nadpi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3400" y="-45500"/>
                <a:ext cx="831596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15</a:t>
            </a:fld>
            <a:r>
              <a:rPr lang="en-US" dirty="0"/>
              <a:t>/20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2"/>
              <p:cNvSpPr txBox="1">
                <a:spLocks/>
              </p:cNvSpPr>
              <p:nvPr/>
            </p:nvSpPr>
            <p:spPr>
              <a:xfrm>
                <a:off x="533400" y="4927524"/>
                <a:ext cx="11259207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Fragmentation factor from charm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dirty="0"/>
                  <a:t> is 0.9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0.1</a:t>
                </a:r>
              </a:p>
              <a:p>
                <a:r>
                  <a:rPr lang="en-US" dirty="0"/>
                  <a:t>Hint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dirty="0"/>
                  <a:t> enhancement compared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927524"/>
                <a:ext cx="11259207" cy="4351338"/>
              </a:xfrm>
              <a:prstGeom prst="rect">
                <a:avLst/>
              </a:prstGeom>
              <a:blipFill>
                <a:blip r:embed="rId4"/>
                <a:stretch>
                  <a:fillRect l="-975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8" descr="Ds_d0_comp.pdf"/>
          <p:cNvPicPr>
            <a:picLocks noChangeAspect="1"/>
          </p:cNvPicPr>
          <p:nvPr/>
        </p:nvPicPr>
        <mc:AlternateContent xmlns:mc="http://schemas.openxmlformats.org/markup-compatibility/2006">
          <mc:Choice xmlns:lc="http://schemas.openxmlformats.org/drawingml/2006/lockedCanvas"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66092" y="1148126"/>
            <a:ext cx="4525956" cy="360001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033487" y="2031583"/>
            <a:ext cx="2010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STAR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pic>
        <p:nvPicPr>
          <p:cNvPr id="13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93" y="1080361"/>
            <a:ext cx="5266718" cy="3382182"/>
          </a:xfrm>
        </p:spPr>
      </p:pic>
      <p:sp>
        <p:nvSpPr>
          <p:cNvPr id="14" name="Obdélník 13"/>
          <p:cNvSpPr/>
          <p:nvPr/>
        </p:nvSpPr>
        <p:spPr>
          <a:xfrm>
            <a:off x="8289588" y="4927524"/>
            <a:ext cx="29425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[H1 Collaboration, Eur.Phys.J.C38(2005)447] [ZEUS Collaboration, Eur.Phys.J.C44(2005)351]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133603" y="4290627"/>
            <a:ext cx="19623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[STAR: PRL 113 (2014) 142301]</a:t>
            </a:r>
          </a:p>
        </p:txBody>
      </p:sp>
    </p:spTree>
    <p:extLst>
      <p:ext uri="{BB962C8B-B14F-4D97-AF65-F5344CB8AC3E}">
        <p14:creationId xmlns:p14="http://schemas.microsoft.com/office/powerpoint/2010/main" val="3925194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Nadpis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239001"/>
                <a:ext cx="8646268" cy="94866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AA</m:t>
                        </m:r>
                      </m:sub>
                    </m:sSub>
                  </m:oMath>
                </a14:m>
                <a:r>
                  <a:rPr lang="en-US" dirty="0"/>
                  <a:t> compared to a model calculation</a:t>
                </a:r>
              </a:p>
            </p:txBody>
          </p:sp>
        </mc:Choice>
        <mc:Fallback>
          <p:sp>
            <p:nvSpPr>
              <p:cNvPr id="2" name="Nadpi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239001"/>
                <a:ext cx="8646268" cy="948669"/>
              </a:xfrm>
              <a:blipFill>
                <a:blip r:embed="rId3"/>
                <a:stretch>
                  <a:fillRect t="-6410" r="-2327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16</a:t>
            </a:fld>
            <a:r>
              <a:rPr lang="en-US" dirty="0"/>
              <a:t>/20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98" y="1519468"/>
            <a:ext cx="5497340" cy="38364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 txBox="1">
                <a:spLocks/>
              </p:cNvSpPr>
              <p:nvPr/>
            </p:nvSpPr>
            <p:spPr>
              <a:xfrm>
                <a:off x="6000038" y="1514485"/>
                <a:ext cx="5668501" cy="45150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p+p reference obtained from the charm cross-section measured by STAR scaled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dirty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sz="2400" dirty="0"/>
                  <a:t> fragmentation factor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Consistent with the model calculations within uncertainties</a:t>
                </a:r>
              </a:p>
              <a:p>
                <a:r>
                  <a:rPr lang="en-US" sz="2400" dirty="0"/>
                  <a:t>Hint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sz="2400" dirty="0"/>
                  <a:t> enhancement </a:t>
                </a:r>
              </a:p>
            </p:txBody>
          </p:sp>
        </mc:Choice>
        <mc:Fallback xmlns="">
          <p:sp>
            <p:nvSpPr>
              <p:cNvPr id="9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038" y="1514485"/>
                <a:ext cx="5668501" cy="4515050"/>
              </a:xfrm>
              <a:prstGeom prst="rect">
                <a:avLst/>
              </a:prstGeom>
              <a:blipFill>
                <a:blip r:embed="rId5"/>
                <a:stretch>
                  <a:fillRect l="-1398" t="-1889" r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bdélník 2"/>
          <p:cNvSpPr/>
          <p:nvPr/>
        </p:nvSpPr>
        <p:spPr>
          <a:xfrm>
            <a:off x="4526282" y="5026235"/>
            <a:ext cx="21323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[Phys.Rev.Lett.113(2014) 142301]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218507" y="2533973"/>
            <a:ext cx="29425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[H1 Collaboration, Eur.Phys.J.C38(2005)447] [ZEUS Collaboration, Eur.Phys.J.C44(2005)351]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319092" y="4243822"/>
            <a:ext cx="2010226" cy="45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</a:t>
            </a:r>
            <a:endParaRPr lang="en-US" sz="1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47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dirty="0"/>
                  <a:t> azimuthal anisotropy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Nadpi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8" y="1568450"/>
            <a:ext cx="6136507" cy="422275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17</a:t>
            </a:fld>
            <a:r>
              <a:rPr lang="en-US" dirty="0"/>
              <a:t>/20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2"/>
              <p:cNvSpPr txBox="1">
                <a:spLocks/>
              </p:cNvSpPr>
              <p:nvPr/>
            </p:nvSpPr>
            <p:spPr>
              <a:xfrm>
                <a:off x="7391856" y="1504156"/>
                <a:ext cx="4631531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lvl="1">
                  <a:spcBef>
                    <a:spcPts val="1000"/>
                  </a:spcBef>
                </a:pPr>
                <a:r>
                  <a:rPr lang="en-US" sz="2800" dirty="0"/>
                  <a:t>First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 at RHIC</a:t>
                </a:r>
              </a:p>
              <a:p>
                <a:pPr marL="228600" lvl="1">
                  <a:spcBef>
                    <a:spcPts val="1000"/>
                  </a:spcBef>
                </a:pPr>
                <a:endParaRPr lang="en-US" sz="2800" dirty="0"/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2800" dirty="0"/>
                  <a:t>Integrated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endParaRPr lang="en-US" sz="2800" dirty="0"/>
              </a:p>
              <a:p>
                <a:endParaRPr lang="en-US" dirty="0"/>
              </a:p>
              <a:p>
                <a:r>
                  <a:rPr lang="en-US" dirty="0"/>
                  <a:t>Hint of 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Consistent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i="1" dirty="0"/>
              </a:p>
              <a:p>
                <a:endParaRPr lang="en-US" sz="2000" i="1" dirty="0"/>
              </a:p>
            </p:txBody>
          </p:sp>
        </mc:Choice>
        <mc:Fallback xmlns="">
          <p:sp>
            <p:nvSpPr>
              <p:cNvPr id="8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856" y="1504156"/>
                <a:ext cx="4631531" cy="4351338"/>
              </a:xfrm>
              <a:prstGeom prst="rect">
                <a:avLst/>
              </a:prstGeom>
              <a:blipFill>
                <a:blip r:embed="rId4"/>
                <a:stretch>
                  <a:fillRect l="-2372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979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919604" cy="43513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3200" dirty="0">
                    <a:latin typeface="Calibri" panose="020F0502020204030204" pitchFamily="34" charset="0"/>
                  </a:rPr>
                  <a:t>HFT–Pixel: First implementation of the MAPS technology in a collider experiment</a:t>
                </a:r>
              </a:p>
              <a:p>
                <a:r>
                  <a:rPr lang="en-US" sz="3200" dirty="0">
                    <a:latin typeface="Calibri" panose="020F0502020204030204" pitchFamily="34" charset="0"/>
                  </a:rPr>
                  <a:t>STAR HFT delivers first physics results on charmed hadrons</a:t>
                </a:r>
              </a:p>
              <a:p>
                <a:pPr lvl="1"/>
                <a:r>
                  <a:rPr lang="en-US" sz="2800" dirty="0">
                    <a:latin typeface="Calibri" panose="020F0502020204030204" pitchFamily="34" charset="0"/>
                  </a:rPr>
                  <a:t>First implementation of topological reconstruction for charmed hadrons at RHIC</a:t>
                </a:r>
              </a:p>
              <a:p>
                <a:r>
                  <a:rPr lang="en-US" sz="3200" dirty="0">
                    <a:latin typeface="Calibri" panose="020F0502020204030204" pitchFamily="34" charset="0"/>
                  </a:rPr>
                  <a:t>First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320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Calibri" panose="020F0502020204030204" pitchFamily="34" charset="0"/>
                  </a:rPr>
                  <a:t> at RHIC</a:t>
                </a:r>
              </a:p>
              <a:p>
                <a:pPr lvl="1"/>
                <a:r>
                  <a:rPr lang="en-US" sz="2800" dirty="0">
                    <a:latin typeface="Calibri" panose="020F0502020204030204" pitchFamily="34" charset="0"/>
                  </a:rPr>
                  <a:t>Charm quarks flow with the medium</a:t>
                </a:r>
              </a:p>
              <a:p>
                <a:pPr lvl="1"/>
                <a:r>
                  <a:rPr lang="en-US" sz="2800" dirty="0">
                    <a:latin typeface="Calibri" panose="020F0502020204030204" pitchFamily="34" charset="0"/>
                  </a:rPr>
                  <a:t>The 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i="0" dirty="0" smtClean="0">
                            <a:latin typeface="Cambria Math" panose="02040503050406030204" pitchFamily="18" charset="0"/>
                          </a:rPr>
                          <m:t>AA</m:t>
                        </m:r>
                      </m:sub>
                    </m:sSub>
                  </m:oMath>
                </a14:m>
                <a:r>
                  <a:rPr lang="en-US" sz="2800" dirty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Calibri" panose="020F0502020204030204" pitchFamily="34" charset="0"/>
                  </a:rPr>
                  <a:t> together constrain the models and thus predict the value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l-GR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2800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z="2800" i="1" dirty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Calibri" panose="020F0502020204030204" pitchFamily="34" charset="0"/>
                </a:endParaRPr>
              </a:p>
              <a:p>
                <a:r>
                  <a:rPr lang="en-US" sz="3200" dirty="0">
                    <a:latin typeface="Calibri" panose="020F0502020204030204" pitchFamily="34" charset="0"/>
                  </a:rPr>
                  <a:t>First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sz="3200" dirty="0">
                    <a:latin typeface="Calibri" panose="020F0502020204030204" pitchFamily="34" charset="0"/>
                  </a:rPr>
                  <a:t> at RHIC</a:t>
                </a:r>
              </a:p>
              <a:p>
                <a:pPr lvl="1"/>
                <a:r>
                  <a:rPr lang="en-US" sz="2800" dirty="0">
                    <a:latin typeface="Calibri" panose="020F0502020204030204" pitchFamily="34" charset="0"/>
                  </a:rPr>
                  <a:t>Hint of enhancement compared to </a:t>
                </a:r>
                <a:r>
                  <a:rPr lang="en-US" sz="2800" dirty="0" err="1">
                    <a:latin typeface="Calibri" panose="020F0502020204030204" pitchFamily="34" charset="0"/>
                  </a:rPr>
                  <a:t>p+p</a:t>
                </a:r>
                <a:r>
                  <a:rPr lang="en-US" sz="2800" dirty="0">
                    <a:latin typeface="Calibri" panose="020F0502020204030204" pitchFamily="34" charset="0"/>
                  </a:rPr>
                  <a:t> collisions and non-zero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919604" cy="4351338"/>
              </a:xfrm>
              <a:blipFill>
                <a:blip r:embed="rId3"/>
                <a:stretch>
                  <a:fillRect l="-1173" t="-4482" r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12-17 September 2016</a:t>
            </a:r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BEE7D-EC8F-4FB0-9BA3-03DE74E7BC70}" type="slidenum">
              <a:rPr lang="en-US" smtClean="0"/>
              <a:pPr/>
              <a:t>18</a:t>
            </a:fld>
            <a:r>
              <a:rPr lang="en-US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1347277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992552" cy="453072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3.2</a:t>
                </a:r>
                <a:r>
                  <a:rPr lang="en-US" dirty="0"/>
                  <a:t> </a:t>
                </a:r>
                <a:r>
                  <a:rPr lang="en-US" dirty="0">
                    <a:latin typeface="Calibri" panose="020F0502020204030204" pitchFamily="34" charset="0"/>
                  </a:rPr>
                  <a:t>B good MB events recorded for </a:t>
                </a:r>
                <a:r>
                  <a:rPr lang="en-US" dirty="0" err="1">
                    <a:latin typeface="Calibri" panose="020F0502020204030204" pitchFamily="34" charset="0"/>
                  </a:rPr>
                  <a:t>Au+Au</a:t>
                </a:r>
                <a:r>
                  <a:rPr lang="en-US" dirty="0">
                    <a:latin typeface="Calibri" panose="020F0502020204030204" pitchFamily="34" charset="0"/>
                  </a:rPr>
                  <a:t> collisions in 2014 and 2016 with the HFT (compared to 750 M shown in this presentation)</a:t>
                </a:r>
              </a:p>
              <a:p>
                <a:r>
                  <a:rPr lang="en-US" dirty="0">
                    <a:latin typeface="Calibri" panose="020F0502020204030204" pitchFamily="34" charset="0"/>
                  </a:rPr>
                  <a:t>With improved reconstruction software       2–4 times improved significance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dirty="0"/>
                  <a:t>in 2014</a:t>
                </a:r>
                <a:r>
                  <a:rPr lang="en-US" dirty="0">
                    <a:latin typeface="Calibri" panose="020F0502020204030204" pitchFamily="34" charset="0"/>
                  </a:rPr>
                  <a:t> data</a:t>
                </a:r>
              </a:p>
              <a:p>
                <a:r>
                  <a:rPr lang="en-US" dirty="0">
                    <a:latin typeface="Calibri" panose="020F0502020204030204" pitchFamily="34" charset="0"/>
                  </a:rPr>
                  <a:t>Reference </a:t>
                </a:r>
                <a:r>
                  <a:rPr lang="en-US" dirty="0" err="1">
                    <a:latin typeface="Calibri" panose="020F0502020204030204" pitchFamily="34" charset="0"/>
                  </a:rPr>
                  <a:t>p+p</a:t>
                </a:r>
                <a:r>
                  <a:rPr lang="en-US" dirty="0">
                    <a:latin typeface="Calibri" panose="020F0502020204030204" pitchFamily="34" charset="0"/>
                  </a:rPr>
                  <a:t> and </a:t>
                </a:r>
                <a:r>
                  <a:rPr lang="en-US" dirty="0" err="1">
                    <a:latin typeface="Calibri" panose="020F0502020204030204" pitchFamily="34" charset="0"/>
                  </a:rPr>
                  <a:t>p+Au</a:t>
                </a:r>
                <a:r>
                  <a:rPr lang="en-US" dirty="0">
                    <a:latin typeface="Calibri" panose="020F0502020204030204" pitchFamily="34" charset="0"/>
                  </a:rPr>
                  <a:t> data recorded in</a:t>
                </a:r>
                <a:r>
                  <a:rPr lang="en-US" dirty="0"/>
                  <a:t> </a:t>
                </a:r>
                <a:r>
                  <a:rPr lang="en-US" dirty="0">
                    <a:latin typeface="Calibri" panose="020F0502020204030204" pitchFamily="34" charset="0"/>
                  </a:rPr>
                  <a:t>2015</a:t>
                </a:r>
              </a:p>
              <a:p>
                <a:r>
                  <a:rPr lang="en-US" dirty="0">
                    <a:latin typeface="Calibri" panose="020F0502020204030204" pitchFamily="34" charset="0"/>
                  </a:rPr>
                  <a:t>Data analyses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err="1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 are in progress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992552" cy="4530725"/>
              </a:xfrm>
              <a:blipFill>
                <a:blip r:embed="rId2"/>
                <a:stretch>
                  <a:fillRect l="-1569" t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19</a:t>
            </a:fld>
            <a:r>
              <a:rPr lang="en-US" dirty="0"/>
              <a:t>/20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752" y="1870075"/>
            <a:ext cx="4138827" cy="34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7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Motivation of open charm measurements</a:t>
                </a:r>
              </a:p>
              <a:p>
                <a:r>
                  <a:rPr lang="en-US" dirty="0"/>
                  <a:t>STAR with </a:t>
                </a:r>
                <a:r>
                  <a:rPr lang="en-US" dirty="0">
                    <a:solidFill>
                      <a:srgbClr val="FF0000"/>
                    </a:solidFill>
                  </a:rPr>
                  <a:t>H</a:t>
                </a:r>
                <a:r>
                  <a:rPr lang="en-US" dirty="0"/>
                  <a:t>eavy </a:t>
                </a:r>
                <a:r>
                  <a:rPr lang="en-US" dirty="0">
                    <a:solidFill>
                      <a:srgbClr val="FF0000"/>
                    </a:solidFill>
                  </a:rPr>
                  <a:t>F</a:t>
                </a:r>
                <a:r>
                  <a:rPr lang="en-US" dirty="0"/>
                  <a:t>lavor </a:t>
                </a:r>
                <a:r>
                  <a:rPr lang="en-US" dirty="0">
                    <a:solidFill>
                      <a:srgbClr val="FF0000"/>
                    </a:solidFill>
                  </a:rPr>
                  <a:t>T</a:t>
                </a:r>
                <a:r>
                  <a:rPr lang="en-US" dirty="0"/>
                  <a:t>racker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meson:</a:t>
                </a:r>
              </a:p>
              <a:p>
                <a:pPr lvl="1"/>
                <a:r>
                  <a:rPr lang="en-US" dirty="0"/>
                  <a:t>Nuclear modification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AA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elliptic flow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), comparison to models, diffusion coefficient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dirty="0"/>
                  <a:t> meson: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AA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ratio,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r>
                  <a:rPr lang="en-US" dirty="0"/>
                  <a:t>Summary</a:t>
                </a:r>
              </a:p>
            </p:txBody>
          </p:sp>
        </mc:Choice>
        <mc:Fallback xmlns="">
          <p:sp>
            <p:nvSpPr>
              <p:cNvPr id="8" name="Zástupný symbol pro obsah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2</a:t>
            </a:fld>
            <a:r>
              <a:rPr lang="en-US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163434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936" y="2685630"/>
            <a:ext cx="8315960" cy="1325563"/>
          </a:xfrm>
        </p:spPr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20</a:t>
            </a:fld>
            <a:r>
              <a:rPr lang="en-US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881604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8315960" cy="1325563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21</a:t>
            </a:fld>
            <a:r>
              <a:rPr lang="en-US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873104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Strip Detector (SSD)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562" y="1213150"/>
            <a:ext cx="4407898" cy="2478956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22</a:t>
            </a:fld>
            <a:r>
              <a:rPr lang="en-US" dirty="0"/>
              <a:t>/20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62" y="3692106"/>
            <a:ext cx="3638577" cy="27615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097" y="1948949"/>
            <a:ext cx="4732903" cy="44074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460" y="1795257"/>
            <a:ext cx="2872928" cy="207941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/>
          <a:srcRect l="57" r="57"/>
          <a:stretch/>
        </p:blipFill>
        <p:spPr>
          <a:xfrm>
            <a:off x="4328049" y="4136639"/>
            <a:ext cx="3535902" cy="223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93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readout refurbishment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23</a:t>
            </a:fld>
            <a:r>
              <a:rPr lang="en-US" dirty="0"/>
              <a:t>/20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4048463"/>
            <a:ext cx="2834775" cy="21285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412" y="4141963"/>
            <a:ext cx="2483175" cy="2035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160" y="4137854"/>
            <a:ext cx="2199640" cy="206450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016000" y="3768522"/>
            <a:ext cx="14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Fiber-to-LVDS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338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Upgrade from 200 Hz to 1 kHz</a:t>
            </a:r>
          </a:p>
          <a:p>
            <a:r>
              <a:rPr lang="en-US" dirty="0"/>
              <a:t>New</a:t>
            </a:r>
          </a:p>
          <a:p>
            <a:pPr lvl="1"/>
            <a:r>
              <a:rPr lang="en-US" dirty="0"/>
              <a:t>40 ladder cards on detector</a:t>
            </a:r>
          </a:p>
          <a:p>
            <a:pPr lvl="1"/>
            <a:r>
              <a:rPr lang="en-US" dirty="0"/>
              <a:t>5 RDO cards</a:t>
            </a:r>
          </a:p>
          <a:p>
            <a:pPr lvl="1"/>
            <a:r>
              <a:rPr lang="en-US" dirty="0"/>
              <a:t>5 Fiber-to-LVDS boards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546504" y="3768522"/>
            <a:ext cx="309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RDO board – adapted from PXL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563855" y="3768522"/>
            <a:ext cx="138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Ladder cards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272" y="1585030"/>
            <a:ext cx="3450778" cy="2183492"/>
          </a:xfrm>
          <a:prstGeom prst="rect">
            <a:avLst/>
          </a:prstGeom>
        </p:spPr>
      </p:pic>
      <p:cxnSp>
        <p:nvCxnSpPr>
          <p:cNvPr id="19" name="Přímá spojnice se šipkou 18"/>
          <p:cNvCxnSpPr/>
          <p:nvPr/>
        </p:nvCxnSpPr>
        <p:spPr>
          <a:xfrm flipV="1">
            <a:off x="8737600" y="3545840"/>
            <a:ext cx="0" cy="74168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11661708" y="1825626"/>
            <a:ext cx="22292" cy="246189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933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Silicon Tracker (IST)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51796"/>
            <a:ext cx="7081396" cy="1577204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24</a:t>
            </a:fld>
            <a:r>
              <a:rPr lang="en-US" dirty="0"/>
              <a:t>/20</a:t>
            </a:r>
          </a:p>
          <a:p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656" y="1509712"/>
            <a:ext cx="4663053" cy="48466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755" y="3915940"/>
            <a:ext cx="2944650" cy="1749000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4866640" y="2153920"/>
            <a:ext cx="894080" cy="528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Přímá spojnice 11"/>
          <p:cNvCxnSpPr>
            <a:stCxn id="10" idx="2"/>
          </p:cNvCxnSpPr>
          <p:nvPr/>
        </p:nvCxnSpPr>
        <p:spPr>
          <a:xfrm flipH="1">
            <a:off x="3231757" y="2418080"/>
            <a:ext cx="1634883" cy="14978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5760721" y="2382098"/>
            <a:ext cx="415684" cy="153384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604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detector (PXL)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Zástupný symbol pro obsah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77494775"/>
                  </p:ext>
                </p:extLst>
              </p:nvPr>
            </p:nvGraphicFramePr>
            <p:xfrm>
              <a:off x="838200" y="1825625"/>
              <a:ext cx="10515600" cy="4516120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5257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257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DCA pointing resolution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12⊕24</m:t>
                              </m:r>
                            </m:oMath>
                          </a14:m>
                          <a:r>
                            <a:rPr lang="en-US" b="0" dirty="0">
                              <a:solidFill>
                                <a:srgbClr val="FF0000"/>
                              </a:solidFill>
                            </a:rPr>
                            <a:t> GeV/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oMath>
                          </a14:m>
                          <a:r>
                            <a:rPr lang="en-US" b="0" dirty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Radii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Layer 1 at 2.8 cm</a:t>
                          </a:r>
                        </a:p>
                        <a:p>
                          <a:r>
                            <a:rPr lang="en-US" dirty="0"/>
                            <a:t>Layer 2 at 8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Pixel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20.7 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0" dirty="0" smtClean="0">
                                    <a:latin typeface="Cambria Math" panose="02040503050406030204" pitchFamily="18" charset="0"/>
                                  </a:rPr>
                                  <m:t>μm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 ×20.7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0" dirty="0" smtClean="0">
                                    <a:latin typeface="Cambria Math" panose="02040503050406030204" pitchFamily="18" charset="0"/>
                                  </a:rPr>
                                  <m:t>μm</m:t>
                                </m:r>
                              </m:oMath>
                            </m:oMathPara>
                          </a14:m>
                          <a:endParaRPr lang="en-US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Hit resolution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3.7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i="0" dirty="0" smtClean="0"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Position stability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i="0" dirty="0" smtClean="0"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</m:oMath>
                          </a14:m>
                          <a:r>
                            <a:rPr lang="en-US" dirty="0"/>
                            <a:t> RMS</a:t>
                          </a:r>
                          <a:r>
                            <a:rPr lang="en-US" baseline="0" dirty="0"/>
                            <a:t> (20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i="0" dirty="0" smtClean="0"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</m:oMath>
                          </a14:m>
                          <a:r>
                            <a:rPr lang="en-US" baseline="0" dirty="0"/>
                            <a:t> envelope)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Radiation</a:t>
                          </a:r>
                          <a:r>
                            <a:rPr lang="en-US" baseline="0" dirty="0"/>
                            <a:t> length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Layer 1: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baseline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 0.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% </m:t>
                              </m:r>
                            </m:oMath>
                          </a14:m>
                          <a:endParaRPr lang="en-US" dirty="0"/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Layer</a:t>
                          </a:r>
                          <a:r>
                            <a:rPr lang="en-US" baseline="0" dirty="0"/>
                            <a:t> 2: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 0.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% 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Number of</a:t>
                          </a:r>
                          <a:r>
                            <a:rPr lang="en-US" baseline="0" dirty="0"/>
                            <a:t> pixels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</m:oMath>
                          </a14:m>
                          <a:r>
                            <a:rPr lang="en-US" dirty="0"/>
                            <a:t> 356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Integration time (affects pileup)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185.6 </a:t>
                          </a:r>
                          <a:r>
                            <a:rPr lang="en-US" dirty="0" err="1"/>
                            <a:t>ms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Radiation environment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 – 90 </a:t>
                          </a:r>
                          <a:r>
                            <a:rPr lang="en-US" dirty="0" err="1"/>
                            <a:t>kRad</a:t>
                          </a:r>
                          <a:r>
                            <a:rPr lang="en-US" dirty="0"/>
                            <a:t>/year</a:t>
                          </a:r>
                        </a:p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2×</m:t>
                              </m:r>
                              <m:sSup>
                                <m:sSupPr>
                                  <m:ctrlPr>
                                    <a:rPr lang="en-US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baseline="0" dirty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i="1" baseline="0" dirty="0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p>
                              </m:sSup>
                              <m:r>
                                <a:rPr lang="en-US" b="0" i="1" baseline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0" baseline="0" dirty="0" smtClean="0">
                                  <a:latin typeface="Cambria Math" panose="02040503050406030204" pitchFamily="18" charset="0"/>
                                </a:rPr>
                                <m:t>to</m:t>
                              </m:r>
                              <m:r>
                                <a:rPr lang="en-US" i="1" baseline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baseline="0" dirty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i="1" baseline="0" dirty="0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baseline="0" dirty="0"/>
                            <a:t> 1  MeV n </a:t>
                          </a:r>
                          <a:r>
                            <a:rPr lang="en-US" baseline="0" dirty="0" err="1"/>
                            <a:t>eq</a:t>
                          </a:r>
                          <a:r>
                            <a:rPr lang="en-US" baseline="0" dirty="0"/>
                            <a:t>/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i="0" baseline="0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 baseline="0" dirty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i="0" baseline="0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Installation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</m:oMath>
                          </a14:m>
                          <a:r>
                            <a:rPr lang="en-US" dirty="0"/>
                            <a:t> 1</a:t>
                          </a:r>
                          <a:r>
                            <a:rPr lang="en-US" baseline="0" dirty="0"/>
                            <a:t> day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Zástupný symbol pro obsah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77494775"/>
                  </p:ext>
                </p:extLst>
              </p:nvPr>
            </p:nvGraphicFramePr>
            <p:xfrm>
              <a:off x="838200" y="1825625"/>
              <a:ext cx="10515600" cy="4516120"/>
            </p:xfrm>
            <a:graphic>
              <a:graphicData uri="http://schemas.openxmlformats.org/drawingml/2006/table">
                <a:tbl>
                  <a:tblPr bandRow="1">
                    <a:tableStyleId>{5940675A-B579-460E-94D1-54222C63F5DA}</a:tableStyleId>
                  </a:tblPr>
                  <a:tblGrid>
                    <a:gridCol w="5257800"/>
                    <a:gridCol w="525780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DCA pointing resolution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116" t="-8197" r="-232" b="-1139344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Radii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</a:rPr>
                            <a:t>Layer 1 at 2.8 cm</a:t>
                          </a:r>
                        </a:p>
                        <a:p>
                          <a:r>
                            <a:rPr lang="en-US" dirty="0" smtClean="0"/>
                            <a:t>Layer 2 at 8 cm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Pixel size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116" t="-280328" r="-232" b="-8672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Hit resolution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116" t="-380328" r="-232" b="-7672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Position stability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116" t="-480328" r="-232" b="-667213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Radiation</a:t>
                          </a:r>
                          <a:r>
                            <a:rPr lang="en-US" baseline="0" dirty="0" smtClean="0"/>
                            <a:t> length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116" t="-337143" r="-232" b="-28761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Number of</a:t>
                          </a:r>
                          <a:r>
                            <a:rPr lang="en-US" baseline="0" dirty="0" smtClean="0"/>
                            <a:t> pixels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116" t="-752459" r="-232" b="-39508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Integration time (affects pileup)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185.6 </a:t>
                          </a:r>
                          <a:r>
                            <a:rPr lang="en-US" dirty="0" err="1" smtClean="0"/>
                            <a:t>ms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Radiation environment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116" t="-553333" r="-232" b="-7142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Installation time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116" t="-1124590" r="-232" b="-2295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25</a:t>
            </a:fld>
            <a:r>
              <a:rPr lang="en-US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277016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Studying QGP with open charm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372036" y="1847850"/>
                <a:ext cx="4873296" cy="4351338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err="1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QGP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err="1" smtClean="0">
                            <a:latin typeface="Cambria Math" panose="02040503050406030204" pitchFamily="18" charset="0"/>
                          </a:rPr>
                          <m:t>QCD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Produced in hard scattering during early stages of the collision</a:t>
                </a:r>
              </a:p>
              <a:p>
                <a:r>
                  <a:rPr lang="en-US" dirty="0"/>
                  <a:t>Excellent probe for energy loss mechanisms in the QGP</a:t>
                </a:r>
              </a:p>
              <a:p>
                <a:r>
                  <a:rPr lang="en-US" dirty="0" err="1"/>
                  <a:t>p+p</a:t>
                </a:r>
                <a:r>
                  <a:rPr lang="en-US" dirty="0"/>
                  <a:t> collisions described well by FONLL</a:t>
                </a:r>
              </a:p>
              <a:p>
                <a:r>
                  <a:rPr lang="en-US" dirty="0"/>
                  <a:t>New open charm hadrons measurements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bring more insight into charm </a:t>
                </a:r>
                <a:r>
                  <a:rPr lang="en-US" dirty="0" err="1"/>
                  <a:t>hadronization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036" y="1847850"/>
                <a:ext cx="4873296" cy="4351338"/>
              </a:xfrm>
              <a:blipFill>
                <a:blip r:embed="rId3"/>
                <a:stretch>
                  <a:fillRect l="-1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3</a:t>
            </a:fld>
            <a:r>
              <a:rPr lang="en-US" dirty="0"/>
              <a:t>/20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471" y="1420238"/>
            <a:ext cx="3491961" cy="365417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8870703" y="5252060"/>
            <a:ext cx="331212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[STAR: PRD 86 (2012) 072013, NPA 931 (2014) 520;</a:t>
            </a:r>
          </a:p>
          <a:p>
            <a:r>
              <a:rPr lang="en-US" sz="1100" dirty="0"/>
              <a:t>CDF: PRL 91 (2003) 241804; ALICE: JHEP01 (2012) 128;</a:t>
            </a:r>
          </a:p>
          <a:p>
            <a:r>
              <a:rPr lang="nn-NO" sz="1100" dirty="0"/>
              <a:t>FONLL: PRL 95 (2005) 122001</a:t>
            </a:r>
            <a:r>
              <a:rPr lang="en-US" sz="1100" dirty="0"/>
              <a:t>]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47" y="2077513"/>
            <a:ext cx="3291581" cy="2738051"/>
          </a:xfrm>
          <a:prstGeom prst="rect">
            <a:avLst/>
          </a:prstGeom>
        </p:spPr>
      </p:pic>
      <p:cxnSp>
        <p:nvCxnSpPr>
          <p:cNvPr id="11" name="Přímá spojnice se šipkou 10"/>
          <p:cNvCxnSpPr/>
          <p:nvPr/>
        </p:nvCxnSpPr>
        <p:spPr>
          <a:xfrm flipH="1" flipV="1">
            <a:off x="6283764" y="2063926"/>
            <a:ext cx="272887" cy="1682490"/>
          </a:xfrm>
          <a:prstGeom prst="straightConnector1">
            <a:avLst/>
          </a:prstGeom>
          <a:ln w="38100">
            <a:solidFill>
              <a:srgbClr val="FE62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6565337" y="3746415"/>
            <a:ext cx="67353" cy="395416"/>
          </a:xfrm>
          <a:prstGeom prst="line">
            <a:avLst/>
          </a:prstGeom>
          <a:ln w="38100" cap="flat" cmpd="sng" algn="ctr">
            <a:solidFill>
              <a:srgbClr val="FE62E8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5707305" y="3738264"/>
            <a:ext cx="9044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E62E8"/>
                </a:solidFill>
              </a:rPr>
              <a:t>c-quark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365440" y="2469556"/>
            <a:ext cx="104227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E62E8"/>
                </a:solidFill>
              </a:rPr>
              <a:t>D-meson</a:t>
            </a:r>
          </a:p>
        </p:txBody>
      </p:sp>
      <p:cxnSp>
        <p:nvCxnSpPr>
          <p:cNvPr id="27" name="Přímá spojnice se šipkou 26"/>
          <p:cNvCxnSpPr/>
          <p:nvPr/>
        </p:nvCxnSpPr>
        <p:spPr>
          <a:xfrm flipV="1">
            <a:off x="6283764" y="1426571"/>
            <a:ext cx="123949" cy="593063"/>
          </a:xfrm>
          <a:prstGeom prst="straightConnector1">
            <a:avLst/>
          </a:prstGeom>
          <a:ln w="38100">
            <a:solidFill>
              <a:srgbClr val="FE62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H="1" flipV="1">
            <a:off x="5787086" y="1497092"/>
            <a:ext cx="505366" cy="549154"/>
          </a:xfrm>
          <a:prstGeom prst="straightConnector1">
            <a:avLst/>
          </a:prstGeom>
          <a:ln w="38100">
            <a:solidFill>
              <a:srgbClr val="FE62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ovéPole 35"/>
              <p:cNvSpPr txBox="1"/>
              <p:nvPr/>
            </p:nvSpPr>
            <p:spPr>
              <a:xfrm>
                <a:off x="5643507" y="1624334"/>
                <a:ext cx="39626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dirty="0" smtClean="0">
                          <a:solidFill>
                            <a:srgbClr val="FE62E8"/>
                          </a:solidFill>
                          <a:latin typeface="Cambria Math" panose="02040503050406030204" pitchFamily="18" charset="0"/>
                        </a:rPr>
                        <m:t>𝛑</m:t>
                      </m:r>
                    </m:oMath>
                  </m:oMathPara>
                </a14:m>
                <a:endParaRPr lang="en-US" b="1" dirty="0">
                  <a:solidFill>
                    <a:srgbClr val="FE62E8"/>
                  </a:solidFill>
                </a:endParaRPr>
              </a:p>
            </p:txBody>
          </p:sp>
        </mc:Choice>
        <mc:Fallback xmlns="">
          <p:sp>
            <p:nvSpPr>
              <p:cNvPr id="36" name="TextovéPole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507" y="1624334"/>
                <a:ext cx="39626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ovéPole 36"/>
              <p:cNvSpPr txBox="1"/>
              <p:nvPr/>
            </p:nvSpPr>
            <p:spPr>
              <a:xfrm>
                <a:off x="6358520" y="1549839"/>
                <a:ext cx="39626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dirty="0" smtClean="0">
                          <a:solidFill>
                            <a:srgbClr val="FE62E8"/>
                          </a:solidFill>
                          <a:latin typeface="Cambria Math" panose="02040503050406030204" pitchFamily="18" charset="0"/>
                        </a:rPr>
                        <m:t>𝐊</m:t>
                      </m:r>
                    </m:oMath>
                  </m:oMathPara>
                </a14:m>
                <a:endParaRPr lang="en-US" b="1" dirty="0">
                  <a:solidFill>
                    <a:srgbClr val="FE62E8"/>
                  </a:solidFill>
                </a:endParaRPr>
              </a:p>
            </p:txBody>
          </p:sp>
        </mc:Choice>
        <mc:Fallback xmlns="">
          <p:sp>
            <p:nvSpPr>
              <p:cNvPr id="37" name="TextovéPol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520" y="1549839"/>
                <a:ext cx="39626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9981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0" b="784"/>
          <a:stretch/>
        </p:blipFill>
        <p:spPr>
          <a:xfrm>
            <a:off x="1954223" y="505029"/>
            <a:ext cx="10252723" cy="5709464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12-17 September 2016</a:t>
            </a:r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Miroslav Simko, Hot Quarks 2016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BEE7D-EC8F-4FB0-9BA3-03DE74E7BC70}" type="slidenum">
              <a:rPr lang="en-US" smtClean="0"/>
              <a:pPr/>
              <a:t>4</a:t>
            </a:fld>
            <a:r>
              <a:rPr lang="en-US" dirty="0"/>
              <a:t>/20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ovéPole 46"/>
              <p:cNvSpPr txBox="1"/>
              <p:nvPr/>
            </p:nvSpPr>
            <p:spPr>
              <a:xfrm>
                <a:off x="4427879" y="328947"/>
                <a:ext cx="3989992" cy="52322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800" dirty="0"/>
                  <a:t> acceptance in azimuth</a:t>
                </a:r>
              </a:p>
            </p:txBody>
          </p:sp>
        </mc:Choice>
        <mc:Fallback xmlns="">
          <p:sp>
            <p:nvSpPr>
              <p:cNvPr id="47" name="TextovéPol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879" y="328947"/>
                <a:ext cx="3989992" cy="523220"/>
              </a:xfrm>
              <a:prstGeom prst="rect">
                <a:avLst/>
              </a:prstGeom>
              <a:blipFill>
                <a:blip r:embed="rId4"/>
                <a:stretch>
                  <a:fillRect t="-11628" r="-76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Obrázek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1" y="3475373"/>
            <a:ext cx="3702282" cy="2447639"/>
          </a:xfrm>
          <a:prstGeom prst="rect">
            <a:avLst/>
          </a:prstGeom>
          <a:ln w="101600">
            <a:solidFill>
              <a:schemeClr val="accent2"/>
            </a:solidFill>
          </a:ln>
        </p:spPr>
      </p:pic>
      <p:sp>
        <p:nvSpPr>
          <p:cNvPr id="49" name="Obdélník 48"/>
          <p:cNvSpPr/>
          <p:nvPr/>
        </p:nvSpPr>
        <p:spPr>
          <a:xfrm>
            <a:off x="6484665" y="2602964"/>
            <a:ext cx="576343" cy="456320"/>
          </a:xfrm>
          <a:prstGeom prst="rect">
            <a:avLst/>
          </a:prstGeom>
          <a:solidFill>
            <a:schemeClr val="accent2">
              <a:lumMod val="60000"/>
              <a:lumOff val="40000"/>
              <a:alpha val="73000"/>
            </a:schemeClr>
          </a:solidFill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Přímá spojnice 49"/>
          <p:cNvCxnSpPr/>
          <p:nvPr/>
        </p:nvCxnSpPr>
        <p:spPr>
          <a:xfrm flipV="1">
            <a:off x="3773373" y="3059284"/>
            <a:ext cx="3287635" cy="2941466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 flipH="1">
            <a:off x="42447" y="2596780"/>
            <a:ext cx="6442218" cy="854855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ovéPole 51"/>
              <p:cNvSpPr txBox="1"/>
              <p:nvPr/>
            </p:nvSpPr>
            <p:spPr>
              <a:xfrm>
                <a:off x="1870936" y="3567601"/>
                <a:ext cx="3648083" cy="156966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HFT: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dirty="0">
                        <a:latin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400" dirty="0"/>
                  <a:t> SSD</a:t>
                </a:r>
              </a:p>
              <a:p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400" dirty="0"/>
                  <a:t> IST</a:t>
                </a:r>
              </a:p>
              <a:p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US" sz="2400" dirty="0"/>
                  <a:t>PXL</a:t>
                </a:r>
              </a:p>
            </p:txBody>
          </p:sp>
        </mc:Choice>
        <mc:Fallback xmlns="">
          <p:sp>
            <p:nvSpPr>
              <p:cNvPr id="52" name="TextovéPole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936" y="3567601"/>
                <a:ext cx="3648083" cy="1569660"/>
              </a:xfrm>
              <a:prstGeom prst="rect">
                <a:avLst/>
              </a:prstGeom>
              <a:blipFill>
                <a:blip r:embed="rId6"/>
                <a:stretch>
                  <a:fillRect l="-2676" t="-3101"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Pravá složená závorka 52"/>
          <p:cNvSpPr/>
          <p:nvPr/>
        </p:nvSpPr>
        <p:spPr>
          <a:xfrm>
            <a:off x="3062137" y="4109754"/>
            <a:ext cx="456708" cy="873379"/>
          </a:xfrm>
          <a:prstGeom prst="rightBrac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ovéPole 53"/>
              <p:cNvSpPr txBox="1"/>
              <p:nvPr/>
            </p:nvSpPr>
            <p:spPr>
              <a:xfrm>
                <a:off x="3736548" y="3914362"/>
                <a:ext cx="268632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Silicon vertex detector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−1&lt;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4" name="TextovéPol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548" y="3914362"/>
                <a:ext cx="2686327" cy="1569660"/>
              </a:xfrm>
              <a:prstGeom prst="rect">
                <a:avLst/>
              </a:prstGeom>
              <a:blipFill>
                <a:blip r:embed="rId7"/>
                <a:stretch>
                  <a:fillRect l="-3628" t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ovéPole 54"/>
              <p:cNvSpPr txBox="1"/>
              <p:nvPr/>
            </p:nvSpPr>
            <p:spPr>
              <a:xfrm>
                <a:off x="7506738" y="2155550"/>
                <a:ext cx="2751688" cy="120032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342900" algn="l"/>
                  </a:tabLst>
                </a:pPr>
                <a:r>
                  <a:rPr lang="en-US" sz="2400" b="1" dirty="0"/>
                  <a:t>	TPC:</a:t>
                </a:r>
                <a:r>
                  <a:rPr lang="en-US" sz="2400" dirty="0"/>
                  <a:t> Tracking</a:t>
                </a:r>
              </a:p>
              <a:p>
                <a:pPr>
                  <a:tabLst>
                    <a:tab pos="971550" algn="l"/>
                  </a:tabLst>
                </a:pPr>
                <a:r>
                  <a:rPr lang="en-US" sz="2400" b="1" dirty="0"/>
                  <a:t>	</a:t>
                </a:r>
                <a:r>
                  <a:rPr lang="en-US" sz="2400" dirty="0"/>
                  <a:t>d</a:t>
                </a:r>
                <a:r>
                  <a:rPr lang="en-US" sz="2400" i="1" dirty="0"/>
                  <a:t>E</a:t>
                </a:r>
                <a:r>
                  <a:rPr lang="en-US" sz="2400" dirty="0"/>
                  <a:t>/d</a:t>
                </a:r>
                <a:r>
                  <a:rPr lang="en-US" sz="2400" i="1" dirty="0"/>
                  <a:t>x</a:t>
                </a:r>
                <a:r>
                  <a:rPr lang="en-US" sz="2400" dirty="0"/>
                  <a:t> (PID)</a:t>
                </a:r>
              </a:p>
              <a:p>
                <a:pPr>
                  <a:tabLst>
                    <a:tab pos="971550" algn="l"/>
                  </a:tabLst>
                </a:pP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−1&lt;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ovéPol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738" y="2155550"/>
                <a:ext cx="2751688" cy="1200329"/>
              </a:xfrm>
              <a:prstGeom prst="rect">
                <a:avLst/>
              </a:prstGeom>
              <a:blipFill>
                <a:blip r:embed="rId8"/>
                <a:stretch>
                  <a:fillRect t="-4061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ovéPole 55"/>
              <p:cNvSpPr txBox="1"/>
              <p:nvPr/>
            </p:nvSpPr>
            <p:spPr>
              <a:xfrm>
                <a:off x="4445541" y="1192436"/>
                <a:ext cx="2646542" cy="120032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>
                  <a:tabLst>
                    <a:tab pos="2228850" algn="ctr"/>
                  </a:tabLst>
                </a:pPr>
                <a:endParaRPr lang="en-US" sz="4400" i="1" dirty="0">
                  <a:latin typeface="Cambria Math" panose="02040503050406030204" pitchFamily="18" charset="0"/>
                </a:endParaRPr>
              </a:p>
              <a:p>
                <a:pPr algn="r">
                  <a:tabLst>
                    <a:tab pos="2228850" algn="ctr"/>
                  </a:tabLst>
                </a:pPr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56" name="TextovéPol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541" y="1192436"/>
                <a:ext cx="2646542" cy="12003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ovéPole 56"/>
              <p:cNvSpPr txBox="1"/>
              <p:nvPr/>
            </p:nvSpPr>
            <p:spPr>
              <a:xfrm>
                <a:off x="4445541" y="1229267"/>
                <a:ext cx="19773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TOF:</a:t>
                </a:r>
              </a:p>
              <a:p>
                <a:r>
                  <a:rPr lang="en-US" sz="2400" dirty="0"/>
                  <a:t>1/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(PID)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−1&lt;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ovéPole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541" y="1229267"/>
                <a:ext cx="1977334" cy="1200329"/>
              </a:xfrm>
              <a:prstGeom prst="rect">
                <a:avLst/>
              </a:prstGeom>
              <a:blipFill>
                <a:blip r:embed="rId10"/>
                <a:stretch>
                  <a:fillRect l="-4615" t="-4061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6622" y="98403"/>
            <a:ext cx="8315960" cy="1325563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STAR detector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9983107" y="126776"/>
            <a:ext cx="1905000" cy="1123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4" name="Obrázek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45" y="8225"/>
            <a:ext cx="2302439" cy="177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6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5</a:t>
            </a:fld>
            <a:r>
              <a:rPr lang="en-US" dirty="0"/>
              <a:t>/20</a:t>
            </a:r>
          </a:p>
        </p:txBody>
      </p:sp>
      <p:sp>
        <p:nvSpPr>
          <p:cNvPr id="8" name="Obdélník 7"/>
          <p:cNvSpPr/>
          <p:nvPr/>
        </p:nvSpPr>
        <p:spPr>
          <a:xfrm>
            <a:off x="82555" y="2417799"/>
            <a:ext cx="6499654" cy="593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692346" y="6188568"/>
            <a:ext cx="6499654" cy="167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ástupný symbol pro obsah 2"/>
              <p:cNvSpPr txBox="1">
                <a:spLocks/>
              </p:cNvSpPr>
              <p:nvPr/>
            </p:nvSpPr>
            <p:spPr>
              <a:xfrm>
                <a:off x="506529" y="1215231"/>
                <a:ext cx="5497247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Clear separation for long-lived hadrons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40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0" dirty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sup>
                                <m:r>
                                  <a:rPr lang="en-US" sz="2400" i="0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acc>
                      </m:e>
                    </m:d>
                    <m:r>
                      <a:rPr lang="en-US" sz="2400" i="0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 dirty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400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 dirty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400" i="0" dirty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2400" i="0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 dirty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 dirty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 dirty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endParaRPr lang="en-US" sz="24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0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29" y="1215231"/>
                <a:ext cx="5497247" cy="4351338"/>
              </a:xfrm>
              <a:prstGeom prst="rect">
                <a:avLst/>
              </a:prstGeom>
              <a:blipFill>
                <a:blip r:embed="rId3"/>
                <a:stretch>
                  <a:fillRect l="-1441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délník 10"/>
              <p:cNvSpPr/>
              <p:nvPr/>
            </p:nvSpPr>
            <p:spPr>
              <a:xfrm>
                <a:off x="3379750" y="1657696"/>
                <a:ext cx="6096000" cy="7986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spcBef>
                    <a:spcPts val="10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  <m:r>
                      <a:rPr lang="en-US" sz="2400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ϕ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1020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 dirty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2400" b="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  <m:sSup>
                      <m:sSupPr>
                        <m:ctrlPr>
                          <a:rPr lang="en-US" sz="2400" b="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dirty="0" err="1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000"/>
                  </a:spcBef>
                  <a:buClr>
                    <a:schemeClr val="accent5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Obdélní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750" y="1657696"/>
                <a:ext cx="6096000" cy="7986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1062" y="122123"/>
            <a:ext cx="9061500" cy="1325563"/>
          </a:xfrm>
        </p:spPr>
        <p:txBody>
          <a:bodyPr/>
          <a:lstStyle/>
          <a:p>
            <a:r>
              <a:rPr lang="en-US" dirty="0"/>
              <a:t>Particle Identification in TPC and TOF</a:t>
            </a:r>
          </a:p>
        </p:txBody>
      </p:sp>
      <p:pic>
        <p:nvPicPr>
          <p:cNvPr id="12" name="Picture 26" descr="Run14_AuAu_dEdx_P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9" y="2670141"/>
            <a:ext cx="6082589" cy="3305755"/>
          </a:xfrm>
          <a:prstGeom prst="rect">
            <a:avLst/>
          </a:prstGeom>
        </p:spPr>
      </p:pic>
      <p:pic>
        <p:nvPicPr>
          <p:cNvPr id="13" name="Picture 28" descr="Run14_AuAu_tofBeta_P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320" y="2673897"/>
            <a:ext cx="607568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79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7051" y="42105"/>
            <a:ext cx="8315960" cy="1325563"/>
          </a:xfrm>
        </p:spPr>
        <p:txBody>
          <a:bodyPr/>
          <a:lstStyle/>
          <a:p>
            <a:r>
              <a:rPr lang="en-US" dirty="0"/>
              <a:t>STAR 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/>
              <a:t>eavy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lavor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racker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73331" y="1403651"/>
            <a:ext cx="3291230" cy="2201074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6</a:t>
            </a:fld>
            <a:r>
              <a:rPr lang="en-US" dirty="0"/>
              <a:t>/20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40" y="3969098"/>
            <a:ext cx="5859834" cy="24512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ástupný symbol pro obsah 2"/>
              <p:cNvSpPr txBox="1">
                <a:spLocks/>
              </p:cNvSpPr>
              <p:nvPr/>
            </p:nvSpPr>
            <p:spPr>
              <a:xfrm>
                <a:off x="837051" y="1052217"/>
                <a:ext cx="7316349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The </a:t>
                </a:r>
                <a:r>
                  <a:rPr lang="en-US" sz="2000" dirty="0">
                    <a:solidFill>
                      <a:srgbClr val="FF0000"/>
                    </a:solidFill>
                  </a:rPr>
                  <a:t>P</a:t>
                </a:r>
                <a:r>
                  <a:rPr lang="en-US" sz="2000" dirty="0"/>
                  <a:t>i</a:t>
                </a:r>
                <a:r>
                  <a:rPr lang="en-US" sz="2000" dirty="0">
                    <a:solidFill>
                      <a:srgbClr val="FF0000"/>
                    </a:solidFill>
                  </a:rPr>
                  <a:t>x</a:t>
                </a:r>
                <a:r>
                  <a:rPr lang="en-US" sz="2000" dirty="0"/>
                  <a:t>e</a:t>
                </a:r>
                <a:r>
                  <a:rPr lang="en-US" sz="2000" dirty="0">
                    <a:solidFill>
                      <a:srgbClr val="FF0000"/>
                    </a:solidFill>
                  </a:rPr>
                  <a:t>l</a:t>
                </a:r>
                <a:r>
                  <a:rPr lang="en-US" sz="2000" dirty="0"/>
                  <a:t> detector: First MAPS technology in a collider experiment</a:t>
                </a:r>
              </a:p>
              <a:p>
                <a:r>
                  <a:rPr lang="en-US" sz="2000" dirty="0"/>
                  <a:t>Pointing resolution: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000" dirty="0"/>
                  <a:t>30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2000" dirty="0"/>
                  <a:t>m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000" dirty="0"/>
                  <a:t> (exceeds the requirement of 55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2000" dirty="0"/>
                  <a:t>m for 750 MeV/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/>
                  <a:t> kaons)</a:t>
                </a:r>
              </a:p>
              <a:p>
                <a:r>
                  <a:rPr lang="en-US" sz="2000" dirty="0"/>
                  <a:t>Radiation length 0.4 %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for the 1</a:t>
                </a:r>
                <a:r>
                  <a:rPr lang="en-US" sz="2000" baseline="30000" dirty="0"/>
                  <a:t>st</a:t>
                </a:r>
                <a:r>
                  <a:rPr lang="en-US" sz="2000" dirty="0"/>
                  <a:t> layer of pixel</a:t>
                </a:r>
              </a:p>
              <a:p>
                <a:r>
                  <a:rPr lang="en-US" sz="2000" dirty="0"/>
                  <a:t>Recorded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/>
                  <a:t> 3.2 B good </a:t>
                </a:r>
                <a:r>
                  <a:rPr lang="en-US" sz="2000" dirty="0" err="1"/>
                  <a:t>Au+Au</a:t>
                </a:r>
                <a:r>
                  <a:rPr lang="en-US" sz="2000" dirty="0"/>
                  <a:t> events in 2014 and 2016</a:t>
                </a:r>
              </a:p>
              <a:p>
                <a:r>
                  <a:rPr lang="en-US" sz="2000" dirty="0"/>
                  <a:t>750 M events shown in this talk</a:t>
                </a:r>
              </a:p>
            </p:txBody>
          </p:sp>
        </mc:Choice>
        <mc:Fallback>
          <p:sp>
            <p:nvSpPr>
              <p:cNvPr id="10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051" y="1052217"/>
                <a:ext cx="7316349" cy="4351338"/>
              </a:xfrm>
              <a:prstGeom prst="rect">
                <a:avLst/>
              </a:prstGeom>
              <a:blipFill>
                <a:blip r:embed="rId5"/>
                <a:stretch>
                  <a:fillRect l="-749" t="-1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8"/>
          <p:cNvGrpSpPr/>
          <p:nvPr/>
        </p:nvGrpSpPr>
        <p:grpSpPr>
          <a:xfrm>
            <a:off x="837050" y="3421988"/>
            <a:ext cx="3958685" cy="2998377"/>
            <a:chOff x="5334000" y="866361"/>
            <a:chExt cx="3581400" cy="2562639"/>
          </a:xfrm>
        </p:grpSpPr>
        <p:pic>
          <p:nvPicPr>
            <p:cNvPr id="20" name="Picture 2" descr="C:\Users\gcontin\Documents\HFT\Papers\PXL\2015\DCA_Z_al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1"/>
            <a:stretch/>
          </p:blipFill>
          <p:spPr bwMode="auto">
            <a:xfrm>
              <a:off x="5334000" y="866361"/>
              <a:ext cx="3581400" cy="2562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12"/>
            <p:cNvSpPr txBox="1"/>
            <p:nvPr/>
          </p:nvSpPr>
          <p:spPr>
            <a:xfrm>
              <a:off x="6858147" y="1224724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46 µm</a:t>
              </a:r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>
              <a:off x="7251192" y="1594056"/>
              <a:ext cx="0" cy="6919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1265586" y="3520533"/>
            <a:ext cx="3101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STAR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225748" y="4637023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51AA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225748" y="5588348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EB00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7229061" y="5270009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3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7329178" y="6124719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EB00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4111651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27" y="3117689"/>
            <a:ext cx="3544209" cy="308610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Topological reconstruction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7</a:t>
            </a:fld>
            <a:r>
              <a:rPr lang="en-US" dirty="0"/>
              <a:t>/20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98" y="2234786"/>
            <a:ext cx="6329364" cy="3577466"/>
          </a:xfrm>
        </p:spPr>
      </p:pic>
      <p:sp>
        <p:nvSpPr>
          <p:cNvPr id="12" name="Zástupný symbol pro obsah 2"/>
          <p:cNvSpPr txBox="1">
            <a:spLocks/>
          </p:cNvSpPr>
          <p:nvPr/>
        </p:nvSpPr>
        <p:spPr>
          <a:xfrm>
            <a:off x="837051" y="1547508"/>
            <a:ext cx="54972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810197" y="1090004"/>
            <a:ext cx="51806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Combinatorial background suppressed by 4 orders of magnitude</a:t>
            </a:r>
          </a:p>
          <a:p>
            <a:r>
              <a:rPr lang="en-US" sz="2400" dirty="0"/>
              <a:t>Highly improved signal-to-background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810197" y="3909559"/>
                <a:ext cx="2033634" cy="106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dirty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lang="en-US" sz="2000" dirty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dirty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p>
                                  <m:r>
                                    <a:rPr lang="en-US" sz="2000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</m:e>
                      </m:d>
                      <m:r>
                        <a:rPr lang="en-US" sz="2000" dirty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dirty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sz="2000" dirty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dirty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lang="en-US" sz="2000" dirty="0">
                              <a:latin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 120 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2000" dirty="0"/>
                  <a:t>m</a:t>
                </a:r>
              </a:p>
              <a:p>
                <a:r>
                  <a:rPr lang="en-US" sz="2000" dirty="0"/>
                  <a:t>B.R. 3.9 %</a:t>
                </a:r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97" y="3909559"/>
                <a:ext cx="2033634" cy="1063433"/>
              </a:xfrm>
              <a:prstGeom prst="rect">
                <a:avLst/>
              </a:prstGeom>
              <a:blipFill>
                <a:blip r:embed="rId6"/>
                <a:stretch>
                  <a:fillRect l="-3293" b="-9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6361152" y="2432042"/>
                <a:ext cx="7408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lang="en-US" sz="24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152" y="2432042"/>
                <a:ext cx="74084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5473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2" descr="Ds_signal.pdf"/>
          <p:cNvPicPr>
            <a:picLocks noChangeAspect="1"/>
          </p:cNvPicPr>
          <p:nvPr/>
        </p:nvPicPr>
        <mc:AlternateContent xmlns:mc="http://schemas.openxmlformats.org/markup-compatibility/2006">
          <mc:Choice xmlns:lc="http://schemas.openxmlformats.org/drawingml/2006/lockedCanvas"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664116" y="3180945"/>
            <a:ext cx="4619969" cy="31288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body 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i="0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US" dirty="0"/>
                  <a:t>			         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=312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dirty="0"/>
                  <a:t>m	B.R. 9.46 %	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  <m:r>
                      <a:rPr lang="en-US" i="0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ϕ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1020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i="0" dirty="0" smtClean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=150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dirty="0"/>
                  <a:t>m	B.R. 2.32 %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07842"/>
            <a:ext cx="4114800" cy="365125"/>
          </a:xfrm>
        </p:spPr>
        <p:txBody>
          <a:bodyPr/>
          <a:lstStyle/>
          <a:p>
            <a:r>
              <a:rPr lang="en-US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8</a:t>
            </a:fld>
            <a:r>
              <a:rPr lang="en-US" dirty="0"/>
              <a:t>/20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642" y="3053683"/>
            <a:ext cx="5247032" cy="312328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760185" y="3515006"/>
            <a:ext cx="2191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STAR </a:t>
            </a:r>
            <a:r>
              <a:rPr lang="en-US" sz="1300" b="1" i="1" dirty="0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RHIC Run 2014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1944120" y="3275048"/>
                <a:ext cx="656910" cy="466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lang="en-US" sz="24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120" y="3275048"/>
                <a:ext cx="656910" cy="4662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7578243" y="3277357"/>
                <a:ext cx="5751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243" y="3277357"/>
                <a:ext cx="575157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bdélník 11"/>
          <p:cNvSpPr/>
          <p:nvPr/>
        </p:nvSpPr>
        <p:spPr>
          <a:xfrm>
            <a:off x="6698943" y="5927437"/>
            <a:ext cx="1063015" cy="27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délník 12"/>
          <p:cNvSpPr/>
          <p:nvPr/>
        </p:nvSpPr>
        <p:spPr>
          <a:xfrm>
            <a:off x="6763265" y="6176963"/>
            <a:ext cx="1322962" cy="179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4980562" y="5817141"/>
            <a:ext cx="971599" cy="490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2365930" y="5812539"/>
                <a:ext cx="2813334" cy="308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Invariant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sSup>
                          <m:s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400" i="0" dirty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sz="1400" i="0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400" i="0" dirty="0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sz="1400" i="0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400" i="0" dirty="0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sz="1400" i="0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(GeV/c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930" y="5812539"/>
                <a:ext cx="2813334" cy="308931"/>
              </a:xfrm>
              <a:prstGeom prst="rect">
                <a:avLst/>
              </a:prstGeom>
              <a:blipFill>
                <a:blip r:embed="rId14"/>
                <a:stretch>
                  <a:fillRect l="-649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152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AA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Nadpi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7850"/>
            <a:ext cx="5842607" cy="4351338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12-17 September 2016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Miroslav Simko, Hot Quarks 2016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E7D-EC8F-4FB0-9BA3-03DE74E7BC70}" type="slidenum">
              <a:rPr lang="en-US" smtClean="0"/>
              <a:pPr/>
              <a:t>9</a:t>
            </a:fld>
            <a:r>
              <a:rPr lang="en-US" dirty="0"/>
              <a:t>/20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Zástupný symbol pro obsah 2"/>
              <p:cNvSpPr txBox="1">
                <a:spLocks/>
              </p:cNvSpPr>
              <p:nvPr/>
            </p:nvSpPr>
            <p:spPr>
              <a:xfrm>
                <a:off x="989451" y="1344832"/>
                <a:ext cx="5232673" cy="47064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5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</a:rPr>
                            <m:t>AA</m:t>
                          </m:r>
                        </m:sub>
                      </m:sSub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latin typeface="Cambria Math" panose="02040503050406030204" pitchFamily="18" charset="0"/>
                                </a:rPr>
                                <m:t>AA</m:t>
                              </m:r>
                            </m:sub>
                          </m:s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〈</m:t>
                          </m:r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latin typeface="Cambria Math" panose="02040503050406030204" pitchFamily="18" charset="0"/>
                                </a:rPr>
                                <m:t>coll</m:t>
                              </m:r>
                            </m:sub>
                          </m:s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〉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latin typeface="Cambria Math" panose="02040503050406030204" pitchFamily="18" charset="0"/>
                                </a:rPr>
                                <m:t>pp</m:t>
                              </m:r>
                            </m:sub>
                          </m:s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</m:den>
                      </m:f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Yield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400" dirty="0"/>
                  <a:t> greatly suppressed</a:t>
                </a:r>
              </a:p>
              <a:p>
                <a:pPr lvl="1"/>
                <a:r>
                  <a:rPr lang="en-US" dirty="0"/>
                  <a:t>Improved precision with the new measurement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40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/>
                  <a:t> shows similar suppression to light mesons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>
          <p:sp>
            <p:nvSpPr>
              <p:cNvPr id="8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451" y="1344832"/>
                <a:ext cx="5232673" cy="4706414"/>
              </a:xfrm>
              <a:prstGeom prst="rect">
                <a:avLst/>
              </a:prstGeom>
              <a:blipFill>
                <a:blip r:embed="rId4"/>
                <a:stretch>
                  <a:fillRect l="-1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bdélník 8"/>
          <p:cNvSpPr/>
          <p:nvPr/>
        </p:nvSpPr>
        <p:spPr>
          <a:xfrm>
            <a:off x="8498630" y="6199188"/>
            <a:ext cx="19191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[STAR: PRL 113 (2014) 142301</a:t>
            </a:r>
          </a:p>
          <a:p>
            <a:r>
              <a:rPr lang="en-US" sz="1100" dirty="0"/>
              <a:t>PLB 655 (2007) 104]</a:t>
            </a:r>
          </a:p>
        </p:txBody>
      </p:sp>
    </p:spTree>
    <p:extLst>
      <p:ext uri="{BB962C8B-B14F-4D97-AF65-F5344CB8AC3E}">
        <p14:creationId xmlns:p14="http://schemas.microsoft.com/office/powerpoint/2010/main" val="12099617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10773</TotalTime>
  <Words>782</Words>
  <Application>Microsoft Office PowerPoint</Application>
  <PresentationFormat>Širokoúhlá obrazovka</PresentationFormat>
  <Paragraphs>268</Paragraphs>
  <Slides>25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25</vt:i4>
      </vt:variant>
    </vt:vector>
  </HeadingPairs>
  <TitlesOfParts>
    <vt:vector size="34" baseType="lpstr">
      <vt:lpstr>Arial Unicode MS</vt:lpstr>
      <vt:lpstr>Arial</vt:lpstr>
      <vt:lpstr>Calibri</vt:lpstr>
      <vt:lpstr>Calibri Light</vt:lpstr>
      <vt:lpstr>Cambria Math</vt:lpstr>
      <vt:lpstr>Motiv Office</vt:lpstr>
      <vt:lpstr>2_Vlastní návrh</vt:lpstr>
      <vt:lpstr>1_Vlastní návrh</vt:lpstr>
      <vt:lpstr>Vlastní návrh</vt:lpstr>
      <vt:lpstr>Measurements of open charm hadrons at the STAR experiment </vt:lpstr>
      <vt:lpstr>Outline</vt:lpstr>
      <vt:lpstr>Studying QGP with open charm</vt:lpstr>
      <vt:lpstr>STAR detector</vt:lpstr>
      <vt:lpstr>Particle Identification in TPC and TOF</vt:lpstr>
      <vt:lpstr>STAR Heavy Flavor Tracker</vt:lpstr>
      <vt:lpstr>Topological reconstruction</vt:lpstr>
      <vt:lpstr>Three body decays</vt:lpstr>
      <vt:lpstr>R_AA of D^0</vt:lpstr>
      <vt:lpstr>D^0 azimuthal anisotropy v_2</vt:lpstr>
      <vt:lpstr>Charm quark diffusion</vt:lpstr>
      <vt:lpstr>Comparison to models with charm diffusion</vt:lpstr>
      <vt:lpstr>Diffusion coefficient (2πT)D</vt:lpstr>
      <vt:lpstr>D_s reconstruction</vt:lpstr>
      <vt:lpstr>D_s yield and D_s/D_0  ratio</vt:lpstr>
      <vt:lpstr>R_AA compared to a model calculation</vt:lpstr>
      <vt:lpstr>D_s azimuthal anisotropy v_2</vt:lpstr>
      <vt:lpstr>Summary</vt:lpstr>
      <vt:lpstr>Outlook</vt:lpstr>
      <vt:lpstr>Thank you for your attention</vt:lpstr>
      <vt:lpstr>Backup</vt:lpstr>
      <vt:lpstr>Silicon Strip Detector (SSD)</vt:lpstr>
      <vt:lpstr>SSD readout refurbishment</vt:lpstr>
      <vt:lpstr>Intermediate Silicon Tracker (IST)</vt:lpstr>
      <vt:lpstr>Pixel detector (PXL)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Miroslav Simko</dc:creator>
  <cp:lastModifiedBy>Miroslav Simko</cp:lastModifiedBy>
  <cp:revision>343</cp:revision>
  <cp:lastPrinted>2015-12-05T19:08:54Z</cp:lastPrinted>
  <dcterms:created xsi:type="dcterms:W3CDTF">2015-01-13T14:24:47Z</dcterms:created>
  <dcterms:modified xsi:type="dcterms:W3CDTF">2016-09-08T10:33:48Z</dcterms:modified>
</cp:coreProperties>
</file>