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media/audio1.bin" ContentType="audio/unknown"/>
  <Default Extension="pdf" ContentType="application/pdf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Default Extension="vml" ContentType="application/vnd.openxmlformats-officedocument.vmlDrawing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23"/>
  </p:notesMasterIdLst>
  <p:handoutMasterIdLst>
    <p:handoutMasterId r:id="rId24"/>
  </p:handoutMasterIdLst>
  <p:sldIdLst>
    <p:sldId id="256" r:id="rId2"/>
    <p:sldId id="277" r:id="rId3"/>
    <p:sldId id="278" r:id="rId4"/>
    <p:sldId id="264" r:id="rId5"/>
    <p:sldId id="272" r:id="rId6"/>
    <p:sldId id="284" r:id="rId7"/>
    <p:sldId id="285" r:id="rId8"/>
    <p:sldId id="268" r:id="rId9"/>
    <p:sldId id="298" r:id="rId10"/>
    <p:sldId id="280" r:id="rId11"/>
    <p:sldId id="281" r:id="rId12"/>
    <p:sldId id="287" r:id="rId13"/>
    <p:sldId id="282" r:id="rId14"/>
    <p:sldId id="299" r:id="rId15"/>
    <p:sldId id="290" r:id="rId16"/>
    <p:sldId id="294" r:id="rId17"/>
    <p:sldId id="295" r:id="rId18"/>
    <p:sldId id="293" r:id="rId19"/>
    <p:sldId id="296" r:id="rId20"/>
    <p:sldId id="288" r:id="rId21"/>
    <p:sldId id="29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webPr allowPng="1" organizeInFolders="0" useLongFilenames="0" imgSz="1024x768" encoding="macintosh"/>
  <p:clrMru>
    <a:srgbClr val="085FCF"/>
    <a:srgbClr val="BF4517"/>
    <a:srgbClr val="AF2313"/>
    <a:srgbClr val="9B28AE"/>
    <a:srgbClr val="AC2FD6"/>
    <a:srgbClr val="56B92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6880" autoAdjust="0"/>
  </p:normalViewPr>
  <p:slideViewPr>
    <p:cSldViewPr snapToObjects="1">
      <p:cViewPr varScale="1">
        <p:scale>
          <a:sx n="110" d="100"/>
          <a:sy n="110" d="100"/>
        </p:scale>
        <p:origin x="-1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6E3FB-0303-8E48-919E-80E749108B51}" type="datetimeFigureOut">
              <a:rPr lang="en-US" smtClean="0"/>
              <a:pPr/>
              <a:t>2/3/15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3BBE3-C536-B145-804C-EA2040594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2A1BF-5694-4047-959B-376D0BE54192}" type="datetimeFigureOut">
              <a:rPr lang="en-US" smtClean="0"/>
              <a:pPr/>
              <a:t>2/3/15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8E9A1-6A6A-7C4D-B157-1D1C0005A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A24E-4D05-2F48-AF78-E5FC94A39139}" type="datetime1">
              <a:rPr lang="en-US" smtClean="0"/>
              <a:pPr/>
              <a:t>2/3/15</a:t>
            </a:fld>
            <a:endParaRPr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5822FB46-FB7B-4879-9B1A-EE9F4DE9AFD3}" type="slidenum">
              <a:rPr smtClean="0"/>
              <a:pPr/>
              <a:t>‹#›</a:t>
            </a:fld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5A332-BC0E-CF45-8566-9A6EB898A010}" type="datetime1">
              <a:rPr lang="en-US" smtClean="0"/>
              <a:pPr/>
              <a:t>2/3/15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169A-22F1-224F-A2B7-117CAC53FB51}" type="datetime1">
              <a:rPr lang="en-US" smtClean="0"/>
              <a:pPr/>
              <a:t>2/3/15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A3A2-1860-3448-B1A1-647B823AAE76}" type="datetime1">
              <a:rPr lang="en-US" smtClean="0"/>
              <a:pPr/>
              <a:t>2/3/15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‹#›</a:t>
            </a:fld>
            <a:endParaRPr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C88D-4593-4549-BD8C-2521F2125D1E}" type="datetime1">
              <a:rPr lang="en-US" smtClean="0"/>
              <a:pPr/>
              <a:t>2/3/15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FFF1679-83E0-4571-98D7-4BB535B5F505}" type="slidenum">
              <a:rPr smtClean="0"/>
              <a:pPr/>
              <a:t>‹#›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7F64-A2C7-B143-9FED-EEB156F1E94F}" type="datetime1">
              <a:rPr lang="en-US" smtClean="0"/>
              <a:pPr/>
              <a:t>2/3/15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‹#›</a:t>
            </a:fld>
            <a:endParaRPr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2C59-608F-994C-A971-BC8154EFE0FE}" type="datetime1">
              <a:rPr lang="en-US" smtClean="0"/>
              <a:pPr/>
              <a:t>2/3/15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‹#›</a:t>
            </a:fld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C1A0E-0EB4-A54B-BD1E-D15545881F18}" type="datetime1">
              <a:rPr lang="en-US" smtClean="0"/>
              <a:pPr/>
              <a:t>2/3/15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F00F-4BA5-7642-A07E-4189790357E1}" type="datetime1">
              <a:rPr lang="en-US" smtClean="0"/>
              <a:pPr/>
              <a:t>2/3/15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171A-A28E-D846-9064-0AB865A7A166}" type="datetime1">
              <a:rPr lang="en-US" smtClean="0"/>
              <a:pPr/>
              <a:t>2/3/15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‹#›</a:t>
            </a:fld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67CEB-EFC3-7F4B-907A-6C167F769745}" type="datetime1">
              <a:rPr lang="en-US" smtClean="0"/>
              <a:pPr/>
              <a:t>2/3/15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FFF1679-83E0-4571-98D7-4BB535B5F505}" type="slidenum">
              <a:rPr smtClean="0"/>
              <a:pPr/>
              <a:t>‹#›</a:t>
            </a:fld>
            <a:endParaRPr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C9785DD-243C-554E-9B9B-E6057EFCA64F}" type="datetime1">
              <a:rPr lang="en-US" smtClean="0"/>
              <a:pPr/>
              <a:t>2/3/15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FFF1679-83E0-4571-98D7-4BB535B5F505}" type="slidenum">
              <a:rPr smtClean="0"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df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d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df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df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df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df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df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df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audio" Target="../media/audio1.bin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14400" y="1143000"/>
            <a:ext cx="7696200" cy="20574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Probing the QCD phase diagram with </a:t>
            </a:r>
            <a:r>
              <a:rPr lang="en-US" sz="3600" dirty="0" smtClean="0">
                <a:solidFill>
                  <a:srgbClr val="0000FF"/>
                </a:solidFill>
              </a:rPr>
              <a:t>Measurements of strange </a:t>
            </a:r>
            <a:r>
              <a:rPr lang="en-US" sz="3600" dirty="0" err="1" smtClean="0">
                <a:solidFill>
                  <a:srgbClr val="0000FF"/>
                </a:solidFill>
              </a:rPr>
              <a:t>hadron</a:t>
            </a:r>
            <a:r>
              <a:rPr lang="en-US" sz="3600" dirty="0" smtClean="0">
                <a:solidFill>
                  <a:srgbClr val="0000FF"/>
                </a:solidFill>
              </a:rPr>
              <a:t> elliptic flow in STAR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3491805"/>
            <a:ext cx="541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2800" u="sng" dirty="0" smtClean="0"/>
              <a:t>Md. Nasim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 University of California, Los Angeles</a:t>
            </a:r>
          </a:p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(for the STAR Collaboration)</a:t>
            </a:r>
          </a:p>
          <a:p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1</a:t>
            </a:fld>
            <a:endParaRPr/>
          </a:p>
        </p:txBody>
      </p:sp>
      <p:pic>
        <p:nvPicPr>
          <p:cNvPr id="10" name="Picture 9" descr="267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540" y="5267960"/>
            <a:ext cx="1216660" cy="1361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420469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9B28AE"/>
                </a:solidFill>
                <a:cs typeface="Abadi MT Condensed Light"/>
              </a:rPr>
              <a:t>ICPAQGP 2015, </a:t>
            </a:r>
            <a:r>
              <a:rPr lang="en-US" sz="3600" dirty="0" err="1" smtClean="0">
                <a:solidFill>
                  <a:srgbClr val="9B28AE"/>
                </a:solidFill>
                <a:cs typeface="Abadi MT Condensed Light"/>
              </a:rPr>
              <a:t>Kolkata</a:t>
            </a:r>
            <a:endParaRPr lang="en-US" sz="3600" dirty="0">
              <a:solidFill>
                <a:srgbClr val="9B28AE"/>
              </a:solidFill>
              <a:cs typeface="Abadi MT Condensed Light"/>
            </a:endParaRPr>
          </a:p>
        </p:txBody>
      </p:sp>
      <p:pic>
        <p:nvPicPr>
          <p:cNvPr id="7" name="Picture 7" descr="STAR-logo-base-red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6090" y="5105400"/>
            <a:ext cx="20764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nca_scaling_plot.eps"/>
          <p:cNvPicPr>
            <a:picLocks noGrp="1" noChangeAspect="1"/>
          </p:cNvPicPr>
          <p:nvPr>
            <p:ph sz="quarter"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4772" r="3750" b="7158"/>
              <a:stretch>
                <a:fillRect/>
              </a:stretch>
            </p:blipFill>
          </mc:Choice>
          <mc:Fallback>
            <p:blipFill>
              <a:blip r:embed="rId3"/>
              <a:srcRect t="4772" r="3750" b="7158"/>
              <a:stretch>
                <a:fillRect/>
              </a:stretch>
            </p:blipFill>
          </mc:Fallback>
        </mc:AlternateContent>
        <p:spPr>
          <a:xfrm>
            <a:off x="626321" y="1143000"/>
            <a:ext cx="7831879" cy="375376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10</a:t>
            </a:fld>
            <a:endParaRPr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14400" y="-381000"/>
            <a:ext cx="8229600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Top RHIC Energy: NCQ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Scaling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Centrality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B28A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0" y="838200"/>
            <a:ext cx="190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Au+Au</a:t>
            </a:r>
            <a:r>
              <a:rPr lang="en-US" sz="2000" b="1" dirty="0" smtClean="0"/>
              <a:t> 200 </a:t>
            </a:r>
            <a:r>
              <a:rPr lang="en-US" sz="2000" b="1" dirty="0" err="1" smtClean="0"/>
              <a:t>GeV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29065" y="4876800"/>
            <a:ext cx="74815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Scaling hold within the limit of 10% for both 0-30% and </a:t>
            </a:r>
          </a:p>
          <a:p>
            <a:r>
              <a:rPr lang="en-US" sz="2800" dirty="0" smtClean="0"/>
              <a:t>30-80% centrality for (m</a:t>
            </a:r>
            <a:r>
              <a:rPr lang="en-US" sz="2800" baseline="-25000" dirty="0" smtClean="0"/>
              <a:t>T</a:t>
            </a:r>
            <a:r>
              <a:rPr lang="en-US" sz="2800" dirty="0" smtClean="0"/>
              <a:t>-m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)/n</a:t>
            </a:r>
            <a:r>
              <a:rPr lang="en-US" sz="2800" baseline="-25000" dirty="0" smtClean="0"/>
              <a:t>q</a:t>
            </a:r>
            <a:r>
              <a:rPr lang="en-US" sz="2800" dirty="0" smtClean="0"/>
              <a:t> &gt; 0.8 GeV/c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,</a:t>
            </a:r>
          </a:p>
          <a:p>
            <a:r>
              <a:rPr lang="en-US" sz="2800" dirty="0" smtClean="0"/>
              <a:t>except for </a:t>
            </a:r>
            <a:r>
              <a:rPr lang="en-US" sz="2800" dirty="0" err="1" smtClean="0"/>
              <a:t>pions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879123" y="1525488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STAR Preliminary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81000"/>
            <a:ext cx="77724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9B28AE"/>
                </a:solidFill>
                <a:latin typeface="Arial"/>
                <a:cs typeface="Arial"/>
              </a:rPr>
              <a:t>BES-I: Particle </a:t>
            </a:r>
            <a:r>
              <a:rPr lang="en-US" sz="3600" dirty="0" err="1" smtClean="0">
                <a:solidFill>
                  <a:srgbClr val="9B28AE"/>
                </a:solidFill>
                <a:latin typeface="Arial"/>
                <a:cs typeface="Arial"/>
              </a:rPr>
              <a:t>vs</a:t>
            </a:r>
            <a:r>
              <a:rPr lang="en-US" sz="3600" dirty="0" smtClean="0">
                <a:solidFill>
                  <a:srgbClr val="9B28AE"/>
                </a:solidFill>
                <a:latin typeface="Arial"/>
                <a:cs typeface="Arial"/>
              </a:rPr>
              <a:t> Anti-particle</a:t>
            </a:r>
            <a:endParaRPr lang="en-US" sz="3600" dirty="0">
              <a:solidFill>
                <a:srgbClr val="9B28AE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11</a:t>
            </a:fld>
            <a:endParaRPr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t="12166" r="7585"/>
          <a:stretch>
            <a:fillRect/>
          </a:stretch>
        </p:blipFill>
        <p:spPr bwMode="auto">
          <a:xfrm>
            <a:off x="152400" y="1255712"/>
            <a:ext cx="3667125" cy="331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/>
          <a:srcRect t="7369"/>
          <a:stretch>
            <a:fillRect/>
          </a:stretch>
        </p:blipFill>
        <p:spPr bwMode="auto">
          <a:xfrm>
            <a:off x="3886200" y="1340596"/>
            <a:ext cx="4972050" cy="30028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98550" y="4872037"/>
            <a:ext cx="7664450" cy="842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3144" rIns="90000" bIns="45000">
            <a:prstTxWarp prst="textNoShape">
              <a:avLst/>
            </a:prstTxWarp>
          </a:bodyPr>
          <a:lstStyle/>
          <a:p>
            <a:pPr>
              <a:lnSpc>
                <a:spcPct val="92000"/>
              </a:lnSpc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dirty="0">
                <a:solidFill>
                  <a:srgbClr val="000000"/>
                </a:solidFill>
                <a:latin typeface="Book Antiqua" charset="0"/>
              </a:rPr>
              <a:t> Hydro model: Hybrid model (</a:t>
            </a:r>
            <a:r>
              <a:rPr lang="en-US" dirty="0" err="1">
                <a:solidFill>
                  <a:srgbClr val="000000"/>
                </a:solidFill>
                <a:latin typeface="Book Antiqua" charset="0"/>
              </a:rPr>
              <a:t>UrQMD</a:t>
            </a:r>
            <a:r>
              <a:rPr lang="en-US" dirty="0">
                <a:solidFill>
                  <a:srgbClr val="000000"/>
                </a:solidFill>
                <a:latin typeface="Book Antiqua" charset="0"/>
              </a:rPr>
              <a:t> + hydro) with baryon </a:t>
            </a:r>
            <a:r>
              <a:rPr lang="en-US" dirty="0" smtClean="0">
                <a:solidFill>
                  <a:srgbClr val="000000"/>
                </a:solidFill>
                <a:latin typeface="Book Antiqua" charset="0"/>
              </a:rPr>
              <a:t>stopping</a:t>
            </a:r>
          </a:p>
          <a:p>
            <a:pPr>
              <a:lnSpc>
                <a:spcPct val="92000"/>
              </a:lnSpc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dirty="0">
                <a:solidFill>
                  <a:srgbClr val="000000"/>
                </a:solidFill>
                <a:latin typeface="Book Antiqua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Book Antiqua" charset="0"/>
              </a:rPr>
              <a:t>Nambu-Jona-Lasinio</a:t>
            </a:r>
            <a:r>
              <a:rPr lang="en-US" dirty="0">
                <a:solidFill>
                  <a:srgbClr val="000000"/>
                </a:solidFill>
                <a:latin typeface="Book Antiqua" charset="0"/>
              </a:rPr>
              <a:t> (NJL): Using vector mean-field potential, repulsive </a:t>
            </a:r>
          </a:p>
          <a:p>
            <a:pPr>
              <a:lnSpc>
                <a:spcPct val="92000"/>
              </a:lnSpc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dirty="0">
                <a:solidFill>
                  <a:srgbClr val="000000"/>
                </a:solidFill>
                <a:latin typeface="Book Antiqua" charset="0"/>
              </a:rPr>
              <a:t> for quarks, attractive for anti-quarks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066800" y="5829300"/>
            <a:ext cx="7543800" cy="8382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0000" tIns="63144" rIns="90000" bIns="45000">
            <a:prstTxWarp prst="textNoShape">
              <a:avLst/>
            </a:prstTxWarp>
          </a:bodyPr>
          <a:lstStyle/>
          <a:p>
            <a:pPr>
              <a:lnSpc>
                <a:spcPct val="92000"/>
              </a:lnSpc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000" b="1" dirty="0" smtClean="0">
                <a:solidFill>
                  <a:srgbClr val="085FCF"/>
                </a:solidFill>
                <a:latin typeface="Book Antiqua" charset="0"/>
              </a:rPr>
              <a:t>  Good </a:t>
            </a:r>
            <a:r>
              <a:rPr lang="en-US" sz="2000" b="1" dirty="0">
                <a:solidFill>
                  <a:srgbClr val="085FCF"/>
                </a:solidFill>
                <a:latin typeface="Book Antiqua" charset="0"/>
              </a:rPr>
              <a:t>agreement</a:t>
            </a:r>
            <a:r>
              <a:rPr lang="en-US" sz="2000" b="1" dirty="0" smtClean="0">
                <a:solidFill>
                  <a:srgbClr val="085FCF"/>
                </a:solidFill>
                <a:latin typeface="Book Antiqua" charset="0"/>
              </a:rPr>
              <a:t> between data and </a:t>
            </a:r>
            <a:r>
              <a:rPr lang="en-US" sz="2000" b="1" dirty="0">
                <a:solidFill>
                  <a:srgbClr val="085FCF"/>
                </a:solidFill>
                <a:latin typeface="Book Antiqua" charset="0"/>
              </a:rPr>
              <a:t>hybrid-hydro</a:t>
            </a:r>
            <a:r>
              <a:rPr lang="en-US" sz="2000" b="1" dirty="0" smtClean="0">
                <a:solidFill>
                  <a:srgbClr val="085FCF"/>
                </a:solidFill>
                <a:latin typeface="Book Antiqua" charset="0"/>
              </a:rPr>
              <a:t> model</a:t>
            </a:r>
          </a:p>
          <a:p>
            <a:pPr>
              <a:lnSpc>
                <a:spcPct val="92000"/>
              </a:lnSpc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000" b="1" dirty="0" smtClean="0">
                <a:solidFill>
                  <a:srgbClr val="085FCF"/>
                </a:solidFill>
                <a:latin typeface="Book Antiqua" charset="0"/>
              </a:rPr>
              <a:t>  calculation with </a:t>
            </a:r>
            <a:r>
              <a:rPr lang="en-US" sz="2000" b="1" dirty="0">
                <a:solidFill>
                  <a:srgbClr val="085FCF"/>
                </a:solidFill>
                <a:latin typeface="Book Antiqua" charset="0"/>
              </a:rPr>
              <a:t>baryon </a:t>
            </a:r>
            <a:r>
              <a:rPr lang="en-US" sz="2000" b="1" dirty="0" smtClean="0">
                <a:solidFill>
                  <a:srgbClr val="085FCF"/>
                </a:solidFill>
                <a:latin typeface="Book Antiqua" charset="0"/>
              </a:rPr>
              <a:t>stopping.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978525" y="4572000"/>
            <a:ext cx="2784475" cy="25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57096" rIns="90000" bIns="45000">
            <a:prstTxWarp prst="textNoShape">
              <a:avLst/>
            </a:prstTxWarp>
          </a:bodyPr>
          <a:lstStyle/>
          <a:p>
            <a:pPr>
              <a:lnSpc>
                <a:spcPct val="92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US" sz="1200" b="1" dirty="0">
                <a:latin typeface="Book Antiqua" charset="0"/>
                <a:ea typeface="Times New Roman" charset="0"/>
                <a:cs typeface="Times New Roman" charset="0"/>
              </a:rPr>
              <a:t>Hybrid: Phys. Rev. C 86, </a:t>
            </a:r>
            <a:r>
              <a:rPr lang="en-US" sz="1200" b="1" dirty="0">
                <a:latin typeface="Book Antiqua" charset="0"/>
              </a:rPr>
              <a:t>044903 (</a:t>
            </a:r>
            <a:r>
              <a:rPr lang="en-US" sz="1200" b="1" dirty="0" smtClean="0">
                <a:latin typeface="Book Antiqua" charset="0"/>
              </a:rPr>
              <a:t>2012)</a:t>
            </a:r>
            <a:r>
              <a:rPr lang="en-US" sz="1200" b="1" dirty="0" smtClean="0">
                <a:solidFill>
                  <a:srgbClr val="FFFFFF"/>
                </a:solidFill>
                <a:latin typeface="Book Antiqua" charset="0"/>
              </a:rPr>
              <a:t>)</a:t>
            </a:r>
            <a:endParaRPr lang="en-US" sz="1200" b="1" dirty="0">
              <a:solidFill>
                <a:srgbClr val="FFFFFF"/>
              </a:solidFill>
              <a:latin typeface="Book Antiqua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715000" y="4314825"/>
            <a:ext cx="3130550" cy="25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57096" rIns="90000" bIns="45000">
            <a:prstTxWarp prst="textNoShape">
              <a:avLst/>
            </a:prstTxWarp>
          </a:bodyPr>
          <a:lstStyle/>
          <a:p>
            <a:pPr>
              <a:lnSpc>
                <a:spcPct val="92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1200" b="1" dirty="0">
                <a:solidFill>
                  <a:srgbClr val="000000"/>
                </a:solidFill>
                <a:latin typeface="Book Antiqua" charset="0"/>
              </a:rPr>
              <a:t>NJL: </a:t>
            </a:r>
            <a:r>
              <a:rPr lang="en-US" sz="1200" b="1" dirty="0" err="1">
                <a:solidFill>
                  <a:srgbClr val="000000"/>
                </a:solidFill>
                <a:latin typeface="Book Antiqua" charset="0"/>
              </a:rPr>
              <a:t>Acta</a:t>
            </a:r>
            <a:r>
              <a:rPr lang="en-US" sz="1200" b="1" dirty="0">
                <a:solidFill>
                  <a:srgbClr val="000000"/>
                </a:solidFill>
                <a:latin typeface="Book Antiqua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Book Antiqua" charset="0"/>
              </a:rPr>
              <a:t>Phys.Polon.Supp</a:t>
            </a:r>
            <a:r>
              <a:rPr lang="en-US" sz="1200" b="1" dirty="0">
                <a:solidFill>
                  <a:srgbClr val="000000"/>
                </a:solidFill>
                <a:latin typeface="Book Antiqua" charset="0"/>
              </a:rPr>
              <a:t>. 7 (2014) 1, 183 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914400" y="4465638"/>
            <a:ext cx="2471738" cy="258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57096" rIns="90000" bIns="45000">
            <a:prstTxWarp prst="textNoShape">
              <a:avLst/>
            </a:prstTxWarp>
          </a:bodyPr>
          <a:lstStyle/>
          <a:p>
            <a:pPr>
              <a:lnSpc>
                <a:spcPct val="92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US" sz="1200" b="1" dirty="0" smtClean="0">
                <a:solidFill>
                  <a:srgbClr val="000000"/>
                </a:solidFill>
                <a:latin typeface="Book Antiqua" charset="0"/>
              </a:rPr>
              <a:t>STAR: Phys</a:t>
            </a:r>
            <a:r>
              <a:rPr lang="en-US" sz="1200" b="1" dirty="0">
                <a:solidFill>
                  <a:srgbClr val="000000"/>
                </a:solidFill>
                <a:latin typeface="Book Antiqua" charset="0"/>
              </a:rPr>
              <a:t>. Rev. </a:t>
            </a:r>
            <a:r>
              <a:rPr lang="en-US" sz="1200" b="1" dirty="0" err="1">
                <a:solidFill>
                  <a:srgbClr val="000000"/>
                </a:solidFill>
                <a:latin typeface="Book Antiqua" charset="0"/>
              </a:rPr>
              <a:t>Lett</a:t>
            </a:r>
            <a:r>
              <a:rPr lang="en-US" sz="1200" b="1" dirty="0">
                <a:solidFill>
                  <a:srgbClr val="000000"/>
                </a:solidFill>
                <a:latin typeface="Book Antiqua" charset="0"/>
              </a:rPr>
              <a:t>. 110, 142301 (2013)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7344" y="685800"/>
            <a:ext cx="359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Minimum Bias </a:t>
            </a:r>
            <a:r>
              <a:rPr lang="en-US" sz="2800" b="1" dirty="0" err="1" smtClean="0"/>
              <a:t>Au+Au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12</a:t>
            </a:fld>
            <a:endParaRPr/>
          </a:p>
        </p:txBody>
      </p:sp>
      <p:pic>
        <p:nvPicPr>
          <p:cNvPr id="9" name="Picture 8" descr="c_diff_pt_v2_vs_energy_mult_norm_0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13148" r="6249"/>
              <a:stretch>
                <a:fillRect/>
              </a:stretch>
            </p:blipFill>
          </mc:Choice>
          <mc:Fallback>
            <p:blipFill>
              <a:blip r:embed="rId3"/>
              <a:srcRect t="13148" r="6249"/>
              <a:stretch>
                <a:fillRect/>
              </a:stretch>
            </p:blipFill>
          </mc:Fallback>
        </mc:AlternateContent>
        <p:spPr>
          <a:xfrm>
            <a:off x="990600" y="1446960"/>
            <a:ext cx="3375458" cy="297264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14400" y="-381000"/>
            <a:ext cx="77724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9B28AE"/>
                </a:solidFill>
                <a:latin typeface="Arial"/>
                <a:cs typeface="Arial"/>
              </a:rPr>
              <a:t>BES-I: Particle </a:t>
            </a:r>
            <a:r>
              <a:rPr lang="en-US" sz="3600" dirty="0" err="1" smtClean="0">
                <a:solidFill>
                  <a:srgbClr val="9B28AE"/>
                </a:solidFill>
                <a:latin typeface="Arial"/>
                <a:cs typeface="Arial"/>
              </a:rPr>
              <a:t>vs</a:t>
            </a:r>
            <a:r>
              <a:rPr lang="en-US" sz="3600" dirty="0" smtClean="0">
                <a:solidFill>
                  <a:srgbClr val="9B28AE"/>
                </a:solidFill>
                <a:latin typeface="Arial"/>
                <a:cs typeface="Arial"/>
              </a:rPr>
              <a:t> Anti-particle</a:t>
            </a:r>
            <a:endParaRPr lang="en-US" sz="3600" dirty="0">
              <a:solidFill>
                <a:srgbClr val="9B28A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7344" y="685800"/>
            <a:ext cx="3719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Centrality Dependence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68732" y="4760893"/>
            <a:ext cx="7718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Relative difference between particle and anti-particle v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</a:t>
            </a:r>
          </a:p>
          <a:p>
            <a:pPr algn="just"/>
            <a:r>
              <a:rPr lang="en-US" sz="2800" dirty="0" smtClean="0"/>
              <a:t>is larger in central collisions than in peripheral.</a:t>
            </a:r>
            <a:endParaRPr lang="en-US" sz="2800" dirty="0"/>
          </a:p>
        </p:txBody>
      </p:sp>
      <p:pic>
        <p:nvPicPr>
          <p:cNvPr id="14" name="Picture 13" descr="c_diff_pt_v2_vs_energy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t="14462" r="8749"/>
              <a:stretch>
                <a:fillRect/>
              </a:stretch>
            </p:blipFill>
          </mc:Choice>
          <mc:Fallback>
            <p:blipFill>
              <a:blip r:embed="rId5"/>
              <a:srcRect t="14462" r="8749"/>
              <a:stretch>
                <a:fillRect/>
              </a:stretch>
            </p:blipFill>
          </mc:Fallback>
        </mc:AlternateContent>
        <p:spPr>
          <a:xfrm>
            <a:off x="4724400" y="1433396"/>
            <a:ext cx="3351155" cy="29862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43200" y="2359223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STAR Preliminary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629400" y="2362200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STAR Preliminary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13</a:t>
            </a:fld>
            <a:endParaRPr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90600" y="5219700"/>
            <a:ext cx="8159496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19088" marR="0" lvl="0" indent="-319088" algn="l" defTabSz="914400" rtl="0" eaLnBrk="1" fontAlgn="base" latinLnBrk="0" hangingPunct="1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Baryon-meson splitting separation disappears at √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NN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≤ 11.5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GeV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19088" lvl="0" indent="-319088" defTabSz="914400" fontAlgn="base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  </a:t>
            </a:r>
            <a:r>
              <a:rPr lang="en-US" sz="2400" i="1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Hadronic</a:t>
            </a:r>
            <a:r>
              <a:rPr lang="en-US" sz="2400" i="1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400" i="1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interaction might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play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an important role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for </a:t>
            </a:r>
            <a:r>
              <a:rPr lang="en-US" sz="2400" i="1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√</a:t>
            </a:r>
            <a:r>
              <a:rPr lang="en-US" sz="2400" i="1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s</a:t>
            </a:r>
            <a:r>
              <a:rPr lang="en-US" sz="2400" i="1" baseline="-25000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NN</a:t>
            </a:r>
            <a:r>
              <a:rPr lang="en-US" sz="2400" i="1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≤ 11.5 </a:t>
            </a:r>
            <a:r>
              <a:rPr lang="en-US" sz="2400" i="1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GeV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7344" y="685800"/>
            <a:ext cx="359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Minimum Bias </a:t>
            </a:r>
            <a:r>
              <a:rPr lang="en-US" sz="2800" b="1" dirty="0" err="1" smtClean="0"/>
              <a:t>Au+Au</a:t>
            </a:r>
            <a:endParaRPr lang="en-US" sz="2800" b="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0" y="-381000"/>
            <a:ext cx="77724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9B28AE"/>
                </a:solidFill>
                <a:latin typeface="Arial"/>
                <a:cs typeface="Arial"/>
              </a:rPr>
              <a:t>BES-I: Baryon-Meson Separation</a:t>
            </a:r>
            <a:endParaRPr lang="en-US" sz="3600" dirty="0">
              <a:solidFill>
                <a:srgbClr val="9B28AE"/>
              </a:solidFill>
              <a:latin typeface="Arial"/>
              <a:cs typeface="Arial"/>
            </a:endParaRPr>
          </a:p>
        </p:txBody>
      </p:sp>
      <p:pic>
        <p:nvPicPr>
          <p:cNvPr id="11" name="Picture 10" descr="c_v2_mt1_mult0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12396"/>
              <a:stretch>
                <a:fillRect/>
              </a:stretch>
            </p:blipFill>
          </mc:Choice>
          <mc:Fallback>
            <p:blipFill>
              <a:blip r:embed="rId3"/>
              <a:srcRect t="12396"/>
              <a:stretch>
                <a:fillRect/>
              </a:stretch>
            </p:blipFill>
          </mc:Fallback>
        </mc:AlternateContent>
        <p:spPr>
          <a:xfrm>
            <a:off x="1104900" y="1289340"/>
            <a:ext cx="7200900" cy="38160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400" y="1078468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943600" y="2514600"/>
            <a:ext cx="2471738" cy="258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57096" rIns="90000" bIns="45000">
            <a:prstTxWarp prst="textNoShape">
              <a:avLst/>
            </a:prstTxWarp>
          </a:bodyPr>
          <a:lstStyle/>
          <a:p>
            <a:pPr>
              <a:lnSpc>
                <a:spcPct val="92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US" sz="1200" dirty="0" smtClean="0">
                <a:solidFill>
                  <a:srgbClr val="000000"/>
                </a:solidFill>
                <a:latin typeface="Book Antiqua" charset="0"/>
              </a:rPr>
              <a:t>STAR: Phys</a:t>
            </a:r>
            <a:r>
              <a:rPr lang="en-US" sz="1200" dirty="0">
                <a:solidFill>
                  <a:srgbClr val="000000"/>
                </a:solidFill>
                <a:latin typeface="Book Antiqua" charset="0"/>
              </a:rPr>
              <a:t>. Rev. </a:t>
            </a:r>
            <a:r>
              <a:rPr lang="en-US" sz="1200" dirty="0" err="1">
                <a:solidFill>
                  <a:srgbClr val="000000"/>
                </a:solidFill>
                <a:latin typeface="Book Antiqua" charset="0"/>
              </a:rPr>
              <a:t>Lett</a:t>
            </a:r>
            <a:r>
              <a:rPr lang="en-US" sz="1200" dirty="0">
                <a:solidFill>
                  <a:srgbClr val="000000"/>
                </a:solidFill>
                <a:latin typeface="Book Antiqua" charset="0"/>
              </a:rPr>
              <a:t>. 110, 142301 (2013)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14</a:t>
            </a:fld>
            <a:endParaRPr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90600" y="5219700"/>
            <a:ext cx="8159496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19088" marR="0" lvl="0" indent="-319088" algn="l" defTabSz="914400" rtl="0" eaLnBrk="1" fontAlgn="base" latinLnBrk="0" hangingPunct="1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Baryon-meson splitting separation disappears at √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NN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≤ 11.5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GeV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19088" lvl="0" indent="-319088" defTabSz="914400" fontAlgn="base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  </a:t>
            </a:r>
            <a:r>
              <a:rPr lang="en-US" sz="2400" i="1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Hadronic</a:t>
            </a:r>
            <a:r>
              <a:rPr lang="en-US" sz="2400" i="1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400" i="1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interaction might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play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an important role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for </a:t>
            </a:r>
            <a:r>
              <a:rPr lang="en-US" sz="2400" i="1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√</a:t>
            </a:r>
            <a:r>
              <a:rPr lang="en-US" sz="2400" i="1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s</a:t>
            </a:r>
            <a:r>
              <a:rPr lang="en-US" sz="2400" i="1" baseline="-25000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NN</a:t>
            </a:r>
            <a:r>
              <a:rPr lang="en-US" sz="2400" i="1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≤ 11.5 </a:t>
            </a:r>
            <a:r>
              <a:rPr lang="en-US" sz="2400" i="1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GeV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7344" y="685800"/>
            <a:ext cx="359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Minimum Bias </a:t>
            </a:r>
            <a:r>
              <a:rPr lang="en-US" sz="2800" b="1" dirty="0" err="1" smtClean="0"/>
              <a:t>Au+Au</a:t>
            </a:r>
            <a:endParaRPr lang="en-US" sz="2800" b="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0" y="-381000"/>
            <a:ext cx="77724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9B28AE"/>
                </a:solidFill>
                <a:latin typeface="Arial"/>
                <a:cs typeface="Arial"/>
              </a:rPr>
              <a:t>BES-I: Baryon-Meson Separation</a:t>
            </a:r>
            <a:endParaRPr lang="en-US" sz="3600" dirty="0">
              <a:solidFill>
                <a:srgbClr val="9B28AE"/>
              </a:solidFill>
              <a:latin typeface="Arial"/>
              <a:cs typeface="Arial"/>
            </a:endParaRPr>
          </a:p>
        </p:txBody>
      </p:sp>
      <p:pic>
        <p:nvPicPr>
          <p:cNvPr id="11" name="Picture 10" descr="c_v2_mt1_mult0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12396"/>
              <a:stretch>
                <a:fillRect/>
              </a:stretch>
            </p:blipFill>
          </mc:Choice>
          <mc:Fallback>
            <p:blipFill>
              <a:blip r:embed="rId3"/>
              <a:srcRect t="12396"/>
              <a:stretch>
                <a:fillRect/>
              </a:stretch>
            </p:blipFill>
          </mc:Fallback>
        </mc:AlternateContent>
        <p:spPr>
          <a:xfrm>
            <a:off x="1104900" y="1289340"/>
            <a:ext cx="7200900" cy="38160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400" y="1078468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943600" y="2514600"/>
            <a:ext cx="2471738" cy="258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57096" rIns="90000" bIns="45000">
            <a:prstTxWarp prst="textNoShape">
              <a:avLst/>
            </a:prstTxWarp>
          </a:bodyPr>
          <a:lstStyle/>
          <a:p>
            <a:pPr>
              <a:lnSpc>
                <a:spcPct val="92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US" sz="1200" dirty="0" smtClean="0">
                <a:solidFill>
                  <a:srgbClr val="000000"/>
                </a:solidFill>
                <a:latin typeface="Book Antiqua" charset="0"/>
              </a:rPr>
              <a:t>STAR: Phys</a:t>
            </a:r>
            <a:r>
              <a:rPr lang="en-US" sz="1200" dirty="0">
                <a:solidFill>
                  <a:srgbClr val="000000"/>
                </a:solidFill>
                <a:latin typeface="Book Antiqua" charset="0"/>
              </a:rPr>
              <a:t>. Rev. </a:t>
            </a:r>
            <a:r>
              <a:rPr lang="en-US" sz="1200" dirty="0" err="1">
                <a:solidFill>
                  <a:srgbClr val="000000"/>
                </a:solidFill>
                <a:latin typeface="Book Antiqua" charset="0"/>
              </a:rPr>
              <a:t>Lett</a:t>
            </a:r>
            <a:r>
              <a:rPr lang="en-US" sz="1200" dirty="0">
                <a:solidFill>
                  <a:srgbClr val="000000"/>
                </a:solidFill>
                <a:latin typeface="Book Antiqua" charset="0"/>
              </a:rPr>
              <a:t>. 110, 142301 (2013)</a:t>
            </a: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4114800" y="2157222"/>
            <a:ext cx="332298" cy="66217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2133600" y="2309622"/>
            <a:ext cx="332298" cy="66217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_v2_mt_data_3X6_0.eps"/>
          <p:cNvPicPr>
            <a:picLocks noGrp="1" noChangeAspect="1"/>
          </p:cNvPicPr>
          <p:nvPr>
            <p:ph sz="quarter"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6987" b="49906"/>
              <a:stretch>
                <a:fillRect/>
              </a:stretch>
            </p:blipFill>
          </mc:Choice>
          <mc:Fallback>
            <p:blipFill>
              <a:blip r:embed="rId3"/>
              <a:srcRect t="6987" b="49906"/>
              <a:stretch>
                <a:fillRect/>
              </a:stretch>
            </p:blipFill>
          </mc:Fallback>
        </mc:AlternateContent>
        <p:spPr>
          <a:xfrm>
            <a:off x="1359408" y="1227677"/>
            <a:ext cx="6336792" cy="3420523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15</a:t>
            </a:fld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14400" y="-381000"/>
            <a:ext cx="77724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9B28AE"/>
                </a:solidFill>
                <a:latin typeface="Arial"/>
                <a:cs typeface="Arial"/>
              </a:rPr>
              <a:t>BES-I: Baryon-Meson Separation</a:t>
            </a:r>
            <a:endParaRPr lang="en-US" sz="3600" dirty="0">
              <a:solidFill>
                <a:srgbClr val="9B28AE"/>
              </a:solidFill>
              <a:latin typeface="Arial"/>
              <a:cs typeface="Arial"/>
            </a:endParaRPr>
          </a:p>
        </p:txBody>
      </p:sp>
      <p:pic>
        <p:nvPicPr>
          <p:cNvPr id="7" name="Content Placeholder 4" descr="c_v2_mt_data_3X6_0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92825"/>
              <a:stretch>
                <a:fillRect/>
              </a:stretch>
            </p:blipFill>
          </mc:Choice>
          <mc:Fallback>
            <p:blipFill>
              <a:blip r:embed="rId3"/>
              <a:srcRect t="92825"/>
              <a:stretch>
                <a:fillRect/>
              </a:stretch>
            </p:blipFill>
          </mc:Fallback>
        </mc:AlternateContent>
        <p:spPr>
          <a:xfrm>
            <a:off x="1359408" y="4648200"/>
            <a:ext cx="6336792" cy="5693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57344" y="685800"/>
            <a:ext cx="3719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Centrality Dependence</a:t>
            </a:r>
            <a:endParaRPr lang="en-US" sz="2800" b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990600" y="5219700"/>
            <a:ext cx="8159496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19088" marR="0" lvl="0" indent="-319088" algn="l" defTabSz="914400" rtl="0" eaLnBrk="1" fontAlgn="base" latinLnBrk="0" hangingPunct="1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Baryon-meson splitting separation disappears at √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NN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≤ 11.5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GeV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19088" lvl="0" indent="-319088" defTabSz="914400" fontAlgn="base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  </a:t>
            </a:r>
            <a:r>
              <a:rPr lang="en-US" sz="2400" i="1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Hadronic</a:t>
            </a:r>
            <a:r>
              <a:rPr lang="en-US" sz="2400" i="1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400" i="1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interaction might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play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an 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important role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for </a:t>
            </a:r>
            <a:r>
              <a:rPr lang="en-US" sz="2400" i="1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√</a:t>
            </a:r>
            <a:r>
              <a:rPr lang="en-US" sz="2400" i="1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s</a:t>
            </a:r>
            <a:r>
              <a:rPr lang="en-US" sz="2400" i="1" baseline="-25000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NN</a:t>
            </a:r>
            <a:r>
              <a:rPr lang="en-US" sz="2400" i="1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≤ 11.5 </a:t>
            </a:r>
            <a:r>
              <a:rPr lang="en-US" sz="2400" i="1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GeV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400" y="2438400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STAR Preliminary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237419" y="2493532"/>
            <a:ext cx="444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16</a:t>
            </a:fld>
            <a:endParaRPr/>
          </a:p>
        </p:txBody>
      </p:sp>
      <p:pic>
        <p:nvPicPr>
          <p:cNvPr id="8" name="Content Placeholder 7" descr="avg_v2_phi_pt_model_fit.eps"/>
          <p:cNvPicPr>
            <a:picLocks noGrp="1" noChangeAspect="1"/>
          </p:cNvPicPr>
          <p:nvPr>
            <p:ph sz="quarter"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84759" y="990600"/>
            <a:ext cx="5073041" cy="4572000"/>
          </a:xfrm>
        </p:spPr>
      </p:pic>
      <p:sp>
        <p:nvSpPr>
          <p:cNvPr id="9" name="TextBox 8"/>
          <p:cNvSpPr txBox="1"/>
          <p:nvPr/>
        </p:nvSpPr>
        <p:spPr>
          <a:xfrm>
            <a:off x="1676400" y="1371600"/>
            <a:ext cx="1700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Preliminary</a:t>
            </a:r>
            <a:endParaRPr lang="en-US" dirty="0"/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324475" y="883146"/>
            <a:ext cx="351891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 &lt;v</a:t>
            </a:r>
            <a:r>
              <a:rPr lang="en-US" sz="2000" baseline="-25000" dirty="0">
                <a:latin typeface="+mn-lt"/>
                <a:ea typeface="+mn-ea"/>
                <a:cs typeface="+mn-cs"/>
              </a:rPr>
              <a:t>2</a:t>
            </a:r>
            <a:r>
              <a:rPr lang="en-US" sz="2000" dirty="0">
                <a:latin typeface="+mn-lt"/>
                <a:ea typeface="+mn-ea"/>
                <a:cs typeface="+mn-cs"/>
              </a:rPr>
              <a:t>&gt; (</a:t>
            </a:r>
            <a:r>
              <a:rPr lang="en-US" sz="2000" dirty="0" err="1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000" dirty="0">
                <a:latin typeface="+mn-lt"/>
                <a:ea typeface="+mn-ea"/>
                <a:cs typeface="+mn-cs"/>
              </a:rPr>
              <a:t>) for √</a:t>
            </a:r>
            <a:r>
              <a:rPr lang="en-US" sz="2000" dirty="0" err="1">
                <a:latin typeface="+mn-lt"/>
                <a:ea typeface="+mn-ea"/>
                <a:cs typeface="+mn-cs"/>
              </a:rPr>
              <a:t>s</a:t>
            </a:r>
            <a:r>
              <a:rPr lang="en-US" sz="2000" baseline="-25000" dirty="0" err="1">
                <a:latin typeface="+mn-lt"/>
                <a:ea typeface="+mn-ea"/>
                <a:cs typeface="+mn-cs"/>
              </a:rPr>
              <a:t>NN</a:t>
            </a:r>
            <a:r>
              <a:rPr lang="en-US" sz="2000" dirty="0">
                <a:latin typeface="+mn-lt"/>
                <a:ea typeface="+mn-ea"/>
                <a:cs typeface="+mn-cs"/>
              </a:rPr>
              <a:t> ≥ 19.6 </a:t>
            </a:r>
            <a:r>
              <a:rPr lang="en-US" sz="2000" dirty="0" err="1">
                <a:latin typeface="+mn-lt"/>
                <a:ea typeface="+mn-ea"/>
                <a:cs typeface="+mn-cs"/>
              </a:rPr>
              <a:t>GeV</a:t>
            </a:r>
            <a:endParaRPr lang="en-US" sz="2000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   can be described by AMPT-SM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   by varying </a:t>
            </a:r>
            <a:r>
              <a:rPr lang="en-US" sz="2000" dirty="0" err="1">
                <a:latin typeface="+mn-lt"/>
                <a:ea typeface="+mn-ea"/>
                <a:cs typeface="+mn-cs"/>
              </a:rPr>
              <a:t>parton-parton</a:t>
            </a:r>
            <a:r>
              <a:rPr lang="en-US" sz="2000" dirty="0">
                <a:latin typeface="+mn-lt"/>
                <a:ea typeface="+mn-ea"/>
                <a:cs typeface="+mn-cs"/>
              </a:rPr>
              <a:t> cross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   section from 3 </a:t>
            </a:r>
            <a:r>
              <a:rPr lang="en-US" sz="2000" dirty="0" err="1">
                <a:latin typeface="+mn-lt"/>
                <a:ea typeface="+mn-ea"/>
                <a:cs typeface="+mn-cs"/>
              </a:rPr>
              <a:t>mb</a:t>
            </a:r>
            <a:r>
              <a:rPr lang="en-US" sz="2000" dirty="0">
                <a:latin typeface="+mn-lt"/>
                <a:ea typeface="+mn-ea"/>
                <a:cs typeface="+mn-cs"/>
              </a:rPr>
              <a:t> to 10 </a:t>
            </a:r>
            <a:r>
              <a:rPr lang="en-US" sz="2000" dirty="0" err="1">
                <a:latin typeface="+mn-lt"/>
                <a:ea typeface="+mn-ea"/>
                <a:cs typeface="+mn-cs"/>
              </a:rPr>
              <a:t>mb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+mn-lt"/>
                <a:ea typeface="+mn-ea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   </a:t>
            </a:r>
            <a:r>
              <a:rPr lang="en-US" sz="20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√</a:t>
            </a:r>
            <a:r>
              <a:rPr lang="en-US" sz="2000" dirty="0" err="1">
                <a:solidFill>
                  <a:srgbClr val="0000FF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2000" baseline="-25000" dirty="0" err="1">
                <a:solidFill>
                  <a:srgbClr val="0000FF"/>
                </a:solidFill>
                <a:latin typeface="+mn-lt"/>
                <a:ea typeface="+mn-ea"/>
                <a:cs typeface="+mn-cs"/>
              </a:rPr>
              <a:t>NN</a:t>
            </a:r>
            <a:r>
              <a:rPr lang="en-US" sz="20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&gt; 19.6 </a:t>
            </a:r>
            <a:r>
              <a:rPr lang="en-US" sz="2000" dirty="0" err="1">
                <a:solidFill>
                  <a:srgbClr val="0000FF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en-US" sz="20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: v</a:t>
            </a:r>
            <a:r>
              <a:rPr lang="en-US" sz="2000" baseline="-250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20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2000" dirty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0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) ~ v</a:t>
            </a:r>
            <a:r>
              <a:rPr lang="en-US" sz="2000" baseline="-250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20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2000" dirty="0">
                <a:solidFill>
                  <a:srgbClr val="0000FF"/>
                </a:solidFill>
                <a:latin typeface="Times"/>
                <a:ea typeface="Symbol" charset="2"/>
                <a:cs typeface="Times"/>
              </a:rPr>
              <a:t>p</a:t>
            </a:r>
            <a:r>
              <a:rPr lang="en-US" sz="20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  </a:t>
            </a:r>
            <a:r>
              <a:rPr lang="en-US" sz="2000" dirty="0">
                <a:solidFill>
                  <a:srgbClr val="9B28AE"/>
                </a:solidFill>
                <a:latin typeface="+mn-lt"/>
                <a:ea typeface="+mn-ea"/>
                <a:cs typeface="+mn-cs"/>
              </a:rPr>
              <a:t>√</a:t>
            </a:r>
            <a:r>
              <a:rPr lang="en-US" sz="2000" dirty="0" err="1">
                <a:solidFill>
                  <a:srgbClr val="9B28AE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2000" baseline="-25000" dirty="0" err="1">
                <a:solidFill>
                  <a:srgbClr val="9B28AE"/>
                </a:solidFill>
                <a:latin typeface="+mn-lt"/>
                <a:ea typeface="+mn-ea"/>
                <a:cs typeface="+mn-cs"/>
              </a:rPr>
              <a:t>NN</a:t>
            </a:r>
            <a:r>
              <a:rPr lang="en-US" sz="2000" dirty="0">
                <a:solidFill>
                  <a:srgbClr val="9B28AE"/>
                </a:solidFill>
                <a:latin typeface="+mn-lt"/>
                <a:ea typeface="+mn-ea"/>
                <a:cs typeface="+mn-cs"/>
              </a:rPr>
              <a:t> ≤ 19.6 </a:t>
            </a:r>
            <a:r>
              <a:rPr lang="en-US" sz="2000" dirty="0" err="1">
                <a:solidFill>
                  <a:srgbClr val="9B28AE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en-US" sz="2000" dirty="0">
                <a:solidFill>
                  <a:srgbClr val="9B28AE"/>
                </a:solidFill>
                <a:latin typeface="+mn-lt"/>
                <a:ea typeface="+mn-ea"/>
                <a:cs typeface="+mn-cs"/>
              </a:rPr>
              <a:t>:  v</a:t>
            </a:r>
            <a:r>
              <a:rPr lang="en-US" sz="2000" baseline="-25000" dirty="0">
                <a:solidFill>
                  <a:srgbClr val="9B28AE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2000" dirty="0">
                <a:solidFill>
                  <a:srgbClr val="9B28AE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2000" dirty="0">
                <a:solidFill>
                  <a:srgbClr val="9B28AE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000" dirty="0">
                <a:solidFill>
                  <a:srgbClr val="9B28AE"/>
                </a:solidFill>
                <a:latin typeface="+mn-lt"/>
                <a:ea typeface="+mn-ea"/>
                <a:cs typeface="+mn-cs"/>
              </a:rPr>
              <a:t>) &lt; v</a:t>
            </a:r>
            <a:r>
              <a:rPr lang="en-US" sz="2000" baseline="-25000" dirty="0">
                <a:solidFill>
                  <a:srgbClr val="9B28AE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2000" dirty="0">
                <a:solidFill>
                  <a:srgbClr val="9B28AE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2000" dirty="0">
                <a:solidFill>
                  <a:srgbClr val="9B28AE"/>
                </a:solidFill>
                <a:latin typeface="Times"/>
                <a:ea typeface="Symbol" charset="2"/>
                <a:cs typeface="Times"/>
              </a:rPr>
              <a:t>p</a:t>
            </a:r>
            <a:r>
              <a:rPr lang="en-US" sz="2000" dirty="0">
                <a:solidFill>
                  <a:srgbClr val="9B28AE"/>
                </a:solidFill>
                <a:latin typeface="+mn-lt"/>
                <a:ea typeface="+mn-ea"/>
                <a:cs typeface="+mn-cs"/>
              </a:rPr>
              <a:t>)</a:t>
            </a:r>
            <a:r>
              <a:rPr lang="en-US" sz="2000" dirty="0">
                <a:solidFill>
                  <a:srgbClr val="085FCF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      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1371600" y="5410200"/>
            <a:ext cx="7543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B95B22"/>
                </a:solidFill>
                <a:latin typeface="Tw Cen MT" charset="0"/>
              </a:rPr>
              <a:t>   </a:t>
            </a:r>
            <a:r>
              <a:rPr lang="en-US" sz="2400" dirty="0">
                <a:solidFill>
                  <a:srgbClr val="0000FF"/>
                </a:solidFill>
                <a:latin typeface="Tw Cen MT" charset="0"/>
              </a:rPr>
              <a:t>Contribution to the collectivity from </a:t>
            </a:r>
            <a:r>
              <a:rPr lang="en-US" sz="2400" dirty="0" err="1">
                <a:solidFill>
                  <a:srgbClr val="0000FF"/>
                </a:solidFill>
                <a:latin typeface="Tw Cen MT" charset="0"/>
              </a:rPr>
              <a:t>partonic</a:t>
            </a:r>
            <a:r>
              <a:rPr lang="en-US" sz="2400" dirty="0">
                <a:solidFill>
                  <a:srgbClr val="0000FF"/>
                </a:solidFill>
                <a:latin typeface="Tw Cen MT" charset="0"/>
              </a:rPr>
              <a:t> phase</a:t>
            </a:r>
            <a:r>
              <a:rPr lang="en-US" sz="2400" dirty="0" smtClean="0">
                <a:solidFill>
                  <a:srgbClr val="0000FF"/>
                </a:solidFill>
                <a:latin typeface="Tw Cen MT" charset="0"/>
              </a:rPr>
              <a:t>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w Cen MT" charset="0"/>
              </a:rPr>
              <a:t>   decreases </a:t>
            </a:r>
            <a:r>
              <a:rPr lang="en-US" sz="2400" dirty="0">
                <a:solidFill>
                  <a:srgbClr val="0000FF"/>
                </a:solidFill>
                <a:latin typeface="Tw Cen MT" charset="0"/>
              </a:rPr>
              <a:t>with</a:t>
            </a:r>
            <a:r>
              <a:rPr lang="en-US" sz="2400" dirty="0" smtClean="0">
                <a:solidFill>
                  <a:srgbClr val="0000FF"/>
                </a:solidFill>
                <a:latin typeface="Tw Cen MT" charset="0"/>
              </a:rPr>
              <a:t> decreasing </a:t>
            </a:r>
            <a:r>
              <a:rPr lang="en-US" sz="2400" dirty="0">
                <a:solidFill>
                  <a:srgbClr val="0000FF"/>
                </a:solidFill>
                <a:latin typeface="Tw Cen MT" charset="0"/>
              </a:rPr>
              <a:t>beam energy.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2600" y="6248400"/>
            <a:ext cx="4071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B28AE"/>
                </a:solidFill>
              </a:rPr>
              <a:t>Need More Statistics for </a:t>
            </a:r>
            <a:r>
              <a:rPr lang="en-US" sz="2400" dirty="0" err="1" smtClean="0">
                <a:solidFill>
                  <a:srgbClr val="9B28AE"/>
                </a:solidFill>
                <a:latin typeface="Symbol" charset="2"/>
                <a:cs typeface="Symbol" charset="2"/>
              </a:rPr>
              <a:t>f</a:t>
            </a:r>
            <a:r>
              <a:rPr lang="en-US" sz="2400" dirty="0" smtClean="0">
                <a:solidFill>
                  <a:srgbClr val="9B28AE"/>
                </a:solidFill>
              </a:rPr>
              <a:t>-meson !</a:t>
            </a:r>
            <a:endParaRPr lang="en-US" sz="2400" dirty="0">
              <a:solidFill>
                <a:srgbClr val="9B28AE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9B28AE"/>
                </a:solidFill>
                <a:latin typeface="Symbol" charset="2"/>
                <a:cs typeface="Symbol" charset="2"/>
              </a:rPr>
              <a:t>f</a:t>
            </a:r>
            <a:r>
              <a:rPr lang="en-US" dirty="0" smtClean="0">
                <a:solidFill>
                  <a:srgbClr val="9B28AE"/>
                </a:solidFill>
                <a:latin typeface="Arial"/>
                <a:cs typeface="Arial"/>
              </a:rPr>
              <a:t>-meson v</a:t>
            </a:r>
            <a:r>
              <a:rPr lang="en-US" baseline="-25000" dirty="0" smtClean="0">
                <a:solidFill>
                  <a:srgbClr val="9B28AE"/>
                </a:solidFill>
                <a:latin typeface="Arial"/>
                <a:cs typeface="Arial"/>
              </a:rPr>
              <a:t>2</a:t>
            </a:r>
            <a:r>
              <a:rPr lang="en-US" dirty="0" smtClean="0">
                <a:solidFill>
                  <a:srgbClr val="9B28AE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9B28AE"/>
                </a:solidFill>
                <a:latin typeface="Arial"/>
                <a:cs typeface="Arial"/>
              </a:rPr>
              <a:t>vs</a:t>
            </a:r>
            <a:r>
              <a:rPr lang="en-US" dirty="0" smtClean="0">
                <a:solidFill>
                  <a:srgbClr val="9B28AE"/>
                </a:solidFill>
                <a:latin typeface="Arial"/>
                <a:cs typeface="Arial"/>
              </a:rPr>
              <a:t> beam energy</a:t>
            </a:r>
            <a:endParaRPr lang="en-US" dirty="0">
              <a:solidFill>
                <a:srgbClr val="9B28AE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810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9B28AE"/>
                </a:solidFill>
                <a:latin typeface="Arial"/>
                <a:cs typeface="Arial"/>
              </a:rPr>
              <a:t>Summary</a:t>
            </a:r>
            <a:endParaRPr lang="en-US" dirty="0">
              <a:solidFill>
                <a:srgbClr val="9B28AE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17</a:t>
            </a:fld>
            <a:endParaRPr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457200" y="838200"/>
            <a:ext cx="8686800" cy="6096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200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</a:p>
          <a:p>
            <a:r>
              <a:rPr lang="en-US" dirty="0" smtClean="0"/>
              <a:t>We established  clear evidence of </a:t>
            </a:r>
            <a:r>
              <a:rPr lang="en-US" dirty="0" err="1" smtClean="0"/>
              <a:t>partonic</a:t>
            </a:r>
            <a:r>
              <a:rPr lang="en-US" dirty="0" smtClean="0"/>
              <a:t> collectivity with the high precision measurement of </a:t>
            </a:r>
            <a:r>
              <a:rPr lang="en-US" dirty="0" err="1" smtClean="0">
                <a:latin typeface="Times"/>
                <a:cs typeface="Times"/>
              </a:rPr>
              <a:t>Ω</a:t>
            </a:r>
            <a:r>
              <a:rPr lang="en-US" dirty="0" smtClean="0"/>
              <a:t> and </a:t>
            </a:r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-meson v</a:t>
            </a:r>
            <a:r>
              <a:rPr lang="en-US" baseline="-25000" dirty="0" smtClean="0"/>
              <a:t>2 </a:t>
            </a:r>
            <a:r>
              <a:rPr lang="en-US" dirty="0" smtClean="0"/>
              <a:t>.</a:t>
            </a:r>
          </a:p>
          <a:p>
            <a:endParaRPr lang="en-US" baseline="-25000" dirty="0" smtClean="0"/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BES –I :</a:t>
            </a:r>
            <a:r>
              <a:rPr lang="en-US" baseline="-250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2595" dirty="0" smtClean="0"/>
              <a:t>The </a:t>
            </a:r>
            <a:r>
              <a:rPr sz="2595" dirty="0" smtClean="0">
                <a:cs typeface="Andale Mono"/>
              </a:rPr>
              <a:t>observed</a:t>
            </a:r>
            <a:r>
              <a:rPr sz="2595" dirty="0" smtClean="0"/>
              <a:t> </a:t>
            </a:r>
            <a:r>
              <a:rPr sz="2595" dirty="0" smtClean="0">
                <a:cs typeface="Andale Mono"/>
              </a:rPr>
              <a:t>difference in v</a:t>
            </a:r>
            <a:r>
              <a:rPr sz="2595" baseline="-25000" dirty="0" smtClean="0">
                <a:cs typeface="Andale Mono"/>
              </a:rPr>
              <a:t>2</a:t>
            </a:r>
            <a:r>
              <a:rPr sz="2595" dirty="0" smtClean="0">
                <a:cs typeface="Andale Mono"/>
              </a:rPr>
              <a:t> of particle and anti-particle becomes larger at lower collision energies. </a:t>
            </a:r>
            <a:endParaRPr lang="en-US" sz="2595" dirty="0" smtClean="0">
              <a:cs typeface="Andale Mono"/>
            </a:endParaRPr>
          </a:p>
          <a:p>
            <a:pPr>
              <a:buNone/>
            </a:pPr>
            <a:r>
              <a:rPr lang="en-US" sz="2595" dirty="0" smtClean="0">
                <a:cs typeface="Andale Mono"/>
              </a:rPr>
              <a:t>    </a:t>
            </a:r>
            <a:r>
              <a:rPr sz="2595" i="1" dirty="0" smtClean="0">
                <a:cs typeface="Andale Mono"/>
              </a:rPr>
              <a:t>This observation is consistent with the scenario where more stopped quarks compared to that of pairly produced quarks in lower energy collisions</a:t>
            </a:r>
            <a:r>
              <a:rPr lang="en-US" sz="2595" i="1" dirty="0" smtClean="0">
                <a:cs typeface="Andale Mono"/>
              </a:rPr>
              <a:t>.</a:t>
            </a:r>
          </a:p>
          <a:p>
            <a:r>
              <a:rPr lang="en-US" sz="2595" dirty="0" smtClean="0"/>
              <a:t>The baryon-meson separation disappears at </a:t>
            </a:r>
            <a:r>
              <a:rPr lang="en-US" sz="2595" dirty="0" smtClean="0">
                <a:ea typeface="ＭＳ Ｐゴシック" charset="-128"/>
                <a:cs typeface="ＭＳ Ｐゴシック" charset="-128"/>
              </a:rPr>
              <a:t>√</a:t>
            </a:r>
            <a:r>
              <a:rPr lang="en-US" sz="2595" dirty="0" err="1" smtClean="0">
                <a:ea typeface="ＭＳ Ｐゴシック" charset="-128"/>
                <a:cs typeface="ＭＳ Ｐゴシック" charset="-128"/>
              </a:rPr>
              <a:t>s</a:t>
            </a:r>
            <a:r>
              <a:rPr lang="en-US" sz="2595" baseline="-25000" dirty="0" err="1" smtClean="0">
                <a:ea typeface="ＭＳ Ｐゴシック" charset="-128"/>
                <a:cs typeface="ＭＳ Ｐゴシック" charset="-128"/>
              </a:rPr>
              <a:t>NN</a:t>
            </a:r>
            <a:r>
              <a:rPr lang="en-US" sz="2595" dirty="0" smtClean="0">
                <a:ea typeface="ＭＳ Ｐゴシック" charset="-128"/>
                <a:cs typeface="ＭＳ Ｐゴシック" charset="-128"/>
              </a:rPr>
              <a:t> ≤ 11.5 </a:t>
            </a:r>
            <a:r>
              <a:rPr lang="en-US" sz="2595" dirty="0" err="1" smtClean="0">
                <a:ea typeface="ＭＳ Ｐゴシック" charset="-128"/>
                <a:cs typeface="ＭＳ Ｐゴシック" charset="-128"/>
              </a:rPr>
              <a:t>GeV</a:t>
            </a:r>
            <a:r>
              <a:rPr lang="en-US" sz="2595" dirty="0" smtClean="0">
                <a:ea typeface="ＭＳ Ｐゴシック" charset="-128"/>
                <a:cs typeface="ＭＳ Ｐゴシック" charset="-128"/>
              </a:rPr>
              <a:t>.</a:t>
            </a:r>
          </a:p>
          <a:p>
            <a:r>
              <a:rPr lang="en-US" sz="2595" dirty="0" smtClean="0">
                <a:ea typeface="ＭＳ Ｐゴシック" charset="-128"/>
                <a:cs typeface="ＭＳ Ｐゴシック" charset="-128"/>
              </a:rPr>
              <a:t>Measured </a:t>
            </a:r>
            <a:r>
              <a:rPr lang="en-US" sz="2595" dirty="0" err="1" smtClean="0">
                <a:latin typeface="Symbol" charset="2"/>
                <a:ea typeface="ＭＳ Ｐゴシック" charset="-128"/>
                <a:cs typeface="Symbol" charset="2"/>
              </a:rPr>
              <a:t>f</a:t>
            </a:r>
            <a:r>
              <a:rPr lang="en-US" sz="2595" dirty="0" smtClean="0">
                <a:ea typeface="ＭＳ Ｐゴシック" charset="-128"/>
                <a:cs typeface="ＭＳ Ｐゴシック" charset="-128"/>
              </a:rPr>
              <a:t>-meson v</a:t>
            </a:r>
            <a:r>
              <a:rPr lang="en-US" sz="2595" baseline="-25000" dirty="0" smtClean="0">
                <a:ea typeface="ＭＳ Ｐゴシック" charset="-128"/>
                <a:cs typeface="ＭＳ Ｐゴシック" charset="-128"/>
              </a:rPr>
              <a:t>2</a:t>
            </a:r>
            <a:r>
              <a:rPr lang="en-US" sz="2595" dirty="0" smtClean="0">
                <a:ea typeface="ＭＳ Ｐゴシック" charset="-128"/>
                <a:cs typeface="ＭＳ Ｐゴシック" charset="-128"/>
              </a:rPr>
              <a:t> indicates less </a:t>
            </a:r>
            <a:r>
              <a:rPr lang="en-US" sz="2595" dirty="0" err="1" smtClean="0">
                <a:ea typeface="ＭＳ Ｐゴシック" charset="-128"/>
                <a:cs typeface="ＭＳ Ｐゴシック" charset="-128"/>
              </a:rPr>
              <a:t>partonic</a:t>
            </a:r>
            <a:r>
              <a:rPr lang="en-US" sz="2595" dirty="0" smtClean="0">
                <a:ea typeface="ＭＳ Ｐゴシック" charset="-128"/>
                <a:cs typeface="ＭＳ Ｐゴシック" charset="-128"/>
              </a:rPr>
              <a:t> collectivity at √</a:t>
            </a:r>
            <a:r>
              <a:rPr lang="en-US" sz="2595" dirty="0" err="1" smtClean="0">
                <a:ea typeface="ＭＳ Ｐゴシック" charset="-128"/>
                <a:cs typeface="ＭＳ Ｐゴシック" charset="-128"/>
              </a:rPr>
              <a:t>s</a:t>
            </a:r>
            <a:r>
              <a:rPr lang="en-US" sz="2595" baseline="-25000" dirty="0" err="1" smtClean="0">
                <a:ea typeface="ＭＳ Ｐゴシック" charset="-128"/>
                <a:cs typeface="ＭＳ Ｐゴシック" charset="-128"/>
              </a:rPr>
              <a:t>NN</a:t>
            </a:r>
            <a:r>
              <a:rPr lang="en-US" sz="2595" dirty="0" smtClean="0">
                <a:ea typeface="ＭＳ Ｐゴシック" charset="-128"/>
                <a:cs typeface="ＭＳ Ｐゴシック" charset="-128"/>
              </a:rPr>
              <a:t> ≤ 11.5 </a:t>
            </a:r>
            <a:r>
              <a:rPr lang="en-US" sz="2595" dirty="0" err="1" smtClean="0">
                <a:ea typeface="ＭＳ Ｐゴシック" charset="-128"/>
                <a:cs typeface="ＭＳ Ｐゴシック" charset="-128"/>
              </a:rPr>
              <a:t>GeV</a:t>
            </a:r>
            <a:r>
              <a:rPr lang="en-US" sz="2595" dirty="0" smtClean="0">
                <a:ea typeface="ＭＳ Ｐゴシック" charset="-128"/>
                <a:cs typeface="ＭＳ Ｐゴシック" charset="-128"/>
              </a:rPr>
              <a:t>.   More statistics needed to confirm .    </a:t>
            </a:r>
            <a:r>
              <a:rPr lang="en-US" sz="2595" dirty="0" smtClean="0"/>
              <a:t>        </a:t>
            </a:r>
            <a:endParaRPr lang="en-US" sz="259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381000"/>
            <a:ext cx="88392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9B28AE"/>
                </a:solidFill>
                <a:latin typeface="Arial"/>
                <a:cs typeface="Arial"/>
              </a:rPr>
              <a:t>Plan for BES-II</a:t>
            </a:r>
            <a:endParaRPr lang="en-US" sz="3600" baseline="-25000" dirty="0">
              <a:solidFill>
                <a:srgbClr val="9B28AE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18</a:t>
            </a:fld>
            <a:endParaRPr/>
          </a:p>
        </p:txBody>
      </p:sp>
      <p:sp>
        <p:nvSpPr>
          <p:cNvPr id="7" name="Content Placeholder 3"/>
          <p:cNvSpPr>
            <a:spLocks noGrp="1"/>
          </p:cNvSpPr>
          <p:nvPr>
            <p:ph sz="quarter" idx="1"/>
          </p:nvPr>
        </p:nvSpPr>
        <p:spPr>
          <a:xfrm>
            <a:off x="1371600" y="838200"/>
            <a:ext cx="7162800" cy="1828800"/>
          </a:xfrm>
        </p:spPr>
        <p:txBody>
          <a:bodyPr>
            <a:normAutofit/>
          </a:bodyPr>
          <a:lstStyle/>
          <a:p>
            <a:r>
              <a:rPr sz="2400" dirty="0" smtClean="0"/>
              <a:t>RHIC </a:t>
            </a:r>
            <a:r>
              <a:rPr lang="en-US" sz="2400" dirty="0" smtClean="0"/>
              <a:t>-</a:t>
            </a:r>
            <a:r>
              <a:rPr sz="2400" dirty="0" smtClean="0"/>
              <a:t> electron cooling for luminosity increase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STAR </a:t>
            </a:r>
            <a:r>
              <a:rPr sz="2400" dirty="0" smtClean="0"/>
              <a:t>iTPC upgrade </a:t>
            </a:r>
            <a:r>
              <a:rPr lang="en-US" sz="2400" dirty="0" smtClean="0"/>
              <a:t>-</a:t>
            </a:r>
            <a:r>
              <a:rPr sz="2400" dirty="0" smtClean="0"/>
              <a:t> for tracking and PID improvement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Event Plane Detector at forward rapidity. </a:t>
            </a:r>
            <a:endParaRPr lang="en-US" sz="2400" dirty="0" smtClean="0"/>
          </a:p>
          <a:p>
            <a:r>
              <a:rPr sz="2400" dirty="0" smtClean="0"/>
              <a:t>RHIC plan</a:t>
            </a:r>
            <a:r>
              <a:rPr lang="en-US" sz="2400" dirty="0" smtClean="0"/>
              <a:t> for BES-II</a:t>
            </a:r>
            <a:r>
              <a:rPr sz="2400" dirty="0" smtClean="0"/>
              <a:t> </a:t>
            </a:r>
            <a:r>
              <a:rPr lang="en-US" sz="2400" dirty="0" smtClean="0"/>
              <a:t>:</a:t>
            </a:r>
            <a:r>
              <a:rPr sz="2400" dirty="0" smtClean="0"/>
              <a:t> run 2018-19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2738735"/>
            <a:ext cx="383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Estimated error on </a:t>
            </a:r>
            <a:r>
              <a:rPr lang="en-US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f</a:t>
            </a:r>
            <a:r>
              <a:rPr lang="en-US" sz="2400" dirty="0" smtClean="0">
                <a:solidFill>
                  <a:srgbClr val="0000FF"/>
                </a:solidFill>
              </a:rPr>
              <a:t>-meson v</a:t>
            </a:r>
            <a:r>
              <a:rPr lang="en-US" sz="2400" baseline="-25000" dirty="0" smtClean="0">
                <a:solidFill>
                  <a:srgbClr val="0000FF"/>
                </a:solidFill>
              </a:rPr>
              <a:t>2 </a:t>
            </a:r>
            <a:r>
              <a:rPr lang="en-US" sz="2400" dirty="0" smtClean="0">
                <a:solidFill>
                  <a:srgbClr val="0000FF"/>
                </a:solidFill>
              </a:rPr>
              <a:t>: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0" name="Picture 9" descr="plot32_ncqv2pt_besiierror_jan2015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30046" y="3161538"/>
            <a:ext cx="6794754" cy="3467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772400" cy="1143000"/>
          </a:xfrm>
        </p:spPr>
        <p:txBody>
          <a:bodyPr/>
          <a:lstStyle/>
          <a:p>
            <a:r>
              <a:rPr lang="en-US" dirty="0" smtClean="0"/>
              <a:t>Back-up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19</a:t>
            </a:fld>
            <a:endParaRPr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9B28AE"/>
                </a:solidFill>
                <a:latin typeface="Arial"/>
                <a:cs typeface="Arial"/>
              </a:rPr>
              <a:t>Content</a:t>
            </a:r>
            <a:endParaRPr lang="en-US" dirty="0">
              <a:solidFill>
                <a:srgbClr val="9B28AE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Introduction &amp; Motivation</a:t>
            </a:r>
          </a:p>
          <a:p>
            <a:r>
              <a:rPr lang="en-US" sz="3600" dirty="0" smtClean="0"/>
              <a:t>STAR detector and Particle Identification </a:t>
            </a:r>
            <a:endParaRPr lang="en-US" sz="3600" baseline="-25000" dirty="0" smtClean="0"/>
          </a:p>
          <a:p>
            <a:r>
              <a:rPr lang="en-US" sz="3600" dirty="0" smtClean="0"/>
              <a:t>Results &amp; Discussions</a:t>
            </a:r>
          </a:p>
          <a:p>
            <a:pPr>
              <a:buNone/>
            </a:pPr>
            <a:r>
              <a:rPr lang="en-US" sz="3600" dirty="0" smtClean="0"/>
              <a:t>    - 200 </a:t>
            </a:r>
            <a:r>
              <a:rPr lang="en-US" sz="3600" dirty="0" err="1" smtClean="0"/>
              <a:t>GeV</a:t>
            </a:r>
            <a:endParaRPr lang="en-US" sz="3600" dirty="0" smtClean="0"/>
          </a:p>
          <a:p>
            <a:pPr>
              <a:buNone/>
            </a:pPr>
            <a:r>
              <a:rPr lang="en-US" sz="3600" dirty="0" smtClean="0"/>
              <a:t>    - BES –Phase I</a:t>
            </a:r>
          </a:p>
          <a:p>
            <a:r>
              <a:rPr lang="en-US" sz="3600" dirty="0" smtClean="0"/>
              <a:t>Summary</a:t>
            </a:r>
          </a:p>
          <a:p>
            <a:endParaRPr lang="en-US" sz="3200" baseline="-25000" dirty="0" smtClean="0"/>
          </a:p>
          <a:p>
            <a:endParaRPr lang="en-US" sz="3200" baseline="-25000" dirty="0" smtClean="0"/>
          </a:p>
          <a:p>
            <a:pPr>
              <a:buNone/>
            </a:pPr>
            <a:endParaRPr lang="en-US" sz="3200" baseline="-25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20</a:t>
            </a:fld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182880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81000"/>
            <a:ext cx="80772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9B28AE"/>
                </a:solidFill>
                <a:latin typeface="Arial"/>
                <a:cs typeface="Arial"/>
              </a:rPr>
              <a:t>Top RHIC Energy: </a:t>
            </a:r>
            <a:r>
              <a:rPr lang="en-US" sz="3200" dirty="0" err="1" smtClean="0">
                <a:solidFill>
                  <a:srgbClr val="9B28AE"/>
                </a:solidFill>
                <a:latin typeface="Arial"/>
                <a:cs typeface="Arial"/>
              </a:rPr>
              <a:t>partonic</a:t>
            </a:r>
            <a:r>
              <a:rPr lang="en-US" sz="3200" dirty="0" smtClean="0">
                <a:solidFill>
                  <a:srgbClr val="9B28AE"/>
                </a:solidFill>
                <a:latin typeface="Arial"/>
                <a:cs typeface="Arial"/>
              </a:rPr>
              <a:t> </a:t>
            </a:r>
            <a:r>
              <a:rPr lang="en-US" sz="3200" dirty="0" err="1" smtClean="0">
                <a:solidFill>
                  <a:srgbClr val="9B28AE"/>
                </a:solidFill>
                <a:latin typeface="Arial"/>
                <a:cs typeface="Arial"/>
              </a:rPr>
              <a:t>collecivity</a:t>
            </a:r>
            <a:endParaRPr lang="en-US" sz="3200" dirty="0">
              <a:solidFill>
                <a:srgbClr val="9B28AE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21</a:t>
            </a:fld>
            <a:endParaRPr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19200" y="4267200"/>
            <a:ext cx="7924800" cy="2362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900" dirty="0" smtClean="0"/>
              <a:t>   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Baryon-meson separation (particle-type dependent)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900" dirty="0" smtClean="0"/>
              <a:t>  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</a:t>
            </a: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9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 2.0 </a:t>
            </a: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GeV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Also 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</a:t>
            </a:r>
            <a:r>
              <a:rPr kumimoji="0" lang="en-US" sz="29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Symbol" charset="2"/>
                <a:ea typeface="Lucida Grande"/>
                <a:cs typeface="Symbol" charset="2"/>
              </a:rPr>
              <a:t>f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)~v</a:t>
            </a:r>
            <a:r>
              <a:rPr kumimoji="0" lang="en-US" sz="29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(K) 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</a:t>
            </a:r>
            <a:r>
              <a:rPr kumimoji="0" lang="en-US" sz="29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Ω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)~v</a:t>
            </a:r>
            <a:r>
              <a:rPr kumimoji="0" lang="en-US" sz="29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(p)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Clear evidence for </a:t>
            </a: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partonic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collectivity  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838200"/>
            <a:ext cx="190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Au+Au</a:t>
            </a:r>
            <a:r>
              <a:rPr lang="en-US" sz="2000" b="1" dirty="0" smtClean="0"/>
              <a:t> 200 </a:t>
            </a:r>
            <a:r>
              <a:rPr lang="en-US" sz="2000" b="1" dirty="0" err="1" smtClean="0"/>
              <a:t>GeV</a:t>
            </a:r>
            <a:endParaRPr lang="en-US" sz="2000" b="1" dirty="0"/>
          </a:p>
        </p:txBody>
      </p:sp>
      <p:pic>
        <p:nvPicPr>
          <p:cNvPr id="12" name="Content Placeholder 11" descr="proton_kaon_phi_omega.pdf"/>
          <p:cNvPicPr>
            <a:picLocks noGrp="1" noChangeAspect="1"/>
          </p:cNvPicPr>
          <p:nvPr>
            <p:ph sz="quarter"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2500" t="3296" r="2500"/>
              <a:stretch>
                <a:fillRect/>
              </a:stretch>
            </p:blipFill>
          </mc:Choice>
          <mc:Fallback>
            <p:blipFill>
              <a:blip r:embed="rId3"/>
              <a:srcRect l="2500" t="3296" r="2500"/>
              <a:stretch>
                <a:fillRect/>
              </a:stretch>
            </p:blipFill>
          </mc:Fallback>
        </mc:AlternateContent>
        <p:spPr>
          <a:xfrm>
            <a:off x="720242" y="1233002"/>
            <a:ext cx="7661758" cy="2957363"/>
          </a:xfrm>
        </p:spPr>
      </p:pic>
      <p:sp>
        <p:nvSpPr>
          <p:cNvPr id="13" name="TextBox 12"/>
          <p:cNvSpPr txBox="1"/>
          <p:nvPr/>
        </p:nvSpPr>
        <p:spPr>
          <a:xfrm>
            <a:off x="3100420" y="1295400"/>
            <a:ext cx="1700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Preliminary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7724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9B28AE"/>
                </a:solidFill>
                <a:latin typeface="Arial"/>
                <a:cs typeface="Arial"/>
              </a:rPr>
              <a:t>Motivation</a:t>
            </a:r>
            <a:endParaRPr lang="en-US" sz="3600" dirty="0">
              <a:solidFill>
                <a:srgbClr val="9B28AE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3</a:t>
            </a:fld>
            <a:endParaRPr/>
          </a:p>
        </p:txBody>
      </p:sp>
      <p:pic>
        <p:nvPicPr>
          <p:cNvPr id="7" name="Content Placeholder 6" descr="phasediagram.eps"/>
          <p:cNvPicPr>
            <a:picLocks noGrp="1" noChangeAspect="1"/>
          </p:cNvPicPr>
          <p:nvPr>
            <p:ph sz="quarter"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15900" y="990600"/>
            <a:ext cx="4051300" cy="3810000"/>
          </a:xfrm>
        </p:spPr>
      </p:pic>
      <p:sp>
        <p:nvSpPr>
          <p:cNvPr id="8" name="Rectangle 32"/>
          <p:cNvSpPr>
            <a:spLocks noChangeArrowheads="1"/>
          </p:cNvSpPr>
          <p:nvPr/>
        </p:nvSpPr>
        <p:spPr bwMode="auto">
          <a:xfrm>
            <a:off x="4493222" y="5105400"/>
            <a:ext cx="29283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400" dirty="0" smtClean="0">
                <a:solidFill>
                  <a:srgbClr val="085FCF"/>
                </a:solidFill>
              </a:rPr>
              <a:t>Beam </a:t>
            </a:r>
            <a:r>
              <a:rPr lang="en-US" altLang="zh-CN" sz="2400" dirty="0">
                <a:solidFill>
                  <a:srgbClr val="085FCF"/>
                </a:solidFill>
              </a:rPr>
              <a:t>Energy Scan (BES)</a:t>
            </a:r>
            <a:endParaRPr lang="zh-CN" altLang="en-US" sz="2400" dirty="0">
              <a:solidFill>
                <a:srgbClr val="085FCF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572000" y="5638800"/>
            <a:ext cx="3925825" cy="120032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zh-CN" b="1" dirty="0" smtClean="0">
                <a:solidFill>
                  <a:srgbClr val="FF0000"/>
                </a:solidFill>
              </a:rPr>
              <a:t>Search </a:t>
            </a:r>
            <a:r>
              <a:rPr lang="en-US" altLang="zh-CN" b="1" dirty="0">
                <a:solidFill>
                  <a:srgbClr val="FF0000"/>
                </a:solidFill>
              </a:rPr>
              <a:t>for phase boundary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pPr marL="342900" indent="-342900"/>
            <a:r>
              <a:rPr lang="en-US" altLang="zh-CN" sz="1600" baseline="-25000" dirty="0" smtClean="0">
                <a:solidFill>
                  <a:srgbClr val="000000"/>
                </a:solidFill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</a:rPr>
              <a:t>      </a:t>
            </a: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altLang="zh-CN" dirty="0" smtClean="0">
                <a:solidFill>
                  <a:srgbClr val="000000"/>
                </a:solidFill>
              </a:rPr>
              <a:t>Search for QCD Critical point</a:t>
            </a:r>
          </a:p>
          <a:p>
            <a:pPr marL="342900" indent="-342900"/>
            <a:r>
              <a:rPr lang="en-US" altLang="zh-CN" dirty="0" smtClean="0">
                <a:solidFill>
                  <a:srgbClr val="000000"/>
                </a:solidFill>
              </a:rPr>
              <a:t>     </a:t>
            </a: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4495800" y="4343400"/>
            <a:ext cx="21813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400" dirty="0" smtClean="0">
                <a:solidFill>
                  <a:srgbClr val="085FCF"/>
                </a:solidFill>
              </a:rPr>
              <a:t>Top RHIC Energy</a:t>
            </a:r>
            <a:endParaRPr lang="zh-CN" altLang="en-US" sz="2400" dirty="0">
              <a:solidFill>
                <a:srgbClr val="085FCF"/>
              </a:solidFill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572000" y="4800600"/>
            <a:ext cx="3925825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zh-CN" b="1" dirty="0" smtClean="0">
                <a:solidFill>
                  <a:srgbClr val="FF0000"/>
                </a:solidFill>
              </a:rPr>
              <a:t>Study the properties of  QGP</a:t>
            </a:r>
          </a:p>
          <a:p>
            <a:pPr marL="342900" indent="-342900"/>
            <a:r>
              <a:rPr lang="en-US" altLang="zh-CN" sz="1600" baseline="-25000" dirty="0" smtClean="0">
                <a:solidFill>
                  <a:srgbClr val="000000"/>
                </a:solidFill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</a:rPr>
              <a:t>      </a:t>
            </a:r>
            <a:r>
              <a:rPr lang="en-US" altLang="zh-CN" dirty="0" smtClean="0">
                <a:solidFill>
                  <a:srgbClr val="000000"/>
                </a:solidFill>
              </a:rPr>
              <a:t>    </a:t>
            </a: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3400" y="838200"/>
            <a:ext cx="2524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362BC"/>
                </a:solidFill>
              </a:rPr>
              <a:t>QCD phase diagram: </a:t>
            </a:r>
            <a:endParaRPr lang="en-US" sz="2400" dirty="0">
              <a:solidFill>
                <a:srgbClr val="1362B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92094" y="1299865"/>
            <a:ext cx="4675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phase diagram of strongly interacting matter.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4343400" y="1834515"/>
            <a:ext cx="193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362BC"/>
                </a:solidFill>
              </a:rPr>
              <a:t>Theory predict: </a:t>
            </a:r>
            <a:endParaRPr lang="en-US" sz="2400" dirty="0">
              <a:solidFill>
                <a:srgbClr val="1362BC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343400" y="2281535"/>
            <a:ext cx="5562600" cy="1219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charset="2"/>
              <a:buChar char="ü"/>
              <a:tabLst/>
              <a:defRPr/>
            </a:pPr>
            <a:r>
              <a:rPr lang="en-US" sz="2000" dirty="0" smtClean="0"/>
              <a:t>A cross-over at </a:t>
            </a:r>
            <a:r>
              <a:rPr lang="en-US" sz="2000" dirty="0" smtClean="0">
                <a:latin typeface="Symbol" charset="2"/>
                <a:cs typeface="Symbol" charset="2"/>
              </a:rPr>
              <a:t>μ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B</a:t>
            </a:r>
            <a:r>
              <a:rPr lang="en-US" sz="2000" dirty="0" smtClean="0"/>
              <a:t> ~0</a:t>
            </a:r>
          </a:p>
          <a:p>
            <a:pPr marL="320040" lvl="0" indent="-320040" defTabSz="914400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ü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high </a:t>
            </a:r>
            <a:r>
              <a:rPr lang="en-US" sz="2000" dirty="0" smtClean="0">
                <a:latin typeface="Symbol" charset="2"/>
                <a:cs typeface="Symbol" charset="2"/>
              </a:rPr>
              <a:t>μ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B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transition is first order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charset="2"/>
              <a:buChar char="ü"/>
              <a:tabLst/>
              <a:defRPr/>
            </a:pPr>
            <a:r>
              <a:rPr lang="en-US" sz="2000" dirty="0" smtClean="0"/>
              <a:t>C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ritical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point: where first order transition ends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3810000"/>
            <a:ext cx="4762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9B28AE"/>
                </a:solidFill>
              </a:rPr>
              <a:t>Goals of the STAR Experiment</a:t>
            </a:r>
            <a:endParaRPr lang="en-US" sz="2800" b="1" u="sng" dirty="0">
              <a:solidFill>
                <a:srgbClr val="9B28A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5937" y="5257800"/>
            <a:ext cx="3350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M. M. </a:t>
            </a:r>
            <a:r>
              <a:rPr lang="en-US" dirty="0" err="1" smtClean="0"/>
              <a:t>Aggarwal</a:t>
            </a:r>
            <a:r>
              <a:rPr lang="en-US" dirty="0" smtClean="0"/>
              <a:t> (STAR collaboration)</a:t>
            </a:r>
          </a:p>
          <a:p>
            <a:r>
              <a:rPr lang="en-US" dirty="0" smtClean="0"/>
              <a:t>arXiv:1007.2613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4</a:t>
            </a:fld>
            <a:endParaRPr/>
          </a:p>
        </p:txBody>
      </p:sp>
      <p:grpSp>
        <p:nvGrpSpPr>
          <p:cNvPr id="91" name="Group 5"/>
          <p:cNvGrpSpPr>
            <a:grpSpLocks/>
          </p:cNvGrpSpPr>
          <p:nvPr/>
        </p:nvGrpSpPr>
        <p:grpSpPr bwMode="auto">
          <a:xfrm>
            <a:off x="192088" y="1141412"/>
            <a:ext cx="4379912" cy="2668588"/>
            <a:chOff x="485" y="953"/>
            <a:chExt cx="2178" cy="1854"/>
          </a:xfrm>
        </p:grpSpPr>
        <p:sp>
          <p:nvSpPr>
            <p:cNvPr id="92" name="Line 6"/>
            <p:cNvSpPr>
              <a:spLocks noChangeShapeType="1"/>
            </p:cNvSpPr>
            <p:nvPr/>
          </p:nvSpPr>
          <p:spPr bwMode="auto">
            <a:xfrm flipH="1">
              <a:off x="908" y="1007"/>
              <a:ext cx="453" cy="763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7"/>
            <p:cNvSpPr>
              <a:spLocks noChangeShapeType="1"/>
            </p:cNvSpPr>
            <p:nvPr/>
          </p:nvSpPr>
          <p:spPr bwMode="auto">
            <a:xfrm flipH="1">
              <a:off x="1099" y="1032"/>
              <a:ext cx="445" cy="752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8"/>
            <p:cNvSpPr>
              <a:spLocks noChangeShapeType="1"/>
            </p:cNvSpPr>
            <p:nvPr/>
          </p:nvSpPr>
          <p:spPr bwMode="auto">
            <a:xfrm>
              <a:off x="1266" y="1168"/>
              <a:ext cx="1302" cy="173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9"/>
            <p:cNvSpPr>
              <a:spLocks noChangeShapeType="1"/>
            </p:cNvSpPr>
            <p:nvPr/>
          </p:nvSpPr>
          <p:spPr bwMode="auto">
            <a:xfrm>
              <a:off x="1178" y="2017"/>
              <a:ext cx="916" cy="122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"/>
            <p:cNvSpPr>
              <a:spLocks noChangeArrowheads="1"/>
            </p:cNvSpPr>
            <p:nvPr/>
          </p:nvSpPr>
          <p:spPr bwMode="auto">
            <a:xfrm>
              <a:off x="486" y="1005"/>
              <a:ext cx="2177" cy="1654"/>
            </a:xfrm>
            <a:custGeom>
              <a:avLst/>
              <a:gdLst>
                <a:gd name="T0" fmla="*/ 3850 w 9600"/>
                <a:gd name="T1" fmla="*/ 0 h 7294"/>
                <a:gd name="T2" fmla="*/ 9599 w 9600"/>
                <a:gd name="T3" fmla="*/ 761 h 7294"/>
                <a:gd name="T4" fmla="*/ 5738 w 9600"/>
                <a:gd name="T5" fmla="*/ 7293 h 7294"/>
                <a:gd name="T6" fmla="*/ 0 w 9600"/>
                <a:gd name="T7" fmla="*/ 6540 h 7294"/>
                <a:gd name="T8" fmla="*/ 3850 w 9600"/>
                <a:gd name="T9" fmla="*/ 0 h 72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00"/>
                <a:gd name="T16" fmla="*/ 0 h 7294"/>
                <a:gd name="T17" fmla="*/ 9600 w 9600"/>
                <a:gd name="T18" fmla="*/ 7294 h 72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00" h="7294">
                  <a:moveTo>
                    <a:pt x="3850" y="0"/>
                  </a:moveTo>
                  <a:lnTo>
                    <a:pt x="9599" y="761"/>
                  </a:lnTo>
                  <a:lnTo>
                    <a:pt x="5738" y="7293"/>
                  </a:lnTo>
                  <a:lnTo>
                    <a:pt x="0" y="6540"/>
                  </a:lnTo>
                  <a:lnTo>
                    <a:pt x="3850" y="0"/>
                  </a:lnTo>
                </a:path>
              </a:pathLst>
            </a:custGeom>
            <a:noFill/>
            <a:ln w="28440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11"/>
            <p:cNvSpPr>
              <a:spLocks noChangeShapeType="1"/>
            </p:cNvSpPr>
            <p:nvPr/>
          </p:nvSpPr>
          <p:spPr bwMode="auto">
            <a:xfrm flipH="1">
              <a:off x="485" y="2166"/>
              <a:ext cx="191" cy="322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12"/>
            <p:cNvSpPr>
              <a:spLocks noChangeShapeType="1"/>
            </p:cNvSpPr>
            <p:nvPr/>
          </p:nvSpPr>
          <p:spPr bwMode="auto">
            <a:xfrm flipH="1">
              <a:off x="1179" y="1057"/>
              <a:ext cx="549" cy="928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3"/>
            <p:cNvSpPr>
              <a:spLocks noChangeArrowheads="1"/>
            </p:cNvSpPr>
            <p:nvPr/>
          </p:nvSpPr>
          <p:spPr bwMode="auto">
            <a:xfrm>
              <a:off x="1140" y="1897"/>
              <a:ext cx="168" cy="638"/>
            </a:xfrm>
            <a:custGeom>
              <a:avLst/>
              <a:gdLst>
                <a:gd name="T0" fmla="*/ 420 w 742"/>
                <a:gd name="T1" fmla="*/ 2550 h 2813"/>
                <a:gd name="T2" fmla="*/ 622 w 742"/>
                <a:gd name="T3" fmla="*/ 2086 h 2813"/>
                <a:gd name="T4" fmla="*/ 731 w 742"/>
                <a:gd name="T5" fmla="*/ 1436 h 2813"/>
                <a:gd name="T6" fmla="*/ 688 w 742"/>
                <a:gd name="T7" fmla="*/ 853 h 2813"/>
                <a:gd name="T8" fmla="*/ 523 w 742"/>
                <a:gd name="T9" fmla="*/ 312 h 2813"/>
                <a:gd name="T10" fmla="*/ 357 w 742"/>
                <a:gd name="T11" fmla="*/ 15 h 2813"/>
                <a:gd name="T12" fmla="*/ 142 w 742"/>
                <a:gd name="T13" fmla="*/ 646 h 2813"/>
                <a:gd name="T14" fmla="*/ 33 w 742"/>
                <a:gd name="T15" fmla="*/ 1290 h 2813"/>
                <a:gd name="T16" fmla="*/ 7 w 742"/>
                <a:gd name="T17" fmla="*/ 1985 h 2813"/>
                <a:gd name="T18" fmla="*/ 98 w 742"/>
                <a:gd name="T19" fmla="*/ 2476 h 2813"/>
                <a:gd name="T20" fmla="*/ 237 w 742"/>
                <a:gd name="T21" fmla="*/ 2799 h 2813"/>
                <a:gd name="T22" fmla="*/ 420 w 742"/>
                <a:gd name="T23" fmla="*/ 2550 h 28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42"/>
                <a:gd name="T37" fmla="*/ 0 h 2813"/>
                <a:gd name="T38" fmla="*/ 742 w 742"/>
                <a:gd name="T39" fmla="*/ 2813 h 28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42" h="2813">
                  <a:moveTo>
                    <a:pt x="420" y="2550"/>
                  </a:moveTo>
                  <a:cubicBezTo>
                    <a:pt x="485" y="2431"/>
                    <a:pt x="570" y="2273"/>
                    <a:pt x="622" y="2086"/>
                  </a:cubicBezTo>
                  <a:cubicBezTo>
                    <a:pt x="675" y="1900"/>
                    <a:pt x="721" y="1653"/>
                    <a:pt x="731" y="1436"/>
                  </a:cubicBezTo>
                  <a:cubicBezTo>
                    <a:pt x="741" y="1220"/>
                    <a:pt x="720" y="1040"/>
                    <a:pt x="688" y="853"/>
                  </a:cubicBezTo>
                  <a:cubicBezTo>
                    <a:pt x="656" y="667"/>
                    <a:pt x="581" y="449"/>
                    <a:pt x="523" y="312"/>
                  </a:cubicBezTo>
                  <a:cubicBezTo>
                    <a:pt x="465" y="175"/>
                    <a:pt x="369" y="0"/>
                    <a:pt x="357" y="15"/>
                  </a:cubicBezTo>
                  <a:cubicBezTo>
                    <a:pt x="250" y="218"/>
                    <a:pt x="194" y="453"/>
                    <a:pt x="142" y="646"/>
                  </a:cubicBezTo>
                  <a:cubicBezTo>
                    <a:pt x="89" y="859"/>
                    <a:pt x="64" y="1074"/>
                    <a:pt x="33" y="1290"/>
                  </a:cubicBezTo>
                  <a:cubicBezTo>
                    <a:pt x="3" y="1506"/>
                    <a:pt x="0" y="1798"/>
                    <a:pt x="7" y="1985"/>
                  </a:cubicBezTo>
                  <a:cubicBezTo>
                    <a:pt x="15" y="2173"/>
                    <a:pt x="56" y="2347"/>
                    <a:pt x="98" y="2476"/>
                  </a:cubicBezTo>
                  <a:cubicBezTo>
                    <a:pt x="139" y="2606"/>
                    <a:pt x="238" y="2812"/>
                    <a:pt x="237" y="2799"/>
                  </a:cubicBezTo>
                  <a:cubicBezTo>
                    <a:pt x="239" y="2797"/>
                    <a:pt x="353" y="2668"/>
                    <a:pt x="420" y="2550"/>
                  </a:cubicBezTo>
                </a:path>
              </a:pathLst>
            </a:custGeom>
            <a:solidFill>
              <a:srgbClr val="FFFFFF"/>
            </a:solidFill>
            <a:ln w="381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14"/>
            <p:cNvSpPr>
              <a:spLocks noChangeShapeType="1"/>
            </p:cNvSpPr>
            <p:nvPr/>
          </p:nvSpPr>
          <p:spPr bwMode="auto">
            <a:xfrm flipH="1">
              <a:off x="1034" y="1871"/>
              <a:ext cx="405" cy="686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1" name="Group 15"/>
            <p:cNvGrpSpPr>
              <a:grpSpLocks/>
            </p:cNvGrpSpPr>
            <p:nvPr/>
          </p:nvGrpSpPr>
          <p:grpSpPr bwMode="auto">
            <a:xfrm>
              <a:off x="1755" y="952"/>
              <a:ext cx="660" cy="897"/>
              <a:chOff x="1755" y="952"/>
              <a:chExt cx="660" cy="897"/>
            </a:xfrm>
          </p:grpSpPr>
          <p:grpSp>
            <p:nvGrpSpPr>
              <p:cNvPr id="172" name="Group 16"/>
              <p:cNvGrpSpPr>
                <a:grpSpLocks/>
              </p:cNvGrpSpPr>
              <p:nvPr/>
            </p:nvGrpSpPr>
            <p:grpSpPr bwMode="auto">
              <a:xfrm>
                <a:off x="1755" y="952"/>
                <a:ext cx="660" cy="897"/>
                <a:chOff x="1755" y="952"/>
                <a:chExt cx="660" cy="897"/>
              </a:xfrm>
            </p:grpSpPr>
            <p:sp>
              <p:nvSpPr>
                <p:cNvPr id="174" name="Oval 17"/>
                <p:cNvSpPr>
                  <a:spLocks noChangeArrowheads="1"/>
                </p:cNvSpPr>
                <p:nvPr/>
              </p:nvSpPr>
              <p:spPr bwMode="auto">
                <a:xfrm rot="180000">
                  <a:off x="1755" y="953"/>
                  <a:ext cx="631" cy="87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3333CC"/>
                    </a:gs>
                  </a:gsLst>
                  <a:path path="shape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Oval 18"/>
                <p:cNvSpPr>
                  <a:spLocks noChangeArrowheads="1"/>
                </p:cNvSpPr>
                <p:nvPr/>
              </p:nvSpPr>
              <p:spPr bwMode="auto">
                <a:xfrm rot="180000">
                  <a:off x="1755" y="952"/>
                  <a:ext cx="631" cy="879"/>
                </a:xfrm>
                <a:prstGeom prst="ellipse">
                  <a:avLst/>
                </a:prstGeom>
                <a:noFill/>
                <a:ln w="190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19"/>
                <p:cNvSpPr>
                  <a:spLocks noChangeArrowheads="1"/>
                </p:cNvSpPr>
                <p:nvPr/>
              </p:nvSpPr>
              <p:spPr bwMode="auto">
                <a:xfrm>
                  <a:off x="1756" y="1324"/>
                  <a:ext cx="659" cy="525"/>
                </a:xfrm>
                <a:custGeom>
                  <a:avLst/>
                  <a:gdLst>
                    <a:gd name="T0" fmla="*/ 119 w 2904"/>
                    <a:gd name="T1" fmla="*/ 341 h 2314"/>
                    <a:gd name="T2" fmla="*/ 335 w 2904"/>
                    <a:gd name="T3" fmla="*/ 599 h 2314"/>
                    <a:gd name="T4" fmla="*/ 717 w 2904"/>
                    <a:gd name="T5" fmla="*/ 886 h 2314"/>
                    <a:gd name="T6" fmla="*/ 1210 w 2904"/>
                    <a:gd name="T7" fmla="*/ 1027 h 2314"/>
                    <a:gd name="T8" fmla="*/ 1777 w 2904"/>
                    <a:gd name="T9" fmla="*/ 978 h 2314"/>
                    <a:gd name="T10" fmla="*/ 2256 w 2904"/>
                    <a:gd name="T11" fmla="*/ 764 h 2314"/>
                    <a:gd name="T12" fmla="*/ 2657 w 2904"/>
                    <a:gd name="T13" fmla="*/ 350 h 2314"/>
                    <a:gd name="T14" fmla="*/ 2892 w 2904"/>
                    <a:gd name="T15" fmla="*/ 38 h 2314"/>
                    <a:gd name="T16" fmla="*/ 2876 w 2904"/>
                    <a:gd name="T17" fmla="*/ 567 h 2314"/>
                    <a:gd name="T18" fmla="*/ 2782 w 2904"/>
                    <a:gd name="T19" fmla="*/ 1057 h 2314"/>
                    <a:gd name="T20" fmla="*/ 2596 w 2904"/>
                    <a:gd name="T21" fmla="*/ 1504 h 2314"/>
                    <a:gd name="T22" fmla="*/ 2385 w 2904"/>
                    <a:gd name="T23" fmla="*/ 1827 h 2314"/>
                    <a:gd name="T24" fmla="*/ 2088 w 2904"/>
                    <a:gd name="T25" fmla="*/ 2115 h 2314"/>
                    <a:gd name="T26" fmla="*/ 1701 w 2904"/>
                    <a:gd name="T27" fmla="*/ 2278 h 2314"/>
                    <a:gd name="T28" fmla="*/ 1253 w 2904"/>
                    <a:gd name="T29" fmla="*/ 2276 h 2314"/>
                    <a:gd name="T30" fmla="*/ 836 w 2904"/>
                    <a:gd name="T31" fmla="*/ 2092 h 2314"/>
                    <a:gd name="T32" fmla="*/ 504 w 2904"/>
                    <a:gd name="T33" fmla="*/ 1781 h 2314"/>
                    <a:gd name="T34" fmla="*/ 251 w 2904"/>
                    <a:gd name="T35" fmla="*/ 1336 h 2314"/>
                    <a:gd name="T36" fmla="*/ 95 w 2904"/>
                    <a:gd name="T37" fmla="*/ 805 h 2314"/>
                    <a:gd name="T38" fmla="*/ 0 w 2904"/>
                    <a:gd name="T39" fmla="*/ 147 h 2314"/>
                    <a:gd name="T40" fmla="*/ 119 w 2904"/>
                    <a:gd name="T41" fmla="*/ 341 h 23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904"/>
                    <a:gd name="T64" fmla="*/ 0 h 2314"/>
                    <a:gd name="T65" fmla="*/ 2904 w 2904"/>
                    <a:gd name="T66" fmla="*/ 2314 h 23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904" h="2314">
                      <a:moveTo>
                        <a:pt x="119" y="341"/>
                      </a:moveTo>
                      <a:cubicBezTo>
                        <a:pt x="172" y="417"/>
                        <a:pt x="228" y="515"/>
                        <a:pt x="335" y="599"/>
                      </a:cubicBezTo>
                      <a:cubicBezTo>
                        <a:pt x="441" y="683"/>
                        <a:pt x="588" y="819"/>
                        <a:pt x="717" y="886"/>
                      </a:cubicBezTo>
                      <a:cubicBezTo>
                        <a:pt x="846" y="953"/>
                        <a:pt x="1021" y="1017"/>
                        <a:pt x="1210" y="1027"/>
                      </a:cubicBezTo>
                      <a:cubicBezTo>
                        <a:pt x="1399" y="1038"/>
                        <a:pt x="1615" y="1021"/>
                        <a:pt x="1777" y="978"/>
                      </a:cubicBezTo>
                      <a:cubicBezTo>
                        <a:pt x="1939" y="935"/>
                        <a:pt x="2111" y="866"/>
                        <a:pt x="2256" y="764"/>
                      </a:cubicBezTo>
                      <a:cubicBezTo>
                        <a:pt x="2401" y="662"/>
                        <a:pt x="2548" y="475"/>
                        <a:pt x="2657" y="350"/>
                      </a:cubicBezTo>
                      <a:cubicBezTo>
                        <a:pt x="2767" y="225"/>
                        <a:pt x="2858" y="0"/>
                        <a:pt x="2892" y="38"/>
                      </a:cubicBezTo>
                      <a:cubicBezTo>
                        <a:pt x="2898" y="57"/>
                        <a:pt x="2903" y="387"/>
                        <a:pt x="2876" y="567"/>
                      </a:cubicBezTo>
                      <a:cubicBezTo>
                        <a:pt x="2850" y="747"/>
                        <a:pt x="2841" y="906"/>
                        <a:pt x="2782" y="1057"/>
                      </a:cubicBezTo>
                      <a:cubicBezTo>
                        <a:pt x="2724" y="1208"/>
                        <a:pt x="2678" y="1381"/>
                        <a:pt x="2596" y="1504"/>
                      </a:cubicBezTo>
                      <a:cubicBezTo>
                        <a:pt x="2513" y="1626"/>
                        <a:pt x="2485" y="1711"/>
                        <a:pt x="2385" y="1827"/>
                      </a:cubicBezTo>
                      <a:cubicBezTo>
                        <a:pt x="2318" y="1925"/>
                        <a:pt x="2195" y="2027"/>
                        <a:pt x="2088" y="2115"/>
                      </a:cubicBezTo>
                      <a:cubicBezTo>
                        <a:pt x="1981" y="2202"/>
                        <a:pt x="1821" y="2243"/>
                        <a:pt x="1701" y="2278"/>
                      </a:cubicBezTo>
                      <a:cubicBezTo>
                        <a:pt x="1581" y="2313"/>
                        <a:pt x="1401" y="2305"/>
                        <a:pt x="1253" y="2276"/>
                      </a:cubicBezTo>
                      <a:cubicBezTo>
                        <a:pt x="1106" y="2247"/>
                        <a:pt x="975" y="2171"/>
                        <a:pt x="836" y="2092"/>
                      </a:cubicBezTo>
                      <a:cubicBezTo>
                        <a:pt x="695" y="2013"/>
                        <a:pt x="622" y="1917"/>
                        <a:pt x="504" y="1781"/>
                      </a:cubicBezTo>
                      <a:cubicBezTo>
                        <a:pt x="386" y="1645"/>
                        <a:pt x="318" y="1485"/>
                        <a:pt x="251" y="1336"/>
                      </a:cubicBezTo>
                      <a:cubicBezTo>
                        <a:pt x="184" y="1186"/>
                        <a:pt x="138" y="1008"/>
                        <a:pt x="95" y="805"/>
                      </a:cubicBezTo>
                      <a:cubicBezTo>
                        <a:pt x="51" y="601"/>
                        <a:pt x="0" y="223"/>
                        <a:pt x="0" y="147"/>
                      </a:cubicBezTo>
                      <a:lnTo>
                        <a:pt x="119" y="341"/>
                      </a:lnTo>
                    </a:path>
                  </a:pathLst>
                </a:custGeom>
                <a:solidFill>
                  <a:srgbClr val="FFFFFF">
                    <a:alpha val="50195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20"/>
                <p:cNvSpPr>
                  <a:spLocks noChangeArrowheads="1"/>
                </p:cNvSpPr>
                <p:nvPr/>
              </p:nvSpPr>
              <p:spPr bwMode="auto">
                <a:xfrm>
                  <a:off x="1769" y="1348"/>
                  <a:ext cx="631" cy="217"/>
                </a:xfrm>
                <a:custGeom>
                  <a:avLst/>
                  <a:gdLst>
                    <a:gd name="T0" fmla="*/ 0 w 2781"/>
                    <a:gd name="T1" fmla="*/ 174 h 958"/>
                    <a:gd name="T2" fmla="*/ 280 w 2781"/>
                    <a:gd name="T3" fmla="*/ 512 h 958"/>
                    <a:gd name="T4" fmla="*/ 723 w 2781"/>
                    <a:gd name="T5" fmla="*/ 821 h 958"/>
                    <a:gd name="T6" fmla="*/ 1122 w 2781"/>
                    <a:gd name="T7" fmla="*/ 935 h 958"/>
                    <a:gd name="T8" fmla="*/ 1703 w 2781"/>
                    <a:gd name="T9" fmla="*/ 889 h 958"/>
                    <a:gd name="T10" fmla="*/ 2272 w 2781"/>
                    <a:gd name="T11" fmla="*/ 608 h 958"/>
                    <a:gd name="T12" fmla="*/ 2780 w 2781"/>
                    <a:gd name="T13" fmla="*/ 0 h 9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781"/>
                    <a:gd name="T22" fmla="*/ 0 h 958"/>
                    <a:gd name="T23" fmla="*/ 2781 w 2781"/>
                    <a:gd name="T24" fmla="*/ 958 h 95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781" h="958">
                      <a:moveTo>
                        <a:pt x="0" y="174"/>
                      </a:moveTo>
                      <a:cubicBezTo>
                        <a:pt x="35" y="232"/>
                        <a:pt x="158" y="404"/>
                        <a:pt x="280" y="512"/>
                      </a:cubicBezTo>
                      <a:cubicBezTo>
                        <a:pt x="401" y="620"/>
                        <a:pt x="606" y="748"/>
                        <a:pt x="723" y="821"/>
                      </a:cubicBezTo>
                      <a:cubicBezTo>
                        <a:pt x="840" y="894"/>
                        <a:pt x="962" y="912"/>
                        <a:pt x="1122" y="935"/>
                      </a:cubicBezTo>
                      <a:cubicBezTo>
                        <a:pt x="1281" y="957"/>
                        <a:pt x="1529" y="934"/>
                        <a:pt x="1703" y="889"/>
                      </a:cubicBezTo>
                      <a:cubicBezTo>
                        <a:pt x="1878" y="843"/>
                        <a:pt x="2072" y="752"/>
                        <a:pt x="2272" y="608"/>
                      </a:cubicBezTo>
                      <a:cubicBezTo>
                        <a:pt x="2470" y="465"/>
                        <a:pt x="2661" y="126"/>
                        <a:pt x="2780" y="0"/>
                      </a:cubicBez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73" name="Freeform 21"/>
              <p:cNvSpPr>
                <a:spLocks noChangeArrowheads="1"/>
              </p:cNvSpPr>
              <p:nvPr/>
            </p:nvSpPr>
            <p:spPr bwMode="auto">
              <a:xfrm>
                <a:off x="1763" y="1062"/>
                <a:ext cx="164" cy="641"/>
              </a:xfrm>
              <a:custGeom>
                <a:avLst/>
                <a:gdLst>
                  <a:gd name="T0" fmla="*/ 234 w 722"/>
                  <a:gd name="T1" fmla="*/ 2532 h 2825"/>
                  <a:gd name="T2" fmla="*/ 56 w 722"/>
                  <a:gd name="T3" fmla="*/ 2033 h 2825"/>
                  <a:gd name="T4" fmla="*/ 19 w 722"/>
                  <a:gd name="T5" fmla="*/ 1369 h 2825"/>
                  <a:gd name="T6" fmla="*/ 110 w 722"/>
                  <a:gd name="T7" fmla="*/ 799 h 2825"/>
                  <a:gd name="T8" fmla="*/ 302 w 722"/>
                  <a:gd name="T9" fmla="*/ 278 h 2825"/>
                  <a:gd name="T10" fmla="*/ 484 w 722"/>
                  <a:gd name="T11" fmla="*/ 22 h 2825"/>
                  <a:gd name="T12" fmla="*/ 639 w 722"/>
                  <a:gd name="T13" fmla="*/ 689 h 2825"/>
                  <a:gd name="T14" fmla="*/ 710 w 722"/>
                  <a:gd name="T15" fmla="*/ 1338 h 2825"/>
                  <a:gd name="T16" fmla="*/ 687 w 722"/>
                  <a:gd name="T17" fmla="*/ 2042 h 2825"/>
                  <a:gd name="T18" fmla="*/ 547 w 722"/>
                  <a:gd name="T19" fmla="*/ 2516 h 2825"/>
                  <a:gd name="T20" fmla="*/ 382 w 722"/>
                  <a:gd name="T21" fmla="*/ 2812 h 2825"/>
                  <a:gd name="T22" fmla="*/ 234 w 722"/>
                  <a:gd name="T23" fmla="*/ 2532 h 28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22"/>
                  <a:gd name="T37" fmla="*/ 0 h 2825"/>
                  <a:gd name="T38" fmla="*/ 722 w 722"/>
                  <a:gd name="T39" fmla="*/ 2825 h 28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22" h="2825">
                    <a:moveTo>
                      <a:pt x="234" y="2532"/>
                    </a:moveTo>
                    <a:cubicBezTo>
                      <a:pt x="162" y="2400"/>
                      <a:pt x="111" y="2229"/>
                      <a:pt x="56" y="2033"/>
                    </a:cubicBezTo>
                    <a:cubicBezTo>
                      <a:pt x="0" y="1837"/>
                      <a:pt x="12" y="1574"/>
                      <a:pt x="19" y="1369"/>
                    </a:cubicBezTo>
                    <a:cubicBezTo>
                      <a:pt x="26" y="1164"/>
                      <a:pt x="45" y="979"/>
                      <a:pt x="110" y="799"/>
                    </a:cubicBezTo>
                    <a:cubicBezTo>
                      <a:pt x="175" y="619"/>
                      <a:pt x="238" y="405"/>
                      <a:pt x="302" y="278"/>
                    </a:cubicBezTo>
                    <a:cubicBezTo>
                      <a:pt x="367" y="151"/>
                      <a:pt x="479" y="0"/>
                      <a:pt x="484" y="22"/>
                    </a:cubicBezTo>
                    <a:cubicBezTo>
                      <a:pt x="569" y="240"/>
                      <a:pt x="630" y="490"/>
                      <a:pt x="639" y="689"/>
                    </a:cubicBezTo>
                    <a:cubicBezTo>
                      <a:pt x="701" y="912"/>
                      <a:pt x="698" y="1124"/>
                      <a:pt x="710" y="1338"/>
                    </a:cubicBezTo>
                    <a:cubicBezTo>
                      <a:pt x="721" y="1552"/>
                      <a:pt x="714" y="1848"/>
                      <a:pt x="687" y="2042"/>
                    </a:cubicBezTo>
                    <a:cubicBezTo>
                      <a:pt x="659" y="2235"/>
                      <a:pt x="610" y="2382"/>
                      <a:pt x="547" y="2516"/>
                    </a:cubicBezTo>
                    <a:cubicBezTo>
                      <a:pt x="485" y="2649"/>
                      <a:pt x="396" y="2824"/>
                      <a:pt x="382" y="2812"/>
                    </a:cubicBezTo>
                    <a:cubicBezTo>
                      <a:pt x="397" y="2807"/>
                      <a:pt x="270" y="2655"/>
                      <a:pt x="234" y="2532"/>
                    </a:cubicBezTo>
                  </a:path>
                </a:pathLst>
              </a:custGeom>
              <a:solidFill>
                <a:srgbClr val="FFFFFF"/>
              </a:solidFill>
              <a:ln w="5724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2" name="Line 22"/>
            <p:cNvSpPr>
              <a:spLocks noChangeShapeType="1"/>
            </p:cNvSpPr>
            <p:nvPr/>
          </p:nvSpPr>
          <p:spPr bwMode="auto">
            <a:xfrm>
              <a:off x="1368" y="1005"/>
              <a:ext cx="537" cy="71"/>
            </a:xfrm>
            <a:prstGeom prst="line">
              <a:avLst/>
            </a:prstGeom>
            <a:noFill/>
            <a:ln w="2844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23"/>
            <p:cNvSpPr>
              <a:spLocks noChangeShapeType="1"/>
            </p:cNvSpPr>
            <p:nvPr/>
          </p:nvSpPr>
          <p:spPr bwMode="auto">
            <a:xfrm>
              <a:off x="1553" y="1206"/>
              <a:ext cx="386" cy="51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24"/>
            <p:cNvSpPr>
              <a:spLocks noChangeShapeType="1"/>
            </p:cNvSpPr>
            <p:nvPr/>
          </p:nvSpPr>
          <p:spPr bwMode="auto">
            <a:xfrm>
              <a:off x="1169" y="1326"/>
              <a:ext cx="764" cy="101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25"/>
            <p:cNvSpPr>
              <a:spLocks noChangeShapeType="1"/>
            </p:cNvSpPr>
            <p:nvPr/>
          </p:nvSpPr>
          <p:spPr bwMode="auto">
            <a:xfrm flipH="1">
              <a:off x="1699" y="1362"/>
              <a:ext cx="238" cy="401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Line 26"/>
            <p:cNvSpPr>
              <a:spLocks noChangeShapeType="1"/>
            </p:cNvSpPr>
            <p:nvPr/>
          </p:nvSpPr>
          <p:spPr bwMode="auto">
            <a:xfrm>
              <a:off x="1075" y="1486"/>
              <a:ext cx="1306" cy="174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27"/>
            <p:cNvSpPr>
              <a:spLocks noChangeShapeType="1"/>
            </p:cNvSpPr>
            <p:nvPr/>
          </p:nvSpPr>
          <p:spPr bwMode="auto">
            <a:xfrm flipH="1">
              <a:off x="1037" y="1076"/>
              <a:ext cx="870" cy="1475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28"/>
            <p:cNvSpPr>
              <a:spLocks noChangeShapeType="1"/>
            </p:cNvSpPr>
            <p:nvPr/>
          </p:nvSpPr>
          <p:spPr bwMode="auto">
            <a:xfrm>
              <a:off x="981" y="1647"/>
              <a:ext cx="1304" cy="173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9" name="Group 29"/>
            <p:cNvGrpSpPr>
              <a:grpSpLocks/>
            </p:cNvGrpSpPr>
            <p:nvPr/>
          </p:nvGrpSpPr>
          <p:grpSpPr bwMode="auto">
            <a:xfrm>
              <a:off x="1346" y="1376"/>
              <a:ext cx="352" cy="891"/>
              <a:chOff x="1346" y="1376"/>
              <a:chExt cx="352" cy="891"/>
            </a:xfrm>
          </p:grpSpPr>
          <p:sp>
            <p:nvSpPr>
              <p:cNvPr id="168" name="Oval 30"/>
              <p:cNvSpPr>
                <a:spLocks noChangeArrowheads="1"/>
              </p:cNvSpPr>
              <p:nvPr/>
            </p:nvSpPr>
            <p:spPr bwMode="auto">
              <a:xfrm rot="180000">
                <a:off x="1346" y="1377"/>
                <a:ext cx="338" cy="883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31"/>
              <p:cNvSpPr>
                <a:spLocks noChangeArrowheads="1"/>
              </p:cNvSpPr>
              <p:nvPr/>
            </p:nvSpPr>
            <p:spPr bwMode="auto">
              <a:xfrm>
                <a:off x="1359" y="1809"/>
                <a:ext cx="339" cy="458"/>
              </a:xfrm>
              <a:custGeom>
                <a:avLst/>
                <a:gdLst>
                  <a:gd name="T0" fmla="*/ 38 w 1495"/>
                  <a:gd name="T1" fmla="*/ 113 h 2018"/>
                  <a:gd name="T2" fmla="*/ 200 w 1495"/>
                  <a:gd name="T3" fmla="*/ 266 h 2018"/>
                  <a:gd name="T4" fmla="*/ 370 w 1495"/>
                  <a:gd name="T5" fmla="*/ 328 h 2018"/>
                  <a:gd name="T6" fmla="*/ 532 w 1495"/>
                  <a:gd name="T7" fmla="*/ 396 h 2018"/>
                  <a:gd name="T8" fmla="*/ 730 w 1495"/>
                  <a:gd name="T9" fmla="*/ 413 h 2018"/>
                  <a:gd name="T10" fmla="*/ 953 w 1495"/>
                  <a:gd name="T11" fmla="*/ 379 h 2018"/>
                  <a:gd name="T12" fmla="*/ 1173 w 1495"/>
                  <a:gd name="T13" fmla="*/ 289 h 2018"/>
                  <a:gd name="T14" fmla="*/ 1391 w 1495"/>
                  <a:gd name="T15" fmla="*/ 112 h 2018"/>
                  <a:gd name="T16" fmla="*/ 1481 w 1495"/>
                  <a:gd name="T17" fmla="*/ 25 h 2018"/>
                  <a:gd name="T18" fmla="*/ 1485 w 1495"/>
                  <a:gd name="T19" fmla="*/ 272 h 2018"/>
                  <a:gd name="T20" fmla="*/ 1438 w 1495"/>
                  <a:gd name="T21" fmla="*/ 748 h 2018"/>
                  <a:gd name="T22" fmla="*/ 1338 w 1495"/>
                  <a:gd name="T23" fmla="*/ 1199 h 2018"/>
                  <a:gd name="T24" fmla="*/ 1225 w 1495"/>
                  <a:gd name="T25" fmla="*/ 1515 h 2018"/>
                  <a:gd name="T26" fmla="*/ 1052 w 1495"/>
                  <a:gd name="T27" fmla="*/ 1803 h 2018"/>
                  <a:gd name="T28" fmla="*/ 857 w 1495"/>
                  <a:gd name="T29" fmla="*/ 1967 h 2018"/>
                  <a:gd name="T30" fmla="*/ 625 w 1495"/>
                  <a:gd name="T31" fmla="*/ 1978 h 2018"/>
                  <a:gd name="T32" fmla="*/ 411 w 1495"/>
                  <a:gd name="T33" fmla="*/ 1810 h 2018"/>
                  <a:gd name="T34" fmla="*/ 242 w 1495"/>
                  <a:gd name="T35" fmla="*/ 1518 h 2018"/>
                  <a:gd name="T36" fmla="*/ 94 w 1495"/>
                  <a:gd name="T37" fmla="*/ 1088 h 2018"/>
                  <a:gd name="T38" fmla="*/ 35 w 1495"/>
                  <a:gd name="T39" fmla="*/ 567 h 2018"/>
                  <a:gd name="T40" fmla="*/ 13 w 1495"/>
                  <a:gd name="T41" fmla="*/ 34 h 2018"/>
                  <a:gd name="T42" fmla="*/ 38 w 1495"/>
                  <a:gd name="T43" fmla="*/ 113 h 201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95"/>
                  <a:gd name="T67" fmla="*/ 0 h 2018"/>
                  <a:gd name="T68" fmla="*/ 1495 w 1495"/>
                  <a:gd name="T69" fmla="*/ 2018 h 201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95" h="2018">
                    <a:moveTo>
                      <a:pt x="38" y="113"/>
                    </a:moveTo>
                    <a:cubicBezTo>
                      <a:pt x="72" y="150"/>
                      <a:pt x="141" y="217"/>
                      <a:pt x="200" y="266"/>
                    </a:cubicBezTo>
                    <a:cubicBezTo>
                      <a:pt x="257" y="315"/>
                      <a:pt x="316" y="316"/>
                      <a:pt x="370" y="328"/>
                    </a:cubicBezTo>
                    <a:cubicBezTo>
                      <a:pt x="424" y="340"/>
                      <a:pt x="471" y="383"/>
                      <a:pt x="532" y="396"/>
                    </a:cubicBezTo>
                    <a:cubicBezTo>
                      <a:pt x="593" y="409"/>
                      <a:pt x="667" y="421"/>
                      <a:pt x="730" y="413"/>
                    </a:cubicBezTo>
                    <a:cubicBezTo>
                      <a:pt x="792" y="405"/>
                      <a:pt x="878" y="400"/>
                      <a:pt x="953" y="379"/>
                    </a:cubicBezTo>
                    <a:cubicBezTo>
                      <a:pt x="1028" y="357"/>
                      <a:pt x="1100" y="337"/>
                      <a:pt x="1173" y="289"/>
                    </a:cubicBezTo>
                    <a:cubicBezTo>
                      <a:pt x="1249" y="247"/>
                      <a:pt x="1317" y="158"/>
                      <a:pt x="1391" y="112"/>
                    </a:cubicBezTo>
                    <a:cubicBezTo>
                      <a:pt x="1465" y="65"/>
                      <a:pt x="1463" y="0"/>
                      <a:pt x="1481" y="25"/>
                    </a:cubicBezTo>
                    <a:cubicBezTo>
                      <a:pt x="1474" y="39"/>
                      <a:pt x="1494" y="157"/>
                      <a:pt x="1485" y="272"/>
                    </a:cubicBezTo>
                    <a:cubicBezTo>
                      <a:pt x="1489" y="397"/>
                      <a:pt x="1462" y="595"/>
                      <a:pt x="1438" y="748"/>
                    </a:cubicBezTo>
                    <a:cubicBezTo>
                      <a:pt x="1415" y="901"/>
                      <a:pt x="1373" y="1071"/>
                      <a:pt x="1338" y="1199"/>
                    </a:cubicBezTo>
                    <a:cubicBezTo>
                      <a:pt x="1303" y="1326"/>
                      <a:pt x="1263" y="1418"/>
                      <a:pt x="1225" y="1515"/>
                    </a:cubicBezTo>
                    <a:cubicBezTo>
                      <a:pt x="1185" y="1613"/>
                      <a:pt x="1125" y="1720"/>
                      <a:pt x="1052" y="1803"/>
                    </a:cubicBezTo>
                    <a:cubicBezTo>
                      <a:pt x="979" y="1887"/>
                      <a:pt x="926" y="1937"/>
                      <a:pt x="857" y="1967"/>
                    </a:cubicBezTo>
                    <a:cubicBezTo>
                      <a:pt x="787" y="1997"/>
                      <a:pt x="703" y="2017"/>
                      <a:pt x="625" y="1978"/>
                    </a:cubicBezTo>
                    <a:cubicBezTo>
                      <a:pt x="548" y="1938"/>
                      <a:pt x="474" y="1886"/>
                      <a:pt x="411" y="1810"/>
                    </a:cubicBezTo>
                    <a:cubicBezTo>
                      <a:pt x="349" y="1734"/>
                      <a:pt x="282" y="1643"/>
                      <a:pt x="242" y="1518"/>
                    </a:cubicBezTo>
                    <a:cubicBezTo>
                      <a:pt x="203" y="1393"/>
                      <a:pt x="142" y="1235"/>
                      <a:pt x="94" y="1088"/>
                    </a:cubicBezTo>
                    <a:cubicBezTo>
                      <a:pt x="46" y="942"/>
                      <a:pt x="44" y="737"/>
                      <a:pt x="35" y="567"/>
                    </a:cubicBezTo>
                    <a:cubicBezTo>
                      <a:pt x="25" y="397"/>
                      <a:pt x="0" y="110"/>
                      <a:pt x="13" y="34"/>
                    </a:cubicBezTo>
                    <a:lnTo>
                      <a:pt x="38" y="113"/>
                    </a:lnTo>
                  </a:path>
                </a:pathLst>
              </a:custGeom>
              <a:solidFill>
                <a:srgbClr val="FFFFFF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32"/>
              <p:cNvSpPr>
                <a:spLocks noChangeArrowheads="1"/>
              </p:cNvSpPr>
              <p:nvPr/>
            </p:nvSpPr>
            <p:spPr bwMode="auto">
              <a:xfrm>
                <a:off x="1359" y="1812"/>
                <a:ext cx="337" cy="89"/>
              </a:xfrm>
              <a:custGeom>
                <a:avLst/>
                <a:gdLst>
                  <a:gd name="T0" fmla="*/ 0 w 1485"/>
                  <a:gd name="T1" fmla="*/ 50 h 393"/>
                  <a:gd name="T2" fmla="*/ 145 w 1485"/>
                  <a:gd name="T3" fmla="*/ 201 h 393"/>
                  <a:gd name="T4" fmla="*/ 393 w 1485"/>
                  <a:gd name="T5" fmla="*/ 343 h 393"/>
                  <a:gd name="T6" fmla="*/ 609 w 1485"/>
                  <a:gd name="T7" fmla="*/ 383 h 393"/>
                  <a:gd name="T8" fmla="*/ 921 w 1485"/>
                  <a:gd name="T9" fmla="*/ 380 h 393"/>
                  <a:gd name="T10" fmla="*/ 1208 w 1485"/>
                  <a:gd name="T11" fmla="*/ 259 h 393"/>
                  <a:gd name="T12" fmla="*/ 1484 w 1485"/>
                  <a:gd name="T13" fmla="*/ 0 h 3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85"/>
                  <a:gd name="T22" fmla="*/ 0 h 393"/>
                  <a:gd name="T23" fmla="*/ 1485 w 1485"/>
                  <a:gd name="T24" fmla="*/ 393 h 39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85" h="393">
                    <a:moveTo>
                      <a:pt x="0" y="50"/>
                    </a:moveTo>
                    <a:cubicBezTo>
                      <a:pt x="21" y="73"/>
                      <a:pt x="99" y="150"/>
                      <a:pt x="145" y="201"/>
                    </a:cubicBezTo>
                    <a:cubicBezTo>
                      <a:pt x="191" y="253"/>
                      <a:pt x="328" y="306"/>
                      <a:pt x="393" y="343"/>
                    </a:cubicBezTo>
                    <a:cubicBezTo>
                      <a:pt x="458" y="379"/>
                      <a:pt x="517" y="385"/>
                      <a:pt x="609" y="383"/>
                    </a:cubicBezTo>
                    <a:cubicBezTo>
                      <a:pt x="702" y="382"/>
                      <a:pt x="828" y="392"/>
                      <a:pt x="921" y="380"/>
                    </a:cubicBezTo>
                    <a:cubicBezTo>
                      <a:pt x="1015" y="367"/>
                      <a:pt x="1113" y="314"/>
                      <a:pt x="1208" y="259"/>
                    </a:cubicBezTo>
                    <a:cubicBezTo>
                      <a:pt x="1302" y="203"/>
                      <a:pt x="1436" y="51"/>
                      <a:pt x="1484" y="0"/>
                    </a:cubicBez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Oval 33"/>
              <p:cNvSpPr>
                <a:spLocks noChangeArrowheads="1"/>
              </p:cNvSpPr>
              <p:nvPr/>
            </p:nvSpPr>
            <p:spPr bwMode="auto">
              <a:xfrm rot="180000">
                <a:off x="1346" y="1376"/>
                <a:ext cx="338" cy="883"/>
              </a:xfrm>
              <a:prstGeom prst="ellipse">
                <a:avLst/>
              </a:pr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0" name="Line 34"/>
            <p:cNvSpPr>
              <a:spLocks noChangeShapeType="1"/>
            </p:cNvSpPr>
            <p:nvPr/>
          </p:nvSpPr>
          <p:spPr bwMode="auto">
            <a:xfrm flipH="1">
              <a:off x="1597" y="1521"/>
              <a:ext cx="654" cy="1109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35"/>
            <p:cNvSpPr>
              <a:spLocks noChangeShapeType="1"/>
            </p:cNvSpPr>
            <p:nvPr/>
          </p:nvSpPr>
          <p:spPr bwMode="auto">
            <a:xfrm flipH="1">
              <a:off x="1412" y="1557"/>
              <a:ext cx="617" cy="1044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Line 36"/>
            <p:cNvSpPr>
              <a:spLocks noChangeShapeType="1"/>
            </p:cNvSpPr>
            <p:nvPr/>
          </p:nvSpPr>
          <p:spPr bwMode="auto">
            <a:xfrm>
              <a:off x="1591" y="1899"/>
              <a:ext cx="599" cy="80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37"/>
            <p:cNvSpPr>
              <a:spLocks noChangeShapeType="1"/>
            </p:cNvSpPr>
            <p:nvPr/>
          </p:nvSpPr>
          <p:spPr bwMode="auto">
            <a:xfrm flipH="1">
              <a:off x="1218" y="1883"/>
              <a:ext cx="414" cy="700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38"/>
            <p:cNvSpPr>
              <a:spLocks noChangeShapeType="1"/>
            </p:cNvSpPr>
            <p:nvPr/>
          </p:nvSpPr>
          <p:spPr bwMode="auto">
            <a:xfrm flipH="1">
              <a:off x="1338" y="1870"/>
              <a:ext cx="103" cy="173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39"/>
            <p:cNvSpPr>
              <a:spLocks noChangeShapeType="1"/>
            </p:cNvSpPr>
            <p:nvPr/>
          </p:nvSpPr>
          <p:spPr bwMode="auto">
            <a:xfrm>
              <a:off x="1150" y="1841"/>
              <a:ext cx="305" cy="41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6" name="Group 40"/>
            <p:cNvGrpSpPr>
              <a:grpSpLocks/>
            </p:cNvGrpSpPr>
            <p:nvPr/>
          </p:nvGrpSpPr>
          <p:grpSpPr bwMode="auto">
            <a:xfrm>
              <a:off x="662" y="1749"/>
              <a:ext cx="664" cy="896"/>
              <a:chOff x="662" y="1749"/>
              <a:chExt cx="664" cy="896"/>
            </a:xfrm>
          </p:grpSpPr>
          <p:sp>
            <p:nvSpPr>
              <p:cNvPr id="162" name="Oval 41"/>
              <p:cNvSpPr>
                <a:spLocks noChangeArrowheads="1"/>
              </p:cNvSpPr>
              <p:nvPr/>
            </p:nvSpPr>
            <p:spPr bwMode="auto">
              <a:xfrm rot="180000">
                <a:off x="664" y="1750"/>
                <a:ext cx="632" cy="879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33CC"/>
                  </a:gs>
                </a:gsLst>
                <a:path path="shape">
                  <a:fillToRect l="50000" t="50000" r="50000" b="50000"/>
                </a:path>
              </a:gra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Oval 42"/>
              <p:cNvSpPr>
                <a:spLocks noChangeArrowheads="1"/>
              </p:cNvSpPr>
              <p:nvPr/>
            </p:nvSpPr>
            <p:spPr bwMode="auto">
              <a:xfrm rot="180000">
                <a:off x="662" y="1749"/>
                <a:ext cx="632" cy="879"/>
              </a:xfrm>
              <a:prstGeom prst="ellipse">
                <a:avLst/>
              </a:pr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43"/>
              <p:cNvSpPr>
                <a:spLocks noChangeArrowheads="1"/>
              </p:cNvSpPr>
              <p:nvPr/>
            </p:nvSpPr>
            <p:spPr bwMode="auto">
              <a:xfrm>
                <a:off x="669" y="2131"/>
                <a:ext cx="657" cy="514"/>
              </a:xfrm>
              <a:custGeom>
                <a:avLst/>
                <a:gdLst>
                  <a:gd name="T0" fmla="*/ 76 w 2895"/>
                  <a:gd name="T1" fmla="*/ 308 h 2265"/>
                  <a:gd name="T2" fmla="*/ 289 w 2895"/>
                  <a:gd name="T3" fmla="*/ 573 h 2265"/>
                  <a:gd name="T4" fmla="*/ 753 w 2895"/>
                  <a:gd name="T5" fmla="*/ 894 h 2265"/>
                  <a:gd name="T6" fmla="*/ 1173 w 2895"/>
                  <a:gd name="T7" fmla="*/ 1003 h 2265"/>
                  <a:gd name="T8" fmla="*/ 1772 w 2895"/>
                  <a:gd name="T9" fmla="*/ 953 h 2265"/>
                  <a:gd name="T10" fmla="*/ 2254 w 2895"/>
                  <a:gd name="T11" fmla="*/ 717 h 2265"/>
                  <a:gd name="T12" fmla="*/ 2676 w 2895"/>
                  <a:gd name="T13" fmla="*/ 329 h 2265"/>
                  <a:gd name="T14" fmla="*/ 2866 w 2895"/>
                  <a:gd name="T15" fmla="*/ 28 h 2265"/>
                  <a:gd name="T16" fmla="*/ 2869 w 2895"/>
                  <a:gd name="T17" fmla="*/ 509 h 2265"/>
                  <a:gd name="T18" fmla="*/ 2794 w 2895"/>
                  <a:gd name="T19" fmla="*/ 1008 h 2265"/>
                  <a:gd name="T20" fmla="*/ 2601 w 2895"/>
                  <a:gd name="T21" fmla="*/ 1465 h 2265"/>
                  <a:gd name="T22" fmla="*/ 2389 w 2895"/>
                  <a:gd name="T23" fmla="*/ 1789 h 2265"/>
                  <a:gd name="T24" fmla="*/ 2076 w 2895"/>
                  <a:gd name="T25" fmla="*/ 2074 h 2265"/>
                  <a:gd name="T26" fmla="*/ 1676 w 2895"/>
                  <a:gd name="T27" fmla="*/ 2242 h 2265"/>
                  <a:gd name="T28" fmla="*/ 1231 w 2895"/>
                  <a:gd name="T29" fmla="*/ 2233 h 2265"/>
                  <a:gd name="T30" fmla="*/ 819 w 2895"/>
                  <a:gd name="T31" fmla="*/ 2060 h 2265"/>
                  <a:gd name="T32" fmla="*/ 490 w 2895"/>
                  <a:gd name="T33" fmla="*/ 1746 h 2265"/>
                  <a:gd name="T34" fmla="*/ 218 w 2895"/>
                  <a:gd name="T35" fmla="*/ 1284 h 2265"/>
                  <a:gd name="T36" fmla="*/ 52 w 2895"/>
                  <a:gd name="T37" fmla="*/ 741 h 2265"/>
                  <a:gd name="T38" fmla="*/ 1 w 2895"/>
                  <a:gd name="T39" fmla="*/ 195 h 2265"/>
                  <a:gd name="T40" fmla="*/ 76 w 2895"/>
                  <a:gd name="T41" fmla="*/ 308 h 226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895"/>
                  <a:gd name="T64" fmla="*/ 0 h 2265"/>
                  <a:gd name="T65" fmla="*/ 2895 w 2895"/>
                  <a:gd name="T66" fmla="*/ 2265 h 226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895" h="2265">
                    <a:moveTo>
                      <a:pt x="76" y="308"/>
                    </a:moveTo>
                    <a:cubicBezTo>
                      <a:pt x="114" y="364"/>
                      <a:pt x="174" y="464"/>
                      <a:pt x="289" y="573"/>
                    </a:cubicBezTo>
                    <a:cubicBezTo>
                      <a:pt x="403" y="681"/>
                      <a:pt x="615" y="808"/>
                      <a:pt x="753" y="894"/>
                    </a:cubicBezTo>
                    <a:cubicBezTo>
                      <a:pt x="891" y="979"/>
                      <a:pt x="1005" y="989"/>
                      <a:pt x="1173" y="1003"/>
                    </a:cubicBezTo>
                    <a:cubicBezTo>
                      <a:pt x="1341" y="1017"/>
                      <a:pt x="1605" y="1002"/>
                      <a:pt x="1772" y="953"/>
                    </a:cubicBezTo>
                    <a:cubicBezTo>
                      <a:pt x="1940" y="904"/>
                      <a:pt x="2104" y="831"/>
                      <a:pt x="2254" y="717"/>
                    </a:cubicBezTo>
                    <a:cubicBezTo>
                      <a:pt x="2405" y="604"/>
                      <a:pt x="2558" y="444"/>
                      <a:pt x="2676" y="329"/>
                    </a:cubicBezTo>
                    <a:cubicBezTo>
                      <a:pt x="2793" y="215"/>
                      <a:pt x="2841" y="0"/>
                      <a:pt x="2866" y="28"/>
                    </a:cubicBezTo>
                    <a:cubicBezTo>
                      <a:pt x="2870" y="52"/>
                      <a:pt x="2894" y="354"/>
                      <a:pt x="2869" y="509"/>
                    </a:cubicBezTo>
                    <a:cubicBezTo>
                      <a:pt x="2845" y="664"/>
                      <a:pt x="2839" y="847"/>
                      <a:pt x="2794" y="1008"/>
                    </a:cubicBezTo>
                    <a:cubicBezTo>
                      <a:pt x="2750" y="1169"/>
                      <a:pt x="2678" y="1338"/>
                      <a:pt x="2601" y="1465"/>
                    </a:cubicBezTo>
                    <a:cubicBezTo>
                      <a:pt x="2526" y="1593"/>
                      <a:pt x="2474" y="1686"/>
                      <a:pt x="2389" y="1789"/>
                    </a:cubicBezTo>
                    <a:cubicBezTo>
                      <a:pt x="2305" y="1892"/>
                      <a:pt x="2193" y="1996"/>
                      <a:pt x="2076" y="2074"/>
                    </a:cubicBezTo>
                    <a:cubicBezTo>
                      <a:pt x="1958" y="2153"/>
                      <a:pt x="1817" y="2215"/>
                      <a:pt x="1676" y="2242"/>
                    </a:cubicBezTo>
                    <a:cubicBezTo>
                      <a:pt x="1533" y="2264"/>
                      <a:pt x="1373" y="2263"/>
                      <a:pt x="1231" y="2233"/>
                    </a:cubicBezTo>
                    <a:cubicBezTo>
                      <a:pt x="1090" y="2204"/>
                      <a:pt x="943" y="2142"/>
                      <a:pt x="819" y="2060"/>
                    </a:cubicBezTo>
                    <a:cubicBezTo>
                      <a:pt x="696" y="1978"/>
                      <a:pt x="591" y="1876"/>
                      <a:pt x="490" y="1746"/>
                    </a:cubicBezTo>
                    <a:cubicBezTo>
                      <a:pt x="389" y="1616"/>
                      <a:pt x="289" y="1461"/>
                      <a:pt x="218" y="1284"/>
                    </a:cubicBezTo>
                    <a:cubicBezTo>
                      <a:pt x="148" y="1107"/>
                      <a:pt x="80" y="927"/>
                      <a:pt x="52" y="741"/>
                    </a:cubicBezTo>
                    <a:cubicBezTo>
                      <a:pt x="24" y="556"/>
                      <a:pt x="0" y="270"/>
                      <a:pt x="1" y="195"/>
                    </a:cubicBezTo>
                    <a:lnTo>
                      <a:pt x="76" y="308"/>
                    </a:lnTo>
                  </a:path>
                </a:pathLst>
              </a:custGeom>
              <a:solidFill>
                <a:srgbClr val="FFFFFF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44"/>
              <p:cNvSpPr>
                <a:spLocks noChangeArrowheads="1"/>
              </p:cNvSpPr>
              <p:nvPr/>
            </p:nvSpPr>
            <p:spPr bwMode="auto">
              <a:xfrm>
                <a:off x="1142" y="1867"/>
                <a:ext cx="168" cy="641"/>
              </a:xfrm>
              <a:custGeom>
                <a:avLst/>
                <a:gdLst>
                  <a:gd name="T0" fmla="*/ 473 w 740"/>
                  <a:gd name="T1" fmla="*/ 2551 h 2826"/>
                  <a:gd name="T2" fmla="*/ 666 w 740"/>
                  <a:gd name="T3" fmla="*/ 2070 h 2826"/>
                  <a:gd name="T4" fmla="*/ 729 w 740"/>
                  <a:gd name="T5" fmla="*/ 1404 h 2826"/>
                  <a:gd name="T6" fmla="*/ 654 w 740"/>
                  <a:gd name="T7" fmla="*/ 833 h 2826"/>
                  <a:gd name="T8" fmla="*/ 470 w 740"/>
                  <a:gd name="T9" fmla="*/ 294 h 2826"/>
                  <a:gd name="T10" fmla="*/ 281 w 740"/>
                  <a:gd name="T11" fmla="*/ 24 h 2826"/>
                  <a:gd name="T12" fmla="*/ 97 w 740"/>
                  <a:gd name="T13" fmla="*/ 673 h 2826"/>
                  <a:gd name="T14" fmla="*/ 23 w 740"/>
                  <a:gd name="T15" fmla="*/ 1316 h 2826"/>
                  <a:gd name="T16" fmla="*/ 35 w 740"/>
                  <a:gd name="T17" fmla="*/ 2019 h 2826"/>
                  <a:gd name="T18" fmla="*/ 147 w 740"/>
                  <a:gd name="T19" fmla="*/ 2506 h 2826"/>
                  <a:gd name="T20" fmla="*/ 296 w 740"/>
                  <a:gd name="T21" fmla="*/ 2819 h 2826"/>
                  <a:gd name="T22" fmla="*/ 473 w 740"/>
                  <a:gd name="T23" fmla="*/ 2551 h 28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40"/>
                  <a:gd name="T37" fmla="*/ 0 h 2826"/>
                  <a:gd name="T38" fmla="*/ 740 w 740"/>
                  <a:gd name="T39" fmla="*/ 2826 h 282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40" h="2826">
                    <a:moveTo>
                      <a:pt x="473" y="2551"/>
                    </a:moveTo>
                    <a:cubicBezTo>
                      <a:pt x="545" y="2437"/>
                      <a:pt x="618" y="2260"/>
                      <a:pt x="666" y="2070"/>
                    </a:cubicBezTo>
                    <a:cubicBezTo>
                      <a:pt x="713" y="1880"/>
                      <a:pt x="739" y="1614"/>
                      <a:pt x="729" y="1404"/>
                    </a:cubicBezTo>
                    <a:cubicBezTo>
                      <a:pt x="719" y="1194"/>
                      <a:pt x="692" y="1021"/>
                      <a:pt x="654" y="833"/>
                    </a:cubicBezTo>
                    <a:cubicBezTo>
                      <a:pt x="617" y="645"/>
                      <a:pt x="525" y="426"/>
                      <a:pt x="470" y="294"/>
                    </a:cubicBezTo>
                    <a:cubicBezTo>
                      <a:pt x="415" y="162"/>
                      <a:pt x="301" y="0"/>
                      <a:pt x="281" y="24"/>
                    </a:cubicBezTo>
                    <a:cubicBezTo>
                      <a:pt x="184" y="214"/>
                      <a:pt x="152" y="468"/>
                      <a:pt x="97" y="673"/>
                    </a:cubicBezTo>
                    <a:cubicBezTo>
                      <a:pt x="42" y="877"/>
                      <a:pt x="46" y="1096"/>
                      <a:pt x="23" y="1316"/>
                    </a:cubicBezTo>
                    <a:cubicBezTo>
                      <a:pt x="0" y="1536"/>
                      <a:pt x="26" y="1823"/>
                      <a:pt x="35" y="2019"/>
                    </a:cubicBezTo>
                    <a:cubicBezTo>
                      <a:pt x="43" y="2216"/>
                      <a:pt x="97" y="2384"/>
                      <a:pt x="147" y="2506"/>
                    </a:cubicBezTo>
                    <a:cubicBezTo>
                      <a:pt x="197" y="2629"/>
                      <a:pt x="308" y="2825"/>
                      <a:pt x="296" y="2819"/>
                    </a:cubicBezTo>
                    <a:cubicBezTo>
                      <a:pt x="314" y="2815"/>
                      <a:pt x="413" y="2675"/>
                      <a:pt x="473" y="2551"/>
                    </a:cubicBezTo>
                  </a:path>
                </a:pathLst>
              </a:custGeom>
              <a:solidFill>
                <a:srgbClr val="FFFFFF"/>
              </a:solidFill>
              <a:ln w="381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45"/>
              <p:cNvSpPr>
                <a:spLocks noChangeArrowheads="1"/>
              </p:cNvSpPr>
              <p:nvPr/>
            </p:nvSpPr>
            <p:spPr bwMode="auto">
              <a:xfrm>
                <a:off x="1125" y="1860"/>
                <a:ext cx="75" cy="654"/>
              </a:xfrm>
              <a:custGeom>
                <a:avLst/>
                <a:gdLst>
                  <a:gd name="T0" fmla="*/ 278 w 331"/>
                  <a:gd name="T1" fmla="*/ 2450 h 2886"/>
                  <a:gd name="T2" fmla="*/ 267 w 331"/>
                  <a:gd name="T3" fmla="*/ 2130 h 2886"/>
                  <a:gd name="T4" fmla="*/ 253 w 331"/>
                  <a:gd name="T5" fmla="*/ 1696 h 2886"/>
                  <a:gd name="T6" fmla="*/ 270 w 331"/>
                  <a:gd name="T7" fmla="*/ 1143 h 2886"/>
                  <a:gd name="T8" fmla="*/ 286 w 331"/>
                  <a:gd name="T9" fmla="*/ 539 h 2886"/>
                  <a:gd name="T10" fmla="*/ 304 w 331"/>
                  <a:gd name="T11" fmla="*/ 20 h 2886"/>
                  <a:gd name="T12" fmla="*/ 118 w 331"/>
                  <a:gd name="T13" fmla="*/ 672 h 2886"/>
                  <a:gd name="T14" fmla="*/ 29 w 331"/>
                  <a:gd name="T15" fmla="*/ 1327 h 2886"/>
                  <a:gd name="T16" fmla="*/ 47 w 331"/>
                  <a:gd name="T17" fmla="*/ 2032 h 2886"/>
                  <a:gd name="T18" fmla="*/ 152 w 331"/>
                  <a:gd name="T19" fmla="*/ 2535 h 2886"/>
                  <a:gd name="T20" fmla="*/ 325 w 331"/>
                  <a:gd name="T21" fmla="*/ 2865 h 2886"/>
                  <a:gd name="T22" fmla="*/ 278 w 331"/>
                  <a:gd name="T23" fmla="*/ 2450 h 288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1"/>
                  <a:gd name="T37" fmla="*/ 0 h 2886"/>
                  <a:gd name="T38" fmla="*/ 331 w 331"/>
                  <a:gd name="T39" fmla="*/ 2886 h 288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1" h="2886">
                    <a:moveTo>
                      <a:pt x="278" y="2450"/>
                    </a:moveTo>
                    <a:cubicBezTo>
                      <a:pt x="251" y="2335"/>
                      <a:pt x="252" y="2255"/>
                      <a:pt x="267" y="2130"/>
                    </a:cubicBezTo>
                    <a:cubicBezTo>
                      <a:pt x="282" y="2005"/>
                      <a:pt x="245" y="1847"/>
                      <a:pt x="253" y="1696"/>
                    </a:cubicBezTo>
                    <a:cubicBezTo>
                      <a:pt x="262" y="1545"/>
                      <a:pt x="257" y="1333"/>
                      <a:pt x="270" y="1143"/>
                    </a:cubicBezTo>
                    <a:cubicBezTo>
                      <a:pt x="281" y="952"/>
                      <a:pt x="266" y="729"/>
                      <a:pt x="286" y="539"/>
                    </a:cubicBezTo>
                    <a:cubicBezTo>
                      <a:pt x="306" y="349"/>
                      <a:pt x="330" y="0"/>
                      <a:pt x="304" y="20"/>
                    </a:cubicBezTo>
                    <a:cubicBezTo>
                      <a:pt x="190" y="225"/>
                      <a:pt x="159" y="476"/>
                      <a:pt x="118" y="672"/>
                    </a:cubicBezTo>
                    <a:cubicBezTo>
                      <a:pt x="65" y="883"/>
                      <a:pt x="59" y="1100"/>
                      <a:pt x="29" y="1327"/>
                    </a:cubicBezTo>
                    <a:cubicBezTo>
                      <a:pt x="0" y="1554"/>
                      <a:pt x="45" y="1830"/>
                      <a:pt x="47" y="2032"/>
                    </a:cubicBezTo>
                    <a:cubicBezTo>
                      <a:pt x="49" y="2234"/>
                      <a:pt x="105" y="2394"/>
                      <a:pt x="152" y="2535"/>
                    </a:cubicBezTo>
                    <a:cubicBezTo>
                      <a:pt x="199" y="2675"/>
                      <a:pt x="306" y="2885"/>
                      <a:pt x="325" y="2865"/>
                    </a:cubicBezTo>
                    <a:cubicBezTo>
                      <a:pt x="325" y="2862"/>
                      <a:pt x="275" y="2538"/>
                      <a:pt x="278" y="2450"/>
                    </a:cubicBezTo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46"/>
              <p:cNvSpPr>
                <a:spLocks noChangeArrowheads="1"/>
              </p:cNvSpPr>
              <p:nvPr/>
            </p:nvSpPr>
            <p:spPr bwMode="auto">
              <a:xfrm>
                <a:off x="678" y="2186"/>
                <a:ext cx="505" cy="175"/>
              </a:xfrm>
              <a:custGeom>
                <a:avLst/>
                <a:gdLst>
                  <a:gd name="T0" fmla="*/ 0 w 2225"/>
                  <a:gd name="T1" fmla="*/ 0 h 770"/>
                  <a:gd name="T2" fmla="*/ 282 w 2225"/>
                  <a:gd name="T3" fmla="*/ 337 h 770"/>
                  <a:gd name="T4" fmla="*/ 725 w 2225"/>
                  <a:gd name="T5" fmla="*/ 633 h 770"/>
                  <a:gd name="T6" fmla="*/ 1136 w 2225"/>
                  <a:gd name="T7" fmla="*/ 756 h 770"/>
                  <a:gd name="T8" fmla="*/ 1714 w 2225"/>
                  <a:gd name="T9" fmla="*/ 703 h 770"/>
                  <a:gd name="T10" fmla="*/ 2003 w 2225"/>
                  <a:gd name="T11" fmla="*/ 579 h 770"/>
                  <a:gd name="T12" fmla="*/ 2172 w 2225"/>
                  <a:gd name="T13" fmla="*/ 342 h 770"/>
                  <a:gd name="T14" fmla="*/ 2224 w 2225"/>
                  <a:gd name="T15" fmla="*/ 274 h 7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25"/>
                  <a:gd name="T25" fmla="*/ 0 h 770"/>
                  <a:gd name="T26" fmla="*/ 2225 w 2225"/>
                  <a:gd name="T27" fmla="*/ 770 h 77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25" h="770">
                    <a:moveTo>
                      <a:pt x="0" y="0"/>
                    </a:moveTo>
                    <a:cubicBezTo>
                      <a:pt x="45" y="37"/>
                      <a:pt x="157" y="229"/>
                      <a:pt x="282" y="337"/>
                    </a:cubicBezTo>
                    <a:cubicBezTo>
                      <a:pt x="408" y="445"/>
                      <a:pt x="599" y="550"/>
                      <a:pt x="725" y="633"/>
                    </a:cubicBezTo>
                    <a:cubicBezTo>
                      <a:pt x="853" y="715"/>
                      <a:pt x="961" y="742"/>
                      <a:pt x="1136" y="756"/>
                    </a:cubicBezTo>
                    <a:cubicBezTo>
                      <a:pt x="1310" y="769"/>
                      <a:pt x="1569" y="723"/>
                      <a:pt x="1714" y="703"/>
                    </a:cubicBezTo>
                    <a:cubicBezTo>
                      <a:pt x="1859" y="683"/>
                      <a:pt x="1940" y="637"/>
                      <a:pt x="2003" y="579"/>
                    </a:cubicBezTo>
                    <a:cubicBezTo>
                      <a:pt x="2068" y="521"/>
                      <a:pt x="2135" y="381"/>
                      <a:pt x="2172" y="342"/>
                    </a:cubicBezTo>
                    <a:cubicBezTo>
                      <a:pt x="2210" y="303"/>
                      <a:pt x="2209" y="278"/>
                      <a:pt x="2224" y="274"/>
                    </a:cubicBez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7" name="Line 47"/>
            <p:cNvSpPr>
              <a:spLocks noChangeShapeType="1"/>
            </p:cNvSpPr>
            <p:nvPr/>
          </p:nvSpPr>
          <p:spPr bwMode="auto">
            <a:xfrm flipH="1">
              <a:off x="1184" y="1699"/>
              <a:ext cx="167" cy="278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48"/>
            <p:cNvSpPr>
              <a:spLocks noChangeShapeType="1"/>
            </p:cNvSpPr>
            <p:nvPr/>
          </p:nvSpPr>
          <p:spPr bwMode="auto">
            <a:xfrm>
              <a:off x="1176" y="2019"/>
              <a:ext cx="808" cy="107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49"/>
            <p:cNvSpPr>
              <a:spLocks noChangeShapeType="1"/>
            </p:cNvSpPr>
            <p:nvPr/>
          </p:nvSpPr>
          <p:spPr bwMode="auto">
            <a:xfrm>
              <a:off x="1095" y="2350"/>
              <a:ext cx="812" cy="106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50"/>
            <p:cNvSpPr>
              <a:spLocks noChangeShapeType="1"/>
            </p:cNvSpPr>
            <p:nvPr/>
          </p:nvSpPr>
          <p:spPr bwMode="auto">
            <a:xfrm>
              <a:off x="1155" y="2186"/>
              <a:ext cx="855" cy="114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51"/>
            <p:cNvSpPr>
              <a:spLocks noChangeShapeType="1"/>
            </p:cNvSpPr>
            <p:nvPr/>
          </p:nvSpPr>
          <p:spPr bwMode="auto">
            <a:xfrm flipH="1">
              <a:off x="1034" y="2031"/>
              <a:ext cx="312" cy="529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52"/>
            <p:cNvSpPr>
              <a:spLocks noChangeShapeType="1"/>
            </p:cNvSpPr>
            <p:nvPr/>
          </p:nvSpPr>
          <p:spPr bwMode="auto">
            <a:xfrm flipH="1">
              <a:off x="856" y="2361"/>
              <a:ext cx="104" cy="173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53"/>
            <p:cNvSpPr>
              <a:spLocks noChangeShapeType="1"/>
            </p:cNvSpPr>
            <p:nvPr/>
          </p:nvSpPr>
          <p:spPr bwMode="auto">
            <a:xfrm flipH="1">
              <a:off x="675" y="2301"/>
              <a:ext cx="123" cy="206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Line 54"/>
            <p:cNvSpPr>
              <a:spLocks noChangeShapeType="1"/>
            </p:cNvSpPr>
            <p:nvPr/>
          </p:nvSpPr>
          <p:spPr bwMode="auto">
            <a:xfrm>
              <a:off x="511" y="2490"/>
              <a:ext cx="1275" cy="170"/>
            </a:xfrm>
            <a:prstGeom prst="line">
              <a:avLst/>
            </a:prstGeom>
            <a:noFill/>
            <a:ln w="2844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5" name="Group 55"/>
            <p:cNvGrpSpPr>
              <a:grpSpLocks/>
            </p:cNvGrpSpPr>
            <p:nvPr/>
          </p:nvGrpSpPr>
          <p:grpSpPr bwMode="auto">
            <a:xfrm>
              <a:off x="1170" y="1520"/>
              <a:ext cx="754" cy="322"/>
              <a:chOff x="1170" y="1520"/>
              <a:chExt cx="754" cy="322"/>
            </a:xfrm>
          </p:grpSpPr>
          <p:sp>
            <p:nvSpPr>
              <p:cNvPr id="149" name="Line 56"/>
              <p:cNvSpPr>
                <a:spLocks noChangeShapeType="1"/>
              </p:cNvSpPr>
              <p:nvPr/>
            </p:nvSpPr>
            <p:spPr bwMode="auto">
              <a:xfrm flipV="1">
                <a:off x="1585" y="1605"/>
                <a:ext cx="51" cy="87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Line 57"/>
              <p:cNvSpPr>
                <a:spLocks noChangeShapeType="1"/>
              </p:cNvSpPr>
              <p:nvPr/>
            </p:nvSpPr>
            <p:spPr bwMode="auto">
              <a:xfrm flipV="1">
                <a:off x="1668" y="1566"/>
                <a:ext cx="127" cy="124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Line 58"/>
              <p:cNvSpPr>
                <a:spLocks noChangeShapeType="1"/>
              </p:cNvSpPr>
              <p:nvPr/>
            </p:nvSpPr>
            <p:spPr bwMode="auto">
              <a:xfrm flipV="1">
                <a:off x="1714" y="1732"/>
                <a:ext cx="189" cy="45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Line 59"/>
              <p:cNvSpPr>
                <a:spLocks noChangeShapeType="1"/>
              </p:cNvSpPr>
              <p:nvPr/>
            </p:nvSpPr>
            <p:spPr bwMode="auto">
              <a:xfrm>
                <a:off x="1710" y="1834"/>
                <a:ext cx="214" cy="8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Line 60"/>
              <p:cNvSpPr>
                <a:spLocks noChangeShapeType="1"/>
              </p:cNvSpPr>
              <p:nvPr/>
            </p:nvSpPr>
            <p:spPr bwMode="auto">
              <a:xfrm flipH="1" flipV="1">
                <a:off x="1262" y="1520"/>
                <a:ext cx="186" cy="138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Line 61"/>
              <p:cNvSpPr>
                <a:spLocks noChangeShapeType="1"/>
              </p:cNvSpPr>
              <p:nvPr/>
            </p:nvSpPr>
            <p:spPr bwMode="auto">
              <a:xfrm flipH="1" flipV="1">
                <a:off x="1193" y="1649"/>
                <a:ext cx="205" cy="97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Line 62"/>
              <p:cNvSpPr>
                <a:spLocks noChangeShapeType="1"/>
              </p:cNvSpPr>
              <p:nvPr/>
            </p:nvSpPr>
            <p:spPr bwMode="auto">
              <a:xfrm flipH="1" flipV="1">
                <a:off x="1170" y="1785"/>
                <a:ext cx="186" cy="31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Line 63"/>
              <p:cNvSpPr>
                <a:spLocks noChangeShapeType="1"/>
              </p:cNvSpPr>
              <p:nvPr/>
            </p:nvSpPr>
            <p:spPr bwMode="auto">
              <a:xfrm flipH="1" flipV="1">
                <a:off x="1343" y="1761"/>
                <a:ext cx="132" cy="39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Line 64"/>
              <p:cNvSpPr>
                <a:spLocks noChangeShapeType="1"/>
              </p:cNvSpPr>
              <p:nvPr/>
            </p:nvSpPr>
            <p:spPr bwMode="auto">
              <a:xfrm flipH="1" flipV="1">
                <a:off x="1364" y="1652"/>
                <a:ext cx="117" cy="66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Line 65"/>
              <p:cNvSpPr>
                <a:spLocks noChangeShapeType="1"/>
              </p:cNvSpPr>
              <p:nvPr/>
            </p:nvSpPr>
            <p:spPr bwMode="auto">
              <a:xfrm flipH="1" flipV="1">
                <a:off x="1486" y="1606"/>
                <a:ext cx="41" cy="78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Line 66"/>
              <p:cNvSpPr>
                <a:spLocks noChangeShapeType="1"/>
              </p:cNvSpPr>
              <p:nvPr/>
            </p:nvSpPr>
            <p:spPr bwMode="auto">
              <a:xfrm flipV="1">
                <a:off x="1628" y="1691"/>
                <a:ext cx="83" cy="31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Line 67"/>
              <p:cNvSpPr>
                <a:spLocks noChangeShapeType="1"/>
              </p:cNvSpPr>
              <p:nvPr/>
            </p:nvSpPr>
            <p:spPr bwMode="auto">
              <a:xfrm>
                <a:off x="1617" y="1786"/>
                <a:ext cx="133" cy="6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Line 68"/>
              <p:cNvSpPr>
                <a:spLocks noChangeShapeType="1"/>
              </p:cNvSpPr>
              <p:nvPr/>
            </p:nvSpPr>
            <p:spPr bwMode="auto">
              <a:xfrm flipH="1" flipV="1">
                <a:off x="1458" y="1732"/>
                <a:ext cx="73" cy="43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6" name="Group 69"/>
            <p:cNvGrpSpPr>
              <a:grpSpLocks/>
            </p:cNvGrpSpPr>
            <p:nvPr/>
          </p:nvGrpSpPr>
          <p:grpSpPr bwMode="auto">
            <a:xfrm>
              <a:off x="1167" y="1925"/>
              <a:ext cx="732" cy="321"/>
              <a:chOff x="1167" y="1925"/>
              <a:chExt cx="732" cy="321"/>
            </a:xfrm>
          </p:grpSpPr>
          <p:sp>
            <p:nvSpPr>
              <p:cNvPr id="136" name="Line 70"/>
              <p:cNvSpPr>
                <a:spLocks noChangeShapeType="1"/>
              </p:cNvSpPr>
              <p:nvPr/>
            </p:nvSpPr>
            <p:spPr bwMode="auto">
              <a:xfrm flipH="1">
                <a:off x="1428" y="2040"/>
                <a:ext cx="58" cy="113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Line 71"/>
              <p:cNvSpPr>
                <a:spLocks noChangeShapeType="1"/>
              </p:cNvSpPr>
              <p:nvPr/>
            </p:nvSpPr>
            <p:spPr bwMode="auto">
              <a:xfrm flipH="1">
                <a:off x="1276" y="2076"/>
                <a:ext cx="128" cy="122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Line 72"/>
              <p:cNvSpPr>
                <a:spLocks noChangeShapeType="1"/>
              </p:cNvSpPr>
              <p:nvPr/>
            </p:nvSpPr>
            <p:spPr bwMode="auto">
              <a:xfrm flipH="1">
                <a:off x="1167" y="1990"/>
                <a:ext cx="190" cy="44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Line 73"/>
              <p:cNvSpPr>
                <a:spLocks noChangeShapeType="1"/>
              </p:cNvSpPr>
              <p:nvPr/>
            </p:nvSpPr>
            <p:spPr bwMode="auto">
              <a:xfrm flipH="1" flipV="1">
                <a:off x="1219" y="1925"/>
                <a:ext cx="143" cy="8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Line 74"/>
              <p:cNvSpPr>
                <a:spLocks noChangeShapeType="1"/>
              </p:cNvSpPr>
              <p:nvPr/>
            </p:nvSpPr>
            <p:spPr bwMode="auto">
              <a:xfrm>
                <a:off x="1623" y="2110"/>
                <a:ext cx="184" cy="136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Line 75"/>
              <p:cNvSpPr>
                <a:spLocks noChangeShapeType="1"/>
              </p:cNvSpPr>
              <p:nvPr/>
            </p:nvSpPr>
            <p:spPr bwMode="auto">
              <a:xfrm>
                <a:off x="1673" y="2021"/>
                <a:ext cx="203" cy="95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Line 76"/>
              <p:cNvSpPr>
                <a:spLocks noChangeShapeType="1"/>
              </p:cNvSpPr>
              <p:nvPr/>
            </p:nvSpPr>
            <p:spPr bwMode="auto">
              <a:xfrm>
                <a:off x="1715" y="1950"/>
                <a:ext cx="184" cy="29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Line 77"/>
              <p:cNvSpPr>
                <a:spLocks noChangeShapeType="1"/>
              </p:cNvSpPr>
              <p:nvPr/>
            </p:nvSpPr>
            <p:spPr bwMode="auto">
              <a:xfrm>
                <a:off x="1596" y="1966"/>
                <a:ext cx="131" cy="37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Line 78"/>
              <p:cNvSpPr>
                <a:spLocks noChangeShapeType="1"/>
              </p:cNvSpPr>
              <p:nvPr/>
            </p:nvSpPr>
            <p:spPr bwMode="auto">
              <a:xfrm>
                <a:off x="1590" y="2050"/>
                <a:ext cx="114" cy="64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Line 79"/>
              <p:cNvSpPr>
                <a:spLocks noChangeShapeType="1"/>
              </p:cNvSpPr>
              <p:nvPr/>
            </p:nvSpPr>
            <p:spPr bwMode="auto">
              <a:xfrm>
                <a:off x="1544" y="2083"/>
                <a:ext cx="39" cy="76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Line 80"/>
              <p:cNvSpPr>
                <a:spLocks noChangeShapeType="1"/>
              </p:cNvSpPr>
              <p:nvPr/>
            </p:nvSpPr>
            <p:spPr bwMode="auto">
              <a:xfrm flipH="1">
                <a:off x="1357" y="2046"/>
                <a:ext cx="85" cy="29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Line 81"/>
              <p:cNvSpPr>
                <a:spLocks noChangeShapeType="1"/>
              </p:cNvSpPr>
              <p:nvPr/>
            </p:nvSpPr>
            <p:spPr bwMode="auto">
              <a:xfrm flipH="1" flipV="1">
                <a:off x="1320" y="1972"/>
                <a:ext cx="135" cy="8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Line 82"/>
              <p:cNvSpPr>
                <a:spLocks noChangeShapeType="1"/>
              </p:cNvSpPr>
              <p:nvPr/>
            </p:nvSpPr>
            <p:spPr bwMode="auto">
              <a:xfrm>
                <a:off x="1540" y="1991"/>
                <a:ext cx="72" cy="41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7" name="Line 83"/>
            <p:cNvSpPr>
              <a:spLocks noChangeShapeType="1"/>
            </p:cNvSpPr>
            <p:nvPr/>
          </p:nvSpPr>
          <p:spPr bwMode="auto">
            <a:xfrm>
              <a:off x="606" y="2286"/>
              <a:ext cx="212" cy="28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84"/>
            <p:cNvSpPr>
              <a:spLocks noChangeShapeType="1"/>
            </p:cNvSpPr>
            <p:nvPr/>
          </p:nvSpPr>
          <p:spPr bwMode="auto">
            <a:xfrm>
              <a:off x="2312" y="1477"/>
              <a:ext cx="159" cy="21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85"/>
            <p:cNvSpPr>
              <a:spLocks noChangeShapeType="1"/>
            </p:cNvSpPr>
            <p:nvPr/>
          </p:nvSpPr>
          <p:spPr bwMode="auto">
            <a:xfrm flipH="1">
              <a:off x="2392" y="1149"/>
              <a:ext cx="77" cy="128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86"/>
            <p:cNvSpPr>
              <a:spLocks noChangeShapeType="1"/>
            </p:cNvSpPr>
            <p:nvPr/>
          </p:nvSpPr>
          <p:spPr bwMode="auto">
            <a:xfrm flipH="1">
              <a:off x="1768" y="2291"/>
              <a:ext cx="213" cy="356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87"/>
            <p:cNvSpPr>
              <a:spLocks noChangeShapeType="1"/>
            </p:cNvSpPr>
            <p:nvPr/>
          </p:nvSpPr>
          <p:spPr bwMode="auto">
            <a:xfrm flipH="1" flipV="1">
              <a:off x="1461" y="2591"/>
              <a:ext cx="289" cy="42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88"/>
            <p:cNvSpPr>
              <a:spLocks noChangeShapeType="1"/>
            </p:cNvSpPr>
            <p:nvPr/>
          </p:nvSpPr>
          <p:spPr bwMode="auto">
            <a:xfrm flipH="1">
              <a:off x="1760" y="2220"/>
              <a:ext cx="15" cy="437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Text Box 89"/>
            <p:cNvSpPr txBox="1">
              <a:spLocks noChangeArrowheads="1"/>
            </p:cNvSpPr>
            <p:nvPr/>
          </p:nvSpPr>
          <p:spPr bwMode="auto">
            <a:xfrm>
              <a:off x="1594" y="2659"/>
              <a:ext cx="120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828675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pitchFamily="2" charset="0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</a:pPr>
              <a:r>
                <a:rPr lang="en-GB" sz="1500" b="1"/>
                <a:t>x</a:t>
              </a:r>
            </a:p>
          </p:txBody>
        </p:sp>
        <p:sp>
          <p:nvSpPr>
            <p:cNvPr id="134" name="Text Box 90"/>
            <p:cNvSpPr txBox="1">
              <a:spLocks noChangeArrowheads="1"/>
            </p:cNvSpPr>
            <p:nvPr/>
          </p:nvSpPr>
          <p:spPr bwMode="auto">
            <a:xfrm>
              <a:off x="1897" y="2474"/>
              <a:ext cx="120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828675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pitchFamily="2" charset="0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</a:pPr>
              <a:r>
                <a:rPr lang="en-GB" sz="1500" b="1"/>
                <a:t>z</a:t>
              </a:r>
            </a:p>
          </p:txBody>
        </p:sp>
        <p:sp>
          <p:nvSpPr>
            <p:cNvPr id="135" name="Text Box 91"/>
            <p:cNvSpPr txBox="1">
              <a:spLocks noChangeArrowheads="1"/>
            </p:cNvSpPr>
            <p:nvPr/>
          </p:nvSpPr>
          <p:spPr bwMode="auto">
            <a:xfrm>
              <a:off x="1629" y="2349"/>
              <a:ext cx="120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828675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pitchFamily="2" charset="0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</a:pPr>
              <a:r>
                <a:rPr lang="en-GB" sz="1500" b="1"/>
                <a:t>y</a:t>
              </a:r>
            </a:p>
          </p:txBody>
        </p:sp>
      </p:grpSp>
      <p:sp>
        <p:nvSpPr>
          <p:cNvPr id="178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77724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9B28AE"/>
                </a:solidFill>
                <a:latin typeface="Apple Casual"/>
                <a:cs typeface="Apple Casual"/>
              </a:rPr>
              <a:t>Elliptic Flow</a:t>
            </a:r>
            <a:endParaRPr lang="en-US" sz="4400" dirty="0">
              <a:solidFill>
                <a:srgbClr val="9B28AE"/>
              </a:solidFill>
              <a:latin typeface="Apple Casual"/>
              <a:cs typeface="Apple Casual"/>
            </a:endParaRPr>
          </a:p>
        </p:txBody>
      </p:sp>
      <p:grpSp>
        <p:nvGrpSpPr>
          <p:cNvPr id="179" name="Group 92"/>
          <p:cNvGrpSpPr>
            <a:grpSpLocks/>
          </p:cNvGrpSpPr>
          <p:nvPr/>
        </p:nvGrpSpPr>
        <p:grpSpPr bwMode="auto">
          <a:xfrm>
            <a:off x="4840288" y="862013"/>
            <a:ext cx="4303712" cy="2227262"/>
            <a:chOff x="3083" y="897"/>
            <a:chExt cx="2427" cy="1192"/>
          </a:xfrm>
        </p:grpSpPr>
        <p:grpSp>
          <p:nvGrpSpPr>
            <p:cNvPr id="180" name="Group 93"/>
            <p:cNvGrpSpPr>
              <a:grpSpLocks/>
            </p:cNvGrpSpPr>
            <p:nvPr/>
          </p:nvGrpSpPr>
          <p:grpSpPr bwMode="auto">
            <a:xfrm>
              <a:off x="4298" y="955"/>
              <a:ext cx="1212" cy="979"/>
              <a:chOff x="4298" y="955"/>
              <a:chExt cx="1212" cy="979"/>
            </a:xfrm>
          </p:grpSpPr>
          <p:sp>
            <p:nvSpPr>
              <p:cNvPr id="235" name="Oval 94"/>
              <p:cNvSpPr>
                <a:spLocks noChangeArrowheads="1"/>
              </p:cNvSpPr>
              <p:nvPr/>
            </p:nvSpPr>
            <p:spPr bwMode="auto">
              <a:xfrm rot="-5400000">
                <a:off x="4550" y="1277"/>
                <a:ext cx="371" cy="595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36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Text Box 95"/>
              <p:cNvSpPr txBox="1">
                <a:spLocks noChangeArrowheads="1"/>
              </p:cNvSpPr>
              <p:nvPr/>
            </p:nvSpPr>
            <p:spPr bwMode="auto">
              <a:xfrm rot="60000">
                <a:off x="5256" y="1514"/>
                <a:ext cx="254" cy="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1639" tIns="42452" rIns="81639" bIns="42452">
                <a:prstTxWarp prst="textNoShape">
                  <a:avLst/>
                </a:prstTxWarp>
                <a:spAutoFit/>
              </a:bodyPr>
              <a:lstStyle/>
              <a:p>
                <a:pPr defTabSz="828675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 pitchFamily="2" charset="0"/>
                  <a:buNone/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</a:pPr>
                <a:r>
                  <a:rPr lang="en-GB" sz="1500"/>
                  <a:t>p</a:t>
                </a:r>
                <a:r>
                  <a:rPr lang="en-GB" sz="1500" baseline="-25000"/>
                  <a:t>x</a:t>
                </a:r>
              </a:p>
            </p:txBody>
          </p:sp>
          <p:grpSp>
            <p:nvGrpSpPr>
              <p:cNvPr id="237" name="Group 96"/>
              <p:cNvGrpSpPr>
                <a:grpSpLocks/>
              </p:cNvGrpSpPr>
              <p:nvPr/>
            </p:nvGrpSpPr>
            <p:grpSpPr bwMode="auto">
              <a:xfrm>
                <a:off x="4366" y="1696"/>
                <a:ext cx="93" cy="102"/>
                <a:chOff x="4366" y="1696"/>
                <a:chExt cx="93" cy="102"/>
              </a:xfrm>
            </p:grpSpPr>
            <p:sp>
              <p:nvSpPr>
                <p:cNvPr id="285" name="Freeform 97"/>
                <p:cNvSpPr>
                  <a:spLocks noChangeArrowheads="1"/>
                </p:cNvSpPr>
                <p:nvPr/>
              </p:nvSpPr>
              <p:spPr bwMode="auto">
                <a:xfrm>
                  <a:off x="4366" y="1710"/>
                  <a:ext cx="81" cy="88"/>
                </a:xfrm>
                <a:custGeom>
                  <a:avLst/>
                  <a:gdLst>
                    <a:gd name="T0" fmla="*/ 357 w 358"/>
                    <a:gd name="T1" fmla="*/ 78 h 386"/>
                    <a:gd name="T2" fmla="*/ 128 w 358"/>
                    <a:gd name="T3" fmla="*/ 323 h 386"/>
                    <a:gd name="T4" fmla="*/ 158 w 358"/>
                    <a:gd name="T5" fmla="*/ 359 h 386"/>
                    <a:gd name="T6" fmla="*/ 0 w 358"/>
                    <a:gd name="T7" fmla="*/ 385 h 386"/>
                    <a:gd name="T8" fmla="*/ 32 w 358"/>
                    <a:gd name="T9" fmla="*/ 202 h 386"/>
                    <a:gd name="T10" fmla="*/ 63 w 358"/>
                    <a:gd name="T11" fmla="*/ 241 h 386"/>
                    <a:gd name="T12" fmla="*/ 293 w 358"/>
                    <a:gd name="T13" fmla="*/ 0 h 386"/>
                    <a:gd name="T14" fmla="*/ 357 w 358"/>
                    <a:gd name="T15" fmla="*/ 78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58"/>
                    <a:gd name="T25" fmla="*/ 0 h 386"/>
                    <a:gd name="T26" fmla="*/ 358 w 358"/>
                    <a:gd name="T27" fmla="*/ 386 h 38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58" h="386">
                      <a:moveTo>
                        <a:pt x="357" y="78"/>
                      </a:moveTo>
                      <a:lnTo>
                        <a:pt x="128" y="323"/>
                      </a:lnTo>
                      <a:lnTo>
                        <a:pt x="158" y="359"/>
                      </a:lnTo>
                      <a:lnTo>
                        <a:pt x="0" y="385"/>
                      </a:lnTo>
                      <a:lnTo>
                        <a:pt x="32" y="202"/>
                      </a:lnTo>
                      <a:lnTo>
                        <a:pt x="63" y="241"/>
                      </a:lnTo>
                      <a:lnTo>
                        <a:pt x="293" y="0"/>
                      </a:lnTo>
                      <a:lnTo>
                        <a:pt x="357" y="78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6" name="Freeform 98"/>
                <p:cNvSpPr>
                  <a:spLocks noChangeArrowheads="1"/>
                </p:cNvSpPr>
                <p:nvPr/>
              </p:nvSpPr>
              <p:spPr bwMode="auto">
                <a:xfrm>
                  <a:off x="4442" y="1696"/>
                  <a:ext cx="17" cy="21"/>
                </a:xfrm>
                <a:custGeom>
                  <a:avLst/>
                  <a:gdLst>
                    <a:gd name="T0" fmla="*/ 76 w 77"/>
                    <a:gd name="T1" fmla="*/ 80 h 93"/>
                    <a:gd name="T2" fmla="*/ 64 w 77"/>
                    <a:gd name="T3" fmla="*/ 92 h 93"/>
                    <a:gd name="T4" fmla="*/ 0 w 77"/>
                    <a:gd name="T5" fmla="*/ 12 h 93"/>
                    <a:gd name="T6" fmla="*/ 12 w 77"/>
                    <a:gd name="T7" fmla="*/ 0 h 93"/>
                    <a:gd name="T8" fmla="*/ 76 w 77"/>
                    <a:gd name="T9" fmla="*/ 80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"/>
                    <a:gd name="T16" fmla="*/ 0 h 93"/>
                    <a:gd name="T17" fmla="*/ 77 w 77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" h="93">
                      <a:moveTo>
                        <a:pt x="76" y="80"/>
                      </a:moveTo>
                      <a:lnTo>
                        <a:pt x="64" y="92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76" y="80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7" name="Freeform 99"/>
                <p:cNvSpPr>
                  <a:spLocks noChangeArrowheads="1"/>
                </p:cNvSpPr>
                <p:nvPr/>
              </p:nvSpPr>
              <p:spPr bwMode="auto">
                <a:xfrm>
                  <a:off x="4434" y="1701"/>
                  <a:ext cx="20" cy="24"/>
                </a:xfrm>
                <a:custGeom>
                  <a:avLst/>
                  <a:gdLst>
                    <a:gd name="T0" fmla="*/ 85 w 86"/>
                    <a:gd name="T1" fmla="*/ 80 h 106"/>
                    <a:gd name="T2" fmla="*/ 62 w 86"/>
                    <a:gd name="T3" fmla="*/ 105 h 106"/>
                    <a:gd name="T4" fmla="*/ 0 w 86"/>
                    <a:gd name="T5" fmla="*/ 26 h 106"/>
                    <a:gd name="T6" fmla="*/ 22 w 86"/>
                    <a:gd name="T7" fmla="*/ 0 h 106"/>
                    <a:gd name="T8" fmla="*/ 85 w 86"/>
                    <a:gd name="T9" fmla="*/ 80 h 1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6"/>
                    <a:gd name="T16" fmla="*/ 0 h 106"/>
                    <a:gd name="T17" fmla="*/ 86 w 86"/>
                    <a:gd name="T18" fmla="*/ 106 h 1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6" h="106">
                      <a:moveTo>
                        <a:pt x="85" y="80"/>
                      </a:moveTo>
                      <a:lnTo>
                        <a:pt x="62" y="105"/>
                      </a:lnTo>
                      <a:lnTo>
                        <a:pt x="0" y="26"/>
                      </a:lnTo>
                      <a:lnTo>
                        <a:pt x="22" y="0"/>
                      </a:lnTo>
                      <a:lnTo>
                        <a:pt x="85" y="80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8" name="Group 100"/>
              <p:cNvGrpSpPr>
                <a:grpSpLocks/>
              </p:cNvGrpSpPr>
              <p:nvPr/>
            </p:nvGrpSpPr>
            <p:grpSpPr bwMode="auto">
              <a:xfrm>
                <a:off x="5007" y="1705"/>
                <a:ext cx="103" cy="91"/>
                <a:chOff x="5007" y="1705"/>
                <a:chExt cx="103" cy="91"/>
              </a:xfrm>
            </p:grpSpPr>
            <p:sp>
              <p:nvSpPr>
                <p:cNvPr id="282" name="Freeform 101"/>
                <p:cNvSpPr>
                  <a:spLocks noChangeArrowheads="1"/>
                </p:cNvSpPr>
                <p:nvPr/>
              </p:nvSpPr>
              <p:spPr bwMode="auto">
                <a:xfrm>
                  <a:off x="5023" y="1717"/>
                  <a:ext cx="87" cy="79"/>
                </a:xfrm>
                <a:custGeom>
                  <a:avLst/>
                  <a:gdLst>
                    <a:gd name="T0" fmla="*/ 55 w 384"/>
                    <a:gd name="T1" fmla="*/ 0 h 347"/>
                    <a:gd name="T2" fmla="*/ 305 w 384"/>
                    <a:gd name="T3" fmla="*/ 217 h 347"/>
                    <a:gd name="T4" fmla="*/ 334 w 384"/>
                    <a:gd name="T5" fmla="*/ 171 h 347"/>
                    <a:gd name="T6" fmla="*/ 383 w 384"/>
                    <a:gd name="T7" fmla="*/ 346 h 347"/>
                    <a:gd name="T8" fmla="*/ 221 w 384"/>
                    <a:gd name="T9" fmla="*/ 340 h 347"/>
                    <a:gd name="T10" fmla="*/ 249 w 384"/>
                    <a:gd name="T11" fmla="*/ 298 h 347"/>
                    <a:gd name="T12" fmla="*/ 0 w 384"/>
                    <a:gd name="T13" fmla="*/ 83 h 347"/>
                    <a:gd name="T14" fmla="*/ 55 w 384"/>
                    <a:gd name="T15" fmla="*/ 0 h 3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84"/>
                    <a:gd name="T25" fmla="*/ 0 h 347"/>
                    <a:gd name="T26" fmla="*/ 384 w 384"/>
                    <a:gd name="T27" fmla="*/ 347 h 3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84" h="347">
                      <a:moveTo>
                        <a:pt x="55" y="0"/>
                      </a:moveTo>
                      <a:lnTo>
                        <a:pt x="305" y="217"/>
                      </a:lnTo>
                      <a:lnTo>
                        <a:pt x="334" y="171"/>
                      </a:lnTo>
                      <a:lnTo>
                        <a:pt x="383" y="346"/>
                      </a:lnTo>
                      <a:lnTo>
                        <a:pt x="221" y="340"/>
                      </a:lnTo>
                      <a:lnTo>
                        <a:pt x="249" y="298"/>
                      </a:lnTo>
                      <a:lnTo>
                        <a:pt x="0" y="83"/>
                      </a:lnTo>
                      <a:lnTo>
                        <a:pt x="55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3" name="Freeform 102"/>
                <p:cNvSpPr>
                  <a:spLocks noChangeArrowheads="1"/>
                </p:cNvSpPr>
                <p:nvPr/>
              </p:nvSpPr>
              <p:spPr bwMode="auto">
                <a:xfrm>
                  <a:off x="5007" y="1705"/>
                  <a:ext cx="15" cy="22"/>
                </a:xfrm>
                <a:custGeom>
                  <a:avLst/>
                  <a:gdLst>
                    <a:gd name="T0" fmla="*/ 55 w 68"/>
                    <a:gd name="T1" fmla="*/ 0 h 96"/>
                    <a:gd name="T2" fmla="*/ 67 w 68"/>
                    <a:gd name="T3" fmla="*/ 9 h 96"/>
                    <a:gd name="T4" fmla="*/ 14 w 68"/>
                    <a:gd name="T5" fmla="*/ 95 h 96"/>
                    <a:gd name="T6" fmla="*/ 0 w 68"/>
                    <a:gd name="T7" fmla="*/ 82 h 96"/>
                    <a:gd name="T8" fmla="*/ 55 w 68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"/>
                    <a:gd name="T16" fmla="*/ 0 h 96"/>
                    <a:gd name="T17" fmla="*/ 68 w 68"/>
                    <a:gd name="T18" fmla="*/ 96 h 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" h="96">
                      <a:moveTo>
                        <a:pt x="55" y="0"/>
                      </a:moveTo>
                      <a:lnTo>
                        <a:pt x="67" y="9"/>
                      </a:lnTo>
                      <a:lnTo>
                        <a:pt x="14" y="95"/>
                      </a:lnTo>
                      <a:lnTo>
                        <a:pt x="0" y="82"/>
                      </a:lnTo>
                      <a:lnTo>
                        <a:pt x="55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4" name="Freeform 103"/>
                <p:cNvSpPr>
                  <a:spLocks noChangeArrowheads="1"/>
                </p:cNvSpPr>
                <p:nvPr/>
              </p:nvSpPr>
              <p:spPr bwMode="auto">
                <a:xfrm>
                  <a:off x="5014" y="1709"/>
                  <a:ext cx="18" cy="25"/>
                </a:xfrm>
                <a:custGeom>
                  <a:avLst/>
                  <a:gdLst>
                    <a:gd name="T0" fmla="*/ 53 w 81"/>
                    <a:gd name="T1" fmla="*/ 0 h 111"/>
                    <a:gd name="T2" fmla="*/ 80 w 81"/>
                    <a:gd name="T3" fmla="*/ 23 h 111"/>
                    <a:gd name="T4" fmla="*/ 25 w 81"/>
                    <a:gd name="T5" fmla="*/ 110 h 111"/>
                    <a:gd name="T6" fmla="*/ 0 w 81"/>
                    <a:gd name="T7" fmla="*/ 86 h 111"/>
                    <a:gd name="T8" fmla="*/ 53 w 81"/>
                    <a:gd name="T9" fmla="*/ 0 h 1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1"/>
                    <a:gd name="T16" fmla="*/ 0 h 111"/>
                    <a:gd name="T17" fmla="*/ 81 w 81"/>
                    <a:gd name="T18" fmla="*/ 111 h 1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1" h="111">
                      <a:moveTo>
                        <a:pt x="53" y="0"/>
                      </a:moveTo>
                      <a:lnTo>
                        <a:pt x="80" y="23"/>
                      </a:lnTo>
                      <a:lnTo>
                        <a:pt x="25" y="110"/>
                      </a:lnTo>
                      <a:lnTo>
                        <a:pt x="0" y="86"/>
                      </a:lnTo>
                      <a:lnTo>
                        <a:pt x="53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9" name="Group 104"/>
              <p:cNvGrpSpPr>
                <a:grpSpLocks/>
              </p:cNvGrpSpPr>
              <p:nvPr/>
            </p:nvGrpSpPr>
            <p:grpSpPr bwMode="auto">
              <a:xfrm>
                <a:off x="4401" y="1330"/>
                <a:ext cx="92" cy="102"/>
                <a:chOff x="4401" y="1330"/>
                <a:chExt cx="92" cy="102"/>
              </a:xfrm>
            </p:grpSpPr>
            <p:sp>
              <p:nvSpPr>
                <p:cNvPr id="279" name="Freeform 105"/>
                <p:cNvSpPr>
                  <a:spLocks noChangeArrowheads="1"/>
                </p:cNvSpPr>
                <p:nvPr/>
              </p:nvSpPr>
              <p:spPr bwMode="auto">
                <a:xfrm>
                  <a:off x="4401" y="1330"/>
                  <a:ext cx="80" cy="88"/>
                </a:xfrm>
                <a:custGeom>
                  <a:avLst/>
                  <a:gdLst>
                    <a:gd name="T0" fmla="*/ 284 w 351"/>
                    <a:gd name="T1" fmla="*/ 385 h 386"/>
                    <a:gd name="T2" fmla="*/ 63 w 351"/>
                    <a:gd name="T3" fmla="*/ 142 h 386"/>
                    <a:gd name="T4" fmla="*/ 29 w 351"/>
                    <a:gd name="T5" fmla="*/ 182 h 386"/>
                    <a:gd name="T6" fmla="*/ 0 w 351"/>
                    <a:gd name="T7" fmla="*/ 0 h 386"/>
                    <a:gd name="T8" fmla="*/ 159 w 351"/>
                    <a:gd name="T9" fmla="*/ 25 h 386"/>
                    <a:gd name="T10" fmla="*/ 127 w 351"/>
                    <a:gd name="T11" fmla="*/ 63 h 386"/>
                    <a:gd name="T12" fmla="*/ 350 w 351"/>
                    <a:gd name="T13" fmla="*/ 306 h 386"/>
                    <a:gd name="T14" fmla="*/ 284 w 351"/>
                    <a:gd name="T15" fmla="*/ 385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51"/>
                    <a:gd name="T25" fmla="*/ 0 h 386"/>
                    <a:gd name="T26" fmla="*/ 351 w 351"/>
                    <a:gd name="T27" fmla="*/ 386 h 38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51" h="386">
                      <a:moveTo>
                        <a:pt x="284" y="385"/>
                      </a:moveTo>
                      <a:lnTo>
                        <a:pt x="63" y="142"/>
                      </a:lnTo>
                      <a:lnTo>
                        <a:pt x="29" y="182"/>
                      </a:lnTo>
                      <a:lnTo>
                        <a:pt x="0" y="0"/>
                      </a:lnTo>
                      <a:lnTo>
                        <a:pt x="159" y="25"/>
                      </a:lnTo>
                      <a:lnTo>
                        <a:pt x="127" y="63"/>
                      </a:lnTo>
                      <a:lnTo>
                        <a:pt x="350" y="306"/>
                      </a:lnTo>
                      <a:lnTo>
                        <a:pt x="284" y="385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0" name="Freeform 106"/>
                <p:cNvSpPr>
                  <a:spLocks noChangeArrowheads="1"/>
                </p:cNvSpPr>
                <p:nvPr/>
              </p:nvSpPr>
              <p:spPr bwMode="auto">
                <a:xfrm>
                  <a:off x="4476" y="1411"/>
                  <a:ext cx="17" cy="21"/>
                </a:xfrm>
                <a:custGeom>
                  <a:avLst/>
                  <a:gdLst>
                    <a:gd name="T0" fmla="*/ 12 w 75"/>
                    <a:gd name="T1" fmla="*/ 93 h 94"/>
                    <a:gd name="T2" fmla="*/ 0 w 75"/>
                    <a:gd name="T3" fmla="*/ 79 h 94"/>
                    <a:gd name="T4" fmla="*/ 65 w 75"/>
                    <a:gd name="T5" fmla="*/ 0 h 94"/>
                    <a:gd name="T6" fmla="*/ 74 w 75"/>
                    <a:gd name="T7" fmla="*/ 15 h 94"/>
                    <a:gd name="T8" fmla="*/ 12 w 75"/>
                    <a:gd name="T9" fmla="*/ 93 h 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"/>
                    <a:gd name="T16" fmla="*/ 0 h 94"/>
                    <a:gd name="T17" fmla="*/ 75 w 75"/>
                    <a:gd name="T18" fmla="*/ 94 h 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" h="94">
                      <a:moveTo>
                        <a:pt x="12" y="93"/>
                      </a:moveTo>
                      <a:lnTo>
                        <a:pt x="0" y="79"/>
                      </a:lnTo>
                      <a:lnTo>
                        <a:pt x="65" y="0"/>
                      </a:lnTo>
                      <a:lnTo>
                        <a:pt x="74" y="15"/>
                      </a:lnTo>
                      <a:lnTo>
                        <a:pt x="12" y="93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1" name="Freeform 107"/>
                <p:cNvSpPr>
                  <a:spLocks noChangeArrowheads="1"/>
                </p:cNvSpPr>
                <p:nvPr/>
              </p:nvSpPr>
              <p:spPr bwMode="auto">
                <a:xfrm>
                  <a:off x="4468" y="1402"/>
                  <a:ext cx="20" cy="24"/>
                </a:xfrm>
                <a:custGeom>
                  <a:avLst/>
                  <a:gdLst>
                    <a:gd name="T0" fmla="*/ 21 w 88"/>
                    <a:gd name="T1" fmla="*/ 106 h 107"/>
                    <a:gd name="T2" fmla="*/ 0 w 88"/>
                    <a:gd name="T3" fmla="*/ 79 h 107"/>
                    <a:gd name="T4" fmla="*/ 64 w 88"/>
                    <a:gd name="T5" fmla="*/ 0 h 107"/>
                    <a:gd name="T6" fmla="*/ 87 w 88"/>
                    <a:gd name="T7" fmla="*/ 26 h 107"/>
                    <a:gd name="T8" fmla="*/ 21 w 88"/>
                    <a:gd name="T9" fmla="*/ 106 h 10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107"/>
                    <a:gd name="T17" fmla="*/ 88 w 88"/>
                    <a:gd name="T18" fmla="*/ 107 h 10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107">
                      <a:moveTo>
                        <a:pt x="21" y="106"/>
                      </a:moveTo>
                      <a:lnTo>
                        <a:pt x="0" y="79"/>
                      </a:lnTo>
                      <a:lnTo>
                        <a:pt x="64" y="0"/>
                      </a:lnTo>
                      <a:lnTo>
                        <a:pt x="87" y="26"/>
                      </a:lnTo>
                      <a:lnTo>
                        <a:pt x="21" y="106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0" name="Group 108"/>
              <p:cNvGrpSpPr>
                <a:grpSpLocks/>
              </p:cNvGrpSpPr>
              <p:nvPr/>
            </p:nvGrpSpPr>
            <p:grpSpPr bwMode="auto">
              <a:xfrm>
                <a:off x="4544" y="1242"/>
                <a:ext cx="57" cy="134"/>
                <a:chOff x="4544" y="1242"/>
                <a:chExt cx="57" cy="134"/>
              </a:xfrm>
            </p:grpSpPr>
            <p:sp>
              <p:nvSpPr>
                <p:cNvPr id="276" name="Freeform 109"/>
                <p:cNvSpPr>
                  <a:spLocks noChangeArrowheads="1"/>
                </p:cNvSpPr>
                <p:nvPr/>
              </p:nvSpPr>
              <p:spPr bwMode="auto">
                <a:xfrm>
                  <a:off x="4544" y="1242"/>
                  <a:ext cx="51" cy="115"/>
                </a:xfrm>
                <a:custGeom>
                  <a:avLst/>
                  <a:gdLst>
                    <a:gd name="T0" fmla="*/ 138 w 226"/>
                    <a:gd name="T1" fmla="*/ 505 h 506"/>
                    <a:gd name="T2" fmla="*/ 43 w 226"/>
                    <a:gd name="T3" fmla="*/ 160 h 506"/>
                    <a:gd name="T4" fmla="*/ 0 w 226"/>
                    <a:gd name="T5" fmla="*/ 175 h 506"/>
                    <a:gd name="T6" fmla="*/ 48 w 226"/>
                    <a:gd name="T7" fmla="*/ 0 h 506"/>
                    <a:gd name="T8" fmla="*/ 174 w 226"/>
                    <a:gd name="T9" fmla="*/ 114 h 506"/>
                    <a:gd name="T10" fmla="*/ 129 w 226"/>
                    <a:gd name="T11" fmla="*/ 127 h 506"/>
                    <a:gd name="T12" fmla="*/ 225 w 226"/>
                    <a:gd name="T13" fmla="*/ 473 h 506"/>
                    <a:gd name="T14" fmla="*/ 138 w 226"/>
                    <a:gd name="T15" fmla="*/ 505 h 50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26"/>
                    <a:gd name="T25" fmla="*/ 0 h 506"/>
                    <a:gd name="T26" fmla="*/ 226 w 226"/>
                    <a:gd name="T27" fmla="*/ 506 h 50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26" h="506">
                      <a:moveTo>
                        <a:pt x="138" y="505"/>
                      </a:moveTo>
                      <a:lnTo>
                        <a:pt x="43" y="160"/>
                      </a:lnTo>
                      <a:lnTo>
                        <a:pt x="0" y="175"/>
                      </a:lnTo>
                      <a:lnTo>
                        <a:pt x="48" y="0"/>
                      </a:lnTo>
                      <a:lnTo>
                        <a:pt x="174" y="114"/>
                      </a:lnTo>
                      <a:lnTo>
                        <a:pt x="129" y="127"/>
                      </a:lnTo>
                      <a:lnTo>
                        <a:pt x="225" y="473"/>
                      </a:lnTo>
                      <a:lnTo>
                        <a:pt x="138" y="505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7" name="Freeform 110"/>
                <p:cNvSpPr>
                  <a:spLocks noChangeArrowheads="1"/>
                </p:cNvSpPr>
                <p:nvPr/>
              </p:nvSpPr>
              <p:spPr bwMode="auto">
                <a:xfrm>
                  <a:off x="4579" y="1366"/>
                  <a:ext cx="22" cy="10"/>
                </a:xfrm>
                <a:custGeom>
                  <a:avLst/>
                  <a:gdLst>
                    <a:gd name="T0" fmla="*/ 0 w 95"/>
                    <a:gd name="T1" fmla="*/ 45 h 46"/>
                    <a:gd name="T2" fmla="*/ 2 w 95"/>
                    <a:gd name="T3" fmla="*/ 28 h 46"/>
                    <a:gd name="T4" fmla="*/ 86 w 95"/>
                    <a:gd name="T5" fmla="*/ 0 h 46"/>
                    <a:gd name="T6" fmla="*/ 94 w 95"/>
                    <a:gd name="T7" fmla="*/ 18 h 46"/>
                    <a:gd name="T8" fmla="*/ 0 w 95"/>
                    <a:gd name="T9" fmla="*/ 45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"/>
                    <a:gd name="T16" fmla="*/ 0 h 46"/>
                    <a:gd name="T17" fmla="*/ 95 w 95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" h="46">
                      <a:moveTo>
                        <a:pt x="0" y="45"/>
                      </a:moveTo>
                      <a:lnTo>
                        <a:pt x="2" y="28"/>
                      </a:lnTo>
                      <a:lnTo>
                        <a:pt x="86" y="0"/>
                      </a:lnTo>
                      <a:lnTo>
                        <a:pt x="94" y="18"/>
                      </a:lnTo>
                      <a:lnTo>
                        <a:pt x="0" y="45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8" name="Freeform 111"/>
                <p:cNvSpPr>
                  <a:spLocks noChangeArrowheads="1"/>
                </p:cNvSpPr>
                <p:nvPr/>
              </p:nvSpPr>
              <p:spPr bwMode="auto">
                <a:xfrm>
                  <a:off x="4576" y="1354"/>
                  <a:ext cx="22" cy="16"/>
                </a:xfrm>
                <a:custGeom>
                  <a:avLst/>
                  <a:gdLst>
                    <a:gd name="T0" fmla="*/ 11 w 99"/>
                    <a:gd name="T1" fmla="*/ 69 h 70"/>
                    <a:gd name="T2" fmla="*/ 0 w 99"/>
                    <a:gd name="T3" fmla="*/ 33 h 70"/>
                    <a:gd name="T4" fmla="*/ 91 w 99"/>
                    <a:gd name="T5" fmla="*/ 0 h 70"/>
                    <a:gd name="T6" fmla="*/ 98 w 99"/>
                    <a:gd name="T7" fmla="*/ 36 h 70"/>
                    <a:gd name="T8" fmla="*/ 11 w 99"/>
                    <a:gd name="T9" fmla="*/ 69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70"/>
                    <a:gd name="T17" fmla="*/ 99 w 99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70">
                      <a:moveTo>
                        <a:pt x="11" y="69"/>
                      </a:moveTo>
                      <a:lnTo>
                        <a:pt x="0" y="33"/>
                      </a:lnTo>
                      <a:lnTo>
                        <a:pt x="91" y="0"/>
                      </a:lnTo>
                      <a:lnTo>
                        <a:pt x="98" y="36"/>
                      </a:lnTo>
                      <a:lnTo>
                        <a:pt x="11" y="69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1" name="Group 112"/>
              <p:cNvGrpSpPr>
                <a:grpSpLocks/>
              </p:cNvGrpSpPr>
              <p:nvPr/>
            </p:nvGrpSpPr>
            <p:grpSpPr bwMode="auto">
              <a:xfrm>
                <a:off x="5001" y="1353"/>
                <a:ext cx="91" cy="105"/>
                <a:chOff x="5001" y="1353"/>
                <a:chExt cx="91" cy="105"/>
              </a:xfrm>
            </p:grpSpPr>
            <p:sp>
              <p:nvSpPr>
                <p:cNvPr id="273" name="Freeform 113"/>
                <p:cNvSpPr>
                  <a:spLocks noChangeArrowheads="1"/>
                </p:cNvSpPr>
                <p:nvPr/>
              </p:nvSpPr>
              <p:spPr bwMode="auto">
                <a:xfrm>
                  <a:off x="5014" y="1353"/>
                  <a:ext cx="78" cy="90"/>
                </a:xfrm>
                <a:custGeom>
                  <a:avLst/>
                  <a:gdLst>
                    <a:gd name="T0" fmla="*/ 0 w 342"/>
                    <a:gd name="T1" fmla="*/ 316 h 397"/>
                    <a:gd name="T2" fmla="*/ 217 w 342"/>
                    <a:gd name="T3" fmla="*/ 68 h 397"/>
                    <a:gd name="T4" fmla="*/ 182 w 342"/>
                    <a:gd name="T5" fmla="*/ 30 h 397"/>
                    <a:gd name="T6" fmla="*/ 341 w 342"/>
                    <a:gd name="T7" fmla="*/ 0 h 397"/>
                    <a:gd name="T8" fmla="*/ 318 w 342"/>
                    <a:gd name="T9" fmla="*/ 186 h 397"/>
                    <a:gd name="T10" fmla="*/ 285 w 342"/>
                    <a:gd name="T11" fmla="*/ 148 h 397"/>
                    <a:gd name="T12" fmla="*/ 67 w 342"/>
                    <a:gd name="T13" fmla="*/ 396 h 397"/>
                    <a:gd name="T14" fmla="*/ 0 w 342"/>
                    <a:gd name="T15" fmla="*/ 316 h 39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42"/>
                    <a:gd name="T25" fmla="*/ 0 h 397"/>
                    <a:gd name="T26" fmla="*/ 342 w 342"/>
                    <a:gd name="T27" fmla="*/ 397 h 39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42" h="397">
                      <a:moveTo>
                        <a:pt x="0" y="316"/>
                      </a:moveTo>
                      <a:lnTo>
                        <a:pt x="217" y="68"/>
                      </a:lnTo>
                      <a:lnTo>
                        <a:pt x="182" y="30"/>
                      </a:lnTo>
                      <a:lnTo>
                        <a:pt x="341" y="0"/>
                      </a:lnTo>
                      <a:lnTo>
                        <a:pt x="318" y="186"/>
                      </a:lnTo>
                      <a:lnTo>
                        <a:pt x="285" y="148"/>
                      </a:lnTo>
                      <a:lnTo>
                        <a:pt x="67" y="396"/>
                      </a:lnTo>
                      <a:lnTo>
                        <a:pt x="0" y="316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4" name="Freeform 114"/>
                <p:cNvSpPr>
                  <a:spLocks noChangeArrowheads="1"/>
                </p:cNvSpPr>
                <p:nvPr/>
              </p:nvSpPr>
              <p:spPr bwMode="auto">
                <a:xfrm>
                  <a:off x="5001" y="1437"/>
                  <a:ext cx="18" cy="21"/>
                </a:xfrm>
                <a:custGeom>
                  <a:avLst/>
                  <a:gdLst>
                    <a:gd name="T0" fmla="*/ 0 w 79"/>
                    <a:gd name="T1" fmla="*/ 12 h 91"/>
                    <a:gd name="T2" fmla="*/ 9 w 79"/>
                    <a:gd name="T3" fmla="*/ 0 h 91"/>
                    <a:gd name="T4" fmla="*/ 78 w 79"/>
                    <a:gd name="T5" fmla="*/ 78 h 91"/>
                    <a:gd name="T6" fmla="*/ 67 w 79"/>
                    <a:gd name="T7" fmla="*/ 90 h 91"/>
                    <a:gd name="T8" fmla="*/ 0 w 79"/>
                    <a:gd name="T9" fmla="*/ 12 h 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"/>
                    <a:gd name="T16" fmla="*/ 0 h 91"/>
                    <a:gd name="T17" fmla="*/ 79 w 79"/>
                    <a:gd name="T18" fmla="*/ 91 h 9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" h="91">
                      <a:moveTo>
                        <a:pt x="0" y="12"/>
                      </a:moveTo>
                      <a:lnTo>
                        <a:pt x="9" y="0"/>
                      </a:lnTo>
                      <a:lnTo>
                        <a:pt x="78" y="78"/>
                      </a:lnTo>
                      <a:lnTo>
                        <a:pt x="67" y="90"/>
                      </a:lnTo>
                      <a:lnTo>
                        <a:pt x="0" y="12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Freeform 115"/>
                <p:cNvSpPr>
                  <a:spLocks noChangeArrowheads="1"/>
                </p:cNvSpPr>
                <p:nvPr/>
              </p:nvSpPr>
              <p:spPr bwMode="auto">
                <a:xfrm>
                  <a:off x="5006" y="1427"/>
                  <a:ext cx="21" cy="25"/>
                </a:xfrm>
                <a:custGeom>
                  <a:avLst/>
                  <a:gdLst>
                    <a:gd name="T0" fmla="*/ 0 w 92"/>
                    <a:gd name="T1" fmla="*/ 26 h 110"/>
                    <a:gd name="T2" fmla="*/ 23 w 92"/>
                    <a:gd name="T3" fmla="*/ 0 h 110"/>
                    <a:gd name="T4" fmla="*/ 91 w 92"/>
                    <a:gd name="T5" fmla="*/ 81 h 110"/>
                    <a:gd name="T6" fmla="*/ 66 w 92"/>
                    <a:gd name="T7" fmla="*/ 109 h 110"/>
                    <a:gd name="T8" fmla="*/ 0 w 92"/>
                    <a:gd name="T9" fmla="*/ 26 h 1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2"/>
                    <a:gd name="T16" fmla="*/ 0 h 110"/>
                    <a:gd name="T17" fmla="*/ 92 w 92"/>
                    <a:gd name="T18" fmla="*/ 110 h 1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2" h="110">
                      <a:moveTo>
                        <a:pt x="0" y="26"/>
                      </a:moveTo>
                      <a:lnTo>
                        <a:pt x="23" y="0"/>
                      </a:lnTo>
                      <a:lnTo>
                        <a:pt x="91" y="81"/>
                      </a:lnTo>
                      <a:lnTo>
                        <a:pt x="66" y="109"/>
                      </a:lnTo>
                      <a:lnTo>
                        <a:pt x="0" y="26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2" name="Group 116"/>
              <p:cNvGrpSpPr>
                <a:grpSpLocks/>
              </p:cNvGrpSpPr>
              <p:nvPr/>
            </p:nvGrpSpPr>
            <p:grpSpPr bwMode="auto">
              <a:xfrm>
                <a:off x="4722" y="1795"/>
                <a:ext cx="42" cy="139"/>
                <a:chOff x="4722" y="1795"/>
                <a:chExt cx="42" cy="139"/>
              </a:xfrm>
            </p:grpSpPr>
            <p:sp>
              <p:nvSpPr>
                <p:cNvPr id="270" name="Freeform 117"/>
                <p:cNvSpPr>
                  <a:spLocks noChangeArrowheads="1"/>
                </p:cNvSpPr>
                <p:nvPr/>
              </p:nvSpPr>
              <p:spPr bwMode="auto">
                <a:xfrm>
                  <a:off x="4722" y="1814"/>
                  <a:ext cx="42" cy="120"/>
                </a:xfrm>
                <a:custGeom>
                  <a:avLst/>
                  <a:gdLst>
                    <a:gd name="T0" fmla="*/ 125 w 187"/>
                    <a:gd name="T1" fmla="*/ 5 h 530"/>
                    <a:gd name="T2" fmla="*/ 146 w 187"/>
                    <a:gd name="T3" fmla="*/ 365 h 530"/>
                    <a:gd name="T4" fmla="*/ 186 w 187"/>
                    <a:gd name="T5" fmla="*/ 375 h 530"/>
                    <a:gd name="T6" fmla="*/ 84 w 187"/>
                    <a:gd name="T7" fmla="*/ 529 h 530"/>
                    <a:gd name="T8" fmla="*/ 0 w 187"/>
                    <a:gd name="T9" fmla="*/ 375 h 530"/>
                    <a:gd name="T10" fmla="*/ 52 w 187"/>
                    <a:gd name="T11" fmla="*/ 365 h 530"/>
                    <a:gd name="T12" fmla="*/ 32 w 187"/>
                    <a:gd name="T13" fmla="*/ 0 h 530"/>
                    <a:gd name="T14" fmla="*/ 125 w 187"/>
                    <a:gd name="T15" fmla="*/ 5 h 53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7"/>
                    <a:gd name="T25" fmla="*/ 0 h 530"/>
                    <a:gd name="T26" fmla="*/ 187 w 187"/>
                    <a:gd name="T27" fmla="*/ 530 h 53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7" h="530">
                      <a:moveTo>
                        <a:pt x="125" y="5"/>
                      </a:moveTo>
                      <a:lnTo>
                        <a:pt x="146" y="365"/>
                      </a:lnTo>
                      <a:lnTo>
                        <a:pt x="186" y="375"/>
                      </a:lnTo>
                      <a:lnTo>
                        <a:pt x="84" y="529"/>
                      </a:lnTo>
                      <a:lnTo>
                        <a:pt x="0" y="375"/>
                      </a:lnTo>
                      <a:lnTo>
                        <a:pt x="52" y="365"/>
                      </a:lnTo>
                      <a:lnTo>
                        <a:pt x="32" y="0"/>
                      </a:lnTo>
                      <a:lnTo>
                        <a:pt x="125" y="5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Freeform 118"/>
                <p:cNvSpPr>
                  <a:spLocks noChangeArrowheads="1"/>
                </p:cNvSpPr>
                <p:nvPr/>
              </p:nvSpPr>
              <p:spPr bwMode="auto">
                <a:xfrm>
                  <a:off x="4729" y="1795"/>
                  <a:ext cx="21" cy="5"/>
                </a:xfrm>
                <a:custGeom>
                  <a:avLst/>
                  <a:gdLst>
                    <a:gd name="T0" fmla="*/ 93 w 94"/>
                    <a:gd name="T1" fmla="*/ 0 h 21"/>
                    <a:gd name="T2" fmla="*/ 93 w 94"/>
                    <a:gd name="T3" fmla="*/ 19 h 21"/>
                    <a:gd name="T4" fmla="*/ 0 w 94"/>
                    <a:gd name="T5" fmla="*/ 20 h 21"/>
                    <a:gd name="T6" fmla="*/ 0 w 94"/>
                    <a:gd name="T7" fmla="*/ 1 h 21"/>
                    <a:gd name="T8" fmla="*/ 93 w 94"/>
                    <a:gd name="T9" fmla="*/ 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"/>
                    <a:gd name="T16" fmla="*/ 0 h 21"/>
                    <a:gd name="T17" fmla="*/ 94 w 94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" h="21">
                      <a:moveTo>
                        <a:pt x="93" y="0"/>
                      </a:moveTo>
                      <a:lnTo>
                        <a:pt x="93" y="19"/>
                      </a:lnTo>
                      <a:lnTo>
                        <a:pt x="0" y="20"/>
                      </a:lnTo>
                      <a:lnTo>
                        <a:pt x="0" y="1"/>
                      </a:lnTo>
                      <a:lnTo>
                        <a:pt x="93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" name="Freeform 119"/>
                <p:cNvSpPr>
                  <a:spLocks noChangeArrowheads="1"/>
                </p:cNvSpPr>
                <p:nvPr/>
              </p:nvSpPr>
              <p:spPr bwMode="auto">
                <a:xfrm>
                  <a:off x="4729" y="1804"/>
                  <a:ext cx="21" cy="9"/>
                </a:xfrm>
                <a:custGeom>
                  <a:avLst/>
                  <a:gdLst>
                    <a:gd name="T0" fmla="*/ 93 w 94"/>
                    <a:gd name="T1" fmla="*/ 0 h 41"/>
                    <a:gd name="T2" fmla="*/ 93 w 94"/>
                    <a:gd name="T3" fmla="*/ 38 h 41"/>
                    <a:gd name="T4" fmla="*/ 0 w 94"/>
                    <a:gd name="T5" fmla="*/ 40 h 41"/>
                    <a:gd name="T6" fmla="*/ 0 w 94"/>
                    <a:gd name="T7" fmla="*/ 1 h 41"/>
                    <a:gd name="T8" fmla="*/ 93 w 94"/>
                    <a:gd name="T9" fmla="*/ 0 h 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"/>
                    <a:gd name="T16" fmla="*/ 0 h 41"/>
                    <a:gd name="T17" fmla="*/ 94 w 94"/>
                    <a:gd name="T18" fmla="*/ 41 h 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" h="41">
                      <a:moveTo>
                        <a:pt x="93" y="0"/>
                      </a:moveTo>
                      <a:lnTo>
                        <a:pt x="93" y="38"/>
                      </a:lnTo>
                      <a:lnTo>
                        <a:pt x="0" y="40"/>
                      </a:lnTo>
                      <a:lnTo>
                        <a:pt x="0" y="1"/>
                      </a:lnTo>
                      <a:lnTo>
                        <a:pt x="93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3" name="Group 120"/>
              <p:cNvGrpSpPr>
                <a:grpSpLocks/>
              </p:cNvGrpSpPr>
              <p:nvPr/>
            </p:nvGrpSpPr>
            <p:grpSpPr bwMode="auto">
              <a:xfrm>
                <a:off x="5056" y="1553"/>
                <a:ext cx="120" cy="50"/>
                <a:chOff x="5056" y="1553"/>
                <a:chExt cx="120" cy="50"/>
              </a:xfrm>
            </p:grpSpPr>
            <p:sp>
              <p:nvSpPr>
                <p:cNvPr id="267" name="Freeform 121"/>
                <p:cNvSpPr>
                  <a:spLocks noChangeArrowheads="1"/>
                </p:cNvSpPr>
                <p:nvPr/>
              </p:nvSpPr>
              <p:spPr bwMode="auto">
                <a:xfrm>
                  <a:off x="5080" y="1553"/>
                  <a:ext cx="96" cy="50"/>
                </a:xfrm>
                <a:custGeom>
                  <a:avLst/>
                  <a:gdLst>
                    <a:gd name="T0" fmla="*/ 1 w 422"/>
                    <a:gd name="T1" fmla="*/ 38 h 222"/>
                    <a:gd name="T2" fmla="*/ 312 w 422"/>
                    <a:gd name="T3" fmla="*/ 53 h 222"/>
                    <a:gd name="T4" fmla="*/ 289 w 422"/>
                    <a:gd name="T5" fmla="*/ 0 h 222"/>
                    <a:gd name="T6" fmla="*/ 421 w 422"/>
                    <a:gd name="T7" fmla="*/ 106 h 222"/>
                    <a:gd name="T8" fmla="*/ 287 w 422"/>
                    <a:gd name="T9" fmla="*/ 221 h 222"/>
                    <a:gd name="T10" fmla="*/ 310 w 422"/>
                    <a:gd name="T11" fmla="*/ 157 h 222"/>
                    <a:gd name="T12" fmla="*/ 0 w 422"/>
                    <a:gd name="T13" fmla="*/ 144 h 222"/>
                    <a:gd name="T14" fmla="*/ 1 w 422"/>
                    <a:gd name="T15" fmla="*/ 38 h 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22"/>
                    <a:gd name="T25" fmla="*/ 0 h 222"/>
                    <a:gd name="T26" fmla="*/ 422 w 422"/>
                    <a:gd name="T27" fmla="*/ 222 h 22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22" h="222">
                      <a:moveTo>
                        <a:pt x="1" y="38"/>
                      </a:moveTo>
                      <a:lnTo>
                        <a:pt x="312" y="53"/>
                      </a:lnTo>
                      <a:lnTo>
                        <a:pt x="289" y="0"/>
                      </a:lnTo>
                      <a:lnTo>
                        <a:pt x="421" y="106"/>
                      </a:lnTo>
                      <a:lnTo>
                        <a:pt x="287" y="221"/>
                      </a:lnTo>
                      <a:lnTo>
                        <a:pt x="310" y="157"/>
                      </a:lnTo>
                      <a:lnTo>
                        <a:pt x="0" y="144"/>
                      </a:lnTo>
                      <a:lnTo>
                        <a:pt x="1" y="38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" name="Freeform 122"/>
                <p:cNvSpPr>
                  <a:spLocks noChangeArrowheads="1"/>
                </p:cNvSpPr>
                <p:nvPr/>
              </p:nvSpPr>
              <p:spPr bwMode="auto">
                <a:xfrm>
                  <a:off x="5056" y="1561"/>
                  <a:ext cx="4" cy="24"/>
                </a:xfrm>
                <a:custGeom>
                  <a:avLst/>
                  <a:gdLst>
                    <a:gd name="T0" fmla="*/ 0 w 17"/>
                    <a:gd name="T1" fmla="*/ 0 h 106"/>
                    <a:gd name="T2" fmla="*/ 16 w 17"/>
                    <a:gd name="T3" fmla="*/ 0 h 106"/>
                    <a:gd name="T4" fmla="*/ 16 w 17"/>
                    <a:gd name="T5" fmla="*/ 105 h 106"/>
                    <a:gd name="T6" fmla="*/ 0 w 17"/>
                    <a:gd name="T7" fmla="*/ 105 h 106"/>
                    <a:gd name="T8" fmla="*/ 0 w 17"/>
                    <a:gd name="T9" fmla="*/ 0 h 1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106"/>
                    <a:gd name="T17" fmla="*/ 17 w 17"/>
                    <a:gd name="T18" fmla="*/ 106 h 1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106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16" y="105"/>
                      </a:lnTo>
                      <a:lnTo>
                        <a:pt x="0" y="105"/>
                      </a:lnTo>
                      <a:lnTo>
                        <a:pt x="0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Freeform 123"/>
                <p:cNvSpPr>
                  <a:spLocks noChangeArrowheads="1"/>
                </p:cNvSpPr>
                <p:nvPr/>
              </p:nvSpPr>
              <p:spPr bwMode="auto">
                <a:xfrm>
                  <a:off x="5064" y="1561"/>
                  <a:ext cx="8" cy="24"/>
                </a:xfrm>
                <a:custGeom>
                  <a:avLst/>
                  <a:gdLst>
                    <a:gd name="T0" fmla="*/ 0 w 34"/>
                    <a:gd name="T1" fmla="*/ 0 h 108"/>
                    <a:gd name="T2" fmla="*/ 33 w 34"/>
                    <a:gd name="T3" fmla="*/ 2 h 108"/>
                    <a:gd name="T4" fmla="*/ 33 w 34"/>
                    <a:gd name="T5" fmla="*/ 107 h 108"/>
                    <a:gd name="T6" fmla="*/ 0 w 34"/>
                    <a:gd name="T7" fmla="*/ 105 h 108"/>
                    <a:gd name="T8" fmla="*/ 0 w 34"/>
                    <a:gd name="T9" fmla="*/ 0 h 10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"/>
                    <a:gd name="T16" fmla="*/ 0 h 108"/>
                    <a:gd name="T17" fmla="*/ 34 w 34"/>
                    <a:gd name="T18" fmla="*/ 108 h 10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" h="108">
                      <a:moveTo>
                        <a:pt x="0" y="0"/>
                      </a:moveTo>
                      <a:lnTo>
                        <a:pt x="33" y="2"/>
                      </a:lnTo>
                      <a:lnTo>
                        <a:pt x="33" y="107"/>
                      </a:lnTo>
                      <a:lnTo>
                        <a:pt x="0" y="105"/>
                      </a:lnTo>
                      <a:lnTo>
                        <a:pt x="0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4" name="Group 124"/>
              <p:cNvGrpSpPr>
                <a:grpSpLocks/>
              </p:cNvGrpSpPr>
              <p:nvPr/>
            </p:nvGrpSpPr>
            <p:grpSpPr bwMode="auto">
              <a:xfrm>
                <a:off x="4880" y="1784"/>
                <a:ext cx="68" cy="129"/>
                <a:chOff x="4880" y="1784"/>
                <a:chExt cx="68" cy="129"/>
              </a:xfrm>
            </p:grpSpPr>
            <p:sp>
              <p:nvSpPr>
                <p:cNvPr id="264" name="Freeform 125"/>
                <p:cNvSpPr>
                  <a:spLocks noChangeArrowheads="1"/>
                </p:cNvSpPr>
                <p:nvPr/>
              </p:nvSpPr>
              <p:spPr bwMode="auto">
                <a:xfrm>
                  <a:off x="4889" y="1802"/>
                  <a:ext cx="59" cy="111"/>
                </a:xfrm>
                <a:custGeom>
                  <a:avLst/>
                  <a:gdLst>
                    <a:gd name="T0" fmla="*/ 82 w 262"/>
                    <a:gd name="T1" fmla="*/ 0 h 488"/>
                    <a:gd name="T2" fmla="*/ 223 w 262"/>
                    <a:gd name="T3" fmla="*/ 330 h 488"/>
                    <a:gd name="T4" fmla="*/ 261 w 262"/>
                    <a:gd name="T5" fmla="*/ 307 h 488"/>
                    <a:gd name="T6" fmla="*/ 239 w 262"/>
                    <a:gd name="T7" fmla="*/ 487 h 488"/>
                    <a:gd name="T8" fmla="*/ 95 w 262"/>
                    <a:gd name="T9" fmla="*/ 398 h 488"/>
                    <a:gd name="T10" fmla="*/ 139 w 262"/>
                    <a:gd name="T11" fmla="*/ 373 h 488"/>
                    <a:gd name="T12" fmla="*/ 0 w 262"/>
                    <a:gd name="T13" fmla="*/ 53 h 488"/>
                    <a:gd name="T14" fmla="*/ 82 w 262"/>
                    <a:gd name="T15" fmla="*/ 0 h 48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62"/>
                    <a:gd name="T25" fmla="*/ 0 h 488"/>
                    <a:gd name="T26" fmla="*/ 262 w 262"/>
                    <a:gd name="T27" fmla="*/ 488 h 48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62" h="488">
                      <a:moveTo>
                        <a:pt x="82" y="0"/>
                      </a:moveTo>
                      <a:lnTo>
                        <a:pt x="223" y="330"/>
                      </a:lnTo>
                      <a:lnTo>
                        <a:pt x="261" y="307"/>
                      </a:lnTo>
                      <a:lnTo>
                        <a:pt x="239" y="487"/>
                      </a:lnTo>
                      <a:lnTo>
                        <a:pt x="95" y="398"/>
                      </a:lnTo>
                      <a:lnTo>
                        <a:pt x="139" y="373"/>
                      </a:lnTo>
                      <a:lnTo>
                        <a:pt x="0" y="53"/>
                      </a:lnTo>
                      <a:lnTo>
                        <a:pt x="82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Freeform 126"/>
                <p:cNvSpPr>
                  <a:spLocks noChangeArrowheads="1"/>
                </p:cNvSpPr>
                <p:nvPr/>
              </p:nvSpPr>
              <p:spPr bwMode="auto">
                <a:xfrm>
                  <a:off x="4880" y="1784"/>
                  <a:ext cx="20" cy="14"/>
                </a:xfrm>
                <a:custGeom>
                  <a:avLst/>
                  <a:gdLst>
                    <a:gd name="T0" fmla="*/ 81 w 89"/>
                    <a:gd name="T1" fmla="*/ 0 h 63"/>
                    <a:gd name="T2" fmla="*/ 88 w 89"/>
                    <a:gd name="T3" fmla="*/ 16 h 63"/>
                    <a:gd name="T4" fmla="*/ 7 w 89"/>
                    <a:gd name="T5" fmla="*/ 62 h 63"/>
                    <a:gd name="T6" fmla="*/ 0 w 89"/>
                    <a:gd name="T7" fmla="*/ 47 h 63"/>
                    <a:gd name="T8" fmla="*/ 81 w 89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63"/>
                    <a:gd name="T17" fmla="*/ 89 w 89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63">
                      <a:moveTo>
                        <a:pt x="81" y="0"/>
                      </a:moveTo>
                      <a:lnTo>
                        <a:pt x="88" y="16"/>
                      </a:lnTo>
                      <a:lnTo>
                        <a:pt x="7" y="62"/>
                      </a:lnTo>
                      <a:lnTo>
                        <a:pt x="0" y="47"/>
                      </a:lnTo>
                      <a:lnTo>
                        <a:pt x="81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Freeform 127"/>
                <p:cNvSpPr>
                  <a:spLocks noChangeArrowheads="1"/>
                </p:cNvSpPr>
                <p:nvPr/>
              </p:nvSpPr>
              <p:spPr bwMode="auto">
                <a:xfrm>
                  <a:off x="4884" y="1792"/>
                  <a:ext cx="22" cy="18"/>
                </a:xfrm>
                <a:custGeom>
                  <a:avLst/>
                  <a:gdLst>
                    <a:gd name="T0" fmla="*/ 83 w 95"/>
                    <a:gd name="T1" fmla="*/ 0 h 80"/>
                    <a:gd name="T2" fmla="*/ 94 w 95"/>
                    <a:gd name="T3" fmla="*/ 29 h 80"/>
                    <a:gd name="T4" fmla="*/ 14 w 95"/>
                    <a:gd name="T5" fmla="*/ 79 h 80"/>
                    <a:gd name="T6" fmla="*/ 0 w 95"/>
                    <a:gd name="T7" fmla="*/ 41 h 80"/>
                    <a:gd name="T8" fmla="*/ 83 w 95"/>
                    <a:gd name="T9" fmla="*/ 0 h 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"/>
                    <a:gd name="T16" fmla="*/ 0 h 80"/>
                    <a:gd name="T17" fmla="*/ 95 w 95"/>
                    <a:gd name="T18" fmla="*/ 80 h 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" h="80">
                      <a:moveTo>
                        <a:pt x="83" y="0"/>
                      </a:moveTo>
                      <a:lnTo>
                        <a:pt x="94" y="29"/>
                      </a:lnTo>
                      <a:lnTo>
                        <a:pt x="14" y="79"/>
                      </a:lnTo>
                      <a:lnTo>
                        <a:pt x="0" y="41"/>
                      </a:lnTo>
                      <a:lnTo>
                        <a:pt x="83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5" name="Group 128"/>
              <p:cNvGrpSpPr>
                <a:grpSpLocks/>
              </p:cNvGrpSpPr>
              <p:nvPr/>
            </p:nvGrpSpPr>
            <p:grpSpPr bwMode="auto">
              <a:xfrm>
                <a:off x="4861" y="1249"/>
                <a:ext cx="59" cy="137"/>
                <a:chOff x="4861" y="1249"/>
                <a:chExt cx="59" cy="137"/>
              </a:xfrm>
            </p:grpSpPr>
            <p:sp>
              <p:nvSpPr>
                <p:cNvPr id="261" name="Freeform 129"/>
                <p:cNvSpPr>
                  <a:spLocks noChangeArrowheads="1"/>
                </p:cNvSpPr>
                <p:nvPr/>
              </p:nvSpPr>
              <p:spPr bwMode="auto">
                <a:xfrm>
                  <a:off x="4868" y="1249"/>
                  <a:ext cx="52" cy="115"/>
                </a:xfrm>
                <a:custGeom>
                  <a:avLst/>
                  <a:gdLst>
                    <a:gd name="T0" fmla="*/ 0 w 230"/>
                    <a:gd name="T1" fmla="*/ 472 h 508"/>
                    <a:gd name="T2" fmla="*/ 97 w 230"/>
                    <a:gd name="T3" fmla="*/ 138 h 508"/>
                    <a:gd name="T4" fmla="*/ 58 w 230"/>
                    <a:gd name="T5" fmla="*/ 106 h 508"/>
                    <a:gd name="T6" fmla="*/ 188 w 230"/>
                    <a:gd name="T7" fmla="*/ 0 h 508"/>
                    <a:gd name="T8" fmla="*/ 229 w 230"/>
                    <a:gd name="T9" fmla="*/ 194 h 508"/>
                    <a:gd name="T10" fmla="*/ 189 w 230"/>
                    <a:gd name="T11" fmla="*/ 161 h 508"/>
                    <a:gd name="T12" fmla="*/ 86 w 230"/>
                    <a:gd name="T13" fmla="*/ 507 h 508"/>
                    <a:gd name="T14" fmla="*/ 0 w 230"/>
                    <a:gd name="T15" fmla="*/ 472 h 5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30"/>
                    <a:gd name="T25" fmla="*/ 0 h 508"/>
                    <a:gd name="T26" fmla="*/ 230 w 230"/>
                    <a:gd name="T27" fmla="*/ 508 h 5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30" h="508">
                      <a:moveTo>
                        <a:pt x="0" y="472"/>
                      </a:moveTo>
                      <a:lnTo>
                        <a:pt x="97" y="138"/>
                      </a:lnTo>
                      <a:lnTo>
                        <a:pt x="58" y="106"/>
                      </a:lnTo>
                      <a:lnTo>
                        <a:pt x="188" y="0"/>
                      </a:lnTo>
                      <a:lnTo>
                        <a:pt x="229" y="194"/>
                      </a:lnTo>
                      <a:lnTo>
                        <a:pt x="189" y="161"/>
                      </a:lnTo>
                      <a:lnTo>
                        <a:pt x="86" y="507"/>
                      </a:lnTo>
                      <a:lnTo>
                        <a:pt x="0" y="472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Freeform 130"/>
                <p:cNvSpPr>
                  <a:spLocks noChangeArrowheads="1"/>
                </p:cNvSpPr>
                <p:nvPr/>
              </p:nvSpPr>
              <p:spPr bwMode="auto">
                <a:xfrm>
                  <a:off x="4861" y="1372"/>
                  <a:ext cx="21" cy="14"/>
                </a:xfrm>
                <a:custGeom>
                  <a:avLst/>
                  <a:gdLst>
                    <a:gd name="T0" fmla="*/ 0 w 91"/>
                    <a:gd name="T1" fmla="*/ 19 h 62"/>
                    <a:gd name="T2" fmla="*/ 7 w 91"/>
                    <a:gd name="T3" fmla="*/ 0 h 62"/>
                    <a:gd name="T4" fmla="*/ 90 w 91"/>
                    <a:gd name="T5" fmla="*/ 43 h 62"/>
                    <a:gd name="T6" fmla="*/ 90 w 91"/>
                    <a:gd name="T7" fmla="*/ 61 h 62"/>
                    <a:gd name="T8" fmla="*/ 0 w 91"/>
                    <a:gd name="T9" fmla="*/ 19 h 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1"/>
                    <a:gd name="T16" fmla="*/ 0 h 62"/>
                    <a:gd name="T17" fmla="*/ 91 w 91"/>
                    <a:gd name="T18" fmla="*/ 62 h 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1" h="62">
                      <a:moveTo>
                        <a:pt x="0" y="19"/>
                      </a:moveTo>
                      <a:lnTo>
                        <a:pt x="7" y="0"/>
                      </a:lnTo>
                      <a:lnTo>
                        <a:pt x="90" y="43"/>
                      </a:lnTo>
                      <a:lnTo>
                        <a:pt x="90" y="61"/>
                      </a:lnTo>
                      <a:lnTo>
                        <a:pt x="0" y="19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Freeform 131"/>
                <p:cNvSpPr>
                  <a:spLocks noChangeArrowheads="1"/>
                </p:cNvSpPr>
                <p:nvPr/>
              </p:nvSpPr>
              <p:spPr bwMode="auto">
                <a:xfrm>
                  <a:off x="4863" y="1361"/>
                  <a:ext cx="22" cy="16"/>
                </a:xfrm>
                <a:custGeom>
                  <a:avLst/>
                  <a:gdLst>
                    <a:gd name="T0" fmla="*/ 0 w 99"/>
                    <a:gd name="T1" fmla="*/ 35 h 71"/>
                    <a:gd name="T2" fmla="*/ 10 w 99"/>
                    <a:gd name="T3" fmla="*/ 0 h 71"/>
                    <a:gd name="T4" fmla="*/ 98 w 99"/>
                    <a:gd name="T5" fmla="*/ 35 h 71"/>
                    <a:gd name="T6" fmla="*/ 87 w 99"/>
                    <a:gd name="T7" fmla="*/ 70 h 71"/>
                    <a:gd name="T8" fmla="*/ 0 w 99"/>
                    <a:gd name="T9" fmla="*/ 35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71"/>
                    <a:gd name="T17" fmla="*/ 99 w 99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71">
                      <a:moveTo>
                        <a:pt x="0" y="35"/>
                      </a:moveTo>
                      <a:lnTo>
                        <a:pt x="10" y="0"/>
                      </a:lnTo>
                      <a:lnTo>
                        <a:pt x="98" y="35"/>
                      </a:lnTo>
                      <a:lnTo>
                        <a:pt x="87" y="70"/>
                      </a:lnTo>
                      <a:lnTo>
                        <a:pt x="0" y="35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6" name="Group 132"/>
              <p:cNvGrpSpPr>
                <a:grpSpLocks/>
              </p:cNvGrpSpPr>
              <p:nvPr/>
            </p:nvGrpSpPr>
            <p:grpSpPr bwMode="auto">
              <a:xfrm>
                <a:off x="4298" y="1535"/>
                <a:ext cx="118" cy="49"/>
                <a:chOff x="4298" y="1535"/>
                <a:chExt cx="118" cy="49"/>
              </a:xfrm>
            </p:grpSpPr>
            <p:sp>
              <p:nvSpPr>
                <p:cNvPr id="258" name="Freeform 133"/>
                <p:cNvSpPr>
                  <a:spLocks noChangeArrowheads="1"/>
                </p:cNvSpPr>
                <p:nvPr/>
              </p:nvSpPr>
              <p:spPr bwMode="auto">
                <a:xfrm>
                  <a:off x="4298" y="1535"/>
                  <a:ext cx="100" cy="49"/>
                </a:xfrm>
                <a:custGeom>
                  <a:avLst/>
                  <a:gdLst>
                    <a:gd name="T0" fmla="*/ 436 w 439"/>
                    <a:gd name="T1" fmla="*/ 169 h 215"/>
                    <a:gd name="T2" fmla="*/ 122 w 439"/>
                    <a:gd name="T3" fmla="*/ 161 h 215"/>
                    <a:gd name="T4" fmla="*/ 121 w 439"/>
                    <a:gd name="T5" fmla="*/ 214 h 215"/>
                    <a:gd name="T6" fmla="*/ 0 w 439"/>
                    <a:gd name="T7" fmla="*/ 106 h 215"/>
                    <a:gd name="T8" fmla="*/ 124 w 439"/>
                    <a:gd name="T9" fmla="*/ 0 h 215"/>
                    <a:gd name="T10" fmla="*/ 125 w 439"/>
                    <a:gd name="T11" fmla="*/ 53 h 215"/>
                    <a:gd name="T12" fmla="*/ 438 w 439"/>
                    <a:gd name="T13" fmla="*/ 61 h 215"/>
                    <a:gd name="T14" fmla="*/ 436 w 439"/>
                    <a:gd name="T15" fmla="*/ 169 h 21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39"/>
                    <a:gd name="T25" fmla="*/ 0 h 215"/>
                    <a:gd name="T26" fmla="*/ 439 w 439"/>
                    <a:gd name="T27" fmla="*/ 215 h 21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39" h="215">
                      <a:moveTo>
                        <a:pt x="436" y="169"/>
                      </a:moveTo>
                      <a:lnTo>
                        <a:pt x="122" y="161"/>
                      </a:lnTo>
                      <a:lnTo>
                        <a:pt x="121" y="214"/>
                      </a:lnTo>
                      <a:lnTo>
                        <a:pt x="0" y="106"/>
                      </a:lnTo>
                      <a:lnTo>
                        <a:pt x="124" y="0"/>
                      </a:lnTo>
                      <a:lnTo>
                        <a:pt x="125" y="53"/>
                      </a:lnTo>
                      <a:lnTo>
                        <a:pt x="438" y="61"/>
                      </a:lnTo>
                      <a:lnTo>
                        <a:pt x="436" y="169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Freeform 134"/>
                <p:cNvSpPr>
                  <a:spLocks noChangeArrowheads="1"/>
                </p:cNvSpPr>
                <p:nvPr/>
              </p:nvSpPr>
              <p:spPr bwMode="auto">
                <a:xfrm>
                  <a:off x="4411" y="1550"/>
                  <a:ext cx="5" cy="25"/>
                </a:xfrm>
                <a:custGeom>
                  <a:avLst/>
                  <a:gdLst>
                    <a:gd name="T0" fmla="*/ 16 w 20"/>
                    <a:gd name="T1" fmla="*/ 109 h 110"/>
                    <a:gd name="T2" fmla="*/ 0 w 20"/>
                    <a:gd name="T3" fmla="*/ 109 h 110"/>
                    <a:gd name="T4" fmla="*/ 2 w 20"/>
                    <a:gd name="T5" fmla="*/ 0 h 110"/>
                    <a:gd name="T6" fmla="*/ 19 w 20"/>
                    <a:gd name="T7" fmla="*/ 0 h 110"/>
                    <a:gd name="T8" fmla="*/ 16 w 20"/>
                    <a:gd name="T9" fmla="*/ 109 h 1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"/>
                    <a:gd name="T16" fmla="*/ 0 h 110"/>
                    <a:gd name="T17" fmla="*/ 20 w 20"/>
                    <a:gd name="T18" fmla="*/ 110 h 1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" h="110">
                      <a:moveTo>
                        <a:pt x="16" y="109"/>
                      </a:moveTo>
                      <a:lnTo>
                        <a:pt x="0" y="109"/>
                      </a:lnTo>
                      <a:lnTo>
                        <a:pt x="2" y="0"/>
                      </a:lnTo>
                      <a:lnTo>
                        <a:pt x="19" y="0"/>
                      </a:lnTo>
                      <a:lnTo>
                        <a:pt x="16" y="109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" name="Freeform 135"/>
                <p:cNvSpPr>
                  <a:spLocks noChangeArrowheads="1"/>
                </p:cNvSpPr>
                <p:nvPr/>
              </p:nvSpPr>
              <p:spPr bwMode="auto">
                <a:xfrm>
                  <a:off x="4400" y="1549"/>
                  <a:ext cx="8" cy="25"/>
                </a:xfrm>
                <a:custGeom>
                  <a:avLst/>
                  <a:gdLst>
                    <a:gd name="T0" fmla="*/ 33 w 36"/>
                    <a:gd name="T1" fmla="*/ 109 h 110"/>
                    <a:gd name="T2" fmla="*/ 0 w 36"/>
                    <a:gd name="T3" fmla="*/ 109 h 110"/>
                    <a:gd name="T4" fmla="*/ 1 w 36"/>
                    <a:gd name="T5" fmla="*/ 0 h 110"/>
                    <a:gd name="T6" fmla="*/ 35 w 36"/>
                    <a:gd name="T7" fmla="*/ 0 h 110"/>
                    <a:gd name="T8" fmla="*/ 33 w 36"/>
                    <a:gd name="T9" fmla="*/ 109 h 1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"/>
                    <a:gd name="T16" fmla="*/ 0 h 110"/>
                    <a:gd name="T17" fmla="*/ 36 w 36"/>
                    <a:gd name="T18" fmla="*/ 110 h 1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" h="110">
                      <a:moveTo>
                        <a:pt x="33" y="109"/>
                      </a:moveTo>
                      <a:lnTo>
                        <a:pt x="0" y="109"/>
                      </a:lnTo>
                      <a:lnTo>
                        <a:pt x="1" y="0"/>
                      </a:lnTo>
                      <a:lnTo>
                        <a:pt x="35" y="0"/>
                      </a:lnTo>
                      <a:lnTo>
                        <a:pt x="33" y="109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7" name="Group 136"/>
              <p:cNvGrpSpPr>
                <a:grpSpLocks/>
              </p:cNvGrpSpPr>
              <p:nvPr/>
            </p:nvGrpSpPr>
            <p:grpSpPr bwMode="auto">
              <a:xfrm>
                <a:off x="4706" y="1212"/>
                <a:ext cx="44" cy="141"/>
                <a:chOff x="4706" y="1212"/>
                <a:chExt cx="44" cy="141"/>
              </a:xfrm>
            </p:grpSpPr>
            <p:sp>
              <p:nvSpPr>
                <p:cNvPr id="255" name="Freeform 137"/>
                <p:cNvSpPr>
                  <a:spLocks noChangeArrowheads="1"/>
                </p:cNvSpPr>
                <p:nvPr/>
              </p:nvSpPr>
              <p:spPr bwMode="auto">
                <a:xfrm>
                  <a:off x="4706" y="1212"/>
                  <a:ext cx="44" cy="120"/>
                </a:xfrm>
                <a:custGeom>
                  <a:avLst/>
                  <a:gdLst>
                    <a:gd name="T0" fmla="*/ 74 w 192"/>
                    <a:gd name="T1" fmla="*/ 520 h 531"/>
                    <a:gd name="T2" fmla="*/ 44 w 192"/>
                    <a:gd name="T3" fmla="*/ 170 h 531"/>
                    <a:gd name="T4" fmla="*/ 0 w 192"/>
                    <a:gd name="T5" fmla="*/ 161 h 531"/>
                    <a:gd name="T6" fmla="*/ 107 w 192"/>
                    <a:gd name="T7" fmla="*/ 0 h 531"/>
                    <a:gd name="T8" fmla="*/ 191 w 192"/>
                    <a:gd name="T9" fmla="*/ 165 h 531"/>
                    <a:gd name="T10" fmla="*/ 150 w 192"/>
                    <a:gd name="T11" fmla="*/ 156 h 531"/>
                    <a:gd name="T12" fmla="*/ 165 w 192"/>
                    <a:gd name="T13" fmla="*/ 530 h 531"/>
                    <a:gd name="T14" fmla="*/ 74 w 192"/>
                    <a:gd name="T15" fmla="*/ 520 h 53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2"/>
                    <a:gd name="T25" fmla="*/ 0 h 531"/>
                    <a:gd name="T26" fmla="*/ 192 w 192"/>
                    <a:gd name="T27" fmla="*/ 531 h 53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2" h="531">
                      <a:moveTo>
                        <a:pt x="74" y="520"/>
                      </a:moveTo>
                      <a:lnTo>
                        <a:pt x="44" y="170"/>
                      </a:lnTo>
                      <a:lnTo>
                        <a:pt x="0" y="161"/>
                      </a:lnTo>
                      <a:lnTo>
                        <a:pt x="107" y="0"/>
                      </a:lnTo>
                      <a:lnTo>
                        <a:pt x="191" y="165"/>
                      </a:lnTo>
                      <a:lnTo>
                        <a:pt x="150" y="156"/>
                      </a:lnTo>
                      <a:lnTo>
                        <a:pt x="165" y="530"/>
                      </a:lnTo>
                      <a:lnTo>
                        <a:pt x="74" y="520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" name="Freeform 138"/>
                <p:cNvSpPr>
                  <a:spLocks noChangeArrowheads="1"/>
                </p:cNvSpPr>
                <p:nvPr/>
              </p:nvSpPr>
              <p:spPr bwMode="auto">
                <a:xfrm>
                  <a:off x="4723" y="1348"/>
                  <a:ext cx="21" cy="5"/>
                </a:xfrm>
                <a:custGeom>
                  <a:avLst/>
                  <a:gdLst>
                    <a:gd name="T0" fmla="*/ 1 w 94"/>
                    <a:gd name="T1" fmla="*/ 21 h 22"/>
                    <a:gd name="T2" fmla="*/ 0 w 94"/>
                    <a:gd name="T3" fmla="*/ 3 h 22"/>
                    <a:gd name="T4" fmla="*/ 92 w 94"/>
                    <a:gd name="T5" fmla="*/ 0 h 22"/>
                    <a:gd name="T6" fmla="*/ 93 w 94"/>
                    <a:gd name="T7" fmla="*/ 18 h 22"/>
                    <a:gd name="T8" fmla="*/ 1 w 94"/>
                    <a:gd name="T9" fmla="*/ 21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"/>
                    <a:gd name="T16" fmla="*/ 0 h 22"/>
                    <a:gd name="T17" fmla="*/ 94 w 94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" h="22">
                      <a:moveTo>
                        <a:pt x="1" y="21"/>
                      </a:moveTo>
                      <a:lnTo>
                        <a:pt x="0" y="3"/>
                      </a:lnTo>
                      <a:lnTo>
                        <a:pt x="92" y="0"/>
                      </a:lnTo>
                      <a:lnTo>
                        <a:pt x="93" y="18"/>
                      </a:lnTo>
                      <a:lnTo>
                        <a:pt x="1" y="21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Freeform 139"/>
                <p:cNvSpPr>
                  <a:spLocks noChangeArrowheads="1"/>
                </p:cNvSpPr>
                <p:nvPr/>
              </p:nvSpPr>
              <p:spPr bwMode="auto">
                <a:xfrm>
                  <a:off x="4723" y="1335"/>
                  <a:ext cx="21" cy="9"/>
                </a:xfrm>
                <a:custGeom>
                  <a:avLst/>
                  <a:gdLst>
                    <a:gd name="T0" fmla="*/ 1 w 94"/>
                    <a:gd name="T1" fmla="*/ 39 h 40"/>
                    <a:gd name="T2" fmla="*/ 0 w 94"/>
                    <a:gd name="T3" fmla="*/ 1 h 40"/>
                    <a:gd name="T4" fmla="*/ 92 w 94"/>
                    <a:gd name="T5" fmla="*/ 0 h 40"/>
                    <a:gd name="T6" fmla="*/ 93 w 94"/>
                    <a:gd name="T7" fmla="*/ 38 h 40"/>
                    <a:gd name="T8" fmla="*/ 1 w 94"/>
                    <a:gd name="T9" fmla="*/ 39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"/>
                    <a:gd name="T16" fmla="*/ 0 h 40"/>
                    <a:gd name="T17" fmla="*/ 94 w 94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" h="40">
                      <a:moveTo>
                        <a:pt x="1" y="39"/>
                      </a:moveTo>
                      <a:lnTo>
                        <a:pt x="0" y="1"/>
                      </a:lnTo>
                      <a:lnTo>
                        <a:pt x="92" y="0"/>
                      </a:lnTo>
                      <a:lnTo>
                        <a:pt x="93" y="38"/>
                      </a:lnTo>
                      <a:lnTo>
                        <a:pt x="1" y="39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8" name="Group 140"/>
              <p:cNvGrpSpPr>
                <a:grpSpLocks/>
              </p:cNvGrpSpPr>
              <p:nvPr/>
            </p:nvGrpSpPr>
            <p:grpSpPr bwMode="auto">
              <a:xfrm>
                <a:off x="4537" y="1777"/>
                <a:ext cx="61" cy="135"/>
                <a:chOff x="4537" y="1777"/>
                <a:chExt cx="61" cy="135"/>
              </a:xfrm>
            </p:grpSpPr>
            <p:sp>
              <p:nvSpPr>
                <p:cNvPr id="252" name="Freeform 141"/>
                <p:cNvSpPr>
                  <a:spLocks noChangeArrowheads="1"/>
                </p:cNvSpPr>
                <p:nvPr/>
              </p:nvSpPr>
              <p:spPr bwMode="auto">
                <a:xfrm>
                  <a:off x="4537" y="1797"/>
                  <a:ext cx="53" cy="115"/>
                </a:xfrm>
                <a:custGeom>
                  <a:avLst/>
                  <a:gdLst>
                    <a:gd name="T0" fmla="*/ 234 w 235"/>
                    <a:gd name="T1" fmla="*/ 35 h 506"/>
                    <a:gd name="T2" fmla="*/ 127 w 235"/>
                    <a:gd name="T3" fmla="*/ 376 h 506"/>
                    <a:gd name="T4" fmla="*/ 173 w 235"/>
                    <a:gd name="T5" fmla="*/ 392 h 506"/>
                    <a:gd name="T6" fmla="*/ 40 w 235"/>
                    <a:gd name="T7" fmla="*/ 505 h 506"/>
                    <a:gd name="T8" fmla="*/ 0 w 235"/>
                    <a:gd name="T9" fmla="*/ 324 h 506"/>
                    <a:gd name="T10" fmla="*/ 43 w 235"/>
                    <a:gd name="T11" fmla="*/ 343 h 506"/>
                    <a:gd name="T12" fmla="*/ 152 w 235"/>
                    <a:gd name="T13" fmla="*/ 0 h 506"/>
                    <a:gd name="T14" fmla="*/ 234 w 235"/>
                    <a:gd name="T15" fmla="*/ 35 h 50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35"/>
                    <a:gd name="T25" fmla="*/ 0 h 506"/>
                    <a:gd name="T26" fmla="*/ 235 w 235"/>
                    <a:gd name="T27" fmla="*/ 506 h 50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35" h="506">
                      <a:moveTo>
                        <a:pt x="234" y="35"/>
                      </a:moveTo>
                      <a:lnTo>
                        <a:pt x="127" y="376"/>
                      </a:lnTo>
                      <a:lnTo>
                        <a:pt x="173" y="392"/>
                      </a:lnTo>
                      <a:lnTo>
                        <a:pt x="40" y="505"/>
                      </a:lnTo>
                      <a:lnTo>
                        <a:pt x="0" y="324"/>
                      </a:lnTo>
                      <a:lnTo>
                        <a:pt x="43" y="343"/>
                      </a:lnTo>
                      <a:lnTo>
                        <a:pt x="152" y="0"/>
                      </a:lnTo>
                      <a:lnTo>
                        <a:pt x="234" y="35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142"/>
                <p:cNvSpPr>
                  <a:spLocks noChangeArrowheads="1"/>
                </p:cNvSpPr>
                <p:nvPr/>
              </p:nvSpPr>
              <p:spPr bwMode="auto">
                <a:xfrm>
                  <a:off x="4577" y="1777"/>
                  <a:ext cx="21" cy="12"/>
                </a:xfrm>
                <a:custGeom>
                  <a:avLst/>
                  <a:gdLst>
                    <a:gd name="T0" fmla="*/ 91 w 92"/>
                    <a:gd name="T1" fmla="*/ 34 h 52"/>
                    <a:gd name="T2" fmla="*/ 85 w 92"/>
                    <a:gd name="T3" fmla="*/ 51 h 52"/>
                    <a:gd name="T4" fmla="*/ 0 w 92"/>
                    <a:gd name="T5" fmla="*/ 14 h 52"/>
                    <a:gd name="T6" fmla="*/ 2 w 92"/>
                    <a:gd name="T7" fmla="*/ 0 h 52"/>
                    <a:gd name="T8" fmla="*/ 91 w 92"/>
                    <a:gd name="T9" fmla="*/ 34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2"/>
                    <a:gd name="T16" fmla="*/ 0 h 52"/>
                    <a:gd name="T17" fmla="*/ 92 w 92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2" h="52">
                      <a:moveTo>
                        <a:pt x="91" y="34"/>
                      </a:moveTo>
                      <a:lnTo>
                        <a:pt x="85" y="51"/>
                      </a:lnTo>
                      <a:lnTo>
                        <a:pt x="0" y="14"/>
                      </a:lnTo>
                      <a:lnTo>
                        <a:pt x="2" y="0"/>
                      </a:lnTo>
                      <a:lnTo>
                        <a:pt x="91" y="34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Freeform 143"/>
                <p:cNvSpPr>
                  <a:spLocks noChangeArrowheads="1"/>
                </p:cNvSpPr>
                <p:nvPr/>
              </p:nvSpPr>
              <p:spPr bwMode="auto">
                <a:xfrm>
                  <a:off x="4573" y="1785"/>
                  <a:ext cx="22" cy="16"/>
                </a:xfrm>
                <a:custGeom>
                  <a:avLst/>
                  <a:gdLst>
                    <a:gd name="T0" fmla="*/ 98 w 99"/>
                    <a:gd name="T1" fmla="*/ 34 h 71"/>
                    <a:gd name="T2" fmla="*/ 86 w 99"/>
                    <a:gd name="T3" fmla="*/ 70 h 71"/>
                    <a:gd name="T4" fmla="*/ 0 w 99"/>
                    <a:gd name="T5" fmla="*/ 34 h 71"/>
                    <a:gd name="T6" fmla="*/ 15 w 99"/>
                    <a:gd name="T7" fmla="*/ 0 h 71"/>
                    <a:gd name="T8" fmla="*/ 98 w 99"/>
                    <a:gd name="T9" fmla="*/ 34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71"/>
                    <a:gd name="T17" fmla="*/ 99 w 99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71">
                      <a:moveTo>
                        <a:pt x="98" y="34"/>
                      </a:moveTo>
                      <a:lnTo>
                        <a:pt x="86" y="70"/>
                      </a:lnTo>
                      <a:lnTo>
                        <a:pt x="0" y="34"/>
                      </a:lnTo>
                      <a:lnTo>
                        <a:pt x="15" y="0"/>
                      </a:lnTo>
                      <a:lnTo>
                        <a:pt x="98" y="34"/>
                      </a:lnTo>
                    </a:path>
                  </a:pathLst>
                </a:custGeom>
                <a:gradFill rotWithShape="0">
                  <a:gsLst>
                    <a:gs pos="0">
                      <a:srgbClr val="FF33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49" name="Line 144"/>
              <p:cNvSpPr>
                <a:spLocks noChangeShapeType="1"/>
              </p:cNvSpPr>
              <p:nvPr/>
            </p:nvSpPr>
            <p:spPr bwMode="auto">
              <a:xfrm>
                <a:off x="4737" y="1559"/>
                <a:ext cx="638" cy="1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Line 145"/>
              <p:cNvSpPr>
                <a:spLocks noChangeShapeType="1"/>
              </p:cNvSpPr>
              <p:nvPr/>
            </p:nvSpPr>
            <p:spPr bwMode="auto">
              <a:xfrm flipV="1">
                <a:off x="4737" y="1012"/>
                <a:ext cx="1" cy="548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Text Box 146"/>
              <p:cNvSpPr txBox="1">
                <a:spLocks noChangeArrowheads="1"/>
              </p:cNvSpPr>
              <p:nvPr/>
            </p:nvSpPr>
            <p:spPr bwMode="auto">
              <a:xfrm>
                <a:off x="4469" y="955"/>
                <a:ext cx="239" cy="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1639" tIns="42452" rIns="81639" bIns="42452">
                <a:prstTxWarp prst="textNoShape">
                  <a:avLst/>
                </a:prstTxWarp>
                <a:spAutoFit/>
              </a:bodyPr>
              <a:lstStyle/>
              <a:p>
                <a:pPr defTabSz="828675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 pitchFamily="2" charset="0"/>
                  <a:buNone/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</a:pPr>
                <a:r>
                  <a:rPr lang="en-GB" sz="1500"/>
                  <a:t>p</a:t>
                </a:r>
                <a:r>
                  <a:rPr lang="en-GB" sz="1500" baseline="-25000"/>
                  <a:t>y</a:t>
                </a:r>
              </a:p>
            </p:txBody>
          </p:sp>
        </p:grpSp>
        <p:sp>
          <p:nvSpPr>
            <p:cNvPr id="181" name="Oval 147"/>
            <p:cNvSpPr>
              <a:spLocks noChangeArrowheads="1"/>
            </p:cNvSpPr>
            <p:nvPr/>
          </p:nvSpPr>
          <p:spPr bwMode="auto">
            <a:xfrm>
              <a:off x="3230" y="1228"/>
              <a:ext cx="313" cy="68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36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82" name="Group 148"/>
            <p:cNvGrpSpPr>
              <a:grpSpLocks/>
            </p:cNvGrpSpPr>
            <p:nvPr/>
          </p:nvGrpSpPr>
          <p:grpSpPr bwMode="auto">
            <a:xfrm>
              <a:off x="3196" y="1144"/>
              <a:ext cx="88" cy="108"/>
              <a:chOff x="3196" y="1144"/>
              <a:chExt cx="88" cy="108"/>
            </a:xfrm>
          </p:grpSpPr>
          <p:sp>
            <p:nvSpPr>
              <p:cNvPr id="232" name="Freeform 149"/>
              <p:cNvSpPr>
                <a:spLocks noChangeArrowheads="1"/>
              </p:cNvSpPr>
              <p:nvPr/>
            </p:nvSpPr>
            <p:spPr bwMode="auto">
              <a:xfrm>
                <a:off x="3196" y="1144"/>
                <a:ext cx="76" cy="93"/>
              </a:xfrm>
              <a:custGeom>
                <a:avLst/>
                <a:gdLst>
                  <a:gd name="T0" fmla="*/ 265 w 335"/>
                  <a:gd name="T1" fmla="*/ 408 h 409"/>
                  <a:gd name="T2" fmla="*/ 56 w 335"/>
                  <a:gd name="T3" fmla="*/ 147 h 409"/>
                  <a:gd name="T4" fmla="*/ 21 w 335"/>
                  <a:gd name="T5" fmla="*/ 183 h 409"/>
                  <a:gd name="T6" fmla="*/ 0 w 335"/>
                  <a:gd name="T7" fmla="*/ 0 h 409"/>
                  <a:gd name="T8" fmla="*/ 159 w 335"/>
                  <a:gd name="T9" fmla="*/ 37 h 409"/>
                  <a:gd name="T10" fmla="*/ 123 w 335"/>
                  <a:gd name="T11" fmla="*/ 77 h 409"/>
                  <a:gd name="T12" fmla="*/ 334 w 335"/>
                  <a:gd name="T13" fmla="*/ 334 h 409"/>
                  <a:gd name="T14" fmla="*/ 265 w 335"/>
                  <a:gd name="T15" fmla="*/ 408 h 4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5"/>
                  <a:gd name="T25" fmla="*/ 0 h 409"/>
                  <a:gd name="T26" fmla="*/ 335 w 335"/>
                  <a:gd name="T27" fmla="*/ 409 h 4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5" h="409">
                    <a:moveTo>
                      <a:pt x="265" y="408"/>
                    </a:moveTo>
                    <a:lnTo>
                      <a:pt x="56" y="147"/>
                    </a:lnTo>
                    <a:lnTo>
                      <a:pt x="21" y="183"/>
                    </a:lnTo>
                    <a:lnTo>
                      <a:pt x="0" y="0"/>
                    </a:lnTo>
                    <a:lnTo>
                      <a:pt x="159" y="37"/>
                    </a:lnTo>
                    <a:lnTo>
                      <a:pt x="123" y="77"/>
                    </a:lnTo>
                    <a:lnTo>
                      <a:pt x="334" y="334"/>
                    </a:lnTo>
                    <a:lnTo>
                      <a:pt x="265" y="408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150"/>
              <p:cNvSpPr>
                <a:spLocks noChangeArrowheads="1"/>
              </p:cNvSpPr>
              <p:nvPr/>
            </p:nvSpPr>
            <p:spPr bwMode="auto">
              <a:xfrm>
                <a:off x="3266" y="1232"/>
                <a:ext cx="18" cy="20"/>
              </a:xfrm>
              <a:custGeom>
                <a:avLst/>
                <a:gdLst>
                  <a:gd name="T0" fmla="*/ 10 w 81"/>
                  <a:gd name="T1" fmla="*/ 88 h 89"/>
                  <a:gd name="T2" fmla="*/ 0 w 81"/>
                  <a:gd name="T3" fmla="*/ 75 h 89"/>
                  <a:gd name="T4" fmla="*/ 69 w 81"/>
                  <a:gd name="T5" fmla="*/ 0 h 89"/>
                  <a:gd name="T6" fmla="*/ 80 w 81"/>
                  <a:gd name="T7" fmla="*/ 15 h 89"/>
                  <a:gd name="T8" fmla="*/ 10 w 81"/>
                  <a:gd name="T9" fmla="*/ 88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89"/>
                  <a:gd name="T17" fmla="*/ 81 w 81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89">
                    <a:moveTo>
                      <a:pt x="10" y="88"/>
                    </a:moveTo>
                    <a:lnTo>
                      <a:pt x="0" y="75"/>
                    </a:lnTo>
                    <a:lnTo>
                      <a:pt x="69" y="0"/>
                    </a:lnTo>
                    <a:lnTo>
                      <a:pt x="80" y="15"/>
                    </a:lnTo>
                    <a:lnTo>
                      <a:pt x="10" y="88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151"/>
              <p:cNvSpPr>
                <a:spLocks noChangeArrowheads="1"/>
              </p:cNvSpPr>
              <p:nvPr/>
            </p:nvSpPr>
            <p:spPr bwMode="auto">
              <a:xfrm>
                <a:off x="3258" y="1223"/>
                <a:ext cx="21" cy="23"/>
              </a:xfrm>
              <a:custGeom>
                <a:avLst/>
                <a:gdLst>
                  <a:gd name="T0" fmla="*/ 22 w 93"/>
                  <a:gd name="T1" fmla="*/ 101 h 102"/>
                  <a:gd name="T2" fmla="*/ 0 w 93"/>
                  <a:gd name="T3" fmla="*/ 73 h 102"/>
                  <a:gd name="T4" fmla="*/ 67 w 93"/>
                  <a:gd name="T5" fmla="*/ 0 h 102"/>
                  <a:gd name="T6" fmla="*/ 92 w 93"/>
                  <a:gd name="T7" fmla="*/ 27 h 102"/>
                  <a:gd name="T8" fmla="*/ 22 w 93"/>
                  <a:gd name="T9" fmla="*/ 101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102"/>
                  <a:gd name="T17" fmla="*/ 93 w 93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102">
                    <a:moveTo>
                      <a:pt x="22" y="101"/>
                    </a:moveTo>
                    <a:lnTo>
                      <a:pt x="0" y="73"/>
                    </a:lnTo>
                    <a:lnTo>
                      <a:pt x="67" y="0"/>
                    </a:lnTo>
                    <a:lnTo>
                      <a:pt x="92" y="27"/>
                    </a:lnTo>
                    <a:lnTo>
                      <a:pt x="22" y="101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3" name="Group 152"/>
            <p:cNvGrpSpPr>
              <a:grpSpLocks/>
            </p:cNvGrpSpPr>
            <p:nvPr/>
          </p:nvGrpSpPr>
          <p:grpSpPr bwMode="auto">
            <a:xfrm>
              <a:off x="3196" y="1892"/>
              <a:ext cx="80" cy="118"/>
              <a:chOff x="3196" y="1892"/>
              <a:chExt cx="80" cy="118"/>
            </a:xfrm>
          </p:grpSpPr>
          <p:sp>
            <p:nvSpPr>
              <p:cNvPr id="229" name="Freeform 153"/>
              <p:cNvSpPr>
                <a:spLocks noChangeArrowheads="1"/>
              </p:cNvSpPr>
              <p:nvPr/>
            </p:nvSpPr>
            <p:spPr bwMode="auto">
              <a:xfrm>
                <a:off x="3196" y="1909"/>
                <a:ext cx="69" cy="101"/>
              </a:xfrm>
              <a:custGeom>
                <a:avLst/>
                <a:gdLst>
                  <a:gd name="T0" fmla="*/ 304 w 305"/>
                  <a:gd name="T1" fmla="*/ 60 h 444"/>
                  <a:gd name="T2" fmla="*/ 114 w 305"/>
                  <a:gd name="T3" fmla="*/ 350 h 444"/>
                  <a:gd name="T4" fmla="*/ 150 w 305"/>
                  <a:gd name="T5" fmla="*/ 379 h 444"/>
                  <a:gd name="T6" fmla="*/ 0 w 305"/>
                  <a:gd name="T7" fmla="*/ 443 h 444"/>
                  <a:gd name="T8" fmla="*/ 11 w 305"/>
                  <a:gd name="T9" fmla="*/ 261 h 444"/>
                  <a:gd name="T10" fmla="*/ 43 w 305"/>
                  <a:gd name="T11" fmla="*/ 289 h 444"/>
                  <a:gd name="T12" fmla="*/ 232 w 305"/>
                  <a:gd name="T13" fmla="*/ 0 h 444"/>
                  <a:gd name="T14" fmla="*/ 304 w 305"/>
                  <a:gd name="T15" fmla="*/ 60 h 4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5"/>
                  <a:gd name="T25" fmla="*/ 0 h 444"/>
                  <a:gd name="T26" fmla="*/ 305 w 305"/>
                  <a:gd name="T27" fmla="*/ 444 h 4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5" h="444">
                    <a:moveTo>
                      <a:pt x="304" y="60"/>
                    </a:moveTo>
                    <a:lnTo>
                      <a:pt x="114" y="350"/>
                    </a:lnTo>
                    <a:lnTo>
                      <a:pt x="150" y="379"/>
                    </a:lnTo>
                    <a:lnTo>
                      <a:pt x="0" y="443"/>
                    </a:lnTo>
                    <a:lnTo>
                      <a:pt x="11" y="261"/>
                    </a:lnTo>
                    <a:lnTo>
                      <a:pt x="43" y="289"/>
                    </a:lnTo>
                    <a:lnTo>
                      <a:pt x="232" y="0"/>
                    </a:lnTo>
                    <a:lnTo>
                      <a:pt x="304" y="6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154"/>
              <p:cNvSpPr>
                <a:spLocks noChangeArrowheads="1"/>
              </p:cNvSpPr>
              <p:nvPr/>
            </p:nvSpPr>
            <p:spPr bwMode="auto">
              <a:xfrm>
                <a:off x="3258" y="1892"/>
                <a:ext cx="18" cy="17"/>
              </a:xfrm>
              <a:custGeom>
                <a:avLst/>
                <a:gdLst>
                  <a:gd name="T0" fmla="*/ 77 w 78"/>
                  <a:gd name="T1" fmla="*/ 58 h 75"/>
                  <a:gd name="T2" fmla="*/ 69 w 78"/>
                  <a:gd name="T3" fmla="*/ 74 h 75"/>
                  <a:gd name="T4" fmla="*/ 0 w 78"/>
                  <a:gd name="T5" fmla="*/ 16 h 75"/>
                  <a:gd name="T6" fmla="*/ 8 w 78"/>
                  <a:gd name="T7" fmla="*/ 0 h 75"/>
                  <a:gd name="T8" fmla="*/ 77 w 78"/>
                  <a:gd name="T9" fmla="*/ 58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75"/>
                  <a:gd name="T17" fmla="*/ 78 w 78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75">
                    <a:moveTo>
                      <a:pt x="77" y="58"/>
                    </a:moveTo>
                    <a:lnTo>
                      <a:pt x="69" y="7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77" y="58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155"/>
              <p:cNvSpPr>
                <a:spLocks noChangeArrowheads="1"/>
              </p:cNvSpPr>
              <p:nvPr/>
            </p:nvSpPr>
            <p:spPr bwMode="auto">
              <a:xfrm>
                <a:off x="3251" y="1899"/>
                <a:ext cx="20" cy="21"/>
              </a:xfrm>
              <a:custGeom>
                <a:avLst/>
                <a:gdLst>
                  <a:gd name="T0" fmla="*/ 87 w 88"/>
                  <a:gd name="T1" fmla="*/ 57 h 91"/>
                  <a:gd name="T2" fmla="*/ 68 w 88"/>
                  <a:gd name="T3" fmla="*/ 90 h 91"/>
                  <a:gd name="T4" fmla="*/ 0 w 88"/>
                  <a:gd name="T5" fmla="*/ 32 h 91"/>
                  <a:gd name="T6" fmla="*/ 19 w 88"/>
                  <a:gd name="T7" fmla="*/ 0 h 91"/>
                  <a:gd name="T8" fmla="*/ 87 w 88"/>
                  <a:gd name="T9" fmla="*/ 57 h 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91"/>
                  <a:gd name="T17" fmla="*/ 88 w 88"/>
                  <a:gd name="T18" fmla="*/ 91 h 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91">
                    <a:moveTo>
                      <a:pt x="87" y="57"/>
                    </a:moveTo>
                    <a:lnTo>
                      <a:pt x="68" y="90"/>
                    </a:lnTo>
                    <a:lnTo>
                      <a:pt x="0" y="32"/>
                    </a:lnTo>
                    <a:lnTo>
                      <a:pt x="19" y="0"/>
                    </a:lnTo>
                    <a:lnTo>
                      <a:pt x="87" y="57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4" name="Group 156"/>
            <p:cNvGrpSpPr>
              <a:grpSpLocks/>
            </p:cNvGrpSpPr>
            <p:nvPr/>
          </p:nvGrpSpPr>
          <p:grpSpPr bwMode="auto">
            <a:xfrm>
              <a:off x="3505" y="1185"/>
              <a:ext cx="88" cy="107"/>
              <a:chOff x="3505" y="1185"/>
              <a:chExt cx="88" cy="107"/>
            </a:xfrm>
          </p:grpSpPr>
          <p:sp>
            <p:nvSpPr>
              <p:cNvPr id="226" name="Freeform 157"/>
              <p:cNvSpPr>
                <a:spLocks noChangeArrowheads="1"/>
              </p:cNvSpPr>
              <p:nvPr/>
            </p:nvSpPr>
            <p:spPr bwMode="auto">
              <a:xfrm>
                <a:off x="3517" y="1185"/>
                <a:ext cx="76" cy="91"/>
              </a:xfrm>
              <a:custGeom>
                <a:avLst/>
                <a:gdLst>
                  <a:gd name="T0" fmla="*/ 0 w 337"/>
                  <a:gd name="T1" fmla="*/ 333 h 403"/>
                  <a:gd name="T2" fmla="*/ 214 w 337"/>
                  <a:gd name="T3" fmla="*/ 72 h 403"/>
                  <a:gd name="T4" fmla="*/ 181 w 337"/>
                  <a:gd name="T5" fmla="*/ 40 h 403"/>
                  <a:gd name="T6" fmla="*/ 336 w 337"/>
                  <a:gd name="T7" fmla="*/ 0 h 403"/>
                  <a:gd name="T8" fmla="*/ 311 w 337"/>
                  <a:gd name="T9" fmla="*/ 180 h 403"/>
                  <a:gd name="T10" fmla="*/ 278 w 337"/>
                  <a:gd name="T11" fmla="*/ 144 h 403"/>
                  <a:gd name="T12" fmla="*/ 65 w 337"/>
                  <a:gd name="T13" fmla="*/ 402 h 403"/>
                  <a:gd name="T14" fmla="*/ 0 w 337"/>
                  <a:gd name="T15" fmla="*/ 333 h 4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7"/>
                  <a:gd name="T25" fmla="*/ 0 h 403"/>
                  <a:gd name="T26" fmla="*/ 337 w 337"/>
                  <a:gd name="T27" fmla="*/ 403 h 40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7" h="403">
                    <a:moveTo>
                      <a:pt x="0" y="333"/>
                    </a:moveTo>
                    <a:lnTo>
                      <a:pt x="214" y="72"/>
                    </a:lnTo>
                    <a:lnTo>
                      <a:pt x="181" y="40"/>
                    </a:lnTo>
                    <a:lnTo>
                      <a:pt x="336" y="0"/>
                    </a:lnTo>
                    <a:lnTo>
                      <a:pt x="311" y="180"/>
                    </a:lnTo>
                    <a:lnTo>
                      <a:pt x="278" y="144"/>
                    </a:lnTo>
                    <a:lnTo>
                      <a:pt x="65" y="402"/>
                    </a:lnTo>
                    <a:lnTo>
                      <a:pt x="0" y="333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158"/>
              <p:cNvSpPr>
                <a:spLocks noChangeArrowheads="1"/>
              </p:cNvSpPr>
              <p:nvPr/>
            </p:nvSpPr>
            <p:spPr bwMode="auto">
              <a:xfrm>
                <a:off x="3505" y="1272"/>
                <a:ext cx="17" cy="20"/>
              </a:xfrm>
              <a:custGeom>
                <a:avLst/>
                <a:gdLst>
                  <a:gd name="T0" fmla="*/ 0 w 77"/>
                  <a:gd name="T1" fmla="*/ 17 h 87"/>
                  <a:gd name="T2" fmla="*/ 8 w 77"/>
                  <a:gd name="T3" fmla="*/ 0 h 87"/>
                  <a:gd name="T4" fmla="*/ 76 w 77"/>
                  <a:gd name="T5" fmla="*/ 72 h 87"/>
                  <a:gd name="T6" fmla="*/ 64 w 77"/>
                  <a:gd name="T7" fmla="*/ 86 h 87"/>
                  <a:gd name="T8" fmla="*/ 0 w 77"/>
                  <a:gd name="T9" fmla="*/ 17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87"/>
                  <a:gd name="T17" fmla="*/ 77 w 77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87">
                    <a:moveTo>
                      <a:pt x="0" y="17"/>
                    </a:moveTo>
                    <a:lnTo>
                      <a:pt x="8" y="0"/>
                    </a:lnTo>
                    <a:lnTo>
                      <a:pt x="76" y="72"/>
                    </a:lnTo>
                    <a:lnTo>
                      <a:pt x="64" y="86"/>
                    </a:lnTo>
                    <a:lnTo>
                      <a:pt x="0" y="17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159"/>
              <p:cNvSpPr>
                <a:spLocks noChangeArrowheads="1"/>
              </p:cNvSpPr>
              <p:nvPr/>
            </p:nvSpPr>
            <p:spPr bwMode="auto">
              <a:xfrm>
                <a:off x="3510" y="1263"/>
                <a:ext cx="20" cy="22"/>
              </a:xfrm>
              <a:custGeom>
                <a:avLst/>
                <a:gdLst>
                  <a:gd name="T0" fmla="*/ 0 w 88"/>
                  <a:gd name="T1" fmla="*/ 26 h 98"/>
                  <a:gd name="T2" fmla="*/ 23 w 88"/>
                  <a:gd name="T3" fmla="*/ 0 h 98"/>
                  <a:gd name="T4" fmla="*/ 87 w 88"/>
                  <a:gd name="T5" fmla="*/ 69 h 98"/>
                  <a:gd name="T6" fmla="*/ 64 w 88"/>
                  <a:gd name="T7" fmla="*/ 97 h 98"/>
                  <a:gd name="T8" fmla="*/ 0 w 88"/>
                  <a:gd name="T9" fmla="*/ 26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98"/>
                  <a:gd name="T17" fmla="*/ 88 w 88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98">
                    <a:moveTo>
                      <a:pt x="0" y="26"/>
                    </a:moveTo>
                    <a:lnTo>
                      <a:pt x="23" y="0"/>
                    </a:lnTo>
                    <a:lnTo>
                      <a:pt x="87" y="69"/>
                    </a:lnTo>
                    <a:lnTo>
                      <a:pt x="64" y="97"/>
                    </a:lnTo>
                    <a:lnTo>
                      <a:pt x="0" y="26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5" name="Group 160"/>
            <p:cNvGrpSpPr>
              <a:grpSpLocks/>
            </p:cNvGrpSpPr>
            <p:nvPr/>
          </p:nvGrpSpPr>
          <p:grpSpPr bwMode="auto">
            <a:xfrm>
              <a:off x="3554" y="1352"/>
              <a:ext cx="115" cy="65"/>
              <a:chOff x="3554" y="1352"/>
              <a:chExt cx="115" cy="65"/>
            </a:xfrm>
          </p:grpSpPr>
          <p:sp>
            <p:nvSpPr>
              <p:cNvPr id="223" name="Freeform 161"/>
              <p:cNvSpPr>
                <a:spLocks noChangeArrowheads="1"/>
              </p:cNvSpPr>
              <p:nvPr/>
            </p:nvSpPr>
            <p:spPr bwMode="auto">
              <a:xfrm>
                <a:off x="3571" y="1352"/>
                <a:ext cx="98" cy="59"/>
              </a:xfrm>
              <a:custGeom>
                <a:avLst/>
                <a:gdLst>
                  <a:gd name="T0" fmla="*/ 0 w 432"/>
                  <a:gd name="T1" fmla="*/ 155 h 258"/>
                  <a:gd name="T2" fmla="*/ 293 w 432"/>
                  <a:gd name="T3" fmla="*/ 51 h 258"/>
                  <a:gd name="T4" fmla="*/ 280 w 432"/>
                  <a:gd name="T5" fmla="*/ 0 h 258"/>
                  <a:gd name="T6" fmla="*/ 431 w 432"/>
                  <a:gd name="T7" fmla="*/ 58 h 258"/>
                  <a:gd name="T8" fmla="*/ 338 w 432"/>
                  <a:gd name="T9" fmla="*/ 201 h 258"/>
                  <a:gd name="T10" fmla="*/ 323 w 432"/>
                  <a:gd name="T11" fmla="*/ 151 h 258"/>
                  <a:gd name="T12" fmla="*/ 39 w 432"/>
                  <a:gd name="T13" fmla="*/ 257 h 258"/>
                  <a:gd name="T14" fmla="*/ 0 w 432"/>
                  <a:gd name="T15" fmla="*/ 155 h 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32"/>
                  <a:gd name="T25" fmla="*/ 0 h 258"/>
                  <a:gd name="T26" fmla="*/ 432 w 432"/>
                  <a:gd name="T27" fmla="*/ 258 h 25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32" h="258">
                    <a:moveTo>
                      <a:pt x="0" y="155"/>
                    </a:moveTo>
                    <a:lnTo>
                      <a:pt x="293" y="51"/>
                    </a:lnTo>
                    <a:lnTo>
                      <a:pt x="280" y="0"/>
                    </a:lnTo>
                    <a:lnTo>
                      <a:pt x="431" y="58"/>
                    </a:lnTo>
                    <a:lnTo>
                      <a:pt x="338" y="201"/>
                    </a:lnTo>
                    <a:lnTo>
                      <a:pt x="323" y="151"/>
                    </a:lnTo>
                    <a:lnTo>
                      <a:pt x="39" y="257"/>
                    </a:lnTo>
                    <a:lnTo>
                      <a:pt x="0" y="155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162"/>
              <p:cNvSpPr>
                <a:spLocks noChangeArrowheads="1"/>
              </p:cNvSpPr>
              <p:nvPr/>
            </p:nvSpPr>
            <p:spPr bwMode="auto">
              <a:xfrm>
                <a:off x="3554" y="1393"/>
                <a:ext cx="10" cy="24"/>
              </a:xfrm>
              <a:custGeom>
                <a:avLst/>
                <a:gdLst>
                  <a:gd name="T0" fmla="*/ 0 w 44"/>
                  <a:gd name="T1" fmla="*/ 6 h 107"/>
                  <a:gd name="T2" fmla="*/ 15 w 44"/>
                  <a:gd name="T3" fmla="*/ 0 h 107"/>
                  <a:gd name="T4" fmla="*/ 43 w 44"/>
                  <a:gd name="T5" fmla="*/ 100 h 107"/>
                  <a:gd name="T6" fmla="*/ 28 w 44"/>
                  <a:gd name="T7" fmla="*/ 106 h 107"/>
                  <a:gd name="T8" fmla="*/ 0 w 44"/>
                  <a:gd name="T9" fmla="*/ 6 h 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107"/>
                  <a:gd name="T17" fmla="*/ 44 w 44"/>
                  <a:gd name="T18" fmla="*/ 107 h 1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107">
                    <a:moveTo>
                      <a:pt x="0" y="6"/>
                    </a:moveTo>
                    <a:lnTo>
                      <a:pt x="15" y="0"/>
                    </a:lnTo>
                    <a:lnTo>
                      <a:pt x="43" y="100"/>
                    </a:lnTo>
                    <a:lnTo>
                      <a:pt x="28" y="106"/>
                    </a:lnTo>
                    <a:lnTo>
                      <a:pt x="0" y="6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163"/>
              <p:cNvSpPr>
                <a:spLocks noChangeArrowheads="1"/>
              </p:cNvSpPr>
              <p:nvPr/>
            </p:nvSpPr>
            <p:spPr bwMode="auto">
              <a:xfrm>
                <a:off x="3561" y="1389"/>
                <a:ext cx="14" cy="25"/>
              </a:xfrm>
              <a:custGeom>
                <a:avLst/>
                <a:gdLst>
                  <a:gd name="T0" fmla="*/ 0 w 60"/>
                  <a:gd name="T1" fmla="*/ 14 h 111"/>
                  <a:gd name="T2" fmla="*/ 30 w 60"/>
                  <a:gd name="T3" fmla="*/ 0 h 111"/>
                  <a:gd name="T4" fmla="*/ 59 w 60"/>
                  <a:gd name="T5" fmla="*/ 102 h 111"/>
                  <a:gd name="T6" fmla="*/ 26 w 60"/>
                  <a:gd name="T7" fmla="*/ 110 h 111"/>
                  <a:gd name="T8" fmla="*/ 0 w 60"/>
                  <a:gd name="T9" fmla="*/ 14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111"/>
                  <a:gd name="T17" fmla="*/ 60 w 60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111">
                    <a:moveTo>
                      <a:pt x="0" y="14"/>
                    </a:moveTo>
                    <a:lnTo>
                      <a:pt x="30" y="0"/>
                    </a:lnTo>
                    <a:lnTo>
                      <a:pt x="59" y="102"/>
                    </a:lnTo>
                    <a:lnTo>
                      <a:pt x="26" y="110"/>
                    </a:lnTo>
                    <a:lnTo>
                      <a:pt x="0" y="14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6" name="Group 164"/>
            <p:cNvGrpSpPr>
              <a:grpSpLocks/>
            </p:cNvGrpSpPr>
            <p:nvPr/>
          </p:nvGrpSpPr>
          <p:grpSpPr bwMode="auto">
            <a:xfrm>
              <a:off x="3484" y="1886"/>
              <a:ext cx="90" cy="104"/>
              <a:chOff x="3484" y="1886"/>
              <a:chExt cx="90" cy="104"/>
            </a:xfrm>
          </p:grpSpPr>
          <p:sp>
            <p:nvSpPr>
              <p:cNvPr id="220" name="Freeform 165"/>
              <p:cNvSpPr>
                <a:spLocks noChangeArrowheads="1"/>
              </p:cNvSpPr>
              <p:nvPr/>
            </p:nvSpPr>
            <p:spPr bwMode="auto">
              <a:xfrm>
                <a:off x="3496" y="1900"/>
                <a:ext cx="78" cy="90"/>
              </a:xfrm>
              <a:custGeom>
                <a:avLst/>
                <a:gdLst>
                  <a:gd name="T0" fmla="*/ 69 w 344"/>
                  <a:gd name="T1" fmla="*/ 0 h 398"/>
                  <a:gd name="T2" fmla="*/ 287 w 344"/>
                  <a:gd name="T3" fmla="*/ 252 h 398"/>
                  <a:gd name="T4" fmla="*/ 320 w 344"/>
                  <a:gd name="T5" fmla="*/ 214 h 398"/>
                  <a:gd name="T6" fmla="*/ 343 w 344"/>
                  <a:gd name="T7" fmla="*/ 397 h 398"/>
                  <a:gd name="T8" fmla="*/ 184 w 344"/>
                  <a:gd name="T9" fmla="*/ 370 h 398"/>
                  <a:gd name="T10" fmla="*/ 219 w 344"/>
                  <a:gd name="T11" fmla="*/ 330 h 398"/>
                  <a:gd name="T12" fmla="*/ 0 w 344"/>
                  <a:gd name="T13" fmla="*/ 76 h 398"/>
                  <a:gd name="T14" fmla="*/ 69 w 344"/>
                  <a:gd name="T15" fmla="*/ 0 h 39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44"/>
                  <a:gd name="T25" fmla="*/ 0 h 398"/>
                  <a:gd name="T26" fmla="*/ 344 w 344"/>
                  <a:gd name="T27" fmla="*/ 398 h 39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44" h="398">
                    <a:moveTo>
                      <a:pt x="69" y="0"/>
                    </a:moveTo>
                    <a:lnTo>
                      <a:pt x="287" y="252"/>
                    </a:lnTo>
                    <a:lnTo>
                      <a:pt x="320" y="214"/>
                    </a:lnTo>
                    <a:lnTo>
                      <a:pt x="343" y="397"/>
                    </a:lnTo>
                    <a:lnTo>
                      <a:pt x="184" y="370"/>
                    </a:lnTo>
                    <a:lnTo>
                      <a:pt x="219" y="330"/>
                    </a:lnTo>
                    <a:lnTo>
                      <a:pt x="0" y="76"/>
                    </a:lnTo>
                    <a:lnTo>
                      <a:pt x="69" y="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166"/>
              <p:cNvSpPr>
                <a:spLocks noChangeArrowheads="1"/>
              </p:cNvSpPr>
              <p:nvPr/>
            </p:nvSpPr>
            <p:spPr bwMode="auto">
              <a:xfrm>
                <a:off x="3484" y="1886"/>
                <a:ext cx="19" cy="21"/>
              </a:xfrm>
              <a:custGeom>
                <a:avLst/>
                <a:gdLst>
                  <a:gd name="T0" fmla="*/ 65 w 82"/>
                  <a:gd name="T1" fmla="*/ 0 h 91"/>
                  <a:gd name="T2" fmla="*/ 81 w 82"/>
                  <a:gd name="T3" fmla="*/ 9 h 91"/>
                  <a:gd name="T4" fmla="*/ 12 w 82"/>
                  <a:gd name="T5" fmla="*/ 90 h 91"/>
                  <a:gd name="T6" fmla="*/ 0 w 82"/>
                  <a:gd name="T7" fmla="*/ 77 h 91"/>
                  <a:gd name="T8" fmla="*/ 65 w 82"/>
                  <a:gd name="T9" fmla="*/ 0 h 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91"/>
                  <a:gd name="T17" fmla="*/ 82 w 82"/>
                  <a:gd name="T18" fmla="*/ 91 h 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91">
                    <a:moveTo>
                      <a:pt x="65" y="0"/>
                    </a:moveTo>
                    <a:lnTo>
                      <a:pt x="81" y="9"/>
                    </a:lnTo>
                    <a:lnTo>
                      <a:pt x="12" y="90"/>
                    </a:lnTo>
                    <a:lnTo>
                      <a:pt x="0" y="77"/>
                    </a:lnTo>
                    <a:lnTo>
                      <a:pt x="65" y="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167"/>
              <p:cNvSpPr>
                <a:spLocks noChangeArrowheads="1"/>
              </p:cNvSpPr>
              <p:nvPr/>
            </p:nvSpPr>
            <p:spPr bwMode="auto">
              <a:xfrm>
                <a:off x="3488" y="1892"/>
                <a:ext cx="22" cy="24"/>
              </a:xfrm>
              <a:custGeom>
                <a:avLst/>
                <a:gdLst>
                  <a:gd name="T0" fmla="*/ 67 w 95"/>
                  <a:gd name="T1" fmla="*/ 0 h 104"/>
                  <a:gd name="T2" fmla="*/ 94 w 95"/>
                  <a:gd name="T3" fmla="*/ 26 h 104"/>
                  <a:gd name="T4" fmla="*/ 26 w 95"/>
                  <a:gd name="T5" fmla="*/ 103 h 104"/>
                  <a:gd name="T6" fmla="*/ 0 w 95"/>
                  <a:gd name="T7" fmla="*/ 78 h 104"/>
                  <a:gd name="T8" fmla="*/ 67 w 95"/>
                  <a:gd name="T9" fmla="*/ 0 h 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"/>
                  <a:gd name="T16" fmla="*/ 0 h 104"/>
                  <a:gd name="T17" fmla="*/ 95 w 95"/>
                  <a:gd name="T18" fmla="*/ 104 h 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" h="104">
                    <a:moveTo>
                      <a:pt x="67" y="0"/>
                    </a:moveTo>
                    <a:lnTo>
                      <a:pt x="94" y="26"/>
                    </a:lnTo>
                    <a:lnTo>
                      <a:pt x="26" y="103"/>
                    </a:lnTo>
                    <a:lnTo>
                      <a:pt x="0" y="78"/>
                    </a:lnTo>
                    <a:lnTo>
                      <a:pt x="67" y="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7" name="Group 168"/>
            <p:cNvGrpSpPr>
              <a:grpSpLocks/>
            </p:cNvGrpSpPr>
            <p:nvPr/>
          </p:nvGrpSpPr>
          <p:grpSpPr bwMode="auto">
            <a:xfrm>
              <a:off x="3083" y="1556"/>
              <a:ext cx="115" cy="49"/>
              <a:chOff x="3083" y="1556"/>
              <a:chExt cx="115" cy="49"/>
            </a:xfrm>
          </p:grpSpPr>
          <p:sp>
            <p:nvSpPr>
              <p:cNvPr id="217" name="Freeform 169"/>
              <p:cNvSpPr>
                <a:spLocks noChangeArrowheads="1"/>
              </p:cNvSpPr>
              <p:nvPr/>
            </p:nvSpPr>
            <p:spPr bwMode="auto">
              <a:xfrm>
                <a:off x="3083" y="1556"/>
                <a:ext cx="99" cy="49"/>
              </a:xfrm>
              <a:custGeom>
                <a:avLst/>
                <a:gdLst>
                  <a:gd name="T0" fmla="*/ 414 w 436"/>
                  <a:gd name="T1" fmla="*/ 159 h 216"/>
                  <a:gd name="T2" fmla="*/ 105 w 436"/>
                  <a:gd name="T3" fmla="*/ 161 h 216"/>
                  <a:gd name="T4" fmla="*/ 117 w 436"/>
                  <a:gd name="T5" fmla="*/ 215 h 216"/>
                  <a:gd name="T6" fmla="*/ 0 w 436"/>
                  <a:gd name="T7" fmla="*/ 110 h 216"/>
                  <a:gd name="T8" fmla="*/ 115 w 436"/>
                  <a:gd name="T9" fmla="*/ 0 h 216"/>
                  <a:gd name="T10" fmla="*/ 126 w 436"/>
                  <a:gd name="T11" fmla="*/ 54 h 216"/>
                  <a:gd name="T12" fmla="*/ 435 w 436"/>
                  <a:gd name="T13" fmla="*/ 50 h 216"/>
                  <a:gd name="T14" fmla="*/ 414 w 436"/>
                  <a:gd name="T15" fmla="*/ 159 h 2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36"/>
                  <a:gd name="T25" fmla="*/ 0 h 216"/>
                  <a:gd name="T26" fmla="*/ 436 w 436"/>
                  <a:gd name="T27" fmla="*/ 216 h 2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36" h="216">
                    <a:moveTo>
                      <a:pt x="414" y="159"/>
                    </a:moveTo>
                    <a:lnTo>
                      <a:pt x="105" y="161"/>
                    </a:lnTo>
                    <a:lnTo>
                      <a:pt x="117" y="215"/>
                    </a:lnTo>
                    <a:lnTo>
                      <a:pt x="0" y="110"/>
                    </a:lnTo>
                    <a:lnTo>
                      <a:pt x="115" y="0"/>
                    </a:lnTo>
                    <a:lnTo>
                      <a:pt x="126" y="54"/>
                    </a:lnTo>
                    <a:lnTo>
                      <a:pt x="435" y="50"/>
                    </a:lnTo>
                    <a:lnTo>
                      <a:pt x="414" y="159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170"/>
              <p:cNvSpPr>
                <a:spLocks noChangeArrowheads="1"/>
              </p:cNvSpPr>
              <p:nvPr/>
            </p:nvSpPr>
            <p:spPr bwMode="auto">
              <a:xfrm>
                <a:off x="3194" y="1567"/>
                <a:ext cx="4" cy="25"/>
              </a:xfrm>
              <a:custGeom>
                <a:avLst/>
                <a:gdLst>
                  <a:gd name="T0" fmla="*/ 17 w 18"/>
                  <a:gd name="T1" fmla="*/ 109 h 110"/>
                  <a:gd name="T2" fmla="*/ 1 w 18"/>
                  <a:gd name="T3" fmla="*/ 109 h 110"/>
                  <a:gd name="T4" fmla="*/ 0 w 18"/>
                  <a:gd name="T5" fmla="*/ 0 h 110"/>
                  <a:gd name="T6" fmla="*/ 16 w 18"/>
                  <a:gd name="T7" fmla="*/ 0 h 110"/>
                  <a:gd name="T8" fmla="*/ 17 w 18"/>
                  <a:gd name="T9" fmla="*/ 109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10"/>
                  <a:gd name="T17" fmla="*/ 18 w 1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10">
                    <a:moveTo>
                      <a:pt x="17" y="109"/>
                    </a:moveTo>
                    <a:lnTo>
                      <a:pt x="1" y="109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7" y="109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171"/>
              <p:cNvSpPr>
                <a:spLocks noChangeArrowheads="1"/>
              </p:cNvSpPr>
              <p:nvPr/>
            </p:nvSpPr>
            <p:spPr bwMode="auto">
              <a:xfrm>
                <a:off x="3183" y="1568"/>
                <a:ext cx="8" cy="25"/>
              </a:xfrm>
              <a:custGeom>
                <a:avLst/>
                <a:gdLst>
                  <a:gd name="T0" fmla="*/ 34 w 35"/>
                  <a:gd name="T1" fmla="*/ 109 h 110"/>
                  <a:gd name="T2" fmla="*/ 1 w 35"/>
                  <a:gd name="T3" fmla="*/ 109 h 110"/>
                  <a:gd name="T4" fmla="*/ 0 w 35"/>
                  <a:gd name="T5" fmla="*/ 0 h 110"/>
                  <a:gd name="T6" fmla="*/ 33 w 35"/>
                  <a:gd name="T7" fmla="*/ 0 h 110"/>
                  <a:gd name="T8" fmla="*/ 34 w 35"/>
                  <a:gd name="T9" fmla="*/ 109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10"/>
                  <a:gd name="T17" fmla="*/ 35 w 35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10">
                    <a:moveTo>
                      <a:pt x="34" y="109"/>
                    </a:moveTo>
                    <a:lnTo>
                      <a:pt x="1" y="109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4" y="109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8" name="Group 172"/>
            <p:cNvGrpSpPr>
              <a:grpSpLocks/>
            </p:cNvGrpSpPr>
            <p:nvPr/>
          </p:nvGrpSpPr>
          <p:grpSpPr bwMode="auto">
            <a:xfrm>
              <a:off x="3367" y="1950"/>
              <a:ext cx="41" cy="140"/>
              <a:chOff x="3367" y="1950"/>
              <a:chExt cx="41" cy="140"/>
            </a:xfrm>
          </p:grpSpPr>
          <p:sp>
            <p:nvSpPr>
              <p:cNvPr id="214" name="Freeform 173"/>
              <p:cNvSpPr>
                <a:spLocks noChangeArrowheads="1"/>
              </p:cNvSpPr>
              <p:nvPr/>
            </p:nvSpPr>
            <p:spPr bwMode="auto">
              <a:xfrm>
                <a:off x="3367" y="1971"/>
                <a:ext cx="41" cy="119"/>
              </a:xfrm>
              <a:custGeom>
                <a:avLst/>
                <a:gdLst>
                  <a:gd name="T0" fmla="*/ 136 w 179"/>
                  <a:gd name="T1" fmla="*/ 25 h 524"/>
                  <a:gd name="T2" fmla="*/ 134 w 179"/>
                  <a:gd name="T3" fmla="*/ 392 h 524"/>
                  <a:gd name="T4" fmla="*/ 178 w 179"/>
                  <a:gd name="T5" fmla="*/ 369 h 524"/>
                  <a:gd name="T6" fmla="*/ 89 w 179"/>
                  <a:gd name="T7" fmla="*/ 523 h 524"/>
                  <a:gd name="T8" fmla="*/ 0 w 179"/>
                  <a:gd name="T9" fmla="*/ 391 h 524"/>
                  <a:gd name="T10" fmla="*/ 46 w 179"/>
                  <a:gd name="T11" fmla="*/ 368 h 524"/>
                  <a:gd name="T12" fmla="*/ 48 w 179"/>
                  <a:gd name="T13" fmla="*/ 0 h 524"/>
                  <a:gd name="T14" fmla="*/ 136 w 179"/>
                  <a:gd name="T15" fmla="*/ 25 h 5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9"/>
                  <a:gd name="T25" fmla="*/ 0 h 524"/>
                  <a:gd name="T26" fmla="*/ 179 w 179"/>
                  <a:gd name="T27" fmla="*/ 524 h 5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9" h="524">
                    <a:moveTo>
                      <a:pt x="136" y="25"/>
                    </a:moveTo>
                    <a:lnTo>
                      <a:pt x="134" y="392"/>
                    </a:lnTo>
                    <a:lnTo>
                      <a:pt x="178" y="369"/>
                    </a:lnTo>
                    <a:lnTo>
                      <a:pt x="89" y="523"/>
                    </a:lnTo>
                    <a:lnTo>
                      <a:pt x="0" y="391"/>
                    </a:lnTo>
                    <a:lnTo>
                      <a:pt x="46" y="368"/>
                    </a:lnTo>
                    <a:lnTo>
                      <a:pt x="48" y="0"/>
                    </a:lnTo>
                    <a:lnTo>
                      <a:pt x="136" y="25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174"/>
              <p:cNvSpPr>
                <a:spLocks noChangeArrowheads="1"/>
              </p:cNvSpPr>
              <p:nvPr/>
            </p:nvSpPr>
            <p:spPr bwMode="auto">
              <a:xfrm>
                <a:off x="3378" y="1950"/>
                <a:ext cx="20" cy="4"/>
              </a:xfrm>
              <a:custGeom>
                <a:avLst/>
                <a:gdLst>
                  <a:gd name="T0" fmla="*/ 89 w 90"/>
                  <a:gd name="T1" fmla="*/ 0 h 19"/>
                  <a:gd name="T2" fmla="*/ 89 w 90"/>
                  <a:gd name="T3" fmla="*/ 18 h 19"/>
                  <a:gd name="T4" fmla="*/ 0 w 90"/>
                  <a:gd name="T5" fmla="*/ 18 h 19"/>
                  <a:gd name="T6" fmla="*/ 0 w 90"/>
                  <a:gd name="T7" fmla="*/ 0 h 19"/>
                  <a:gd name="T8" fmla="*/ 89 w 90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9"/>
                  <a:gd name="T17" fmla="*/ 90 w 90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9">
                    <a:moveTo>
                      <a:pt x="89" y="0"/>
                    </a:moveTo>
                    <a:lnTo>
                      <a:pt x="89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89" y="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175"/>
              <p:cNvSpPr>
                <a:spLocks noChangeArrowheads="1"/>
              </p:cNvSpPr>
              <p:nvPr/>
            </p:nvSpPr>
            <p:spPr bwMode="auto">
              <a:xfrm>
                <a:off x="3378" y="1958"/>
                <a:ext cx="21" cy="9"/>
              </a:xfrm>
              <a:custGeom>
                <a:avLst/>
                <a:gdLst>
                  <a:gd name="T0" fmla="*/ 90 w 91"/>
                  <a:gd name="T1" fmla="*/ 0 h 40"/>
                  <a:gd name="T2" fmla="*/ 88 w 91"/>
                  <a:gd name="T3" fmla="*/ 39 h 40"/>
                  <a:gd name="T4" fmla="*/ 0 w 91"/>
                  <a:gd name="T5" fmla="*/ 39 h 40"/>
                  <a:gd name="T6" fmla="*/ 1 w 91"/>
                  <a:gd name="T7" fmla="*/ 0 h 40"/>
                  <a:gd name="T8" fmla="*/ 90 w 91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1"/>
                  <a:gd name="T16" fmla="*/ 0 h 40"/>
                  <a:gd name="T17" fmla="*/ 91 w 91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1" h="40">
                    <a:moveTo>
                      <a:pt x="90" y="0"/>
                    </a:moveTo>
                    <a:lnTo>
                      <a:pt x="88" y="39"/>
                    </a:lnTo>
                    <a:lnTo>
                      <a:pt x="0" y="39"/>
                    </a:lnTo>
                    <a:lnTo>
                      <a:pt x="1" y="0"/>
                    </a:lnTo>
                    <a:lnTo>
                      <a:pt x="90" y="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9" name="Group 176"/>
            <p:cNvGrpSpPr>
              <a:grpSpLocks/>
            </p:cNvGrpSpPr>
            <p:nvPr/>
          </p:nvGrpSpPr>
          <p:grpSpPr bwMode="auto">
            <a:xfrm>
              <a:off x="3099" y="1747"/>
              <a:ext cx="109" cy="76"/>
              <a:chOff x="3099" y="1747"/>
              <a:chExt cx="109" cy="76"/>
            </a:xfrm>
          </p:grpSpPr>
          <p:sp>
            <p:nvSpPr>
              <p:cNvPr id="211" name="Freeform 177"/>
              <p:cNvSpPr>
                <a:spLocks noChangeArrowheads="1"/>
              </p:cNvSpPr>
              <p:nvPr/>
            </p:nvSpPr>
            <p:spPr bwMode="auto">
              <a:xfrm>
                <a:off x="3099" y="1756"/>
                <a:ext cx="95" cy="67"/>
              </a:xfrm>
              <a:custGeom>
                <a:avLst/>
                <a:gdLst>
                  <a:gd name="T0" fmla="*/ 417 w 418"/>
                  <a:gd name="T1" fmla="*/ 96 h 297"/>
                  <a:gd name="T2" fmla="*/ 137 w 418"/>
                  <a:gd name="T3" fmla="*/ 250 h 297"/>
                  <a:gd name="T4" fmla="*/ 156 w 418"/>
                  <a:gd name="T5" fmla="*/ 296 h 297"/>
                  <a:gd name="T6" fmla="*/ 0 w 418"/>
                  <a:gd name="T7" fmla="*/ 269 h 297"/>
                  <a:gd name="T8" fmla="*/ 75 w 418"/>
                  <a:gd name="T9" fmla="*/ 111 h 297"/>
                  <a:gd name="T10" fmla="*/ 97 w 418"/>
                  <a:gd name="T11" fmla="*/ 158 h 297"/>
                  <a:gd name="T12" fmla="*/ 372 w 418"/>
                  <a:gd name="T13" fmla="*/ 0 h 297"/>
                  <a:gd name="T14" fmla="*/ 417 w 418"/>
                  <a:gd name="T15" fmla="*/ 96 h 29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8"/>
                  <a:gd name="T25" fmla="*/ 0 h 297"/>
                  <a:gd name="T26" fmla="*/ 418 w 418"/>
                  <a:gd name="T27" fmla="*/ 297 h 29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8" h="297">
                    <a:moveTo>
                      <a:pt x="417" y="96"/>
                    </a:moveTo>
                    <a:lnTo>
                      <a:pt x="137" y="250"/>
                    </a:lnTo>
                    <a:lnTo>
                      <a:pt x="156" y="296"/>
                    </a:lnTo>
                    <a:lnTo>
                      <a:pt x="0" y="269"/>
                    </a:lnTo>
                    <a:lnTo>
                      <a:pt x="75" y="111"/>
                    </a:lnTo>
                    <a:lnTo>
                      <a:pt x="97" y="158"/>
                    </a:lnTo>
                    <a:lnTo>
                      <a:pt x="372" y="0"/>
                    </a:lnTo>
                    <a:lnTo>
                      <a:pt x="417" y="96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178"/>
              <p:cNvSpPr>
                <a:spLocks noChangeArrowheads="1"/>
              </p:cNvSpPr>
              <p:nvPr/>
            </p:nvSpPr>
            <p:spPr bwMode="auto">
              <a:xfrm>
                <a:off x="3196" y="1747"/>
                <a:ext cx="12" cy="23"/>
              </a:xfrm>
              <a:custGeom>
                <a:avLst/>
                <a:gdLst>
                  <a:gd name="T0" fmla="*/ 54 w 55"/>
                  <a:gd name="T1" fmla="*/ 92 h 102"/>
                  <a:gd name="T2" fmla="*/ 40 w 55"/>
                  <a:gd name="T3" fmla="*/ 101 h 102"/>
                  <a:gd name="T4" fmla="*/ 0 w 55"/>
                  <a:gd name="T5" fmla="*/ 8 h 102"/>
                  <a:gd name="T6" fmla="*/ 14 w 55"/>
                  <a:gd name="T7" fmla="*/ 0 h 102"/>
                  <a:gd name="T8" fmla="*/ 54 w 55"/>
                  <a:gd name="T9" fmla="*/ 92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102"/>
                  <a:gd name="T17" fmla="*/ 55 w 55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102">
                    <a:moveTo>
                      <a:pt x="54" y="92"/>
                    </a:moveTo>
                    <a:lnTo>
                      <a:pt x="40" y="101"/>
                    </a:lnTo>
                    <a:lnTo>
                      <a:pt x="0" y="8"/>
                    </a:lnTo>
                    <a:lnTo>
                      <a:pt x="14" y="0"/>
                    </a:lnTo>
                    <a:lnTo>
                      <a:pt x="54" y="92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179"/>
              <p:cNvSpPr>
                <a:spLocks noChangeArrowheads="1"/>
              </p:cNvSpPr>
              <p:nvPr/>
            </p:nvSpPr>
            <p:spPr bwMode="auto">
              <a:xfrm>
                <a:off x="3186" y="1750"/>
                <a:ext cx="16" cy="25"/>
              </a:xfrm>
              <a:custGeom>
                <a:avLst/>
                <a:gdLst>
                  <a:gd name="T0" fmla="*/ 70 w 71"/>
                  <a:gd name="T1" fmla="*/ 90 h 110"/>
                  <a:gd name="T2" fmla="*/ 44 w 71"/>
                  <a:gd name="T3" fmla="*/ 109 h 110"/>
                  <a:gd name="T4" fmla="*/ 0 w 71"/>
                  <a:gd name="T5" fmla="*/ 14 h 110"/>
                  <a:gd name="T6" fmla="*/ 31 w 71"/>
                  <a:gd name="T7" fmla="*/ 0 h 110"/>
                  <a:gd name="T8" fmla="*/ 70 w 71"/>
                  <a:gd name="T9" fmla="*/ 9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110"/>
                  <a:gd name="T17" fmla="*/ 71 w 71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110">
                    <a:moveTo>
                      <a:pt x="70" y="90"/>
                    </a:moveTo>
                    <a:lnTo>
                      <a:pt x="44" y="109"/>
                    </a:lnTo>
                    <a:lnTo>
                      <a:pt x="0" y="14"/>
                    </a:lnTo>
                    <a:lnTo>
                      <a:pt x="31" y="0"/>
                    </a:lnTo>
                    <a:lnTo>
                      <a:pt x="70" y="9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0" name="Group 180"/>
            <p:cNvGrpSpPr>
              <a:grpSpLocks/>
            </p:cNvGrpSpPr>
            <p:nvPr/>
          </p:nvGrpSpPr>
          <p:grpSpPr bwMode="auto">
            <a:xfrm>
              <a:off x="3547" y="1724"/>
              <a:ext cx="115" cy="66"/>
              <a:chOff x="3547" y="1724"/>
              <a:chExt cx="115" cy="66"/>
            </a:xfrm>
          </p:grpSpPr>
          <p:sp>
            <p:nvSpPr>
              <p:cNvPr id="208" name="Freeform 181"/>
              <p:cNvSpPr>
                <a:spLocks noChangeArrowheads="1"/>
              </p:cNvSpPr>
              <p:nvPr/>
            </p:nvSpPr>
            <p:spPr bwMode="auto">
              <a:xfrm>
                <a:off x="3565" y="1730"/>
                <a:ext cx="97" cy="60"/>
              </a:xfrm>
              <a:custGeom>
                <a:avLst/>
                <a:gdLst>
                  <a:gd name="T0" fmla="*/ 20 w 427"/>
                  <a:gd name="T1" fmla="*/ 0 h 264"/>
                  <a:gd name="T2" fmla="*/ 313 w 427"/>
                  <a:gd name="T3" fmla="*/ 114 h 264"/>
                  <a:gd name="T4" fmla="*/ 328 w 427"/>
                  <a:gd name="T5" fmla="*/ 67 h 264"/>
                  <a:gd name="T6" fmla="*/ 426 w 427"/>
                  <a:gd name="T7" fmla="*/ 214 h 264"/>
                  <a:gd name="T8" fmla="*/ 269 w 427"/>
                  <a:gd name="T9" fmla="*/ 263 h 264"/>
                  <a:gd name="T10" fmla="*/ 289 w 427"/>
                  <a:gd name="T11" fmla="*/ 212 h 264"/>
                  <a:gd name="T12" fmla="*/ 0 w 427"/>
                  <a:gd name="T13" fmla="*/ 94 h 264"/>
                  <a:gd name="T14" fmla="*/ 20 w 427"/>
                  <a:gd name="T15" fmla="*/ 0 h 2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27"/>
                  <a:gd name="T25" fmla="*/ 0 h 264"/>
                  <a:gd name="T26" fmla="*/ 427 w 427"/>
                  <a:gd name="T27" fmla="*/ 264 h 26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27" h="264">
                    <a:moveTo>
                      <a:pt x="20" y="0"/>
                    </a:moveTo>
                    <a:lnTo>
                      <a:pt x="313" y="114"/>
                    </a:lnTo>
                    <a:lnTo>
                      <a:pt x="328" y="67"/>
                    </a:lnTo>
                    <a:lnTo>
                      <a:pt x="426" y="214"/>
                    </a:lnTo>
                    <a:lnTo>
                      <a:pt x="269" y="263"/>
                    </a:lnTo>
                    <a:lnTo>
                      <a:pt x="289" y="212"/>
                    </a:lnTo>
                    <a:lnTo>
                      <a:pt x="0" y="94"/>
                    </a:lnTo>
                    <a:lnTo>
                      <a:pt x="20" y="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82"/>
              <p:cNvSpPr>
                <a:spLocks noChangeArrowheads="1"/>
              </p:cNvSpPr>
              <p:nvPr/>
            </p:nvSpPr>
            <p:spPr bwMode="auto">
              <a:xfrm>
                <a:off x="3547" y="1724"/>
                <a:ext cx="9" cy="23"/>
              </a:xfrm>
              <a:custGeom>
                <a:avLst/>
                <a:gdLst>
                  <a:gd name="T0" fmla="*/ 30 w 40"/>
                  <a:gd name="T1" fmla="*/ 0 h 100"/>
                  <a:gd name="T2" fmla="*/ 39 w 40"/>
                  <a:gd name="T3" fmla="*/ 3 h 100"/>
                  <a:gd name="T4" fmla="*/ 18 w 40"/>
                  <a:gd name="T5" fmla="*/ 99 h 100"/>
                  <a:gd name="T6" fmla="*/ 0 w 40"/>
                  <a:gd name="T7" fmla="*/ 96 h 100"/>
                  <a:gd name="T8" fmla="*/ 30 w 40"/>
                  <a:gd name="T9" fmla="*/ 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100"/>
                  <a:gd name="T17" fmla="*/ 40 w 40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100">
                    <a:moveTo>
                      <a:pt x="30" y="0"/>
                    </a:moveTo>
                    <a:lnTo>
                      <a:pt x="39" y="3"/>
                    </a:lnTo>
                    <a:lnTo>
                      <a:pt x="18" y="99"/>
                    </a:lnTo>
                    <a:lnTo>
                      <a:pt x="0" y="96"/>
                    </a:lnTo>
                    <a:lnTo>
                      <a:pt x="30" y="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183"/>
              <p:cNvSpPr>
                <a:spLocks noChangeArrowheads="1"/>
              </p:cNvSpPr>
              <p:nvPr/>
            </p:nvSpPr>
            <p:spPr bwMode="auto">
              <a:xfrm>
                <a:off x="3554" y="1726"/>
                <a:ext cx="14" cy="25"/>
              </a:xfrm>
              <a:custGeom>
                <a:avLst/>
                <a:gdLst>
                  <a:gd name="T0" fmla="*/ 29 w 60"/>
                  <a:gd name="T1" fmla="*/ 0 h 110"/>
                  <a:gd name="T2" fmla="*/ 59 w 60"/>
                  <a:gd name="T3" fmla="*/ 11 h 110"/>
                  <a:gd name="T4" fmla="*/ 30 w 60"/>
                  <a:gd name="T5" fmla="*/ 109 h 110"/>
                  <a:gd name="T6" fmla="*/ 0 w 60"/>
                  <a:gd name="T7" fmla="*/ 97 h 110"/>
                  <a:gd name="T8" fmla="*/ 29 w 60"/>
                  <a:gd name="T9" fmla="*/ 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110"/>
                  <a:gd name="T17" fmla="*/ 60 w 6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110">
                    <a:moveTo>
                      <a:pt x="29" y="0"/>
                    </a:moveTo>
                    <a:lnTo>
                      <a:pt x="59" y="11"/>
                    </a:lnTo>
                    <a:lnTo>
                      <a:pt x="30" y="109"/>
                    </a:lnTo>
                    <a:lnTo>
                      <a:pt x="0" y="97"/>
                    </a:lnTo>
                    <a:lnTo>
                      <a:pt x="29" y="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1" name="Group 184"/>
            <p:cNvGrpSpPr>
              <a:grpSpLocks/>
            </p:cNvGrpSpPr>
            <p:nvPr/>
          </p:nvGrpSpPr>
          <p:grpSpPr bwMode="auto">
            <a:xfrm>
              <a:off x="3376" y="1062"/>
              <a:ext cx="41" cy="139"/>
              <a:chOff x="3376" y="1062"/>
              <a:chExt cx="41" cy="139"/>
            </a:xfrm>
          </p:grpSpPr>
          <p:sp>
            <p:nvSpPr>
              <p:cNvPr id="205" name="Freeform 185"/>
              <p:cNvSpPr>
                <a:spLocks noChangeArrowheads="1"/>
              </p:cNvSpPr>
              <p:nvPr/>
            </p:nvSpPr>
            <p:spPr bwMode="auto">
              <a:xfrm>
                <a:off x="3376" y="1062"/>
                <a:ext cx="41" cy="116"/>
              </a:xfrm>
              <a:custGeom>
                <a:avLst/>
                <a:gdLst>
                  <a:gd name="T0" fmla="*/ 46 w 183"/>
                  <a:gd name="T1" fmla="*/ 512 h 513"/>
                  <a:gd name="T2" fmla="*/ 41 w 183"/>
                  <a:gd name="T3" fmla="*/ 151 h 513"/>
                  <a:gd name="T4" fmla="*/ 0 w 183"/>
                  <a:gd name="T5" fmla="*/ 138 h 513"/>
                  <a:gd name="T6" fmla="*/ 98 w 183"/>
                  <a:gd name="T7" fmla="*/ 0 h 513"/>
                  <a:gd name="T8" fmla="*/ 182 w 183"/>
                  <a:gd name="T9" fmla="*/ 144 h 513"/>
                  <a:gd name="T10" fmla="*/ 133 w 183"/>
                  <a:gd name="T11" fmla="*/ 136 h 513"/>
                  <a:gd name="T12" fmla="*/ 132 w 183"/>
                  <a:gd name="T13" fmla="*/ 493 h 513"/>
                  <a:gd name="T14" fmla="*/ 46 w 183"/>
                  <a:gd name="T15" fmla="*/ 512 h 5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3"/>
                  <a:gd name="T25" fmla="*/ 0 h 513"/>
                  <a:gd name="T26" fmla="*/ 183 w 183"/>
                  <a:gd name="T27" fmla="*/ 513 h 5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3" h="513">
                    <a:moveTo>
                      <a:pt x="46" y="512"/>
                    </a:moveTo>
                    <a:lnTo>
                      <a:pt x="41" y="151"/>
                    </a:lnTo>
                    <a:lnTo>
                      <a:pt x="0" y="138"/>
                    </a:lnTo>
                    <a:lnTo>
                      <a:pt x="98" y="0"/>
                    </a:lnTo>
                    <a:lnTo>
                      <a:pt x="182" y="144"/>
                    </a:lnTo>
                    <a:lnTo>
                      <a:pt x="133" y="136"/>
                    </a:lnTo>
                    <a:lnTo>
                      <a:pt x="132" y="493"/>
                    </a:lnTo>
                    <a:lnTo>
                      <a:pt x="46" y="512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86"/>
              <p:cNvSpPr>
                <a:spLocks noChangeArrowheads="1"/>
              </p:cNvSpPr>
              <p:nvPr/>
            </p:nvSpPr>
            <p:spPr bwMode="auto">
              <a:xfrm>
                <a:off x="3386" y="1196"/>
                <a:ext cx="20" cy="5"/>
              </a:xfrm>
              <a:custGeom>
                <a:avLst/>
                <a:gdLst>
                  <a:gd name="T0" fmla="*/ 0 w 88"/>
                  <a:gd name="T1" fmla="*/ 17 h 20"/>
                  <a:gd name="T2" fmla="*/ 0 w 88"/>
                  <a:gd name="T3" fmla="*/ 0 h 20"/>
                  <a:gd name="T4" fmla="*/ 87 w 88"/>
                  <a:gd name="T5" fmla="*/ 3 h 20"/>
                  <a:gd name="T6" fmla="*/ 87 w 88"/>
                  <a:gd name="T7" fmla="*/ 19 h 20"/>
                  <a:gd name="T8" fmla="*/ 0 w 88"/>
                  <a:gd name="T9" fmla="*/ 17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20"/>
                  <a:gd name="T17" fmla="*/ 88 w 88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20">
                    <a:moveTo>
                      <a:pt x="0" y="17"/>
                    </a:moveTo>
                    <a:lnTo>
                      <a:pt x="0" y="0"/>
                    </a:lnTo>
                    <a:lnTo>
                      <a:pt x="87" y="3"/>
                    </a:lnTo>
                    <a:lnTo>
                      <a:pt x="87" y="19"/>
                    </a:lnTo>
                    <a:lnTo>
                      <a:pt x="0" y="17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87"/>
              <p:cNvSpPr>
                <a:spLocks noChangeArrowheads="1"/>
              </p:cNvSpPr>
              <p:nvPr/>
            </p:nvSpPr>
            <p:spPr bwMode="auto">
              <a:xfrm>
                <a:off x="3386" y="1181"/>
                <a:ext cx="20" cy="11"/>
              </a:xfrm>
              <a:custGeom>
                <a:avLst/>
                <a:gdLst>
                  <a:gd name="T0" fmla="*/ 0 w 89"/>
                  <a:gd name="T1" fmla="*/ 46 h 47"/>
                  <a:gd name="T2" fmla="*/ 0 w 89"/>
                  <a:gd name="T3" fmla="*/ 7 h 47"/>
                  <a:gd name="T4" fmla="*/ 88 w 89"/>
                  <a:gd name="T5" fmla="*/ 0 h 47"/>
                  <a:gd name="T6" fmla="*/ 88 w 89"/>
                  <a:gd name="T7" fmla="*/ 38 h 47"/>
                  <a:gd name="T8" fmla="*/ 0 w 89"/>
                  <a:gd name="T9" fmla="*/ 46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47"/>
                  <a:gd name="T17" fmla="*/ 89 w 89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47">
                    <a:moveTo>
                      <a:pt x="0" y="46"/>
                    </a:moveTo>
                    <a:lnTo>
                      <a:pt x="0" y="7"/>
                    </a:lnTo>
                    <a:lnTo>
                      <a:pt x="88" y="0"/>
                    </a:lnTo>
                    <a:lnTo>
                      <a:pt x="88" y="38"/>
                    </a:lnTo>
                    <a:lnTo>
                      <a:pt x="0" y="46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2" name="Group 188"/>
            <p:cNvGrpSpPr>
              <a:grpSpLocks/>
            </p:cNvGrpSpPr>
            <p:nvPr/>
          </p:nvGrpSpPr>
          <p:grpSpPr bwMode="auto">
            <a:xfrm>
              <a:off x="3575" y="1541"/>
              <a:ext cx="119" cy="48"/>
              <a:chOff x="3575" y="1541"/>
              <a:chExt cx="119" cy="48"/>
            </a:xfrm>
          </p:grpSpPr>
          <p:sp>
            <p:nvSpPr>
              <p:cNvPr id="202" name="Freeform 189"/>
              <p:cNvSpPr>
                <a:spLocks noChangeArrowheads="1"/>
              </p:cNvSpPr>
              <p:nvPr/>
            </p:nvSpPr>
            <p:spPr bwMode="auto">
              <a:xfrm>
                <a:off x="3593" y="1541"/>
                <a:ext cx="101" cy="48"/>
              </a:xfrm>
              <a:custGeom>
                <a:avLst/>
                <a:gdLst>
                  <a:gd name="T0" fmla="*/ 0 w 444"/>
                  <a:gd name="T1" fmla="*/ 84 h 210"/>
                  <a:gd name="T2" fmla="*/ 319 w 444"/>
                  <a:gd name="T3" fmla="*/ 57 h 210"/>
                  <a:gd name="T4" fmla="*/ 314 w 444"/>
                  <a:gd name="T5" fmla="*/ 0 h 210"/>
                  <a:gd name="T6" fmla="*/ 443 w 444"/>
                  <a:gd name="T7" fmla="*/ 123 h 210"/>
                  <a:gd name="T8" fmla="*/ 311 w 444"/>
                  <a:gd name="T9" fmla="*/ 209 h 210"/>
                  <a:gd name="T10" fmla="*/ 302 w 444"/>
                  <a:gd name="T11" fmla="*/ 171 h 210"/>
                  <a:gd name="T12" fmla="*/ 10 w 444"/>
                  <a:gd name="T13" fmla="*/ 189 h 210"/>
                  <a:gd name="T14" fmla="*/ 0 w 444"/>
                  <a:gd name="T15" fmla="*/ 84 h 2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44"/>
                  <a:gd name="T25" fmla="*/ 0 h 210"/>
                  <a:gd name="T26" fmla="*/ 444 w 444"/>
                  <a:gd name="T27" fmla="*/ 210 h 21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44" h="210">
                    <a:moveTo>
                      <a:pt x="0" y="84"/>
                    </a:moveTo>
                    <a:lnTo>
                      <a:pt x="319" y="57"/>
                    </a:lnTo>
                    <a:lnTo>
                      <a:pt x="314" y="0"/>
                    </a:lnTo>
                    <a:lnTo>
                      <a:pt x="443" y="123"/>
                    </a:lnTo>
                    <a:lnTo>
                      <a:pt x="311" y="209"/>
                    </a:lnTo>
                    <a:lnTo>
                      <a:pt x="302" y="171"/>
                    </a:lnTo>
                    <a:lnTo>
                      <a:pt x="10" y="189"/>
                    </a:lnTo>
                    <a:lnTo>
                      <a:pt x="0" y="84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190"/>
              <p:cNvSpPr>
                <a:spLocks noChangeArrowheads="1"/>
              </p:cNvSpPr>
              <p:nvPr/>
            </p:nvSpPr>
            <p:spPr bwMode="auto">
              <a:xfrm>
                <a:off x="3575" y="1561"/>
                <a:ext cx="4" cy="24"/>
              </a:xfrm>
              <a:custGeom>
                <a:avLst/>
                <a:gdLst>
                  <a:gd name="T0" fmla="*/ 0 w 18"/>
                  <a:gd name="T1" fmla="*/ 0 h 106"/>
                  <a:gd name="T2" fmla="*/ 15 w 18"/>
                  <a:gd name="T3" fmla="*/ 0 h 106"/>
                  <a:gd name="T4" fmla="*/ 17 w 18"/>
                  <a:gd name="T5" fmla="*/ 105 h 106"/>
                  <a:gd name="T6" fmla="*/ 2 w 18"/>
                  <a:gd name="T7" fmla="*/ 105 h 106"/>
                  <a:gd name="T8" fmla="*/ 0 w 18"/>
                  <a:gd name="T9" fmla="*/ 0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06"/>
                  <a:gd name="T17" fmla="*/ 18 w 18"/>
                  <a:gd name="T18" fmla="*/ 106 h 1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06">
                    <a:moveTo>
                      <a:pt x="0" y="0"/>
                    </a:moveTo>
                    <a:lnTo>
                      <a:pt x="15" y="0"/>
                    </a:lnTo>
                    <a:lnTo>
                      <a:pt x="17" y="105"/>
                    </a:lnTo>
                    <a:lnTo>
                      <a:pt x="2" y="105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91"/>
              <p:cNvSpPr>
                <a:spLocks noChangeArrowheads="1"/>
              </p:cNvSpPr>
              <p:nvPr/>
            </p:nvSpPr>
            <p:spPr bwMode="auto">
              <a:xfrm>
                <a:off x="3582" y="1560"/>
                <a:ext cx="8" cy="24"/>
              </a:xfrm>
              <a:custGeom>
                <a:avLst/>
                <a:gdLst>
                  <a:gd name="T0" fmla="*/ 0 w 34"/>
                  <a:gd name="T1" fmla="*/ 1 h 105"/>
                  <a:gd name="T2" fmla="*/ 32 w 34"/>
                  <a:gd name="T3" fmla="*/ 0 h 105"/>
                  <a:gd name="T4" fmla="*/ 33 w 34"/>
                  <a:gd name="T5" fmla="*/ 104 h 105"/>
                  <a:gd name="T6" fmla="*/ 2 w 34"/>
                  <a:gd name="T7" fmla="*/ 104 h 105"/>
                  <a:gd name="T8" fmla="*/ 0 w 34"/>
                  <a:gd name="T9" fmla="*/ 1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05"/>
                  <a:gd name="T17" fmla="*/ 34 w 34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05">
                    <a:moveTo>
                      <a:pt x="0" y="1"/>
                    </a:moveTo>
                    <a:lnTo>
                      <a:pt x="32" y="0"/>
                    </a:lnTo>
                    <a:lnTo>
                      <a:pt x="33" y="104"/>
                    </a:lnTo>
                    <a:lnTo>
                      <a:pt x="2" y="104"/>
                    </a:lnTo>
                    <a:lnTo>
                      <a:pt x="0" y="1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3" name="Group 192"/>
            <p:cNvGrpSpPr>
              <a:grpSpLocks/>
            </p:cNvGrpSpPr>
            <p:nvPr/>
          </p:nvGrpSpPr>
          <p:grpSpPr bwMode="auto">
            <a:xfrm>
              <a:off x="3100" y="1344"/>
              <a:ext cx="114" cy="68"/>
              <a:chOff x="3100" y="1344"/>
              <a:chExt cx="114" cy="68"/>
            </a:xfrm>
          </p:grpSpPr>
          <p:sp>
            <p:nvSpPr>
              <p:cNvPr id="199" name="Freeform 193"/>
              <p:cNvSpPr>
                <a:spLocks noChangeArrowheads="1"/>
              </p:cNvSpPr>
              <p:nvPr/>
            </p:nvSpPr>
            <p:spPr bwMode="auto">
              <a:xfrm>
                <a:off x="3100" y="1344"/>
                <a:ext cx="98" cy="61"/>
              </a:xfrm>
              <a:custGeom>
                <a:avLst/>
                <a:gdLst>
                  <a:gd name="T0" fmla="*/ 398 w 431"/>
                  <a:gd name="T1" fmla="*/ 270 h 271"/>
                  <a:gd name="T2" fmla="*/ 109 w 431"/>
                  <a:gd name="T3" fmla="*/ 148 h 271"/>
                  <a:gd name="T4" fmla="*/ 92 w 431"/>
                  <a:gd name="T5" fmla="*/ 197 h 271"/>
                  <a:gd name="T6" fmla="*/ 0 w 431"/>
                  <a:gd name="T7" fmla="*/ 47 h 271"/>
                  <a:gd name="T8" fmla="*/ 153 w 431"/>
                  <a:gd name="T9" fmla="*/ 0 h 271"/>
                  <a:gd name="T10" fmla="*/ 138 w 431"/>
                  <a:gd name="T11" fmla="*/ 50 h 271"/>
                  <a:gd name="T12" fmla="*/ 430 w 431"/>
                  <a:gd name="T13" fmla="*/ 172 h 271"/>
                  <a:gd name="T14" fmla="*/ 398 w 431"/>
                  <a:gd name="T15" fmla="*/ 270 h 27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31"/>
                  <a:gd name="T25" fmla="*/ 0 h 271"/>
                  <a:gd name="T26" fmla="*/ 431 w 431"/>
                  <a:gd name="T27" fmla="*/ 271 h 27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31" h="271">
                    <a:moveTo>
                      <a:pt x="398" y="270"/>
                    </a:moveTo>
                    <a:lnTo>
                      <a:pt x="109" y="148"/>
                    </a:lnTo>
                    <a:lnTo>
                      <a:pt x="92" y="197"/>
                    </a:lnTo>
                    <a:lnTo>
                      <a:pt x="0" y="47"/>
                    </a:lnTo>
                    <a:lnTo>
                      <a:pt x="153" y="0"/>
                    </a:lnTo>
                    <a:lnTo>
                      <a:pt x="138" y="50"/>
                    </a:lnTo>
                    <a:lnTo>
                      <a:pt x="430" y="172"/>
                    </a:lnTo>
                    <a:lnTo>
                      <a:pt x="398" y="27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194"/>
              <p:cNvSpPr>
                <a:spLocks noChangeArrowheads="1"/>
              </p:cNvSpPr>
              <p:nvPr/>
            </p:nvSpPr>
            <p:spPr bwMode="auto">
              <a:xfrm>
                <a:off x="3203" y="1389"/>
                <a:ext cx="11" cy="23"/>
              </a:xfrm>
              <a:custGeom>
                <a:avLst/>
                <a:gdLst>
                  <a:gd name="T0" fmla="*/ 11 w 47"/>
                  <a:gd name="T1" fmla="*/ 102 h 103"/>
                  <a:gd name="T2" fmla="*/ 0 w 47"/>
                  <a:gd name="T3" fmla="*/ 96 h 103"/>
                  <a:gd name="T4" fmla="*/ 31 w 47"/>
                  <a:gd name="T5" fmla="*/ 0 h 103"/>
                  <a:gd name="T6" fmla="*/ 46 w 47"/>
                  <a:gd name="T7" fmla="*/ 3 h 103"/>
                  <a:gd name="T8" fmla="*/ 11 w 47"/>
                  <a:gd name="T9" fmla="*/ 102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103"/>
                  <a:gd name="T17" fmla="*/ 47 w 47"/>
                  <a:gd name="T18" fmla="*/ 103 h 1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103">
                    <a:moveTo>
                      <a:pt x="11" y="102"/>
                    </a:moveTo>
                    <a:lnTo>
                      <a:pt x="0" y="96"/>
                    </a:lnTo>
                    <a:lnTo>
                      <a:pt x="31" y="0"/>
                    </a:lnTo>
                    <a:lnTo>
                      <a:pt x="46" y="3"/>
                    </a:lnTo>
                    <a:lnTo>
                      <a:pt x="11" y="102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195"/>
              <p:cNvSpPr>
                <a:spLocks noChangeArrowheads="1"/>
              </p:cNvSpPr>
              <p:nvPr/>
            </p:nvSpPr>
            <p:spPr bwMode="auto">
              <a:xfrm>
                <a:off x="3193" y="1384"/>
                <a:ext cx="15" cy="26"/>
              </a:xfrm>
              <a:custGeom>
                <a:avLst/>
                <a:gdLst>
                  <a:gd name="T0" fmla="*/ 29 w 64"/>
                  <a:gd name="T1" fmla="*/ 112 h 113"/>
                  <a:gd name="T2" fmla="*/ 0 w 64"/>
                  <a:gd name="T3" fmla="*/ 96 h 113"/>
                  <a:gd name="T4" fmla="*/ 30 w 64"/>
                  <a:gd name="T5" fmla="*/ 0 h 113"/>
                  <a:gd name="T6" fmla="*/ 63 w 64"/>
                  <a:gd name="T7" fmla="*/ 10 h 113"/>
                  <a:gd name="T8" fmla="*/ 29 w 64"/>
                  <a:gd name="T9" fmla="*/ 112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113"/>
                  <a:gd name="T17" fmla="*/ 64 w 64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113">
                    <a:moveTo>
                      <a:pt x="29" y="112"/>
                    </a:moveTo>
                    <a:lnTo>
                      <a:pt x="0" y="96"/>
                    </a:lnTo>
                    <a:lnTo>
                      <a:pt x="30" y="0"/>
                    </a:lnTo>
                    <a:lnTo>
                      <a:pt x="63" y="10"/>
                    </a:lnTo>
                    <a:lnTo>
                      <a:pt x="29" y="112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94" name="Line 196"/>
            <p:cNvSpPr>
              <a:spLocks noChangeShapeType="1"/>
            </p:cNvSpPr>
            <p:nvPr/>
          </p:nvSpPr>
          <p:spPr bwMode="auto">
            <a:xfrm flipV="1">
              <a:off x="3401" y="897"/>
              <a:ext cx="1" cy="683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Line 197"/>
            <p:cNvSpPr>
              <a:spLocks noChangeShapeType="1"/>
            </p:cNvSpPr>
            <p:nvPr/>
          </p:nvSpPr>
          <p:spPr bwMode="auto">
            <a:xfrm flipV="1">
              <a:off x="3398" y="1574"/>
              <a:ext cx="444" cy="5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Text Box 198"/>
            <p:cNvSpPr txBox="1">
              <a:spLocks noChangeArrowheads="1"/>
            </p:cNvSpPr>
            <p:nvPr/>
          </p:nvSpPr>
          <p:spPr bwMode="auto">
            <a:xfrm>
              <a:off x="3229" y="898"/>
              <a:ext cx="1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1639" tIns="42452" rIns="81639" bIns="42452">
              <a:prstTxWarp prst="textNoShape">
                <a:avLst/>
              </a:prstTxWarp>
              <a:spAutoFit/>
            </a:bodyPr>
            <a:lstStyle/>
            <a:p>
              <a:pPr defTabSz="828675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pitchFamily="2" charset="0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</a:pPr>
              <a:r>
                <a:rPr lang="en-GB" sz="1500"/>
                <a:t>y</a:t>
              </a:r>
            </a:p>
          </p:txBody>
        </p:sp>
        <p:sp>
          <p:nvSpPr>
            <p:cNvPr id="197" name="Text Box 199"/>
            <p:cNvSpPr txBox="1">
              <a:spLocks noChangeArrowheads="1"/>
            </p:cNvSpPr>
            <p:nvPr/>
          </p:nvSpPr>
          <p:spPr bwMode="auto">
            <a:xfrm>
              <a:off x="3721" y="1560"/>
              <a:ext cx="14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1639" tIns="42452" rIns="81639" bIns="42452">
              <a:prstTxWarp prst="textNoShape">
                <a:avLst/>
              </a:prstTxWarp>
              <a:spAutoFit/>
            </a:bodyPr>
            <a:lstStyle/>
            <a:p>
              <a:pPr defTabSz="828675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pitchFamily="2" charset="0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</a:pPr>
              <a:r>
                <a:rPr lang="en-GB" sz="1500"/>
                <a:t>x</a:t>
              </a:r>
            </a:p>
          </p:txBody>
        </p:sp>
        <p:sp>
          <p:nvSpPr>
            <p:cNvPr id="198" name="Freeform 200"/>
            <p:cNvSpPr>
              <a:spLocks noChangeArrowheads="1"/>
            </p:cNvSpPr>
            <p:nvPr/>
          </p:nvSpPr>
          <p:spPr bwMode="auto">
            <a:xfrm>
              <a:off x="3966" y="1509"/>
              <a:ext cx="259" cy="167"/>
            </a:xfrm>
            <a:custGeom>
              <a:avLst/>
              <a:gdLst>
                <a:gd name="T0" fmla="*/ 0 w 1143"/>
                <a:gd name="T1" fmla="*/ 184 h 737"/>
                <a:gd name="T2" fmla="*/ 855 w 1143"/>
                <a:gd name="T3" fmla="*/ 184 h 737"/>
                <a:gd name="T4" fmla="*/ 855 w 1143"/>
                <a:gd name="T5" fmla="*/ 0 h 737"/>
                <a:gd name="T6" fmla="*/ 1142 w 1143"/>
                <a:gd name="T7" fmla="*/ 369 h 737"/>
                <a:gd name="T8" fmla="*/ 855 w 1143"/>
                <a:gd name="T9" fmla="*/ 736 h 737"/>
                <a:gd name="T10" fmla="*/ 855 w 1143"/>
                <a:gd name="T11" fmla="*/ 552 h 737"/>
                <a:gd name="T12" fmla="*/ 0 w 1143"/>
                <a:gd name="T13" fmla="*/ 552 h 737"/>
                <a:gd name="T14" fmla="*/ 0 w 1143"/>
                <a:gd name="T15" fmla="*/ 184 h 7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43"/>
                <a:gd name="T25" fmla="*/ 0 h 737"/>
                <a:gd name="T26" fmla="*/ 1143 w 1143"/>
                <a:gd name="T27" fmla="*/ 737 h 7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43" h="737">
                  <a:moveTo>
                    <a:pt x="0" y="184"/>
                  </a:moveTo>
                  <a:lnTo>
                    <a:pt x="855" y="184"/>
                  </a:lnTo>
                  <a:lnTo>
                    <a:pt x="855" y="0"/>
                  </a:lnTo>
                  <a:lnTo>
                    <a:pt x="1142" y="369"/>
                  </a:lnTo>
                  <a:lnTo>
                    <a:pt x="855" y="736"/>
                  </a:lnTo>
                  <a:lnTo>
                    <a:pt x="855" y="552"/>
                  </a:lnTo>
                  <a:lnTo>
                    <a:pt x="0" y="552"/>
                  </a:lnTo>
                  <a:lnTo>
                    <a:pt x="0" y="184"/>
                  </a:lnTo>
                </a:path>
              </a:pathLst>
            </a:custGeom>
            <a:solidFill>
              <a:srgbClr val="339966"/>
            </a:soli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3886200" y="3200400"/>
          <a:ext cx="4972050" cy="1028700"/>
        </p:xfrm>
        <a:graphic>
          <a:graphicData uri="http://schemas.openxmlformats.org/presentationml/2006/ole">
            <p:oleObj spid="_x0000_s16386" name="Equation" r:id="rId3" imgW="2209800" imgH="457200" progId="Equation.3">
              <p:embed/>
            </p:oleObj>
          </a:graphicData>
        </a:graphic>
      </p:graphicFrame>
      <p:sp>
        <p:nvSpPr>
          <p:cNvPr id="289" name="Text Box 201"/>
          <p:cNvSpPr txBox="1">
            <a:spLocks noChangeArrowheads="1"/>
          </p:cNvSpPr>
          <p:nvPr/>
        </p:nvSpPr>
        <p:spPr bwMode="auto">
          <a:xfrm>
            <a:off x="301625" y="4243113"/>
            <a:ext cx="8842375" cy="120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marL="274638" indent="-274638" defTabSz="828675" hangingPunct="0">
              <a:lnSpc>
                <a:spcPct val="93000"/>
              </a:lnSpc>
              <a:buClr>
                <a:schemeClr val="accent2"/>
              </a:buClr>
              <a:buSzPct val="45000"/>
              <a:buFont typeface="Wingdings" charset="2"/>
              <a:buChar char="u"/>
              <a:tabLst>
                <a:tab pos="160338" algn="l"/>
                <a:tab pos="574675" algn="l"/>
                <a:tab pos="989013" algn="l"/>
                <a:tab pos="1403350" algn="l"/>
                <a:tab pos="1819275" algn="l"/>
                <a:tab pos="2233613" algn="l"/>
                <a:tab pos="2647950" algn="l"/>
                <a:tab pos="3062288" algn="l"/>
                <a:tab pos="3478213" algn="l"/>
                <a:tab pos="3892550" algn="l"/>
                <a:tab pos="4306888" algn="l"/>
                <a:tab pos="4721225" algn="l"/>
                <a:tab pos="5137150" algn="l"/>
                <a:tab pos="5551488" algn="l"/>
                <a:tab pos="5965825" algn="l"/>
                <a:tab pos="6380163" algn="l"/>
                <a:tab pos="6796088" algn="l"/>
                <a:tab pos="7210425" algn="l"/>
                <a:tab pos="7624763" algn="l"/>
                <a:tab pos="8039100" algn="l"/>
                <a:tab pos="8455025" algn="l"/>
              </a:tabLst>
            </a:pPr>
            <a:r>
              <a:rPr lang="en-GB" sz="2800" dirty="0" smtClean="0">
                <a:latin typeface="Perpetua"/>
                <a:cs typeface="Perpetua"/>
              </a:rPr>
              <a:t> Non</a:t>
            </a:r>
            <a:r>
              <a:rPr lang="en-GB" sz="2800" dirty="0">
                <a:latin typeface="Perpetua"/>
                <a:cs typeface="Perpetua"/>
              </a:rPr>
              <a:t>-central collisions: </a:t>
            </a:r>
            <a:r>
              <a:rPr lang="en-GB" sz="2800" dirty="0" err="1">
                <a:latin typeface="Perpetua"/>
                <a:cs typeface="Perpetua"/>
              </a:rPr>
              <a:t>azimuthal</a:t>
            </a:r>
            <a:r>
              <a:rPr lang="en-GB" sz="2800" dirty="0">
                <a:latin typeface="Perpetua"/>
                <a:cs typeface="Perpetua"/>
              </a:rPr>
              <a:t> anisotropy in coordinate-space</a:t>
            </a:r>
            <a:endParaRPr lang="en-GB" sz="2800" dirty="0" smtClean="0">
              <a:latin typeface="Perpetua"/>
              <a:cs typeface="Perpetua"/>
            </a:endParaRPr>
          </a:p>
          <a:p>
            <a:pPr marL="274638" indent="-274638" defTabSz="828675" hangingPunct="0">
              <a:lnSpc>
                <a:spcPct val="93000"/>
              </a:lnSpc>
              <a:buClr>
                <a:schemeClr val="accent2"/>
              </a:buClr>
              <a:buSzPct val="45000"/>
              <a:buFont typeface="Wingdings" charset="2"/>
              <a:buChar char="u"/>
              <a:tabLst>
                <a:tab pos="160338" algn="l"/>
                <a:tab pos="574675" algn="l"/>
                <a:tab pos="989013" algn="l"/>
                <a:tab pos="1403350" algn="l"/>
                <a:tab pos="1819275" algn="l"/>
                <a:tab pos="2233613" algn="l"/>
                <a:tab pos="2647950" algn="l"/>
                <a:tab pos="3062288" algn="l"/>
                <a:tab pos="3478213" algn="l"/>
                <a:tab pos="3892550" algn="l"/>
                <a:tab pos="4306888" algn="l"/>
                <a:tab pos="4721225" algn="l"/>
                <a:tab pos="5137150" algn="l"/>
                <a:tab pos="5551488" algn="l"/>
                <a:tab pos="5965825" algn="l"/>
                <a:tab pos="6380163" algn="l"/>
                <a:tab pos="6796088" algn="l"/>
                <a:tab pos="7210425" algn="l"/>
                <a:tab pos="7624763" algn="l"/>
                <a:tab pos="8039100" algn="l"/>
                <a:tab pos="8455025" algn="l"/>
              </a:tabLst>
            </a:pPr>
            <a:r>
              <a:rPr lang="en-GB" sz="2800" dirty="0" smtClean="0">
                <a:latin typeface="Perpetua"/>
                <a:cs typeface="Perpetua"/>
              </a:rPr>
              <a:t> Interactions  </a:t>
            </a:r>
            <a:r>
              <a:rPr lang="en-GB" sz="2800" dirty="0" smtClean="0">
                <a:latin typeface="Perpetua"/>
                <a:ea typeface="Times New Roman" charset="0"/>
                <a:cs typeface="Perpetua"/>
              </a:rPr>
              <a:t>        anisotropy</a:t>
            </a:r>
            <a:r>
              <a:rPr lang="en-GB" sz="2800" dirty="0" smtClean="0">
                <a:latin typeface="Perpetua"/>
                <a:cs typeface="Perpetua"/>
              </a:rPr>
              <a:t> </a:t>
            </a:r>
            <a:r>
              <a:rPr lang="en-GB" sz="2800" dirty="0">
                <a:latin typeface="Perpetua"/>
                <a:cs typeface="Perpetua"/>
              </a:rPr>
              <a:t>in momentum-</a:t>
            </a:r>
            <a:r>
              <a:rPr lang="en-GB" sz="2800" dirty="0" smtClean="0">
                <a:latin typeface="Perpetua"/>
                <a:cs typeface="Perpetua"/>
              </a:rPr>
              <a:t>space</a:t>
            </a:r>
          </a:p>
          <a:p>
            <a:pPr marL="274638" indent="-274638" defTabSz="828675" hangingPunct="0">
              <a:lnSpc>
                <a:spcPct val="93000"/>
              </a:lnSpc>
              <a:buClr>
                <a:schemeClr val="accent2"/>
              </a:buClr>
              <a:buSzPct val="45000"/>
              <a:buFont typeface="Wingdings" charset="2"/>
              <a:buChar char="u"/>
              <a:tabLst>
                <a:tab pos="160338" algn="l"/>
                <a:tab pos="574675" algn="l"/>
                <a:tab pos="989013" algn="l"/>
                <a:tab pos="1403350" algn="l"/>
                <a:tab pos="1819275" algn="l"/>
                <a:tab pos="2233613" algn="l"/>
                <a:tab pos="2647950" algn="l"/>
                <a:tab pos="3062288" algn="l"/>
                <a:tab pos="3478213" algn="l"/>
                <a:tab pos="3892550" algn="l"/>
                <a:tab pos="4306888" algn="l"/>
                <a:tab pos="4721225" algn="l"/>
                <a:tab pos="5137150" algn="l"/>
                <a:tab pos="5551488" algn="l"/>
                <a:tab pos="5965825" algn="l"/>
                <a:tab pos="6380163" algn="l"/>
                <a:tab pos="6796088" algn="l"/>
                <a:tab pos="7210425" algn="l"/>
                <a:tab pos="7624763" algn="l"/>
                <a:tab pos="8039100" algn="l"/>
                <a:tab pos="8455025" algn="l"/>
              </a:tabLst>
            </a:pPr>
            <a:endParaRPr lang="en-GB" sz="2800" b="1" dirty="0" smtClean="0">
              <a:latin typeface="Perpetua"/>
              <a:cs typeface="Perpetua"/>
            </a:endParaRPr>
          </a:p>
        </p:txBody>
      </p:sp>
      <p:cxnSp>
        <p:nvCxnSpPr>
          <p:cNvPr id="291" name="Straight Arrow Connector 290"/>
          <p:cNvCxnSpPr/>
          <p:nvPr/>
        </p:nvCxnSpPr>
        <p:spPr>
          <a:xfrm>
            <a:off x="2306817" y="4951412"/>
            <a:ext cx="43638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2" name="Rectangle 10"/>
          <p:cNvSpPr>
            <a:spLocks noChangeArrowheads="1"/>
          </p:cNvSpPr>
          <p:nvPr/>
        </p:nvSpPr>
        <p:spPr bwMode="auto">
          <a:xfrm>
            <a:off x="56352" y="5132387"/>
            <a:ext cx="8346424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108000">
            <a:prstTxWarp prst="textNoShape">
              <a:avLst/>
            </a:prstTxWarp>
            <a:spAutoFit/>
          </a:bodyPr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2800" b="0" i="1" dirty="0">
                <a:ea typeface="Times New Roman" charset="0"/>
                <a:cs typeface="Times New Roman" charset="0"/>
              </a:rPr>
              <a:t>Sensitive to early times in the evolution of the system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2800" b="0" i="1" dirty="0">
                <a:ea typeface="Times New Roman" charset="0"/>
                <a:cs typeface="Times New Roman" charset="0"/>
              </a:rPr>
              <a:t>Sensitive to the equation of state</a:t>
            </a:r>
          </a:p>
        </p:txBody>
      </p:sp>
      <p:sp>
        <p:nvSpPr>
          <p:cNvPr id="293" name="Text Box 15"/>
          <p:cNvSpPr txBox="1">
            <a:spLocks noChangeArrowheads="1"/>
          </p:cNvSpPr>
          <p:nvPr/>
        </p:nvSpPr>
        <p:spPr bwMode="auto">
          <a:xfrm>
            <a:off x="5486400" y="6443663"/>
            <a:ext cx="3657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 b="0" dirty="0"/>
              <a:t> P. </a:t>
            </a:r>
            <a:r>
              <a:rPr lang="en-US" sz="1100" b="0" dirty="0" err="1"/>
              <a:t>Klob</a:t>
            </a:r>
            <a:r>
              <a:rPr lang="en-US" sz="1100" b="0" dirty="0"/>
              <a:t>, U. W. Heinz, </a:t>
            </a:r>
            <a:r>
              <a:rPr lang="en-US" sz="1100" b="0" dirty="0" err="1"/>
              <a:t>Nucl</a:t>
            </a:r>
            <a:r>
              <a:rPr lang="en-US" sz="1100" b="0" dirty="0"/>
              <a:t>. Phys. A715, (2003) 653c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5</a:t>
            </a:fld>
            <a:endParaRPr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400" y="-381000"/>
            <a:ext cx="77724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9B28AE"/>
                </a:solidFill>
                <a:latin typeface="Arial"/>
                <a:cs typeface="Arial"/>
              </a:rPr>
              <a:t>Why Strange Hadrons ?</a:t>
            </a:r>
            <a:endParaRPr lang="en-US" sz="3600" dirty="0">
              <a:solidFill>
                <a:srgbClr val="9B28AE"/>
              </a:solidFill>
              <a:latin typeface="Arial"/>
              <a:cs typeface="Arial"/>
            </a:endParaRPr>
          </a:p>
        </p:txBody>
      </p:sp>
      <p:pic>
        <p:nvPicPr>
          <p:cNvPr id="12" name="Picture 11" descr="multi_strange_freezeou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r="6442"/>
              <a:stretch>
                <a:fillRect/>
              </a:stretch>
            </p:blipFill>
          </mc:Choice>
          <mc:Fallback>
            <p:blipFill>
              <a:blip r:embed="rId3"/>
              <a:srcRect r="6442"/>
              <a:stretch>
                <a:fillRect/>
              </a:stretch>
            </p:blipFill>
          </mc:Fallback>
        </mc:AlternateContent>
        <p:spPr>
          <a:xfrm>
            <a:off x="152400" y="1022359"/>
            <a:ext cx="5424009" cy="3995039"/>
          </a:xfrm>
          <a:prstGeom prst="rect">
            <a:avLst/>
          </a:prstGeom>
        </p:spPr>
      </p:pic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6019800" y="1219200"/>
            <a:ext cx="264477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ea typeface="ＭＳ Ｐゴシック" charset="-128"/>
                <a:cs typeface="ＭＳ Ｐゴシック" charset="-128"/>
              </a:rPr>
              <a:t>F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reeze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-out 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-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at higher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  temperature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T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fo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~T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ch</a:t>
            </a:r>
            <a:endParaRPr kumimoji="0" lang="en-US" sz="2000" b="0" i="0" u="none" strike="noStrike" kern="0" cap="none" spc="0" normalizeH="0" baseline="-2500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-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with lower 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  collective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  velocity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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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T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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err="1" smtClean="0">
                <a:ea typeface="ＭＳ Ｐゴシック" charset="-128"/>
                <a:cs typeface="ＭＳ Ｐゴシック" charset="-128"/>
              </a:rPr>
              <a:t>Hadronic</a:t>
            </a:r>
            <a:r>
              <a:rPr lang="en-US" sz="2400" kern="0" dirty="0" smtClean="0">
                <a:ea typeface="ＭＳ Ｐゴシック" charset="-128"/>
                <a:cs typeface="ＭＳ Ｐゴシック" charset="-128"/>
              </a:rPr>
              <a:t> interaction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cross-section  with non-strange hadrons is expected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to be small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b="1" i="1" kern="0" dirty="0" smtClean="0">
                <a:ea typeface="ＭＳ Ｐゴシック" charset="-128"/>
                <a:cs typeface="ＭＳ Ｐゴシック" charset="-128"/>
              </a:rPr>
              <a:t>S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ensitive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to </a:t>
            </a:r>
            <a:r>
              <a:rPr lang="en-US" sz="2400" b="1" i="1" kern="0" dirty="0" smtClean="0">
                <a:ea typeface="ＭＳ Ｐゴシック" charset="-128"/>
                <a:cs typeface="ＭＳ Ｐゴシック" charset="-128"/>
              </a:rPr>
              <a:t>information of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early</a:t>
            </a:r>
            <a:r>
              <a:rPr lang="en-US" sz="2400" b="1" i="1" kern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stage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038225" y="5334000"/>
            <a:ext cx="45381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Verdana" charset="0"/>
              </a:rPr>
              <a:t>STAR: </a:t>
            </a:r>
            <a:r>
              <a:rPr lang="en-US" sz="1400" dirty="0" err="1" smtClean="0">
                <a:latin typeface="Verdana" charset="0"/>
              </a:rPr>
              <a:t>Nucl</a:t>
            </a:r>
            <a:r>
              <a:rPr lang="en-US" sz="1400" dirty="0">
                <a:latin typeface="Verdana" charset="0"/>
              </a:rPr>
              <a:t>. Phys. </a:t>
            </a:r>
            <a:r>
              <a:rPr lang="en-US" sz="1400" b="1" i="1" dirty="0" smtClean="0">
                <a:latin typeface="Verdana" charset="0"/>
              </a:rPr>
              <a:t>A 757</a:t>
            </a:r>
            <a:r>
              <a:rPr lang="en-US" sz="1400" dirty="0" smtClean="0">
                <a:latin typeface="Verdana" charset="0"/>
              </a:rPr>
              <a:t>, 101 </a:t>
            </a:r>
            <a:r>
              <a:rPr lang="en-US" sz="1400" dirty="0">
                <a:latin typeface="Verdana" charset="0"/>
              </a:rPr>
              <a:t>(</a:t>
            </a:r>
            <a:r>
              <a:rPr lang="en-US" sz="1400" dirty="0" smtClean="0">
                <a:latin typeface="Verdana" charset="0"/>
              </a:rPr>
              <a:t>2005)</a:t>
            </a:r>
          </a:p>
          <a:p>
            <a:r>
              <a:rPr lang="en-US" sz="1400" dirty="0" smtClean="0">
                <a:latin typeface="Verdana" charset="0"/>
              </a:rPr>
              <a:t>STAR: Phys</a:t>
            </a:r>
            <a:r>
              <a:rPr lang="en-US" sz="1400" dirty="0">
                <a:latin typeface="Verdana" charset="0"/>
              </a:rPr>
              <a:t>. Rev. </a:t>
            </a:r>
            <a:r>
              <a:rPr lang="en-US" sz="1400" dirty="0" err="1">
                <a:latin typeface="Verdana" charset="0"/>
              </a:rPr>
              <a:t>Lett</a:t>
            </a:r>
            <a:r>
              <a:rPr lang="en-US" sz="1400" dirty="0">
                <a:latin typeface="Verdana" charset="0"/>
              </a:rPr>
              <a:t>. </a:t>
            </a:r>
            <a:r>
              <a:rPr lang="en-US" sz="1400" b="1" i="1" dirty="0" smtClean="0">
                <a:latin typeface="Verdana" charset="0"/>
              </a:rPr>
              <a:t>99</a:t>
            </a:r>
            <a:r>
              <a:rPr lang="en-US" sz="1400" dirty="0" smtClean="0">
                <a:latin typeface="Verdana" charset="0"/>
              </a:rPr>
              <a:t>, </a:t>
            </a:r>
            <a:r>
              <a:rPr lang="en-US" sz="1400" dirty="0">
                <a:latin typeface="Verdana" charset="0"/>
              </a:rPr>
              <a:t>112301 (</a:t>
            </a:r>
            <a:r>
              <a:rPr lang="en-US" sz="1400" dirty="0" smtClean="0">
                <a:latin typeface="Verdana" charset="0"/>
              </a:rPr>
              <a:t>2007)</a:t>
            </a:r>
          </a:p>
          <a:p>
            <a:endParaRPr lang="en-US" sz="1400" dirty="0">
              <a:latin typeface="Verdan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200" y="838200"/>
            <a:ext cx="3197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Strange-hadrons (</a:t>
            </a:r>
            <a:r>
              <a:rPr lang="en-US" sz="2400" dirty="0" err="1" smtClean="0">
                <a:solidFill>
                  <a:srgbClr val="0000FF"/>
                </a:solidFill>
                <a:latin typeface="Times"/>
                <a:cs typeface="Times"/>
              </a:rPr>
              <a:t>Ω</a:t>
            </a:r>
            <a:r>
              <a:rPr lang="en-US" sz="2400" dirty="0" smtClean="0">
                <a:solidFill>
                  <a:srgbClr val="0000FF"/>
                </a:solidFill>
                <a:latin typeface="Times"/>
                <a:cs typeface="Times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f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0310" y="5867400"/>
            <a:ext cx="4256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dirty="0" smtClean="0"/>
              <a:t>A. </a:t>
            </a:r>
            <a:r>
              <a:rPr lang="en-US" dirty="0" err="1" smtClean="0"/>
              <a:t>Shor</a:t>
            </a:r>
            <a:r>
              <a:rPr lang="en-US" dirty="0" smtClean="0"/>
              <a:t>, Phys. Rev. </a:t>
            </a:r>
            <a:r>
              <a:rPr lang="en-US" dirty="0" err="1" smtClean="0"/>
              <a:t>Lett</a:t>
            </a:r>
            <a:r>
              <a:rPr lang="en-US" dirty="0" smtClean="0"/>
              <a:t>. </a:t>
            </a:r>
            <a:r>
              <a:rPr lang="en-US" b="1" i="1" dirty="0" smtClean="0"/>
              <a:t>54</a:t>
            </a:r>
            <a:r>
              <a:rPr lang="en-US" dirty="0" smtClean="0"/>
              <a:t>, 1122 (1985)</a:t>
            </a:r>
          </a:p>
          <a:p>
            <a:pPr marL="342900" indent="-342900"/>
            <a:r>
              <a:rPr lang="en-US" dirty="0" smtClean="0"/>
              <a:t>Md. Nasim </a:t>
            </a:r>
            <a:r>
              <a:rPr lang="en-US" dirty="0" err="1" smtClean="0"/>
              <a:t>et.all</a:t>
            </a:r>
            <a:r>
              <a:rPr lang="en-US" dirty="0" smtClean="0"/>
              <a:t> Phys. Rev. C </a:t>
            </a:r>
            <a:r>
              <a:rPr lang="en-US" b="1" i="1" dirty="0" smtClean="0"/>
              <a:t>87</a:t>
            </a:r>
            <a:r>
              <a:rPr lang="en-US" dirty="0" smtClean="0"/>
              <a:t>,014903 (2013)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762000"/>
            <a:ext cx="8229600" cy="1447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9B28AE"/>
                </a:solidFill>
                <a:latin typeface="Arial"/>
                <a:cs typeface="Arial"/>
              </a:rPr>
              <a:t>STAR Detector &amp; Particle Identification</a:t>
            </a:r>
            <a:endParaRPr lang="en-US" sz="3600" dirty="0">
              <a:solidFill>
                <a:srgbClr val="9B28AE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6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541" y="762000"/>
            <a:ext cx="3287259" cy="495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34200" y="457200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85FCF"/>
                </a:solidFill>
              </a:rPr>
              <a:t>TPC</a:t>
            </a:r>
            <a:endParaRPr lang="en-US" sz="2800" dirty="0">
              <a:solidFill>
                <a:srgbClr val="085FCF"/>
              </a:solidFill>
            </a:endParaRPr>
          </a:p>
        </p:txBody>
      </p:sp>
      <p:sp>
        <p:nvSpPr>
          <p:cNvPr id="10" name="TextBox 57"/>
          <p:cNvSpPr txBox="1">
            <a:spLocks noChangeArrowheads="1"/>
          </p:cNvSpPr>
          <p:nvPr/>
        </p:nvSpPr>
        <p:spPr bwMode="auto">
          <a:xfrm>
            <a:off x="5775326" y="5782270"/>
            <a:ext cx="3063874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000000"/>
                </a:solidFill>
              </a:rPr>
              <a:t>Time Projection Chamber (TPC)</a:t>
            </a:r>
            <a:r>
              <a:rPr lang="en-US" b="0" dirty="0" smtClean="0">
                <a:solidFill>
                  <a:srgbClr val="000000"/>
                </a:solidFill>
              </a:rPr>
              <a:t>     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b="0" dirty="0" smtClean="0">
                <a:solidFill>
                  <a:srgbClr val="000000"/>
                </a:solidFill>
              </a:rPr>
              <a:t>&amp; Time </a:t>
            </a:r>
            <a:r>
              <a:rPr lang="en-US" b="0" dirty="0">
                <a:solidFill>
                  <a:srgbClr val="000000"/>
                </a:solidFill>
              </a:rPr>
              <a:t>of Flight (TOF</a:t>
            </a:r>
            <a:r>
              <a:rPr lang="en-US" b="0" dirty="0" smtClean="0">
                <a:solidFill>
                  <a:srgbClr val="000000"/>
                </a:solidFill>
              </a:rPr>
              <a:t>)</a:t>
            </a:r>
          </a:p>
          <a:p>
            <a:pPr>
              <a:defRPr/>
            </a:pPr>
            <a:r>
              <a:rPr lang="en-US" b="0" dirty="0" smtClean="0">
                <a:solidFill>
                  <a:srgbClr val="000000"/>
                </a:solidFill>
              </a:rPr>
              <a:t> for particle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b="0" dirty="0" smtClean="0">
                <a:solidFill>
                  <a:srgbClr val="000000"/>
                </a:solidFill>
              </a:rPr>
              <a:t>identification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3045" y="5486400"/>
            <a:ext cx="49295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Data sets: </a:t>
            </a:r>
            <a:r>
              <a:rPr lang="en-US" sz="2400" dirty="0" err="1" smtClean="0"/>
              <a:t>Au+Au</a:t>
            </a:r>
            <a:endParaRPr lang="en-US" sz="2400" dirty="0" smtClean="0"/>
          </a:p>
          <a:p>
            <a:r>
              <a:rPr lang="en-US" sz="2400" dirty="0" smtClean="0"/>
              <a:t>7.7, 11.5, 19.6, 27, 39, 62.4 and 200 </a:t>
            </a:r>
            <a:r>
              <a:rPr lang="en-US" sz="2400" dirty="0" err="1" smtClean="0"/>
              <a:t>GeV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5844449" cy="40461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95642" y="4334470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Courier New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 Uniform Acceptance </a:t>
            </a:r>
          </a:p>
          <a:p>
            <a:pPr>
              <a:buFont typeface="Courier New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 Full Azimuth Coverage </a:t>
            </a:r>
          </a:p>
          <a:p>
            <a:pPr>
              <a:buFont typeface="Courier New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 Excellent PID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762000"/>
            <a:ext cx="8229600" cy="1447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9B28AE"/>
                </a:solidFill>
                <a:latin typeface="Arial"/>
                <a:cs typeface="Arial"/>
              </a:rPr>
              <a:t>STAR Detector &amp; Particle Identification</a:t>
            </a:r>
            <a:endParaRPr lang="en-US" sz="3600" dirty="0">
              <a:solidFill>
                <a:srgbClr val="9B28AE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7</a:t>
            </a:fld>
            <a:endParaRPr/>
          </a:p>
        </p:txBody>
      </p:sp>
      <p:sp>
        <p:nvSpPr>
          <p:cNvPr id="7" name="TextBox 57"/>
          <p:cNvSpPr txBox="1">
            <a:spLocks noChangeArrowheads="1"/>
          </p:cNvSpPr>
          <p:nvPr/>
        </p:nvSpPr>
        <p:spPr bwMode="auto">
          <a:xfrm>
            <a:off x="5775326" y="5782270"/>
            <a:ext cx="3063874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000000"/>
                </a:solidFill>
              </a:rPr>
              <a:t>Time Projection Chamber (TPC)</a:t>
            </a:r>
            <a:r>
              <a:rPr lang="en-US" b="0" dirty="0" smtClean="0">
                <a:solidFill>
                  <a:srgbClr val="000000"/>
                </a:solidFill>
              </a:rPr>
              <a:t>     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b="0" dirty="0" smtClean="0">
                <a:solidFill>
                  <a:srgbClr val="000000"/>
                </a:solidFill>
              </a:rPr>
              <a:t>&amp; Time </a:t>
            </a:r>
            <a:r>
              <a:rPr lang="en-US" b="0" dirty="0">
                <a:solidFill>
                  <a:srgbClr val="000000"/>
                </a:solidFill>
              </a:rPr>
              <a:t>of Flight (TOF</a:t>
            </a:r>
            <a:r>
              <a:rPr lang="en-US" b="0" dirty="0" smtClean="0">
                <a:solidFill>
                  <a:srgbClr val="000000"/>
                </a:solidFill>
              </a:rPr>
              <a:t>)</a:t>
            </a:r>
          </a:p>
          <a:p>
            <a:pPr>
              <a:defRPr/>
            </a:pPr>
            <a:r>
              <a:rPr lang="en-US" b="0" dirty="0" smtClean="0">
                <a:solidFill>
                  <a:srgbClr val="000000"/>
                </a:solidFill>
              </a:rPr>
              <a:t> for particle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b="0" dirty="0" smtClean="0">
                <a:solidFill>
                  <a:srgbClr val="000000"/>
                </a:solidFill>
              </a:rPr>
              <a:t>identification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4200" y="457200"/>
            <a:ext cx="669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85FCF"/>
                </a:solidFill>
              </a:rPr>
              <a:t>ToF</a:t>
            </a:r>
            <a:endParaRPr lang="en-US" sz="2800" dirty="0">
              <a:solidFill>
                <a:srgbClr val="085FC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t="5273"/>
          <a:stretch>
            <a:fillRect/>
          </a:stretch>
        </p:blipFill>
        <p:spPr>
          <a:xfrm>
            <a:off x="5774417" y="1066800"/>
            <a:ext cx="3293383" cy="47006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3045" y="5486400"/>
            <a:ext cx="49295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Data sets: </a:t>
            </a:r>
            <a:r>
              <a:rPr lang="en-US" sz="2400" dirty="0" err="1" smtClean="0"/>
              <a:t>Au+Au</a:t>
            </a:r>
            <a:endParaRPr lang="en-US" sz="2400" dirty="0" smtClean="0"/>
          </a:p>
          <a:p>
            <a:r>
              <a:rPr lang="en-US" sz="2400" dirty="0" smtClean="0"/>
              <a:t>7.7, 11.5, 19.6, 27, 39, 62.4 and 200 </a:t>
            </a:r>
            <a:r>
              <a:rPr lang="en-US" sz="2400" dirty="0" err="1" smtClean="0"/>
              <a:t>GeV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5844449" cy="40461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95642" y="4334470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Courier New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 Uniform Acceptance </a:t>
            </a:r>
          </a:p>
          <a:p>
            <a:pPr>
              <a:buFont typeface="Courier New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 Full Azimuth Coverage </a:t>
            </a:r>
          </a:p>
          <a:p>
            <a:pPr>
              <a:buFont typeface="Courier New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 Excellent PID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81000"/>
            <a:ext cx="77724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9B28AE"/>
                </a:solidFill>
                <a:latin typeface="Arial"/>
                <a:cs typeface="Arial"/>
              </a:rPr>
              <a:t>Reconstructed Strange Hadrons</a:t>
            </a:r>
            <a:endParaRPr lang="en-US" sz="3600" dirty="0">
              <a:solidFill>
                <a:srgbClr val="9B28AE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8</a:t>
            </a:fld>
            <a:endParaRPr/>
          </a:p>
        </p:txBody>
      </p:sp>
      <p:pic>
        <p:nvPicPr>
          <p:cNvPr id="5" name="Picture 4" descr="InvMass_39GeV.png"/>
          <p:cNvPicPr>
            <a:picLocks noChangeAspect="1"/>
          </p:cNvPicPr>
          <p:nvPr/>
        </p:nvPicPr>
        <p:blipFill>
          <a:blip r:embed="rId2"/>
          <a:srcRect t="2478"/>
          <a:stretch>
            <a:fillRect/>
          </a:stretch>
        </p:blipFill>
        <p:spPr>
          <a:xfrm>
            <a:off x="838200" y="3505200"/>
            <a:ext cx="7406640" cy="318798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14400" y="838200"/>
          <a:ext cx="7391400" cy="240919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47850"/>
                <a:gridCol w="1847850"/>
                <a:gridCol w="1847850"/>
                <a:gridCol w="18478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Mass (GeV/c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Decay mode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Branching ratio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r>
                        <a:rPr lang="en-US" baseline="-25000" dirty="0" smtClean="0"/>
                        <a:t>S</a:t>
                      </a:r>
                      <a:r>
                        <a:rPr lang="en-US" baseline="30000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r>
                        <a:rPr lang="en-US" dirty="0" err="1" smtClean="0"/>
                        <a:t>π</a:t>
                      </a:r>
                      <a:r>
                        <a:rPr lang="en-US" baseline="30000" dirty="0" smtClean="0"/>
                        <a:t>+ </a:t>
                      </a:r>
                      <a:r>
                        <a:rPr lang="en-US" dirty="0" smtClean="0"/>
                        <a:t> +  </a:t>
                      </a:r>
                      <a:r>
                        <a:rPr lang="en-US" dirty="0" err="1" smtClean="0"/>
                        <a:t>π</a:t>
                      </a:r>
                      <a:r>
                        <a:rPr lang="en-US" baseline="30000" dirty="0" smtClean="0"/>
                        <a:t>−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69.20</a:t>
                      </a:r>
                      <a:r>
                        <a:rPr lang="en-US" baseline="0" dirty="0" smtClean="0"/>
                        <a:t> ± 0.05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f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K</a:t>
                      </a:r>
                      <a:r>
                        <a:rPr lang="en-US" baseline="30000" dirty="0" smtClean="0"/>
                        <a:t>+</a:t>
                      </a:r>
                      <a:r>
                        <a:rPr lang="en-US" dirty="0" smtClean="0"/>
                        <a:t>  +  K</a:t>
                      </a:r>
                      <a:r>
                        <a:rPr lang="en-US" baseline="30000" dirty="0" smtClean="0"/>
                        <a:t>−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48.9 ±</a:t>
                      </a:r>
                      <a:r>
                        <a:rPr lang="en-US" baseline="0" dirty="0" smtClean="0"/>
                        <a:t>  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Λ</a:t>
                      </a:r>
                      <a:r>
                        <a:rPr lang="en-US" baseline="30000" dirty="0" smtClean="0"/>
                        <a:t>0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1.116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r>
                        <a:rPr lang="en-US" dirty="0" err="1" smtClean="0"/>
                        <a:t>p</a:t>
                      </a:r>
                      <a:r>
                        <a:rPr lang="en-US" dirty="0" smtClean="0"/>
                        <a:t>  +  </a:t>
                      </a:r>
                      <a:r>
                        <a:rPr lang="en-US" dirty="0" err="1" smtClean="0"/>
                        <a:t>π</a:t>
                      </a:r>
                      <a:r>
                        <a:rPr lang="en-US" baseline="30000" dirty="0" smtClean="0"/>
                        <a:t>−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63.9 ± 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Λ</a:t>
                      </a:r>
                      <a:r>
                        <a:rPr lang="en-US" baseline="30000" dirty="0" smtClean="0"/>
                        <a:t>0  </a:t>
                      </a:r>
                      <a:r>
                        <a:rPr lang="en-US" dirty="0" smtClean="0"/>
                        <a:t>+  </a:t>
                      </a:r>
                      <a:r>
                        <a:rPr lang="en-US" dirty="0" err="1" smtClean="0"/>
                        <a:t>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99.89 ± 0.04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"/>
                          <a:cs typeface="Times"/>
                        </a:rPr>
                        <a:t>Ω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Λ</a:t>
                      </a:r>
                      <a:r>
                        <a:rPr lang="en-US" baseline="30000" dirty="0" smtClean="0"/>
                        <a:t>0 </a:t>
                      </a:r>
                      <a:r>
                        <a:rPr lang="en-US" dirty="0" smtClean="0"/>
                        <a:t>+  K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67.8  ± 0.7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43693" y="4876800"/>
            <a:ext cx="121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Au+Au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39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81000"/>
            <a:ext cx="80772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9B28AE"/>
                </a:solidFill>
                <a:latin typeface="Arial"/>
                <a:cs typeface="Arial"/>
              </a:rPr>
              <a:t>Top RHIC Energy: </a:t>
            </a:r>
            <a:r>
              <a:rPr lang="en-US" sz="3200" dirty="0" err="1" smtClean="0">
                <a:solidFill>
                  <a:srgbClr val="9B28AE"/>
                </a:solidFill>
                <a:latin typeface="Arial"/>
                <a:cs typeface="Arial"/>
              </a:rPr>
              <a:t>partonic</a:t>
            </a:r>
            <a:r>
              <a:rPr lang="en-US" sz="3200" dirty="0" smtClean="0">
                <a:solidFill>
                  <a:srgbClr val="9B28AE"/>
                </a:solidFill>
                <a:latin typeface="Arial"/>
                <a:cs typeface="Arial"/>
              </a:rPr>
              <a:t> </a:t>
            </a:r>
            <a:r>
              <a:rPr lang="en-US" sz="3200" dirty="0" err="1" smtClean="0">
                <a:solidFill>
                  <a:srgbClr val="9B28AE"/>
                </a:solidFill>
                <a:latin typeface="Arial"/>
                <a:cs typeface="Arial"/>
              </a:rPr>
              <a:t>collecivity</a:t>
            </a:r>
            <a:endParaRPr lang="en-US" sz="3200" dirty="0">
              <a:solidFill>
                <a:srgbClr val="9B28AE"/>
              </a:solidFill>
              <a:latin typeface="Arial"/>
              <a:cs typeface="Arial"/>
            </a:endParaRPr>
          </a:p>
        </p:txBody>
      </p:sp>
      <p:pic>
        <p:nvPicPr>
          <p:cNvPr id="5" name="Content Placeholder 4" descr="phi_omega_pr_pi_gpc.eps"/>
          <p:cNvPicPr>
            <a:picLocks noGrp="1" noChangeAspect="1"/>
          </p:cNvPicPr>
          <p:nvPr>
            <p:ph sz="quarter" idx="1"/>
          </p:nvPr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838200" y="1143000"/>
            <a:ext cx="7200900" cy="30988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1679-83E0-4571-98D7-4BB535B5F505}" type="slidenum">
              <a:rPr smtClean="0"/>
              <a:pPr/>
              <a:t>9</a:t>
            </a:fld>
            <a:endParaRPr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19200" y="4267200"/>
            <a:ext cx="7467600" cy="2362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900" dirty="0" smtClean="0"/>
              <a:t>   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Baryon-meson separation (particle-type dependent)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900" dirty="0" smtClean="0"/>
              <a:t>  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</a:t>
            </a: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9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 2.0 </a:t>
            </a: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GeV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Also 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</a:t>
            </a:r>
            <a:r>
              <a:rPr kumimoji="0" lang="en-US" sz="29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Symbol" charset="2"/>
                <a:ea typeface="Lucida Grande"/>
                <a:cs typeface="Symbol" charset="2"/>
              </a:rPr>
              <a:t>f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)~v</a:t>
            </a:r>
            <a:r>
              <a:rPr kumimoji="0" lang="en-US" sz="29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(π) 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</a:t>
            </a:r>
            <a:r>
              <a:rPr kumimoji="0" lang="en-US" sz="29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Ω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)~v</a:t>
            </a:r>
            <a:r>
              <a:rPr kumimoji="0" lang="en-US" sz="29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28A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(p)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Clear evidence for </a:t>
            </a: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partonic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collectivity  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838200"/>
            <a:ext cx="190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Au+Au</a:t>
            </a:r>
            <a:r>
              <a:rPr lang="en-US" sz="2000" b="1" dirty="0" smtClean="0"/>
              <a:t> 200 </a:t>
            </a:r>
            <a:r>
              <a:rPr lang="en-US" sz="2000" b="1" dirty="0" err="1" smtClean="0"/>
              <a:t>GeV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1371600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STAR Preliminary</a:t>
            </a:r>
            <a:endParaRPr lang="en-US" sz="1400" dirty="0"/>
          </a:p>
        </p:txBody>
      </p:sp>
      <p:pic>
        <p:nvPicPr>
          <p:cNvPr id="10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5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Equity.thmx</Template>
  <TotalTime>4281</TotalTime>
  <Words>1246</Words>
  <Application>Microsoft Macintosh PowerPoint</Application>
  <PresentationFormat>On-screen Show (4:3)</PresentationFormat>
  <Paragraphs>210</Paragraphs>
  <Slides>21</Slides>
  <Notes>0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Equity</vt:lpstr>
      <vt:lpstr>Equation</vt:lpstr>
      <vt:lpstr>Probing the QCD phase diagram with Measurements of strange hadron elliptic flow in STAR</vt:lpstr>
      <vt:lpstr>Content</vt:lpstr>
      <vt:lpstr>Motivation</vt:lpstr>
      <vt:lpstr>Elliptic Flow</vt:lpstr>
      <vt:lpstr>Why Strange Hadrons ?</vt:lpstr>
      <vt:lpstr>STAR Detector &amp; Particle Identification</vt:lpstr>
      <vt:lpstr>STAR Detector &amp; Particle Identification</vt:lpstr>
      <vt:lpstr>Reconstructed Strange Hadrons</vt:lpstr>
      <vt:lpstr>Top RHIC Energy: partonic collecivity</vt:lpstr>
      <vt:lpstr>Slide 10</vt:lpstr>
      <vt:lpstr>BES-I: Particle vs Anti-particle</vt:lpstr>
      <vt:lpstr>BES-I: Particle vs Anti-particle</vt:lpstr>
      <vt:lpstr>BES-I: Baryon-Meson Separation</vt:lpstr>
      <vt:lpstr>BES-I: Baryon-Meson Separation</vt:lpstr>
      <vt:lpstr>BES-I: Baryon-Meson Separation</vt:lpstr>
      <vt:lpstr>f-meson v2 vs beam energy</vt:lpstr>
      <vt:lpstr>Summary</vt:lpstr>
      <vt:lpstr>Plan for BES-II</vt:lpstr>
      <vt:lpstr>Back-up</vt:lpstr>
      <vt:lpstr>Slide 20</vt:lpstr>
      <vt:lpstr>Top RHIC Energy: partonic collecivity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Md.  Nasim</dc:creator>
  <cp:keywords/>
  <cp:lastModifiedBy>Md.  Nasim</cp:lastModifiedBy>
  <cp:revision>381</cp:revision>
  <dcterms:created xsi:type="dcterms:W3CDTF">2015-02-03T17:21:45Z</dcterms:created>
  <dcterms:modified xsi:type="dcterms:W3CDTF">2015-02-03T17:26:57Z</dcterms:modified>
</cp:coreProperties>
</file>