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34"/>
  </p:notesMasterIdLst>
  <p:handoutMasterIdLst>
    <p:handoutMasterId r:id="rId35"/>
  </p:handoutMasterIdLst>
  <p:sldIdLst>
    <p:sldId id="293" r:id="rId2"/>
    <p:sldId id="545" r:id="rId3"/>
    <p:sldId id="521" r:id="rId4"/>
    <p:sldId id="548" r:id="rId5"/>
    <p:sldId id="603" r:id="rId6"/>
    <p:sldId id="550" r:id="rId7"/>
    <p:sldId id="551" r:id="rId8"/>
    <p:sldId id="552" r:id="rId9"/>
    <p:sldId id="485" r:id="rId10"/>
    <p:sldId id="632" r:id="rId11"/>
    <p:sldId id="549" r:id="rId12"/>
    <p:sldId id="546" r:id="rId13"/>
    <p:sldId id="589" r:id="rId14"/>
    <p:sldId id="547" r:id="rId15"/>
    <p:sldId id="531" r:id="rId16"/>
    <p:sldId id="510" r:id="rId17"/>
    <p:sldId id="590" r:id="rId18"/>
    <p:sldId id="595" r:id="rId19"/>
    <p:sldId id="641" r:id="rId20"/>
    <p:sldId id="636" r:id="rId21"/>
    <p:sldId id="633" r:id="rId22"/>
    <p:sldId id="634" r:id="rId23"/>
    <p:sldId id="635" r:id="rId24"/>
    <p:sldId id="637" r:id="rId25"/>
    <p:sldId id="638" r:id="rId26"/>
    <p:sldId id="639" r:id="rId27"/>
    <p:sldId id="640" r:id="rId28"/>
    <p:sldId id="609" r:id="rId29"/>
    <p:sldId id="588" r:id="rId30"/>
    <p:sldId id="628" r:id="rId31"/>
    <p:sldId id="618" r:id="rId32"/>
    <p:sldId id="600" r:id="rId33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33FF"/>
    <a:srgbClr val="FF00FF"/>
    <a:srgbClr val="0099FF"/>
    <a:srgbClr val="C5ECED"/>
    <a:srgbClr val="FF33CC"/>
    <a:srgbClr val="FF0000"/>
    <a:srgbClr val="6600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8" autoAdjust="0"/>
    <p:restoredTop sz="99089" autoAdjust="0"/>
  </p:normalViewPr>
  <p:slideViewPr>
    <p:cSldViewPr>
      <p:cViewPr>
        <p:scale>
          <a:sx n="86" d="100"/>
          <a:sy n="86" d="100"/>
        </p:scale>
        <p:origin x="-1805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66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D9D1718-76BD-462F-BDB9-278CA9AF58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85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4303DFC-812C-4B89-8EE9-0BCA41A8B6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3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567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867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9297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6042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0317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443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8725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2967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3676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5537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2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4" tIns="49516" rIns="99034" bIns="49516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441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8034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7185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290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3175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5818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055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2692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6052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8889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1714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383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296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0296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3"/>
          <p:cNvSpPr txBox="1">
            <a:spLocks noGrp="1" noChangeArrowheads="1"/>
          </p:cNvSpPr>
          <p:nvPr/>
        </p:nvSpPr>
        <p:spPr bwMode="auto">
          <a:xfrm>
            <a:off x="4022937" y="9723147"/>
            <a:ext cx="2903811" cy="339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6989" tIns="53689" rIns="106989" bIns="53689" anchor="b"/>
          <a:lstStyle/>
          <a:p>
            <a:pPr algn="r">
              <a:tabLst>
                <a:tab pos="0" algn="l"/>
                <a:tab pos="494096" algn="l"/>
                <a:tab pos="988192" algn="l"/>
                <a:tab pos="1482288" algn="l"/>
                <a:tab pos="1976384" algn="l"/>
                <a:tab pos="2470480" algn="l"/>
                <a:tab pos="2964576" algn="l"/>
                <a:tab pos="3458672" algn="l"/>
                <a:tab pos="3952768" algn="l"/>
                <a:tab pos="4446864" algn="l"/>
                <a:tab pos="4940960" algn="l"/>
                <a:tab pos="5435056" algn="l"/>
                <a:tab pos="5929152" algn="l"/>
                <a:tab pos="6423249" algn="l"/>
                <a:tab pos="6917345" algn="l"/>
                <a:tab pos="7411441" algn="l"/>
                <a:tab pos="7905537" algn="l"/>
                <a:tab pos="8399633" algn="l"/>
                <a:tab pos="8893729" algn="l"/>
                <a:tab pos="9387825" algn="l"/>
                <a:tab pos="9881921" algn="l"/>
              </a:tabLst>
            </a:pPr>
            <a:fld id="{D4B368EC-834E-4EB4-95E0-AC43C522CEE0}" type="slidenum">
              <a:rPr lang="en-US" sz="1400">
                <a:solidFill>
                  <a:srgbClr val="000000"/>
                </a:solidFill>
              </a:rPr>
              <a:pPr algn="r">
                <a:tabLst>
                  <a:tab pos="0" algn="l"/>
                  <a:tab pos="494096" algn="l"/>
                  <a:tab pos="988192" algn="l"/>
                  <a:tab pos="1482288" algn="l"/>
                  <a:tab pos="1976384" algn="l"/>
                  <a:tab pos="2470480" algn="l"/>
                  <a:tab pos="2964576" algn="l"/>
                  <a:tab pos="3458672" algn="l"/>
                  <a:tab pos="3952768" algn="l"/>
                  <a:tab pos="4446864" algn="l"/>
                  <a:tab pos="4940960" algn="l"/>
                  <a:tab pos="5435056" algn="l"/>
                  <a:tab pos="5929152" algn="l"/>
                  <a:tab pos="6423249" algn="l"/>
                  <a:tab pos="6917345" algn="l"/>
                  <a:tab pos="7411441" algn="l"/>
                  <a:tab pos="7905537" algn="l"/>
                  <a:tab pos="8399633" algn="l"/>
                  <a:tab pos="8893729" algn="l"/>
                  <a:tab pos="9387825" algn="l"/>
                  <a:tab pos="9881921" algn="l"/>
                </a:tabLst>
              </a:pPr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632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4925" cy="3836987"/>
          </a:xfrm>
          <a:solidFill>
            <a:srgbClr val="FFFFFF"/>
          </a:solidFill>
          <a:ln/>
        </p:spPr>
      </p:sp>
      <p:sp>
        <p:nvSpPr>
          <p:cNvPr id="563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930" y="4859805"/>
            <a:ext cx="5679440" cy="4604956"/>
          </a:xfrm>
          <a:noFill/>
          <a:ln>
            <a:solidFill>
              <a:srgbClr val="000000"/>
            </a:solidFill>
          </a:ln>
        </p:spPr>
        <p:txBody>
          <a:bodyPr wrap="none" anchor="ctr"/>
          <a:lstStyle/>
          <a:p>
            <a:pPr>
              <a:spcBef>
                <a:spcPts val="486"/>
              </a:spcBef>
              <a:tabLst>
                <a:tab pos="0" algn="l"/>
                <a:tab pos="494096" algn="l"/>
                <a:tab pos="988192" algn="l"/>
                <a:tab pos="1482288" algn="l"/>
                <a:tab pos="1976384" algn="l"/>
                <a:tab pos="2470480" algn="l"/>
                <a:tab pos="2964576" algn="l"/>
                <a:tab pos="3458672" algn="l"/>
                <a:tab pos="3952768" algn="l"/>
                <a:tab pos="4446864" algn="l"/>
                <a:tab pos="4940960" algn="l"/>
                <a:tab pos="5435056" algn="l"/>
                <a:tab pos="5929152" algn="l"/>
                <a:tab pos="6423249" algn="l"/>
                <a:tab pos="6917345" algn="l"/>
                <a:tab pos="7411441" algn="l"/>
                <a:tab pos="7905537" algn="l"/>
                <a:tab pos="8399633" algn="l"/>
                <a:tab pos="8893729" algn="l"/>
                <a:tab pos="9387825" algn="l"/>
                <a:tab pos="9881921" algn="l"/>
              </a:tabLst>
            </a:pPr>
            <a:endParaRPr lang="en-US" dirty="0" smtClean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091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03DFC-812C-4B89-8EE9-0BCA41A8B652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739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Line 25"/>
          <p:cNvSpPr>
            <a:spLocks noChangeShapeType="1"/>
          </p:cNvSpPr>
          <p:nvPr userDrawn="1"/>
        </p:nvSpPr>
        <p:spPr bwMode="auto">
          <a:xfrm>
            <a:off x="1055688" y="836613"/>
            <a:ext cx="7620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 userDrawn="1"/>
        </p:nvSpPr>
        <p:spPr bwMode="auto">
          <a:xfrm>
            <a:off x="8458200" y="6496050"/>
            <a:ext cx="574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fld id="{62FDC060-41D7-48B4-882B-B013999B69F9}" type="slidenum">
              <a:rPr lang="en-US" altLang="zh-CN" sz="1500" b="1"/>
              <a:pPr algn="l">
                <a:defRPr/>
              </a:pPr>
              <a:t>‹#›</a:t>
            </a:fld>
            <a:endParaRPr lang="en-US" altLang="zh-CN" sz="1500" b="1"/>
          </a:p>
        </p:txBody>
      </p:sp>
      <p:sp>
        <p:nvSpPr>
          <p:cNvPr id="10274" name="Line 34"/>
          <p:cNvSpPr>
            <a:spLocks noChangeShapeType="1"/>
          </p:cNvSpPr>
          <p:nvPr userDrawn="1"/>
        </p:nvSpPr>
        <p:spPr bwMode="auto">
          <a:xfrm>
            <a:off x="230188" y="6453188"/>
            <a:ext cx="8553450" cy="2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5" Type="http://schemas.openxmlformats.org/officeDocument/2006/relationships/image" Target="../media/image32.jpeg"/><Relationship Id="rId10" Type="http://schemas.openxmlformats.org/officeDocument/2006/relationships/image" Target="../media/image30.e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807265" y="980728"/>
            <a:ext cx="53285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9933FF"/>
                </a:solidFill>
              </a:rPr>
              <a:t>Zhangbu Xu</a:t>
            </a:r>
          </a:p>
          <a:p>
            <a:r>
              <a:rPr lang="en-US" altLang="zh-CN" sz="2400" b="1" dirty="0" smtClean="0">
                <a:solidFill>
                  <a:srgbClr val="9933FF"/>
                </a:solidFill>
              </a:rPr>
              <a:t>BNL</a:t>
            </a:r>
          </a:p>
          <a:p>
            <a:r>
              <a:rPr lang="en-US" altLang="zh-CN" sz="2400" b="1" dirty="0" smtClean="0">
                <a:solidFill>
                  <a:srgbClr val="9933FF"/>
                </a:solidFill>
              </a:rPr>
              <a:t>For the STAR Collaboration</a:t>
            </a:r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 flipV="1">
            <a:off x="35496" y="980728"/>
            <a:ext cx="9108504" cy="0"/>
          </a:xfrm>
          <a:prstGeom prst="line">
            <a:avLst/>
          </a:prstGeom>
          <a:noFill/>
          <a:ln w="444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32" y="0"/>
            <a:ext cx="3312368" cy="878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510" y="2348880"/>
            <a:ext cx="5735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000" dirty="0" smtClean="0"/>
              <a:t>Recent Highlights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Heavy Flavor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Electromagnetic probe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Chiral Magnetic Observables</a:t>
            </a:r>
          </a:p>
          <a:p>
            <a:pPr marL="342900" indent="-342900" algn="l">
              <a:buFontTx/>
              <a:buAutoNum type="arabicPeriod"/>
            </a:pPr>
            <a:r>
              <a:rPr lang="en-US" sz="2000" dirty="0" smtClean="0"/>
              <a:t>Programs </a:t>
            </a:r>
            <a:r>
              <a:rPr lang="en-US" sz="2000" dirty="0"/>
              <a:t>in next 2 years</a:t>
            </a:r>
          </a:p>
          <a:p>
            <a:pPr marL="342900" indent="-342900" algn="l">
              <a:buFontTx/>
              <a:buAutoNum type="arabicPeriod"/>
            </a:pPr>
            <a:r>
              <a:rPr lang="en-US" sz="2000" dirty="0"/>
              <a:t>BES I/II Program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Looking forward (upgrade)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Longer Term and Summary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41198" y="253502"/>
            <a:ext cx="463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Recent STAR Results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4" descr="SC Logo Clear Space Horizont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6718095" y="6359883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NLlogost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" y="6406617"/>
            <a:ext cx="1233990" cy="45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Energy Dependence of </a:t>
            </a:r>
            <a:r>
              <a:rPr lang="en-US" sz="3200" b="1" dirty="0" err="1">
                <a:solidFill>
                  <a:srgbClr val="FF0000"/>
                </a:solidFill>
              </a:rPr>
              <a:t>D</a:t>
            </a:r>
            <a:r>
              <a:rPr lang="en-US" sz="3200" b="1" dirty="0" err="1" smtClean="0">
                <a:solidFill>
                  <a:srgbClr val="FF0000"/>
                </a:solidFill>
              </a:rPr>
              <a:t>ilepton</a:t>
            </a:r>
            <a:r>
              <a:rPr lang="en-US" sz="3200" b="1" dirty="0" smtClean="0">
                <a:solidFill>
                  <a:srgbClr val="FF0000"/>
                </a:solidFill>
              </a:rPr>
              <a:t> Excess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5" r="6933"/>
          <a:stretch/>
        </p:blipFill>
        <p:spPr bwMode="auto">
          <a:xfrm>
            <a:off x="107504" y="1277676"/>
            <a:ext cx="450361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754" r="3623"/>
          <a:stretch/>
        </p:blipFill>
        <p:spPr bwMode="auto">
          <a:xfrm>
            <a:off x="4536868" y="1133660"/>
            <a:ext cx="457754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6379" y="4581128"/>
            <a:ext cx="54232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19.6GeV consistent with SPS 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Excess shape at low mass </a:t>
            </a:r>
            <a:br>
              <a:rPr lang="en-US" dirty="0" smtClean="0"/>
            </a:br>
            <a:r>
              <a:rPr lang="en-US" dirty="0" smtClean="0"/>
              <a:t>described by rho in-medium broadening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Excess yields (after detector correction) </a:t>
            </a:r>
            <a:br>
              <a:rPr lang="en-US" dirty="0" smtClean="0"/>
            </a:br>
            <a:r>
              <a:rPr lang="en-US" dirty="0" smtClean="0"/>
              <a:t>are sensitive to early system lifetime: </a:t>
            </a:r>
            <a:br>
              <a:rPr lang="en-US" dirty="0" smtClean="0"/>
            </a:br>
            <a:r>
              <a:rPr lang="en-US" dirty="0" smtClean="0"/>
              <a:t>integrated over duration at the high temperature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15616" y="908720"/>
            <a:ext cx="5899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arXiv:1501.05341 </a:t>
            </a:r>
            <a:r>
              <a:rPr lang="en-US" dirty="0" smtClean="0"/>
              <a:t>one week of data in 2011 at 19.6GeV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00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Quantify the spectral function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016576"/>
            <a:ext cx="78662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Temperature dependence of rho spectral function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Beam energy range where final state is similar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Initial state and temperature evolution different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Density dependence by </a:t>
            </a:r>
            <a:r>
              <a:rPr lang="en-US" dirty="0" err="1" smtClean="0"/>
              <a:t>Azimuthal</a:t>
            </a:r>
            <a:r>
              <a:rPr lang="en-US" dirty="0" smtClean="0"/>
              <a:t> dependence (v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Use centrality dependence as another knob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Direct photon results should match with extrapolation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 smtClean="0">
                <a:solidFill>
                  <a:srgbClr val="0070C0"/>
                </a:solidFill>
              </a:rPr>
              <a:t>aryon </a:t>
            </a:r>
            <a:r>
              <a:rPr lang="en-US" dirty="0">
                <a:solidFill>
                  <a:srgbClr val="0070C0"/>
                </a:solidFill>
              </a:rPr>
              <a:t>dependence of rho spectral function</a:t>
            </a:r>
          </a:p>
          <a:p>
            <a:pPr algn="l"/>
            <a:r>
              <a:rPr lang="en-US" dirty="0" smtClean="0"/>
              <a:t>1. LMR excess expected to be consistent with total baryon density increase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79" y="3324900"/>
            <a:ext cx="4341221" cy="309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6" y="3324900"/>
            <a:ext cx="4320480" cy="310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35696" y="3674844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Direct virtual photons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622970" y="6143068"/>
            <a:ext cx="2598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QM14: Chi Yang, Patrick Huck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4200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31800" y="926068"/>
            <a:ext cx="4457700" cy="5428290"/>
          </a:xfrm>
          <a:prstGeom prst="roundRect">
            <a:avLst>
              <a:gd name="adj" fmla="val 1862"/>
            </a:avLst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48" y="116632"/>
            <a:ext cx="8229600" cy="63194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Status: </a:t>
            </a:r>
            <a:r>
              <a:rPr lang="en-US" sz="3600" b="1" dirty="0" smtClean="0">
                <a:solidFill>
                  <a:srgbClr val="FF0000"/>
                </a:solidFill>
              </a:rPr>
              <a:t>Heavy Flavor Tracker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DCA_PID_Summary.png"/>
          <p:cNvPicPr>
            <a:picLocks noChangeAspect="1"/>
          </p:cNvPicPr>
          <p:nvPr/>
        </p:nvPicPr>
        <p:blipFill>
          <a:blip r:embed="rId3"/>
          <a:srcRect t="9190"/>
          <a:stretch>
            <a:fillRect/>
          </a:stretch>
        </p:blipFill>
        <p:spPr>
          <a:xfrm>
            <a:off x="571500" y="3543299"/>
            <a:ext cx="4191000" cy="2734859"/>
          </a:xfrm>
          <a:prstGeom prst="rect">
            <a:avLst/>
          </a:prstGeom>
        </p:spPr>
      </p:pic>
      <p:pic>
        <p:nvPicPr>
          <p:cNvPr id="4" name="Picture 3" descr="md_XBD201401-00052-01.TI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099538"/>
            <a:ext cx="2057400" cy="1952660"/>
          </a:xfrm>
          <a:prstGeom prst="rect">
            <a:avLst/>
          </a:prstGeom>
        </p:spPr>
      </p:pic>
      <p:pic>
        <p:nvPicPr>
          <p:cNvPr id="5" name="Picture 4" descr="HFT-image-for-Web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099538"/>
            <a:ext cx="2083193" cy="1956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47" y="3166646"/>
            <a:ext cx="3217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Arial"/>
              </a:rPr>
              <a:t>√</a:t>
            </a:r>
            <a:r>
              <a:rPr lang="en-US" sz="1600" b="1" i="1" dirty="0" err="1">
                <a:solidFill>
                  <a:prstClr val="black"/>
                </a:solidFill>
                <a:latin typeface="Arial"/>
              </a:rPr>
              <a:t>s</a:t>
            </a:r>
            <a:r>
              <a:rPr lang="en-US" sz="1600" b="1" i="1" baseline="-25000" dirty="0" err="1">
                <a:solidFill>
                  <a:prstClr val="black"/>
                </a:solidFill>
                <a:latin typeface="Arial"/>
              </a:rPr>
              <a:t>NN</a:t>
            </a:r>
            <a:r>
              <a:rPr lang="en-US" sz="1600" b="1" i="1" dirty="0">
                <a:solidFill>
                  <a:prstClr val="black"/>
                </a:solidFill>
                <a:latin typeface="Arial"/>
              </a:rPr>
              <a:t> =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200GeV Au+Au Collisions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599" y="849868"/>
            <a:ext cx="356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Heavy Flavor Tracker (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HFT) </a:t>
            </a:r>
            <a:r>
              <a:rPr lang="en-US" dirty="0" smtClean="0">
                <a:solidFill>
                  <a:srgbClr val="9933FF"/>
                </a:solidFill>
                <a:latin typeface="Arial"/>
                <a:cs typeface="Arial"/>
              </a:rPr>
              <a:t>Full reconstruction of charm </a:t>
            </a:r>
            <a:br>
              <a:rPr lang="en-US" dirty="0" smtClean="0">
                <a:solidFill>
                  <a:srgbClr val="9933FF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9933FF"/>
                </a:solidFill>
                <a:latin typeface="Arial"/>
                <a:cs typeface="Arial"/>
              </a:rPr>
              <a:t>hadron with displaced vertex </a:t>
            </a:r>
            <a:endParaRPr lang="en-US" dirty="0">
              <a:solidFill>
                <a:srgbClr val="9933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9500" y="1988840"/>
            <a:ext cx="421900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Physics goal: 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Precision measurement of heavy quark hadron production in heavy ion collisions</a:t>
            </a: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All 3 sub-detectors (PXL, IST, SSD) were completed, installed prior to Run14</a:t>
            </a: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PXL – heart of the HFT: 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state-of-art detector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, MAPS technology, first time used at a collider experiment. </a:t>
            </a:r>
            <a:endParaRPr lang="en-US" sz="1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Taking data with STAR detector system, </a:t>
            </a:r>
            <a:b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Dataset production and analyses on the way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Reach Performance Requirement Goal: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survey and preliminary alignment,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800000"/>
                </a:solidFill>
                <a:latin typeface="Arial"/>
                <a:cs typeface="Arial"/>
              </a:rPr>
              <a:t>Kaons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 at 750 MeV/c: DCA &lt; 60μm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77279" y="0"/>
            <a:ext cx="988442" cy="74858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622029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uAu_200GeV_15079042_5.pn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8" y="34776"/>
            <a:ext cx="9112442" cy="67105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75856" y="2132856"/>
            <a:ext cx="1944216" cy="208823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 rot="18928869">
            <a:off x="3729918" y="291847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554" y="0"/>
            <a:ext cx="7747925" cy="488950"/>
          </a:xfrm>
        </p:spPr>
        <p:txBody>
          <a:bodyPr/>
          <a:lstStyle/>
          <a:p>
            <a:r>
              <a:rPr lang="en-US" sz="3600" dirty="0" smtClean="0"/>
              <a:t>Status: </a:t>
            </a:r>
            <a:r>
              <a:rPr lang="en-US" sz="3600" b="1" dirty="0" err="1" smtClean="0">
                <a:solidFill>
                  <a:srgbClr val="FF0000"/>
                </a:solidFill>
              </a:rPr>
              <a:t>Muon</a:t>
            </a:r>
            <a:r>
              <a:rPr lang="en-US" sz="3600" b="1" dirty="0" smtClean="0">
                <a:solidFill>
                  <a:srgbClr val="FF0000"/>
                </a:solidFill>
              </a:rPr>
              <a:t> Telescope Detector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000" y="571500"/>
            <a:ext cx="8382000" cy="3200400"/>
          </a:xfrm>
          <a:prstGeom prst="roundRect">
            <a:avLst>
              <a:gd name="adj" fmla="val 568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 descr="mtd_star1"/>
          <p:cNvPicPr>
            <a:picLocks noChangeAspect="1" noChangeArrowheads="1"/>
          </p:cNvPicPr>
          <p:nvPr/>
        </p:nvPicPr>
        <p:blipFill>
          <a:blip r:embed="rId4"/>
          <a:srcRect l="1450" t="6314" r="14492"/>
          <a:stretch>
            <a:fillRect/>
          </a:stretch>
        </p:blipFill>
        <p:spPr bwMode="auto">
          <a:xfrm>
            <a:off x="673100" y="1079500"/>
            <a:ext cx="4419600" cy="2559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378200" y="723900"/>
            <a:ext cx="591228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TOF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9800" y="723900"/>
            <a:ext cx="629098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MTD</a:t>
            </a:r>
            <a:endParaRPr lang="en-US" sz="1600" b="1" dirty="0">
              <a:solidFill>
                <a:srgbClr val="8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6200000" flipH="1">
            <a:off x="86729" y="1737726"/>
            <a:ext cx="1629946" cy="279402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943101" y="1143000"/>
            <a:ext cx="1066799" cy="838200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743200" y="1062454"/>
            <a:ext cx="914400" cy="8806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3185836" y="910054"/>
            <a:ext cx="1205071" cy="11854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</p:cNvCxnSpPr>
          <p:nvPr/>
        </p:nvCxnSpPr>
        <p:spPr>
          <a:xfrm rot="5400000">
            <a:off x="5144050" y="490449"/>
            <a:ext cx="618294" cy="1762304"/>
          </a:xfrm>
          <a:prstGeom prst="line">
            <a:avLst/>
          </a:prstGeom>
          <a:ln>
            <a:solidFill>
              <a:srgbClr val="1B4008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3944028" y="1028700"/>
            <a:ext cx="1148672" cy="6520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882650" y="1276350"/>
            <a:ext cx="1727200" cy="1079500"/>
          </a:xfrm>
          <a:prstGeom prst="line">
            <a:avLst/>
          </a:prstGeom>
          <a:ln>
            <a:solidFill>
              <a:srgbClr val="1B4008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05000" y="723900"/>
            <a:ext cx="583513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HFT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723900"/>
            <a:ext cx="1222310" cy="33855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Beam pipe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41600" y="723900"/>
            <a:ext cx="595035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TPC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47280" y="723900"/>
            <a:ext cx="640620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EMC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723900"/>
            <a:ext cx="902811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</a:t>
            </a:r>
            <a:endParaRPr lang="en-US" sz="1600" b="1" dirty="0"/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340064" y="3861048"/>
            <a:ext cx="8356600" cy="2616101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zh-CN" b="1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Telescope Detector (MTD):</a:t>
            </a:r>
          </a:p>
          <a:p>
            <a:pPr marL="342900" indent="-342900" algn="l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Physics goal: </a:t>
            </a:r>
            <a:r>
              <a:rPr lang="en-US" altLang="zh-CN" b="1" dirty="0" smtClean="0">
                <a:solidFill>
                  <a:srgbClr val="800000"/>
                </a:solidFill>
                <a:ea typeface="SimSun" pitchFamily="2" charset="-122"/>
                <a:cs typeface="SimSun" pitchFamily="2" charset="-122"/>
              </a:rPr>
              <a:t>Heavy Quarkonia </a:t>
            </a:r>
          </a:p>
          <a:p>
            <a:pPr marL="342900" indent="-342900" algn="l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MRPC technology; covers ~45% </a:t>
            </a:r>
          </a:p>
          <a:p>
            <a:pPr marL="342900" indent="-342900" algn="l">
              <a:spcAft>
                <a:spcPts val="600"/>
              </a:spcAft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    azimuthally and |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y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| &lt; 0.5</a:t>
            </a:r>
          </a:p>
          <a:p>
            <a:pPr algn="l">
              <a:defRPr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3) </a:t>
            </a:r>
            <a:r>
              <a:rPr lang="en-US" altLang="zh-CN" dirty="0" smtClean="0">
                <a:ea typeface="宋体" charset="0"/>
                <a:cs typeface="宋体" charset="0"/>
              </a:rPr>
              <a:t>Fully installed in Run14: </a:t>
            </a:r>
            <a:br>
              <a:rPr lang="en-US" altLang="zh-CN" dirty="0" smtClean="0">
                <a:ea typeface="宋体" charset="0"/>
                <a:cs typeface="宋体" charset="0"/>
              </a:rPr>
            </a:br>
            <a:r>
              <a:rPr lang="en-US" altLang="zh-CN" dirty="0" smtClean="0">
                <a:ea typeface="宋体" charset="0"/>
                <a:cs typeface="宋体" charset="0"/>
              </a:rPr>
              <a:t>    sampling &gt;10nb</a:t>
            </a:r>
            <a:r>
              <a:rPr lang="en-US" altLang="zh-CN" baseline="30000" dirty="0" smtClean="0">
                <a:ea typeface="宋体" charset="0"/>
                <a:cs typeface="宋体" charset="0"/>
              </a:rPr>
              <a:t>-1 </a:t>
            </a:r>
            <a:r>
              <a:rPr lang="en-US" altLang="zh-CN" dirty="0" smtClean="0">
                <a:ea typeface="宋体" charset="0"/>
                <a:cs typeface="宋体" charset="0"/>
              </a:rPr>
              <a:t>in 200GeV Au+Au </a:t>
            </a:r>
          </a:p>
          <a:p>
            <a:pPr algn="l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    for </a:t>
            </a:r>
            <a:r>
              <a:rPr lang="en-US" altLang="zh-CN" dirty="0" err="1" smtClean="0">
                <a:ea typeface="宋体" charset="0"/>
                <a:cs typeface="宋体" charset="0"/>
              </a:rPr>
              <a:t>quarkonium</a:t>
            </a:r>
            <a:r>
              <a:rPr lang="en-US" altLang="zh-CN" dirty="0" smtClean="0">
                <a:ea typeface="宋体" charset="0"/>
                <a:cs typeface="宋体" charset="0"/>
              </a:rPr>
              <a:t> physics</a:t>
            </a:r>
          </a:p>
          <a:p>
            <a:pPr algn="l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4</a:t>
            </a:r>
            <a:r>
              <a:rPr lang="en-US" altLang="zh-CN" smtClean="0">
                <a:ea typeface="宋体" charset="0"/>
                <a:cs typeface="宋体" charset="0"/>
              </a:rPr>
              <a:t>) VECC/USTC/Tsinghua/US </a:t>
            </a:r>
            <a:r>
              <a:rPr lang="en-US" altLang="zh-CN" dirty="0" smtClean="0">
                <a:ea typeface="宋体" charset="0"/>
                <a:cs typeface="宋体" charset="0"/>
              </a:rPr>
              <a:t>joint project</a:t>
            </a:r>
          </a:p>
        </p:txBody>
      </p:sp>
      <p:pic>
        <p:nvPicPr>
          <p:cNvPr id="27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323975"/>
            <a:ext cx="3280851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0"/>
            <a:ext cx="895278" cy="678024"/>
          </a:xfrm>
          <a:prstGeom prst="rect">
            <a:avLst/>
          </a:prstGeom>
          <a:solidFill>
            <a:srgbClr val="0070C0"/>
          </a:solidFill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526460"/>
              </p:ext>
            </p:extLst>
          </p:nvPr>
        </p:nvGraphicFramePr>
        <p:xfrm>
          <a:off x="5011126" y="3861049"/>
          <a:ext cx="3625434" cy="2602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Acrobat Document" r:id="rId9" imgW="4320398" imgH="3101328" progId="AcroExch.Document.11">
                  <p:embed/>
                </p:oleObj>
              </mc:Choice>
              <mc:Fallback>
                <p:oleObj name="Acrobat Document" r:id="rId9" imgW="4320398" imgH="310132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11126" y="3861049"/>
                        <a:ext cx="3625434" cy="2602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913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Open charm flow and coalescence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:plots:proj_LcD0.pn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628800"/>
            <a:ext cx="4499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1381" y="1196752"/>
            <a:ext cx="663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HFT Projection for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run14</a:t>
            </a:r>
            <a:r>
              <a:rPr lang="en-US" dirty="0" smtClean="0"/>
              <a:t>                   +                  </a:t>
            </a:r>
            <a:r>
              <a:rPr lang="en-US" b="1" dirty="0" smtClean="0">
                <a:solidFill>
                  <a:srgbClr val="FF0000"/>
                </a:solidFill>
              </a:rPr>
              <a:t>run16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6" y="1628800"/>
            <a:ext cx="460148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1367" y="5693856"/>
            <a:ext cx="5044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Quantify charm quark flow and coalescence</a:t>
            </a:r>
            <a:br>
              <a:rPr lang="en-US" dirty="0" smtClean="0"/>
            </a:br>
            <a:r>
              <a:rPr lang="en-US" dirty="0" smtClean="0"/>
              <a:t>with high-luminosity and high-statistics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6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Run14+16 </a:t>
            </a:r>
            <a:r>
              <a:rPr lang="en-US" altLang="zh-CN" sz="3600" b="1" dirty="0" err="1">
                <a:solidFill>
                  <a:srgbClr val="FF0000"/>
                </a:solidFill>
              </a:rPr>
              <a:t>Q</a:t>
            </a:r>
            <a:r>
              <a:rPr lang="en-US" altLang="zh-CN" sz="3600" b="1" dirty="0" err="1" smtClean="0">
                <a:solidFill>
                  <a:srgbClr val="FF0000"/>
                </a:solidFill>
              </a:rPr>
              <a:t>uarkonium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Measurements</a:t>
            </a:r>
            <a:endParaRPr lang="zh-CN" alt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0178" y="5287963"/>
            <a:ext cx="32144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+mj-lt"/>
              </a:rPr>
              <a:t>MTD+HFT: B</a:t>
            </a:r>
            <a:r>
              <a:rPr lang="en-US" altLang="zh-CN" sz="2400" dirty="0">
                <a:latin typeface="+mj-lt"/>
                <a:sym typeface="Wingdings" pitchFamily="2" charset="2"/>
              </a:rPr>
              <a:t>J/</a:t>
            </a:r>
            <a:r>
              <a:rPr lang="en-US" altLang="zh-CN" sz="2400" dirty="0">
                <a:latin typeface="Symbol" pitchFamily="18" charset="2"/>
                <a:sym typeface="Wingdings" pitchFamily="2" charset="2"/>
              </a:rPr>
              <a:t>y</a:t>
            </a:r>
            <a:r>
              <a:rPr lang="en-US" altLang="zh-CN" sz="2400" dirty="0">
                <a:latin typeface="+mj-lt"/>
                <a:sym typeface="Wingdings" pitchFamily="2" charset="2"/>
              </a:rPr>
              <a:t>, </a:t>
            </a:r>
            <a:r>
              <a:rPr lang="en-US" altLang="zh-CN" sz="2400" dirty="0" smtClean="0">
                <a:latin typeface="+mj-lt"/>
                <a:sym typeface="Wingdings" pitchFamily="2" charset="2"/>
              </a:rPr>
              <a:t>…</a:t>
            </a:r>
            <a:endParaRPr lang="zh-CN" alt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9964" y="4149080"/>
            <a:ext cx="492205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+mj-lt"/>
              </a:rPr>
              <a:t>MTD: Improves statistical uncertainty</a:t>
            </a:r>
          </a:p>
          <a:p>
            <a:pPr>
              <a:defRPr/>
            </a:pPr>
            <a:r>
              <a:rPr lang="en-US" altLang="zh-CN" sz="2400" dirty="0">
                <a:latin typeface="+mj-lt"/>
              </a:rPr>
              <a:t>           As well as systematic </a:t>
            </a:r>
            <a:r>
              <a:rPr lang="en-US" altLang="zh-CN" sz="2400" dirty="0" smtClean="0">
                <a:latin typeface="+mj-lt"/>
              </a:rPr>
              <a:t>uncertainty</a:t>
            </a:r>
          </a:p>
          <a:p>
            <a:pPr>
              <a:defRPr/>
            </a:pPr>
            <a:r>
              <a:rPr lang="en-US" altLang="zh-CN" sz="2400" dirty="0" smtClean="0">
                <a:latin typeface="+mj-lt"/>
              </a:rPr>
              <a:t>Separate </a:t>
            </a:r>
            <a:r>
              <a:rPr lang="en-US" altLang="zh-CN" sz="2400" smtClean="0">
                <a:latin typeface="+mj-lt"/>
              </a:rPr>
              <a:t>Upsilon states 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1" name="Picture 2" descr="http://www.star.bnl.gov/protected/lfspectra/ruanlj/BUR14/Upsilon_RAA_MTD_separate_y201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44413"/>
            <a:ext cx="4320480" cy="31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4168" y="913608"/>
            <a:ext cx="19752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Phys. </a:t>
            </a:r>
            <a:r>
              <a:rPr lang="en-US" sz="1050" dirty="0" err="1"/>
              <a:t>Lett</a:t>
            </a:r>
            <a:r>
              <a:rPr lang="en-US" sz="1050" dirty="0"/>
              <a:t>. B </a:t>
            </a:r>
            <a:r>
              <a:rPr lang="en-US" sz="1050" b="1" dirty="0"/>
              <a:t>735</a:t>
            </a:r>
            <a:r>
              <a:rPr lang="en-US" sz="1050" dirty="0"/>
              <a:t> (2014) 127</a:t>
            </a:r>
          </a:p>
        </p:txBody>
      </p:sp>
      <p:sp>
        <p:nvSpPr>
          <p:cNvPr id="3" name="AutoShape 2" descr="http://www.star.bnl.gov/protected/lfspectra/ruanlj/BUR14/RAA_central_BUR14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:\Users\xzb\AppData\Local\Microsoft\Windows\Temporary Internet Files\Content.Outlook\CT48GIX6\RAA_central_ppdEdxCut_0_AuAudEdxCut_1 (2)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8" y="920756"/>
            <a:ext cx="3773486" cy="271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zb\AppData\Local\Microsoft\Windows\Temporary Internet Files\Content.Outlook\CT48GIX6\v2_pt_with_QM2011Data_AuAudEdxCut_1 (3)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1" y="3641487"/>
            <a:ext cx="3960440" cy="28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Mapping the QCD Phase Diagram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172" y="856678"/>
            <a:ext cx="4525696" cy="430242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RHIC uniquely suited to map the QCD phase diagram at  finite baryon density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predicted </a:t>
            </a:r>
            <a:r>
              <a:rPr lang="en-US" sz="2000" dirty="0">
                <a:solidFill>
                  <a:srgbClr val="0000CC"/>
                </a:solidFill>
              </a:rPr>
              <a:t>QCD critical point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 landmark</a:t>
            </a:r>
          </a:p>
          <a:p>
            <a:pPr marL="0" indent="0">
              <a:buNone/>
            </a:pPr>
            <a:r>
              <a:rPr lang="en-US" sz="2000" dirty="0" smtClean="0"/>
              <a:t>anchoring the </a:t>
            </a:r>
            <a:r>
              <a:rPr lang="en-US" sz="2000" dirty="0">
                <a:solidFill>
                  <a:srgbClr val="0000CC"/>
                </a:solidFill>
              </a:rPr>
              <a:t>crossover transition</a:t>
            </a:r>
            <a:r>
              <a:rPr lang="en-US" sz="2000" dirty="0"/>
              <a:t> to the </a:t>
            </a:r>
            <a:r>
              <a:rPr lang="en-US" sz="2000" dirty="0" err="1"/>
              <a:t>sQGP</a:t>
            </a:r>
            <a:r>
              <a:rPr lang="en-US" sz="2000" dirty="0"/>
              <a:t> at low baryon density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CC"/>
                </a:solidFill>
              </a:rPr>
              <a:t>first </a:t>
            </a:r>
            <a:r>
              <a:rPr lang="en-US" sz="2000" dirty="0">
                <a:solidFill>
                  <a:srgbClr val="0000CC"/>
                </a:solidFill>
              </a:rPr>
              <a:t>order phase boundary </a:t>
            </a:r>
            <a:r>
              <a:rPr lang="en-US" sz="2000" dirty="0"/>
              <a:t>and </a:t>
            </a:r>
            <a:r>
              <a:rPr lang="en-US" sz="2000" dirty="0" err="1"/>
              <a:t>quarkyonic</a:t>
            </a:r>
            <a:r>
              <a:rPr lang="en-US" sz="2000" dirty="0"/>
              <a:t> matter at high baryon density. </a:t>
            </a:r>
            <a:endParaRPr lang="en-US" sz="2400" dirty="0" smtClean="0"/>
          </a:p>
        </p:txBody>
      </p:sp>
      <p:pic>
        <p:nvPicPr>
          <p:cNvPr id="8" name="Picture 7" descr="Phase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091"/>
            <a:ext cx="4726825" cy="46209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3548" y="5618230"/>
            <a:ext cx="5462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dirty="0"/>
              <a:t>Hints of new behavior in first Beam Energy Scan</a:t>
            </a:r>
          </a:p>
          <a:p>
            <a:pPr marL="0" indent="0" algn="l">
              <a:buNone/>
            </a:pPr>
            <a:r>
              <a:rPr lang="en-US" dirty="0"/>
              <a:t>Beam Energy Scan Phase </a:t>
            </a:r>
            <a:r>
              <a:rPr lang="en-US" dirty="0" smtClean="0"/>
              <a:t>2 (BES II):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hints to quantitative understanding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67288" y="802432"/>
            <a:ext cx="4283968" cy="5794027"/>
            <a:chOff x="6588224" y="836712"/>
            <a:chExt cx="4283968" cy="579402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0" r="14740"/>
            <a:stretch/>
          </p:blipFill>
          <p:spPr bwMode="auto">
            <a:xfrm>
              <a:off x="6588224" y="836712"/>
              <a:ext cx="4283968" cy="5794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386713" y="1264847"/>
              <a:ext cx="1031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 smtClean="0">
                  <a:solidFill>
                    <a:srgbClr val="0000CC"/>
                  </a:solidFill>
                </a:rPr>
                <a:t>Roy Lacey</a:t>
              </a:r>
              <a:br>
                <a:rPr lang="en-US" sz="1400" dirty="0" smtClean="0">
                  <a:solidFill>
                    <a:srgbClr val="0000CC"/>
                  </a:solidFill>
                </a:rPr>
              </a:br>
              <a:r>
                <a:rPr lang="en-US" sz="1400" dirty="0" smtClean="0">
                  <a:solidFill>
                    <a:srgbClr val="0000CC"/>
                  </a:solidFill>
                </a:rPr>
                <a:t>Talk</a:t>
              </a:r>
              <a:endParaRPr lang="en-US" sz="1400" dirty="0">
                <a:solidFill>
                  <a:srgbClr val="0000CC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85224" y="5608043"/>
              <a:ext cx="1636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 smtClean="0">
                  <a:solidFill>
                    <a:srgbClr val="0000CC"/>
                  </a:solidFill>
                </a:rPr>
                <a:t>Bedanga Mohanty</a:t>
              </a:r>
              <a:br>
                <a:rPr lang="en-US" sz="1400" dirty="0" smtClean="0">
                  <a:solidFill>
                    <a:srgbClr val="0000CC"/>
                  </a:solidFill>
                </a:rPr>
              </a:br>
              <a:r>
                <a:rPr lang="en-US" sz="1400" dirty="0" smtClean="0">
                  <a:solidFill>
                    <a:srgbClr val="0000CC"/>
                  </a:solidFill>
                </a:rPr>
                <a:t>Talk</a:t>
              </a:r>
              <a:endParaRPr lang="en-US" sz="1400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178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Chiral Magnetic Effects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7339" y="1484783"/>
            <a:ext cx="4571999" cy="4320481"/>
          </a:xfrm>
        </p:spPr>
        <p:txBody>
          <a:bodyPr/>
          <a:lstStyle/>
          <a:p>
            <a:r>
              <a:rPr lang="en-US" sz="1800" dirty="0" smtClean="0"/>
              <a:t>Charge separation with respect to the reaction plane. Non-zero separation at high energies with a decreasing trend toward low energy</a:t>
            </a:r>
          </a:p>
          <a:p>
            <a:r>
              <a:rPr lang="en-US" sz="1800" dirty="0" smtClean="0"/>
              <a:t>Quarks (chiral) interact with </a:t>
            </a:r>
            <a:r>
              <a:rPr lang="en-US" sz="1800" dirty="0" err="1" smtClean="0"/>
              <a:t>gluonic</a:t>
            </a:r>
            <a:r>
              <a:rPr lang="en-US" sz="1800" dirty="0" smtClean="0"/>
              <a:t> fields (topologic change); produce such a charge separate with external magnetic field</a:t>
            </a:r>
          </a:p>
          <a:p>
            <a:r>
              <a:rPr lang="en-US" sz="1800" dirty="0" smtClean="0"/>
              <a:t>BES II determines if the effect disappears at low energy</a:t>
            </a:r>
          </a:p>
          <a:p>
            <a:r>
              <a:rPr lang="en-US" sz="1800" dirty="0" smtClean="0"/>
              <a:t>Similar effect with magnetic wave (CMW) and baryon </a:t>
            </a:r>
            <a:r>
              <a:rPr lang="en-US" sz="1800" dirty="0" err="1" smtClean="0"/>
              <a:t>vortical</a:t>
            </a:r>
            <a:r>
              <a:rPr lang="en-US" sz="1800" dirty="0" smtClean="0"/>
              <a:t> Effect (CVE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STAR: 5 papers on related effects</a:t>
            </a:r>
            <a:endParaRPr lang="en-US" sz="18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836712"/>
            <a:ext cx="4114663" cy="512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5576" y="5936850"/>
            <a:ext cx="2886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Phys. Rev. </a:t>
            </a:r>
            <a:r>
              <a:rPr lang="en-US" sz="1400" dirty="0" err="1"/>
              <a:t>Lett</a:t>
            </a:r>
            <a:r>
              <a:rPr lang="en-US" sz="1400" dirty="0"/>
              <a:t>. </a:t>
            </a:r>
            <a:r>
              <a:rPr lang="en-US" sz="1400" b="1" dirty="0"/>
              <a:t>113</a:t>
            </a:r>
            <a:r>
              <a:rPr lang="en-US" sz="1400" dirty="0"/>
              <a:t> (2014) 52302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1960" y="864001"/>
            <a:ext cx="470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present Theories are based on symmetry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0750" y="5906072"/>
            <a:ext cx="345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/>
              <a:t>QCD Chirality Workshop </a:t>
            </a:r>
            <a:r>
              <a:rPr lang="en-US" b="1" dirty="0" smtClean="0"/>
              <a:t>2015</a:t>
            </a:r>
          </a:p>
          <a:p>
            <a:pPr algn="l"/>
            <a:r>
              <a:rPr lang="en-US" b="1" dirty="0" smtClean="0"/>
              <a:t>UCLA, January 21-23,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4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4807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sym typeface="Symbol"/>
              </a:rPr>
              <a:t> correlation function and H-</a:t>
            </a:r>
            <a:r>
              <a:rPr lang="en-US" sz="3200" b="1" dirty="0" err="1" smtClean="0">
                <a:solidFill>
                  <a:srgbClr val="FF0000"/>
                </a:solidFill>
                <a:sym typeface="Symbol"/>
              </a:rPr>
              <a:t>dibaryon</a:t>
            </a:r>
            <a:r>
              <a:rPr lang="en-US" sz="3200" b="1" dirty="0" smtClean="0">
                <a:solidFill>
                  <a:srgbClr val="FF0000"/>
                </a:solidFill>
                <a:sym typeface="Symbol"/>
              </a:rPr>
              <a:t> Search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5" y="836712"/>
            <a:ext cx="5004049" cy="381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013176"/>
            <a:ext cx="3297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ym typeface="Symbol"/>
              </a:rPr>
              <a:t>Likely  </a:t>
            </a:r>
            <a:r>
              <a:rPr lang="en-US" dirty="0" smtClean="0"/>
              <a:t>Attractive interaction</a:t>
            </a:r>
          </a:p>
          <a:p>
            <a:pPr algn="l"/>
            <a:r>
              <a:rPr lang="en-US" dirty="0" smtClean="0"/>
              <a:t>No </a:t>
            </a:r>
            <a:r>
              <a:rPr lang="en-US" dirty="0" smtClean="0">
                <a:sym typeface="Symbol"/>
              </a:rPr>
              <a:t> resonant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0681" y="5085184"/>
            <a:ext cx="416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Discovery of antimatter </a:t>
            </a:r>
            <a:r>
              <a:rPr lang="en-US" sz="1400" dirty="0" err="1" smtClean="0"/>
              <a:t>hypertriton</a:t>
            </a:r>
            <a:r>
              <a:rPr lang="en-US" sz="1400" dirty="0" smtClean="0"/>
              <a:t> (Science 2010)</a:t>
            </a:r>
          </a:p>
          <a:p>
            <a:pPr algn="l"/>
            <a:r>
              <a:rPr lang="en-US" sz="1400" dirty="0" smtClean="0"/>
              <a:t>Discovery of antimatter Helium4 (Nature 2011)</a:t>
            </a:r>
          </a:p>
        </p:txBody>
      </p:sp>
      <p:pic>
        <p:nvPicPr>
          <p:cNvPr id="3074" name="Picture 2" descr="https://drupal.star.bnl.gov/STAR/files/starpublications/221/scatt_eff_plm_pp_nn_Oct1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r="8867"/>
          <a:stretch/>
        </p:blipFill>
        <p:spPr bwMode="auto">
          <a:xfrm>
            <a:off x="4644008" y="980728"/>
            <a:ext cx="4416149" cy="372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14422" r="80363" b="51475"/>
          <a:stretch/>
        </p:blipFill>
        <p:spPr bwMode="auto">
          <a:xfrm>
            <a:off x="2627784" y="980728"/>
            <a:ext cx="3096344" cy="561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243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9906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 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MTD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76200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15570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8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565150" y="1708150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HFT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TextBox 1"/>
          <p:cNvSpPr txBox="1"/>
          <p:nvPr/>
        </p:nvSpPr>
        <p:spPr>
          <a:xfrm>
            <a:off x="510433" y="6401784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X10</a:t>
            </a:r>
            <a:r>
              <a:rPr lang="en-US" baseline="30000" dirty="0" smtClean="0"/>
              <a:t>3</a:t>
            </a:r>
            <a:r>
              <a:rPr lang="en-US" dirty="0" smtClean="0"/>
              <a:t> increases in DAQ rate since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90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5525" y="126732"/>
            <a:ext cx="755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Extreme Geometries: U+U Collisions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443776" y="4437112"/>
            <a:ext cx="8305800" cy="21236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buAutoNum type="arabicParenR"/>
            </a:pPr>
            <a:r>
              <a:rPr lang="en-US" dirty="0" smtClean="0"/>
              <a:t>U+U </a:t>
            </a:r>
            <a:r>
              <a:rPr lang="en-US" dirty="0"/>
              <a:t>collisions  recorded to study possible effects due to geometry</a:t>
            </a:r>
            <a:r>
              <a:rPr lang="en-US" dirty="0" smtClean="0"/>
              <a:t>. Expected 20% increase in energy density in very central collisions</a:t>
            </a:r>
          </a:p>
          <a:p>
            <a:pPr marL="342900" indent="-342900" algn="l">
              <a:buAutoNum type="arabicParenR"/>
            </a:pPr>
            <a:r>
              <a:rPr lang="en-US" dirty="0" smtClean="0"/>
              <a:t>Tip-tip and body-body enhanced samples selected via forward neutrons (ZDC) and multiplicity in TPC</a:t>
            </a:r>
          </a:p>
          <a:p>
            <a:pPr marL="342900" indent="-342900" algn="l">
              <a:buFontTx/>
              <a:buAutoNum type="arabicParenR"/>
            </a:pPr>
            <a:r>
              <a:rPr lang="en-US" dirty="0" smtClean="0"/>
              <a:t>IP-</a:t>
            </a:r>
            <a:r>
              <a:rPr lang="en-US" dirty="0" err="1" smtClean="0"/>
              <a:t>Glasma</a:t>
            </a:r>
            <a:r>
              <a:rPr lang="en-US" dirty="0" smtClean="0"/>
              <a:t> model consistent with the observation: implying Gluon-Saturation type of initial condition at RHIC</a:t>
            </a:r>
            <a:endParaRPr lang="en-US" sz="1200" dirty="0" smtClean="0"/>
          </a:p>
          <a:p>
            <a:pPr algn="l"/>
            <a:r>
              <a:rPr lang="en-US" sz="1200" i="1" dirty="0" smtClean="0"/>
              <a:t>                                                                                                    - </a:t>
            </a:r>
            <a:r>
              <a:rPr lang="en-US" sz="1200" i="1" dirty="0" err="1" smtClean="0"/>
              <a:t>Bjoern</a:t>
            </a:r>
            <a:r>
              <a:rPr lang="en-US" sz="1200" i="1" dirty="0" smtClean="0"/>
              <a:t> </a:t>
            </a:r>
            <a:r>
              <a:rPr lang="en-US" sz="1200" i="1" dirty="0" err="1"/>
              <a:t>Schenke</a:t>
            </a:r>
            <a:r>
              <a:rPr lang="en-US" sz="1200" i="1" dirty="0"/>
              <a:t>,</a:t>
            </a:r>
            <a:r>
              <a:rPr lang="en-US" sz="1200" i="1" dirty="0" smtClean="0"/>
              <a:t> et al. arXiv</a:t>
            </a:r>
            <a:r>
              <a:rPr lang="en-US" sz="1200" i="1" dirty="0"/>
              <a:t>:</a:t>
            </a:r>
            <a:r>
              <a:rPr lang="en-US" sz="1200" i="1" dirty="0" smtClean="0"/>
              <a:t>1403.2232              </a:t>
            </a:r>
          </a:p>
          <a:p>
            <a:pPr algn="l"/>
            <a:r>
              <a:rPr lang="en-US" sz="1200" i="1" dirty="0" smtClean="0"/>
              <a:t>                                                                                                    - </a:t>
            </a:r>
            <a:r>
              <a:rPr lang="en-US" sz="1200" i="1" dirty="0" err="1" smtClean="0"/>
              <a:t>Maciej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Rybczyński</a:t>
            </a:r>
            <a:r>
              <a:rPr lang="en-US" sz="1200" i="1" dirty="0" smtClean="0"/>
              <a:t>, et. al.  PRC87,044908(13)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4962" y="894755"/>
            <a:ext cx="8534400" cy="3457436"/>
            <a:chOff x="152400" y="736600"/>
            <a:chExt cx="8534400" cy="3457436"/>
          </a:xfrm>
          <a:effectLst>
            <a:outerShdw blurRad="50800" dist="50800" dir="5400000" algn="ctr" rotWithShape="0">
              <a:schemeClr val="bg1"/>
            </a:outerShdw>
          </a:effectLst>
        </p:grpSpPr>
        <p:pic>
          <p:nvPicPr>
            <p:cNvPr id="16" name="Picture 15" descr="c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4" r="9143"/>
            <a:stretch>
              <a:fillRect/>
            </a:stretch>
          </p:blipFill>
          <p:spPr>
            <a:xfrm>
              <a:off x="4800600" y="736600"/>
              <a:ext cx="3886200" cy="28626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2118" y="3605281"/>
              <a:ext cx="33020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211770" y="3613433"/>
              <a:ext cx="300784" cy="488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Fig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" y="736600"/>
              <a:ext cx="4340499" cy="29498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18" y="3631717"/>
              <a:ext cx="33020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657600"/>
              <a:ext cx="33020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235586" y="1855148"/>
              <a:ext cx="1031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</a:t>
              </a:r>
              <a:r>
                <a:rPr lang="en-US" baseline="-25000" dirty="0" smtClean="0"/>
                <a:t>2 </a:t>
              </a:r>
              <a:r>
                <a:rPr lang="en-US" dirty="0" smtClean="0"/>
                <a:t>Slope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4919019" y="1880989"/>
              <a:ext cx="304801" cy="268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80200" y="3380753"/>
              <a:ext cx="482600" cy="12444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52939" y="3447051"/>
              <a:ext cx="2737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Collision centrality (ZDC)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53200" y="838200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 Preliminary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3" name="TextBox 2"/>
          <p:cNvSpPr txBox="1"/>
          <p:nvPr/>
        </p:nvSpPr>
        <p:spPr>
          <a:xfrm>
            <a:off x="5463724" y="4098275"/>
            <a:ext cx="26917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dirty="0" smtClean="0">
                <a:solidFill>
                  <a:srgbClr val="0000CC"/>
                </a:solidFill>
              </a:rPr>
              <a:t>Hui Wang (for the STAR Collaboration) </a:t>
            </a:r>
            <a:br>
              <a:rPr lang="en-US" sz="1050" b="1" dirty="0" smtClean="0">
                <a:solidFill>
                  <a:srgbClr val="0000CC"/>
                </a:solidFill>
              </a:rPr>
            </a:br>
            <a:r>
              <a:rPr lang="en-US" sz="1050" b="1" dirty="0" smtClean="0">
                <a:solidFill>
                  <a:srgbClr val="0000CC"/>
                </a:solidFill>
              </a:rPr>
              <a:t>Quark Matter 2014</a:t>
            </a:r>
            <a:endParaRPr lang="en-US" sz="105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33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13459" y="2059704"/>
            <a:ext cx="4388890" cy="3008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96834"/>
          </a:xfrm>
          <a:prstGeom prst="rect">
            <a:avLst/>
          </a:prstGeom>
        </p:spPr>
        <p:txBody>
          <a:bodyPr vert="horz" wrap="square" lIns="0" tIns="42422" rIns="0" bIns="0" rtlCol="0">
            <a:spAutoFit/>
          </a:bodyPr>
          <a:lstStyle/>
          <a:p>
            <a:pPr marL="191235" algn="ctr"/>
            <a:r>
              <a:rPr lang="en-US" sz="3600" b="1" spc="5" dirty="0" smtClean="0">
                <a:solidFill>
                  <a:srgbClr val="FF0000"/>
                </a:solidFill>
              </a:rPr>
              <a:t>Extreme Geometry: </a:t>
            </a:r>
            <a:r>
              <a:rPr lang="en-US" sz="3600" b="1" spc="5" dirty="0" err="1" smtClean="0">
                <a:solidFill>
                  <a:srgbClr val="FF0000"/>
                </a:solidFill>
              </a:rPr>
              <a:t>d+Au</a:t>
            </a:r>
            <a:r>
              <a:rPr lang="en-US" sz="3600" b="1" spc="5" dirty="0" smtClean="0">
                <a:solidFill>
                  <a:srgbClr val="FF0000"/>
                </a:solidFill>
              </a:rPr>
              <a:t> Collisions 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17" y="2049332"/>
            <a:ext cx="4403861" cy="3018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21701" y="4613877"/>
            <a:ext cx="520540" cy="443753"/>
          </a:xfrm>
          <a:custGeom>
            <a:avLst/>
            <a:gdLst/>
            <a:ahLst/>
            <a:cxnLst/>
            <a:rect l="l" t="t" r="r" b="b"/>
            <a:pathLst>
              <a:path w="574039" h="488950">
                <a:moveTo>
                  <a:pt x="574040" y="0"/>
                </a:moveTo>
                <a:lnTo>
                  <a:pt x="0" y="0"/>
                </a:lnTo>
                <a:lnTo>
                  <a:pt x="0" y="488950"/>
                </a:lnTo>
                <a:lnTo>
                  <a:pt x="574040" y="488950"/>
                </a:lnTo>
                <a:lnTo>
                  <a:pt x="5740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13832" y="4358879"/>
            <a:ext cx="6477384" cy="66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08" algn="r"/>
            <a:r>
              <a:rPr sz="1100" spc="-14" dirty="0">
                <a:latin typeface="Arial"/>
                <a:cs typeface="Arial"/>
              </a:rPr>
              <a:t>S</a:t>
            </a:r>
            <a:r>
              <a:rPr sz="1100" spc="-95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R</a:t>
            </a:r>
            <a:r>
              <a:rPr sz="1100" spc="-5" dirty="0">
                <a:latin typeface="Arial"/>
                <a:cs typeface="Arial"/>
              </a:rPr>
              <a:t> P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el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n</a:t>
            </a:r>
            <a:r>
              <a:rPr sz="1100" spc="9" dirty="0">
                <a:latin typeface="Arial"/>
                <a:cs typeface="Arial"/>
              </a:rPr>
              <a:t>a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1000">
              <a:latin typeface="Times New Roman"/>
              <a:cs typeface="Times New Roman"/>
            </a:endParaRPr>
          </a:p>
          <a:p>
            <a:pPr marL="11520"/>
            <a:r>
              <a:rPr sz="2200" dirty="0">
                <a:latin typeface="Symbol"/>
                <a:cs typeface="Symbol"/>
              </a:rPr>
              <a:t></a:t>
            </a:r>
            <a:endParaRPr sz="22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0305" y="1494718"/>
            <a:ext cx="153916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600" spc="-5" dirty="0">
                <a:latin typeface="Arial"/>
                <a:cs typeface="Arial"/>
              </a:rPr>
              <a:t>d</a:t>
            </a:r>
            <a:r>
              <a:rPr sz="1600" spc="5" dirty="0">
                <a:latin typeface="Arial"/>
                <a:cs typeface="Arial"/>
              </a:rPr>
              <a:t>+</a:t>
            </a:r>
            <a:r>
              <a:rPr sz="1600" spc="-27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u</a:t>
            </a:r>
            <a:r>
              <a:rPr sz="1600" dirty="0">
                <a:latin typeface="Arial"/>
                <a:cs typeface="Arial"/>
              </a:rPr>
              <a:t>@</a:t>
            </a:r>
            <a:r>
              <a:rPr sz="1600" spc="-14" dirty="0">
                <a:latin typeface="Arial"/>
                <a:cs typeface="Arial"/>
              </a:rPr>
              <a:t>2</a:t>
            </a:r>
            <a:r>
              <a:rPr sz="1600" spc="-5" dirty="0">
                <a:latin typeface="Arial"/>
                <a:cs typeface="Arial"/>
              </a:rPr>
              <a:t>0</a:t>
            </a:r>
            <a:r>
              <a:rPr sz="1600" dirty="0">
                <a:latin typeface="Arial"/>
                <a:cs typeface="Arial"/>
              </a:rPr>
              <a:t>0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8" dirty="0">
                <a:latin typeface="Arial"/>
                <a:cs typeface="Arial"/>
              </a:rPr>
              <a:t>GeV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1951" y="1486773"/>
            <a:ext cx="224422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600" dirty="0" err="1" smtClean="0">
                <a:latin typeface="Arial"/>
                <a:cs typeface="Arial"/>
              </a:rPr>
              <a:t>p</a:t>
            </a:r>
            <a:r>
              <a:rPr lang="en-US" sz="1600" baseline="-25000" dirty="0" err="1" smtClean="0">
                <a:latin typeface="Arial"/>
                <a:cs typeface="Arial"/>
              </a:rPr>
              <a:t>T</a:t>
            </a:r>
            <a:r>
              <a:rPr sz="1600" spc="113" dirty="0" smtClean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[</a:t>
            </a:r>
            <a:r>
              <a:rPr sz="1600" spc="-23" dirty="0">
                <a:latin typeface="Arial"/>
                <a:cs typeface="Arial"/>
              </a:rPr>
              <a:t>1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-14" dirty="0">
                <a:latin typeface="Arial"/>
                <a:cs typeface="Arial"/>
              </a:rPr>
              <a:t>3</a:t>
            </a:r>
            <a:r>
              <a:rPr sz="1600" dirty="0">
                <a:latin typeface="Arial"/>
                <a:cs typeface="Arial"/>
              </a:rPr>
              <a:t>]</a:t>
            </a:r>
            <a:r>
              <a:rPr sz="1600" spc="-9" dirty="0">
                <a:latin typeface="Arial"/>
                <a:cs typeface="Arial"/>
              </a:rPr>
              <a:t>x[1,3]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8" dirty="0">
                <a:latin typeface="Arial"/>
                <a:cs typeface="Arial"/>
              </a:rPr>
              <a:t>GeV</a:t>
            </a:r>
            <a:r>
              <a:rPr sz="1600" spc="5" dirty="0">
                <a:latin typeface="Arial"/>
                <a:cs typeface="Arial"/>
              </a:rPr>
              <a:t>/</a:t>
            </a:r>
            <a:r>
              <a:rPr sz="1600" i="1" dirty="0">
                <a:latin typeface="Arial"/>
                <a:cs typeface="Arial"/>
              </a:rPr>
              <a:t>c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56633" y="1717110"/>
            <a:ext cx="1574864" cy="372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994">
              <a:lnSpc>
                <a:spcPts val="1020"/>
              </a:lnSpc>
            </a:pPr>
            <a:endParaRPr sz="900" dirty="0">
              <a:latin typeface="Arial"/>
              <a:cs typeface="Arial"/>
            </a:endParaRPr>
          </a:p>
          <a:p>
            <a:pPr marL="11520">
              <a:lnSpc>
                <a:spcPts val="1891"/>
              </a:lnSpc>
            </a:pPr>
            <a:r>
              <a:rPr sz="1600" spc="-18" dirty="0">
                <a:latin typeface="Arial"/>
                <a:cs typeface="Arial"/>
              </a:rPr>
              <a:t>FTP</a:t>
            </a:r>
            <a:r>
              <a:rPr sz="1600" spc="-14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 Multi</a:t>
            </a:r>
            <a:r>
              <a:rPr sz="1600" spc="-14" dirty="0">
                <a:latin typeface="Arial"/>
                <a:cs typeface="Arial"/>
              </a:rPr>
              <a:t>p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9" dirty="0">
                <a:latin typeface="Arial"/>
                <a:cs typeface="Arial"/>
              </a:rPr>
              <a:t>i</a:t>
            </a:r>
            <a:r>
              <a:rPr sz="1600" dirty="0">
                <a:latin typeface="Arial"/>
                <a:cs typeface="Arial"/>
              </a:rPr>
              <a:t>city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52019" y="5157192"/>
            <a:ext cx="7722880" cy="1159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270" indent="-285750" algn="l">
              <a:buFont typeface="Arial" panose="020B0604020202020204" pitchFamily="34" charset="0"/>
              <a:buChar char="•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-m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pc="-1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w-m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pc="-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marL="297270" indent="-285750" algn="l">
              <a:spcBef>
                <a:spcPts val="390"/>
              </a:spcBef>
              <a:buFont typeface="Arial" panose="020B0604020202020204" pitchFamily="34" charset="0"/>
              <a:buChar char="•"/>
              <a:tabLst>
                <a:tab pos="2746409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-m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pc="-1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)–</a:t>
            </a:r>
            <a:r>
              <a:rPr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w-m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pc="-1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spc="-11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138212" y="2533152"/>
            <a:ext cx="110960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100" spc="-14" dirty="0">
                <a:latin typeface="Arial"/>
                <a:cs typeface="Arial"/>
              </a:rPr>
              <a:t>S</a:t>
            </a:r>
            <a:r>
              <a:rPr sz="1100" spc="-95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R</a:t>
            </a:r>
            <a:r>
              <a:rPr sz="1100" spc="-5" dirty="0">
                <a:latin typeface="Arial"/>
                <a:cs typeface="Arial"/>
              </a:rPr>
              <a:t> P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el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n</a:t>
            </a:r>
            <a:r>
              <a:rPr sz="1100" spc="9" dirty="0">
                <a:latin typeface="Arial"/>
                <a:cs typeface="Arial"/>
              </a:rPr>
              <a:t>a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4022" y="1617828"/>
            <a:ext cx="407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Collaboration, </a:t>
            </a:r>
            <a:r>
              <a:rPr lang="en-US" dirty="0" err="1" smtClean="0"/>
              <a:t>arXiv</a:t>
            </a:r>
            <a:r>
              <a:rPr lang="en-US" dirty="0" smtClean="0"/>
              <a:t>: 1412.8437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50288" y="878187"/>
            <a:ext cx="451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diharon</a:t>
            </a:r>
            <a:r>
              <a:rPr lang="en-US" b="1" dirty="0" smtClean="0">
                <a:solidFill>
                  <a:srgbClr val="0000CC"/>
                </a:solidFill>
              </a:rPr>
              <a:t> in close Pseudo-rapidity range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6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754" y="1659752"/>
            <a:ext cx="4109042" cy="3087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79101" y="1682804"/>
            <a:ext cx="4109042" cy="3087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80265" y="4083679"/>
            <a:ext cx="1377358" cy="238589"/>
          </a:xfrm>
          <a:custGeom>
            <a:avLst/>
            <a:gdLst/>
            <a:ahLst/>
            <a:cxnLst/>
            <a:rect l="l" t="t" r="r" b="b"/>
            <a:pathLst>
              <a:path w="1518920" h="262889">
                <a:moveTo>
                  <a:pt x="1518920" y="0"/>
                </a:moveTo>
                <a:lnTo>
                  <a:pt x="0" y="0"/>
                </a:lnTo>
                <a:lnTo>
                  <a:pt x="0" y="262889"/>
                </a:lnTo>
                <a:lnTo>
                  <a:pt x="1518920" y="262889"/>
                </a:lnTo>
                <a:lnTo>
                  <a:pt x="1518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50516" y="4127204"/>
            <a:ext cx="110960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100" spc="-14" dirty="0">
                <a:latin typeface="Arial"/>
                <a:cs typeface="Arial"/>
              </a:rPr>
              <a:t>S</a:t>
            </a:r>
            <a:r>
              <a:rPr sz="1100" spc="-95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R</a:t>
            </a:r>
            <a:r>
              <a:rPr sz="1100" spc="-5" dirty="0">
                <a:latin typeface="Arial"/>
                <a:cs typeface="Arial"/>
              </a:rPr>
              <a:t> P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el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n</a:t>
            </a:r>
            <a:r>
              <a:rPr sz="1100" spc="9" dirty="0">
                <a:latin typeface="Arial"/>
                <a:cs typeface="Arial"/>
              </a:rPr>
              <a:t>a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36290" y="2738590"/>
            <a:ext cx="1377358" cy="238589"/>
          </a:xfrm>
          <a:custGeom>
            <a:avLst/>
            <a:gdLst/>
            <a:ahLst/>
            <a:cxnLst/>
            <a:rect l="l" t="t" r="r" b="b"/>
            <a:pathLst>
              <a:path w="1518920" h="262889">
                <a:moveTo>
                  <a:pt x="1518920" y="0"/>
                </a:moveTo>
                <a:lnTo>
                  <a:pt x="0" y="0"/>
                </a:lnTo>
                <a:lnTo>
                  <a:pt x="0" y="262889"/>
                </a:lnTo>
                <a:lnTo>
                  <a:pt x="1518920" y="262889"/>
                </a:lnTo>
                <a:lnTo>
                  <a:pt x="15189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3596" y="5326792"/>
            <a:ext cx="7454547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420" indent="-342900" algn="l">
              <a:lnSpc>
                <a:spcPts val="2145"/>
              </a:lnSpc>
              <a:buFont typeface="Arial" panose="020B0604020202020204" pitchFamily="34" charset="0"/>
              <a:buChar char="•"/>
              <a:tabLst>
                <a:tab pos="2358755" algn="l"/>
                <a:tab pos="5383951" algn="l"/>
              </a:tabLst>
            </a:pPr>
            <a:r>
              <a:rPr sz="2200" spc="-9" dirty="0">
                <a:latin typeface="Arial"/>
                <a:cs typeface="Arial"/>
              </a:rPr>
              <a:t>La</a:t>
            </a:r>
            <a:r>
              <a:rPr sz="2200" dirty="0">
                <a:latin typeface="Arial"/>
                <a:cs typeface="Arial"/>
              </a:rPr>
              <a:t>r</a:t>
            </a:r>
            <a:r>
              <a:rPr sz="2200" spc="-9" dirty="0">
                <a:latin typeface="Arial"/>
                <a:cs typeface="Arial"/>
              </a:rPr>
              <a:t>g</a:t>
            </a:r>
            <a:r>
              <a:rPr sz="2200" dirty="0">
                <a:latin typeface="Arial"/>
                <a:cs typeface="Arial"/>
              </a:rPr>
              <a:t>er n</a:t>
            </a:r>
            <a:r>
              <a:rPr sz="2200" spc="-9" dirty="0">
                <a:latin typeface="Arial"/>
                <a:cs typeface="Arial"/>
              </a:rPr>
              <a:t>egat</a:t>
            </a:r>
            <a:r>
              <a:rPr sz="2200" spc="-5" dirty="0">
                <a:latin typeface="Arial"/>
                <a:cs typeface="Arial"/>
              </a:rPr>
              <a:t>i</a:t>
            </a:r>
            <a:r>
              <a:rPr sz="2200" dirty="0">
                <a:latin typeface="Arial"/>
                <a:cs typeface="Arial"/>
              </a:rPr>
              <a:t>ve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lang="en-US" sz="2200" spc="-18" dirty="0" smtClean="0">
                <a:latin typeface="Arial"/>
                <a:cs typeface="Arial"/>
              </a:rPr>
              <a:t>V</a:t>
            </a:r>
            <a:r>
              <a:rPr lang="en-US" sz="2200" spc="-18" baseline="-25000" dirty="0" smtClean="0">
                <a:latin typeface="Arial"/>
                <a:cs typeface="Arial"/>
              </a:rPr>
              <a:t>1</a:t>
            </a:r>
            <a:r>
              <a:rPr lang="en-US" sz="2200" spc="-18" dirty="0" smtClean="0">
                <a:latin typeface="Arial"/>
                <a:cs typeface="Arial"/>
              </a:rPr>
              <a:t> </a:t>
            </a:r>
            <a:r>
              <a:rPr sz="2200" spc="-5" dirty="0" smtClean="0">
                <a:latin typeface="Arial"/>
                <a:cs typeface="Arial"/>
              </a:rPr>
              <a:t>i</a:t>
            </a:r>
            <a:r>
              <a:rPr sz="2200" dirty="0" smtClean="0">
                <a:latin typeface="Arial"/>
                <a:cs typeface="Arial"/>
              </a:rPr>
              <a:t>n</a:t>
            </a:r>
            <a:r>
              <a:rPr sz="2200" spc="-9" dirty="0" smtClean="0">
                <a:latin typeface="Arial"/>
                <a:cs typeface="Arial"/>
              </a:rPr>
              <a:t> </a:t>
            </a:r>
            <a:r>
              <a:rPr sz="2200" spc="-5" dirty="0" smtClean="0">
                <a:latin typeface="Arial"/>
                <a:cs typeface="Arial"/>
              </a:rPr>
              <a:t>l</a:t>
            </a:r>
            <a:r>
              <a:rPr sz="2200" spc="-9" dirty="0" smtClean="0">
                <a:latin typeface="Arial"/>
                <a:cs typeface="Arial"/>
              </a:rPr>
              <a:t>o</a:t>
            </a:r>
            <a:r>
              <a:rPr sz="2200" spc="-5" dirty="0" smtClean="0">
                <a:latin typeface="Arial"/>
                <a:cs typeface="Arial"/>
              </a:rPr>
              <a:t>w</a:t>
            </a:r>
            <a:r>
              <a:rPr sz="2200" spc="5" dirty="0" smtClean="0">
                <a:latin typeface="Arial"/>
                <a:cs typeface="Arial"/>
              </a:rPr>
              <a:t>-</a:t>
            </a:r>
            <a:r>
              <a:rPr sz="2200" dirty="0" err="1" smtClean="0">
                <a:latin typeface="Arial"/>
                <a:cs typeface="Arial"/>
              </a:rPr>
              <a:t>m</a:t>
            </a:r>
            <a:r>
              <a:rPr sz="2200" spc="-9" dirty="0" err="1" smtClean="0">
                <a:latin typeface="Arial"/>
                <a:cs typeface="Arial"/>
              </a:rPr>
              <a:t>u</a:t>
            </a:r>
            <a:r>
              <a:rPr sz="2200" spc="-5" dirty="0" err="1" smtClean="0">
                <a:latin typeface="Arial"/>
                <a:cs typeface="Arial"/>
              </a:rPr>
              <a:t>l</a:t>
            </a:r>
            <a:r>
              <a:rPr sz="2200" spc="-9" dirty="0" err="1" smtClean="0">
                <a:latin typeface="Arial"/>
                <a:cs typeface="Arial"/>
              </a:rPr>
              <a:t>t</a:t>
            </a:r>
            <a:r>
              <a:rPr sz="2200" spc="-9" dirty="0" smtClean="0">
                <a:latin typeface="Arial"/>
                <a:cs typeface="Arial"/>
              </a:rPr>
              <a:t>.</a:t>
            </a:r>
            <a:r>
              <a:rPr lang="en-US" sz="2200" spc="9" dirty="0">
                <a:latin typeface="Arial"/>
                <a:cs typeface="Arial"/>
              </a:rPr>
              <a:t> </a:t>
            </a:r>
            <a:r>
              <a:rPr sz="2200" spc="-9" dirty="0" smtClean="0">
                <a:latin typeface="Arial"/>
                <a:cs typeface="Arial"/>
              </a:rPr>
              <a:t>h</a:t>
            </a:r>
            <a:r>
              <a:rPr sz="2200" spc="-5" dirty="0" smtClean="0">
                <a:latin typeface="Arial"/>
                <a:cs typeface="Arial"/>
              </a:rPr>
              <a:t>i</a:t>
            </a:r>
            <a:r>
              <a:rPr sz="2200" spc="-9" dirty="0" smtClean="0">
                <a:latin typeface="Arial"/>
                <a:cs typeface="Arial"/>
              </a:rPr>
              <a:t>de</a:t>
            </a:r>
            <a:r>
              <a:rPr sz="2200" dirty="0" smtClean="0">
                <a:latin typeface="Arial"/>
                <a:cs typeface="Arial"/>
              </a:rPr>
              <a:t>s </a:t>
            </a:r>
            <a:r>
              <a:rPr sz="2200" spc="-9" dirty="0">
                <a:latin typeface="Arial"/>
                <a:cs typeface="Arial"/>
              </a:rPr>
              <a:t>t</a:t>
            </a:r>
            <a:r>
              <a:rPr sz="2200" dirty="0">
                <a:latin typeface="Arial"/>
                <a:cs typeface="Arial"/>
              </a:rPr>
              <a:t>he</a:t>
            </a:r>
            <a:r>
              <a:rPr sz="2200" spc="-9" dirty="0">
                <a:latin typeface="Arial"/>
                <a:cs typeface="Arial"/>
              </a:rPr>
              <a:t> </a:t>
            </a:r>
            <a:r>
              <a:rPr lang="en-US" sz="2200" spc="-18" dirty="0" smtClean="0">
                <a:latin typeface="Arial"/>
                <a:cs typeface="Arial"/>
              </a:rPr>
              <a:t>V</a:t>
            </a:r>
            <a:r>
              <a:rPr lang="en-US" sz="2200" spc="-18" baseline="-25000" dirty="0" smtClean="0">
                <a:latin typeface="Arial"/>
                <a:cs typeface="Arial"/>
              </a:rPr>
              <a:t>2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sz="2200" dirty="0" smtClean="0">
                <a:latin typeface="Arial"/>
                <a:cs typeface="Arial"/>
              </a:rPr>
              <a:t>s</a:t>
            </a:r>
            <a:r>
              <a:rPr sz="2200" spc="-9" dirty="0" smtClean="0">
                <a:latin typeface="Arial"/>
                <a:cs typeface="Arial"/>
              </a:rPr>
              <a:t>hap</a:t>
            </a:r>
            <a:r>
              <a:rPr sz="2200" dirty="0" smtClean="0">
                <a:latin typeface="Arial"/>
                <a:cs typeface="Arial"/>
              </a:rPr>
              <a:t>e</a:t>
            </a:r>
            <a:endParaRPr lang="en-US" sz="2200" dirty="0">
              <a:latin typeface="Arial"/>
              <a:cs typeface="Arial"/>
            </a:endParaRPr>
          </a:p>
          <a:p>
            <a:pPr marL="354420" indent="-342900" algn="l">
              <a:lnSpc>
                <a:spcPts val="2145"/>
              </a:lnSpc>
              <a:buFont typeface="Arial" panose="020B0604020202020204" pitchFamily="34" charset="0"/>
              <a:buChar char="•"/>
              <a:tabLst>
                <a:tab pos="2358755" algn="l"/>
                <a:tab pos="5383951" algn="l"/>
              </a:tabLst>
            </a:pPr>
            <a:r>
              <a:rPr lang="en-US" sz="2200" spc="-18" dirty="0">
                <a:latin typeface="Arial"/>
                <a:cs typeface="Arial"/>
              </a:rPr>
              <a:t>V</a:t>
            </a:r>
            <a:r>
              <a:rPr lang="en-US" sz="2200" spc="-18" baseline="-25000" dirty="0" smtClean="0">
                <a:latin typeface="Arial"/>
                <a:cs typeface="Arial"/>
              </a:rPr>
              <a:t>2</a:t>
            </a:r>
            <a:r>
              <a:rPr lang="en-US" sz="2200" spc="-18" dirty="0" smtClean="0">
                <a:latin typeface="Arial"/>
                <a:cs typeface="Arial"/>
              </a:rPr>
              <a:t> </a:t>
            </a:r>
            <a:r>
              <a:rPr lang="en-US" sz="2200" spc="-9" dirty="0" smtClean="0">
                <a:latin typeface="Arial"/>
                <a:cs typeface="Arial"/>
              </a:rPr>
              <a:t>a</a:t>
            </a:r>
            <a:r>
              <a:rPr lang="en-US" sz="2200" spc="5" dirty="0" smtClean="0">
                <a:latin typeface="Arial"/>
                <a:cs typeface="Arial"/>
              </a:rPr>
              <a:t>r</a:t>
            </a:r>
            <a:r>
              <a:rPr lang="en-US" sz="2200" dirty="0" smtClean="0">
                <a:latin typeface="Arial"/>
                <a:cs typeface="Arial"/>
              </a:rPr>
              <a:t>e</a:t>
            </a:r>
            <a:r>
              <a:rPr lang="en-US" sz="2200" spc="-9" dirty="0" smtClean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same</a:t>
            </a:r>
            <a:r>
              <a:rPr lang="en-US" sz="2200" spc="-9" dirty="0">
                <a:latin typeface="Arial"/>
                <a:cs typeface="Arial"/>
              </a:rPr>
              <a:t> </a:t>
            </a:r>
            <a:r>
              <a:rPr lang="en-US" sz="2200" spc="-5" dirty="0">
                <a:latin typeface="Arial"/>
                <a:cs typeface="Arial"/>
              </a:rPr>
              <a:t>i</a:t>
            </a:r>
            <a:r>
              <a:rPr lang="en-US" sz="2200" dirty="0">
                <a:latin typeface="Arial"/>
                <a:cs typeface="Arial"/>
              </a:rPr>
              <a:t>n</a:t>
            </a:r>
            <a:r>
              <a:rPr lang="en-US" sz="2200" spc="-9" dirty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h</a:t>
            </a:r>
            <a:r>
              <a:rPr lang="en-US" sz="2200" spc="-14" dirty="0">
                <a:latin typeface="Arial"/>
                <a:cs typeface="Arial"/>
              </a:rPr>
              <a:t>i</a:t>
            </a:r>
            <a:r>
              <a:rPr lang="en-US" sz="2200" dirty="0">
                <a:latin typeface="Arial"/>
                <a:cs typeface="Arial"/>
              </a:rPr>
              <a:t>g</a:t>
            </a:r>
            <a:r>
              <a:rPr lang="en-US" sz="2200" spc="-9" dirty="0">
                <a:latin typeface="Arial"/>
                <a:cs typeface="Arial"/>
              </a:rPr>
              <a:t>h</a:t>
            </a:r>
            <a:r>
              <a:rPr lang="en-US" sz="2200" dirty="0">
                <a:latin typeface="Arial"/>
                <a:cs typeface="Arial"/>
              </a:rPr>
              <a:t>-</a:t>
            </a:r>
            <a:r>
              <a:rPr lang="en-US" sz="2200" spc="5" dirty="0" err="1">
                <a:latin typeface="Arial"/>
                <a:cs typeface="Arial"/>
              </a:rPr>
              <a:t>m</a:t>
            </a:r>
            <a:r>
              <a:rPr lang="en-US" sz="2200" spc="-9" dirty="0" err="1">
                <a:latin typeface="Arial"/>
                <a:cs typeface="Arial"/>
              </a:rPr>
              <a:t>u</a:t>
            </a:r>
            <a:r>
              <a:rPr lang="en-US" sz="2200" spc="-5" dirty="0" err="1">
                <a:latin typeface="Arial"/>
                <a:cs typeface="Arial"/>
              </a:rPr>
              <a:t>l</a:t>
            </a:r>
            <a:r>
              <a:rPr lang="en-US" sz="2200" spc="-9" dirty="0" err="1">
                <a:latin typeface="Arial"/>
                <a:cs typeface="Arial"/>
              </a:rPr>
              <a:t>t</a:t>
            </a:r>
            <a:r>
              <a:rPr lang="en-US" sz="2200" spc="-9" dirty="0">
                <a:latin typeface="Arial"/>
                <a:cs typeface="Arial"/>
              </a:rPr>
              <a:t>.</a:t>
            </a:r>
            <a:r>
              <a:rPr lang="en-US" sz="2200" dirty="0">
                <a:latin typeface="Arial"/>
                <a:cs typeface="Arial"/>
              </a:rPr>
              <a:t> a</a:t>
            </a:r>
            <a:r>
              <a:rPr lang="en-US" sz="2200" spc="-9" dirty="0">
                <a:latin typeface="Arial"/>
                <a:cs typeface="Arial"/>
              </a:rPr>
              <a:t>n</a:t>
            </a:r>
            <a:r>
              <a:rPr lang="en-US" sz="2200" dirty="0">
                <a:latin typeface="Arial"/>
                <a:cs typeface="Arial"/>
              </a:rPr>
              <a:t>d</a:t>
            </a:r>
            <a:r>
              <a:rPr lang="en-US" sz="2200" spc="-9" dirty="0">
                <a:latin typeface="Arial"/>
                <a:cs typeface="Arial"/>
              </a:rPr>
              <a:t> </a:t>
            </a:r>
            <a:r>
              <a:rPr lang="en-US" sz="2200" spc="-5" dirty="0">
                <a:latin typeface="Arial"/>
                <a:cs typeface="Arial"/>
              </a:rPr>
              <a:t>l</a:t>
            </a:r>
            <a:r>
              <a:rPr lang="en-US" sz="2200" spc="-9" dirty="0">
                <a:latin typeface="Arial"/>
                <a:cs typeface="Arial"/>
              </a:rPr>
              <a:t>o</a:t>
            </a:r>
            <a:r>
              <a:rPr lang="en-US" sz="2200" spc="-5" dirty="0">
                <a:latin typeface="Arial"/>
                <a:cs typeface="Arial"/>
              </a:rPr>
              <a:t>w</a:t>
            </a:r>
            <a:r>
              <a:rPr lang="en-US" sz="2200" dirty="0">
                <a:latin typeface="Arial"/>
                <a:cs typeface="Arial"/>
              </a:rPr>
              <a:t>-</a:t>
            </a:r>
            <a:r>
              <a:rPr lang="en-US" sz="2200" spc="5" dirty="0" err="1">
                <a:latin typeface="Arial"/>
                <a:cs typeface="Arial"/>
              </a:rPr>
              <a:t>m</a:t>
            </a:r>
            <a:r>
              <a:rPr lang="en-US" sz="2200" spc="-9" dirty="0" err="1">
                <a:latin typeface="Arial"/>
                <a:cs typeface="Arial"/>
              </a:rPr>
              <a:t>u</a:t>
            </a:r>
            <a:r>
              <a:rPr lang="en-US" sz="2200" spc="-5" dirty="0" err="1">
                <a:latin typeface="Arial"/>
                <a:cs typeface="Arial"/>
              </a:rPr>
              <a:t>l</a:t>
            </a:r>
            <a:r>
              <a:rPr lang="en-US" sz="2200" spc="-9" dirty="0" err="1">
                <a:latin typeface="Arial"/>
                <a:cs typeface="Arial"/>
              </a:rPr>
              <a:t>t</a:t>
            </a:r>
            <a:r>
              <a:rPr lang="en-US" sz="2200" spc="-9" dirty="0">
                <a:latin typeface="Arial"/>
                <a:cs typeface="Arial"/>
              </a:rPr>
              <a:t>.</a:t>
            </a:r>
            <a:r>
              <a:rPr lang="en-US" sz="2200" dirty="0">
                <a:latin typeface="Arial"/>
                <a:cs typeface="Arial"/>
              </a:rPr>
              <a:t> </a:t>
            </a:r>
            <a:r>
              <a:rPr lang="en-US" sz="2200" dirty="0" smtClean="0">
                <a:latin typeface="Arial"/>
                <a:cs typeface="Arial"/>
              </a:rPr>
              <a:t>co</a:t>
            </a:r>
            <a:r>
              <a:rPr lang="en-US" sz="2200" spc="-14" dirty="0" smtClean="0">
                <a:latin typeface="Arial"/>
                <a:cs typeface="Arial"/>
              </a:rPr>
              <a:t>l</a:t>
            </a:r>
            <a:r>
              <a:rPr lang="en-US" sz="2200" spc="-5" dirty="0" smtClean="0">
                <a:latin typeface="Arial"/>
                <a:cs typeface="Arial"/>
              </a:rPr>
              <a:t>li</a:t>
            </a:r>
            <a:r>
              <a:rPr lang="en-US" sz="2200" dirty="0" smtClean="0">
                <a:latin typeface="Arial"/>
                <a:cs typeface="Arial"/>
              </a:rPr>
              <a:t>s</a:t>
            </a:r>
            <a:r>
              <a:rPr lang="en-US" sz="2200" spc="-5" dirty="0" smtClean="0">
                <a:latin typeface="Arial"/>
                <a:cs typeface="Arial"/>
              </a:rPr>
              <a:t>i</a:t>
            </a:r>
            <a:r>
              <a:rPr lang="en-US" sz="2200" spc="-9" dirty="0" smtClean="0">
                <a:latin typeface="Arial"/>
                <a:cs typeface="Arial"/>
              </a:rPr>
              <a:t>on</a:t>
            </a:r>
            <a:r>
              <a:rPr lang="en-US" sz="2200" dirty="0" smtClean="0">
                <a:latin typeface="Arial"/>
                <a:cs typeface="Arial"/>
              </a:rPr>
              <a:t>s</a:t>
            </a:r>
            <a:r>
              <a:rPr sz="1200" spc="14" dirty="0" smtClean="0"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09811" y="2157676"/>
            <a:ext cx="331672" cy="2074689"/>
          </a:xfrm>
          <a:custGeom>
            <a:avLst/>
            <a:gdLst/>
            <a:ahLst/>
            <a:cxnLst/>
            <a:rect l="l" t="t" r="r" b="b"/>
            <a:pathLst>
              <a:path w="365760" h="2286000">
                <a:moveTo>
                  <a:pt x="365759" y="0"/>
                </a:moveTo>
                <a:lnTo>
                  <a:pt x="0" y="0"/>
                </a:lnTo>
                <a:lnTo>
                  <a:pt x="0" y="2286000"/>
                </a:lnTo>
                <a:lnTo>
                  <a:pt x="365759" y="2286000"/>
                </a:lnTo>
                <a:lnTo>
                  <a:pt x="3657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17" y="1991702"/>
            <a:ext cx="331672" cy="2074689"/>
          </a:xfrm>
          <a:custGeom>
            <a:avLst/>
            <a:gdLst/>
            <a:ahLst/>
            <a:cxnLst/>
            <a:rect l="l" t="t" r="r" b="b"/>
            <a:pathLst>
              <a:path w="365759" h="2286000">
                <a:moveTo>
                  <a:pt x="365760" y="0"/>
                </a:moveTo>
                <a:lnTo>
                  <a:pt x="0" y="0"/>
                </a:lnTo>
                <a:lnTo>
                  <a:pt x="0" y="2286000"/>
                </a:lnTo>
                <a:lnTo>
                  <a:pt x="365760" y="2286000"/>
                </a:lnTo>
                <a:lnTo>
                  <a:pt x="365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5089" y="45840"/>
            <a:ext cx="767451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Fou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rier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 Co</a:t>
            </a:r>
            <a:r>
              <a:rPr sz="3600" b="1" spc="-27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600" b="1" spc="-91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3600" b="1" spc="-9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ient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3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vs</a:t>
            </a:r>
            <a:r>
              <a:rPr sz="3600" b="1" spc="-14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3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600" b="1" dirty="0" smtClean="0">
                <a:solidFill>
                  <a:srgbClr val="FF0000"/>
                </a:solidFill>
                <a:latin typeface="Arial"/>
                <a:cs typeface="Arial"/>
              </a:rPr>
              <a:t>Mult</a:t>
            </a:r>
            <a:r>
              <a:rPr sz="3600" b="1" spc="-5" dirty="0" smtClean="0">
                <a:solidFill>
                  <a:srgbClr val="FF0000"/>
                </a:solidFill>
                <a:latin typeface="Arial"/>
                <a:cs typeface="Arial"/>
              </a:rPr>
              <a:t>ipl</a:t>
            </a:r>
            <a:r>
              <a:rPr sz="3600" b="1" spc="5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600" b="1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600" b="1" spc="5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3600" b="1" spc="-23" dirty="0" smtClean="0">
                <a:solidFill>
                  <a:srgbClr val="FF0000"/>
                </a:solidFill>
                <a:latin typeface="Arial"/>
                <a:cs typeface="Arial"/>
              </a:rPr>
              <a:t>ty</a:t>
            </a:r>
            <a:endParaRPr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06539" y="2782114"/>
            <a:ext cx="110960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100" spc="-14" dirty="0">
                <a:latin typeface="Arial"/>
                <a:cs typeface="Arial"/>
              </a:rPr>
              <a:t>S</a:t>
            </a:r>
            <a:r>
              <a:rPr sz="1100" spc="-95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A</a:t>
            </a:r>
            <a:r>
              <a:rPr sz="1100" dirty="0">
                <a:latin typeface="Arial"/>
                <a:cs typeface="Arial"/>
              </a:rPr>
              <a:t>R</a:t>
            </a:r>
            <a:r>
              <a:rPr sz="1100" spc="-5" dirty="0">
                <a:latin typeface="Arial"/>
                <a:cs typeface="Arial"/>
              </a:rPr>
              <a:t> P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el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m</a:t>
            </a:r>
            <a:r>
              <a:rPr sz="1100" spc="-9" dirty="0">
                <a:latin typeface="Arial"/>
                <a:cs typeface="Arial"/>
              </a:rPr>
              <a:t>i</a:t>
            </a:r>
            <a:r>
              <a:rPr sz="1100" dirty="0">
                <a:latin typeface="Arial"/>
                <a:cs typeface="Arial"/>
              </a:rPr>
              <a:t>n</a:t>
            </a:r>
            <a:r>
              <a:rPr sz="1100" spc="9" dirty="0">
                <a:latin typeface="Arial"/>
                <a:cs typeface="Arial"/>
              </a:rPr>
              <a:t>a</a:t>
            </a:r>
            <a:r>
              <a:rPr sz="1100" spc="-9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3972" y="131038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258">
              <a:spcBef>
                <a:spcPts val="798"/>
              </a:spcBef>
              <a:tabLst>
                <a:tab pos="4583300" algn="l"/>
              </a:tabLst>
            </a:pPr>
            <a:r>
              <a:rPr lang="en-US" i="1" spc="-1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pc="61" baseline="-22875" dirty="0" smtClean="0">
                <a:latin typeface="Times New Roman"/>
                <a:cs typeface="Times New Roman"/>
              </a:rPr>
              <a:t>1</a:t>
            </a:r>
            <a:r>
              <a:rPr lang="en-US" spc="322" dirty="0">
                <a:latin typeface="Cambria Math"/>
                <a:cs typeface="Cambria Math"/>
              </a:rPr>
              <a:t>=</a:t>
            </a:r>
            <a:r>
              <a:rPr lang="en-US" spc="36" dirty="0">
                <a:latin typeface="Cambria Math"/>
                <a:cs typeface="Cambria Math"/>
              </a:rPr>
              <a:t>⟨</a:t>
            </a:r>
            <a:r>
              <a:rPr lang="en-US" spc="-14" dirty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o</a:t>
            </a:r>
            <a:r>
              <a:rPr lang="en-US" spc="272" dirty="0">
                <a:latin typeface="Times New Roman"/>
                <a:cs typeface="Times New Roman"/>
              </a:rPr>
              <a:t>s</a:t>
            </a:r>
            <a:r>
              <a:rPr lang="en-US" spc="-204" dirty="0">
                <a:latin typeface="Cambria Math"/>
                <a:cs typeface="Cambria Math"/>
              </a:rPr>
              <a:t>(</a:t>
            </a:r>
            <a:r>
              <a:rPr lang="en-US" spc="-317" dirty="0">
                <a:latin typeface="Cambria Math"/>
                <a:cs typeface="Cambria Math"/>
              </a:rPr>
              <a:t> </a:t>
            </a:r>
            <a:r>
              <a:rPr lang="el-GR" spc="27" dirty="0">
                <a:latin typeface="Cambria Math"/>
                <a:cs typeface="Cambria Math"/>
              </a:rPr>
              <a:t>Δ</a:t>
            </a:r>
            <a:r>
              <a:rPr lang="el-GR" spc="-213" dirty="0">
                <a:latin typeface="Cambria Math"/>
                <a:cs typeface="Cambria Math"/>
              </a:rPr>
              <a:t> </a:t>
            </a:r>
            <a:r>
              <a:rPr lang="el-GR" spc="-222" dirty="0">
                <a:latin typeface="Cambria Math"/>
                <a:cs typeface="Cambria Math"/>
              </a:rPr>
              <a:t>φ</a:t>
            </a:r>
            <a:r>
              <a:rPr lang="el-GR" spc="-113" dirty="0" smtClean="0">
                <a:latin typeface="Cambria Math"/>
                <a:cs typeface="Cambria Math"/>
              </a:rPr>
              <a:t>)</a:t>
            </a:r>
            <a:r>
              <a:rPr lang="el-GR" spc="-68" dirty="0" smtClean="0">
                <a:latin typeface="Cambria Math"/>
                <a:cs typeface="Cambria Math"/>
              </a:rPr>
              <a:t>⟩</a:t>
            </a:r>
            <a:r>
              <a:rPr lang="en-US" dirty="0">
                <a:latin typeface="Cambria Math"/>
                <a:cs typeface="Cambria Math"/>
              </a:rPr>
              <a:t> </a:t>
            </a:r>
            <a:r>
              <a:rPr lang="en-US" dirty="0" smtClean="0">
                <a:latin typeface="Cambria Math"/>
                <a:cs typeface="Cambria Math"/>
              </a:rPr>
              <a:t>             </a:t>
            </a:r>
            <a:r>
              <a:rPr lang="en-US" i="1" spc="-18" dirty="0" smtClean="0">
                <a:latin typeface="Times New Roman"/>
                <a:cs typeface="Times New Roman"/>
              </a:rPr>
              <a:t>V</a:t>
            </a:r>
            <a:r>
              <a:rPr lang="en-US" i="1" spc="-286" dirty="0" smtClean="0">
                <a:latin typeface="Times New Roman"/>
                <a:cs typeface="Times New Roman"/>
              </a:rPr>
              <a:t> </a:t>
            </a:r>
            <a:r>
              <a:rPr lang="en-US" spc="61" baseline="-22875" dirty="0">
                <a:latin typeface="Times New Roman"/>
                <a:cs typeface="Times New Roman"/>
              </a:rPr>
              <a:t>2</a:t>
            </a:r>
            <a:r>
              <a:rPr lang="en-US" spc="322" dirty="0">
                <a:latin typeface="Cambria Math"/>
                <a:cs typeface="Cambria Math"/>
              </a:rPr>
              <a:t>=</a:t>
            </a:r>
            <a:r>
              <a:rPr lang="en-US" spc="-68" dirty="0">
                <a:latin typeface="Cambria Math"/>
                <a:cs typeface="Cambria Math"/>
              </a:rPr>
              <a:t>⟨</a:t>
            </a:r>
            <a:r>
              <a:rPr lang="en-US" spc="-313" dirty="0">
                <a:latin typeface="Cambria Math"/>
                <a:cs typeface="Cambria Math"/>
              </a:rPr>
              <a:t> </a:t>
            </a:r>
            <a:r>
              <a:rPr lang="en-US" spc="-14" dirty="0">
                <a:latin typeface="Times New Roman"/>
                <a:cs typeface="Times New Roman"/>
              </a:rPr>
              <a:t>c</a:t>
            </a:r>
            <a:r>
              <a:rPr lang="en-US" spc="-9" dirty="0">
                <a:latin typeface="Times New Roman"/>
                <a:cs typeface="Times New Roman"/>
              </a:rPr>
              <a:t>o</a:t>
            </a:r>
            <a:r>
              <a:rPr lang="en-US" spc="118" dirty="0">
                <a:latin typeface="Times New Roman"/>
                <a:cs typeface="Times New Roman"/>
              </a:rPr>
              <a:t>s</a:t>
            </a:r>
            <a:r>
              <a:rPr lang="en-US" spc="-204" dirty="0">
                <a:latin typeface="Cambria Math"/>
                <a:cs typeface="Cambria Math"/>
              </a:rPr>
              <a:t>(</a:t>
            </a:r>
            <a:r>
              <a:rPr lang="en-US" spc="-308" dirty="0">
                <a:latin typeface="Cambria Math"/>
                <a:cs typeface="Cambria Math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2</a:t>
            </a:r>
            <a:r>
              <a:rPr lang="en-US" spc="-327" dirty="0">
                <a:latin typeface="Times New Roman"/>
                <a:cs typeface="Times New Roman"/>
              </a:rPr>
              <a:t> </a:t>
            </a:r>
            <a:r>
              <a:rPr lang="el-GR" spc="27" dirty="0">
                <a:latin typeface="Cambria Math"/>
                <a:cs typeface="Cambria Math"/>
              </a:rPr>
              <a:t>Δ</a:t>
            </a:r>
            <a:r>
              <a:rPr lang="el-GR" spc="-213" dirty="0">
                <a:latin typeface="Cambria Math"/>
                <a:cs typeface="Cambria Math"/>
              </a:rPr>
              <a:t> </a:t>
            </a:r>
            <a:r>
              <a:rPr lang="el-GR" spc="-230" dirty="0">
                <a:latin typeface="Cambria Math"/>
                <a:cs typeface="Cambria Math"/>
              </a:rPr>
              <a:t>φ</a:t>
            </a:r>
            <a:r>
              <a:rPr lang="el-GR" spc="-103" dirty="0">
                <a:latin typeface="Cambria Math"/>
                <a:cs typeface="Cambria Math"/>
              </a:rPr>
              <a:t>)</a:t>
            </a:r>
            <a:r>
              <a:rPr lang="el-GR" spc="-68" dirty="0">
                <a:latin typeface="Cambria Math"/>
                <a:cs typeface="Cambria Math"/>
              </a:rPr>
              <a:t>⟩</a:t>
            </a:r>
            <a:endParaRPr lang="el-GR" dirty="0">
              <a:latin typeface="Cambria Math"/>
              <a:cs typeface="Cambria Math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9525" y="878187"/>
            <a:ext cx="448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diharon</a:t>
            </a:r>
            <a:r>
              <a:rPr lang="en-US" b="1" dirty="0" smtClean="0">
                <a:solidFill>
                  <a:srgbClr val="0000CC"/>
                </a:solidFill>
              </a:rPr>
              <a:t> in large Pseudo-rapidity range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08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Heavy-Ion meets Spin (run15)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6088" y="1052736"/>
            <a:ext cx="4038600" cy="2736303"/>
          </a:xfrm>
        </p:spPr>
        <p:txBody>
          <a:bodyPr/>
          <a:lstStyle/>
          <a:p>
            <a:r>
              <a:rPr lang="en-US" sz="2400" dirty="0" smtClean="0"/>
              <a:t>5 weeks </a:t>
            </a:r>
            <a:br>
              <a:rPr lang="en-US" sz="2400" dirty="0" smtClean="0"/>
            </a:br>
            <a:r>
              <a:rPr lang="en-US" sz="2400" dirty="0" smtClean="0"/>
              <a:t>Polarized </a:t>
            </a:r>
            <a:r>
              <a:rPr lang="en-US" sz="2400" b="1" dirty="0" err="1" smtClean="0">
                <a:solidFill>
                  <a:srgbClr val="FF0000"/>
                </a:solidFill>
              </a:rPr>
              <a:t>p+Au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 smtClean="0"/>
              <a:t>L</a:t>
            </a:r>
            <a:r>
              <a:rPr lang="en-US" sz="2400" dirty="0" smtClean="0"/>
              <a:t>=300nb</a:t>
            </a:r>
            <a:r>
              <a:rPr lang="en-US" sz="2400" baseline="30000" dirty="0" smtClean="0"/>
              <a:t>-1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aturation </a:t>
            </a:r>
            <a:r>
              <a:rPr lang="en-US" sz="2400" dirty="0"/>
              <a:t>physics,</a:t>
            </a:r>
          </a:p>
          <a:p>
            <a:r>
              <a:rPr lang="en-US" sz="2400" dirty="0" err="1" smtClean="0"/>
              <a:t>pA</a:t>
            </a:r>
            <a:r>
              <a:rPr lang="en-US" sz="2400" dirty="0" smtClean="0"/>
              <a:t>-ridge </a:t>
            </a:r>
          </a:p>
          <a:p>
            <a:r>
              <a:rPr lang="en-US" sz="2400" dirty="0" smtClean="0"/>
              <a:t>Cold Nuclear Effect</a:t>
            </a:r>
          </a:p>
          <a:p>
            <a:r>
              <a:rPr lang="en-US" sz="2400" dirty="0" smtClean="0"/>
              <a:t>GPD gluon (pre-EIC)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9"/>
          <a:stretch>
            <a:fillRect/>
          </a:stretch>
        </p:blipFill>
        <p:spPr bwMode="auto">
          <a:xfrm>
            <a:off x="3968926" y="892515"/>
            <a:ext cx="4878992" cy="3562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94137" y="4043418"/>
            <a:ext cx="3585776" cy="2366797"/>
            <a:chOff x="0" y="0"/>
            <a:chExt cx="2119757" cy="16223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19757" cy="162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8"/>
            <p:cNvSpPr txBox="1">
              <a:spLocks noChangeArrowheads="1"/>
            </p:cNvSpPr>
            <p:nvPr/>
          </p:nvSpPr>
          <p:spPr bwMode="auto">
            <a:xfrm>
              <a:off x="163027" y="123699"/>
              <a:ext cx="405765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Au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1" name="Text Box 89"/>
            <p:cNvSpPr txBox="1">
              <a:spLocks noChangeArrowheads="1"/>
            </p:cNvSpPr>
            <p:nvPr/>
          </p:nvSpPr>
          <p:spPr bwMode="auto">
            <a:xfrm>
              <a:off x="1485879" y="117155"/>
              <a:ext cx="445770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Au’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2" name="Text Box 90"/>
            <p:cNvSpPr txBox="1">
              <a:spLocks noChangeArrowheads="1"/>
            </p:cNvSpPr>
            <p:nvPr/>
          </p:nvSpPr>
          <p:spPr bwMode="auto">
            <a:xfrm>
              <a:off x="244302" y="950345"/>
              <a:ext cx="278130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p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3" name="Text Box 91"/>
            <p:cNvSpPr txBox="1">
              <a:spLocks noChangeArrowheads="1"/>
            </p:cNvSpPr>
            <p:nvPr/>
          </p:nvSpPr>
          <p:spPr bwMode="auto">
            <a:xfrm>
              <a:off x="1484780" y="1016385"/>
              <a:ext cx="318770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p’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26115" y="4205429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Upgrades for run15: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Roman-Pot Phase II </a:t>
            </a:r>
            <a:br>
              <a:rPr lang="en-US" dirty="0" smtClean="0"/>
            </a:br>
            <a:r>
              <a:rPr lang="en-US" dirty="0" smtClean="0"/>
              <a:t>(move RP closer)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Refurbish FMS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FMS pre-shower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Forward Instrumentation (proton in </a:t>
            </a:r>
            <a:r>
              <a:rPr lang="en-US" b="1" dirty="0" smtClean="0">
                <a:solidFill>
                  <a:srgbClr val="0000CC"/>
                </a:solidFill>
              </a:rPr>
              <a:t>BLUE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4" name="TextBox 3"/>
          <p:cNvSpPr txBox="1"/>
          <p:nvPr/>
        </p:nvSpPr>
        <p:spPr>
          <a:xfrm>
            <a:off x="6012160" y="105273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3187183" y="6165304"/>
            <a:ext cx="5333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Other Extreme Geometry: </a:t>
            </a:r>
            <a:r>
              <a:rPr lang="en-US" sz="2000" b="1" dirty="0" err="1" smtClean="0">
                <a:solidFill>
                  <a:srgbClr val="FF0000"/>
                </a:solidFill>
              </a:rPr>
              <a:t>Cu+Au</a:t>
            </a:r>
            <a:r>
              <a:rPr lang="en-US" sz="2000" b="1" dirty="0" smtClean="0">
                <a:solidFill>
                  <a:srgbClr val="FF0000"/>
                </a:solidFill>
              </a:rPr>
              <a:t>,  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He+Au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43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830" y="274638"/>
            <a:ext cx="885334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9475">
              <a:lnSpc>
                <a:spcPct val="100000"/>
              </a:lnSpc>
            </a:pPr>
            <a:r>
              <a:rPr lang="en-US" sz="4000" b="1" spc="-25" dirty="0" smtClean="0">
                <a:solidFill>
                  <a:srgbClr val="FF0000"/>
                </a:solidFill>
              </a:rPr>
              <a:t>Quantifying a </a:t>
            </a:r>
            <a:r>
              <a:rPr lang="en-US" sz="4000" b="1" spc="-25" dirty="0">
                <a:solidFill>
                  <a:srgbClr val="FF0000"/>
                </a:solidFill>
              </a:rPr>
              <a:t>C</a:t>
            </a:r>
            <a:r>
              <a:rPr lang="en-US" sz="4000" b="1" spc="-25" dirty="0" smtClean="0">
                <a:solidFill>
                  <a:srgbClr val="FF0000"/>
                </a:solidFill>
              </a:rPr>
              <a:t>omplete Picture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830" y="778303"/>
            <a:ext cx="826198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1790" algn="l"/>
              </a:tabLst>
            </a:pPr>
            <a:r>
              <a:rPr sz="1400" spc="-600" dirty="0">
                <a:solidFill>
                  <a:srgbClr val="3333CC"/>
                </a:solidFill>
                <a:latin typeface="Wingdings"/>
                <a:cs typeface="Wingdings"/>
              </a:rPr>
              <a:t></a:t>
            </a:r>
            <a:r>
              <a:rPr sz="1400" spc="-600" dirty="0">
                <a:solidFill>
                  <a:srgbClr val="3333CC"/>
                </a:solidFill>
                <a:latin typeface="Times New Roman"/>
                <a:cs typeface="Times New Roman"/>
              </a:rPr>
              <a:t>	</a:t>
            </a:r>
            <a:r>
              <a:rPr sz="2400" spc="-15" dirty="0">
                <a:solidFill>
                  <a:srgbClr val="3333CC"/>
                </a:solidFill>
                <a:latin typeface="Times New Roman"/>
                <a:cs typeface="Times New Roman"/>
              </a:rPr>
              <a:t>Exp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2400" spc="-15" dirty="0">
                <a:solidFill>
                  <a:srgbClr val="3333CC"/>
                </a:solidFill>
                <a:latin typeface="Times New Roman"/>
                <a:cs typeface="Times New Roman"/>
              </a:rPr>
              <a:t>rim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nt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l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rror </a:t>
            </a:r>
            <a:r>
              <a:rPr sz="2400" spc="-15" dirty="0">
                <a:solidFill>
                  <a:srgbClr val="3333CC"/>
                </a:solidFill>
                <a:latin typeface="Times New Roman"/>
                <a:cs typeface="Times New Roman"/>
              </a:rPr>
              <a:t>b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r </a:t>
            </a:r>
            <a:r>
              <a:rPr sz="2400" spc="-15" dirty="0">
                <a:solidFill>
                  <a:srgbClr val="3333CC"/>
                </a:solidFill>
                <a:latin typeface="Times New Roman"/>
                <a:cs typeface="Times New Roman"/>
              </a:rPr>
              <a:t>no-long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r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the</a:t>
            </a:r>
            <a:r>
              <a:rPr sz="2400" spc="-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limiti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ng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f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ac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ors on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the</a:t>
            </a:r>
            <a:r>
              <a:rPr sz="2400" spc="-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/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349" y="4004549"/>
            <a:ext cx="888682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l">
              <a:lnSpc>
                <a:spcPct val="100000"/>
              </a:lnSpc>
              <a:tabLst>
                <a:tab pos="351790" algn="l"/>
              </a:tabLst>
            </a:pPr>
            <a:r>
              <a:rPr sz="1400" spc="-600" dirty="0">
                <a:solidFill>
                  <a:srgbClr val="3333CC"/>
                </a:solidFill>
                <a:latin typeface="Wingdings"/>
                <a:cs typeface="Wingdings"/>
              </a:rPr>
              <a:t></a:t>
            </a:r>
            <a:r>
              <a:rPr sz="1400" spc="-600" dirty="0">
                <a:solidFill>
                  <a:srgbClr val="3333CC"/>
                </a:solidFill>
                <a:latin typeface="Times New Roman"/>
                <a:cs typeface="Times New Roman"/>
              </a:rPr>
              <a:t>	</a:t>
            </a:r>
            <a:r>
              <a:rPr lang="en-US" sz="2400" spc="-20" dirty="0" smtClean="0">
                <a:solidFill>
                  <a:srgbClr val="3333CC"/>
                </a:solidFill>
                <a:latin typeface="Times New Roman"/>
                <a:cs typeface="Times New Roman"/>
              </a:rPr>
              <a:t>Me</a:t>
            </a:r>
            <a:r>
              <a:rPr sz="2400" spc="-20" dirty="0" smtClean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dirty="0" smtClean="0">
                <a:solidFill>
                  <a:srgbClr val="3333CC"/>
                </a:solidFill>
                <a:latin typeface="Times New Roman"/>
                <a:cs typeface="Times New Roman"/>
              </a:rPr>
              <a:t>s</a:t>
            </a:r>
            <a:r>
              <a:rPr sz="2400" spc="-10" dirty="0" smtClean="0">
                <a:solidFill>
                  <a:srgbClr val="3333CC"/>
                </a:solidFill>
                <a:latin typeface="Times New Roman"/>
                <a:cs typeface="Times New Roman"/>
              </a:rPr>
              <a:t>ur</a:t>
            </a:r>
            <a:r>
              <a:rPr sz="2400" spc="-20" dirty="0" smtClean="0">
                <a:solidFill>
                  <a:srgbClr val="3333CC"/>
                </a:solidFill>
                <a:latin typeface="Times New Roman"/>
                <a:cs typeface="Times New Roman"/>
              </a:rPr>
              <a:t>eme</a:t>
            </a:r>
            <a:r>
              <a:rPr sz="2400" spc="-10" dirty="0" smtClean="0">
                <a:solidFill>
                  <a:srgbClr val="3333CC"/>
                </a:solidFill>
                <a:latin typeface="Times New Roman"/>
                <a:cs typeface="Times New Roman"/>
              </a:rPr>
              <a:t>nt</a:t>
            </a:r>
            <a:r>
              <a:rPr sz="2400" dirty="0" smtClean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spc="-15" dirty="0">
                <a:solidFill>
                  <a:srgbClr val="3333CC"/>
                </a:solidFill>
                <a:latin typeface="Times New Roman"/>
                <a:cs typeface="Times New Roman"/>
              </a:rPr>
              <a:t>im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o </a:t>
            </a:r>
            <a:r>
              <a:rPr sz="2400" spc="-15" dirty="0">
                <a:solidFill>
                  <a:srgbClr val="3333CC"/>
                </a:solidFill>
                <a:latin typeface="Times New Roman"/>
                <a:cs typeface="Times New Roman"/>
              </a:rPr>
              <a:t>provide</a:t>
            </a:r>
            <a:r>
              <a:rPr sz="2400" spc="-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spc="-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pi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c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ture</a:t>
            </a:r>
            <a:r>
              <a:rPr sz="2400" spc="-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th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i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s 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s 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ompl</a:t>
            </a:r>
            <a:r>
              <a:rPr sz="2400" spc="-2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sz="2400" spc="-10" dirty="0">
                <a:solidFill>
                  <a:srgbClr val="FF0000"/>
                </a:solidFill>
                <a:latin typeface="Times New Roman"/>
                <a:cs typeface="Times New Roman"/>
              </a:rPr>
              <a:t>te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s poss</a:t>
            </a:r>
            <a:r>
              <a:rPr sz="2400" spc="-10" dirty="0">
                <a:solidFill>
                  <a:srgbClr val="3333CC"/>
                </a:solidFill>
                <a:latin typeface="Times New Roman"/>
                <a:cs typeface="Times New Roman"/>
              </a:rPr>
              <a:t>ibl</a:t>
            </a:r>
            <a:r>
              <a:rPr sz="2400" spc="-20" dirty="0">
                <a:solidFill>
                  <a:srgbClr val="3333CC"/>
                </a:solidFill>
                <a:latin typeface="Times New Roman"/>
                <a:cs typeface="Times New Roman"/>
              </a:rPr>
              <a:t>e</a:t>
            </a:r>
            <a:r>
              <a:rPr sz="2400" dirty="0">
                <a:solidFill>
                  <a:srgbClr val="3333CC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 marL="456565" algn="l">
              <a:lnSpc>
                <a:spcPct val="100000"/>
              </a:lnSpc>
              <a:spcBef>
                <a:spcPts val="520"/>
              </a:spcBef>
              <a:tabLst>
                <a:tab pos="739140" algn="l"/>
              </a:tabLst>
            </a:pPr>
            <a:r>
              <a:rPr sz="1100" spc="-480" dirty="0">
                <a:solidFill>
                  <a:srgbClr val="FF0000"/>
                </a:solidFill>
                <a:latin typeface="Wingdings"/>
                <a:cs typeface="Wingdings"/>
              </a:rPr>
              <a:t></a:t>
            </a:r>
            <a:r>
              <a:rPr sz="1100" spc="-48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Event-by-event flow observables</a:t>
            </a:r>
            <a:r>
              <a:rPr sz="2000" spc="-1000" dirty="0" smtClean="0">
                <a:latin typeface="Wingdings"/>
                <a:cs typeface="Wingdings"/>
              </a:rPr>
              <a:t></a:t>
            </a:r>
            <a:r>
              <a:rPr sz="2000" spc="-1000" dirty="0" smtClean="0">
                <a:latin typeface="Times New Roman"/>
                <a:cs typeface="Times New Roman"/>
              </a:rPr>
              <a:t> </a:t>
            </a:r>
            <a:r>
              <a:rPr lang="en-US" sz="2000" spc="-1000" dirty="0" smtClean="0">
                <a:latin typeface="Times New Roman"/>
                <a:cs typeface="Times New Roman"/>
              </a:rPr>
              <a:t>     </a:t>
            </a:r>
            <a:r>
              <a:rPr lang="en-US" sz="2000" spc="-10" dirty="0" smtClean="0">
                <a:latin typeface="Times New Roman"/>
                <a:cs typeface="Times New Roman"/>
              </a:rPr>
              <a:t>  I</a:t>
            </a:r>
            <a:r>
              <a:rPr sz="2000" spc="-10" dirty="0" smtClean="0">
                <a:latin typeface="Times New Roman"/>
                <a:cs typeface="Times New Roman"/>
              </a:rPr>
              <a:t>nitial </a:t>
            </a:r>
            <a:r>
              <a:rPr sz="2000" spc="-10" dirty="0">
                <a:latin typeface="Times New Roman"/>
                <a:cs typeface="Times New Roman"/>
              </a:rPr>
              <a:t>fluctuation </a:t>
            </a:r>
            <a:r>
              <a:rPr sz="2000" spc="-20" dirty="0">
                <a:latin typeface="Times New Roman"/>
                <a:cs typeface="Times New Roman"/>
              </a:rPr>
              <a:t>&amp; </a:t>
            </a:r>
            <a:r>
              <a:rPr sz="2000" spc="-10" dirty="0">
                <a:latin typeface="Times New Roman"/>
                <a:cs typeface="Times New Roman"/>
              </a:rPr>
              <a:t>flow corr</a:t>
            </a:r>
            <a:r>
              <a:rPr sz="2000" spc="-15" dirty="0">
                <a:latin typeface="Times New Roman"/>
                <a:cs typeface="Times New Roman"/>
              </a:rPr>
              <a:t>e</a:t>
            </a:r>
            <a:r>
              <a:rPr sz="2000" spc="-10" dirty="0">
                <a:latin typeface="Times New Roman"/>
                <a:cs typeface="Times New Roman"/>
              </a:rPr>
              <a:t>lati</a:t>
            </a:r>
            <a:r>
              <a:rPr sz="2000" dirty="0">
                <a:latin typeface="Times New Roman"/>
                <a:cs typeface="Times New Roman"/>
              </a:rPr>
              <a:t>on</a:t>
            </a:r>
          </a:p>
          <a:p>
            <a:pPr marL="456565" algn="l">
              <a:lnSpc>
                <a:spcPct val="100000"/>
              </a:lnSpc>
              <a:spcBef>
                <a:spcPts val="500"/>
              </a:spcBef>
              <a:tabLst>
                <a:tab pos="739140" algn="l"/>
              </a:tabLst>
            </a:pPr>
            <a:r>
              <a:rPr sz="1100" spc="-480" dirty="0">
                <a:solidFill>
                  <a:srgbClr val="FF0000"/>
                </a:solidFill>
                <a:latin typeface="Wingdings"/>
                <a:cs typeface="Wingdings"/>
              </a:rPr>
              <a:t></a:t>
            </a:r>
            <a:r>
              <a:rPr sz="1100" spc="-48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Event shape engineer </a:t>
            </a:r>
            <a:r>
              <a:rPr sz="2000" spc="-20" dirty="0">
                <a:latin typeface="Times New Roman"/>
                <a:cs typeface="Times New Roman"/>
              </a:rPr>
              <a:t>&amp; </a:t>
            </a:r>
            <a:r>
              <a:rPr sz="2000" spc="-10" dirty="0">
                <a:latin typeface="Times New Roman"/>
                <a:cs typeface="Times New Roman"/>
              </a:rPr>
              <a:t>engen</a:t>
            </a:r>
            <a:r>
              <a:rPr sz="2000" spc="-15" dirty="0">
                <a:latin typeface="Times New Roman"/>
                <a:cs typeface="Times New Roman"/>
              </a:rPr>
              <a:t>-mode </a:t>
            </a:r>
            <a:r>
              <a:rPr sz="2000" spc="-10" dirty="0">
                <a:latin typeface="Times New Roman"/>
                <a:cs typeface="Times New Roman"/>
              </a:rPr>
              <a:t>ana.</a:t>
            </a:r>
            <a:r>
              <a:rPr sz="2000" spc="-1000" dirty="0" smtClean="0">
                <a:latin typeface="Wingdings"/>
                <a:cs typeface="Wingdings"/>
              </a:rPr>
              <a:t></a:t>
            </a:r>
            <a:r>
              <a:rPr sz="2000" spc="-1000" dirty="0" smtClean="0">
                <a:latin typeface="Times New Roman"/>
                <a:cs typeface="Times New Roman"/>
              </a:rPr>
              <a:t> </a:t>
            </a:r>
            <a:r>
              <a:rPr lang="en-US" sz="2000" spc="-10" dirty="0" smtClean="0">
                <a:latin typeface="Times New Roman"/>
                <a:cs typeface="Times New Roman"/>
              </a:rPr>
              <a:t>  G</a:t>
            </a:r>
            <a:r>
              <a:rPr sz="2000" spc="-10" dirty="0" smtClean="0">
                <a:latin typeface="Times New Roman"/>
                <a:cs typeface="Times New Roman"/>
              </a:rPr>
              <a:t>eometry </a:t>
            </a:r>
            <a:r>
              <a:rPr sz="2000" spc="-10" dirty="0">
                <a:latin typeface="Times New Roman"/>
                <a:cs typeface="Times New Roman"/>
              </a:rPr>
              <a:t>model </a:t>
            </a:r>
            <a:r>
              <a:rPr sz="2000" spc="-20" dirty="0">
                <a:latin typeface="Times New Roman"/>
                <a:cs typeface="Times New Roman"/>
              </a:rPr>
              <a:t>&amp; hydro.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endParaRPr sz="2000" dirty="0">
              <a:latin typeface="Times New Roman"/>
              <a:cs typeface="Times New Roman"/>
            </a:endParaRPr>
          </a:p>
          <a:p>
            <a:pPr marL="456565" algn="l">
              <a:lnSpc>
                <a:spcPct val="100000"/>
              </a:lnSpc>
              <a:spcBef>
                <a:spcPts val="400"/>
              </a:spcBef>
              <a:tabLst>
                <a:tab pos="739140" algn="l"/>
              </a:tabLst>
            </a:pPr>
            <a:r>
              <a:rPr sz="1100" spc="-480" dirty="0">
                <a:solidFill>
                  <a:srgbClr val="FF0000"/>
                </a:solidFill>
                <a:latin typeface="Wingdings"/>
                <a:cs typeface="Wingdings"/>
              </a:rPr>
              <a:t></a:t>
            </a:r>
            <a:r>
              <a:rPr sz="1100" spc="-480" dirty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latin typeface="Times New Roman"/>
                <a:cs typeface="Times New Roman"/>
              </a:rPr>
              <a:t>Longitudinal fluctuations</a:t>
            </a:r>
            <a:r>
              <a:rPr sz="2000" spc="-1000" dirty="0" smtClean="0">
                <a:latin typeface="Wingdings"/>
                <a:cs typeface="Wingdings"/>
              </a:rPr>
              <a:t></a:t>
            </a:r>
            <a:r>
              <a:rPr lang="en-US" sz="2000" spc="-1000" dirty="0" smtClean="0">
                <a:latin typeface="Wingdings"/>
                <a:cs typeface="Wingdings"/>
              </a:rPr>
              <a:t> </a:t>
            </a:r>
            <a:r>
              <a:rPr sz="2000" spc="-10" dirty="0" smtClean="0">
                <a:latin typeface="Times New Roman"/>
                <a:cs typeface="Times New Roman"/>
              </a:rPr>
              <a:t>particle </a:t>
            </a:r>
            <a:r>
              <a:rPr sz="2000" spc="-10" dirty="0">
                <a:latin typeface="Times New Roman"/>
                <a:cs typeface="Times New Roman"/>
              </a:rPr>
              <a:t>produ</a:t>
            </a:r>
            <a:r>
              <a:rPr sz="2000" spc="-15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ti</a:t>
            </a:r>
            <a:r>
              <a:rPr sz="2000" dirty="0">
                <a:latin typeface="Times New Roman"/>
                <a:cs typeface="Times New Roman"/>
              </a:rPr>
              <a:t>on </a:t>
            </a:r>
            <a:r>
              <a:rPr sz="2000" spc="-20" dirty="0">
                <a:latin typeface="Times New Roman"/>
                <a:cs typeface="Times New Roman"/>
              </a:rPr>
              <a:t>&amp;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earl</a:t>
            </a:r>
            <a:r>
              <a:rPr sz="2000" dirty="0">
                <a:latin typeface="Times New Roman"/>
                <a:cs typeface="Times New Roman"/>
              </a:rPr>
              <a:t>y </a:t>
            </a:r>
            <a:r>
              <a:rPr sz="2000" spc="-10" dirty="0">
                <a:latin typeface="Times New Roman"/>
                <a:cs typeface="Times New Roman"/>
              </a:rPr>
              <a:t>time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dynamic</a:t>
            </a:r>
            <a:r>
              <a:rPr sz="2000" dirty="0">
                <a:latin typeface="Times New Roman"/>
                <a:cs typeface="Times New Roman"/>
              </a:rPr>
              <a:t>s</a:t>
            </a:r>
          </a:p>
          <a:p>
            <a:pPr marL="456565" algn="l">
              <a:lnSpc>
                <a:spcPct val="100000"/>
              </a:lnSpc>
              <a:spcBef>
                <a:spcPts val="500"/>
              </a:spcBef>
              <a:tabLst>
                <a:tab pos="739140" algn="l"/>
              </a:tabLst>
            </a:pPr>
            <a:r>
              <a:rPr sz="1100" spc="-480" dirty="0" smtClean="0">
                <a:solidFill>
                  <a:srgbClr val="FF0000"/>
                </a:solidFill>
                <a:latin typeface="Wingdings"/>
                <a:cs typeface="Wingdings"/>
              </a:rPr>
              <a:t></a:t>
            </a:r>
            <a:r>
              <a:rPr sz="1100" spc="-480" dirty="0" smtClean="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lang="en-US" sz="2000" spc="-10" dirty="0" smtClean="0">
                <a:latin typeface="Times New Roman"/>
                <a:cs typeface="Times New Roman"/>
              </a:rPr>
              <a:t>Med</a:t>
            </a:r>
            <a:r>
              <a:rPr sz="2000" spc="-10" dirty="0" smtClean="0">
                <a:latin typeface="Times New Roman"/>
                <a:cs typeface="Times New Roman"/>
              </a:rPr>
              <a:t>ium </a:t>
            </a:r>
            <a:r>
              <a:rPr sz="2000" spc="-10" dirty="0">
                <a:latin typeface="Times New Roman"/>
                <a:cs typeface="Times New Roman"/>
              </a:rPr>
              <a:t>response</a:t>
            </a:r>
            <a:r>
              <a:rPr sz="2000" spc="-1000" dirty="0" smtClean="0">
                <a:latin typeface="Wingdings"/>
                <a:cs typeface="Wingdings"/>
              </a:rPr>
              <a:t></a:t>
            </a:r>
            <a:r>
              <a:rPr sz="2000" spc="-1000" dirty="0" smtClean="0">
                <a:latin typeface="Times New Roman"/>
                <a:cs typeface="Times New Roman"/>
              </a:rPr>
              <a:t> </a:t>
            </a:r>
            <a:r>
              <a:rPr lang="en-US" sz="2000" spc="-1000" dirty="0" smtClean="0">
                <a:latin typeface="Times New Roman"/>
                <a:cs typeface="Times New Roman"/>
              </a:rPr>
              <a:t>   </a:t>
            </a:r>
            <a:r>
              <a:rPr lang="en-US" sz="2000" spc="-10" dirty="0" smtClean="0">
                <a:latin typeface="Times New Roman"/>
                <a:cs typeface="Times New Roman"/>
              </a:rPr>
              <a:t> r</a:t>
            </a:r>
            <a:r>
              <a:rPr sz="2000" spc="-10" dirty="0" smtClean="0">
                <a:latin typeface="Times New Roman"/>
                <a:cs typeface="Times New Roman"/>
              </a:rPr>
              <a:t>elaxation </a:t>
            </a:r>
            <a:r>
              <a:rPr sz="2000" spc="-10" dirty="0">
                <a:latin typeface="Times New Roman"/>
                <a:cs typeface="Times New Roman"/>
              </a:rPr>
              <a:t>mechanis</a:t>
            </a:r>
            <a:r>
              <a:rPr sz="2000" spc="-20" dirty="0">
                <a:latin typeface="Times New Roman"/>
                <a:cs typeface="Times New Roman"/>
              </a:rPr>
              <a:t>m for </a:t>
            </a:r>
            <a:r>
              <a:rPr sz="2000" spc="-10" dirty="0">
                <a:latin typeface="Times New Roman"/>
                <a:cs typeface="Times New Roman"/>
              </a:rPr>
              <a:t>local perturb</a:t>
            </a:r>
            <a:r>
              <a:rPr sz="2000" spc="-15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ti</a:t>
            </a:r>
            <a:r>
              <a:rPr sz="2000" dirty="0">
                <a:latin typeface="Times New Roman"/>
                <a:cs typeface="Times New Roman"/>
              </a:rPr>
              <a:t>on</a:t>
            </a:r>
          </a:p>
          <a:p>
            <a:pPr marL="456565" algn="l">
              <a:lnSpc>
                <a:spcPct val="100000"/>
              </a:lnSpc>
              <a:spcBef>
                <a:spcPts val="500"/>
              </a:spcBef>
              <a:tabLst>
                <a:tab pos="739140" algn="l"/>
              </a:tabLst>
            </a:pPr>
            <a:r>
              <a:rPr sz="1100" spc="-480" dirty="0" smtClean="0">
                <a:solidFill>
                  <a:srgbClr val="FF0000"/>
                </a:solidFill>
                <a:latin typeface="Wingdings"/>
                <a:cs typeface="Wingdings"/>
              </a:rPr>
              <a:t></a:t>
            </a:r>
            <a:r>
              <a:rPr lang="en-US" sz="1100" spc="-4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spc="-10" dirty="0">
                <a:latin typeface="Times New Roman"/>
                <a:cs typeface="Times New Roman"/>
              </a:rPr>
              <a:t> </a:t>
            </a:r>
            <a:r>
              <a:rPr lang="en-US" sz="2000" spc="-10" dirty="0" smtClean="0">
                <a:latin typeface="Times New Roman"/>
                <a:cs typeface="Times New Roman"/>
              </a:rPr>
              <a:t>  PID </a:t>
            </a:r>
            <a:r>
              <a:rPr lang="en-US" sz="2000" spc="-10" dirty="0" err="1" smtClean="0">
                <a:latin typeface="Times New Roman"/>
                <a:cs typeface="Times New Roman"/>
              </a:rPr>
              <a:t>vn</a:t>
            </a:r>
            <a:r>
              <a:rPr lang="en-US" sz="2000" spc="-10" dirty="0" smtClean="0">
                <a:latin typeface="Times New Roman"/>
                <a:cs typeface="Times New Roman"/>
              </a:rPr>
              <a:t> </a:t>
            </a:r>
            <a:r>
              <a:rPr lang="en-US" sz="2000" spc="-10" dirty="0" err="1" smtClean="0">
                <a:latin typeface="Times New Roman"/>
                <a:cs typeface="Times New Roman"/>
              </a:rPr>
              <a:t>h</a:t>
            </a:r>
            <a:r>
              <a:rPr sz="2000" spc="-10" dirty="0" err="1" smtClean="0">
                <a:latin typeface="Times New Roman"/>
                <a:cs typeface="Times New Roman"/>
              </a:rPr>
              <a:t>adronizati</a:t>
            </a:r>
            <a:r>
              <a:rPr sz="2000" dirty="0" err="1" smtClean="0">
                <a:latin typeface="Times New Roman"/>
                <a:cs typeface="Times New Roman"/>
              </a:rPr>
              <a:t>on</a:t>
            </a:r>
            <a:r>
              <a:rPr sz="2000" dirty="0" smtClean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nd </a:t>
            </a:r>
            <a:r>
              <a:rPr sz="2000" spc="-10" dirty="0">
                <a:latin typeface="Times New Roman"/>
                <a:cs typeface="Times New Roman"/>
              </a:rPr>
              <a:t>hadronic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tra</a:t>
            </a:r>
            <a:r>
              <a:rPr sz="2000" dirty="0">
                <a:latin typeface="Times New Roman"/>
                <a:cs typeface="Times New Roman"/>
              </a:rPr>
              <a:t>ns</a:t>
            </a:r>
            <a:r>
              <a:rPr sz="2000" spc="-10" dirty="0">
                <a:latin typeface="Times New Roman"/>
                <a:cs typeface="Times New Roman"/>
              </a:rPr>
              <a:t>port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45944" y="95375"/>
            <a:ext cx="12446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3432" y="1180453"/>
            <a:ext cx="7893382" cy="2787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716016" y="6157890"/>
            <a:ext cx="4144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 Jia et al, Hot QCD White paper for NSAC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84159" y="3813733"/>
            <a:ext cx="3263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C. Gale et al., PRL 110 (2013) 012302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62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Effect of longitudinal fluctuation on constraining </a:t>
            </a:r>
            <a:r>
              <a:rPr lang="en-US" sz="2800" b="1" dirty="0">
                <a:solidFill>
                  <a:srgbClr val="FF0000"/>
                </a:solidFill>
                <a:sym typeface="Symbol"/>
              </a:rPr>
              <a:t></a:t>
            </a:r>
            <a:r>
              <a:rPr lang="en-US" sz="2800" b="1" dirty="0">
                <a:solidFill>
                  <a:srgbClr val="FF0000"/>
                </a:solidFill>
              </a:rPr>
              <a:t>/s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"/>
          <a:stretch/>
        </p:blipFill>
        <p:spPr bwMode="auto">
          <a:xfrm>
            <a:off x="12821" y="1418876"/>
            <a:ext cx="459134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drupal.star.bnl.gov/STAR/files/starpublications/199/fig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t="4946" r="3245" b="22517"/>
          <a:stretch/>
        </p:blipFill>
        <p:spPr bwMode="auto">
          <a:xfrm>
            <a:off x="4570780" y="1253595"/>
            <a:ext cx="451610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7493" y="1146677"/>
            <a:ext cx="30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Pang, Wang, XN Wang PRC (2012)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82069" y="1123923"/>
            <a:ext cx="1695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STAR, PRC (2013)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01818" y="4954036"/>
            <a:ext cx="8456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Extracting reliable eta/s value from v2 measurement at mid-rapidity</a:t>
            </a:r>
          </a:p>
          <a:p>
            <a:pPr algn="l"/>
            <a:r>
              <a:rPr lang="en-US" dirty="0" smtClean="0"/>
              <a:t>Depends on how well we understand the initial condition or longitudinal dynamics</a:t>
            </a:r>
          </a:p>
          <a:p>
            <a:pPr algn="l"/>
            <a:r>
              <a:rPr lang="en-US" dirty="0" smtClean="0"/>
              <a:t>Need measurements at RHIC in longitudinal direction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47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62074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Longitudinal Flow </a:t>
            </a:r>
            <a:r>
              <a:rPr lang="en-US" sz="4000" b="1" dirty="0" err="1">
                <a:solidFill>
                  <a:srgbClr val="FF0000"/>
                </a:solidFill>
              </a:rPr>
              <a:t>D</a:t>
            </a:r>
            <a:r>
              <a:rPr lang="en-US" sz="4000" b="1" dirty="0" err="1" smtClean="0">
                <a:solidFill>
                  <a:srgbClr val="FF0000"/>
                </a:solidFill>
              </a:rPr>
              <a:t>ecorrelations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2" y="1124744"/>
            <a:ext cx="7803482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83568" y="5373216"/>
            <a:ext cx="2990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Upgrade for A+A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421" y="868070"/>
            <a:ext cx="833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L.G. Pang et al., </a:t>
            </a:r>
            <a:r>
              <a:rPr lang="en-US" dirty="0" err="1" smtClean="0"/>
              <a:t>arXiv</a:t>
            </a:r>
            <a:r>
              <a:rPr lang="en-US" dirty="0" smtClean="0"/>
              <a:t>: 1410.8690; X.N Wang, G.L. Ma, private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34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STAR Forward Upgrade: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Tracking and Calorimetry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546848" cy="355699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Fourier expansion of </a:t>
            </a:r>
            <a:r>
              <a:rPr lang="en-US" sz="1600" dirty="0" err="1"/>
              <a:t>FCal</a:t>
            </a:r>
            <a:r>
              <a:rPr lang="en-US" sz="1600" dirty="0"/>
              <a:t> ET </a:t>
            </a:r>
            <a:r>
              <a:rPr lang="en-US" sz="1600" dirty="0" smtClean="0"/>
              <a:t>distribution: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(ATLAS, CMS method)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Event shape selection</a:t>
            </a:r>
          </a:p>
          <a:p>
            <a:r>
              <a:rPr lang="en-US" sz="1600" dirty="0" smtClean="0"/>
              <a:t>0th </a:t>
            </a:r>
            <a:r>
              <a:rPr lang="en-US" sz="1600" dirty="0"/>
              <a:t>order event-shape selection: Centrality by ΣE</a:t>
            </a:r>
            <a:r>
              <a:rPr lang="en-US" sz="1600" baseline="-25000" dirty="0"/>
              <a:t>T</a:t>
            </a:r>
            <a:r>
              <a:rPr lang="en-US" sz="1600" dirty="0"/>
              <a:t> (system size)</a:t>
            </a:r>
          </a:p>
          <a:p>
            <a:r>
              <a:rPr lang="en-US" sz="1600" dirty="0" smtClean="0"/>
              <a:t>2nd </a:t>
            </a:r>
            <a:r>
              <a:rPr lang="en-US" sz="1600" dirty="0"/>
              <a:t>order event-shape selection: </a:t>
            </a:r>
            <a:r>
              <a:rPr lang="en-US" sz="1600" dirty="0" err="1"/>
              <a:t>ellipticity</a:t>
            </a:r>
            <a:r>
              <a:rPr lang="en-US" sz="1600" dirty="0"/>
              <a:t> by q2 (system shape)</a:t>
            </a:r>
          </a:p>
          <a:p>
            <a:r>
              <a:rPr lang="en-US" sz="1600" dirty="0" smtClean="0"/>
              <a:t>3rd </a:t>
            </a:r>
            <a:r>
              <a:rPr lang="en-US" sz="1600" dirty="0"/>
              <a:t>order event-shape selection: </a:t>
            </a:r>
            <a:r>
              <a:rPr lang="en-US" sz="1600" dirty="0" err="1"/>
              <a:t>triangularity</a:t>
            </a:r>
            <a:r>
              <a:rPr lang="en-US" sz="1600" dirty="0"/>
              <a:t> by q3 (system shape)</a:t>
            </a:r>
          </a:p>
        </p:txBody>
      </p:sp>
      <p:sp>
        <p:nvSpPr>
          <p:cNvPr id="6" name="object 6"/>
          <p:cNvSpPr>
            <a:spLocks noGrp="1"/>
          </p:cNvSpPr>
          <p:nvPr>
            <p:ph sz="half" idx="2"/>
          </p:nvPr>
        </p:nvSpPr>
        <p:spPr>
          <a:xfrm>
            <a:off x="4860032" y="1412776"/>
            <a:ext cx="4176464" cy="4755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01266"/>
            <a:ext cx="3928095" cy="82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435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562074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STAR Plan on BUR, BES II and pp/</a:t>
            </a:r>
            <a:r>
              <a:rPr lang="en-US" sz="3200" b="1" dirty="0" err="1" smtClean="0">
                <a:solidFill>
                  <a:srgbClr val="FF0000"/>
                </a:solidFill>
              </a:rPr>
              <a:t>pA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LoI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65" y="1846150"/>
            <a:ext cx="3227869" cy="431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95" y="1654151"/>
            <a:ext cx="35102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767" y="6135107"/>
            <a:ext cx="3384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https://drupal.star.bnl.gov/STAR/starnotes/public/sn0598</a:t>
            </a:r>
          </a:p>
        </p:txBody>
      </p:sp>
      <p:sp>
        <p:nvSpPr>
          <p:cNvPr id="8" name="Rectangle 7"/>
          <p:cNvSpPr/>
          <p:nvPr/>
        </p:nvSpPr>
        <p:spPr>
          <a:xfrm>
            <a:off x="5648082" y="5661248"/>
            <a:ext cx="35262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drupal.star.bnl.gov/STAR/starnotes/public/sn0605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2667780" y="90872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Committee co-chairs: </a:t>
            </a:r>
            <a:br>
              <a:rPr lang="en-US" dirty="0" smtClean="0"/>
            </a:br>
            <a:r>
              <a:rPr lang="en-US" dirty="0" smtClean="0"/>
              <a:t>Bedanga Mohanty (NISER)</a:t>
            </a:r>
          </a:p>
          <a:p>
            <a:pPr algn="l"/>
            <a:r>
              <a:rPr lang="en-US" dirty="0"/>
              <a:t>Dan Cebra (UC Davis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47287" y="1124744"/>
            <a:ext cx="2710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Committee co-chairs: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Elke Aschenauer (BNL)</a:t>
            </a:r>
            <a:br>
              <a:rPr lang="en-US" dirty="0" smtClean="0"/>
            </a:br>
            <a:r>
              <a:rPr lang="en-US" dirty="0" smtClean="0"/>
              <a:t>Ernst Sichtermann (LBL)</a:t>
            </a:r>
            <a:br>
              <a:rPr lang="en-US" dirty="0" smtClean="0"/>
            </a:br>
            <a:r>
              <a:rPr lang="en-US" dirty="0" smtClean="0"/>
              <a:t>Huan Huang (UCLA)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95564"/>
            <a:ext cx="3400893" cy="43948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57" y="6281300"/>
            <a:ext cx="35821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/>
              <a:t>https://</a:t>
            </a:r>
            <a:r>
              <a:rPr lang="en-US" sz="900" dirty="0" smtClean="0"/>
              <a:t>drupal.star.bnl.gov/STAR/starnotes/public/sn0606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1150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STAR Long-Term Plan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46585" y="1209638"/>
            <a:ext cx="440926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 descr="estar_timeline"/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0" y="764704"/>
            <a:ext cx="48117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007984" y="908720"/>
            <a:ext cx="4136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https://drupal.star.bnl.gov/STAR/starnotes/public/sn0592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12845" r="2824" b="12328"/>
          <a:stretch/>
        </p:blipFill>
        <p:spPr>
          <a:xfrm>
            <a:off x="251520" y="3717032"/>
            <a:ext cx="446017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66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xzb\Desktop\MTD\installation\IMG_1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32" y="3645024"/>
            <a:ext cx="1835051" cy="27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zb\Desktop\MTD\installation\IMG_1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27572"/>
          <a:stretch/>
        </p:blipFill>
        <p:spPr bwMode="auto">
          <a:xfrm>
            <a:off x="7200749" y="3641472"/>
            <a:ext cx="1810571" cy="27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81" y="980728"/>
            <a:ext cx="4193763" cy="25476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62782" y="6688"/>
            <a:ext cx="397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Results, technologies and </a:t>
            </a:r>
            <a:br>
              <a:rPr lang="en-US" sz="2400" dirty="0" smtClean="0"/>
            </a:br>
            <a:r>
              <a:rPr lang="en-US" sz="2400" dirty="0" smtClean="0"/>
              <a:t>people who made it happen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427984" y="6474033"/>
            <a:ext cx="3970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https://drupal.star.bnl.gov/STAR/presentations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399" y="815829"/>
            <a:ext cx="426270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300" dirty="0"/>
              <a:t>Higher Harmonic flow of φ meson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in </a:t>
            </a:r>
            <a:r>
              <a:rPr lang="en-US" sz="1300" dirty="0"/>
              <a:t>STAR at RHIC</a:t>
            </a:r>
            <a:r>
              <a:rPr lang="en-US" sz="1300" dirty="0" smtClean="0"/>
              <a:t>.</a:t>
            </a:r>
            <a:r>
              <a:rPr lang="en-US" sz="1300" dirty="0"/>
              <a:t> 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SHARMA</a:t>
            </a:r>
            <a:r>
              <a:rPr lang="en-US" sz="1300" dirty="0"/>
              <a:t>, Mukesh </a:t>
            </a:r>
            <a:r>
              <a:rPr lang="en-US" sz="1300" dirty="0" smtClean="0"/>
              <a:t>Kumar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 dirty="0" smtClean="0"/>
              <a:t>Measurement </a:t>
            </a:r>
            <a:r>
              <a:rPr lang="en-US" sz="1300" dirty="0"/>
              <a:t>of azimuthal anisotropy of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light </a:t>
            </a:r>
            <a:r>
              <a:rPr lang="en-US" sz="1300" dirty="0"/>
              <a:t>nuclei produced in heavy-ion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collisions </a:t>
            </a:r>
            <a:r>
              <a:rPr lang="en-US" sz="1300" dirty="0"/>
              <a:t>at </a:t>
            </a:r>
            <a:r>
              <a:rPr lang="en-US" sz="1300" dirty="0" smtClean="0"/>
              <a:t>RHIC.</a:t>
            </a:r>
            <a:br>
              <a:rPr lang="en-US" sz="1300" dirty="0" smtClean="0"/>
            </a:br>
            <a:r>
              <a:rPr lang="en-US" sz="1300" dirty="0" smtClean="0"/>
              <a:t>HAQUE</a:t>
            </a:r>
            <a:r>
              <a:rPr lang="en-US" sz="1300" dirty="0"/>
              <a:t>, </a:t>
            </a:r>
            <a:r>
              <a:rPr lang="en-US" sz="1300" dirty="0" smtClean="0"/>
              <a:t>Rihan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 dirty="0" smtClean="0"/>
              <a:t>Dynamical </a:t>
            </a:r>
            <a:r>
              <a:rPr lang="en-US" sz="1300" dirty="0"/>
              <a:t>net charge fluctuations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at </a:t>
            </a:r>
            <a:r>
              <a:rPr lang="en-US" sz="1300" dirty="0"/>
              <a:t>RHIC energies in </a:t>
            </a:r>
            <a:r>
              <a:rPr lang="en-US" sz="1300" dirty="0" smtClean="0"/>
              <a:t>STAR.</a:t>
            </a:r>
            <a:br>
              <a:rPr lang="en-US" sz="1300" dirty="0" smtClean="0"/>
            </a:br>
            <a:r>
              <a:rPr lang="en-US" sz="1300" dirty="0" smtClean="0"/>
              <a:t>SHARMA</a:t>
            </a:r>
            <a:r>
              <a:rPr lang="en-US" sz="1300" dirty="0"/>
              <a:t>, </a:t>
            </a:r>
            <a:r>
              <a:rPr lang="en-US" sz="1300" dirty="0" err="1"/>
              <a:t>Bhanu</a:t>
            </a:r>
            <a:endParaRPr lang="en-US" sz="13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300" b="1" dirty="0">
                <a:solidFill>
                  <a:srgbClr val="0000CC"/>
                </a:solidFill>
              </a:rPr>
              <a:t>Jet Measurements at </a:t>
            </a:r>
            <a:r>
              <a:rPr lang="en-US" sz="1300" b="1" dirty="0" smtClean="0">
                <a:solidFill>
                  <a:srgbClr val="0000CC"/>
                </a:solidFill>
              </a:rPr>
              <a:t>STAR</a:t>
            </a:r>
            <a:br>
              <a:rPr lang="en-US" sz="1300" b="1" dirty="0" smtClean="0">
                <a:solidFill>
                  <a:srgbClr val="0000CC"/>
                </a:solidFill>
              </a:rPr>
            </a:br>
            <a:r>
              <a:rPr lang="en-US" sz="1300" b="1" dirty="0" smtClean="0">
                <a:solidFill>
                  <a:srgbClr val="0000CC"/>
                </a:solidFill>
              </a:rPr>
              <a:t>Jan </a:t>
            </a:r>
            <a:r>
              <a:rPr lang="en-US" sz="1300" b="1" dirty="0" err="1" smtClean="0">
                <a:solidFill>
                  <a:srgbClr val="0000CC"/>
                </a:solidFill>
              </a:rPr>
              <a:t>Rusnak</a:t>
            </a:r>
            <a:r>
              <a:rPr lang="en-US" sz="1300" b="1" dirty="0" smtClean="0">
                <a:solidFill>
                  <a:srgbClr val="0000CC"/>
                </a:solidFill>
              </a:rPr>
              <a:t> (STAR invited)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 dirty="0"/>
              <a:t>Probing the QCD phase diagram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with the </a:t>
            </a:r>
            <a:r>
              <a:rPr lang="en-US" sz="1300" dirty="0"/>
              <a:t>measurements of strange hadron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elliptic </a:t>
            </a:r>
            <a:r>
              <a:rPr lang="en-US" sz="1300" dirty="0"/>
              <a:t>flow in </a:t>
            </a:r>
            <a:r>
              <a:rPr lang="en-US" sz="1300" dirty="0" smtClean="0"/>
              <a:t>STAR</a:t>
            </a:r>
            <a:br>
              <a:rPr lang="en-US" sz="1300" dirty="0" smtClean="0"/>
            </a:br>
            <a:r>
              <a:rPr lang="en-US" sz="1300" dirty="0" smtClean="0"/>
              <a:t>Md. Nasim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 dirty="0"/>
              <a:t>Heavy Flavor Tracker at the STAR </a:t>
            </a:r>
            <a:r>
              <a:rPr lang="en-US" sz="1300" dirty="0" smtClean="0"/>
              <a:t>Experiment.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>SIMKO</a:t>
            </a:r>
            <a:r>
              <a:rPr lang="en-US" sz="1300" dirty="0"/>
              <a:t>, </a:t>
            </a:r>
            <a:r>
              <a:rPr lang="en-US" sz="1300" dirty="0" smtClean="0"/>
              <a:t>Miroslav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 dirty="0" err="1" smtClean="0"/>
              <a:t>Direct-photon+hadron</a:t>
            </a:r>
            <a:r>
              <a:rPr lang="en-US" sz="1300" dirty="0" smtClean="0"/>
              <a:t> </a:t>
            </a:r>
            <a:r>
              <a:rPr lang="en-US" sz="1300" dirty="0"/>
              <a:t>correlations for the study of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err="1" smtClean="0"/>
              <a:t>parton</a:t>
            </a:r>
            <a:r>
              <a:rPr lang="en-US" sz="1300" dirty="0" smtClean="0"/>
              <a:t> </a:t>
            </a:r>
            <a:r>
              <a:rPr lang="en-US" sz="1300" dirty="0"/>
              <a:t>energy loss at the top RHIC </a:t>
            </a:r>
            <a:r>
              <a:rPr lang="en-US" sz="1300" dirty="0" smtClean="0"/>
              <a:t>energy.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>SAHOO</a:t>
            </a:r>
            <a:r>
              <a:rPr lang="en-US" sz="1300" dirty="0"/>
              <a:t>, </a:t>
            </a:r>
            <a:r>
              <a:rPr lang="en-US" sz="1300" dirty="0" err="1"/>
              <a:t>Nihar</a:t>
            </a:r>
            <a:r>
              <a:rPr lang="en-US" sz="1300" dirty="0"/>
              <a:t> </a:t>
            </a:r>
            <a:r>
              <a:rPr lang="en-US" sz="1300" dirty="0" err="1" smtClean="0"/>
              <a:t>Ranjan</a:t>
            </a:r>
            <a:endParaRPr lang="en-US" sz="13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300" b="1" dirty="0">
                <a:solidFill>
                  <a:srgbClr val="0000CC"/>
                </a:solidFill>
              </a:rPr>
              <a:t>Exploring QCD Phase Diagram with </a:t>
            </a:r>
            <a:r>
              <a:rPr lang="en-US" sz="1300" b="1" dirty="0" smtClean="0">
                <a:solidFill>
                  <a:srgbClr val="0000CC"/>
                </a:solidFill>
              </a:rPr>
              <a:t/>
            </a:r>
            <a:br>
              <a:rPr lang="en-US" sz="1300" b="1" dirty="0" smtClean="0">
                <a:solidFill>
                  <a:srgbClr val="0000CC"/>
                </a:solidFill>
              </a:rPr>
            </a:br>
            <a:r>
              <a:rPr lang="en-US" sz="1300" b="1" dirty="0" smtClean="0">
                <a:solidFill>
                  <a:srgbClr val="0000CC"/>
                </a:solidFill>
              </a:rPr>
              <a:t>the </a:t>
            </a:r>
            <a:r>
              <a:rPr lang="en-US" sz="1300" b="1" dirty="0">
                <a:solidFill>
                  <a:srgbClr val="0000CC"/>
                </a:solidFill>
              </a:rPr>
              <a:t>RHIC Beam Energy Scan </a:t>
            </a:r>
            <a:r>
              <a:rPr lang="en-US" sz="1300" b="1" dirty="0" smtClean="0">
                <a:solidFill>
                  <a:srgbClr val="0000CC"/>
                </a:solidFill>
              </a:rPr>
              <a:t>Program</a:t>
            </a:r>
            <a:br>
              <a:rPr lang="en-US" sz="1300" b="1" dirty="0" smtClean="0">
                <a:solidFill>
                  <a:srgbClr val="0000CC"/>
                </a:solidFill>
              </a:rPr>
            </a:br>
            <a:r>
              <a:rPr lang="en-US" sz="1300" b="1" dirty="0" smtClean="0">
                <a:solidFill>
                  <a:srgbClr val="0000CC"/>
                </a:solidFill>
              </a:rPr>
              <a:t>Bedanga Mohanty (STAR invited)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 dirty="0"/>
              <a:t>New insights on the QCD phase </a:t>
            </a:r>
            <a:r>
              <a:rPr lang="en-US" sz="1300" dirty="0" smtClean="0"/>
              <a:t>diagram</a:t>
            </a:r>
            <a:br>
              <a:rPr lang="en-US" sz="1300" dirty="0" smtClean="0"/>
            </a:br>
            <a:r>
              <a:rPr lang="en-US" sz="1300" dirty="0" smtClean="0"/>
              <a:t>Roy Lacey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300" dirty="0"/>
              <a:t>Heavy flavor production at </a:t>
            </a:r>
            <a:r>
              <a:rPr lang="en-US" sz="1300" dirty="0" smtClean="0"/>
              <a:t>RHIC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 smtClean="0"/>
              <a:t>Sonia Kabana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9972" y="332656"/>
            <a:ext cx="427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Experimental talks focusing on STAR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1E75CACB-82E7-4D28-9259-DC9F8859BFAF" descr="D6A1E391-E107-41CB-8A84-230364228431@wanderingwif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92" y="3279182"/>
            <a:ext cx="4432956" cy="31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99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Summary 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908720"/>
            <a:ext cx="5400600" cy="5544616"/>
          </a:xfrm>
        </p:spPr>
        <p:txBody>
          <a:bodyPr/>
          <a:lstStyle/>
          <a:p>
            <a:r>
              <a:rPr lang="en-US" sz="2000" dirty="0" smtClean="0">
                <a:solidFill>
                  <a:srgbClr val="0000CC"/>
                </a:solidFill>
              </a:rPr>
              <a:t>STAR/RHIC high-impact science with state-of-the-art detectors and ever-increasing luminosity and machine versatility.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Successful Upgrades and Plans to address key questions  and physics milestones in the field</a:t>
            </a:r>
          </a:p>
          <a:p>
            <a:r>
              <a:rPr lang="en-US" sz="2000" dirty="0" smtClean="0"/>
              <a:t>Run 15: </a:t>
            </a:r>
          </a:p>
          <a:p>
            <a:pPr lvl="1"/>
            <a:r>
              <a:rPr lang="en-US" sz="1600" dirty="0" smtClean="0"/>
              <a:t>crucial references in </a:t>
            </a:r>
            <a:r>
              <a:rPr lang="en-US" sz="1600" dirty="0" err="1" smtClean="0"/>
              <a:t>p+p</a:t>
            </a:r>
            <a:r>
              <a:rPr lang="en-US" sz="1600" dirty="0" smtClean="0"/>
              <a:t> and </a:t>
            </a:r>
            <a:r>
              <a:rPr lang="en-US" sz="1600" dirty="0" err="1" smtClean="0"/>
              <a:t>p+Au</a:t>
            </a:r>
            <a:r>
              <a:rPr lang="en-US" sz="1600" dirty="0" smtClean="0"/>
              <a:t> for HI</a:t>
            </a:r>
          </a:p>
          <a:p>
            <a:pPr lvl="1"/>
            <a:r>
              <a:rPr lang="en-US" sz="1600" dirty="0" err="1" smtClean="0"/>
              <a:t>Transversity</a:t>
            </a:r>
            <a:r>
              <a:rPr lang="en-US" sz="1600" dirty="0" smtClean="0"/>
              <a:t> and Gluon Spin Contribution</a:t>
            </a:r>
          </a:p>
          <a:p>
            <a:pPr lvl="1"/>
            <a:r>
              <a:rPr lang="en-US" sz="1600" dirty="0" smtClean="0"/>
              <a:t>Novel probe of saturation using Uniquely polarized </a:t>
            </a:r>
            <a:r>
              <a:rPr lang="en-US" sz="1600" dirty="0" err="1" smtClean="0"/>
              <a:t>p+Au</a:t>
            </a:r>
            <a:endParaRPr lang="en-US" sz="2000" dirty="0" smtClean="0"/>
          </a:p>
          <a:p>
            <a:r>
              <a:rPr lang="en-US" sz="2000" dirty="0" smtClean="0"/>
              <a:t>Run 16: </a:t>
            </a:r>
            <a:endParaRPr lang="en-US" sz="2000" dirty="0"/>
          </a:p>
          <a:p>
            <a:pPr lvl="1"/>
            <a:r>
              <a:rPr lang="en-US" sz="1600" dirty="0" smtClean="0"/>
              <a:t>Quantify heavy-flavor flow, </a:t>
            </a:r>
            <a:r>
              <a:rPr lang="en-US" sz="1600" dirty="0" err="1" smtClean="0"/>
              <a:t>thermalization</a:t>
            </a:r>
            <a:r>
              <a:rPr lang="en-US" sz="1600" dirty="0" smtClean="0"/>
              <a:t>, energy loss and color screening. </a:t>
            </a:r>
          </a:p>
          <a:p>
            <a:pPr lvl="1"/>
            <a:r>
              <a:rPr lang="en-US" sz="1600" dirty="0" smtClean="0"/>
              <a:t>Explore potential discovery of QCD predicted 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relation between </a:t>
            </a:r>
            <a:r>
              <a:rPr lang="en-US" sz="1600" dirty="0" err="1" smtClean="0"/>
              <a:t>p+p</a:t>
            </a:r>
            <a:r>
              <a:rPr lang="en-US" sz="1600" dirty="0" smtClean="0"/>
              <a:t> and DIS.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1867" y="3284984"/>
            <a:ext cx="34932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Incremental Detector Upgrades: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Run15: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Refurbishing FMS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FMS Pre-shower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Roman Pot Phase II*</a:t>
            </a:r>
          </a:p>
          <a:p>
            <a:pPr marL="342900" indent="-342900" algn="l">
              <a:buFontTx/>
              <a:buAutoNum type="arabicPeriod"/>
            </a:pPr>
            <a:r>
              <a:rPr lang="en-US" dirty="0"/>
              <a:t>HFT PXL with Al </a:t>
            </a:r>
            <a:r>
              <a:rPr lang="en-US" dirty="0" smtClean="0"/>
              <a:t>Cable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Run16: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VPD with new Online QT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Forward Calorimeter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28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Summary II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884537"/>
            <a:ext cx="8208912" cy="232843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Exciting results from </a:t>
            </a:r>
            <a:r>
              <a:rPr lang="en-US" sz="1800" b="1" dirty="0" smtClean="0"/>
              <a:t>BES I narrowing regime of search window </a:t>
            </a:r>
            <a:r>
              <a:rPr lang="en-US" sz="1800" dirty="0" smtClean="0"/>
              <a:t>for turn-off QGP signals; first-order phase transition; critical point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proposes </a:t>
            </a:r>
            <a:r>
              <a:rPr lang="en-US" sz="1800" b="1" dirty="0" smtClean="0"/>
              <a:t>BES II </a:t>
            </a:r>
            <a:r>
              <a:rPr lang="en-US" sz="1800" dirty="0"/>
              <a:t>to answer compelling questions about the phase structure of QCD </a:t>
            </a:r>
            <a:r>
              <a:rPr lang="en-US" sz="1800" dirty="0" smtClean="0"/>
              <a:t>matter; </a:t>
            </a:r>
            <a:br>
              <a:rPr lang="en-US" sz="1800" dirty="0" smtClean="0"/>
            </a:br>
            <a:r>
              <a:rPr lang="en-US" sz="1800" dirty="0" smtClean="0"/>
              <a:t>provide </a:t>
            </a:r>
            <a:r>
              <a:rPr lang="en-US" sz="1800" b="1" dirty="0" smtClean="0"/>
              <a:t>precision data </a:t>
            </a:r>
            <a:r>
              <a:rPr lang="en-US" sz="1800" dirty="0" smtClean="0"/>
              <a:t>for quantitative comparison with models on EOS at high-baryon density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3212976"/>
            <a:ext cx="8381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/>
              <a:t>Effective use of penetrating probes (heavy-flavor, jet and </a:t>
            </a:r>
            <a:r>
              <a:rPr lang="en-US" b="1" dirty="0" err="1" smtClean="0"/>
              <a:t>dileptons</a:t>
            </a:r>
            <a:r>
              <a:rPr lang="en-US" b="1" dirty="0" smtClean="0"/>
              <a:t>) to study the properties of QCD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Quantifying behavior of free heavy-quarks in-medium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The role of color screen in </a:t>
            </a:r>
            <a:r>
              <a:rPr lang="en-US" dirty="0" err="1" smtClean="0"/>
              <a:t>quarkonium</a:t>
            </a:r>
            <a:r>
              <a:rPr lang="en-US" dirty="0" smtClean="0"/>
              <a:t> production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Energy loss of energetic </a:t>
            </a:r>
            <a:r>
              <a:rPr lang="en-US" dirty="0" err="1" smtClean="0"/>
              <a:t>partons</a:t>
            </a:r>
            <a:r>
              <a:rPr lang="en-US" dirty="0" smtClean="0"/>
              <a:t> and quantifying medium properties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Degree of Chiral Symmetry Restoration impacts on hadron spectral function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157192"/>
            <a:ext cx="703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/>
              <a:t>Position ourselves in frontiers of nuclear science</a:t>
            </a:r>
            <a:br>
              <a:rPr lang="en-US" b="1" dirty="0" smtClean="0"/>
            </a:br>
            <a:r>
              <a:rPr lang="en-US" dirty="0" smtClean="0"/>
              <a:t>Plan on transition to electron-ion physics</a:t>
            </a:r>
          </a:p>
          <a:p>
            <a:pPr algn="l"/>
            <a:r>
              <a:rPr lang="en-US" dirty="0" smtClean="0"/>
              <a:t>Understanding the </a:t>
            </a:r>
            <a:r>
              <a:rPr lang="en-US" dirty="0" err="1" smtClean="0"/>
              <a:t>parton</a:t>
            </a:r>
            <a:r>
              <a:rPr lang="en-US" dirty="0" smtClean="0"/>
              <a:t> distribution at low-x in proton and nuclei: </a:t>
            </a:r>
            <a:br>
              <a:rPr lang="en-US" dirty="0" smtClean="0"/>
            </a:br>
            <a:r>
              <a:rPr lang="en-US" dirty="0" smtClean="0"/>
              <a:t>the glue that binds us all!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Detector Upgrades: </a:t>
            </a:r>
            <a:r>
              <a:rPr lang="en-US" sz="3600" b="1" dirty="0" err="1" smtClean="0">
                <a:solidFill>
                  <a:srgbClr val="FF0000"/>
                </a:solidFill>
              </a:rPr>
              <a:t>iTPC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08720"/>
            <a:ext cx="2232248" cy="320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2916896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21088"/>
            <a:ext cx="23553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62" y="4077072"/>
            <a:ext cx="34310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" y="980728"/>
            <a:ext cx="3414914" cy="227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09357" y="3573016"/>
            <a:ext cx="360707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Replace inner Sectors</a:t>
            </a:r>
          </a:p>
          <a:p>
            <a:pPr algn="l"/>
            <a:r>
              <a:rPr lang="en-US" sz="1600" dirty="0" smtClean="0"/>
              <a:t>Progresses on R&amp;D</a:t>
            </a:r>
            <a:br>
              <a:rPr lang="en-US" sz="1600" dirty="0" smtClean="0"/>
            </a:br>
            <a:r>
              <a:rPr lang="en-US" sz="1600" dirty="0" smtClean="0"/>
              <a:t>1. </a:t>
            </a:r>
            <a:r>
              <a:rPr lang="en-US" sz="1600" dirty="0" err="1" smtClean="0"/>
              <a:t>strongback</a:t>
            </a:r>
            <a:r>
              <a:rPr lang="en-US" sz="1600" dirty="0" smtClean="0"/>
              <a:t> produced at UT Austin</a:t>
            </a:r>
          </a:p>
          <a:p>
            <a:pPr algn="l"/>
            <a:r>
              <a:rPr lang="en-US" sz="1600" dirty="0" smtClean="0"/>
              <a:t>2. New </a:t>
            </a:r>
            <a:r>
              <a:rPr lang="en-US" sz="1600" dirty="0" err="1" smtClean="0"/>
              <a:t>padplane</a:t>
            </a:r>
            <a:r>
              <a:rPr lang="en-US" sz="1600" dirty="0" smtClean="0"/>
              <a:t> design at BNL</a:t>
            </a:r>
          </a:p>
          <a:p>
            <a:pPr algn="l"/>
            <a:r>
              <a:rPr lang="en-US" sz="1600" dirty="0" smtClean="0"/>
              <a:t>3. New ALICE TPC FEE</a:t>
            </a:r>
          </a:p>
          <a:p>
            <a:pPr algn="l"/>
            <a:r>
              <a:rPr lang="en-US" sz="1600" dirty="0" smtClean="0"/>
              <a:t>4. Wire chamber at SDU</a:t>
            </a:r>
          </a:p>
          <a:p>
            <a:pPr algn="l"/>
            <a:r>
              <a:rPr lang="en-US" sz="1600" dirty="0" smtClean="0"/>
              <a:t>5. Proposal and management plan to </a:t>
            </a:r>
            <a:br>
              <a:rPr lang="en-US" sz="1600" dirty="0" smtClean="0"/>
            </a:br>
            <a:r>
              <a:rPr lang="en-US" sz="1600" dirty="0" smtClean="0"/>
              <a:t>    BNL next month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3767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75656" y="879704"/>
            <a:ext cx="6912768" cy="5970865"/>
          </a:xfrm>
          <a:prstGeom prst="rect">
            <a:avLst/>
          </a:prstGeom>
          <a:solidFill>
            <a:srgbClr val="C5ECE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/>
              <a:t>Initial Geometry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/>
              <a:t>U+U shape and density</a:t>
            </a:r>
            <a:r>
              <a:rPr lang="en-US" altLang="zh-CN" dirty="0" smtClean="0">
                <a:sym typeface="Wingdings" panose="05000000000000000000" pitchFamily="2" charset="2"/>
              </a:rPr>
              <a:t>v</a:t>
            </a:r>
            <a:r>
              <a:rPr lang="en-US" altLang="zh-CN" baseline="-25000" dirty="0" smtClean="0">
                <a:sym typeface="Wingdings" panose="05000000000000000000" pitchFamily="2" charset="2"/>
              </a:rPr>
              <a:t>2</a:t>
            </a:r>
            <a:r>
              <a:rPr lang="en-US" altLang="zh-CN" dirty="0" smtClean="0">
                <a:sym typeface="Wingdings" panose="05000000000000000000" pitchFamily="2" charset="2"/>
              </a:rPr>
              <a:t> and Strangeness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/>
              <a:t>Asymmetric systems (</a:t>
            </a:r>
            <a:r>
              <a:rPr lang="en-US" altLang="zh-CN" dirty="0" err="1" smtClean="0"/>
              <a:t>d+Au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Cu+Au</a:t>
            </a:r>
            <a:r>
              <a:rPr lang="en-US" altLang="zh-CN" dirty="0" smtClean="0"/>
              <a:t>, </a:t>
            </a:r>
            <a:r>
              <a:rPr lang="en-US" altLang="zh-CN" baseline="30000" dirty="0" smtClean="0"/>
              <a:t>3</a:t>
            </a:r>
            <a:r>
              <a:rPr lang="en-US" altLang="zh-CN" dirty="0" smtClean="0"/>
              <a:t>He+Au, </a:t>
            </a:r>
            <a:r>
              <a:rPr lang="en-US" altLang="zh-CN" dirty="0" err="1" smtClean="0"/>
              <a:t>p+Au</a:t>
            </a:r>
            <a:r>
              <a:rPr lang="en-US" altLang="zh-CN" dirty="0" smtClean="0"/>
              <a:t>)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>
                <a:solidFill>
                  <a:srgbClr val="9933FF"/>
                </a:solidFill>
              </a:rPr>
              <a:t>Free Quarks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4"/>
                </a:solidFill>
              </a:rPr>
              <a:t>Flow of heavy quarks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Color Screening of Heavy </a:t>
            </a:r>
            <a:r>
              <a:rPr lang="en-US" altLang="zh-CN" sz="1600" dirty="0" err="1" smtClean="0"/>
              <a:t>Quarkonia</a:t>
            </a:r>
            <a:r>
              <a:rPr lang="en-US" altLang="zh-CN" sz="1600" dirty="0" smtClean="0"/>
              <a:t> 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33CC"/>
                </a:solidFill>
              </a:rPr>
              <a:t>Excited Vacuum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err="1" smtClean="0"/>
              <a:t>Dileptons</a:t>
            </a:r>
            <a:r>
              <a:rPr lang="en-US" altLang="zh-CN" sz="1600" dirty="0" smtClean="0"/>
              <a:t> as tool to systematically study Chiral Symmetry Restoration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What are the procedures to achieve that?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Properties of QGP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Jet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Long-Range Correlations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 </a:t>
            </a:r>
            <a:r>
              <a:rPr lang="en-US" altLang="zh-CN" sz="1600" dirty="0" smtClean="0">
                <a:solidFill>
                  <a:srgbClr val="0000CC"/>
                </a:solidFill>
              </a:rPr>
              <a:t>Projections from STAR Upgrades</a:t>
            </a:r>
            <a:endParaRPr lang="en-US" altLang="zh-CN" sz="1600" dirty="0" smtClean="0"/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/>
              <a:t>Heavy-Flavor Tracker (HFT</a:t>
            </a:r>
            <a:r>
              <a:rPr lang="en-US" altLang="zh-CN" sz="1600" dirty="0" smtClean="0"/>
              <a:t>)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err="1" smtClean="0"/>
              <a:t>Muon</a:t>
            </a:r>
            <a:r>
              <a:rPr lang="en-US" altLang="zh-CN" sz="1600" dirty="0" smtClean="0"/>
              <a:t> Telescope Detector (</a:t>
            </a:r>
            <a:r>
              <a:rPr lang="en-US" altLang="zh-CN" sz="1600" dirty="0" err="1" smtClean="0"/>
              <a:t>dimuon</a:t>
            </a:r>
            <a:r>
              <a:rPr lang="en-US" altLang="zh-CN" sz="1600" dirty="0" smtClean="0"/>
              <a:t> and e-</a:t>
            </a:r>
            <a:r>
              <a:rPr lang="en-US" altLang="zh-CN" sz="1600" dirty="0" smtClean="0">
                <a:latin typeface="Symbol" pitchFamily="18" charset="2"/>
              </a:rPr>
              <a:t>m</a:t>
            </a:r>
            <a:r>
              <a:rPr lang="en-US" altLang="zh-CN" sz="1600" dirty="0" smtClean="0"/>
              <a:t>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56984" cy="114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QGP properties and QCD Phase Diagram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107504" y="836712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7" name="TextBox 6"/>
          <p:cNvSpPr txBox="1"/>
          <p:nvPr/>
        </p:nvSpPr>
        <p:spPr>
          <a:xfrm>
            <a:off x="5886400" y="828649"/>
            <a:ext cx="298030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CC"/>
                </a:solidFill>
              </a:rPr>
              <a:t>s</a:t>
            </a:r>
            <a:r>
              <a:rPr lang="en-US" b="1" dirty="0" smtClean="0">
                <a:solidFill>
                  <a:srgbClr val="0000CC"/>
                </a:solidFill>
              </a:rPr>
              <a:t>pace coordinate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mass scale 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penetrating thermal scale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high momentum scale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causality time scale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63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83250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6211" y="0"/>
            <a:ext cx="3491880" cy="570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1268760"/>
            <a:ext cx="1907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Quark Matter 1995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5576" y="332656"/>
            <a:ext cx="41194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Free Quarks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Excited Vacuum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661248"/>
            <a:ext cx="8627875" cy="707886"/>
          </a:xfrm>
          <a:prstGeom prst="rect">
            <a:avLst/>
          </a:prstGeom>
          <a:solidFill>
            <a:schemeClr val="accent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buAutoNum type="arabicPeriod"/>
            </a:pPr>
            <a:r>
              <a:rPr lang="en-US" sz="2000" dirty="0" smtClean="0">
                <a:solidFill>
                  <a:srgbClr val="FF0000"/>
                </a:solidFill>
              </a:rPr>
              <a:t>Color </a:t>
            </a:r>
            <a:r>
              <a:rPr lang="en-US" sz="2000" dirty="0">
                <a:solidFill>
                  <a:srgbClr val="FF0000"/>
                </a:solidFill>
              </a:rPr>
              <a:t>Screening of </a:t>
            </a:r>
            <a:r>
              <a:rPr lang="en-US" sz="2000" dirty="0" err="1" smtClean="0">
                <a:solidFill>
                  <a:srgbClr val="FF0000"/>
                </a:solidFill>
              </a:rPr>
              <a:t>Quarkonia</a:t>
            </a:r>
            <a:r>
              <a:rPr lang="en-US" sz="2000" dirty="0" smtClean="0">
                <a:solidFill>
                  <a:srgbClr val="FF0000"/>
                </a:solidFill>
              </a:rPr>
              <a:t>, Charm </a:t>
            </a:r>
            <a:r>
              <a:rPr lang="en-US" sz="2000" dirty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uark Flow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-457200" algn="l">
              <a:buAutoNum type="arabicPeriod"/>
            </a:pPr>
            <a:r>
              <a:rPr lang="en-US" sz="2000" dirty="0" smtClean="0">
                <a:solidFill>
                  <a:srgbClr val="FF0000"/>
                </a:solidFill>
              </a:rPr>
              <a:t>In-medium 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 </a:t>
            </a:r>
            <a:r>
              <a:rPr lang="en-US" sz="2000" dirty="0">
                <a:solidFill>
                  <a:srgbClr val="FF0000"/>
                </a:solidFill>
              </a:rPr>
              <a:t>spectral </a:t>
            </a:r>
            <a:r>
              <a:rPr lang="en-US" sz="2000" dirty="0" smtClean="0">
                <a:solidFill>
                  <a:srgbClr val="FF0000"/>
                </a:solidFill>
              </a:rPr>
              <a:t>function, thermal radiation, Chiral Magnetic Effect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10100" cy="778098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Flow and Quenching of Heavy Quarks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5115540"/>
            <a:ext cx="462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First measurement of directly reconstructed</a:t>
            </a:r>
          </a:p>
          <a:p>
            <a:pPr algn="l"/>
            <a:r>
              <a:rPr lang="en-US" dirty="0" smtClean="0"/>
              <a:t>Charmed hadron radial flow at RHIC</a:t>
            </a:r>
          </a:p>
          <a:p>
            <a:pPr algn="l"/>
            <a:r>
              <a:rPr lang="en-US" dirty="0" smtClean="0"/>
              <a:t>PRL 113 (2014)142301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46921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Elliptic flow of </a:t>
            </a:r>
          </a:p>
          <a:p>
            <a:pPr algn="l"/>
            <a:r>
              <a:rPr lang="en-US" sz="1600" dirty="0" smtClean="0"/>
              <a:t>Electrons from heavy-flavor hadrons</a:t>
            </a:r>
          </a:p>
          <a:p>
            <a:pPr algn="l"/>
            <a:r>
              <a:rPr lang="en-US" sz="1600" dirty="0" smtClean="0"/>
              <a:t>Finite 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at low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endParaRPr lang="en-US" sz="1600" baseline="-25000" dirty="0" smtClean="0"/>
          </a:p>
          <a:p>
            <a:pPr algn="l"/>
            <a:r>
              <a:rPr lang="en-US" sz="1600" dirty="0" smtClean="0"/>
              <a:t>Jet contribution at high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endParaRPr lang="en-US" sz="1600" baseline="-25000" dirty="0" smtClean="0"/>
          </a:p>
          <a:p>
            <a:pPr algn="l"/>
            <a:r>
              <a:rPr lang="en-US" sz="1600" dirty="0"/>
              <a:t>D</a:t>
            </a:r>
            <a:r>
              <a:rPr lang="en-US" sz="1600" dirty="0" smtClean="0"/>
              <a:t>ifference at lower energies</a:t>
            </a:r>
          </a:p>
          <a:p>
            <a:pPr algn="l"/>
            <a:r>
              <a:rPr lang="en-US" sz="1600" dirty="0" err="1" smtClean="0"/>
              <a:t>arXiv</a:t>
            </a:r>
            <a:r>
              <a:rPr lang="en-US" sz="1600" dirty="0" smtClean="0"/>
              <a:t>: 1405.6348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1" name="Picture 10" descr="NPE_v2_39_62_200GeV.jpg"/>
          <p:cNvPicPr>
            <a:picLocks noChangeAspect="1"/>
          </p:cNvPicPr>
          <p:nvPr/>
        </p:nvPicPr>
        <p:blipFill>
          <a:blip r:embed="rId5"/>
          <a:srcRect l="29444" t="4717" r="2222" b="27199"/>
          <a:stretch>
            <a:fillRect/>
          </a:stretch>
        </p:blipFill>
        <p:spPr>
          <a:xfrm>
            <a:off x="4355976" y="1069254"/>
            <a:ext cx="4609700" cy="3245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5471" y="6124654"/>
            <a:ext cx="498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HFT Crucial to moving forward the Program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3076" name="Picture 4" descr="https://drupal.star.bnl.gov/STAR/files/starpublications/212/fig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" y="980728"/>
            <a:ext cx="4373761" cy="40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776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8144" tIns="44073" rIns="88144" bIns="44073" anchor="ctr"/>
          <a:lstStyle/>
          <a:p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703388" y="152400"/>
            <a:ext cx="64008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</a:rPr>
              <a:t>J/</a:t>
            </a: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  <a:sym typeface="Symbol"/>
              </a:rPr>
              <a:t></a:t>
            </a: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4000" b="1" baseline="0" dirty="0" err="1" smtClean="0">
                <a:solidFill>
                  <a:srgbClr val="FF0000"/>
                </a:solidFill>
                <a:latin typeface="+mj-lt"/>
                <a:cs typeface="Arial" charset="0"/>
              </a:rPr>
              <a:t>p</a:t>
            </a:r>
            <a:r>
              <a:rPr lang="en-US" sz="4000" b="1" baseline="-25000" dirty="0" err="1" smtClean="0">
                <a:solidFill>
                  <a:srgbClr val="FF0000"/>
                </a:solidFill>
                <a:latin typeface="+mj-lt"/>
                <a:cs typeface="Arial" charset="0"/>
              </a:rPr>
              <a:t>T</a:t>
            </a: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</a:rPr>
              <a:t> dependence in A+A</a:t>
            </a:r>
            <a:endParaRPr lang="en-US" sz="4000" b="1" baseline="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6875" name="Rectangle 15"/>
          <p:cNvSpPr>
            <a:spLocks noChangeArrowheads="1"/>
          </p:cNvSpPr>
          <p:nvPr/>
        </p:nvSpPr>
        <p:spPr bwMode="auto">
          <a:xfrm>
            <a:off x="2895600" y="838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aseline="0" dirty="0">
                <a:solidFill>
                  <a:srgbClr val="FF33CC"/>
                </a:solidFill>
                <a:cs typeface="Arial" pitchFamily="34" charset="0"/>
              </a:rPr>
              <a:t>STAR: </a:t>
            </a:r>
            <a:r>
              <a:rPr lang="en-US" sz="1200" baseline="0" dirty="0" err="1">
                <a:solidFill>
                  <a:srgbClr val="FF33CC"/>
                </a:solidFill>
                <a:cs typeface="Arial" pitchFamily="34" charset="0"/>
              </a:rPr>
              <a:t>arXiv</a:t>
            </a:r>
            <a:r>
              <a:rPr lang="en-US" sz="1200" baseline="0" dirty="0">
                <a:solidFill>
                  <a:srgbClr val="FF33CC"/>
                </a:solidFill>
                <a:cs typeface="Arial" pitchFamily="34" charset="0"/>
              </a:rPr>
              <a:t>: </a:t>
            </a:r>
            <a:r>
              <a:rPr lang="en-US" sz="1200" baseline="0" dirty="0" smtClean="0">
                <a:solidFill>
                  <a:srgbClr val="FF33CC"/>
                </a:solidFill>
                <a:cs typeface="Arial" pitchFamily="34" charset="0"/>
              </a:rPr>
              <a:t>1208.2736</a:t>
            </a:r>
            <a:r>
              <a:rPr lang="en-US" sz="1200" dirty="0" smtClean="0">
                <a:solidFill>
                  <a:srgbClr val="FF33CC"/>
                </a:solidFill>
                <a:cs typeface="Arial" pitchFamily="34" charset="0"/>
              </a:rPr>
              <a:t>, PLB (2013)</a:t>
            </a:r>
            <a:endParaRPr lang="en-US" sz="1200" baseline="0" dirty="0">
              <a:solidFill>
                <a:srgbClr val="FF33CC"/>
              </a:solidFill>
            </a:endParaRPr>
          </a:p>
        </p:txBody>
      </p:sp>
      <p:sp>
        <p:nvSpPr>
          <p:cNvPr id="36876" name="Rectangle 15"/>
          <p:cNvSpPr>
            <a:spLocks noChangeArrowheads="1"/>
          </p:cNvSpPr>
          <p:nvPr/>
        </p:nvSpPr>
        <p:spPr bwMode="auto">
          <a:xfrm>
            <a:off x="609600" y="838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aseline="0" dirty="0">
                <a:solidFill>
                  <a:srgbClr val="FF33CC"/>
                </a:solidFill>
                <a:cs typeface="Arial" pitchFamily="34" charset="0"/>
              </a:rPr>
              <a:t>PHENIX: </a:t>
            </a:r>
            <a:r>
              <a:rPr lang="en-US" sz="1200" baseline="0" dirty="0" smtClean="0">
                <a:solidFill>
                  <a:srgbClr val="FF33CC"/>
                </a:solidFill>
                <a:cs typeface="Arial" pitchFamily="34" charset="0"/>
              </a:rPr>
              <a:t>PRL98(2007)232301;    </a:t>
            </a:r>
            <a:endParaRPr lang="en-US" sz="1200" baseline="0" dirty="0">
              <a:solidFill>
                <a:srgbClr val="FF33CC"/>
              </a:solidFill>
            </a:endParaRPr>
          </a:p>
        </p:txBody>
      </p:sp>
      <p:sp>
        <p:nvSpPr>
          <p:cNvPr id="36877" name="Rectangle 5"/>
          <p:cNvSpPr txBox="1">
            <a:spLocks noChangeArrowheads="1"/>
          </p:cNvSpPr>
          <p:nvPr/>
        </p:nvSpPr>
        <p:spPr bwMode="auto">
          <a:xfrm>
            <a:off x="323276" y="4648200"/>
            <a:ext cx="7776864" cy="179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ea typeface="宋体" pitchFamily="2" charset="-122"/>
              </a:rPr>
              <a:t>J/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 R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AA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 decreases from low to high </a:t>
            </a:r>
            <a:r>
              <a:rPr lang="en-US" altLang="zh-CN" sz="1800" baseline="0" dirty="0" err="1">
                <a:ea typeface="宋体" pitchFamily="2" charset="-122"/>
                <a:sym typeface="Symbol" pitchFamily="18" charset="2"/>
              </a:rPr>
              <a:t>p</a:t>
            </a:r>
            <a:r>
              <a:rPr lang="en-US" altLang="zh-CN" sz="1800" baseline="-25000" dirty="0" err="1">
                <a:ea typeface="宋体" pitchFamily="2" charset="-122"/>
                <a:sym typeface="Symbol" pitchFamily="18" charset="2"/>
              </a:rPr>
              <a:t>T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 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at LHC.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ea typeface="宋体" pitchFamily="2" charset="-122"/>
              </a:rPr>
              <a:t>J/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 R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AA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 increases from low to high </a:t>
            </a:r>
            <a:r>
              <a:rPr lang="en-US" altLang="zh-CN" sz="1800" baseline="0" dirty="0" err="1">
                <a:ea typeface="宋体" pitchFamily="2" charset="-122"/>
                <a:sym typeface="Symbol" pitchFamily="18" charset="2"/>
              </a:rPr>
              <a:t>p</a:t>
            </a:r>
            <a:r>
              <a:rPr lang="en-US" altLang="zh-CN" sz="1800" baseline="-25000" dirty="0" err="1">
                <a:ea typeface="宋体" pitchFamily="2" charset="-122"/>
                <a:sym typeface="Symbol" pitchFamily="18" charset="2"/>
              </a:rPr>
              <a:t>T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 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at RHIC</a:t>
            </a:r>
            <a:r>
              <a:rPr lang="en-US" altLang="zh-CN" sz="1800" baseline="0" dirty="0" smtClean="0">
                <a:ea typeface="宋体" pitchFamily="2" charset="-122"/>
                <a:sym typeface="Symbol" pitchFamily="18" charset="2"/>
              </a:rPr>
              <a:t>.</a:t>
            </a:r>
            <a:br>
              <a:rPr lang="en-US" altLang="zh-CN" sz="1800" baseline="0" dirty="0" smtClean="0">
                <a:ea typeface="宋体" pitchFamily="2" charset="-122"/>
                <a:sym typeface="Symbol" pitchFamily="18" charset="2"/>
              </a:rPr>
            </a:br>
            <a:r>
              <a:rPr lang="en-US" altLang="zh-CN" dirty="0"/>
              <a:t>J/</a:t>
            </a:r>
            <a:r>
              <a:rPr lang="en-US" altLang="zh-CN" dirty="0">
                <a:sym typeface="Symbol" pitchFamily="18" charset="2"/>
              </a:rPr>
              <a:t> </a:t>
            </a:r>
            <a:r>
              <a:rPr lang="en-US" altLang="zh-CN" dirty="0" err="1" smtClean="0">
                <a:sym typeface="Symbol" pitchFamily="18" charset="2"/>
              </a:rPr>
              <a:t>R</a:t>
            </a:r>
            <a:r>
              <a:rPr lang="en-US" altLang="zh-CN" baseline="-25000" dirty="0" err="1">
                <a:sym typeface="Symbol" pitchFamily="18" charset="2"/>
              </a:rPr>
              <a:t>d</a:t>
            </a:r>
            <a:r>
              <a:rPr lang="en-US" altLang="zh-CN" baseline="-25000" dirty="0" err="1" smtClean="0">
                <a:sym typeface="Symbol" pitchFamily="18" charset="2"/>
              </a:rPr>
              <a:t>A</a:t>
            </a:r>
            <a:r>
              <a:rPr lang="en-US" altLang="zh-CN" dirty="0" smtClean="0">
                <a:sym typeface="Symbol" pitchFamily="18" charset="2"/>
              </a:rPr>
              <a:t> reach unity at </a:t>
            </a:r>
            <a:r>
              <a:rPr lang="en-US" altLang="zh-CN" dirty="0" err="1" smtClean="0">
                <a:sym typeface="Symbol" pitchFamily="18" charset="2"/>
              </a:rPr>
              <a:t>p</a:t>
            </a:r>
            <a:r>
              <a:rPr lang="en-US" altLang="zh-CN" baseline="-25000" dirty="0" err="1" smtClean="0">
                <a:sym typeface="Symbol" pitchFamily="18" charset="2"/>
              </a:rPr>
              <a:t>T</a:t>
            </a:r>
            <a:r>
              <a:rPr lang="en-US" altLang="zh-CN" dirty="0" smtClean="0">
                <a:sym typeface="Symbol" pitchFamily="18" charset="2"/>
              </a:rPr>
              <a:t>&gt;4GeV/c (PHENIX).</a:t>
            </a:r>
            <a:endParaRPr lang="en-US" altLang="zh-CN" sz="1800" baseline="0" dirty="0">
              <a:solidFill>
                <a:schemeClr val="accent2"/>
              </a:solidFill>
              <a:ea typeface="宋体" pitchFamily="2" charset="-122"/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ea typeface="宋体" pitchFamily="2" charset="-122"/>
              </a:rPr>
              <a:t>At high </a:t>
            </a:r>
            <a:r>
              <a:rPr lang="en-US" altLang="zh-CN" sz="1800" baseline="0" dirty="0" err="1">
                <a:ea typeface="宋体" pitchFamily="2" charset="-122"/>
              </a:rPr>
              <a:t>p</a:t>
            </a:r>
            <a:r>
              <a:rPr lang="en-US" altLang="zh-CN" sz="1800" baseline="-25000" dirty="0" err="1">
                <a:ea typeface="宋体" pitchFamily="2" charset="-122"/>
              </a:rPr>
              <a:t>T</a:t>
            </a:r>
            <a:r>
              <a:rPr lang="en-US" altLang="zh-CN" sz="1800" baseline="0" dirty="0">
                <a:ea typeface="宋体" pitchFamily="2" charset="-122"/>
              </a:rPr>
              <a:t>, J/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</a:t>
            </a:r>
            <a:r>
              <a:rPr lang="en-US" altLang="zh-CN" sz="1800" baseline="0" dirty="0">
                <a:ea typeface="宋体" pitchFamily="2" charset="-122"/>
              </a:rPr>
              <a:t> more suppressed at LHC. </a:t>
            </a:r>
            <a:r>
              <a:rPr lang="en-US" altLang="zh-CN" sz="1800" baseline="0" dirty="0" smtClean="0">
                <a:ea typeface="宋体" pitchFamily="2" charset="-122"/>
              </a:rPr>
              <a:t/>
            </a:r>
            <a:br>
              <a:rPr lang="en-US" altLang="zh-CN" sz="1800" baseline="0" dirty="0" smtClean="0">
                <a:ea typeface="宋体" pitchFamily="2" charset="-122"/>
              </a:rPr>
            </a:br>
            <a:r>
              <a:rPr lang="en-US" altLang="zh-CN" sz="1800" baseline="0" dirty="0" smtClean="0">
                <a:solidFill>
                  <a:srgbClr val="FF0000"/>
                </a:solidFill>
                <a:ea typeface="宋体" pitchFamily="2" charset="-122"/>
              </a:rPr>
              <a:t>Substantial</a:t>
            </a:r>
            <a:r>
              <a:rPr lang="en-US" altLang="zh-CN" sz="1800" dirty="0" smtClean="0">
                <a:solidFill>
                  <a:srgbClr val="FF0000"/>
                </a:solidFill>
                <a:ea typeface="宋体" pitchFamily="2" charset="-122"/>
              </a:rPr>
              <a:t> interaction (not just cold nuclear effect)</a:t>
            </a:r>
            <a:endParaRPr lang="en-US" altLang="zh-CN" sz="1800" baseline="-25000" dirty="0">
              <a:solidFill>
                <a:srgbClr val="FF0000"/>
              </a:solidFill>
              <a:ea typeface="宋体" pitchFamily="2" charset="-122"/>
            </a:endParaRPr>
          </a:p>
          <a:p>
            <a:pPr marL="609600" indent="-609600" eaLnBrk="0" hangingPunct="0"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ea typeface="宋体" pitchFamily="2" charset="-122"/>
              <a:cs typeface="Arial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ea typeface="宋体" pitchFamily="2" charset="-122"/>
              <a:cs typeface="Arial" pitchFamily="34" charset="0"/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宋体" pitchFamily="2" charset="-122"/>
              </a:rPr>
              <a:t>         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zh-CN" sz="1800" b="1" baseline="0" dirty="0">
                <a:solidFill>
                  <a:srgbClr val="FF0000"/>
                </a:solidFill>
                <a:ea typeface="宋体" pitchFamily="2" charset="-122"/>
              </a:rPr>
              <a:t>          </a:t>
            </a:r>
            <a:endParaRPr lang="en-US" altLang="zh-CN" sz="1800" b="1" baseline="0" dirty="0">
              <a:solidFill>
                <a:srgbClr val="FF33CC"/>
              </a:solidFill>
              <a:ea typeface="宋体" pitchFamily="2" charset="-122"/>
            </a:endParaRPr>
          </a:p>
          <a:p>
            <a:pPr marL="609600" indent="-609600">
              <a:spcBef>
                <a:spcPct val="20000"/>
              </a:spcBef>
            </a:pPr>
            <a:endParaRPr lang="en-US" altLang="zh-CN" sz="1800" b="1" baseline="0" dirty="0">
              <a:solidFill>
                <a:srgbClr val="FF33CC"/>
              </a:solidFill>
              <a:ea typeface="宋体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6" y="1197775"/>
            <a:ext cx="3820950" cy="34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raa_vs_Npart_mid_highPt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8477" y="1114425"/>
            <a:ext cx="40068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2038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cs typeface="Arial" charset="0"/>
              </a:rPr>
              <a:t>J/</a:t>
            </a:r>
            <a:r>
              <a:rPr lang="en-US" sz="4000" b="1" dirty="0">
                <a:solidFill>
                  <a:srgbClr val="FF0000"/>
                </a:solidFill>
                <a:cs typeface="Arial" charset="0"/>
                <a:sym typeface="Symbol"/>
              </a:rPr>
              <a:t></a:t>
            </a:r>
            <a:r>
              <a:rPr lang="en-US" sz="40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Suppression without flow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852493"/>
            <a:ext cx="35894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RHIC: </a:t>
            </a:r>
          </a:p>
          <a:p>
            <a:pPr algn="l"/>
            <a:r>
              <a:rPr lang="en-US" sz="2000" dirty="0" smtClean="0"/>
              <a:t>large suppression, zero flow</a:t>
            </a:r>
          </a:p>
          <a:p>
            <a:pPr algn="l"/>
            <a:r>
              <a:rPr lang="en-US" sz="2000" dirty="0" smtClean="0"/>
              <a:t>LHC: </a:t>
            </a:r>
            <a:br>
              <a:rPr lang="en-US" sz="2000" dirty="0" smtClean="0"/>
            </a:br>
            <a:r>
              <a:rPr lang="en-US" sz="2000" dirty="0" smtClean="0"/>
              <a:t>less suppression, hints of flow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89996"/>
            <a:ext cx="457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Color Screening and quark coalescence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jaro\Documents\Doc_march4_2011\Documents\Konferencie\2013\HP13\talk\jpsi_flow\fig3_v2PtCombined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926" r="6533"/>
          <a:stretch/>
        </p:blipFill>
        <p:spPr bwMode="auto">
          <a:xfrm>
            <a:off x="5378185" y="945467"/>
            <a:ext cx="3635896" cy="44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3"/>
          <p:cNvSpPr/>
          <p:nvPr/>
        </p:nvSpPr>
        <p:spPr>
          <a:xfrm>
            <a:off x="5724128" y="764704"/>
            <a:ext cx="2944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Phys</a:t>
            </a:r>
            <a:r>
              <a:rPr lang="cs-CZ" sz="1400" b="1" dirty="0">
                <a:solidFill>
                  <a:srgbClr val="FF0000"/>
                </a:solidFill>
              </a:rPr>
              <a:t>. </a:t>
            </a:r>
            <a:r>
              <a:rPr lang="cs-CZ" sz="1400" b="1" dirty="0" err="1">
                <a:solidFill>
                  <a:srgbClr val="FF0000"/>
                </a:solidFill>
              </a:rPr>
              <a:t>Rev</a:t>
            </a:r>
            <a:r>
              <a:rPr lang="cs-CZ" sz="1400" b="1" dirty="0">
                <a:solidFill>
                  <a:srgbClr val="FF0000"/>
                </a:solidFill>
              </a:rPr>
              <a:t>. </a:t>
            </a:r>
            <a:r>
              <a:rPr lang="cs-CZ" sz="1400" b="1" dirty="0" err="1">
                <a:solidFill>
                  <a:srgbClr val="FF0000"/>
                </a:solidFill>
              </a:rPr>
              <a:t>Lett</a:t>
            </a:r>
            <a:r>
              <a:rPr lang="cs-CZ" sz="1400" b="1" dirty="0">
                <a:solidFill>
                  <a:srgbClr val="FF0000"/>
                </a:solidFill>
              </a:rPr>
              <a:t>. 111 (2013) 52301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50" y="2504117"/>
            <a:ext cx="49732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STAR low-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1200" baseline="-250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90, 024906</a:t>
            </a:r>
            <a:r>
              <a:rPr lang="en-US" altLang="zh-CN" sz="1200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 ;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high-</a:t>
            </a:r>
            <a:r>
              <a:rPr lang="en-US" altLang="zh-CN" sz="1200" dirty="0" err="1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1200" baseline="-25000" dirty="0" err="1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Phys.Lett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. B722 (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anose="02020603050405020304" pitchFamily="18" charset="0"/>
              </a:rPr>
              <a:t>2013)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jaro\Documents\Doc_march4_2011\Documents\Konferencie\2013\HP13\talk\jpsi_auu\fig1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1116"/>
            <a:ext cx="4162376" cy="40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TextBox 4"/>
          <p:cNvSpPr txBox="1"/>
          <p:nvPr/>
        </p:nvSpPr>
        <p:spPr>
          <a:xfrm>
            <a:off x="4270783" y="5301208"/>
            <a:ext cx="4583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FF"/>
                </a:solidFill>
              </a:rPr>
              <a:t>Most distinct features in all the particles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9933FF"/>
                </a:solidFill>
              </a:rPr>
              <a:t>Interaction and suppression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9933FF"/>
                </a:solidFill>
              </a:rPr>
              <a:t>Neither radial nor elliptic flow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9933FF"/>
                </a:solidFill>
              </a:rPr>
              <a:t>Open charm suppression and flow</a:t>
            </a:r>
            <a:endParaRPr lang="en-US" b="1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5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" y="873701"/>
            <a:ext cx="5111626" cy="440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Dilepton</a:t>
            </a:r>
            <a:r>
              <a:rPr lang="en-US" sz="4000" b="1" dirty="0" smtClean="0">
                <a:solidFill>
                  <a:srgbClr val="FF0000"/>
                </a:solidFill>
              </a:rPr>
              <a:t> In-medium Effect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799" y="5486884"/>
            <a:ext cx="11865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LMR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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2400" b="1" baseline="30000" dirty="0" err="1" smtClean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  <a:sym typeface="Wingdings" pitchFamily="2" charset="2"/>
              </a:rPr>
              <a:t>-</a:t>
            </a:r>
            <a:endParaRPr lang="en-US" sz="2400" b="1" baseline="30000" dirty="0" smtClean="0">
              <a:solidFill>
                <a:srgbClr val="FF0000"/>
              </a:solidFill>
              <a:sym typeface="Symbol"/>
            </a:endParaRPr>
          </a:p>
          <a:p>
            <a:pPr algn="l"/>
            <a:r>
              <a:rPr lang="en-US" dirty="0" smtClean="0">
                <a:sym typeface="Symbol"/>
              </a:rPr>
              <a:t></a:t>
            </a: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844388" y="5278745"/>
            <a:ext cx="4686620" cy="1188878"/>
            <a:chOff x="1527766" y="5513144"/>
            <a:chExt cx="4686620" cy="1188878"/>
          </a:xfrm>
        </p:grpSpPr>
        <p:sp>
          <p:nvSpPr>
            <p:cNvPr id="8" name="Left-Right Arrow 7"/>
            <p:cNvSpPr/>
            <p:nvPr/>
          </p:nvSpPr>
          <p:spPr bwMode="auto">
            <a:xfrm>
              <a:off x="2499544" y="5585152"/>
              <a:ext cx="1640408" cy="144016"/>
            </a:xfrm>
            <a:prstGeom prst="leftRightArrow">
              <a:avLst/>
            </a:prstGeom>
            <a:solidFill>
              <a:srgbClr val="00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9" name="Left-Right Arrow 8"/>
            <p:cNvSpPr/>
            <p:nvPr/>
          </p:nvSpPr>
          <p:spPr bwMode="auto">
            <a:xfrm>
              <a:off x="1527766" y="5513144"/>
              <a:ext cx="971778" cy="72008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0" name="Left-Right Arrow 9"/>
            <p:cNvSpPr/>
            <p:nvPr/>
          </p:nvSpPr>
          <p:spPr bwMode="auto">
            <a:xfrm>
              <a:off x="4155440" y="5729168"/>
              <a:ext cx="1576241" cy="72008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99544" y="5778692"/>
              <a:ext cx="13523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IMR</a:t>
              </a:r>
            </a:p>
            <a:p>
              <a:pPr algn="l"/>
              <a:r>
                <a:rPr lang="en-US" b="1" dirty="0" err="1" smtClean="0">
                  <a:solidFill>
                    <a:srgbClr val="FF0000"/>
                  </a:solidFill>
                </a:rPr>
                <a:t>q</a:t>
              </a:r>
              <a:r>
                <a:rPr lang="en-US" b="1" dirty="0" err="1" smtClean="0">
                  <a:solidFill>
                    <a:srgbClr val="FF0000"/>
                  </a:solidFill>
                  <a:sym typeface="Symbol"/>
                </a:rPr>
                <a:t></a:t>
              </a:r>
              <a:r>
                <a:rPr lang="en-US" b="1" dirty="0" err="1" smtClean="0">
                  <a:solidFill>
                    <a:srgbClr val="FF0000"/>
                  </a:solidFill>
                </a:rPr>
                <a:t>q</a:t>
              </a:r>
              <a:r>
                <a:rPr lang="en-US" b="1" dirty="0" err="1" smtClean="0">
                  <a:solidFill>
                    <a:srgbClr val="FF0000"/>
                  </a:solidFill>
                  <a:sym typeface="Wingdings" pitchFamily="2" charset="2"/>
                </a:rPr>
                <a:t>l</a:t>
              </a:r>
              <a:r>
                <a:rPr lang="en-US" b="1" baseline="30000" dirty="0" err="1" smtClean="0">
                  <a:solidFill>
                    <a:srgbClr val="FF0000"/>
                  </a:solidFill>
                  <a:sym typeface="Wingdings" pitchFamily="2" charset="2"/>
                </a:rPr>
                <a:t>+</a:t>
              </a:r>
              <a:r>
                <a:rPr lang="en-US" b="1" dirty="0" err="1" smtClean="0">
                  <a:solidFill>
                    <a:srgbClr val="FF0000"/>
                  </a:solidFill>
                  <a:sym typeface="Wingdings" pitchFamily="2" charset="2"/>
                </a:rPr>
                <a:t>l</a:t>
              </a:r>
              <a:r>
                <a:rPr lang="en-US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-</a:t>
              </a:r>
              <a:endParaRPr lang="en-US" b="1" baseline="30000" dirty="0" smtClean="0">
                <a:solidFill>
                  <a:srgbClr val="FF0000"/>
                </a:solidFill>
              </a:endParaRPr>
            </a:p>
            <a:p>
              <a:pPr algn="l"/>
              <a:r>
                <a:rPr lang="en-US" dirty="0" err="1" smtClean="0">
                  <a:sym typeface="Wingdings" pitchFamily="2" charset="2"/>
                </a:rPr>
                <a:t>cl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56734" y="5867096"/>
              <a:ext cx="1957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HMR</a:t>
              </a:r>
            </a:p>
            <a:p>
              <a:pPr algn="l"/>
              <a:r>
                <a:rPr lang="en-US" b="1" dirty="0" smtClean="0">
                  <a:solidFill>
                    <a:srgbClr val="FF0000"/>
                  </a:solidFill>
                </a:rPr>
                <a:t>J/</a:t>
              </a:r>
              <a:r>
                <a:rPr lang="en-US" b="1" dirty="0" smtClean="0">
                  <a:solidFill>
                    <a:srgbClr val="FF0000"/>
                  </a:solidFill>
                  <a:sym typeface="Symbol"/>
                </a:rPr>
                <a:t>, DY, </a:t>
              </a:r>
              <a:r>
                <a:rPr lang="el-GR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/>
                </a:rPr>
                <a:t>ϒ</a:t>
              </a:r>
              <a:r>
                <a:rPr lang="en-US" b="1" dirty="0" smtClean="0">
                  <a:solidFill>
                    <a:srgbClr val="FF0000"/>
                  </a:solidFill>
                  <a:sym typeface="Symbol"/>
                </a:rPr>
                <a:t>(1,2,3)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Rectangle 1"/>
          <p:cNvSpPr/>
          <p:nvPr/>
        </p:nvSpPr>
        <p:spPr>
          <a:xfrm>
            <a:off x="5151232" y="1452443"/>
            <a:ext cx="381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Practical way of observing chiral symmetry restoration from </a:t>
            </a:r>
            <a:r>
              <a:rPr lang="en-US" dirty="0" err="1"/>
              <a:t>dileptons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disappearance of </a:t>
            </a:r>
            <a:r>
              <a:rPr lang="en-US" dirty="0" err="1"/>
              <a:t>hadronic</a:t>
            </a:r>
            <a:r>
              <a:rPr lang="en-US" dirty="0"/>
              <a:t> structure (vector meson peaks)</a:t>
            </a:r>
            <a:br>
              <a:rPr lang="en-US" dirty="0"/>
            </a:br>
            <a:r>
              <a:rPr lang="en-US" dirty="0"/>
              <a:t>dissolve into continuous thermal distribution from LMR to </a:t>
            </a:r>
            <a:r>
              <a:rPr lang="en-US" dirty="0" smtClean="0"/>
              <a:t>IMR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Subtract charm contributions at IMR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New Results on 19.6GeV </a:t>
            </a:r>
            <a:r>
              <a:rPr lang="en-US" dirty="0" err="1" smtClean="0"/>
              <a:t>Au+Au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arXiv:1501.05341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one </a:t>
            </a:r>
            <a:r>
              <a:rPr lang="en-US" dirty="0"/>
              <a:t>week of data in 2011 at 19.6GeV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5274369" y="5422761"/>
            <a:ext cx="3786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arXiv:1312.7397, PRL 113 (2014) 022301</a:t>
            </a: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8" r="5573"/>
          <a:stretch/>
        </p:blipFill>
        <p:spPr bwMode="auto">
          <a:xfrm>
            <a:off x="152094" y="854414"/>
            <a:ext cx="4968552" cy="445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SINAP-template1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SINAP-template1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INAP-template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39579</TotalTime>
  <Words>1460</Words>
  <Application>Microsoft Office PowerPoint</Application>
  <PresentationFormat>On-screen Show (4:3)</PresentationFormat>
  <Paragraphs>351</Paragraphs>
  <Slides>32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BNL</vt:lpstr>
      <vt:lpstr>Acrobat Document</vt:lpstr>
      <vt:lpstr>PowerPoint Presentation</vt:lpstr>
      <vt:lpstr>PowerPoint Presentation</vt:lpstr>
      <vt:lpstr>PowerPoint Presentation</vt:lpstr>
      <vt:lpstr>QGP properties and QCD Phase Diagram</vt:lpstr>
      <vt:lpstr>PowerPoint Presentation</vt:lpstr>
      <vt:lpstr>Flow and Quenching of Heavy Quarks</vt:lpstr>
      <vt:lpstr>PowerPoint Presentation</vt:lpstr>
      <vt:lpstr>J/ Suppression without flow</vt:lpstr>
      <vt:lpstr>Dilepton In-medium Effect</vt:lpstr>
      <vt:lpstr>Energy Dependence of Dilepton Excess</vt:lpstr>
      <vt:lpstr>Quantify the spectral function</vt:lpstr>
      <vt:lpstr>Status: Heavy Flavor Tracker</vt:lpstr>
      <vt:lpstr>PowerPoint Presentation</vt:lpstr>
      <vt:lpstr>Status: Muon Telescope Detector</vt:lpstr>
      <vt:lpstr>Open charm flow and coalescence</vt:lpstr>
      <vt:lpstr>Run14+16 Quarkonium Measurements</vt:lpstr>
      <vt:lpstr>Mapping the QCD Phase Diagram</vt:lpstr>
      <vt:lpstr>Chiral Magnetic Effects</vt:lpstr>
      <vt:lpstr> correlation function and H-dibaryon Search</vt:lpstr>
      <vt:lpstr>PowerPoint Presentation</vt:lpstr>
      <vt:lpstr>Extreme Geometry: d+Au Collisions </vt:lpstr>
      <vt:lpstr>PowerPoint Presentation</vt:lpstr>
      <vt:lpstr>Heavy-Ion meets Spin (run15)</vt:lpstr>
      <vt:lpstr>Quantifying a Complete Picture</vt:lpstr>
      <vt:lpstr>Effect of longitudinal fluctuation on constraining /s </vt:lpstr>
      <vt:lpstr>Longitudinal Flow Decorrelations</vt:lpstr>
      <vt:lpstr>STAR Forward Upgrade:  Tracking and Calorimetry</vt:lpstr>
      <vt:lpstr>STAR Plan on BUR, BES II and pp/pA LoI</vt:lpstr>
      <vt:lpstr>STAR Long-Term Plan</vt:lpstr>
      <vt:lpstr>Summary I</vt:lpstr>
      <vt:lpstr>Summary II</vt:lpstr>
      <vt:lpstr>Detector Upgrades: iTPC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Zhangbu Xu</dc:creator>
  <cp:lastModifiedBy>Xu, Zhangbu</cp:lastModifiedBy>
  <cp:revision>4384</cp:revision>
  <dcterms:created xsi:type="dcterms:W3CDTF">2006-02-23T15:10:09Z</dcterms:created>
  <dcterms:modified xsi:type="dcterms:W3CDTF">2015-05-07T01:42:39Z</dcterms:modified>
</cp:coreProperties>
</file>