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
        <p:nvSpPr>
          <p:cNvPr id="4" name="Shape 4"/>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4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4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40.png"/><Relationship Id="rId6" Type="http://schemas.openxmlformats.org/officeDocument/2006/relationships/image" Target="../media/image5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1.gif"/></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 Id="rId3" Type="http://schemas.openxmlformats.org/officeDocument/2006/relationships/image" Target="../media/image69.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png"/><Relationship Id="rId3" Type="http://schemas.openxmlformats.org/officeDocument/2006/relationships/image" Target="../media/image7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png"/><Relationship Id="rId3" Type="http://schemas.openxmlformats.org/officeDocument/2006/relationships/image" Target="../media/image7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hyperlink" Target="https://drupal.star.bnl.gov/STAR/starnotes/public/sn0598"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hyperlink" Target="https://drupal.star.bnl.gov/STAR/starnotes/public/sn0598" TargetMode="External"/><Relationship Id="rId4"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niagara-falls.jpg"/>
          <p:cNvPicPr>
            <a:picLocks noChangeAspect="1"/>
          </p:cNvPicPr>
          <p:nvPr/>
        </p:nvPicPr>
        <p:blipFill>
          <a:blip r:embed="rId2">
            <a:extLst/>
          </a:blip>
          <a:stretch>
            <a:fillRect/>
          </a:stretch>
        </p:blipFill>
        <p:spPr>
          <a:xfrm>
            <a:off x="2671" y="5731"/>
            <a:ext cx="12999458" cy="6574012"/>
          </a:xfrm>
          <a:prstGeom prst="rect">
            <a:avLst/>
          </a:prstGeom>
          <a:ln w="25400">
            <a:miter lim="400000"/>
          </a:ln>
          <a:effectLst>
            <a:reflection blurRad="0" stA="50000" stPos="0" endA="0" endPos="40000" dist="0" dir="5400000" fadeDir="5400000" sx="100000" sy="-100000" kx="0" ky="0" algn="bl" rotWithShape="0"/>
          </a:effectLst>
        </p:spPr>
      </p:pic>
      <p:sp>
        <p:nvSpPr>
          <p:cNvPr id="120" name="Shape 120"/>
          <p:cNvSpPr/>
          <p:nvPr>
            <p:ph type="ctrTitle"/>
          </p:nvPr>
        </p:nvSpPr>
        <p:spPr>
          <a:xfrm>
            <a:off x="127000" y="-318389"/>
            <a:ext cx="12750800" cy="2403287"/>
          </a:xfrm>
          <a:prstGeom prst="rect">
            <a:avLst/>
          </a:prstGeom>
        </p:spPr>
        <p:txBody>
          <a:bodyPr/>
          <a:lstStyle>
            <a:lvl1pPr defTabSz="502412">
              <a:defRPr b="1" sz="5160">
                <a:solidFill>
                  <a:schemeClr val="accent5"/>
                </a:solidFill>
                <a:latin typeface="Helvetica"/>
                <a:ea typeface="Helvetica"/>
                <a:cs typeface="Helvetica"/>
                <a:sym typeface="Helvetica"/>
              </a:defRPr>
            </a:lvl1pPr>
          </a:lstStyle>
          <a:p>
            <a:pPr/>
            <a:r>
              <a:t>Directed flow of identified particles from Beam Energy Scan Au+Au collisions</a:t>
            </a:r>
          </a:p>
        </p:txBody>
      </p:sp>
      <p:sp>
        <p:nvSpPr>
          <p:cNvPr id="121" name="Shape 121"/>
          <p:cNvSpPr/>
          <p:nvPr>
            <p:ph type="subTitle" sz="quarter" idx="1"/>
          </p:nvPr>
        </p:nvSpPr>
        <p:spPr>
          <a:xfrm>
            <a:off x="1231900" y="4573884"/>
            <a:ext cx="10464800" cy="1096494"/>
          </a:xfrm>
          <a:prstGeom prst="rect">
            <a:avLst/>
          </a:prstGeom>
        </p:spPr>
        <p:txBody>
          <a:bodyPr/>
          <a:lstStyle/>
          <a:p>
            <a:pPr>
              <a:defRPr b="1" i="1" sz="2800">
                <a:latin typeface="Helvetica"/>
                <a:ea typeface="Helvetica"/>
                <a:cs typeface="Helvetica"/>
                <a:sym typeface="Helvetica"/>
              </a:defRPr>
            </a:pPr>
            <a:r>
              <a:t>Subhash Singha</a:t>
            </a:r>
          </a:p>
          <a:p>
            <a:pPr>
              <a:defRPr b="1" i="1" sz="2800">
                <a:latin typeface="Helvetica"/>
                <a:ea typeface="Helvetica"/>
                <a:cs typeface="Helvetica"/>
                <a:sym typeface="Helvetica"/>
              </a:defRPr>
            </a:pPr>
            <a:r>
              <a:t>(on behalf of STAR Collaboration)</a:t>
            </a:r>
          </a:p>
        </p:txBody>
      </p:sp>
      <p:pic>
        <p:nvPicPr>
          <p:cNvPr id="122" name="pasted-image.pdf"/>
          <p:cNvPicPr>
            <a:picLocks noChangeAspect="1"/>
          </p:cNvPicPr>
          <p:nvPr/>
        </p:nvPicPr>
        <p:blipFill>
          <a:blip r:embed="rId3">
            <a:extLst/>
          </a:blip>
          <a:stretch>
            <a:fillRect/>
          </a:stretch>
        </p:blipFill>
        <p:spPr>
          <a:xfrm>
            <a:off x="155588" y="8165497"/>
            <a:ext cx="4499260" cy="1269953"/>
          </a:xfrm>
          <a:prstGeom prst="rect">
            <a:avLst/>
          </a:prstGeom>
          <a:ln w="12700">
            <a:miter lim="400000"/>
          </a:ln>
        </p:spPr>
      </p:pic>
      <p:pic>
        <p:nvPicPr>
          <p:cNvPr id="123" name="pasted-image.pdf"/>
          <p:cNvPicPr>
            <a:picLocks noChangeAspect="1"/>
          </p:cNvPicPr>
          <p:nvPr/>
        </p:nvPicPr>
        <p:blipFill>
          <a:blip r:embed="rId4">
            <a:extLst/>
          </a:blip>
          <a:stretch>
            <a:fillRect/>
          </a:stretch>
        </p:blipFill>
        <p:spPr>
          <a:xfrm>
            <a:off x="8996988" y="8252227"/>
            <a:ext cx="3702652" cy="1096494"/>
          </a:xfrm>
          <a:prstGeom prst="rect">
            <a:avLst/>
          </a:prstGeom>
          <a:ln w="12700">
            <a:miter lim="400000"/>
          </a:ln>
        </p:spPr>
      </p:pic>
      <p:sp>
        <p:nvSpPr>
          <p:cNvPr id="124" name="Shape 124"/>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Shape 125"/>
          <p:cNvSpPr/>
          <p:nvPr/>
        </p:nvSpPr>
        <p:spPr>
          <a:xfrm>
            <a:off x="2007864" y="6578214"/>
            <a:ext cx="8531871"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latin typeface="Helvetica"/>
                <a:ea typeface="Helvetica"/>
                <a:cs typeface="Helvetica"/>
                <a:sym typeface="Helvetica"/>
              </a:defRPr>
            </a:pPr>
            <a:r>
              <a:t>INT Program INT-16-3</a:t>
            </a:r>
          </a:p>
          <a:p>
            <a:pPr>
              <a:defRPr b="1" sz="2400">
                <a:latin typeface="Helvetica"/>
                <a:ea typeface="Helvetica"/>
                <a:cs typeface="Helvetica"/>
                <a:sym typeface="Helvetica"/>
              </a:defRPr>
            </a:pPr>
            <a:r>
              <a:t>Exploring the QCD Phase Diagram through Energy Scans</a:t>
            </a:r>
          </a:p>
          <a:p>
            <a:pPr>
              <a:defRPr b="1" sz="2400">
                <a:latin typeface="Helvetica"/>
                <a:ea typeface="Helvetica"/>
                <a:cs typeface="Helvetica"/>
                <a:sym typeface="Helvetica"/>
              </a:defRPr>
            </a:pPr>
            <a:r>
              <a:t>September 19-October 14, 2016</a:t>
            </a:r>
          </a:p>
        </p:txBody>
      </p:sp>
      <p:pic>
        <p:nvPicPr>
          <p:cNvPr id="126" name="pasted-image.pdf"/>
          <p:cNvPicPr>
            <a:picLocks noChangeAspect="1"/>
          </p:cNvPicPr>
          <p:nvPr/>
        </p:nvPicPr>
        <p:blipFill>
          <a:blip r:embed="rId5">
            <a:extLst/>
          </a:blip>
          <a:stretch>
            <a:fillRect/>
          </a:stretch>
        </p:blipFill>
        <p:spPr>
          <a:xfrm>
            <a:off x="4921703" y="8509949"/>
            <a:ext cx="3311865" cy="10104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7" name="Group 227"/>
          <p:cNvGrpSpPr/>
          <p:nvPr/>
        </p:nvGrpSpPr>
        <p:grpSpPr>
          <a:xfrm>
            <a:off x="50326" y="34986"/>
            <a:ext cx="12904148" cy="9683628"/>
            <a:chOff x="-165085" y="-165085"/>
            <a:chExt cx="12904147" cy="9683626"/>
          </a:xfrm>
        </p:grpSpPr>
        <p:pic>
          <p:nvPicPr>
            <p:cNvPr id="220" name="pasted-image.pdf"/>
            <p:cNvPicPr>
              <a:picLocks noChangeAspect="1"/>
            </p:cNvPicPr>
            <p:nvPr/>
          </p:nvPicPr>
          <p:blipFill>
            <a:blip r:embed="rId2">
              <a:extLst/>
            </a:blip>
            <a:srcRect l="0" t="0" r="0" b="0"/>
            <a:stretch>
              <a:fillRect/>
            </a:stretch>
          </p:blipFill>
          <p:spPr>
            <a:xfrm>
              <a:off x="-165086" y="-165086"/>
              <a:ext cx="12904148" cy="9683628"/>
            </a:xfrm>
            <a:prstGeom prst="rect">
              <a:avLst/>
            </a:prstGeom>
            <a:ln w="25400" cap="flat">
              <a:solidFill>
                <a:srgbClr val="F3F7F5"/>
              </a:solidFill>
              <a:prstDash val="solid"/>
              <a:miter lim="400000"/>
            </a:ln>
            <a:effectLst>
              <a:outerShdw sx="100000" sy="100000" kx="0" ky="0" algn="b" rotWithShape="0" blurRad="50800" dist="25400" dir="3600000">
                <a:srgbClr val="000000">
                  <a:alpha val="70000"/>
                </a:srgbClr>
              </a:outerShdw>
            </a:effectLst>
          </p:spPr>
        </p:pic>
        <p:pic>
          <p:nvPicPr>
            <p:cNvPr id="221" name="pasted-image.pdf"/>
            <p:cNvPicPr>
              <a:picLocks noChangeAspect="1"/>
            </p:cNvPicPr>
            <p:nvPr/>
          </p:nvPicPr>
          <p:blipFill>
            <a:blip r:embed="rId3">
              <a:extLst/>
            </a:blip>
            <a:stretch>
              <a:fillRect/>
            </a:stretch>
          </p:blipFill>
          <p:spPr>
            <a:xfrm>
              <a:off x="3962136" y="1673995"/>
              <a:ext cx="1765901" cy="1743548"/>
            </a:xfrm>
            <a:prstGeom prst="rect">
              <a:avLst/>
            </a:prstGeom>
            <a:ln w="12700" cap="flat">
              <a:noFill/>
              <a:miter lim="400000"/>
            </a:ln>
            <a:effectLst/>
          </p:spPr>
        </p:pic>
        <p:pic>
          <p:nvPicPr>
            <p:cNvPr id="222" name="pasted-image.pdf"/>
            <p:cNvPicPr>
              <a:picLocks noChangeAspect="1"/>
            </p:cNvPicPr>
            <p:nvPr/>
          </p:nvPicPr>
          <p:blipFill>
            <a:blip r:embed="rId4">
              <a:extLst/>
            </a:blip>
            <a:stretch>
              <a:fillRect/>
            </a:stretch>
          </p:blipFill>
          <p:spPr>
            <a:xfrm>
              <a:off x="3375781" y="1464166"/>
              <a:ext cx="1034137" cy="607351"/>
            </a:xfrm>
            <a:prstGeom prst="rect">
              <a:avLst/>
            </a:prstGeom>
            <a:ln w="12700" cap="flat">
              <a:noFill/>
              <a:miter lim="400000"/>
            </a:ln>
            <a:effectLst/>
          </p:spPr>
        </p:pic>
        <p:pic>
          <p:nvPicPr>
            <p:cNvPr id="223" name="pasted-image.pdf"/>
            <p:cNvPicPr>
              <a:picLocks noChangeAspect="1"/>
            </p:cNvPicPr>
            <p:nvPr/>
          </p:nvPicPr>
          <p:blipFill>
            <a:blip r:embed="rId5">
              <a:extLst/>
            </a:blip>
            <a:stretch>
              <a:fillRect/>
            </a:stretch>
          </p:blipFill>
          <p:spPr>
            <a:xfrm>
              <a:off x="6727914" y="1953104"/>
              <a:ext cx="1103469" cy="2295213"/>
            </a:xfrm>
            <a:prstGeom prst="rect">
              <a:avLst/>
            </a:prstGeom>
            <a:ln w="12700" cap="flat">
              <a:noFill/>
              <a:miter lim="400000"/>
            </a:ln>
            <a:effectLst/>
          </p:spPr>
        </p:pic>
        <p:pic>
          <p:nvPicPr>
            <p:cNvPr id="224" name="pasted-image.pdf"/>
            <p:cNvPicPr>
              <a:picLocks noChangeAspect="1"/>
            </p:cNvPicPr>
            <p:nvPr/>
          </p:nvPicPr>
          <p:blipFill>
            <a:blip r:embed="rId6">
              <a:extLst/>
            </a:blip>
            <a:stretch>
              <a:fillRect/>
            </a:stretch>
          </p:blipFill>
          <p:spPr>
            <a:xfrm>
              <a:off x="7185763" y="1635957"/>
              <a:ext cx="1034138" cy="607351"/>
            </a:xfrm>
            <a:prstGeom prst="rect">
              <a:avLst/>
            </a:prstGeom>
            <a:ln w="12700" cap="flat">
              <a:noFill/>
              <a:miter lim="400000"/>
            </a:ln>
            <a:effectLst/>
          </p:spPr>
        </p:pic>
        <p:pic>
          <p:nvPicPr>
            <p:cNvPr id="225" name="pasted-image.pdf"/>
            <p:cNvPicPr>
              <a:picLocks noChangeAspect="1"/>
            </p:cNvPicPr>
            <p:nvPr/>
          </p:nvPicPr>
          <p:blipFill>
            <a:blip r:embed="rId7">
              <a:extLst/>
            </a:blip>
            <a:stretch>
              <a:fillRect/>
            </a:stretch>
          </p:blipFill>
          <p:spPr>
            <a:xfrm>
              <a:off x="9432797" y="2588769"/>
              <a:ext cx="891921" cy="1575095"/>
            </a:xfrm>
            <a:prstGeom prst="rect">
              <a:avLst/>
            </a:prstGeom>
            <a:ln w="12700" cap="flat">
              <a:noFill/>
              <a:miter lim="400000"/>
            </a:ln>
            <a:effectLst/>
          </p:spPr>
        </p:pic>
        <p:pic>
          <p:nvPicPr>
            <p:cNvPr id="226" name="pasted-image.pdf"/>
            <p:cNvPicPr>
              <a:picLocks noChangeAspect="1"/>
            </p:cNvPicPr>
            <p:nvPr/>
          </p:nvPicPr>
          <p:blipFill>
            <a:blip r:embed="rId8">
              <a:extLst/>
            </a:blip>
            <a:stretch>
              <a:fillRect/>
            </a:stretch>
          </p:blipFill>
          <p:spPr>
            <a:xfrm>
              <a:off x="9677627" y="2037438"/>
              <a:ext cx="1116212" cy="607351"/>
            </a:xfrm>
            <a:prstGeom prst="rect">
              <a:avLst/>
            </a:prstGeom>
            <a:ln w="12700" cap="flat">
              <a:noFill/>
              <a:miter lim="400000"/>
            </a:ln>
            <a:effectLst/>
          </p:spPr>
        </p:pic>
      </p:grpSp>
      <p:sp>
        <p:nvSpPr>
          <p:cNvPr id="228" name="Shape 2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9" name="Shape 229"/>
          <p:cNvSpPr/>
          <p:nvPr/>
        </p:nvSpPr>
        <p:spPr>
          <a:xfrm>
            <a:off x="155734" y="7619348"/>
            <a:ext cx="3602277" cy="1663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2086" indent="-283986" algn="l" defTabSz="457200">
              <a:lnSpc>
                <a:spcPct val="120000"/>
              </a:lnSpc>
              <a:buSzPct val="75000"/>
              <a:buChar char="•"/>
              <a:defRPr i="1" sz="2300">
                <a:solidFill>
                  <a:srgbClr val="FFFFFF"/>
                </a:solidFill>
                <a:latin typeface="Arial"/>
                <a:ea typeface="Arial"/>
                <a:cs typeface="Arial"/>
                <a:sym typeface="Arial"/>
              </a:defRPr>
            </a:pPr>
            <a:r>
              <a:t>Uniform acceptance</a:t>
            </a:r>
          </a:p>
          <a:p>
            <a:pPr marL="322086" indent="-283986" algn="l" defTabSz="457200">
              <a:lnSpc>
                <a:spcPct val="120000"/>
              </a:lnSpc>
              <a:buSzPct val="75000"/>
              <a:buChar char="•"/>
              <a:defRPr i="1" sz="2300">
                <a:solidFill>
                  <a:srgbClr val="FFFFFF"/>
                </a:solidFill>
                <a:latin typeface="Arial"/>
                <a:ea typeface="Arial"/>
                <a:cs typeface="Arial"/>
                <a:sym typeface="Arial"/>
              </a:defRPr>
            </a:pPr>
            <a:r>
              <a:t>Full azimuthal coverage</a:t>
            </a:r>
          </a:p>
          <a:p>
            <a:pPr marL="322086" indent="-283986" algn="l" defTabSz="457200">
              <a:lnSpc>
                <a:spcPct val="120000"/>
              </a:lnSpc>
              <a:buSzPct val="75000"/>
              <a:buChar char="•"/>
              <a:defRPr i="1" sz="2300">
                <a:solidFill>
                  <a:srgbClr val="FFFFFF"/>
                </a:solidFill>
                <a:latin typeface="Arial"/>
                <a:ea typeface="Arial"/>
                <a:cs typeface="Arial"/>
                <a:sym typeface="Arial"/>
              </a:defRPr>
            </a:pPr>
            <a:r>
              <a:t>|η| &lt; 1</a:t>
            </a:r>
          </a:p>
          <a:p>
            <a:pPr marL="322086" indent="-283986" algn="l" defTabSz="457200">
              <a:lnSpc>
                <a:spcPct val="120000"/>
              </a:lnSpc>
              <a:buSzPct val="75000"/>
              <a:buChar char="•"/>
              <a:defRPr i="1" sz="2300">
                <a:solidFill>
                  <a:srgbClr val="FFFFFF"/>
                </a:solidFill>
                <a:latin typeface="Arial"/>
                <a:ea typeface="Arial"/>
                <a:cs typeface="Arial"/>
                <a:sym typeface="Arial"/>
              </a:defRPr>
            </a:pPr>
            <a:r>
              <a:t>Excellent PID capability</a:t>
            </a:r>
          </a:p>
        </p:txBody>
      </p:sp>
      <p:sp>
        <p:nvSpPr>
          <p:cNvPr id="230" name="Shape 230"/>
          <p:cNvSpPr/>
          <p:nvPr>
            <p:ph type="title"/>
          </p:nvPr>
        </p:nvSpPr>
        <p:spPr>
          <a:xfrm>
            <a:off x="952500" y="-798"/>
            <a:ext cx="11099800" cy="1404493"/>
          </a:xfrm>
          <a:prstGeom prst="rect">
            <a:avLst/>
          </a:prstGeom>
        </p:spPr>
        <p:txBody>
          <a:bodyPr/>
          <a:lstStyle>
            <a:lvl1pPr>
              <a:defRPr sz="5000">
                <a:solidFill>
                  <a:srgbClr val="FFFFFF"/>
                </a:solidFill>
              </a:defRPr>
            </a:lvl1pPr>
          </a:lstStyle>
          <a:p>
            <a:pPr/>
            <a:r>
              <a:t>STAR Detector</a:t>
            </a:r>
          </a:p>
        </p:txBody>
      </p:sp>
      <p:sp>
        <p:nvSpPr>
          <p:cNvPr id="231" name="Shape 231"/>
          <p:cNvSpPr/>
          <p:nvPr/>
        </p:nvSpPr>
        <p:spPr>
          <a:xfrm>
            <a:off x="952500" y="-798"/>
            <a:ext cx="11099800" cy="14044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000">
                <a:solidFill>
                  <a:schemeClr val="accent5"/>
                </a:solidFill>
              </a:defRPr>
            </a:lvl1pPr>
          </a:lstStyle>
          <a:p>
            <a:pPr/>
            <a:r>
              <a:t>STAR Detector</a:t>
            </a:r>
          </a:p>
        </p:txBody>
      </p:sp>
      <p:grpSp>
        <p:nvGrpSpPr>
          <p:cNvPr id="235" name="Group 235"/>
          <p:cNvGrpSpPr/>
          <p:nvPr/>
        </p:nvGrpSpPr>
        <p:grpSpPr>
          <a:xfrm>
            <a:off x="8375442" y="2336800"/>
            <a:ext cx="4508501" cy="6248400"/>
            <a:chOff x="0" y="0"/>
            <a:chExt cx="4508500" cy="6248400"/>
          </a:xfrm>
        </p:grpSpPr>
        <p:pic>
          <p:nvPicPr>
            <p:cNvPr id="232" name="Screen Shot 2016-05-13 at 9.52.47 PM.pdf"/>
            <p:cNvPicPr>
              <a:picLocks noChangeAspect="1"/>
            </p:cNvPicPr>
            <p:nvPr/>
          </p:nvPicPr>
          <p:blipFill>
            <a:blip r:embed="rId9">
              <a:extLst/>
            </a:blip>
            <a:stretch>
              <a:fillRect/>
            </a:stretch>
          </p:blipFill>
          <p:spPr>
            <a:xfrm>
              <a:off x="0" y="0"/>
              <a:ext cx="4508500" cy="6248400"/>
            </a:xfrm>
            <a:prstGeom prst="rect">
              <a:avLst/>
            </a:prstGeom>
            <a:ln w="12700" cap="flat">
              <a:noFill/>
              <a:miter lim="400000"/>
            </a:ln>
            <a:effectLst/>
          </p:spPr>
        </p:pic>
        <p:sp>
          <p:nvSpPr>
            <p:cNvPr id="233" name="Shape 233"/>
            <p:cNvSpPr/>
            <p:nvPr/>
          </p:nvSpPr>
          <p:spPr>
            <a:xfrm>
              <a:off x="858324" y="353847"/>
              <a:ext cx="825501"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800">
                  <a:solidFill>
                    <a:srgbClr val="FFFFFF"/>
                  </a:solidFill>
                  <a:latin typeface="Helvetica"/>
                  <a:ea typeface="Helvetica"/>
                  <a:cs typeface="Helvetica"/>
                  <a:sym typeface="Helvetica"/>
                </a:defRPr>
              </a:lvl1pPr>
            </a:lstStyle>
            <a:p>
              <a:pPr/>
              <a:r>
                <a:t>TPC</a:t>
              </a:r>
            </a:p>
          </p:txBody>
        </p:sp>
        <p:sp>
          <p:nvSpPr>
            <p:cNvPr id="234" name="Shape 234"/>
            <p:cNvSpPr/>
            <p:nvPr/>
          </p:nvSpPr>
          <p:spPr>
            <a:xfrm>
              <a:off x="861536" y="3014808"/>
              <a:ext cx="819077"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800">
                  <a:solidFill>
                    <a:srgbClr val="FFFFFF"/>
                  </a:solidFill>
                  <a:latin typeface="Helvetica"/>
                  <a:ea typeface="Helvetica"/>
                  <a:cs typeface="Helvetica"/>
                  <a:sym typeface="Helvetica"/>
                </a:defRPr>
              </a:lvl1pPr>
            </a:lstStyle>
            <a:p>
              <a:pPr/>
              <a:r>
                <a:t>TOF</a:t>
              </a:r>
            </a:p>
          </p:txBody>
        </p:sp>
      </p:gr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8" name="Shape 238"/>
          <p:cNvSpPr/>
          <p:nvPr>
            <p:ph type="title"/>
          </p:nvPr>
        </p:nvSpPr>
        <p:spPr>
          <a:xfrm>
            <a:off x="952500" y="-798"/>
            <a:ext cx="11099800" cy="1404493"/>
          </a:xfrm>
          <a:prstGeom prst="rect">
            <a:avLst/>
          </a:prstGeom>
        </p:spPr>
        <p:txBody>
          <a:bodyPr/>
          <a:lstStyle>
            <a:lvl1pPr>
              <a:defRPr sz="5000">
                <a:solidFill>
                  <a:schemeClr val="accent5"/>
                </a:solidFill>
              </a:defRPr>
            </a:lvl1pPr>
          </a:lstStyle>
          <a:p>
            <a:pPr/>
            <a:r>
              <a:t>STAR Detector</a:t>
            </a:r>
          </a:p>
        </p:txBody>
      </p:sp>
      <p:pic>
        <p:nvPicPr>
          <p:cNvPr id="239" name="pasted-image.pdf"/>
          <p:cNvPicPr>
            <a:picLocks noChangeAspect="1"/>
          </p:cNvPicPr>
          <p:nvPr/>
        </p:nvPicPr>
        <p:blipFill>
          <a:blip r:embed="rId2">
            <a:extLst/>
          </a:blip>
          <a:stretch>
            <a:fillRect/>
          </a:stretch>
        </p:blipFill>
        <p:spPr>
          <a:xfrm>
            <a:off x="5988177" y="1771929"/>
            <a:ext cx="3911815" cy="2632635"/>
          </a:xfrm>
          <a:prstGeom prst="rect">
            <a:avLst/>
          </a:prstGeom>
          <a:ln w="25400">
            <a:solidFill>
              <a:srgbClr val="000000"/>
            </a:solidFill>
            <a:miter lim="400000"/>
          </a:ln>
        </p:spPr>
      </p:pic>
      <p:pic>
        <p:nvPicPr>
          <p:cNvPr id="240" name="pasted-image.pdf"/>
          <p:cNvPicPr>
            <a:picLocks noChangeAspect="1"/>
          </p:cNvPicPr>
          <p:nvPr/>
        </p:nvPicPr>
        <p:blipFill>
          <a:blip r:embed="rId3">
            <a:extLst/>
          </a:blip>
          <a:stretch>
            <a:fillRect/>
          </a:stretch>
        </p:blipFill>
        <p:spPr>
          <a:xfrm>
            <a:off x="310485" y="1289407"/>
            <a:ext cx="2883878" cy="3124201"/>
          </a:xfrm>
          <a:prstGeom prst="rect">
            <a:avLst/>
          </a:prstGeom>
          <a:ln w="12700">
            <a:miter lim="400000"/>
          </a:ln>
        </p:spPr>
      </p:pic>
      <p:pic>
        <p:nvPicPr>
          <p:cNvPr id="241" name="pasted-image.pdf"/>
          <p:cNvPicPr>
            <a:picLocks noChangeAspect="1"/>
          </p:cNvPicPr>
          <p:nvPr/>
        </p:nvPicPr>
        <p:blipFill>
          <a:blip r:embed="rId4">
            <a:extLst/>
          </a:blip>
          <a:stretch>
            <a:fillRect/>
          </a:stretch>
        </p:blipFill>
        <p:spPr>
          <a:xfrm>
            <a:off x="156965" y="4979508"/>
            <a:ext cx="4768532" cy="4412329"/>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42" name="Shape 242"/>
          <p:cNvSpPr/>
          <p:nvPr/>
        </p:nvSpPr>
        <p:spPr>
          <a:xfrm>
            <a:off x="5914819" y="5201060"/>
            <a:ext cx="6856935" cy="35814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sz="2800">
                <a:solidFill>
                  <a:schemeClr val="accent1"/>
                </a:solidFill>
              </a:defRPr>
            </a:pPr>
            <a:r>
              <a:t> 1st order event plane estimated using </a:t>
            </a:r>
          </a:p>
          <a:p>
            <a:pPr algn="l">
              <a:defRPr sz="2800">
                <a:solidFill>
                  <a:schemeClr val="accent1"/>
                </a:solidFill>
              </a:defRPr>
            </a:pPr>
            <a:r>
              <a:t>    BBC (7.7 - 39 GeV)</a:t>
            </a:r>
          </a:p>
          <a:p>
            <a:pPr algn="l">
              <a:defRPr sz="2800">
                <a:solidFill>
                  <a:schemeClr val="accent1"/>
                </a:solidFill>
              </a:defRPr>
            </a:pPr>
            <a:r>
              <a:t>    ZDC (62.4, 200 GeV) </a:t>
            </a:r>
          </a:p>
          <a:p>
            <a:pPr algn="l">
              <a:defRPr sz="2800">
                <a:solidFill>
                  <a:schemeClr val="accent1"/>
                </a:solidFill>
              </a:defRPr>
            </a:pPr>
          </a:p>
          <a:p>
            <a:pPr marL="228600" indent="-228600" algn="l">
              <a:buSzPct val="100000"/>
              <a:buChar char="•"/>
              <a:defRPr sz="2800">
                <a:solidFill>
                  <a:schemeClr val="accent1"/>
                </a:solidFill>
              </a:defRPr>
            </a:pPr>
            <a:r>
              <a:t> v</a:t>
            </a:r>
            <a:r>
              <a:rPr baseline="-5999"/>
              <a:t>1</a:t>
            </a:r>
            <a:r>
              <a:t> signal significant at forward rapidity</a:t>
            </a:r>
          </a:p>
          <a:p>
            <a:pPr marL="228600" indent="-228600" algn="l">
              <a:buSzPct val="100000"/>
              <a:buChar char="•"/>
              <a:defRPr sz="2800">
                <a:solidFill>
                  <a:schemeClr val="accent1"/>
                </a:solidFill>
              </a:defRPr>
            </a:pPr>
          </a:p>
          <a:p>
            <a:pPr marL="228600" indent="-228600" algn="l">
              <a:buSzPct val="100000"/>
              <a:buChar char="•"/>
              <a:defRPr sz="2800">
                <a:solidFill>
                  <a:schemeClr val="accent1"/>
                </a:solidFill>
              </a:defRPr>
            </a:pPr>
            <a:r>
              <a:t> Large η gap with TPC reduces non-flow</a:t>
            </a:r>
          </a:p>
          <a:p>
            <a:pPr algn="l">
              <a:defRPr sz="2800">
                <a:solidFill>
                  <a:schemeClr val="accent1"/>
                </a:solidFill>
              </a:defRPr>
            </a:pPr>
            <a:r>
              <a:t>   effects</a:t>
            </a:r>
          </a:p>
        </p:txBody>
      </p:sp>
      <p:sp>
        <p:nvSpPr>
          <p:cNvPr id="243" name="Shape 243"/>
          <p:cNvSpPr/>
          <p:nvPr/>
        </p:nvSpPr>
        <p:spPr>
          <a:xfrm>
            <a:off x="1225272" y="671962"/>
            <a:ext cx="10543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BBC</a:t>
            </a:r>
          </a:p>
        </p:txBody>
      </p:sp>
      <p:sp>
        <p:nvSpPr>
          <p:cNvPr id="244" name="Shape 244"/>
          <p:cNvSpPr/>
          <p:nvPr/>
        </p:nvSpPr>
        <p:spPr>
          <a:xfrm>
            <a:off x="5932912" y="1200150"/>
            <a:ext cx="21963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ZDC-SMD</a:t>
            </a:r>
          </a:p>
        </p:txBody>
      </p:sp>
      <p:sp>
        <p:nvSpPr>
          <p:cNvPr id="245" name="Shape 245"/>
          <p:cNvSpPr/>
          <p:nvPr/>
        </p:nvSpPr>
        <p:spPr>
          <a:xfrm>
            <a:off x="849178" y="5081290"/>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246" name="Shape 246"/>
          <p:cNvSpPr/>
          <p:nvPr/>
        </p:nvSpPr>
        <p:spPr>
          <a:xfrm flipH="1">
            <a:off x="5078135" y="5404751"/>
            <a:ext cx="1" cy="3174019"/>
          </a:xfrm>
          <a:prstGeom prst="line">
            <a:avLst/>
          </a:prstGeom>
          <a:ln w="50800">
            <a:solidFill>
              <a:srgbClr val="000000"/>
            </a:solidFill>
            <a:miter lim="400000"/>
            <a:tailEnd type="triangle"/>
          </a:ln>
        </p:spPr>
        <p:txBody>
          <a:bodyPr lIns="50800" tIns="50800" rIns="50800" bIns="50800" anchor="ctr"/>
          <a:lstStyle/>
          <a:p>
            <a:pPr>
              <a:defRPr sz="2400"/>
            </a:pPr>
          </a:p>
        </p:txBody>
      </p:sp>
      <p:sp>
        <p:nvSpPr>
          <p:cNvPr id="247" name="Shape 247"/>
          <p:cNvSpPr/>
          <p:nvPr/>
        </p:nvSpPr>
        <p:spPr>
          <a:xfrm rot="16171168">
            <a:off x="3816696" y="6584785"/>
            <a:ext cx="3007625"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a:lvl1pPr>
          </a:lstStyle>
          <a:p>
            <a:pPr/>
            <a:r>
              <a:t>increasing  energy</a:t>
            </a:r>
          </a:p>
        </p:txBody>
      </p:sp>
      <p:sp>
        <p:nvSpPr>
          <p:cNvPr id="248" name="Shape 248"/>
          <p:cNvSpPr/>
          <p:nvPr/>
        </p:nvSpPr>
        <p:spPr>
          <a:xfrm>
            <a:off x="3078781" y="1233541"/>
            <a:ext cx="197563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600"/>
            </a:pPr>
            <a:r>
              <a:t>z =    3.7 m</a:t>
            </a:r>
          </a:p>
          <a:p>
            <a:pPr algn="l">
              <a:defRPr sz="2600"/>
            </a:pPr>
            <a:r>
              <a:t>2.1 &gt; | η| &lt; 5</a:t>
            </a:r>
          </a:p>
        </p:txBody>
      </p:sp>
      <p:sp>
        <p:nvSpPr>
          <p:cNvPr id="249" name="Shape 249"/>
          <p:cNvSpPr/>
          <p:nvPr/>
        </p:nvSpPr>
        <p:spPr>
          <a:xfrm>
            <a:off x="10208446" y="2407007"/>
            <a:ext cx="2149324"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600"/>
            </a:pPr>
            <a:r>
              <a:t>z =   18.25 m</a:t>
            </a:r>
          </a:p>
          <a:p>
            <a:pPr algn="l">
              <a:defRPr sz="2600"/>
            </a:pPr>
            <a:r>
              <a:t>  &lt; 2 mrad</a:t>
            </a:r>
          </a:p>
        </p:txBody>
      </p:sp>
      <p:pic>
        <p:nvPicPr>
          <p:cNvPr id="250" name="pasted-image.pdf"/>
          <p:cNvPicPr>
            <a:picLocks noChangeAspect="1"/>
          </p:cNvPicPr>
          <p:nvPr/>
        </p:nvPicPr>
        <p:blipFill>
          <a:blip r:embed="rId5">
            <a:extLst/>
          </a:blip>
          <a:stretch>
            <a:fillRect/>
          </a:stretch>
        </p:blipFill>
        <p:spPr>
          <a:xfrm>
            <a:off x="10213873" y="2916796"/>
            <a:ext cx="153107" cy="258367"/>
          </a:xfrm>
          <a:prstGeom prst="rect">
            <a:avLst/>
          </a:prstGeom>
          <a:ln w="12700">
            <a:miter lim="400000"/>
          </a:ln>
        </p:spPr>
      </p:pic>
      <p:pic>
        <p:nvPicPr>
          <p:cNvPr id="251" name="pasted-image.pdf"/>
          <p:cNvPicPr>
            <a:picLocks noChangeAspect="1"/>
          </p:cNvPicPr>
          <p:nvPr/>
        </p:nvPicPr>
        <p:blipFill>
          <a:blip r:embed="rId6">
            <a:extLst/>
          </a:blip>
          <a:stretch>
            <a:fillRect/>
          </a:stretch>
        </p:blipFill>
        <p:spPr>
          <a:xfrm>
            <a:off x="3622365" y="1403350"/>
            <a:ext cx="228601" cy="241300"/>
          </a:xfrm>
          <a:prstGeom prst="rect">
            <a:avLst/>
          </a:prstGeom>
          <a:ln w="12700">
            <a:miter lim="400000"/>
          </a:ln>
        </p:spPr>
      </p:pic>
      <p:pic>
        <p:nvPicPr>
          <p:cNvPr id="252" name="pasted-image.pdf"/>
          <p:cNvPicPr>
            <a:picLocks noChangeAspect="1"/>
          </p:cNvPicPr>
          <p:nvPr/>
        </p:nvPicPr>
        <p:blipFill>
          <a:blip r:embed="rId6">
            <a:extLst/>
          </a:blip>
          <a:stretch>
            <a:fillRect/>
          </a:stretch>
        </p:blipFill>
        <p:spPr>
          <a:xfrm>
            <a:off x="10770249" y="2540026"/>
            <a:ext cx="228601" cy="241301"/>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Results from AGS</a:t>
            </a:r>
          </a:p>
        </p:txBody>
      </p:sp>
      <p:sp>
        <p:nvSpPr>
          <p:cNvPr id="255" name="Shape 2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6" name="v1slope_proton_e895-eps-converted-to.pdf"/>
          <p:cNvPicPr>
            <a:picLocks noChangeAspect="1"/>
          </p:cNvPicPr>
          <p:nvPr/>
        </p:nvPicPr>
        <p:blipFill>
          <a:blip r:embed="rId2">
            <a:extLst/>
          </a:blip>
          <a:stretch>
            <a:fillRect/>
          </a:stretch>
        </p:blipFill>
        <p:spPr>
          <a:xfrm>
            <a:off x="6609595" y="1829235"/>
            <a:ext cx="5958232" cy="4970448"/>
          </a:xfrm>
          <a:prstGeom prst="rect">
            <a:avLst/>
          </a:prstGeom>
          <a:ln w="25400">
            <a:miter lim="400000"/>
          </a:ln>
          <a:effectLst>
            <a:outerShdw sx="100000" sy="100000" kx="0" ky="0" algn="b" rotWithShape="0" blurRad="254000" dist="127000" dir="5400000">
              <a:srgbClr val="000000">
                <a:alpha val="70000"/>
              </a:srgbClr>
            </a:outerShdw>
          </a:effectLst>
        </p:spPr>
      </p:pic>
      <p:pic>
        <p:nvPicPr>
          <p:cNvPr id="257" name="v1_vs_y_proton_e895-eps-converted-to.pdf"/>
          <p:cNvPicPr>
            <a:picLocks noChangeAspect="1"/>
          </p:cNvPicPr>
          <p:nvPr/>
        </p:nvPicPr>
        <p:blipFill>
          <a:blip r:embed="rId3">
            <a:extLst/>
          </a:blip>
          <a:stretch>
            <a:fillRect/>
          </a:stretch>
        </p:blipFill>
        <p:spPr>
          <a:xfrm>
            <a:off x="180301" y="1831318"/>
            <a:ext cx="6029724" cy="4966281"/>
          </a:xfrm>
          <a:prstGeom prst="rect">
            <a:avLst/>
          </a:prstGeom>
          <a:ln w="25400">
            <a:miter lim="400000"/>
          </a:ln>
          <a:effectLst>
            <a:outerShdw sx="100000" sy="100000" kx="0" ky="0" algn="b" rotWithShape="0" blurRad="254000" dist="127000" dir="5400000">
              <a:srgbClr val="000000">
                <a:alpha val="70000"/>
              </a:srgbClr>
            </a:outerShdw>
          </a:effectLst>
        </p:spPr>
      </p:pic>
      <p:pic>
        <p:nvPicPr>
          <p:cNvPr id="258" name="pasted-image.pdf"/>
          <p:cNvPicPr>
            <a:picLocks noChangeAspect="1"/>
          </p:cNvPicPr>
          <p:nvPr/>
        </p:nvPicPr>
        <p:blipFill>
          <a:blip r:embed="rId4">
            <a:extLst/>
          </a:blip>
          <a:stretch>
            <a:fillRect/>
          </a:stretch>
        </p:blipFill>
        <p:spPr>
          <a:xfrm>
            <a:off x="9438875" y="7096104"/>
            <a:ext cx="3142936" cy="2364411"/>
          </a:xfrm>
          <a:prstGeom prst="rect">
            <a:avLst/>
          </a:prstGeom>
          <a:ln w="25400">
            <a:miter lim="400000"/>
          </a:ln>
          <a:effectLst>
            <a:outerShdw sx="100000" sy="100000" kx="0" ky="0" algn="b" rotWithShape="0" blurRad="254000" dist="127000" dir="5400000">
              <a:srgbClr val="000000">
                <a:alpha val="70000"/>
              </a:srgbClr>
            </a:outerShdw>
          </a:effectLst>
        </p:spPr>
      </p:pic>
      <p:sp>
        <p:nvSpPr>
          <p:cNvPr id="259" name="Shape 259"/>
          <p:cNvSpPr/>
          <p:nvPr/>
        </p:nvSpPr>
        <p:spPr>
          <a:xfrm>
            <a:off x="298599" y="7770308"/>
            <a:ext cx="8932576"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70416" indent="-370416" algn="l">
              <a:buSzPct val="75000"/>
              <a:buChar char="•"/>
              <a:defRPr sz="3000">
                <a:solidFill>
                  <a:schemeClr val="accent1">
                    <a:hueOff val="47394"/>
                    <a:satOff val="-25753"/>
                    <a:lumOff val="-7544"/>
                  </a:schemeClr>
                </a:solidFill>
              </a:defRPr>
            </a:pPr>
            <a:r>
              <a:t>positive dv</a:t>
            </a:r>
            <a:r>
              <a:rPr baseline="-5999"/>
              <a:t>1</a:t>
            </a:r>
            <a:r>
              <a:t>/dy of protons for all energies</a:t>
            </a:r>
          </a:p>
          <a:p>
            <a:pPr marL="370416" indent="-370416" algn="l">
              <a:buSzPct val="75000"/>
              <a:buChar char="•"/>
              <a:defRPr sz="3000">
                <a:solidFill>
                  <a:schemeClr val="accent1">
                    <a:hueOff val="47394"/>
                    <a:satOff val="-25753"/>
                    <a:lumOff val="-7544"/>
                  </a:schemeClr>
                </a:solidFill>
              </a:defRPr>
            </a:pPr>
            <a:r>
              <a:t>no dip observed at AGS around √s</a:t>
            </a:r>
            <a:r>
              <a:rPr baseline="-5999"/>
              <a:t>NN</a:t>
            </a:r>
            <a:r>
              <a:t> ~ 3.5 GeV</a:t>
            </a:r>
          </a:p>
        </p:txBody>
      </p:sp>
      <p:sp>
        <p:nvSpPr>
          <p:cNvPr id="260" name="Shape 260"/>
          <p:cNvSpPr/>
          <p:nvPr/>
        </p:nvSpPr>
        <p:spPr>
          <a:xfrm>
            <a:off x="200963" y="961186"/>
            <a:ext cx="2947728" cy="7843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84</a:t>
            </a:r>
            <a:r>
              <a:t>, 162301 (2014) (E895 Coll)</a:t>
            </a:r>
          </a:p>
          <a:p>
            <a:pPr marL="342900" indent="-342900" algn="l" defTabSz="457200">
              <a:lnSpc>
                <a:spcPct val="120000"/>
              </a:lnSpc>
              <a:defRPr i="1" sz="1400">
                <a:solidFill>
                  <a:srgbClr val="0433FF"/>
                </a:solidFill>
                <a:latin typeface="Arial"/>
                <a:ea typeface="Arial"/>
                <a:cs typeface="Arial"/>
                <a:sym typeface="Arial"/>
              </a:defRPr>
            </a:pPr>
            <a:r>
              <a:t>PRL </a:t>
            </a:r>
            <a:r>
              <a:rPr b="1"/>
              <a:t>85</a:t>
            </a:r>
            <a:r>
              <a:t>, 162301 (2014) (E895 Coll)</a:t>
            </a:r>
          </a:p>
          <a:p>
            <a:pPr marL="342900" indent="-342900" algn="l" defTabSz="457200">
              <a:lnSpc>
                <a:spcPct val="120000"/>
              </a:lnSpc>
              <a:defRPr i="1" sz="1400">
                <a:solidFill>
                  <a:srgbClr val="0433FF"/>
                </a:solidFill>
                <a:latin typeface="Arial"/>
                <a:ea typeface="Arial"/>
                <a:cs typeface="Arial"/>
                <a:sym typeface="Arial"/>
              </a:defRPr>
            </a:pPr>
            <a:r>
              <a:t>PRL </a:t>
            </a:r>
            <a:r>
              <a:rPr b="1"/>
              <a:t>86</a:t>
            </a:r>
            <a:r>
              <a:t>, 162301 (2014) (E895 Coll)</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3" name="v1_y_pi_p_na49-eps-converted-to.pdf"/>
          <p:cNvPicPr>
            <a:picLocks noChangeAspect="1"/>
          </p:cNvPicPr>
          <p:nvPr/>
        </p:nvPicPr>
        <p:blipFill>
          <a:blip r:embed="rId2">
            <a:extLst/>
          </a:blip>
          <a:stretch>
            <a:fillRect/>
          </a:stretch>
        </p:blipFill>
        <p:spPr>
          <a:xfrm>
            <a:off x="126391" y="1204477"/>
            <a:ext cx="8067829" cy="6730306"/>
          </a:xfrm>
          <a:prstGeom prst="rect">
            <a:avLst/>
          </a:prstGeom>
          <a:ln w="25400">
            <a:solidFill>
              <a:srgbClr val="000000"/>
            </a:solidFill>
            <a:miter lim="400000"/>
          </a:ln>
        </p:spPr>
      </p:pic>
      <p:sp>
        <p:nvSpPr>
          <p:cNvPr id="264" name="Shape 264"/>
          <p:cNvSpPr/>
          <p:nvPr/>
        </p:nvSpPr>
        <p:spPr>
          <a:xfrm>
            <a:off x="3757416" y="1108904"/>
            <a:ext cx="85534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hueOff val="47394"/>
                    <a:satOff val="-25753"/>
                    <a:lumOff val="-7544"/>
                  </a:schemeClr>
                </a:solidFill>
              </a:defRPr>
            </a:lvl1pPr>
          </a:lstStyle>
          <a:p>
            <a:pPr/>
            <a:r>
              <a:t>pion</a:t>
            </a:r>
          </a:p>
        </p:txBody>
      </p:sp>
      <p:sp>
        <p:nvSpPr>
          <p:cNvPr id="265" name="Shape 265"/>
          <p:cNvSpPr/>
          <p:nvPr/>
        </p:nvSpPr>
        <p:spPr>
          <a:xfrm>
            <a:off x="3580823" y="4419600"/>
            <a:ext cx="120853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hueOff val="47394"/>
                    <a:satOff val="-25753"/>
                    <a:lumOff val="-7544"/>
                  </a:schemeClr>
                </a:solidFill>
              </a:defRPr>
            </a:lvl1pPr>
          </a:lstStyle>
          <a:p>
            <a:pPr/>
            <a:r>
              <a:t>proton</a:t>
            </a:r>
          </a:p>
        </p:txBody>
      </p:sp>
      <p:sp>
        <p:nvSpPr>
          <p:cNvPr id="266" name="Shape 266"/>
          <p:cNvSpPr/>
          <p:nvPr/>
        </p:nvSpPr>
        <p:spPr>
          <a:xfrm>
            <a:off x="8313587" y="2474169"/>
            <a:ext cx="4789289" cy="541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pion </a:t>
            </a:r>
            <a:r>
              <a:t>~negative</a:t>
            </a:r>
          </a:p>
          <a:p>
            <a:pPr algn="l">
              <a:defRPr sz="3200">
                <a:solidFill>
                  <a:schemeClr val="accent1">
                    <a:hueOff val="47394"/>
                    <a:satOff val="-25753"/>
                    <a:lumOff val="-7544"/>
                  </a:schemeClr>
                </a:solidFill>
              </a:defRPr>
            </a:pPr>
            <a:r>
              <a:t>    for 40A, 158A GeV</a:t>
            </a:r>
          </a:p>
          <a:p>
            <a:pPr algn="l">
              <a:defRPr sz="3200">
                <a:solidFill>
                  <a:schemeClr val="accent1">
                    <a:hueOff val="47394"/>
                    <a:satOff val="-25753"/>
                    <a:lumOff val="-7544"/>
                  </a:schemeClr>
                </a:solidFill>
              </a:defRPr>
            </a:pPr>
            <a:endParaRPr>
              <a:latin typeface="Helvetica"/>
              <a:ea typeface="Helvetica"/>
              <a:cs typeface="Helvetica"/>
              <a:sym typeface="Helvetica"/>
            </a:endParaRPr>
          </a:p>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proton </a:t>
            </a:r>
            <a:r>
              <a:t>~positive</a:t>
            </a:r>
          </a:p>
          <a:p>
            <a:pPr algn="l">
              <a:defRPr sz="3200">
                <a:solidFill>
                  <a:schemeClr val="accent1">
                    <a:hueOff val="47394"/>
                    <a:satOff val="-25753"/>
                    <a:lumOff val="-7544"/>
                  </a:schemeClr>
                </a:solidFill>
              </a:defRPr>
            </a:pPr>
            <a:r>
              <a:t>    40A GeV, all centrality</a:t>
            </a:r>
          </a:p>
          <a:p>
            <a:pPr algn="l">
              <a:defRPr sz="3200">
                <a:solidFill>
                  <a:schemeClr val="accent1">
                    <a:hueOff val="47394"/>
                    <a:satOff val="-25753"/>
                    <a:lumOff val="-7544"/>
                  </a:schemeClr>
                </a:solidFill>
              </a:defRPr>
            </a:pPr>
            <a:r>
              <a:t>   </a:t>
            </a:r>
          </a:p>
          <a:p>
            <a:pPr algn="l">
              <a:defRPr sz="3200">
                <a:solidFill>
                  <a:schemeClr val="accent1">
                    <a:hueOff val="47394"/>
                    <a:satOff val="-25753"/>
                    <a:lumOff val="-7544"/>
                  </a:schemeClr>
                </a:solidFill>
              </a:defRPr>
            </a:pPr>
            <a:r>
              <a:t>    158A GeV, central/mid</a:t>
            </a:r>
          </a:p>
          <a:p>
            <a:pPr algn="l">
              <a:defRPr sz="3200">
                <a:solidFill>
                  <a:schemeClr val="accent1">
                    <a:hueOff val="47394"/>
                    <a:satOff val="-25753"/>
                    <a:lumOff val="-7544"/>
                  </a:schemeClr>
                </a:solidFill>
              </a:defRPr>
            </a:pPr>
            <a:r>
              <a:t>     central</a:t>
            </a:r>
          </a:p>
          <a:p>
            <a:pPr marL="444500" indent="-444500" algn="l">
              <a:buSzPct val="75000"/>
              <a:buChar char="•"/>
              <a:defRPr sz="3200">
                <a:solidFill>
                  <a:schemeClr val="accent1">
                    <a:hueOff val="47394"/>
                    <a:satOff val="-25753"/>
                    <a:lumOff val="-7544"/>
                  </a:schemeClr>
                </a:solidFill>
              </a:defRPr>
            </a:pPr>
          </a:p>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proton </a:t>
            </a:r>
            <a:r>
              <a:t>~negative</a:t>
            </a:r>
          </a:p>
          <a:p>
            <a:pPr algn="l">
              <a:defRPr sz="3200">
                <a:solidFill>
                  <a:schemeClr val="accent1">
                    <a:hueOff val="47394"/>
                    <a:satOff val="-25753"/>
                    <a:lumOff val="-7544"/>
                  </a:schemeClr>
                </a:solidFill>
              </a:defRPr>
            </a:pPr>
            <a:r>
              <a:t>    158A GeV, peripheral</a:t>
            </a:r>
          </a:p>
        </p:txBody>
      </p:sp>
      <p:sp>
        <p:nvSpPr>
          <p:cNvPr id="267" name="Shape 267"/>
          <p:cNvSpPr/>
          <p:nvPr/>
        </p:nvSpPr>
        <p:spPr>
          <a:xfrm>
            <a:off x="4309153" y="8352066"/>
            <a:ext cx="847001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600">
                <a:solidFill>
                  <a:schemeClr val="accent1">
                    <a:hueOff val="47394"/>
                    <a:satOff val="-25753"/>
                    <a:lumOff val="-7544"/>
                  </a:schemeClr>
                </a:solidFill>
              </a:defRPr>
            </a:lvl1pPr>
          </a:lstStyle>
          <a:p>
            <a:pPr/>
            <a:r>
              <a:t>Shadowing effect from spectators in peripheral collisions</a:t>
            </a:r>
          </a:p>
        </p:txBody>
      </p:sp>
      <p:sp>
        <p:nvSpPr>
          <p:cNvPr id="268" name="Shape 268"/>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Results from SPS</a:t>
            </a:r>
          </a:p>
        </p:txBody>
      </p:sp>
      <p:sp>
        <p:nvSpPr>
          <p:cNvPr id="269" name="Shape 269"/>
          <p:cNvSpPr/>
          <p:nvPr/>
        </p:nvSpPr>
        <p:spPr>
          <a:xfrm>
            <a:off x="135344" y="807079"/>
            <a:ext cx="3434941"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Phy Rev C </a:t>
            </a:r>
            <a:r>
              <a:rPr b="1"/>
              <a:t>68</a:t>
            </a:r>
            <a:r>
              <a:t>, 034903 (2003) (NA49 Coll)</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xfrm>
            <a:off x="775881" y="4085654"/>
            <a:ext cx="11099801" cy="1404492"/>
          </a:xfrm>
          <a:prstGeom prst="rect">
            <a:avLst/>
          </a:prstGeom>
        </p:spPr>
        <p:txBody>
          <a:bodyPr/>
          <a:lstStyle>
            <a:lvl1pPr>
              <a:defRPr sz="5000">
                <a:solidFill>
                  <a:schemeClr val="accent5"/>
                </a:solidFill>
              </a:defRPr>
            </a:lvl1pPr>
          </a:lstStyle>
          <a:p>
            <a:pPr/>
            <a:r>
              <a:t>Results from RHIC</a:t>
            </a:r>
          </a:p>
        </p:txBody>
      </p:sp>
      <p:sp>
        <p:nvSpPr>
          <p:cNvPr id="272" name="Shape 2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5" name="STAR_PRL101_fig3-eps-converted-to.pdf"/>
          <p:cNvPicPr>
            <a:picLocks noChangeAspect="1"/>
          </p:cNvPicPr>
          <p:nvPr/>
        </p:nvPicPr>
        <p:blipFill>
          <a:blip r:embed="rId2">
            <a:extLst/>
          </a:blip>
          <a:stretch>
            <a:fillRect/>
          </a:stretch>
        </p:blipFill>
        <p:spPr>
          <a:xfrm>
            <a:off x="151804" y="1755323"/>
            <a:ext cx="5623175" cy="445292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76" name="STAR_PRL101_fig5-eps-converted-to.pdf"/>
          <p:cNvPicPr>
            <a:picLocks noChangeAspect="1"/>
          </p:cNvPicPr>
          <p:nvPr/>
        </p:nvPicPr>
        <p:blipFill>
          <a:blip r:embed="rId3">
            <a:extLst/>
          </a:blip>
          <a:stretch>
            <a:fillRect/>
          </a:stretch>
        </p:blipFill>
        <p:spPr>
          <a:xfrm>
            <a:off x="6674673" y="1739951"/>
            <a:ext cx="5661998" cy="4483664"/>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77" name="Shape 277"/>
          <p:cNvSpPr/>
          <p:nvPr/>
        </p:nvSpPr>
        <p:spPr>
          <a:xfrm>
            <a:off x="814134" y="6658188"/>
            <a:ext cx="1057253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400">
                <a:solidFill>
                  <a:schemeClr val="accent1">
                    <a:hueOff val="47394"/>
                    <a:satOff val="-25753"/>
                    <a:lumOff val="-7544"/>
                  </a:schemeClr>
                </a:solidFill>
              </a:defRPr>
            </a:pPr>
            <a:r>
              <a:t>v</a:t>
            </a:r>
            <a:r>
              <a:rPr baseline="-5999"/>
              <a:t>1</a:t>
            </a:r>
            <a:r>
              <a:t> is independent of system size (Au+Au ~ Cu+Cu)</a:t>
            </a:r>
          </a:p>
          <a:p>
            <a:pPr marL="444500" indent="-444500" algn="l">
              <a:buSzPct val="75000"/>
              <a:buChar char="•"/>
              <a:defRPr sz="3400">
                <a:solidFill>
                  <a:schemeClr val="accent1">
                    <a:hueOff val="47394"/>
                    <a:satOff val="-25753"/>
                    <a:lumOff val="-7544"/>
                  </a:schemeClr>
                </a:solidFill>
              </a:defRPr>
            </a:pPr>
            <a:r>
              <a:t>v</a:t>
            </a:r>
            <a:r>
              <a:rPr baseline="-5999"/>
              <a:t>1</a:t>
            </a:r>
            <a:r>
              <a:t> shows limiting fragmentation behavior</a:t>
            </a:r>
          </a:p>
        </p:txBody>
      </p:sp>
      <p:sp>
        <p:nvSpPr>
          <p:cNvPr id="278" name="Shape 278"/>
          <p:cNvSpPr/>
          <p:nvPr/>
        </p:nvSpPr>
        <p:spPr>
          <a:xfrm>
            <a:off x="906041" y="1374508"/>
            <a:ext cx="3042966"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108</a:t>
            </a:r>
            <a:r>
              <a:t>, 162301 (2014) (STAR Coll)</a:t>
            </a:r>
          </a:p>
        </p:txBody>
      </p:sp>
      <p:sp>
        <p:nvSpPr>
          <p:cNvPr id="279" name="Shape 279"/>
          <p:cNvSpPr/>
          <p:nvPr/>
        </p:nvSpPr>
        <p:spPr>
          <a:xfrm>
            <a:off x="588853" y="8001333"/>
            <a:ext cx="1081125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chemeClr val="accent5">
                    <a:hueOff val="-176146"/>
                    <a:satOff val="3665"/>
                    <a:lumOff val="-13986"/>
                  </a:schemeClr>
                </a:solidFill>
              </a:defRPr>
            </a:lvl1pPr>
          </a:lstStyle>
          <a:p>
            <a:pPr/>
            <a:r>
              <a:t>System size behavior can be explained by Hydro+tilted source</a:t>
            </a:r>
          </a:p>
        </p:txBody>
      </p:sp>
      <p:sp>
        <p:nvSpPr>
          <p:cNvPr id="280" name="Shape 280"/>
          <p:cNvSpPr/>
          <p:nvPr/>
        </p:nvSpPr>
        <p:spPr>
          <a:xfrm>
            <a:off x="8490269" y="8566249"/>
            <a:ext cx="3115804"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 Bozek et al PRC </a:t>
            </a:r>
            <a:r>
              <a:rPr b="1"/>
              <a:t>81</a:t>
            </a:r>
            <a:r>
              <a:t>, 054902 (2010)</a:t>
            </a:r>
          </a:p>
        </p:txBody>
      </p:sp>
      <p:sp>
        <p:nvSpPr>
          <p:cNvPr id="281" name="Shape 281"/>
          <p:cNvSpPr/>
          <p:nvPr>
            <p:ph type="title"/>
          </p:nvPr>
        </p:nvSpPr>
        <p:spPr>
          <a:xfrm>
            <a:off x="952500" y="0"/>
            <a:ext cx="11099800" cy="1404492"/>
          </a:xfrm>
          <a:prstGeom prst="rect">
            <a:avLst/>
          </a:prstGeom>
        </p:spPr>
        <p:txBody>
          <a:bodyPr/>
          <a:lstStyle/>
          <a:p>
            <a:pPr>
              <a:defRPr sz="5000">
                <a:solidFill>
                  <a:schemeClr val="accent5"/>
                </a:solidFill>
              </a:defRPr>
            </a:pPr>
            <a:r>
              <a:t>Charged hadron v</a:t>
            </a:r>
            <a:r>
              <a:rPr baseline="-5999"/>
              <a:t>1</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3" name="pasted-image.pdf"/>
          <p:cNvPicPr>
            <a:picLocks noChangeAspect="1"/>
          </p:cNvPicPr>
          <p:nvPr/>
        </p:nvPicPr>
        <p:blipFill>
          <a:blip r:embed="rId2">
            <a:extLst/>
          </a:blip>
          <a:stretch>
            <a:fillRect/>
          </a:stretch>
        </p:blipFill>
        <p:spPr>
          <a:xfrm>
            <a:off x="111545" y="1556860"/>
            <a:ext cx="4585248" cy="8083622"/>
          </a:xfrm>
          <a:prstGeom prst="rect">
            <a:avLst/>
          </a:prstGeom>
          <a:ln w="12700">
            <a:miter lim="400000"/>
          </a:ln>
        </p:spPr>
      </p:pic>
      <p:sp>
        <p:nvSpPr>
          <p:cNvPr id="284" name="Shape 2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5" name="Shape 285"/>
          <p:cNvSpPr/>
          <p:nvPr/>
        </p:nvSpPr>
        <p:spPr>
          <a:xfrm>
            <a:off x="6037170" y="2440666"/>
            <a:ext cx="6341568" cy="444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pion </a:t>
            </a:r>
            <a:r>
              <a:t>~negative</a:t>
            </a:r>
          </a:p>
          <a:p>
            <a:pPr algn="l">
              <a:defRPr sz="3200">
                <a:solidFill>
                  <a:schemeClr val="accent1">
                    <a:hueOff val="47394"/>
                    <a:satOff val="-25753"/>
                    <a:lumOff val="-7544"/>
                  </a:schemeClr>
                </a:solidFill>
              </a:defRPr>
            </a:pPr>
            <a:r>
              <a:t>    for √s</a:t>
            </a:r>
            <a:r>
              <a:rPr baseline="-5999"/>
              <a:t>NN </a:t>
            </a:r>
            <a:r>
              <a:t>=7.7-200 GeV</a:t>
            </a:r>
          </a:p>
          <a:p>
            <a:pPr algn="l">
              <a:defRPr sz="3200">
                <a:solidFill>
                  <a:schemeClr val="accent1">
                    <a:hueOff val="47394"/>
                    <a:satOff val="-25753"/>
                    <a:lumOff val="-7544"/>
                  </a:schemeClr>
                </a:solidFill>
              </a:defRPr>
            </a:pPr>
            <a:endParaRPr>
              <a:latin typeface="Helvetica"/>
              <a:ea typeface="Helvetica"/>
              <a:cs typeface="Helvetica"/>
              <a:sym typeface="Helvetica"/>
            </a:endParaRPr>
          </a:p>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proton </a:t>
            </a:r>
            <a:r>
              <a:t>~negative</a:t>
            </a:r>
          </a:p>
          <a:p>
            <a:pPr algn="l">
              <a:defRPr sz="3200">
                <a:solidFill>
                  <a:schemeClr val="accent1">
                    <a:hueOff val="47394"/>
                    <a:satOff val="-25753"/>
                    <a:lumOff val="-7544"/>
                  </a:schemeClr>
                </a:solidFill>
              </a:defRPr>
            </a:pPr>
            <a:r>
              <a:t>    √s</a:t>
            </a:r>
            <a:r>
              <a:rPr baseline="-5999"/>
              <a:t>NN </a:t>
            </a:r>
            <a:r>
              <a:t>&gt;=11.5 GeV</a:t>
            </a:r>
          </a:p>
          <a:p>
            <a:pPr algn="l">
              <a:defRPr sz="3200">
                <a:solidFill>
                  <a:schemeClr val="accent1">
                    <a:hueOff val="47394"/>
                    <a:satOff val="-25753"/>
                    <a:lumOff val="-7544"/>
                  </a:schemeClr>
                </a:solidFill>
              </a:defRPr>
            </a:pPr>
            <a:r>
              <a:t>    changes sign at √s</a:t>
            </a:r>
            <a:r>
              <a:rPr baseline="-5999"/>
              <a:t>NN </a:t>
            </a:r>
            <a:r>
              <a:t>=7.7 GeV</a:t>
            </a:r>
          </a:p>
          <a:p>
            <a:pPr algn="l">
              <a:defRPr sz="3200">
                <a:solidFill>
                  <a:schemeClr val="accent1">
                    <a:hueOff val="47394"/>
                    <a:satOff val="-25753"/>
                    <a:lumOff val="-7544"/>
                  </a:schemeClr>
                </a:solidFill>
              </a:defRPr>
            </a:pPr>
          </a:p>
          <a:p>
            <a:pPr marL="444500" indent="-444500" algn="l">
              <a:buSzPct val="75000"/>
              <a:buChar char="•"/>
              <a:defRPr sz="3200">
                <a:solidFill>
                  <a:schemeClr val="accent1">
                    <a:hueOff val="47394"/>
                    <a:satOff val="-25753"/>
                    <a:lumOff val="-7544"/>
                  </a:schemeClr>
                </a:solidFill>
              </a:defRPr>
            </a:pPr>
            <a:r>
              <a:t>(dv</a:t>
            </a:r>
            <a:r>
              <a:rPr baseline="-5999"/>
              <a:t>1</a:t>
            </a:r>
            <a:r>
              <a:t>/dy)</a:t>
            </a:r>
            <a:r>
              <a:rPr baseline="-5999"/>
              <a:t>antiproton </a:t>
            </a:r>
            <a:r>
              <a:t>~negative</a:t>
            </a:r>
          </a:p>
          <a:p>
            <a:pPr algn="l">
              <a:defRPr sz="3200">
                <a:solidFill>
                  <a:schemeClr val="accent1">
                    <a:hueOff val="47394"/>
                    <a:satOff val="-25753"/>
                    <a:lumOff val="-7544"/>
                  </a:schemeClr>
                </a:solidFill>
              </a:defRPr>
            </a:pPr>
            <a:r>
              <a:t>    for √s</a:t>
            </a:r>
            <a:r>
              <a:rPr baseline="-5999"/>
              <a:t>NN </a:t>
            </a:r>
            <a:r>
              <a:t>=7.7-200 GeV</a:t>
            </a:r>
          </a:p>
        </p:txBody>
      </p:sp>
      <p:sp>
        <p:nvSpPr>
          <p:cNvPr id="286" name="Shape 286"/>
          <p:cNvSpPr/>
          <p:nvPr/>
        </p:nvSpPr>
        <p:spPr>
          <a:xfrm>
            <a:off x="474307" y="1222875"/>
            <a:ext cx="3029770"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112</a:t>
            </a:r>
            <a:r>
              <a:t>, 162301 (2014) (STAR Coll)</a:t>
            </a:r>
          </a:p>
        </p:txBody>
      </p:sp>
      <p:sp>
        <p:nvSpPr>
          <p:cNvPr id="287" name="Shape 287"/>
          <p:cNvSpPr/>
          <p:nvPr/>
        </p:nvSpPr>
        <p:spPr>
          <a:xfrm>
            <a:off x="5588978" y="7432228"/>
            <a:ext cx="61224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v</a:t>
            </a:r>
            <a:r>
              <a:rPr baseline="-5999"/>
              <a:t>1</a:t>
            </a:r>
            <a:r>
              <a:t>-slope extracted by fitting a cubic function</a:t>
            </a:r>
          </a:p>
        </p:txBody>
      </p:sp>
      <p:sp>
        <p:nvSpPr>
          <p:cNvPr id="288" name="Shape 288"/>
          <p:cNvSpPr/>
          <p:nvPr>
            <p:ph type="title"/>
          </p:nvPr>
        </p:nvSpPr>
        <p:spPr>
          <a:xfrm>
            <a:off x="952500" y="0"/>
            <a:ext cx="11099800" cy="1404492"/>
          </a:xfrm>
          <a:prstGeom prst="rect">
            <a:avLst/>
          </a:prstGeom>
        </p:spPr>
        <p:txBody>
          <a:bodyPr/>
          <a:lstStyle/>
          <a:p>
            <a:pPr defTabSz="537463">
              <a:defRPr sz="4600">
                <a:solidFill>
                  <a:schemeClr val="accent5"/>
                </a:solidFill>
              </a:defRPr>
            </a:pPr>
            <a:r>
              <a:t>Energy dependence of proton and pion v</a:t>
            </a:r>
            <a:r>
              <a:rPr baseline="-5999"/>
              <a:t>1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0" name="pasted-image.pdf"/>
          <p:cNvPicPr>
            <a:picLocks noChangeAspect="1"/>
          </p:cNvPicPr>
          <p:nvPr/>
        </p:nvPicPr>
        <p:blipFill>
          <a:blip r:embed="rId2">
            <a:extLst/>
          </a:blip>
          <a:stretch>
            <a:fillRect/>
          </a:stretch>
        </p:blipFill>
        <p:spPr>
          <a:xfrm>
            <a:off x="111545" y="1556860"/>
            <a:ext cx="4585248" cy="8083622"/>
          </a:xfrm>
          <a:prstGeom prst="rect">
            <a:avLst/>
          </a:prstGeom>
          <a:ln w="12700">
            <a:miter lim="400000"/>
          </a:ln>
        </p:spPr>
      </p:pic>
      <p:sp>
        <p:nvSpPr>
          <p:cNvPr id="291" name="Shape 2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2" name="pasted-image.pdf"/>
          <p:cNvPicPr>
            <a:picLocks noChangeAspect="1"/>
          </p:cNvPicPr>
          <p:nvPr/>
        </p:nvPicPr>
        <p:blipFill>
          <a:blip r:embed="rId3">
            <a:extLst/>
          </a:blip>
          <a:stretch>
            <a:fillRect/>
          </a:stretch>
        </p:blipFill>
        <p:spPr>
          <a:xfrm>
            <a:off x="5659675" y="2030475"/>
            <a:ext cx="5348890" cy="5692650"/>
          </a:xfrm>
          <a:prstGeom prst="rect">
            <a:avLst/>
          </a:prstGeom>
          <a:ln w="12700">
            <a:miter lim="400000"/>
          </a:ln>
        </p:spPr>
      </p:pic>
      <p:sp>
        <p:nvSpPr>
          <p:cNvPr id="293" name="Shape 293"/>
          <p:cNvSpPr/>
          <p:nvPr/>
        </p:nvSpPr>
        <p:spPr>
          <a:xfrm>
            <a:off x="474307" y="1222875"/>
            <a:ext cx="3029770"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112</a:t>
            </a:r>
            <a:r>
              <a:t>, 162301 (2014) (STAR Coll)</a:t>
            </a:r>
          </a:p>
        </p:txBody>
      </p:sp>
      <p:sp>
        <p:nvSpPr>
          <p:cNvPr id="294" name="Shape 294"/>
          <p:cNvSpPr/>
          <p:nvPr/>
        </p:nvSpPr>
        <p:spPr>
          <a:xfrm>
            <a:off x="5301564" y="7979536"/>
            <a:ext cx="771906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sz="3000">
                <a:solidFill>
                  <a:schemeClr val="accent1">
                    <a:hueOff val="47394"/>
                    <a:satOff val="-25753"/>
                    <a:lumOff val="-7544"/>
                  </a:schemeClr>
                </a:solidFill>
              </a:defRPr>
            </a:pPr>
            <a:r>
              <a:t> Trend observed by STAR inline with NA49 </a:t>
            </a:r>
          </a:p>
          <a:p>
            <a:pPr algn="l">
              <a:defRPr sz="3000">
                <a:solidFill>
                  <a:schemeClr val="accent1">
                    <a:hueOff val="47394"/>
                    <a:satOff val="-25753"/>
                    <a:lumOff val="-7544"/>
                  </a:schemeClr>
                </a:solidFill>
              </a:defRPr>
            </a:pPr>
            <a:r>
              <a:t>  and E895 data</a:t>
            </a:r>
          </a:p>
        </p:txBody>
      </p:sp>
      <p:sp>
        <p:nvSpPr>
          <p:cNvPr id="295" name="Shape 295"/>
          <p:cNvSpPr/>
          <p:nvPr>
            <p:ph type="title"/>
          </p:nvPr>
        </p:nvSpPr>
        <p:spPr>
          <a:xfrm>
            <a:off x="952500" y="0"/>
            <a:ext cx="11099800" cy="1404492"/>
          </a:xfrm>
          <a:prstGeom prst="rect">
            <a:avLst/>
          </a:prstGeom>
        </p:spPr>
        <p:txBody>
          <a:bodyPr/>
          <a:lstStyle/>
          <a:p>
            <a:pPr defTabSz="537463">
              <a:defRPr sz="4600">
                <a:solidFill>
                  <a:schemeClr val="accent5"/>
                </a:solidFill>
              </a:defRPr>
            </a:pPr>
            <a:r>
              <a:t>Energy dependence of proton and pion v</a:t>
            </a:r>
            <a:r>
              <a:rPr baseline="-5999"/>
              <a:t>1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8" name="Shape 298"/>
          <p:cNvSpPr/>
          <p:nvPr/>
        </p:nvSpPr>
        <p:spPr>
          <a:xfrm>
            <a:off x="5090216" y="6953722"/>
            <a:ext cx="5299508" cy="673101"/>
          </a:xfrm>
          <a:prstGeom prst="rect">
            <a:avLst/>
          </a:prstGeom>
          <a:ln w="25400">
            <a:solidFill>
              <a:srgbClr val="0433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F</a:t>
            </a:r>
            <a:r>
              <a:rPr baseline="-5999"/>
              <a:t>p</a:t>
            </a:r>
            <a:r>
              <a:t> = r</a:t>
            </a:r>
            <a:r>
              <a:rPr baseline="-5999"/>
              <a:t>1</a:t>
            </a:r>
            <a:r>
              <a:t> F</a:t>
            </a:r>
            <a:r>
              <a:rPr baseline="-5999"/>
              <a:t>anti-p</a:t>
            </a:r>
            <a:r>
              <a:t> + (1-r</a:t>
            </a:r>
            <a:r>
              <a:rPr baseline="-5999"/>
              <a:t>1</a:t>
            </a:r>
            <a:r>
              <a:t>) F</a:t>
            </a:r>
            <a:r>
              <a:rPr baseline="-5999"/>
              <a:t>net-p</a:t>
            </a:r>
          </a:p>
        </p:txBody>
      </p:sp>
      <p:sp>
        <p:nvSpPr>
          <p:cNvPr id="299" name="Shape 299"/>
          <p:cNvSpPr/>
          <p:nvPr/>
        </p:nvSpPr>
        <p:spPr>
          <a:xfrm>
            <a:off x="4935750" y="4404870"/>
            <a:ext cx="7179184"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sz="3000">
                <a:solidFill>
                  <a:schemeClr val="accent1">
                    <a:hueOff val="47394"/>
                    <a:satOff val="-25753"/>
                    <a:lumOff val="-7544"/>
                  </a:schemeClr>
                </a:solidFill>
              </a:defRPr>
            </a:pPr>
            <a:r>
              <a:t> Observed proton v</a:t>
            </a:r>
            <a:r>
              <a:rPr baseline="-5999"/>
              <a:t>1</a:t>
            </a:r>
            <a:r>
              <a:t> has contributions</a:t>
            </a:r>
          </a:p>
          <a:p>
            <a:pPr algn="l">
              <a:defRPr sz="3000">
                <a:solidFill>
                  <a:schemeClr val="accent1">
                    <a:hueOff val="47394"/>
                    <a:satOff val="-25753"/>
                    <a:lumOff val="-7544"/>
                  </a:schemeClr>
                </a:solidFill>
              </a:defRPr>
            </a:pPr>
            <a:r>
              <a:t>   from produced and transported quarks</a:t>
            </a:r>
          </a:p>
          <a:p>
            <a:pPr algn="l">
              <a:defRPr sz="3000">
                <a:solidFill>
                  <a:schemeClr val="accent1">
                    <a:hueOff val="47394"/>
                    <a:satOff val="-25753"/>
                    <a:lumOff val="-7544"/>
                  </a:schemeClr>
                </a:solidFill>
              </a:defRPr>
            </a:pPr>
          </a:p>
          <a:p>
            <a:pPr algn="l">
              <a:defRPr sz="3000">
                <a:solidFill>
                  <a:schemeClr val="accent1">
                    <a:hueOff val="47394"/>
                    <a:satOff val="-25753"/>
                    <a:lumOff val="-7544"/>
                  </a:schemeClr>
                </a:solidFill>
              </a:defRPr>
            </a:pPr>
            <a:r>
              <a:t>To disentangle these contributions,</a:t>
            </a:r>
          </a:p>
          <a:p>
            <a:pPr algn="l">
              <a:defRPr sz="3000">
                <a:solidFill>
                  <a:schemeClr val="accent1">
                    <a:hueOff val="47394"/>
                    <a:satOff val="-25753"/>
                    <a:lumOff val="-7544"/>
                  </a:schemeClr>
                </a:solidFill>
              </a:defRPr>
            </a:pPr>
            <a:r>
              <a:t>we define</a:t>
            </a:r>
          </a:p>
        </p:txBody>
      </p:sp>
      <p:sp>
        <p:nvSpPr>
          <p:cNvPr id="300" name="Shape 300"/>
          <p:cNvSpPr/>
          <p:nvPr/>
        </p:nvSpPr>
        <p:spPr>
          <a:xfrm>
            <a:off x="5088445" y="7905105"/>
            <a:ext cx="409316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900"/>
            </a:pPr>
            <a:r>
              <a:t>F=dv</a:t>
            </a:r>
            <a:r>
              <a:rPr baseline="-5999"/>
              <a:t>1</a:t>
            </a:r>
            <a:r>
              <a:t>/dy,  r</a:t>
            </a:r>
            <a:r>
              <a:rPr baseline="-5999"/>
              <a:t>1</a:t>
            </a:r>
            <a:r>
              <a:t>(y)=anti-p/p</a:t>
            </a:r>
          </a:p>
        </p:txBody>
      </p:sp>
      <p:pic>
        <p:nvPicPr>
          <p:cNvPr id="301" name="pasted-image.pdf"/>
          <p:cNvPicPr>
            <a:picLocks noChangeAspect="1"/>
          </p:cNvPicPr>
          <p:nvPr/>
        </p:nvPicPr>
        <p:blipFill>
          <a:blip r:embed="rId2">
            <a:extLst/>
          </a:blip>
          <a:stretch>
            <a:fillRect/>
          </a:stretch>
        </p:blipFill>
        <p:spPr>
          <a:xfrm>
            <a:off x="111545" y="1556860"/>
            <a:ext cx="4585248" cy="8083622"/>
          </a:xfrm>
          <a:prstGeom prst="rect">
            <a:avLst/>
          </a:prstGeom>
          <a:ln w="12700">
            <a:miter lim="400000"/>
          </a:ln>
        </p:spPr>
      </p:pic>
      <p:sp>
        <p:nvSpPr>
          <p:cNvPr id="302" name="Shape 302"/>
          <p:cNvSpPr/>
          <p:nvPr/>
        </p:nvSpPr>
        <p:spPr>
          <a:xfrm flipH="1" flipV="1">
            <a:off x="9924048" y="7650704"/>
            <a:ext cx="1045922" cy="104592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3" name="Shape 303"/>
          <p:cNvSpPr/>
          <p:nvPr/>
        </p:nvSpPr>
        <p:spPr>
          <a:xfrm>
            <a:off x="8215183" y="8716787"/>
            <a:ext cx="475168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a:solidFill>
                  <a:schemeClr val="accent2">
                    <a:hueOff val="-554920"/>
                    <a:satOff val="-21482"/>
                    <a:lumOff val="-6228"/>
                  </a:schemeClr>
                </a:solidFill>
              </a:defRPr>
            </a:lvl1pPr>
          </a:lstStyle>
          <a:p>
            <a:pPr/>
            <a:r>
              <a:t>proxy for transported protons</a:t>
            </a:r>
          </a:p>
        </p:txBody>
      </p:sp>
      <p:pic>
        <p:nvPicPr>
          <p:cNvPr id="304" name="Screen Shot 2016-09-13 at 4.26.50 PM.png"/>
          <p:cNvPicPr>
            <a:picLocks noChangeAspect="1"/>
          </p:cNvPicPr>
          <p:nvPr/>
        </p:nvPicPr>
        <p:blipFill>
          <a:blip r:embed="rId3">
            <a:extLst/>
          </a:blip>
          <a:srcRect l="3893" t="10308" r="2429" b="2408"/>
          <a:stretch>
            <a:fillRect/>
          </a:stretch>
        </p:blipFill>
        <p:spPr>
          <a:xfrm>
            <a:off x="7440111" y="1235687"/>
            <a:ext cx="4837011" cy="3052423"/>
          </a:xfrm>
          <a:prstGeom prst="rect">
            <a:avLst/>
          </a:prstGeom>
          <a:ln w="12700">
            <a:miter lim="400000"/>
          </a:ln>
        </p:spPr>
      </p:pic>
      <p:sp>
        <p:nvSpPr>
          <p:cNvPr id="305" name="Shape 305"/>
          <p:cNvSpPr/>
          <p:nvPr/>
        </p:nvSpPr>
        <p:spPr>
          <a:xfrm>
            <a:off x="8143349" y="987383"/>
            <a:ext cx="3711973"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Y. Guo et. al, Phys. Rev. C </a:t>
            </a:r>
            <a:r>
              <a:rPr b="1"/>
              <a:t>86</a:t>
            </a:r>
            <a:r>
              <a:t>, 044901 (2012)</a:t>
            </a:r>
          </a:p>
        </p:txBody>
      </p:sp>
      <p:sp>
        <p:nvSpPr>
          <p:cNvPr id="306" name="Shape 306"/>
          <p:cNvSpPr/>
          <p:nvPr/>
        </p:nvSpPr>
        <p:spPr>
          <a:xfrm>
            <a:off x="10977938" y="1339849"/>
            <a:ext cx="92720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a:r>
              <a:t>AMPT</a:t>
            </a:r>
          </a:p>
        </p:txBody>
      </p:sp>
      <p:sp>
        <p:nvSpPr>
          <p:cNvPr id="307" name="Shape 307"/>
          <p:cNvSpPr/>
          <p:nvPr/>
        </p:nvSpPr>
        <p:spPr>
          <a:xfrm>
            <a:off x="474307" y="1222875"/>
            <a:ext cx="3029770"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112</a:t>
            </a:r>
            <a:r>
              <a:t>, 162301 (2014) (STAR Coll)</a:t>
            </a:r>
          </a:p>
        </p:txBody>
      </p:sp>
      <p:sp>
        <p:nvSpPr>
          <p:cNvPr id="308" name="Shape 308"/>
          <p:cNvSpPr/>
          <p:nvPr>
            <p:ph type="title"/>
          </p:nvPr>
        </p:nvSpPr>
        <p:spPr>
          <a:xfrm>
            <a:off x="952500" y="0"/>
            <a:ext cx="11099800" cy="1404492"/>
          </a:xfrm>
          <a:prstGeom prst="rect">
            <a:avLst/>
          </a:prstGeom>
        </p:spPr>
        <p:txBody>
          <a:bodyPr/>
          <a:lstStyle/>
          <a:p>
            <a:pPr defTabSz="502412">
              <a:defRPr sz="4300">
                <a:solidFill>
                  <a:schemeClr val="accent5"/>
                </a:solidFill>
              </a:defRPr>
            </a:pPr>
            <a:r>
              <a:t>Energy dependence of proton and pion v</a:t>
            </a:r>
            <a:r>
              <a:rPr baseline="-5999"/>
              <a:t>1</a:t>
            </a:r>
            <a:r>
              <a:t>(y)</a:t>
            </a:r>
            <a:r>
              <a:rPr baseline="-5999"/>
              <a:t>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1" name="Shape 311"/>
          <p:cNvSpPr/>
          <p:nvPr/>
        </p:nvSpPr>
        <p:spPr>
          <a:xfrm>
            <a:off x="435059" y="1097089"/>
            <a:ext cx="3029769"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112</a:t>
            </a:r>
            <a:r>
              <a:t>, 162301 (2014) (STAR Coll)</a:t>
            </a:r>
          </a:p>
        </p:txBody>
      </p:sp>
      <p:pic>
        <p:nvPicPr>
          <p:cNvPr id="312" name="pasted-image.pdf"/>
          <p:cNvPicPr>
            <a:picLocks noChangeAspect="1"/>
          </p:cNvPicPr>
          <p:nvPr/>
        </p:nvPicPr>
        <p:blipFill>
          <a:blip r:embed="rId2">
            <a:extLst/>
          </a:blip>
          <a:stretch>
            <a:fillRect/>
          </a:stretch>
        </p:blipFill>
        <p:spPr>
          <a:xfrm>
            <a:off x="179655" y="1363737"/>
            <a:ext cx="6059418" cy="7110042"/>
          </a:xfrm>
          <a:prstGeom prst="rect">
            <a:avLst/>
          </a:prstGeom>
          <a:ln w="25400">
            <a:miter lim="400000"/>
          </a:ln>
          <a:effectLst>
            <a:outerShdw sx="100000" sy="100000" kx="0" ky="0" algn="b" rotWithShape="0" blurRad="254000" dist="127000" dir="5400000">
              <a:srgbClr val="000000">
                <a:alpha val="70000"/>
              </a:srgbClr>
            </a:outerShdw>
          </a:effectLst>
        </p:spPr>
      </p:pic>
      <p:sp>
        <p:nvSpPr>
          <p:cNvPr id="313" name="Shape 313"/>
          <p:cNvSpPr/>
          <p:nvPr/>
        </p:nvSpPr>
        <p:spPr>
          <a:xfrm>
            <a:off x="7209639" y="4775427"/>
            <a:ext cx="5299507" cy="673101"/>
          </a:xfrm>
          <a:prstGeom prst="rect">
            <a:avLst/>
          </a:prstGeom>
          <a:ln w="25400">
            <a:solidFill>
              <a:srgbClr val="0433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F</a:t>
            </a:r>
            <a:r>
              <a:rPr baseline="-5999"/>
              <a:t>p</a:t>
            </a:r>
            <a:r>
              <a:t> = r</a:t>
            </a:r>
            <a:r>
              <a:rPr baseline="-5999"/>
              <a:t>1</a:t>
            </a:r>
            <a:r>
              <a:t> F</a:t>
            </a:r>
            <a:r>
              <a:rPr baseline="-5999"/>
              <a:t>anti-p</a:t>
            </a:r>
            <a:r>
              <a:t> + (1-r</a:t>
            </a:r>
            <a:r>
              <a:rPr baseline="-5999"/>
              <a:t>1</a:t>
            </a:r>
            <a:r>
              <a:t>) F</a:t>
            </a:r>
            <a:r>
              <a:rPr baseline="-5999"/>
              <a:t>net-p</a:t>
            </a:r>
          </a:p>
        </p:txBody>
      </p:sp>
      <p:sp>
        <p:nvSpPr>
          <p:cNvPr id="314" name="Shape 314"/>
          <p:cNvSpPr/>
          <p:nvPr/>
        </p:nvSpPr>
        <p:spPr>
          <a:xfrm>
            <a:off x="8404949" y="5981925"/>
            <a:ext cx="409316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900"/>
            </a:pPr>
            <a:r>
              <a:t>F=dv</a:t>
            </a:r>
            <a:r>
              <a:rPr baseline="-5999"/>
              <a:t>1</a:t>
            </a:r>
            <a:r>
              <a:t>/dy,  r</a:t>
            </a:r>
            <a:r>
              <a:rPr baseline="-5999"/>
              <a:t>1</a:t>
            </a:r>
            <a:r>
              <a:t>(y)=anti-p/p</a:t>
            </a:r>
          </a:p>
        </p:txBody>
      </p:sp>
      <p:sp>
        <p:nvSpPr>
          <p:cNvPr id="315" name="Shape 315"/>
          <p:cNvSpPr/>
          <p:nvPr>
            <p:ph type="title"/>
          </p:nvPr>
        </p:nvSpPr>
        <p:spPr>
          <a:xfrm>
            <a:off x="952500" y="0"/>
            <a:ext cx="11099800" cy="1404492"/>
          </a:xfrm>
          <a:prstGeom prst="rect">
            <a:avLst/>
          </a:prstGeom>
        </p:spPr>
        <p:txBody>
          <a:bodyPr/>
          <a:lstStyle/>
          <a:p>
            <a:pPr>
              <a:defRPr sz="5000">
                <a:solidFill>
                  <a:schemeClr val="accent5"/>
                </a:solidFill>
              </a:defRPr>
            </a:pPr>
            <a:r>
              <a:t>Energy dependence dv</a:t>
            </a:r>
            <a:r>
              <a:rPr baseline="-5999"/>
              <a:t>1</a:t>
            </a:r>
            <a:r>
              <a:t>/dy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Shape 129"/>
          <p:cNvSpPr/>
          <p:nvPr/>
        </p:nvSpPr>
        <p:spPr>
          <a:xfrm>
            <a:off x="1237030" y="1697711"/>
            <a:ext cx="9963355" cy="55880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Directed flow in heavy-ion collisions</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Beam energy scan (BES) program at RHIC</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STAR detector at RHIC</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Measurements at lower energies (AGS/SPS)</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Results from STAR</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Comparison of data with available models</a:t>
            </a:r>
          </a:p>
          <a:p>
            <a:pPr marL="711200" indent="-571500" algn="l">
              <a:lnSpc>
                <a:spcPct val="150000"/>
              </a:lnSpc>
              <a:buClr>
                <a:schemeClr val="accent2">
                  <a:hueOff val="-902888"/>
                  <a:satOff val="-15377"/>
                  <a:lumOff val="-12864"/>
                </a:schemeClr>
              </a:buClr>
              <a:buSzPct val="100000"/>
              <a:buChar char="★"/>
              <a:defRPr>
                <a:solidFill>
                  <a:schemeClr val="accent1">
                    <a:hueOff val="47394"/>
                    <a:satOff val="-25753"/>
                    <a:lumOff val="-7544"/>
                  </a:schemeClr>
                </a:solidFill>
              </a:defRPr>
            </a:pPr>
            <a:r>
              <a:t>Summary and outlook</a:t>
            </a:r>
          </a:p>
        </p:txBody>
      </p:sp>
      <p:sp>
        <p:nvSpPr>
          <p:cNvPr id="130" name="Shape 130"/>
          <p:cNvSpPr/>
          <p:nvPr>
            <p:ph type="title"/>
          </p:nvPr>
        </p:nvSpPr>
        <p:spPr>
          <a:xfrm>
            <a:off x="952500" y="51229"/>
            <a:ext cx="11099800" cy="1404493"/>
          </a:xfrm>
          <a:prstGeom prst="rect">
            <a:avLst/>
          </a:prstGeom>
        </p:spPr>
        <p:txBody>
          <a:bodyPr/>
          <a:lstStyle>
            <a:lvl1pPr>
              <a:defRPr sz="5000">
                <a:solidFill>
                  <a:schemeClr val="accent5"/>
                </a:solidFill>
              </a:defRPr>
            </a:lvl1pPr>
          </a:lstStyle>
          <a:p>
            <a:pPr/>
            <a:r>
              <a:t>Outline</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8" name="Shape 318"/>
          <p:cNvSpPr/>
          <p:nvPr/>
        </p:nvSpPr>
        <p:spPr>
          <a:xfrm>
            <a:off x="435059" y="1084389"/>
            <a:ext cx="3029769"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PRL </a:t>
            </a:r>
            <a:r>
              <a:rPr b="1"/>
              <a:t>112</a:t>
            </a:r>
            <a:r>
              <a:t>, 162301 (2014) (STAR Coll)</a:t>
            </a:r>
          </a:p>
        </p:txBody>
      </p:sp>
      <p:pic>
        <p:nvPicPr>
          <p:cNvPr id="319" name="pasted-image.pdf"/>
          <p:cNvPicPr>
            <a:picLocks noChangeAspect="1"/>
          </p:cNvPicPr>
          <p:nvPr/>
        </p:nvPicPr>
        <p:blipFill>
          <a:blip r:embed="rId2">
            <a:extLst/>
          </a:blip>
          <a:stretch>
            <a:fillRect/>
          </a:stretch>
        </p:blipFill>
        <p:spPr>
          <a:xfrm>
            <a:off x="65355" y="1274837"/>
            <a:ext cx="6059418" cy="7110042"/>
          </a:xfrm>
          <a:prstGeom prst="rect">
            <a:avLst/>
          </a:prstGeom>
          <a:ln w="12700">
            <a:miter lim="400000"/>
          </a:ln>
        </p:spPr>
      </p:pic>
      <p:pic>
        <p:nvPicPr>
          <p:cNvPr id="320" name="pasted-image.pdf"/>
          <p:cNvPicPr>
            <a:picLocks noChangeAspect="1"/>
          </p:cNvPicPr>
          <p:nvPr/>
        </p:nvPicPr>
        <p:blipFill>
          <a:blip r:embed="rId3">
            <a:extLst/>
          </a:blip>
          <a:stretch>
            <a:fillRect/>
          </a:stretch>
        </p:blipFill>
        <p:spPr>
          <a:xfrm>
            <a:off x="8606287" y="4034766"/>
            <a:ext cx="4245272" cy="3744936"/>
          </a:xfrm>
          <a:prstGeom prst="rect">
            <a:avLst/>
          </a:prstGeom>
          <a:ln w="25400">
            <a:miter lim="400000"/>
          </a:ln>
          <a:effectLst>
            <a:outerShdw sx="100000" sy="100000" kx="0" ky="0" algn="b" rotWithShape="0" blurRad="254000" dist="127000" dir="5400000">
              <a:srgbClr val="000000">
                <a:alpha val="70000"/>
              </a:srgbClr>
            </a:outerShdw>
          </a:effectLst>
        </p:spPr>
      </p:pic>
      <p:sp>
        <p:nvSpPr>
          <p:cNvPr id="321" name="Shape 321"/>
          <p:cNvSpPr/>
          <p:nvPr/>
        </p:nvSpPr>
        <p:spPr>
          <a:xfrm>
            <a:off x="5934767" y="5015884"/>
            <a:ext cx="275022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a:defRPr sz="1700">
                <a:solidFill>
                  <a:schemeClr val="accent1">
                    <a:hueOff val="47394"/>
                    <a:satOff val="-25753"/>
                    <a:lumOff val="-7544"/>
                  </a:schemeClr>
                </a:solidFill>
              </a:defRPr>
            </a:pPr>
            <a:r>
              <a:t>Qualitative resemblance to</a:t>
            </a:r>
          </a:p>
          <a:p>
            <a:pPr algn="just">
              <a:defRPr sz="1700">
                <a:solidFill>
                  <a:schemeClr val="accent1">
                    <a:hueOff val="47394"/>
                    <a:satOff val="-25753"/>
                    <a:lumOff val="-7544"/>
                  </a:schemeClr>
                </a:solidFill>
              </a:defRPr>
            </a:pPr>
            <a:r>
              <a:t>3-fluid hydro calculations</a:t>
            </a:r>
          </a:p>
          <a:p>
            <a:pPr algn="just">
              <a:defRPr sz="1700">
                <a:solidFill>
                  <a:schemeClr val="accent1">
                    <a:hueOff val="47394"/>
                    <a:satOff val="-25753"/>
                    <a:lumOff val="-7544"/>
                  </a:schemeClr>
                </a:solidFill>
              </a:defRPr>
            </a:pPr>
            <a:r>
              <a:t>with 1st order PT</a:t>
            </a:r>
          </a:p>
        </p:txBody>
      </p:sp>
      <p:sp>
        <p:nvSpPr>
          <p:cNvPr id="322" name="Shape 322"/>
          <p:cNvSpPr/>
          <p:nvPr/>
        </p:nvSpPr>
        <p:spPr>
          <a:xfrm>
            <a:off x="6098264" y="6145311"/>
            <a:ext cx="2135594" cy="466274"/>
          </a:xfrm>
          <a:prstGeom prst="leftRightArrow">
            <a:avLst>
              <a:gd name="adj1" fmla="val 32000"/>
              <a:gd name="adj2" fmla="val 119844"/>
            </a:avLst>
          </a:prstGeom>
          <a:solidFill>
            <a:srgbClr val="DCDEE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326" name="Group 326"/>
          <p:cNvGrpSpPr/>
          <p:nvPr/>
        </p:nvGrpSpPr>
        <p:grpSpPr>
          <a:xfrm>
            <a:off x="554511" y="8236109"/>
            <a:ext cx="10429808" cy="1107441"/>
            <a:chOff x="0" y="158808"/>
            <a:chExt cx="10429806" cy="1107440"/>
          </a:xfrm>
        </p:grpSpPr>
        <p:sp>
          <p:nvSpPr>
            <p:cNvPr id="323" name="Shape 323"/>
            <p:cNvSpPr/>
            <p:nvPr/>
          </p:nvSpPr>
          <p:spPr>
            <a:xfrm>
              <a:off x="0" y="158808"/>
              <a:ext cx="6113019" cy="1107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marL="342900" indent="-342900" algn="l" defTabSz="457200">
                <a:lnSpc>
                  <a:spcPct val="120000"/>
                </a:lnSpc>
                <a:defRPr sz="3000">
                  <a:solidFill>
                    <a:schemeClr val="accent1">
                      <a:hueOff val="47394"/>
                      <a:satOff val="-25753"/>
                      <a:lumOff val="-7544"/>
                    </a:schemeClr>
                  </a:solidFill>
                </a:defRPr>
              </a:pPr>
              <a:r>
                <a:t>Minimum in net-proton dv</a:t>
              </a:r>
              <a:r>
                <a:rPr baseline="-5999"/>
                <a:t>1</a:t>
              </a:r>
              <a:r>
                <a:t>/dy with </a:t>
              </a:r>
            </a:p>
            <a:p>
              <a:pPr marL="342900" indent="-342900" algn="l" defTabSz="457200">
                <a:lnSpc>
                  <a:spcPct val="120000"/>
                </a:lnSpc>
                <a:defRPr sz="3000">
                  <a:solidFill>
                    <a:schemeClr val="accent1">
                      <a:hueOff val="47394"/>
                      <a:satOff val="-25753"/>
                      <a:lumOff val="-7544"/>
                    </a:schemeClr>
                  </a:solidFill>
                </a:defRPr>
              </a:pPr>
              <a:r>
                <a:t>double sign change</a:t>
              </a:r>
            </a:p>
          </p:txBody>
        </p:sp>
        <p:sp>
          <p:nvSpPr>
            <p:cNvPr id="324" name="Shape 324"/>
            <p:cNvSpPr/>
            <p:nvPr/>
          </p:nvSpPr>
          <p:spPr>
            <a:xfrm>
              <a:off x="6948990" y="433128"/>
              <a:ext cx="3480817"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3000">
                  <a:solidFill>
                    <a:schemeClr val="accent5">
                      <a:hueOff val="-176146"/>
                      <a:satOff val="3665"/>
                      <a:lumOff val="-13986"/>
                    </a:schemeClr>
                  </a:solidFill>
                </a:defRPr>
              </a:lvl1pPr>
            </a:lstStyle>
            <a:p>
              <a:pPr/>
              <a:r>
                <a:t>Softening of EoS (?)</a:t>
              </a:r>
            </a:p>
          </p:txBody>
        </p:sp>
        <p:sp>
          <p:nvSpPr>
            <p:cNvPr id="325" name="Shape 325"/>
            <p:cNvSpPr/>
            <p:nvPr/>
          </p:nvSpPr>
          <p:spPr>
            <a:xfrm>
              <a:off x="5833695" y="532031"/>
              <a:ext cx="951158" cy="360993"/>
            </a:xfrm>
            <a:prstGeom prst="rightArrow">
              <a:avLst>
                <a:gd name="adj1" fmla="val 32000"/>
                <a:gd name="adj2" fmla="val 168630"/>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327" name="Shape 327"/>
          <p:cNvSpPr/>
          <p:nvPr>
            <p:ph type="title"/>
          </p:nvPr>
        </p:nvSpPr>
        <p:spPr>
          <a:xfrm>
            <a:off x="952500" y="12700"/>
            <a:ext cx="11099800" cy="1404492"/>
          </a:xfrm>
          <a:prstGeom prst="rect">
            <a:avLst/>
          </a:prstGeom>
        </p:spPr>
        <p:txBody>
          <a:bodyPr/>
          <a:lstStyle/>
          <a:p>
            <a:pPr>
              <a:defRPr sz="5000">
                <a:solidFill>
                  <a:schemeClr val="accent5"/>
                </a:solidFill>
              </a:defRPr>
            </a:pPr>
            <a:r>
              <a:t>Energy dependence dv</a:t>
            </a:r>
            <a:r>
              <a:rPr baseline="-5999"/>
              <a:t>1</a:t>
            </a:r>
            <a:r>
              <a:t>/dy</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9" name="pasted-image.pdf"/>
          <p:cNvPicPr>
            <a:picLocks noChangeAspect="1"/>
          </p:cNvPicPr>
          <p:nvPr/>
        </p:nvPicPr>
        <p:blipFill>
          <a:blip r:embed="rId2">
            <a:extLst/>
          </a:blip>
          <a:stretch>
            <a:fillRect/>
          </a:stretch>
        </p:blipFill>
        <p:spPr>
          <a:xfrm>
            <a:off x="246073" y="1542637"/>
            <a:ext cx="9183619" cy="7186368"/>
          </a:xfrm>
          <a:prstGeom prst="rect">
            <a:avLst/>
          </a:prstGeom>
          <a:ln w="12700">
            <a:miter lim="400000"/>
          </a:ln>
        </p:spPr>
      </p:pic>
      <p:sp>
        <p:nvSpPr>
          <p:cNvPr id="330" name="Shape 330"/>
          <p:cNvSpPr/>
          <p:nvPr/>
        </p:nvSpPr>
        <p:spPr>
          <a:xfrm>
            <a:off x="1623375" y="1211336"/>
            <a:ext cx="5705079"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Frankfurt hybrid: J. Steinheimer et al., PRC </a:t>
            </a:r>
            <a:r>
              <a:rPr b="1"/>
              <a:t>89, </a:t>
            </a:r>
            <a:r>
              <a:t>054913 (2014)</a:t>
            </a:r>
          </a:p>
        </p:txBody>
      </p:sp>
      <p:sp>
        <p:nvSpPr>
          <p:cNvPr id="331" name="Shape 33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2" name="Shape 332"/>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4" name="pasted-image.pdf"/>
          <p:cNvPicPr>
            <a:picLocks noChangeAspect="1"/>
          </p:cNvPicPr>
          <p:nvPr/>
        </p:nvPicPr>
        <p:blipFill>
          <a:blip r:embed="rId2">
            <a:extLst/>
          </a:blip>
          <a:stretch>
            <a:fillRect/>
          </a:stretch>
        </p:blipFill>
        <p:spPr>
          <a:xfrm>
            <a:off x="246073" y="1542637"/>
            <a:ext cx="9183619" cy="7186368"/>
          </a:xfrm>
          <a:prstGeom prst="rect">
            <a:avLst/>
          </a:prstGeom>
          <a:ln w="12700">
            <a:miter lim="400000"/>
          </a:ln>
        </p:spPr>
      </p:pic>
      <p:sp>
        <p:nvSpPr>
          <p:cNvPr id="335" name="Shape 335"/>
          <p:cNvSpPr/>
          <p:nvPr/>
        </p:nvSpPr>
        <p:spPr>
          <a:xfrm>
            <a:off x="1623375" y="1211336"/>
            <a:ext cx="5705079"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Frankfurt hybrid: J. Steinheimer et al., PRC </a:t>
            </a:r>
            <a:r>
              <a:rPr b="1"/>
              <a:t>89, </a:t>
            </a:r>
            <a:r>
              <a:t>054913 (2014)</a:t>
            </a:r>
          </a:p>
        </p:txBody>
      </p:sp>
      <p:sp>
        <p:nvSpPr>
          <p:cNvPr id="336" name="Shape 3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7" name="Shape 337"/>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
        <p:nvSpPr>
          <p:cNvPr id="338" name="Shape 338"/>
          <p:cNvSpPr/>
          <p:nvPr/>
        </p:nvSpPr>
        <p:spPr>
          <a:xfrm>
            <a:off x="4821430" y="8780850"/>
            <a:ext cx="7875525" cy="5842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solidFill>
                  <a:schemeClr val="accent1">
                    <a:hueOff val="273561"/>
                    <a:satOff val="2937"/>
                    <a:lumOff val="-22233"/>
                  </a:schemeClr>
                </a:solidFill>
              </a:defRPr>
            </a:lvl1pPr>
          </a:lstStyle>
          <a:p>
            <a:pPr/>
            <a:r>
              <a:t>“All models severely underestimate the data”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720658" y="1205229"/>
            <a:ext cx="424854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3 FD: Y. Ivanov et al., PRC </a:t>
            </a:r>
            <a:r>
              <a:rPr b="1"/>
              <a:t>91, </a:t>
            </a:r>
            <a:r>
              <a:t>024915 (2015)</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2" name="Screen Shot 2016-09-13 at 8.17.47 PM.png"/>
          <p:cNvPicPr>
            <a:picLocks noChangeAspect="1"/>
          </p:cNvPicPr>
          <p:nvPr/>
        </p:nvPicPr>
        <p:blipFill>
          <a:blip r:embed="rId2">
            <a:extLst/>
          </a:blip>
          <a:srcRect l="1161" t="3354" r="4533" b="485"/>
          <a:stretch>
            <a:fillRect/>
          </a:stretch>
        </p:blipFill>
        <p:spPr>
          <a:xfrm>
            <a:off x="88236" y="1518189"/>
            <a:ext cx="6814823" cy="7233317"/>
          </a:xfrm>
          <a:prstGeom prst="rect">
            <a:avLst/>
          </a:prstGeom>
          <a:ln w="12700">
            <a:miter lim="400000"/>
          </a:ln>
        </p:spPr>
      </p:pic>
      <p:pic>
        <p:nvPicPr>
          <p:cNvPr id="343" name="Screen Shot 2016-09-13 at 8.23.28 PM.png"/>
          <p:cNvPicPr>
            <a:picLocks noChangeAspect="1"/>
          </p:cNvPicPr>
          <p:nvPr/>
        </p:nvPicPr>
        <p:blipFill>
          <a:blip r:embed="rId3">
            <a:extLst/>
          </a:blip>
          <a:srcRect l="0" t="2987" r="3373" b="0"/>
          <a:stretch>
            <a:fillRect/>
          </a:stretch>
        </p:blipFill>
        <p:spPr>
          <a:xfrm>
            <a:off x="7815560" y="1415272"/>
            <a:ext cx="4454563" cy="7675690"/>
          </a:xfrm>
          <a:prstGeom prst="rect">
            <a:avLst/>
          </a:prstGeom>
          <a:ln w="12700">
            <a:miter lim="400000"/>
          </a:ln>
        </p:spPr>
      </p:pic>
      <p:sp>
        <p:nvSpPr>
          <p:cNvPr id="344" name="Shape 344"/>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nvSpPr>
        <p:spPr>
          <a:xfrm>
            <a:off x="720658" y="1205229"/>
            <a:ext cx="424854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3 FD: Y. Ivanov et al., PRC </a:t>
            </a:r>
            <a:r>
              <a:rPr b="1"/>
              <a:t>91, </a:t>
            </a:r>
            <a:r>
              <a:t>024915 (2015)</a:t>
            </a:r>
          </a:p>
        </p:txBody>
      </p:sp>
      <p:sp>
        <p:nvSpPr>
          <p:cNvPr id="347" name="Shape 3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8" name="Screen Shot 2016-09-13 at 8.17.47 PM.png"/>
          <p:cNvPicPr>
            <a:picLocks noChangeAspect="1"/>
          </p:cNvPicPr>
          <p:nvPr/>
        </p:nvPicPr>
        <p:blipFill>
          <a:blip r:embed="rId2">
            <a:extLst/>
          </a:blip>
          <a:srcRect l="1161" t="3354" r="4533" b="485"/>
          <a:stretch>
            <a:fillRect/>
          </a:stretch>
        </p:blipFill>
        <p:spPr>
          <a:xfrm>
            <a:off x="88236" y="1518189"/>
            <a:ext cx="6814823" cy="7233317"/>
          </a:xfrm>
          <a:prstGeom prst="rect">
            <a:avLst/>
          </a:prstGeom>
          <a:ln w="12700">
            <a:miter lim="400000"/>
          </a:ln>
        </p:spPr>
      </p:pic>
      <p:pic>
        <p:nvPicPr>
          <p:cNvPr id="349" name="Screen Shot 2016-09-13 at 8.23.28 PM.png"/>
          <p:cNvPicPr>
            <a:picLocks noChangeAspect="1"/>
          </p:cNvPicPr>
          <p:nvPr/>
        </p:nvPicPr>
        <p:blipFill>
          <a:blip r:embed="rId3">
            <a:extLst/>
          </a:blip>
          <a:srcRect l="0" t="2987" r="3373" b="0"/>
          <a:stretch>
            <a:fillRect/>
          </a:stretch>
        </p:blipFill>
        <p:spPr>
          <a:xfrm>
            <a:off x="7815560" y="1415272"/>
            <a:ext cx="4454563" cy="7675690"/>
          </a:xfrm>
          <a:prstGeom prst="rect">
            <a:avLst/>
          </a:prstGeom>
          <a:ln w="12700">
            <a:miter lim="400000"/>
          </a:ln>
        </p:spPr>
      </p:pic>
      <p:sp>
        <p:nvSpPr>
          <p:cNvPr id="350" name="Shape 350"/>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
        <p:nvSpPr>
          <p:cNvPr id="351" name="Shape 351"/>
          <p:cNvSpPr/>
          <p:nvPr/>
        </p:nvSpPr>
        <p:spPr>
          <a:xfrm>
            <a:off x="195668" y="8274032"/>
            <a:ext cx="11099801" cy="11176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i="1" sz="2200">
                <a:solidFill>
                  <a:schemeClr val="accent1">
                    <a:hueOff val="273561"/>
                    <a:satOff val="2937"/>
                    <a:lumOff val="-22233"/>
                  </a:schemeClr>
                </a:solidFill>
              </a:defRPr>
            </a:lvl1pPr>
          </a:lstStyle>
          <a:p>
            <a:pPr/>
            <a:r>
              <a:t>“However, predictions of the crossover and first-order-transition scenarios looked very similar so far. Only a slight preference could be given to the crossover EoS … best overall reproduction of the STAR data is achieved with the crossover EoS.”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3" name="Screen Shot 2016-05-13 at 9.40.46 PM.pdf"/>
          <p:cNvPicPr>
            <a:picLocks noChangeAspect="1"/>
          </p:cNvPicPr>
          <p:nvPr/>
        </p:nvPicPr>
        <p:blipFill>
          <a:blip r:embed="rId2">
            <a:extLst/>
          </a:blip>
          <a:stretch>
            <a:fillRect/>
          </a:stretch>
        </p:blipFill>
        <p:spPr>
          <a:xfrm>
            <a:off x="118324" y="1782895"/>
            <a:ext cx="4640801" cy="7381565"/>
          </a:xfrm>
          <a:prstGeom prst="rect">
            <a:avLst/>
          </a:prstGeom>
          <a:ln w="12700">
            <a:miter lim="400000"/>
          </a:ln>
        </p:spPr>
      </p:pic>
      <p:sp>
        <p:nvSpPr>
          <p:cNvPr id="354" name="Shape 354"/>
          <p:cNvSpPr/>
          <p:nvPr/>
        </p:nvSpPr>
        <p:spPr>
          <a:xfrm>
            <a:off x="190802" y="1135514"/>
            <a:ext cx="5091511" cy="814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PHSD: V. Konchakovski et al., PRC </a:t>
            </a:r>
            <a:r>
              <a:rPr b="1"/>
              <a:t>90, </a:t>
            </a:r>
            <a:r>
              <a:t>014903 (2014)</a:t>
            </a:r>
          </a:p>
          <a:p>
            <a:pPr marL="342900" indent="-342900" algn="l" defTabSz="457200">
              <a:lnSpc>
                <a:spcPct val="120000"/>
              </a:lnSpc>
              <a:defRPr i="1" sz="1400">
                <a:solidFill>
                  <a:srgbClr val="0433FF"/>
                </a:solidFill>
                <a:latin typeface="Arial"/>
                <a:ea typeface="Arial"/>
                <a:cs typeface="Arial"/>
                <a:sym typeface="Arial"/>
              </a:defRPr>
            </a:pPr>
            <a:r>
              <a:t>HSD: W. Cassing et al, arXiv: 1408.4313</a:t>
            </a:r>
          </a:p>
          <a:p>
            <a:pPr marL="342900" indent="-342900" algn="l" defTabSz="457200">
              <a:lnSpc>
                <a:spcPct val="120000"/>
              </a:lnSpc>
              <a:defRPr i="1" sz="1400">
                <a:solidFill>
                  <a:srgbClr val="0433FF"/>
                </a:solidFill>
                <a:latin typeface="Arial"/>
                <a:ea typeface="Arial"/>
                <a:cs typeface="Arial"/>
                <a:sym typeface="Arial"/>
              </a:defRPr>
            </a:pPr>
            <a:r>
              <a:t>UrQMD: S. Bass et al, Prog. Part. Nucl. Phys </a:t>
            </a:r>
            <a:r>
              <a:rPr b="1"/>
              <a:t>41</a:t>
            </a:r>
            <a:r>
              <a:t>, 255, (1998)</a:t>
            </a:r>
          </a:p>
        </p:txBody>
      </p:sp>
      <p:sp>
        <p:nvSpPr>
          <p:cNvPr id="355" name="Shape 3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6" name="Screen Shot 2016-05-13 at 9.19.18 PM.pdf"/>
          <p:cNvPicPr>
            <a:picLocks noChangeAspect="1"/>
          </p:cNvPicPr>
          <p:nvPr/>
        </p:nvPicPr>
        <p:blipFill>
          <a:blip r:embed="rId3">
            <a:extLst/>
          </a:blip>
          <a:stretch>
            <a:fillRect/>
          </a:stretch>
        </p:blipFill>
        <p:spPr>
          <a:xfrm>
            <a:off x="6342359" y="1844508"/>
            <a:ext cx="4850091" cy="7381410"/>
          </a:xfrm>
          <a:prstGeom prst="rect">
            <a:avLst/>
          </a:prstGeom>
          <a:ln w="12700">
            <a:miter lim="400000"/>
          </a:ln>
        </p:spPr>
      </p:pic>
      <p:sp>
        <p:nvSpPr>
          <p:cNvPr id="357" name="Shape 357"/>
          <p:cNvSpPr/>
          <p:nvPr/>
        </p:nvSpPr>
        <p:spPr>
          <a:xfrm>
            <a:off x="7004694" y="1685797"/>
            <a:ext cx="3525540"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457200">
              <a:lnSpc>
                <a:spcPct val="120000"/>
              </a:lnSpc>
              <a:defRPr i="1" sz="1600">
                <a:solidFill>
                  <a:srgbClr val="0433FF"/>
                </a:solidFill>
                <a:latin typeface="Arial"/>
                <a:ea typeface="Arial"/>
                <a:cs typeface="Arial"/>
                <a:sym typeface="Arial"/>
              </a:defRPr>
            </a:lvl1pPr>
          </a:lstStyle>
          <a:p>
            <a:pPr/>
            <a:r>
              <a:t>JAM: Y. Nara et al., arxiv: 1601.07692</a:t>
            </a:r>
          </a:p>
        </p:txBody>
      </p:sp>
      <p:sp>
        <p:nvSpPr>
          <p:cNvPr id="358" name="Shape 358"/>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0" name="Screen Shot 2016-05-13 at 9.40.46 PM.PDF"/>
          <p:cNvPicPr>
            <a:picLocks noChangeAspect="1"/>
          </p:cNvPicPr>
          <p:nvPr/>
        </p:nvPicPr>
        <p:blipFill>
          <a:blip r:embed="rId2">
            <a:extLst/>
          </a:blip>
          <a:stretch>
            <a:fillRect/>
          </a:stretch>
        </p:blipFill>
        <p:spPr>
          <a:xfrm>
            <a:off x="118324" y="1782895"/>
            <a:ext cx="4640801" cy="7381565"/>
          </a:xfrm>
          <a:prstGeom prst="rect">
            <a:avLst/>
          </a:prstGeom>
          <a:ln w="12700">
            <a:miter lim="400000"/>
          </a:ln>
        </p:spPr>
      </p:pic>
      <p:sp>
        <p:nvSpPr>
          <p:cNvPr id="361" name="Shape 361"/>
          <p:cNvSpPr/>
          <p:nvPr/>
        </p:nvSpPr>
        <p:spPr>
          <a:xfrm>
            <a:off x="190802" y="1135514"/>
            <a:ext cx="5091511" cy="814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600">
                <a:solidFill>
                  <a:srgbClr val="0433FF"/>
                </a:solidFill>
                <a:latin typeface="Arial"/>
                <a:ea typeface="Arial"/>
                <a:cs typeface="Arial"/>
                <a:sym typeface="Arial"/>
              </a:defRPr>
            </a:pPr>
            <a:r>
              <a:t>PHSD: V. Konchakovski et al., PRC </a:t>
            </a:r>
            <a:r>
              <a:rPr b="1"/>
              <a:t>90, </a:t>
            </a:r>
            <a:r>
              <a:t>014903 (2014)</a:t>
            </a:r>
          </a:p>
          <a:p>
            <a:pPr marL="342900" indent="-342900" algn="l" defTabSz="457200">
              <a:lnSpc>
                <a:spcPct val="120000"/>
              </a:lnSpc>
              <a:defRPr i="1" sz="1400">
                <a:solidFill>
                  <a:srgbClr val="0433FF"/>
                </a:solidFill>
                <a:latin typeface="Arial"/>
                <a:ea typeface="Arial"/>
                <a:cs typeface="Arial"/>
                <a:sym typeface="Arial"/>
              </a:defRPr>
            </a:pPr>
            <a:r>
              <a:t>HSD: W. Cassing et al, arXiv: 1408.4313</a:t>
            </a:r>
          </a:p>
          <a:p>
            <a:pPr marL="342900" indent="-342900" algn="l" defTabSz="457200">
              <a:lnSpc>
                <a:spcPct val="120000"/>
              </a:lnSpc>
              <a:defRPr i="1" sz="1400">
                <a:solidFill>
                  <a:srgbClr val="0433FF"/>
                </a:solidFill>
                <a:latin typeface="Arial"/>
                <a:ea typeface="Arial"/>
                <a:cs typeface="Arial"/>
                <a:sym typeface="Arial"/>
              </a:defRPr>
            </a:pPr>
            <a:r>
              <a:t>UrQMD: S. Bass et al, Prog. Part. Nucl. Phys </a:t>
            </a:r>
            <a:r>
              <a:rPr b="1"/>
              <a:t>41</a:t>
            </a:r>
            <a:r>
              <a:t>, 255, (1998)</a:t>
            </a:r>
          </a:p>
        </p:txBody>
      </p:sp>
      <p:sp>
        <p:nvSpPr>
          <p:cNvPr id="362" name="Shape 3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3" name="Screen Shot 2016-05-13 at 9.19.18 PM.PDF"/>
          <p:cNvPicPr>
            <a:picLocks noChangeAspect="1"/>
          </p:cNvPicPr>
          <p:nvPr/>
        </p:nvPicPr>
        <p:blipFill>
          <a:blip r:embed="rId3">
            <a:extLst/>
          </a:blip>
          <a:stretch>
            <a:fillRect/>
          </a:stretch>
        </p:blipFill>
        <p:spPr>
          <a:xfrm>
            <a:off x="6342359" y="1844508"/>
            <a:ext cx="4850091" cy="7381410"/>
          </a:xfrm>
          <a:prstGeom prst="rect">
            <a:avLst/>
          </a:prstGeom>
          <a:ln w="12700">
            <a:miter lim="400000"/>
          </a:ln>
        </p:spPr>
      </p:pic>
      <p:sp>
        <p:nvSpPr>
          <p:cNvPr id="364" name="Shape 364"/>
          <p:cNvSpPr/>
          <p:nvPr/>
        </p:nvSpPr>
        <p:spPr>
          <a:xfrm>
            <a:off x="7004694" y="1685797"/>
            <a:ext cx="3525540"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457200">
              <a:lnSpc>
                <a:spcPct val="120000"/>
              </a:lnSpc>
              <a:defRPr i="1" sz="1600">
                <a:solidFill>
                  <a:srgbClr val="0433FF"/>
                </a:solidFill>
                <a:latin typeface="Arial"/>
                <a:ea typeface="Arial"/>
                <a:cs typeface="Arial"/>
                <a:sym typeface="Arial"/>
              </a:defRPr>
            </a:lvl1pPr>
          </a:lstStyle>
          <a:p>
            <a:pPr/>
            <a:r>
              <a:t>JAM: Y. Nara et al., arxiv: 1601.07692</a:t>
            </a:r>
          </a:p>
        </p:txBody>
      </p:sp>
      <p:sp>
        <p:nvSpPr>
          <p:cNvPr id="365" name="Shape 365"/>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
        <p:nvSpPr>
          <p:cNvPr id="366" name="Shape 366"/>
          <p:cNvSpPr/>
          <p:nvPr/>
        </p:nvSpPr>
        <p:spPr>
          <a:xfrm>
            <a:off x="195668" y="7804198"/>
            <a:ext cx="5417728" cy="14478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i="1" sz="2200">
                <a:solidFill>
                  <a:schemeClr val="accent1">
                    <a:hueOff val="273561"/>
                    <a:satOff val="2937"/>
                    <a:lumOff val="-22233"/>
                  </a:schemeClr>
                </a:solidFill>
              </a:defRPr>
            </a:lvl1pPr>
          </a:lstStyle>
          <a:p>
            <a:pPr/>
            <a:r>
              <a:t>“Still sizable discrepancies with experimental measurements in the directed flow …. Our flow analysis shows no indication of a first-order transition.”</a:t>
            </a:r>
          </a:p>
        </p:txBody>
      </p:sp>
      <p:sp>
        <p:nvSpPr>
          <p:cNvPr id="367" name="Shape 367"/>
          <p:cNvSpPr/>
          <p:nvPr/>
        </p:nvSpPr>
        <p:spPr>
          <a:xfrm>
            <a:off x="6507697" y="6377269"/>
            <a:ext cx="5417728" cy="27686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i="1" sz="2200">
                <a:solidFill>
                  <a:schemeClr val="accent1">
                    <a:hueOff val="273561"/>
                    <a:satOff val="2937"/>
                    <a:lumOff val="-22233"/>
                  </a:schemeClr>
                </a:solidFill>
              </a:defRPr>
            </a:pPr>
            <a:r>
              <a:t>“More detailed systematic studies are needed by using a fully baryon density dependent EoS, in order to draw a conclusion that minimum of dv</a:t>
            </a:r>
            <a:r>
              <a:rPr baseline="-5999"/>
              <a:t>1</a:t>
            </a:r>
            <a:r>
              <a:t>/dy is a result of the softening of the EoS which may be caused by a first-order phase transition.”</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0" name="all_full_energy_published.png"/>
          <p:cNvPicPr>
            <a:picLocks noChangeAspect="1"/>
          </p:cNvPicPr>
          <p:nvPr/>
        </p:nvPicPr>
        <p:blipFill>
          <a:blip r:embed="rId2">
            <a:extLst/>
          </a:blip>
          <a:stretch>
            <a:fillRect/>
          </a:stretch>
        </p:blipFill>
        <p:spPr>
          <a:xfrm>
            <a:off x="1120086" y="1215163"/>
            <a:ext cx="10081304" cy="6471948"/>
          </a:xfrm>
          <a:prstGeom prst="rect">
            <a:avLst/>
          </a:prstGeom>
          <a:ln w="25400">
            <a:miter lim="400000"/>
          </a:ln>
          <a:effectLst>
            <a:outerShdw sx="100000" sy="100000" kx="0" ky="0" algn="b" rotWithShape="0" blurRad="254000" dist="127000" dir="5400000">
              <a:srgbClr val="000000">
                <a:alpha val="70000"/>
              </a:srgbClr>
            </a:outerShdw>
          </a:effectLst>
        </p:spPr>
      </p:pic>
      <p:sp>
        <p:nvSpPr>
          <p:cNvPr id="371" name="Shape 371"/>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sp>
        <p:nvSpPr>
          <p:cNvPr id="372" name="Shape 372"/>
          <p:cNvSpPr/>
          <p:nvPr/>
        </p:nvSpPr>
        <p:spPr>
          <a:xfrm>
            <a:off x="1329149" y="8125448"/>
            <a:ext cx="9688578" cy="1041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000">
                <a:solidFill>
                  <a:schemeClr val="accent1">
                    <a:hueOff val="47394"/>
                    <a:satOff val="-25753"/>
                    <a:lumOff val="-7544"/>
                  </a:schemeClr>
                </a:solidFill>
              </a:defRPr>
            </a:pPr>
            <a:r>
              <a:t>None of the models explains the data</a:t>
            </a:r>
          </a:p>
          <a:p>
            <a:pPr marL="444500" indent="-444500" algn="l">
              <a:buSzPct val="75000"/>
              <a:buChar char="•"/>
              <a:defRPr sz="3000">
                <a:solidFill>
                  <a:schemeClr val="accent1">
                    <a:hueOff val="47394"/>
                    <a:satOff val="-25753"/>
                    <a:lumOff val="-7544"/>
                  </a:schemeClr>
                </a:solidFill>
              </a:defRPr>
            </a:pPr>
            <a:r>
              <a:t>Systematics associated with the models is quite large</a:t>
            </a:r>
          </a:p>
        </p:txBody>
      </p:sp>
      <p:sp>
        <p:nvSpPr>
          <p:cNvPr id="373" name="Shape 373"/>
          <p:cNvSpPr/>
          <p:nvPr/>
        </p:nvSpPr>
        <p:spPr>
          <a:xfrm rot="16201205">
            <a:off x="590289" y="2628899"/>
            <a:ext cx="135942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atin typeface="Helvetica"/>
                <a:ea typeface="Helvetica"/>
                <a:cs typeface="Helvetica"/>
                <a:sym typeface="Helvetica"/>
              </a:defRPr>
            </a:lvl1pPr>
          </a:lstStyle>
          <a:p>
            <a:pPr/>
            <a:r>
              <a:t>(proton)</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6" name="Shape 376"/>
          <p:cNvSpPr/>
          <p:nvPr/>
        </p:nvSpPr>
        <p:spPr>
          <a:xfrm>
            <a:off x="1329149" y="7833349"/>
            <a:ext cx="10539858" cy="14986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000">
                <a:solidFill>
                  <a:schemeClr val="accent1">
                    <a:hueOff val="47394"/>
                    <a:satOff val="-25753"/>
                    <a:lumOff val="-7544"/>
                  </a:schemeClr>
                </a:solidFill>
              </a:defRPr>
            </a:pPr>
            <a:r>
              <a:t>None of the models explains the data</a:t>
            </a:r>
          </a:p>
          <a:p>
            <a:pPr marL="444500" indent="-444500" algn="l">
              <a:buSzPct val="75000"/>
              <a:buChar char="•"/>
              <a:defRPr sz="3000">
                <a:solidFill>
                  <a:schemeClr val="accent1">
                    <a:hueOff val="47394"/>
                    <a:satOff val="-25753"/>
                    <a:lumOff val="-7544"/>
                  </a:schemeClr>
                </a:solidFill>
              </a:defRPr>
            </a:pPr>
            <a:r>
              <a:t>Systematics associated with the models is quite large</a:t>
            </a:r>
          </a:p>
          <a:p>
            <a:pPr algn="l">
              <a:defRPr sz="3000">
                <a:solidFill>
                  <a:schemeClr val="accent1">
                    <a:hueOff val="47394"/>
                    <a:satOff val="-25753"/>
                    <a:lumOff val="-7544"/>
                  </a:schemeClr>
                </a:solidFill>
              </a:defRPr>
            </a:pPr>
            <a:r>
              <a:t>    (~ 2 orders of magnitude bigger than experimental errors!)</a:t>
            </a:r>
          </a:p>
        </p:txBody>
      </p:sp>
      <p:sp>
        <p:nvSpPr>
          <p:cNvPr id="377" name="Shape 377"/>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pic>
        <p:nvPicPr>
          <p:cNvPr id="378" name="Fig13_2.png"/>
          <p:cNvPicPr>
            <a:picLocks noChangeAspect="1"/>
          </p:cNvPicPr>
          <p:nvPr/>
        </p:nvPicPr>
        <p:blipFill>
          <a:blip r:embed="rId2">
            <a:extLst/>
          </a:blip>
          <a:stretch>
            <a:fillRect/>
          </a:stretch>
        </p:blipFill>
        <p:spPr>
          <a:xfrm>
            <a:off x="1148509" y="1207081"/>
            <a:ext cx="10024458" cy="6453135"/>
          </a:xfrm>
          <a:prstGeom prst="rect">
            <a:avLst/>
          </a:prstGeom>
          <a:ln w="25400">
            <a:miter lim="400000"/>
          </a:ln>
          <a:effectLst>
            <a:outerShdw sx="100000" sy="100000" kx="0" ky="0" algn="b" rotWithShape="0" blurRad="254000" dist="127000" dir="5400000">
              <a:srgbClr val="000000">
                <a:alpha val="70000"/>
              </a:srgbClr>
            </a:outerShdw>
          </a:effectLst>
        </p:spPr>
      </p:pic>
      <p:sp>
        <p:nvSpPr>
          <p:cNvPr id="379" name="Shape 379"/>
          <p:cNvSpPr/>
          <p:nvPr/>
        </p:nvSpPr>
        <p:spPr>
          <a:xfrm rot="16201205">
            <a:off x="628389" y="2590799"/>
            <a:ext cx="135942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atin typeface="Helvetica"/>
                <a:ea typeface="Helvetica"/>
                <a:cs typeface="Helvetica"/>
                <a:sym typeface="Helvetica"/>
              </a:defRPr>
            </a:lvl1pPr>
          </a:lstStyle>
          <a:p>
            <a:pPr/>
            <a:r>
              <a:t>(proton)</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nvSpPr>
        <p:spPr>
          <a:xfrm>
            <a:off x="1329149" y="7731749"/>
            <a:ext cx="9571674" cy="16510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2500">
                <a:solidFill>
                  <a:schemeClr val="accent1">
                    <a:hueOff val="47394"/>
                    <a:satOff val="-25753"/>
                    <a:lumOff val="-7544"/>
                  </a:schemeClr>
                </a:solidFill>
              </a:defRPr>
            </a:pPr>
            <a:r>
              <a:t>Standard JAM: Close to data at 7.7 GeV (hadronic description)</a:t>
            </a:r>
          </a:p>
          <a:p>
            <a:pPr algn="l">
              <a:defRPr sz="2500">
                <a:solidFill>
                  <a:schemeClr val="accent1">
                    <a:hueOff val="47394"/>
                    <a:satOff val="-25753"/>
                    <a:lumOff val="-7544"/>
                  </a:schemeClr>
                </a:solidFill>
              </a:defRPr>
            </a:pPr>
            <a:r>
              <a:t>     Overestimate data at 11.5 and 19.6 GeV</a:t>
            </a:r>
          </a:p>
          <a:p>
            <a:pPr algn="l">
              <a:defRPr sz="2500">
                <a:solidFill>
                  <a:schemeClr val="accent1">
                    <a:hueOff val="47394"/>
                    <a:satOff val="-25753"/>
                    <a:lumOff val="-7544"/>
                  </a:schemeClr>
                </a:solidFill>
              </a:defRPr>
            </a:pPr>
          </a:p>
          <a:p>
            <a:pPr marL="444500" indent="-444500" algn="l">
              <a:buSzPct val="75000"/>
              <a:buChar char="•"/>
              <a:defRPr sz="2500">
                <a:solidFill>
                  <a:schemeClr val="accent1">
                    <a:hueOff val="47394"/>
                    <a:satOff val="-25753"/>
                    <a:lumOff val="-7544"/>
                  </a:schemeClr>
                </a:solidFill>
              </a:defRPr>
            </a:pPr>
            <a:r>
              <a:t>JAM attractive: Close to data at 11.5 and 19.6 GeV</a:t>
            </a:r>
          </a:p>
        </p:txBody>
      </p:sp>
      <p:sp>
        <p:nvSpPr>
          <p:cNvPr id="382" name="Shape 382"/>
          <p:cNvSpPr/>
          <p:nvPr>
            <p:ph type="sldNum" sz="quarter" idx="2"/>
          </p:nvPr>
        </p:nvSpPr>
        <p:spPr>
          <a:xfrm>
            <a:off x="6311798" y="9340850"/>
            <a:ext cx="368504"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3" name="Shape 383"/>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pic>
        <p:nvPicPr>
          <p:cNvPr id="384" name="int_star_jamonly_1.png"/>
          <p:cNvPicPr>
            <a:picLocks noChangeAspect="1"/>
          </p:cNvPicPr>
          <p:nvPr/>
        </p:nvPicPr>
        <p:blipFill>
          <a:blip r:embed="rId2">
            <a:extLst/>
          </a:blip>
          <a:stretch>
            <a:fillRect/>
          </a:stretch>
        </p:blipFill>
        <p:spPr>
          <a:xfrm>
            <a:off x="1176069" y="1228265"/>
            <a:ext cx="9969338" cy="641765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85" name="Shape 385"/>
          <p:cNvSpPr/>
          <p:nvPr/>
        </p:nvSpPr>
        <p:spPr>
          <a:xfrm rot="16201205">
            <a:off x="628389" y="2590799"/>
            <a:ext cx="135942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atin typeface="Helvetica"/>
                <a:ea typeface="Helvetica"/>
                <a:cs typeface="Helvetica"/>
                <a:sym typeface="Helvetica"/>
              </a:defRPr>
            </a:lvl1pPr>
          </a:lstStyle>
          <a:p>
            <a:pPr/>
            <a:r>
              <a:t>(proton)</a:t>
            </a:r>
          </a:p>
        </p:txBody>
      </p:sp>
      <p:sp>
        <p:nvSpPr>
          <p:cNvPr id="386" name="Shape 386"/>
          <p:cNvSpPr/>
          <p:nvPr/>
        </p:nvSpPr>
        <p:spPr>
          <a:xfrm>
            <a:off x="7631227" y="1118531"/>
            <a:ext cx="3525541"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457200">
              <a:lnSpc>
                <a:spcPct val="120000"/>
              </a:lnSpc>
              <a:defRPr i="1" sz="1600">
                <a:solidFill>
                  <a:srgbClr val="0433FF"/>
                </a:solidFill>
                <a:latin typeface="Arial"/>
                <a:ea typeface="Arial"/>
                <a:cs typeface="Arial"/>
                <a:sym typeface="Arial"/>
              </a:defRPr>
            </a:lvl1pPr>
          </a:lstStyle>
          <a:p>
            <a:pPr/>
            <a:r>
              <a:t>JAM: Y. Nara et al., arxiv: 1601.07692</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952500" y="0"/>
            <a:ext cx="11099800" cy="1404492"/>
          </a:xfrm>
          <a:prstGeom prst="rect">
            <a:avLst/>
          </a:prstGeom>
        </p:spPr>
        <p:txBody>
          <a:bodyPr/>
          <a:lstStyle>
            <a:lvl1pPr>
              <a:defRPr sz="5000">
                <a:solidFill>
                  <a:schemeClr val="accent5"/>
                </a:solidFill>
              </a:defRPr>
            </a:lvl1pPr>
          </a:lstStyle>
          <a:p>
            <a:pPr/>
            <a:r>
              <a:t>Directed flow in heavy-ion collisions</a:t>
            </a:r>
          </a:p>
        </p:txBody>
      </p:sp>
      <p:sp>
        <p:nvSpPr>
          <p:cNvPr id="133" name="Shape 133"/>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4" name="Shape 134"/>
          <p:cNvSpPr/>
          <p:nvPr/>
        </p:nvSpPr>
        <p:spPr>
          <a:xfrm>
            <a:off x="6125877" y="7333324"/>
            <a:ext cx="6767704" cy="1107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sz="3000">
                <a:solidFill>
                  <a:schemeClr val="accent1"/>
                </a:solidFill>
              </a:defRPr>
            </a:pPr>
            <a:r>
              <a:t>Nuclear passage time: 2R/γ ~ 0.1 fm/c</a:t>
            </a:r>
          </a:p>
          <a:p>
            <a:pPr marL="342900" indent="-342900" algn="l" defTabSz="457200">
              <a:lnSpc>
                <a:spcPct val="120000"/>
              </a:lnSpc>
              <a:defRPr sz="3000">
                <a:solidFill>
                  <a:schemeClr val="accent1"/>
                </a:solidFill>
              </a:defRPr>
            </a:pPr>
            <a:r>
              <a:t>Probes early stages of collisions</a:t>
            </a:r>
          </a:p>
        </p:txBody>
      </p:sp>
      <p:sp>
        <p:nvSpPr>
          <p:cNvPr id="135" name="Shape 135"/>
          <p:cNvSpPr/>
          <p:nvPr/>
        </p:nvSpPr>
        <p:spPr>
          <a:xfrm>
            <a:off x="3452453" y="2726326"/>
            <a:ext cx="208974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0433FF"/>
                </a:solidFill>
              </a:defRPr>
            </a:lvl1pPr>
          </a:lstStyle>
          <a:p>
            <a:pPr/>
            <a:r>
              <a:t>directed flow</a:t>
            </a:r>
          </a:p>
        </p:txBody>
      </p:sp>
      <p:sp>
        <p:nvSpPr>
          <p:cNvPr id="136" name="Shape 136"/>
          <p:cNvSpPr/>
          <p:nvPr/>
        </p:nvSpPr>
        <p:spPr>
          <a:xfrm>
            <a:off x="4497327" y="2030323"/>
            <a:ext cx="1" cy="508001"/>
          </a:xfrm>
          <a:prstGeom prst="line">
            <a:avLst/>
          </a:prstGeom>
          <a:ln w="25400">
            <a:solidFill>
              <a:srgbClr val="000000"/>
            </a:solidFill>
            <a:miter lim="400000"/>
            <a:tailEnd type="triangle"/>
          </a:ln>
        </p:spPr>
        <p:txBody>
          <a:bodyPr lIns="50800" tIns="50800" rIns="50800" bIns="50800" anchor="ctr"/>
          <a:lstStyle/>
          <a:p>
            <a:pPr>
              <a:defRPr sz="2400"/>
            </a:pPr>
          </a:p>
        </p:txBody>
      </p:sp>
      <p:pic>
        <p:nvPicPr>
          <p:cNvPr id="137" name="pasted-image.pdf"/>
          <p:cNvPicPr>
            <a:picLocks noChangeAspect="1"/>
          </p:cNvPicPr>
          <p:nvPr/>
        </p:nvPicPr>
        <p:blipFill>
          <a:blip r:embed="rId2">
            <a:extLst/>
          </a:blip>
          <a:stretch>
            <a:fillRect/>
          </a:stretch>
        </p:blipFill>
        <p:spPr>
          <a:xfrm>
            <a:off x="106069" y="1348490"/>
            <a:ext cx="10475913" cy="855779"/>
          </a:xfrm>
          <a:prstGeom prst="rect">
            <a:avLst/>
          </a:prstGeom>
          <a:ln w="12700">
            <a:miter lim="400000"/>
          </a:ln>
        </p:spPr>
      </p:pic>
      <p:pic>
        <p:nvPicPr>
          <p:cNvPr id="138" name="pasted-image.pdf"/>
          <p:cNvPicPr>
            <a:picLocks noChangeAspect="1"/>
          </p:cNvPicPr>
          <p:nvPr/>
        </p:nvPicPr>
        <p:blipFill>
          <a:blip r:embed="rId3">
            <a:extLst/>
          </a:blip>
          <a:srcRect l="0" t="0" r="0" b="0"/>
          <a:stretch>
            <a:fillRect/>
          </a:stretch>
        </p:blipFill>
        <p:spPr>
          <a:xfrm>
            <a:off x="2362114" y="3291224"/>
            <a:ext cx="3898901" cy="469901"/>
          </a:xfrm>
          <a:prstGeom prst="rect">
            <a:avLst/>
          </a:prstGeom>
          <a:ln w="12700">
            <a:miter lim="400000"/>
          </a:ln>
        </p:spPr>
      </p:pic>
      <p:grpSp>
        <p:nvGrpSpPr>
          <p:cNvPr id="153" name="Group 153"/>
          <p:cNvGrpSpPr/>
          <p:nvPr/>
        </p:nvGrpSpPr>
        <p:grpSpPr>
          <a:xfrm>
            <a:off x="175471" y="4052330"/>
            <a:ext cx="7853015" cy="4165598"/>
            <a:chOff x="0" y="0"/>
            <a:chExt cx="7853014" cy="4165597"/>
          </a:xfrm>
        </p:grpSpPr>
        <p:grpSp>
          <p:nvGrpSpPr>
            <p:cNvPr id="143" name="Group 143"/>
            <p:cNvGrpSpPr/>
            <p:nvPr/>
          </p:nvGrpSpPr>
          <p:grpSpPr>
            <a:xfrm>
              <a:off x="3014982" y="284972"/>
              <a:ext cx="4683540" cy="3528443"/>
              <a:chOff x="0" y="0"/>
              <a:chExt cx="4683538" cy="3528441"/>
            </a:xfrm>
          </p:grpSpPr>
          <p:pic>
            <p:nvPicPr>
              <p:cNvPr id="139" name="lead_collision.jpg"/>
              <p:cNvPicPr>
                <a:picLocks noChangeAspect="1"/>
              </p:cNvPicPr>
              <p:nvPr/>
            </p:nvPicPr>
            <p:blipFill>
              <a:blip r:embed="rId4">
                <a:alphaModFix amt="62942"/>
                <a:extLst/>
              </a:blip>
              <a:stretch>
                <a:fillRect/>
              </a:stretch>
            </p:blipFill>
            <p:spPr>
              <a:xfrm>
                <a:off x="245460" y="548281"/>
                <a:ext cx="4124262" cy="2235220"/>
              </a:xfrm>
              <a:prstGeom prst="rect">
                <a:avLst/>
              </a:prstGeom>
              <a:ln w="12700" cap="flat">
                <a:noFill/>
                <a:miter lim="400000"/>
              </a:ln>
              <a:effectLst/>
            </p:spPr>
          </p:pic>
          <p:sp>
            <p:nvSpPr>
              <p:cNvPr id="140" name="Shape 140"/>
              <p:cNvSpPr/>
              <p:nvPr/>
            </p:nvSpPr>
            <p:spPr>
              <a:xfrm>
                <a:off x="0" y="1764220"/>
                <a:ext cx="4683539" cy="1"/>
              </a:xfrm>
              <a:prstGeom prst="line">
                <a:avLst/>
              </a:prstGeom>
              <a:noFill/>
              <a:ln w="50800" cap="flat">
                <a:solidFill>
                  <a:srgbClr val="000000"/>
                </a:solidFill>
                <a:prstDash val="solid"/>
                <a:miter lim="400000"/>
                <a:headEnd type="arrow" w="med" len="med"/>
                <a:tailEnd type="arrow" w="med" len="med"/>
              </a:ln>
              <a:effectLst/>
            </p:spPr>
            <p:txBody>
              <a:bodyPr wrap="square" lIns="50800" tIns="50800" rIns="50800" bIns="50800" numCol="1" anchor="ctr">
                <a:noAutofit/>
              </a:bodyPr>
              <a:lstStyle/>
              <a:p>
                <a:pPr>
                  <a:defRPr sz="2400"/>
                </a:pPr>
              </a:p>
            </p:txBody>
          </p:sp>
          <p:sp>
            <p:nvSpPr>
              <p:cNvPr id="141" name="Shape 141"/>
              <p:cNvSpPr/>
              <p:nvPr/>
            </p:nvSpPr>
            <p:spPr>
              <a:xfrm flipV="1">
                <a:off x="2341769" y="-1"/>
                <a:ext cx="1" cy="3528443"/>
              </a:xfrm>
              <a:prstGeom prst="line">
                <a:avLst/>
              </a:prstGeom>
              <a:noFill/>
              <a:ln w="50800" cap="flat">
                <a:solidFill>
                  <a:srgbClr val="000000"/>
                </a:solidFill>
                <a:prstDash val="solid"/>
                <a:miter lim="400000"/>
                <a:headEnd type="arrow" w="med" len="med"/>
                <a:tailEnd type="arrow" w="med" len="med"/>
              </a:ln>
              <a:effectLst/>
            </p:spPr>
            <p:txBody>
              <a:bodyPr wrap="square" lIns="50800" tIns="50800" rIns="50800" bIns="50800" numCol="1" anchor="ctr">
                <a:noAutofit/>
              </a:bodyPr>
              <a:lstStyle/>
              <a:p>
                <a:pPr>
                  <a:defRPr sz="2400"/>
                </a:pPr>
              </a:p>
            </p:txBody>
          </p:sp>
          <p:pic>
            <p:nvPicPr>
              <p:cNvPr id="142" name="pasted-image.pdf"/>
              <p:cNvPicPr>
                <a:picLocks noChangeAspect="1"/>
              </p:cNvPicPr>
              <p:nvPr/>
            </p:nvPicPr>
            <p:blipFill>
              <a:blip r:embed="rId5">
                <a:extLst/>
              </a:blip>
              <a:stretch>
                <a:fillRect/>
              </a:stretch>
            </p:blipFill>
            <p:spPr>
              <a:xfrm>
                <a:off x="758073" y="207597"/>
                <a:ext cx="3167392" cy="3113247"/>
              </a:xfrm>
              <a:prstGeom prst="rect">
                <a:avLst/>
              </a:prstGeom>
              <a:ln w="12700" cap="flat">
                <a:noFill/>
                <a:miter lim="400000"/>
              </a:ln>
              <a:effectLst/>
            </p:spPr>
          </p:pic>
        </p:grpSp>
        <p:sp>
          <p:nvSpPr>
            <p:cNvPr id="144" name="Shape 144"/>
            <p:cNvSpPr/>
            <p:nvPr/>
          </p:nvSpPr>
          <p:spPr>
            <a:xfrm>
              <a:off x="7253152" y="2287565"/>
              <a:ext cx="599863" cy="5379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500"/>
              </a:lvl1pPr>
            </a:lstStyle>
            <a:p>
              <a:pPr/>
              <a:r>
                <a:t>y</a:t>
              </a:r>
            </a:p>
          </p:txBody>
        </p:sp>
        <p:pic>
          <p:nvPicPr>
            <p:cNvPr id="145" name="Screen Shot 2016-05-15 at 9.47.57 PM.pdf"/>
            <p:cNvPicPr>
              <a:picLocks noChangeAspect="1"/>
            </p:cNvPicPr>
            <p:nvPr/>
          </p:nvPicPr>
          <p:blipFill>
            <a:blip r:embed="rId6">
              <a:extLst/>
            </a:blip>
            <a:stretch>
              <a:fillRect/>
            </a:stretch>
          </p:blipFill>
          <p:spPr>
            <a:xfrm>
              <a:off x="0" y="153633"/>
              <a:ext cx="2820639" cy="4011965"/>
            </a:xfrm>
            <a:prstGeom prst="rect">
              <a:avLst/>
            </a:prstGeom>
            <a:ln w="12700" cap="flat">
              <a:noFill/>
              <a:miter lim="400000"/>
            </a:ln>
            <a:effectLst/>
          </p:spPr>
        </p:pic>
        <p:sp>
          <p:nvSpPr>
            <p:cNvPr id="146" name="Shape 146"/>
            <p:cNvSpPr/>
            <p:nvPr/>
          </p:nvSpPr>
          <p:spPr>
            <a:xfrm>
              <a:off x="74625" y="3002599"/>
              <a:ext cx="4522454" cy="1"/>
            </a:xfrm>
            <a:prstGeom prst="line">
              <a:avLst/>
            </a:prstGeom>
            <a:noFill/>
            <a:ln w="50800" cap="flat">
              <a:solidFill>
                <a:srgbClr val="000000"/>
              </a:solidFill>
              <a:custDash>
                <a:ds d="600000" sp="600000"/>
              </a:custDash>
              <a:miter lim="400000"/>
            </a:ln>
            <a:effectLst/>
          </p:spPr>
          <p:txBody>
            <a:bodyPr wrap="square" lIns="50800" tIns="50800" rIns="50800" bIns="50800" numCol="1" anchor="ctr">
              <a:noAutofit/>
            </a:bodyPr>
            <a:lstStyle/>
            <a:p>
              <a:pPr>
                <a:defRPr sz="2400"/>
              </a:pPr>
            </a:p>
          </p:txBody>
        </p:sp>
        <p:sp>
          <p:nvSpPr>
            <p:cNvPr id="147" name="Shape 147"/>
            <p:cNvSpPr/>
            <p:nvPr/>
          </p:nvSpPr>
          <p:spPr>
            <a:xfrm>
              <a:off x="49527" y="1297484"/>
              <a:ext cx="4522454" cy="1"/>
            </a:xfrm>
            <a:prstGeom prst="line">
              <a:avLst/>
            </a:prstGeom>
            <a:noFill/>
            <a:ln w="50800" cap="flat">
              <a:solidFill>
                <a:srgbClr val="000000"/>
              </a:solidFill>
              <a:custDash>
                <a:ds d="600000" sp="600000"/>
              </a:custDash>
              <a:miter lim="400000"/>
            </a:ln>
            <a:effectLst/>
          </p:spPr>
          <p:txBody>
            <a:bodyPr wrap="square" lIns="50800" tIns="50800" rIns="50800" bIns="50800" numCol="1" anchor="ctr">
              <a:noAutofit/>
            </a:bodyPr>
            <a:lstStyle/>
            <a:p>
              <a:pPr>
                <a:defRPr sz="2400"/>
              </a:pPr>
            </a:p>
          </p:txBody>
        </p:sp>
        <p:sp>
          <p:nvSpPr>
            <p:cNvPr id="148" name="Shape 148"/>
            <p:cNvSpPr/>
            <p:nvPr/>
          </p:nvSpPr>
          <p:spPr>
            <a:xfrm rot="18888523">
              <a:off x="6511235" y="745814"/>
              <a:ext cx="1188871" cy="285359"/>
            </a:xfrm>
            <a:prstGeom prst="rightArrow">
              <a:avLst>
                <a:gd name="adj1" fmla="val 32000"/>
                <a:gd name="adj2" fmla="val 317490"/>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49" name="Shape 149"/>
            <p:cNvSpPr/>
            <p:nvPr/>
          </p:nvSpPr>
          <p:spPr>
            <a:xfrm rot="7868569">
              <a:off x="2829961" y="3163109"/>
              <a:ext cx="1188871" cy="285359"/>
            </a:xfrm>
            <a:prstGeom prst="rightArrow">
              <a:avLst>
                <a:gd name="adj1" fmla="val 32000"/>
                <a:gd name="adj2" fmla="val 317490"/>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pic>
          <p:nvPicPr>
            <p:cNvPr id="150" name="pasted-image.pdf"/>
            <p:cNvPicPr>
              <a:picLocks noChangeAspect="1"/>
            </p:cNvPicPr>
            <p:nvPr/>
          </p:nvPicPr>
          <p:blipFill>
            <a:blip r:embed="rId7">
              <a:extLst/>
            </a:blip>
            <a:stretch>
              <a:fillRect/>
            </a:stretch>
          </p:blipFill>
          <p:spPr>
            <a:xfrm>
              <a:off x="5518777" y="113247"/>
              <a:ext cx="665716" cy="424681"/>
            </a:xfrm>
            <a:prstGeom prst="rect">
              <a:avLst/>
            </a:prstGeom>
            <a:ln w="12700" cap="flat">
              <a:noFill/>
              <a:miter lim="400000"/>
            </a:ln>
            <a:effectLst/>
          </p:spPr>
        </p:pic>
        <p:pic>
          <p:nvPicPr>
            <p:cNvPr id="151" name="pasted-image.pdf"/>
            <p:cNvPicPr>
              <a:picLocks noChangeAspect="1"/>
            </p:cNvPicPr>
            <p:nvPr/>
          </p:nvPicPr>
          <p:blipFill>
            <a:blip r:embed="rId8">
              <a:extLst/>
            </a:blip>
            <a:srcRect l="0" t="0" r="0" b="0"/>
            <a:stretch>
              <a:fillRect/>
            </a:stretch>
          </p:blipFill>
          <p:spPr>
            <a:xfrm>
              <a:off x="6697430" y="218533"/>
              <a:ext cx="407553" cy="298872"/>
            </a:xfrm>
            <a:prstGeom prst="rect">
              <a:avLst/>
            </a:prstGeom>
            <a:ln w="12700" cap="flat">
              <a:noFill/>
              <a:miter lim="400000"/>
            </a:ln>
            <a:effectLst/>
          </p:spPr>
        </p:pic>
        <p:sp>
          <p:nvSpPr>
            <p:cNvPr id="152" name="Shape 152"/>
            <p:cNvSpPr/>
            <p:nvPr/>
          </p:nvSpPr>
          <p:spPr>
            <a:xfrm>
              <a:off x="6160549" y="0"/>
              <a:ext cx="479776" cy="594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800"/>
              </a:lvl1pPr>
            </a:lstStyle>
            <a:p>
              <a:pPr/>
              <a:r>
                <a:t>or</a:t>
              </a:r>
            </a:p>
          </p:txBody>
        </p:sp>
      </p:grpSp>
      <p:sp>
        <p:nvSpPr>
          <p:cNvPr id="154" name="Shape 154"/>
          <p:cNvSpPr/>
          <p:nvPr/>
        </p:nvSpPr>
        <p:spPr>
          <a:xfrm>
            <a:off x="7469127" y="2017623"/>
            <a:ext cx="1" cy="50800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55" name="Shape 155"/>
          <p:cNvSpPr/>
          <p:nvPr/>
        </p:nvSpPr>
        <p:spPr>
          <a:xfrm>
            <a:off x="6614956" y="2739026"/>
            <a:ext cx="180994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0433FF"/>
                </a:solidFill>
              </a:defRPr>
            </a:lvl1pPr>
          </a:lstStyle>
          <a:p>
            <a:pPr/>
            <a:r>
              <a:t>elliptic flow</a:t>
            </a:r>
          </a:p>
        </p:txBody>
      </p:sp>
      <p:sp>
        <p:nvSpPr>
          <p:cNvPr id="156" name="Shape 156"/>
          <p:cNvSpPr/>
          <p:nvPr/>
        </p:nvSpPr>
        <p:spPr>
          <a:xfrm>
            <a:off x="113284" y="9016193"/>
            <a:ext cx="4758978" cy="541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H. Sorge,Phys Rev. Lett </a:t>
            </a:r>
            <a:r>
              <a:rPr b="1"/>
              <a:t>78</a:t>
            </a:r>
            <a:r>
              <a:t>, 2309 (1997)</a:t>
            </a:r>
          </a:p>
          <a:p>
            <a:pPr marL="342900" indent="-342900" algn="l" defTabSz="457200">
              <a:lnSpc>
                <a:spcPct val="120000"/>
              </a:lnSpc>
              <a:defRPr i="1" sz="1400">
                <a:solidFill>
                  <a:srgbClr val="0433FF"/>
                </a:solidFill>
                <a:latin typeface="Arial"/>
                <a:ea typeface="Arial"/>
                <a:cs typeface="Arial"/>
                <a:sym typeface="Arial"/>
              </a:defRPr>
            </a:pPr>
            <a:r>
              <a:t>N. Herrmann et al, Annu. Rev. Nucl Part Sci </a:t>
            </a:r>
            <a:r>
              <a:rPr b="1"/>
              <a:t>49</a:t>
            </a:r>
            <a:r>
              <a:t>, 581 (1999)</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sldNum" sz="quarter" idx="2"/>
          </p:nvPr>
        </p:nvSpPr>
        <p:spPr>
          <a:xfrm>
            <a:off x="6311798" y="9366250"/>
            <a:ext cx="368504"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9" name="Shape 389"/>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pic>
        <p:nvPicPr>
          <p:cNvPr id="390" name="int_star_jamonly_2.png"/>
          <p:cNvPicPr>
            <a:picLocks noChangeAspect="1"/>
          </p:cNvPicPr>
          <p:nvPr/>
        </p:nvPicPr>
        <p:blipFill>
          <a:blip r:embed="rId2">
            <a:extLst/>
          </a:blip>
          <a:stretch>
            <a:fillRect/>
          </a:stretch>
        </p:blipFill>
        <p:spPr>
          <a:xfrm>
            <a:off x="1188770" y="1228265"/>
            <a:ext cx="9969336" cy="641765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91" name="Shape 391"/>
          <p:cNvSpPr/>
          <p:nvPr/>
        </p:nvSpPr>
        <p:spPr>
          <a:xfrm rot="16201205">
            <a:off x="628389" y="2590799"/>
            <a:ext cx="135942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atin typeface="Helvetica"/>
                <a:ea typeface="Helvetica"/>
                <a:cs typeface="Helvetica"/>
                <a:sym typeface="Helvetica"/>
              </a:defRPr>
            </a:lvl1pPr>
          </a:lstStyle>
          <a:p>
            <a:pPr/>
            <a:r>
              <a:t>(proton)</a:t>
            </a:r>
          </a:p>
        </p:txBody>
      </p:sp>
      <p:grpSp>
        <p:nvGrpSpPr>
          <p:cNvPr id="394" name="Group 394"/>
          <p:cNvGrpSpPr/>
          <p:nvPr/>
        </p:nvGrpSpPr>
        <p:grpSpPr>
          <a:xfrm>
            <a:off x="5486349" y="5336387"/>
            <a:ext cx="7076135" cy="1218995"/>
            <a:chOff x="0" y="0"/>
            <a:chExt cx="7076134" cy="1218994"/>
          </a:xfrm>
        </p:grpSpPr>
        <p:sp>
          <p:nvSpPr>
            <p:cNvPr id="393" name="Shape 393"/>
            <p:cNvSpPr/>
            <p:nvPr/>
          </p:nvSpPr>
          <p:spPr>
            <a:xfrm>
              <a:off x="126999" y="418894"/>
              <a:ext cx="6822137" cy="673101"/>
            </a:xfrm>
            <a:prstGeom prst="rect">
              <a:avLst/>
            </a:prstGeom>
            <a:solidFill>
              <a:srgbClr val="DCDEE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solidFill>
                </a:defRPr>
              </a:lvl1pPr>
            </a:lstStyle>
            <a:p>
              <a:pPr/>
              <a:r>
                <a:t>Evidence for softening of EoS (?)</a:t>
              </a:r>
            </a:p>
          </p:txBody>
        </p:sp>
        <p:pic>
          <p:nvPicPr>
            <p:cNvPr id="392" name=""/>
            <p:cNvPicPr>
              <a:picLocks noChangeAspect="0"/>
            </p:cNvPicPr>
            <p:nvPr/>
          </p:nvPicPr>
          <p:blipFill>
            <a:blip r:embed="rId3">
              <a:extLst/>
            </a:blip>
            <a:stretch>
              <a:fillRect/>
            </a:stretch>
          </p:blipFill>
          <p:spPr>
            <a:xfrm>
              <a:off x="0" y="0"/>
              <a:ext cx="7076135" cy="1218995"/>
            </a:xfrm>
            <a:prstGeom prst="rect">
              <a:avLst/>
            </a:prstGeom>
            <a:effectLst/>
          </p:spPr>
        </p:pic>
      </p:grpSp>
      <p:sp>
        <p:nvSpPr>
          <p:cNvPr id="395" name="Shape 395"/>
          <p:cNvSpPr/>
          <p:nvPr/>
        </p:nvSpPr>
        <p:spPr>
          <a:xfrm>
            <a:off x="7631227" y="1118531"/>
            <a:ext cx="3525541"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457200">
              <a:lnSpc>
                <a:spcPct val="120000"/>
              </a:lnSpc>
              <a:defRPr i="1" sz="1600">
                <a:solidFill>
                  <a:srgbClr val="0433FF"/>
                </a:solidFill>
                <a:latin typeface="Arial"/>
                <a:ea typeface="Arial"/>
                <a:cs typeface="Arial"/>
                <a:sym typeface="Arial"/>
              </a:defRPr>
            </a:lvl1pPr>
          </a:lstStyle>
          <a:p>
            <a:pPr/>
            <a:r>
              <a:t>JAM: Y. Nara et al., arxiv: 1601.07692</a:t>
            </a:r>
          </a:p>
        </p:txBody>
      </p:sp>
      <p:sp>
        <p:nvSpPr>
          <p:cNvPr id="396" name="Shape 396"/>
          <p:cNvSpPr/>
          <p:nvPr/>
        </p:nvSpPr>
        <p:spPr>
          <a:xfrm>
            <a:off x="1329149" y="7731749"/>
            <a:ext cx="9571674" cy="16510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2500">
                <a:solidFill>
                  <a:schemeClr val="accent1">
                    <a:hueOff val="47394"/>
                    <a:satOff val="-25753"/>
                    <a:lumOff val="-7544"/>
                  </a:schemeClr>
                </a:solidFill>
              </a:defRPr>
            </a:pPr>
            <a:r>
              <a:t>Standard JAM: Close to data at 7.7 GeV (hadronic description)</a:t>
            </a:r>
          </a:p>
          <a:p>
            <a:pPr algn="l">
              <a:defRPr sz="2500">
                <a:solidFill>
                  <a:schemeClr val="accent1">
                    <a:hueOff val="47394"/>
                    <a:satOff val="-25753"/>
                    <a:lumOff val="-7544"/>
                  </a:schemeClr>
                </a:solidFill>
              </a:defRPr>
            </a:pPr>
            <a:r>
              <a:t>     Overestimate data at 11.5 and 19.6 GeV</a:t>
            </a:r>
          </a:p>
          <a:p>
            <a:pPr algn="l">
              <a:defRPr sz="2500">
                <a:solidFill>
                  <a:schemeClr val="accent1">
                    <a:hueOff val="47394"/>
                    <a:satOff val="-25753"/>
                    <a:lumOff val="-7544"/>
                  </a:schemeClr>
                </a:solidFill>
              </a:defRPr>
            </a:pPr>
          </a:p>
          <a:p>
            <a:pPr marL="444500" indent="-444500" algn="l">
              <a:buSzPct val="75000"/>
              <a:buChar char="•"/>
              <a:defRPr sz="2500">
                <a:solidFill>
                  <a:schemeClr val="accent1">
                    <a:hueOff val="47394"/>
                    <a:satOff val="-25753"/>
                    <a:lumOff val="-7544"/>
                  </a:schemeClr>
                </a:solidFill>
              </a:defRPr>
            </a:pPr>
            <a:r>
              <a:t>JAM attractive: Close to data at 11.5 and 19.6 GeV</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00" name="Group 400"/>
          <p:cNvGrpSpPr/>
          <p:nvPr/>
        </p:nvGrpSpPr>
        <p:grpSpPr>
          <a:xfrm>
            <a:off x="-80535" y="5271703"/>
            <a:ext cx="7203237" cy="1218995"/>
            <a:chOff x="0" y="0"/>
            <a:chExt cx="7203236" cy="1218994"/>
          </a:xfrm>
        </p:grpSpPr>
        <p:sp>
          <p:nvSpPr>
            <p:cNvPr id="399" name="Shape 399"/>
            <p:cNvSpPr/>
            <p:nvPr/>
          </p:nvSpPr>
          <p:spPr>
            <a:xfrm>
              <a:off x="126999" y="418894"/>
              <a:ext cx="6949238" cy="673101"/>
            </a:xfrm>
            <a:prstGeom prst="rect">
              <a:avLst/>
            </a:prstGeom>
            <a:solidFill>
              <a:srgbClr val="DCDEE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solidFill>
                </a:defRPr>
              </a:lvl1pPr>
            </a:lstStyle>
            <a:p>
              <a:pPr/>
              <a:r>
                <a:t>Evidence for softening of EoS (?) </a:t>
              </a:r>
            </a:p>
          </p:txBody>
        </p:sp>
        <p:pic>
          <p:nvPicPr>
            <p:cNvPr id="398" name=""/>
            <p:cNvPicPr>
              <a:picLocks noChangeAspect="0"/>
            </p:cNvPicPr>
            <p:nvPr/>
          </p:nvPicPr>
          <p:blipFill>
            <a:blip r:embed="rId2">
              <a:extLst/>
            </a:blip>
            <a:stretch>
              <a:fillRect/>
            </a:stretch>
          </p:blipFill>
          <p:spPr>
            <a:xfrm>
              <a:off x="0" y="0"/>
              <a:ext cx="7203237" cy="1218995"/>
            </a:xfrm>
            <a:prstGeom prst="rect">
              <a:avLst/>
            </a:prstGeom>
            <a:effectLst/>
          </p:spPr>
        </p:pic>
      </p:grpSp>
      <p:sp>
        <p:nvSpPr>
          <p:cNvPr id="401" name="Shape 4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2" name="Shape 402"/>
          <p:cNvSpPr/>
          <p:nvPr>
            <p:ph type="title"/>
          </p:nvPr>
        </p:nvSpPr>
        <p:spPr>
          <a:xfrm>
            <a:off x="952500" y="0"/>
            <a:ext cx="11099800" cy="1404492"/>
          </a:xfrm>
          <a:prstGeom prst="rect">
            <a:avLst/>
          </a:prstGeom>
        </p:spPr>
        <p:txBody>
          <a:bodyPr/>
          <a:lstStyle/>
          <a:p>
            <a:pPr defTabSz="560831">
              <a:defRPr sz="4800">
                <a:solidFill>
                  <a:schemeClr val="accent5"/>
                </a:solidFill>
              </a:defRPr>
            </a:pPr>
            <a:r>
              <a:t>Energy dependence dv</a:t>
            </a:r>
            <a:r>
              <a:rPr baseline="-5999"/>
              <a:t>1</a:t>
            </a:r>
            <a:r>
              <a:t>/dy with models</a:t>
            </a:r>
          </a:p>
        </p:txBody>
      </p:sp>
      <p:pic>
        <p:nvPicPr>
          <p:cNvPr id="403" name="int_star_jamonly_2.pdf"/>
          <p:cNvPicPr>
            <a:picLocks noChangeAspect="1"/>
          </p:cNvPicPr>
          <p:nvPr/>
        </p:nvPicPr>
        <p:blipFill>
          <a:blip r:embed="rId3">
            <a:extLst/>
          </a:blip>
          <a:stretch>
            <a:fillRect/>
          </a:stretch>
        </p:blipFill>
        <p:spPr>
          <a:xfrm>
            <a:off x="4217764" y="1171760"/>
            <a:ext cx="4253311" cy="273802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404" name="Screen Shot 2016-09-15 at 1.22.08 PM.png"/>
          <p:cNvPicPr>
            <a:picLocks noChangeAspect="1"/>
          </p:cNvPicPr>
          <p:nvPr/>
        </p:nvPicPr>
        <p:blipFill>
          <a:blip r:embed="rId4">
            <a:extLst/>
          </a:blip>
          <a:srcRect l="885" t="7216" r="2022" b="0"/>
          <a:stretch>
            <a:fillRect/>
          </a:stretch>
        </p:blipFill>
        <p:spPr>
          <a:xfrm>
            <a:off x="8795315" y="1818481"/>
            <a:ext cx="4077103" cy="3140957"/>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405" name="Shape 405"/>
          <p:cNvSpPr/>
          <p:nvPr/>
        </p:nvSpPr>
        <p:spPr>
          <a:xfrm>
            <a:off x="8396972" y="5373339"/>
            <a:ext cx="4501250" cy="200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100">
                <a:solidFill>
                  <a:schemeClr val="accent1">
                    <a:hueOff val="47394"/>
                    <a:satOff val="-25753"/>
                    <a:lumOff val="-7544"/>
                  </a:schemeClr>
                </a:solidFill>
              </a:defRPr>
            </a:pPr>
            <a:r>
              <a:t>The peak indicates that the system </a:t>
            </a:r>
          </a:p>
          <a:p>
            <a:pPr algn="l">
              <a:defRPr sz="2100">
                <a:solidFill>
                  <a:schemeClr val="accent1">
                    <a:hueOff val="47394"/>
                    <a:satOff val="-25753"/>
                    <a:lumOff val="-7544"/>
                  </a:schemeClr>
                </a:solidFill>
              </a:defRPr>
            </a:pPr>
            <a:r>
              <a:t>reaches maximum baryonic density </a:t>
            </a:r>
          </a:p>
          <a:p>
            <a:pPr algn="l">
              <a:defRPr sz="2100">
                <a:solidFill>
                  <a:schemeClr val="accent1">
                    <a:hueOff val="47394"/>
                    <a:satOff val="-25753"/>
                    <a:lumOff val="-7544"/>
                  </a:schemeClr>
                </a:solidFill>
              </a:defRPr>
            </a:pPr>
            <a:r>
              <a:t>at around 10 GeV</a:t>
            </a:r>
          </a:p>
          <a:p>
            <a:pPr algn="l">
              <a:defRPr sz="2100">
                <a:solidFill>
                  <a:schemeClr val="accent1">
                    <a:hueOff val="47394"/>
                    <a:satOff val="-25753"/>
                    <a:lumOff val="-7544"/>
                  </a:schemeClr>
                </a:solidFill>
              </a:defRPr>
            </a:pPr>
          </a:p>
          <a:p>
            <a:pPr algn="l">
              <a:defRPr sz="2100">
                <a:solidFill>
                  <a:schemeClr val="accent1">
                    <a:hueOff val="47394"/>
                    <a:satOff val="-25753"/>
                    <a:lumOff val="-7544"/>
                  </a:schemeClr>
                </a:solidFill>
              </a:defRPr>
            </a:pPr>
            <a:r>
              <a:t>Pair production dominant at higher</a:t>
            </a:r>
          </a:p>
          <a:p>
            <a:pPr algn="l">
              <a:defRPr sz="2100">
                <a:solidFill>
                  <a:schemeClr val="accent1">
                    <a:hueOff val="47394"/>
                    <a:satOff val="-25753"/>
                    <a:lumOff val="-7544"/>
                  </a:schemeClr>
                </a:solidFill>
              </a:defRPr>
            </a:pPr>
            <a:r>
              <a:t>energies.</a:t>
            </a:r>
          </a:p>
        </p:txBody>
      </p:sp>
      <p:sp>
        <p:nvSpPr>
          <p:cNvPr id="406" name="Shape 406"/>
          <p:cNvSpPr/>
          <p:nvPr/>
        </p:nvSpPr>
        <p:spPr>
          <a:xfrm>
            <a:off x="9952847" y="1253170"/>
            <a:ext cx="2842159" cy="541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R Singh et. al, arXiv:1304.2969</a:t>
            </a:r>
          </a:p>
          <a:p>
            <a:pPr marL="342900" indent="-342900" algn="l" defTabSz="457200">
              <a:lnSpc>
                <a:spcPct val="120000"/>
              </a:lnSpc>
              <a:defRPr i="1" sz="1400">
                <a:solidFill>
                  <a:srgbClr val="0433FF"/>
                </a:solidFill>
                <a:latin typeface="Arial"/>
                <a:ea typeface="Arial"/>
                <a:cs typeface="Arial"/>
                <a:sym typeface="Arial"/>
              </a:defRPr>
            </a:pPr>
            <a:r>
              <a:t>Acta Phys Pol B, </a:t>
            </a:r>
            <a:r>
              <a:rPr b="1"/>
              <a:t>30</a:t>
            </a:r>
            <a:r>
              <a:t>, 2705, (1999) </a:t>
            </a:r>
          </a:p>
        </p:txBody>
      </p:sp>
      <p:sp>
        <p:nvSpPr>
          <p:cNvPr id="407" name="Shape 407"/>
          <p:cNvSpPr/>
          <p:nvPr/>
        </p:nvSpPr>
        <p:spPr>
          <a:xfrm rot="16201205">
            <a:off x="3920528" y="1674229"/>
            <a:ext cx="692392"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latin typeface="Helvetica"/>
                <a:ea typeface="Helvetica"/>
                <a:cs typeface="Helvetica"/>
                <a:sym typeface="Helvetica"/>
              </a:defRPr>
            </a:lvl1pPr>
          </a:lstStyle>
          <a:p>
            <a:pPr/>
            <a:r>
              <a:t>(proton)</a:t>
            </a:r>
          </a:p>
        </p:txBody>
      </p:sp>
      <p:pic>
        <p:nvPicPr>
          <p:cNvPr id="408" name="pasted-image.pdf"/>
          <p:cNvPicPr>
            <a:picLocks noChangeAspect="1"/>
          </p:cNvPicPr>
          <p:nvPr/>
        </p:nvPicPr>
        <p:blipFill>
          <a:blip r:embed="rId5">
            <a:extLst/>
          </a:blip>
          <a:stretch>
            <a:fillRect/>
          </a:stretch>
        </p:blipFill>
        <p:spPr>
          <a:xfrm>
            <a:off x="281255" y="1097318"/>
            <a:ext cx="3624969" cy="4253491"/>
          </a:xfrm>
          <a:prstGeom prst="rect">
            <a:avLst/>
          </a:prstGeom>
          <a:ln w="25400">
            <a:miter lim="400000"/>
          </a:ln>
          <a:effectLst>
            <a:outerShdw sx="100000" sy="100000" kx="0" ky="0" algn="b" rotWithShape="0" blurRad="254000" dist="127000" dir="5400000">
              <a:srgbClr val="000000">
                <a:alpha val="70000"/>
              </a:srgbClr>
            </a:outerShdw>
          </a:effectLst>
        </p:spPr>
      </p:pic>
      <p:sp>
        <p:nvSpPr>
          <p:cNvPr id="409" name="Shape 409"/>
          <p:cNvSpPr/>
          <p:nvPr/>
        </p:nvSpPr>
        <p:spPr>
          <a:xfrm flipH="1" flipV="1">
            <a:off x="1654301" y="5002510"/>
            <a:ext cx="1806838" cy="71547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0" name="Shape 410"/>
          <p:cNvSpPr/>
          <p:nvPr/>
        </p:nvSpPr>
        <p:spPr>
          <a:xfrm flipV="1">
            <a:off x="3470855" y="3987115"/>
            <a:ext cx="2835699" cy="174303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1" name="Shape 411"/>
          <p:cNvSpPr/>
          <p:nvPr/>
        </p:nvSpPr>
        <p:spPr>
          <a:xfrm>
            <a:off x="4422102" y="7839919"/>
            <a:ext cx="7203237"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solidFill>
                  <a:schemeClr val="accent1">
                    <a:hueOff val="47394"/>
                    <a:satOff val="-25753"/>
                    <a:lumOff val="-7544"/>
                  </a:schemeClr>
                </a:solidFill>
              </a:defRPr>
            </a:lvl1pPr>
          </a:lstStyle>
          <a:p>
            <a:pPr/>
            <a:r>
              <a:t>At high baryon (net-baryon) density, one might expect a repulsive force </a:t>
            </a:r>
          </a:p>
        </p:txBody>
      </p:sp>
      <p:pic>
        <p:nvPicPr>
          <p:cNvPr id="412" name="Screen Shot 2016-09-19 at 10.15.47 PM.png"/>
          <p:cNvPicPr>
            <a:picLocks noChangeAspect="1"/>
          </p:cNvPicPr>
          <p:nvPr/>
        </p:nvPicPr>
        <p:blipFill>
          <a:blip r:embed="rId6">
            <a:extLst/>
          </a:blip>
          <a:srcRect l="47212" t="8591" r="6759" b="8591"/>
          <a:stretch>
            <a:fillRect/>
          </a:stretch>
        </p:blipFill>
        <p:spPr>
          <a:xfrm>
            <a:off x="165324" y="6851452"/>
            <a:ext cx="3856944" cy="2763346"/>
          </a:xfrm>
          <a:prstGeom prst="rect">
            <a:avLst/>
          </a:prstGeom>
          <a:ln w="12700">
            <a:miter lim="400000"/>
          </a:ln>
        </p:spPr>
      </p:pic>
      <p:sp>
        <p:nvSpPr>
          <p:cNvPr id="413" name="Shape 413"/>
          <p:cNvSpPr/>
          <p:nvPr/>
        </p:nvSpPr>
        <p:spPr>
          <a:xfrm>
            <a:off x="675853" y="6647839"/>
            <a:ext cx="3346303"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J Randrup et. al, PRC </a:t>
            </a:r>
            <a:r>
              <a:rPr b="1"/>
              <a:t>74</a:t>
            </a:r>
            <a:r>
              <a:t>, 047901 (2006)</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Shape 4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16" name="Table 416"/>
          <p:cNvGraphicFramePr/>
          <p:nvPr/>
        </p:nvGraphicFramePr>
        <p:xfrm>
          <a:off x="999684" y="1549466"/>
          <a:ext cx="8762200" cy="2723664"/>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647700"/>
                <a:gridCol w="2159000"/>
              </a:tblGrid>
              <a:tr h="542192">
                <a:tc>
                  <a:txBody>
                    <a:bodyPr/>
                    <a:lstStyle/>
                    <a:p>
                      <a:pPr defTabSz="914400">
                        <a:defRPr sz="2600"/>
                      </a:pPr>
                    </a:p>
                  </a:txBody>
                  <a:tcPr marL="50800" marR="50800" marT="50800" marB="50800" anchor="ctr" anchorCtr="0" horzOverflow="overflow"/>
                </a:tc>
                <a:tc>
                  <a:txBody>
                    <a:bodyPr/>
                    <a:lstStyle/>
                    <a:p>
                      <a:pPr defTabSz="914400"/>
                      <a:r>
                        <a:rPr sz="2600"/>
                        <a:t>quark content</a:t>
                      </a:r>
                    </a:p>
                  </a:txBody>
                  <a:tcPr marL="50800" marR="50800" marT="50800" marB="50800" anchor="ctr" anchorCtr="0" horzOverflow="overflow"/>
                </a:tc>
              </a:tr>
              <a:tr h="542192">
                <a:tc>
                  <a:txBody>
                    <a:bodyPr/>
                    <a:lstStyle/>
                    <a:p>
                      <a:pPr/>
                      <a:r>
                        <a:rPr sz="3000"/>
                        <a:t>Λ</a:t>
                      </a:r>
                    </a:p>
                  </a:txBody>
                  <a:tcPr marL="50800" marR="50800" marT="50800" marB="50800" anchor="ctr" anchorCtr="0" horzOverflow="overflow"/>
                </a:tc>
                <a:tc>
                  <a:txBody>
                    <a:bodyPr/>
                    <a:lstStyle/>
                    <a:p>
                      <a:pPr defTabSz="914400"/>
                      <a:r>
                        <a:rPr sz="2600"/>
                        <a:t>uds</a:t>
                      </a:r>
                    </a:p>
                  </a:txBody>
                  <a:tcPr marL="50800" marR="50800" marT="50800" marB="50800" anchor="ctr" anchorCtr="0" horzOverflow="overflow"/>
                </a:tc>
              </a:tr>
              <a:tr h="542192">
                <a:tc>
                  <a:txBody>
                    <a:bodyPr/>
                    <a:lstStyle/>
                    <a:p>
                      <a:pPr>
                        <a:defRPr sz="3000"/>
                      </a:pPr>
                      <a:r>
                        <a:t>K</a:t>
                      </a:r>
                      <a:r>
                        <a:rPr baseline="31999">
                          <a:latin typeface="Helvetica"/>
                          <a:ea typeface="Helvetica"/>
                          <a:cs typeface="Helvetica"/>
                          <a:sym typeface="Helvetica"/>
                        </a:rPr>
                        <a:t>±</a:t>
                      </a:r>
                    </a:p>
                  </a:txBody>
                  <a:tcPr marL="50800" marR="50800" marT="50800" marB="50800" anchor="ctr" anchorCtr="0" horzOverflow="overflow"/>
                </a:tc>
                <a:tc>
                  <a:txBody>
                    <a:bodyPr/>
                    <a:lstStyle/>
                    <a:p>
                      <a:pPr defTabSz="914400"/>
                      <a:r>
                        <a:rPr sz="2600"/>
                        <a:t>us</a:t>
                      </a:r>
                    </a:p>
                  </a:txBody>
                  <a:tcPr marL="50800" marR="50800" marT="50800" marB="50800" anchor="ctr" anchorCtr="0" horzOverflow="overflow"/>
                </a:tc>
              </a:tr>
              <a:tr h="542192">
                <a:tc>
                  <a:txBody>
                    <a:bodyPr/>
                    <a:lstStyle/>
                    <a:p>
                      <a:pPr>
                        <a:defRPr sz="3000"/>
                      </a:pPr>
                      <a:r>
                        <a:t>K</a:t>
                      </a:r>
                      <a:r>
                        <a:rPr baseline="-5999"/>
                        <a:t>s</a:t>
                      </a:r>
                      <a:r>
                        <a:rPr baseline="31999"/>
                        <a:t>0</a:t>
                      </a:r>
                    </a:p>
                  </a:txBody>
                  <a:tcPr marL="50800" marR="50800" marT="50800" marB="50800" anchor="ctr" anchorCtr="0" horzOverflow="overflow"/>
                </a:tc>
                <a:tc>
                  <a:txBody>
                    <a:bodyPr/>
                    <a:lstStyle/>
                    <a:p>
                      <a:pPr defTabSz="914400"/>
                      <a:r>
                        <a:rPr sz="2600"/>
                        <a:t>(ds -sd)/  2</a:t>
                      </a:r>
                    </a:p>
                  </a:txBody>
                  <a:tcPr marL="50800" marR="50800" marT="50800" marB="50800" anchor="ctr" anchorCtr="0" horzOverflow="overflow"/>
                </a:tc>
              </a:tr>
              <a:tr h="542192">
                <a:tc>
                  <a:txBody>
                    <a:bodyPr/>
                    <a:lstStyle/>
                    <a:p>
                      <a:pPr/>
                      <a:r>
                        <a:rPr sz="3100"/>
                        <a:t>φ</a:t>
                      </a:r>
                    </a:p>
                  </a:txBody>
                  <a:tcPr marL="50800" marR="50800" marT="50800" marB="50800" anchor="ctr" anchorCtr="0" horzOverflow="overflow"/>
                </a:tc>
                <a:tc>
                  <a:txBody>
                    <a:bodyPr/>
                    <a:lstStyle/>
                    <a:p>
                      <a:pPr defTabSz="914400"/>
                      <a:r>
                        <a:rPr sz="2600"/>
                        <a:t>ss</a:t>
                      </a:r>
                    </a:p>
                  </a:txBody>
                  <a:tcPr marL="50800" marR="50800" marT="50800" marB="50800" anchor="ctr" anchorCtr="0" horzOverflow="overflow"/>
                </a:tc>
              </a:tr>
            </a:tbl>
          </a:graphicData>
        </a:graphic>
      </p:graphicFrame>
      <p:pic>
        <p:nvPicPr>
          <p:cNvPr id="417" name="pasted-image.pdf"/>
          <p:cNvPicPr>
            <a:picLocks noChangeAspect="1"/>
          </p:cNvPicPr>
          <p:nvPr/>
        </p:nvPicPr>
        <p:blipFill>
          <a:blip r:embed="rId2">
            <a:extLst/>
          </a:blip>
          <a:stretch>
            <a:fillRect/>
          </a:stretch>
        </p:blipFill>
        <p:spPr>
          <a:xfrm>
            <a:off x="3040793" y="3238042"/>
            <a:ext cx="355601" cy="469901"/>
          </a:xfrm>
          <a:prstGeom prst="rect">
            <a:avLst/>
          </a:prstGeom>
          <a:ln w="12700">
            <a:miter lim="400000"/>
          </a:ln>
        </p:spPr>
      </p:pic>
      <p:sp>
        <p:nvSpPr>
          <p:cNvPr id="418" name="Shape 418"/>
          <p:cNvSpPr/>
          <p:nvPr/>
        </p:nvSpPr>
        <p:spPr>
          <a:xfrm>
            <a:off x="4041868" y="2057470"/>
            <a:ext cx="1270001" cy="367160"/>
          </a:xfrm>
          <a:prstGeom prst="rightArrow">
            <a:avLst>
              <a:gd name="adj1" fmla="val 32000"/>
              <a:gd name="adj2" fmla="val 221376"/>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419" name="Shape 419"/>
          <p:cNvSpPr/>
          <p:nvPr/>
        </p:nvSpPr>
        <p:spPr>
          <a:xfrm>
            <a:off x="5541002" y="1917199"/>
            <a:ext cx="51782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Complimentary to p data</a:t>
            </a:r>
          </a:p>
        </p:txBody>
      </p:sp>
      <p:sp>
        <p:nvSpPr>
          <p:cNvPr id="420" name="Shape 420"/>
          <p:cNvSpPr/>
          <p:nvPr/>
        </p:nvSpPr>
        <p:spPr>
          <a:xfrm>
            <a:off x="4041868" y="2900180"/>
            <a:ext cx="1270001" cy="367159"/>
          </a:xfrm>
          <a:prstGeom prst="rightArrow">
            <a:avLst>
              <a:gd name="adj1" fmla="val 32000"/>
              <a:gd name="adj2" fmla="val 221376"/>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421" name="Shape 421"/>
          <p:cNvSpPr/>
          <p:nvPr/>
        </p:nvSpPr>
        <p:spPr>
          <a:xfrm>
            <a:off x="5541002" y="2759909"/>
            <a:ext cx="61031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Probe kaon-nucleon potential</a:t>
            </a:r>
          </a:p>
        </p:txBody>
      </p:sp>
      <p:sp>
        <p:nvSpPr>
          <p:cNvPr id="422" name="Shape 422"/>
          <p:cNvSpPr/>
          <p:nvPr/>
        </p:nvSpPr>
        <p:spPr>
          <a:xfrm>
            <a:off x="4127593" y="3688346"/>
            <a:ext cx="1270001" cy="367159"/>
          </a:xfrm>
          <a:prstGeom prst="rightArrow">
            <a:avLst>
              <a:gd name="adj1" fmla="val 32000"/>
              <a:gd name="adj2" fmla="val 221376"/>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423" name="Shape 423"/>
          <p:cNvSpPr/>
          <p:nvPr/>
        </p:nvSpPr>
        <p:spPr>
          <a:xfrm>
            <a:off x="5547352" y="3577348"/>
            <a:ext cx="6864402"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Mass close to p, but it is a </a:t>
            </a:r>
          </a:p>
          <a:p>
            <a:pPr algn="l"/>
            <a:r>
              <a:t>vector meson </a:t>
            </a:r>
          </a:p>
          <a:p>
            <a:pPr algn="l"/>
            <a:r>
              <a:t>Minimally affected by late-stage </a:t>
            </a:r>
          </a:p>
          <a:p>
            <a:pPr algn="l"/>
            <a:r>
              <a:t>hadronic interactions</a:t>
            </a:r>
          </a:p>
        </p:txBody>
      </p:sp>
      <p:sp>
        <p:nvSpPr>
          <p:cNvPr id="424" name="Shape 424"/>
          <p:cNvSpPr/>
          <p:nvPr/>
        </p:nvSpPr>
        <p:spPr>
          <a:xfrm>
            <a:off x="617892" y="7226227"/>
            <a:ext cx="10717759"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400">
                <a:solidFill>
                  <a:schemeClr val="accent1">
                    <a:hueOff val="47394"/>
                    <a:satOff val="-25753"/>
                    <a:lumOff val="-7544"/>
                  </a:schemeClr>
                </a:solidFill>
              </a:defRPr>
            </a:pPr>
            <a:r>
              <a:t>Role of produced quarks in HIC</a:t>
            </a:r>
          </a:p>
          <a:p>
            <a:pPr marL="444500" indent="-444500" algn="l">
              <a:buSzPct val="75000"/>
              <a:buChar char="•"/>
              <a:defRPr sz="3400">
                <a:solidFill>
                  <a:schemeClr val="accent1">
                    <a:hueOff val="47394"/>
                    <a:satOff val="-25753"/>
                    <a:lumOff val="-7544"/>
                  </a:schemeClr>
                </a:solidFill>
              </a:defRPr>
            </a:pPr>
            <a:r>
              <a:t>Test hypothesis about transport of initial-state quarks</a:t>
            </a:r>
          </a:p>
        </p:txBody>
      </p:sp>
      <p:sp>
        <p:nvSpPr>
          <p:cNvPr id="425" name="Shape 425"/>
          <p:cNvSpPr/>
          <p:nvPr/>
        </p:nvSpPr>
        <p:spPr>
          <a:xfrm>
            <a:off x="2212433" y="3322442"/>
            <a:ext cx="241402" cy="1"/>
          </a:xfrm>
          <a:prstGeom prst="line">
            <a:avLst/>
          </a:prstGeom>
          <a:ln w="25400">
            <a:solidFill>
              <a:srgbClr val="85888D"/>
            </a:solidFill>
            <a:miter lim="400000"/>
          </a:ln>
        </p:spPr>
        <p:txBody>
          <a:bodyPr lIns="50800" tIns="50800" rIns="50800" bIns="50800" anchor="ctr"/>
          <a:lstStyle/>
          <a:p>
            <a:pPr>
              <a:defRPr sz="2400"/>
            </a:pPr>
          </a:p>
        </p:txBody>
      </p:sp>
      <p:sp>
        <p:nvSpPr>
          <p:cNvPr id="426" name="Shape 426"/>
          <p:cNvSpPr/>
          <p:nvPr/>
        </p:nvSpPr>
        <p:spPr>
          <a:xfrm>
            <a:off x="2819157" y="3322442"/>
            <a:ext cx="241402" cy="1"/>
          </a:xfrm>
          <a:prstGeom prst="line">
            <a:avLst/>
          </a:prstGeom>
          <a:ln w="25400">
            <a:solidFill>
              <a:srgbClr val="85888D"/>
            </a:solidFill>
            <a:miter lim="400000"/>
          </a:ln>
        </p:spPr>
        <p:txBody>
          <a:bodyPr lIns="50800" tIns="50800" rIns="50800" bIns="50800" anchor="ctr"/>
          <a:lstStyle/>
          <a:p>
            <a:pPr>
              <a:defRPr sz="2400"/>
            </a:pPr>
          </a:p>
        </p:txBody>
      </p:sp>
      <p:sp>
        <p:nvSpPr>
          <p:cNvPr id="427" name="Shape 427"/>
          <p:cNvSpPr/>
          <p:nvPr/>
        </p:nvSpPr>
        <p:spPr>
          <a:xfrm>
            <a:off x="2719612" y="2773490"/>
            <a:ext cx="241403" cy="1"/>
          </a:xfrm>
          <a:prstGeom prst="line">
            <a:avLst/>
          </a:prstGeom>
          <a:ln w="25400">
            <a:solidFill>
              <a:srgbClr val="85888D"/>
            </a:solidFill>
            <a:miter lim="400000"/>
          </a:ln>
        </p:spPr>
        <p:txBody>
          <a:bodyPr lIns="50800" tIns="50800" rIns="50800" bIns="50800" anchor="ctr"/>
          <a:lstStyle/>
          <a:p>
            <a:pPr>
              <a:defRPr sz="2400"/>
            </a:pPr>
          </a:p>
        </p:txBody>
      </p:sp>
      <p:sp>
        <p:nvSpPr>
          <p:cNvPr id="428" name="Shape 428"/>
          <p:cNvSpPr/>
          <p:nvPr/>
        </p:nvSpPr>
        <p:spPr>
          <a:xfrm>
            <a:off x="2694212" y="3871395"/>
            <a:ext cx="241403" cy="1"/>
          </a:xfrm>
          <a:prstGeom prst="line">
            <a:avLst/>
          </a:prstGeom>
          <a:ln w="25400">
            <a:solidFill>
              <a:srgbClr val="85888D"/>
            </a:solidFill>
            <a:miter lim="400000"/>
          </a:ln>
        </p:spPr>
        <p:txBody>
          <a:bodyPr lIns="50800" tIns="50800" rIns="50800" bIns="50800" anchor="ctr"/>
          <a:lstStyle/>
          <a:p>
            <a:pPr>
              <a:defRPr sz="2400"/>
            </a:pPr>
          </a:p>
        </p:txBody>
      </p:sp>
      <p:sp>
        <p:nvSpPr>
          <p:cNvPr id="429" name="Shape 429"/>
          <p:cNvSpPr/>
          <p:nvPr/>
        </p:nvSpPr>
        <p:spPr>
          <a:xfrm>
            <a:off x="677104" y="6477003"/>
            <a:ext cx="345186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We can address</a:t>
            </a:r>
          </a:p>
        </p:txBody>
      </p:sp>
      <p:sp>
        <p:nvSpPr>
          <p:cNvPr id="430" name="Shape 430"/>
          <p:cNvSpPr/>
          <p:nvPr>
            <p:ph type="title"/>
          </p:nvPr>
        </p:nvSpPr>
        <p:spPr>
          <a:xfrm>
            <a:off x="952500" y="-99115"/>
            <a:ext cx="11099800" cy="1404492"/>
          </a:xfrm>
          <a:prstGeom prst="rect">
            <a:avLst/>
          </a:prstGeom>
        </p:spPr>
        <p:txBody>
          <a:bodyPr/>
          <a:lstStyle/>
          <a:p>
            <a:pPr>
              <a:defRPr sz="5000">
                <a:solidFill>
                  <a:schemeClr val="accent5"/>
                </a:solidFill>
              </a:defRPr>
            </a:pPr>
            <a:r>
              <a:t>Strange hadron v</a:t>
            </a:r>
            <a:r>
              <a:rPr baseline="-5999"/>
              <a:t>1</a:t>
            </a:r>
            <a:r>
              <a:t> at RHIC</a:t>
            </a:r>
          </a:p>
        </p:txBody>
      </p:sp>
      <p:sp>
        <p:nvSpPr>
          <p:cNvPr id="431" name="Shape 431"/>
          <p:cNvSpPr/>
          <p:nvPr/>
        </p:nvSpPr>
        <p:spPr>
          <a:xfrm>
            <a:off x="711921" y="1035819"/>
            <a:ext cx="338222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solidFill>
                  <a:schemeClr val="accent2">
                    <a:hueOff val="-554920"/>
                    <a:satOff val="-21482"/>
                    <a:lumOff val="-6228"/>
                  </a:schemeClr>
                </a:solidFill>
              </a:defRPr>
            </a:lvl1pPr>
          </a:lstStyle>
          <a:p>
            <a:pPr/>
            <a:r>
              <a:t>New measurements</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3" name="v1_rapidity_strange.png"/>
          <p:cNvPicPr>
            <a:picLocks noChangeAspect="1"/>
          </p:cNvPicPr>
          <p:nvPr/>
        </p:nvPicPr>
        <p:blipFill>
          <a:blip r:embed="rId2">
            <a:extLst/>
          </a:blip>
          <a:stretch>
            <a:fillRect/>
          </a:stretch>
        </p:blipFill>
        <p:spPr>
          <a:xfrm>
            <a:off x="1463375" y="1415934"/>
            <a:ext cx="9448818" cy="6799151"/>
          </a:xfrm>
          <a:prstGeom prst="rect">
            <a:avLst/>
          </a:prstGeom>
          <a:ln w="12700">
            <a:miter lim="400000"/>
          </a:ln>
        </p:spPr>
      </p:pic>
      <p:sp>
        <p:nvSpPr>
          <p:cNvPr id="434" name="Shape 434"/>
          <p:cNvSpPr/>
          <p:nvPr>
            <p:ph type="title"/>
          </p:nvPr>
        </p:nvSpPr>
        <p:spPr>
          <a:xfrm>
            <a:off x="952500" y="0"/>
            <a:ext cx="11099800" cy="1404492"/>
          </a:xfrm>
          <a:prstGeom prst="rect">
            <a:avLst/>
          </a:prstGeom>
        </p:spPr>
        <p:txBody>
          <a:bodyPr/>
          <a:lstStyle/>
          <a:p>
            <a:pPr>
              <a:defRPr sz="5000">
                <a:solidFill>
                  <a:schemeClr val="accent5"/>
                </a:solidFill>
              </a:defRPr>
            </a:pPr>
            <a:r>
              <a:t>Rapidity dependence of v</a:t>
            </a:r>
            <a:r>
              <a:rPr baseline="-5999"/>
              <a:t>1</a:t>
            </a:r>
          </a:p>
        </p:txBody>
      </p:sp>
      <p:sp>
        <p:nvSpPr>
          <p:cNvPr id="435" name="Shape 43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6" name="Shape 436"/>
          <p:cNvSpPr/>
          <p:nvPr/>
        </p:nvSpPr>
        <p:spPr>
          <a:xfrm>
            <a:off x="235079" y="7889078"/>
            <a:ext cx="1194003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000">
                <a:solidFill>
                  <a:schemeClr val="accent1">
                    <a:hueOff val="47394"/>
                    <a:satOff val="-25753"/>
                    <a:lumOff val="-7544"/>
                  </a:schemeClr>
                </a:solidFill>
              </a:defRPr>
            </a:pPr>
            <a:r>
              <a:t>v</a:t>
            </a:r>
            <a:r>
              <a:rPr baseline="-5999"/>
              <a:t>1</a:t>
            </a:r>
            <a:r>
              <a:t>-slope extracted by linear fitting (|y| &lt; 0.8)</a:t>
            </a:r>
          </a:p>
          <a:p>
            <a:pPr marL="444500" indent="-444500" algn="l">
              <a:buSzPct val="75000"/>
              <a:buChar char="•"/>
              <a:defRPr sz="3000">
                <a:solidFill>
                  <a:schemeClr val="accent1">
                    <a:hueOff val="47394"/>
                    <a:satOff val="-25753"/>
                    <a:lumOff val="-7544"/>
                  </a:schemeClr>
                </a:solidFill>
              </a:defRPr>
            </a:pPr>
            <a:r>
              <a:t>poor statistics for particles (e.g. Λ,φ) does not allow stable cubic fit</a:t>
            </a:r>
          </a:p>
        </p:txBody>
      </p:sp>
      <p:sp>
        <p:nvSpPr>
          <p:cNvPr id="437" name="Shape 437"/>
          <p:cNvSpPr/>
          <p:nvPr/>
        </p:nvSpPr>
        <p:spPr>
          <a:xfrm>
            <a:off x="7826200" y="1295399"/>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38" name="Shape 438"/>
          <p:cNvSpPr/>
          <p:nvPr/>
        </p:nvSpPr>
        <p:spPr>
          <a:xfrm>
            <a:off x="228881" y="9011572"/>
            <a:ext cx="603448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457200">
              <a:lnSpc>
                <a:spcPct val="120000"/>
              </a:lnSpc>
              <a:defRPr i="1" sz="1400">
                <a:solidFill>
                  <a:srgbClr val="0433FF"/>
                </a:solidFill>
                <a:latin typeface="Arial"/>
                <a:ea typeface="Arial"/>
                <a:cs typeface="Arial"/>
                <a:sym typeface="Arial"/>
              </a:defRPr>
            </a:lvl1pPr>
          </a:lstStyle>
          <a:p>
            <a:pPr/>
            <a:r>
              <a:t>QM 2015: .P Shanmuganathan (for STAR Collaboration), arXiv:1512.09009</a:t>
            </a:r>
          </a:p>
        </p:txBody>
      </p:sp>
      <p:pic>
        <p:nvPicPr>
          <p:cNvPr id="439" name="Screen Shot 2016-06-22 at 11.33.55 AM.png"/>
          <p:cNvPicPr>
            <a:picLocks noChangeAspect="1"/>
          </p:cNvPicPr>
          <p:nvPr/>
        </p:nvPicPr>
        <p:blipFill>
          <a:blip r:embed="rId3">
            <a:extLst/>
          </a:blip>
          <a:stretch>
            <a:fillRect/>
          </a:stretch>
        </p:blipFill>
        <p:spPr>
          <a:xfrm>
            <a:off x="2510007" y="6886549"/>
            <a:ext cx="368504" cy="239528"/>
          </a:xfrm>
          <a:prstGeom prst="rect">
            <a:avLst/>
          </a:prstGeom>
          <a:ln w="12700">
            <a:miter lim="400000"/>
          </a:ln>
        </p:spPr>
      </p:pic>
      <p:pic>
        <p:nvPicPr>
          <p:cNvPr id="440" name="Screen Shot 2016-06-23 at 12.09.01 PM.png"/>
          <p:cNvPicPr>
            <a:picLocks noChangeAspect="1"/>
          </p:cNvPicPr>
          <p:nvPr/>
        </p:nvPicPr>
        <p:blipFill>
          <a:blip r:embed="rId4">
            <a:extLst/>
          </a:blip>
          <a:stretch>
            <a:fillRect/>
          </a:stretch>
        </p:blipFill>
        <p:spPr>
          <a:xfrm>
            <a:off x="2557411" y="4962013"/>
            <a:ext cx="368504" cy="210574"/>
          </a:xfrm>
          <a:prstGeom prst="rect">
            <a:avLst/>
          </a:prstGeom>
          <a:ln w="12700">
            <a:miter lim="400000"/>
          </a:ln>
        </p:spPr>
      </p:pic>
      <p:sp>
        <p:nvSpPr>
          <p:cNvPr id="441" name="Shape 441"/>
          <p:cNvSpPr/>
          <p:nvPr/>
        </p:nvSpPr>
        <p:spPr>
          <a:xfrm>
            <a:off x="6515938" y="1704557"/>
            <a:ext cx="559223" cy="381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19.6</a:t>
            </a:r>
          </a:p>
        </p:txBody>
      </p:sp>
      <p:sp>
        <p:nvSpPr>
          <p:cNvPr id="442" name="Shape 442"/>
          <p:cNvSpPr/>
          <p:nvPr/>
        </p:nvSpPr>
        <p:spPr>
          <a:xfrm>
            <a:off x="6226968" y="8447878"/>
            <a:ext cx="227019" cy="1"/>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4" name="dv1dy_snn_p_lambda_ver1.pdf"/>
          <p:cNvPicPr>
            <a:picLocks noChangeAspect="1"/>
          </p:cNvPicPr>
          <p:nvPr/>
        </p:nvPicPr>
        <p:blipFill>
          <a:blip r:embed="rId2">
            <a:extLst/>
          </a:blip>
          <a:stretch>
            <a:fillRect/>
          </a:stretch>
        </p:blipFill>
        <p:spPr>
          <a:xfrm>
            <a:off x="27463" y="1603521"/>
            <a:ext cx="8770265" cy="6867720"/>
          </a:xfrm>
          <a:prstGeom prst="rect">
            <a:avLst/>
          </a:prstGeom>
          <a:ln w="12700">
            <a:miter lim="400000"/>
          </a:ln>
        </p:spPr>
      </p:pic>
      <p:sp>
        <p:nvSpPr>
          <p:cNvPr id="445" name="Shape 4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6" name="Shape 446"/>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47" name="Shape 447"/>
          <p:cNvSpPr/>
          <p:nvPr/>
        </p:nvSpPr>
        <p:spPr>
          <a:xfrm>
            <a:off x="1820507" y="17942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48" name="Shape 448"/>
          <p:cNvSpPr/>
          <p:nvPr/>
        </p:nvSpPr>
        <p:spPr>
          <a:xfrm>
            <a:off x="1866117" y="2505394"/>
            <a:ext cx="184023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500"/>
            </a:lvl1pPr>
          </a:lstStyle>
          <a:p>
            <a:pPr/>
            <a:r>
              <a:t>line to guide the eye</a:t>
            </a:r>
          </a:p>
        </p:txBody>
      </p:sp>
      <p:sp>
        <p:nvSpPr>
          <p:cNvPr id="449" name="Shape 449"/>
          <p:cNvSpPr/>
          <p:nvPr/>
        </p:nvSpPr>
        <p:spPr>
          <a:xfrm>
            <a:off x="7685196" y="3363821"/>
            <a:ext cx="5032807"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chemeClr val="accent1">
                    <a:hueOff val="47394"/>
                    <a:satOff val="-25753"/>
                    <a:lumOff val="-7544"/>
                  </a:schemeClr>
                </a:solidFill>
              </a:defRPr>
            </a:pPr>
            <a:r>
              <a:t>(dv</a:t>
            </a:r>
            <a:r>
              <a:rPr baseline="-5999"/>
              <a:t>1</a:t>
            </a:r>
            <a:r>
              <a:t>/dy)</a:t>
            </a:r>
            <a:r>
              <a:rPr baseline="-5999"/>
              <a:t>p </a:t>
            </a:r>
            <a:r>
              <a:t> ~ (dv</a:t>
            </a:r>
            <a:r>
              <a:rPr baseline="-5999"/>
              <a:t>1</a:t>
            </a:r>
            <a:r>
              <a:t>/dy)</a:t>
            </a:r>
            <a:r>
              <a:rPr baseline="-5999"/>
              <a:t>Λ</a:t>
            </a:r>
            <a:endParaRPr baseline="-5999"/>
          </a:p>
          <a:p>
            <a:pPr algn="l">
              <a:defRPr>
                <a:solidFill>
                  <a:schemeClr val="accent1">
                    <a:hueOff val="47394"/>
                    <a:satOff val="-25753"/>
                    <a:lumOff val="-7544"/>
                  </a:schemeClr>
                </a:solidFill>
              </a:defRPr>
            </a:pPr>
            <a:endParaRPr baseline="-5999"/>
          </a:p>
          <a:p>
            <a:pPr marL="444500" indent="-444500" algn="l">
              <a:buSzPct val="75000"/>
              <a:buChar char="•"/>
              <a:defRPr>
                <a:solidFill>
                  <a:schemeClr val="accent1">
                    <a:hueOff val="47394"/>
                    <a:satOff val="-25753"/>
                    <a:lumOff val="-7544"/>
                  </a:schemeClr>
                </a:solidFill>
              </a:defRPr>
            </a:pPr>
            <a:r>
              <a:t>(dv</a:t>
            </a:r>
            <a:r>
              <a:rPr baseline="-5999"/>
              <a:t>1</a:t>
            </a:r>
            <a:r>
              <a:t>/dy)</a:t>
            </a:r>
            <a:r>
              <a:rPr baseline="-5999"/>
              <a:t>p, Λ </a:t>
            </a:r>
            <a:r>
              <a:t>~</a:t>
            </a:r>
            <a:r>
              <a:rPr baseline="-5999"/>
              <a:t> </a:t>
            </a:r>
            <a:r>
              <a:t>negative</a:t>
            </a:r>
            <a:endParaRPr baseline="-5999"/>
          </a:p>
          <a:p>
            <a:pPr marL="444500" indent="-444500" algn="l">
              <a:buSzPct val="75000"/>
              <a:buChar char="•"/>
              <a:defRPr>
                <a:solidFill>
                  <a:schemeClr val="accent1">
                    <a:hueOff val="47394"/>
                    <a:satOff val="-25753"/>
                    <a:lumOff val="-7544"/>
                  </a:schemeClr>
                </a:solidFill>
              </a:defRPr>
            </a:pPr>
            <a:endParaRPr baseline="-5999"/>
          </a:p>
          <a:p>
            <a:pPr marL="444500" indent="-444500" algn="l">
              <a:buSzPct val="75000"/>
              <a:buChar char="•"/>
              <a:defRPr>
                <a:solidFill>
                  <a:schemeClr val="accent1">
                    <a:hueOff val="47394"/>
                    <a:satOff val="-25753"/>
                    <a:lumOff val="-7544"/>
                  </a:schemeClr>
                </a:solidFill>
              </a:defRPr>
            </a:pPr>
            <a:r>
              <a:t>(dv</a:t>
            </a:r>
            <a:r>
              <a:rPr baseline="-5999"/>
              <a:t>1</a:t>
            </a:r>
            <a:r>
              <a:t>/dy)</a:t>
            </a:r>
            <a:r>
              <a:rPr baseline="-5999"/>
              <a:t>p </a:t>
            </a:r>
            <a:r>
              <a:t> ~ (dv</a:t>
            </a:r>
            <a:r>
              <a:rPr baseline="-5999"/>
              <a:t>1</a:t>
            </a:r>
            <a:r>
              <a:t>/dy)</a:t>
            </a:r>
            <a:r>
              <a:rPr baseline="-5999"/>
              <a:t>Λ</a:t>
            </a:r>
            <a:endParaRPr baseline="-5999"/>
          </a:p>
        </p:txBody>
      </p:sp>
      <p:sp>
        <p:nvSpPr>
          <p:cNvPr id="450" name="Shape 450"/>
          <p:cNvSpPr/>
          <p:nvPr/>
        </p:nvSpPr>
        <p:spPr>
          <a:xfrm>
            <a:off x="9783929" y="5727700"/>
            <a:ext cx="227019" cy="0"/>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51" name="Shape 451"/>
          <p:cNvSpPr/>
          <p:nvPr/>
        </p:nvSpPr>
        <p:spPr>
          <a:xfrm>
            <a:off x="12226505" y="5753100"/>
            <a:ext cx="227019" cy="0"/>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52" name="Shape 452"/>
          <p:cNvSpPr/>
          <p:nvPr/>
        </p:nvSpPr>
        <p:spPr>
          <a:xfrm>
            <a:off x="9783929" y="4696834"/>
            <a:ext cx="227019" cy="1"/>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53" name="Shape 453"/>
          <p:cNvSpPr/>
          <p:nvPr/>
        </p:nvSpPr>
        <p:spPr>
          <a:xfrm>
            <a:off x="10126698" y="4696834"/>
            <a:ext cx="227019" cy="1"/>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5" name="dv1dy_snn_p_kaons_lambda_ver1.pdf"/>
          <p:cNvPicPr>
            <a:picLocks noChangeAspect="1"/>
          </p:cNvPicPr>
          <p:nvPr/>
        </p:nvPicPr>
        <p:blipFill>
          <a:blip r:embed="rId2">
            <a:extLst/>
          </a:blip>
          <a:stretch>
            <a:fillRect/>
          </a:stretch>
        </p:blipFill>
        <p:spPr>
          <a:xfrm>
            <a:off x="78181" y="1575106"/>
            <a:ext cx="8761539" cy="6860887"/>
          </a:xfrm>
          <a:prstGeom prst="rect">
            <a:avLst/>
          </a:prstGeom>
          <a:ln w="12700">
            <a:miter lim="400000"/>
          </a:ln>
        </p:spPr>
      </p:pic>
      <p:sp>
        <p:nvSpPr>
          <p:cNvPr id="456" name="Shape 4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7" name="Shape 457"/>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58" name="Shape 458"/>
          <p:cNvSpPr/>
          <p:nvPr/>
        </p:nvSpPr>
        <p:spPr>
          <a:xfrm>
            <a:off x="1820507" y="17942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59" name="Shape 459"/>
          <p:cNvSpPr/>
          <p:nvPr/>
        </p:nvSpPr>
        <p:spPr>
          <a:xfrm>
            <a:off x="7709927" y="3460749"/>
            <a:ext cx="5228489"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chemeClr val="accent1">
                    <a:hueOff val="47394"/>
                    <a:satOff val="-25753"/>
                    <a:lumOff val="-7544"/>
                  </a:schemeClr>
                </a:solidFill>
              </a:defRPr>
            </a:pPr>
            <a:r>
              <a:t>(dv</a:t>
            </a:r>
            <a:r>
              <a:rPr baseline="-5999"/>
              <a:t>1</a:t>
            </a:r>
            <a:r>
              <a:t>/dy)</a:t>
            </a:r>
            <a:r>
              <a:rPr baseline="-5999"/>
              <a:t>K</a:t>
            </a:r>
            <a:r>
              <a:rPr baseline="31999"/>
              <a:t>±    </a:t>
            </a:r>
            <a:r>
              <a:t>~ negative</a:t>
            </a:r>
          </a:p>
          <a:p>
            <a:pPr marL="444500" indent="-444500" algn="l">
              <a:buSzPct val="75000"/>
              <a:buChar char="•"/>
              <a:defRPr>
                <a:solidFill>
                  <a:schemeClr val="accent1">
                    <a:hueOff val="47394"/>
                    <a:satOff val="-25753"/>
                    <a:lumOff val="-7544"/>
                  </a:schemeClr>
                </a:solidFill>
              </a:defRPr>
            </a:pPr>
          </a:p>
          <a:p>
            <a:pPr marL="444500" indent="-444500" algn="l">
              <a:buSzPct val="75000"/>
              <a:buChar char="•"/>
              <a:defRPr>
                <a:solidFill>
                  <a:schemeClr val="accent1">
                    <a:hueOff val="47394"/>
                    <a:satOff val="-25753"/>
                    <a:lumOff val="-7544"/>
                  </a:schemeClr>
                </a:solidFill>
              </a:defRPr>
            </a:pPr>
            <a:r>
              <a:t>(dv</a:t>
            </a:r>
            <a:r>
              <a:rPr baseline="-5999"/>
              <a:t>1</a:t>
            </a:r>
            <a:r>
              <a:t>/dy)</a:t>
            </a:r>
            <a:r>
              <a:rPr baseline="-5999"/>
              <a:t>Ks</a:t>
            </a:r>
            <a:r>
              <a:rPr baseline="31999"/>
              <a:t>0</a:t>
            </a:r>
            <a:r>
              <a:rPr baseline="-5999"/>
              <a:t> </a:t>
            </a:r>
            <a:r>
              <a:t>lies in</a:t>
            </a:r>
          </a:p>
          <a:p>
            <a:pPr algn="l">
              <a:defRPr>
                <a:solidFill>
                  <a:schemeClr val="accent1">
                    <a:hueOff val="47394"/>
                    <a:satOff val="-25753"/>
                    <a:lumOff val="-7544"/>
                  </a:schemeClr>
                </a:solidFill>
              </a:defRPr>
            </a:pPr>
            <a:r>
              <a:t>    between K</a:t>
            </a:r>
            <a:r>
              <a:rPr baseline="31999"/>
              <a:t>±</a:t>
            </a:r>
            <a:endParaRPr baseline="31999"/>
          </a:p>
        </p:txBody>
      </p:sp>
      <p:sp>
        <p:nvSpPr>
          <p:cNvPr id="460" name="Shape 460"/>
          <p:cNvSpPr/>
          <p:nvPr/>
        </p:nvSpPr>
        <p:spPr>
          <a:xfrm>
            <a:off x="1866117" y="2505394"/>
            <a:ext cx="184023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500"/>
            </a:lvl1pPr>
          </a:lstStyle>
          <a:p>
            <a:pPr/>
            <a:r>
              <a:t>line to guide the eye</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2" name="dv1dy_snn_p_kaons_lambda_phi_ver1.pdf"/>
          <p:cNvPicPr>
            <a:picLocks noChangeAspect="1"/>
          </p:cNvPicPr>
          <p:nvPr/>
        </p:nvPicPr>
        <p:blipFill>
          <a:blip r:embed="rId2">
            <a:extLst/>
          </a:blip>
          <a:stretch>
            <a:fillRect/>
          </a:stretch>
        </p:blipFill>
        <p:spPr>
          <a:xfrm>
            <a:off x="112011" y="1571015"/>
            <a:ext cx="8768156" cy="6866071"/>
          </a:xfrm>
          <a:prstGeom prst="rect">
            <a:avLst/>
          </a:prstGeom>
          <a:ln w="12700">
            <a:miter lim="400000"/>
          </a:ln>
        </p:spPr>
      </p:pic>
      <p:sp>
        <p:nvSpPr>
          <p:cNvPr id="463" name="Shape 4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4" name="Shape 464"/>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65" name="Shape 465"/>
          <p:cNvSpPr/>
          <p:nvPr/>
        </p:nvSpPr>
        <p:spPr>
          <a:xfrm>
            <a:off x="1820507" y="17942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66" name="Shape 466"/>
          <p:cNvSpPr/>
          <p:nvPr/>
        </p:nvSpPr>
        <p:spPr>
          <a:xfrm>
            <a:off x="7685196" y="2817721"/>
            <a:ext cx="5054905" cy="447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chemeClr val="accent1">
                    <a:hueOff val="47394"/>
                    <a:satOff val="-25753"/>
                    <a:lumOff val="-7544"/>
                  </a:schemeClr>
                </a:solidFill>
              </a:defRPr>
            </a:pPr>
            <a:r>
              <a:t>(dv</a:t>
            </a:r>
            <a:r>
              <a:rPr baseline="-5999"/>
              <a:t>1</a:t>
            </a:r>
            <a:r>
              <a:t>/dy)</a:t>
            </a:r>
            <a:r>
              <a:rPr baseline="-5999"/>
              <a:t>Λ,p </a:t>
            </a:r>
            <a:r>
              <a:t>~ (dv</a:t>
            </a:r>
            <a:r>
              <a:rPr baseline="-5999"/>
              <a:t>1</a:t>
            </a:r>
            <a:r>
              <a:t>/dy)</a:t>
            </a:r>
            <a:r>
              <a:rPr baseline="-5999"/>
              <a:t>φ</a:t>
            </a:r>
            <a:endParaRPr baseline="-5999"/>
          </a:p>
          <a:p>
            <a:pPr algn="l">
              <a:defRPr>
                <a:solidFill>
                  <a:schemeClr val="accent1">
                    <a:hueOff val="47394"/>
                    <a:satOff val="-25753"/>
                    <a:lumOff val="-7544"/>
                  </a:schemeClr>
                </a:solidFill>
              </a:defRPr>
            </a:pPr>
            <a:r>
              <a:rPr baseline="-5999"/>
              <a:t>      </a:t>
            </a:r>
            <a:r>
              <a:t>for energies above</a:t>
            </a:r>
          </a:p>
          <a:p>
            <a:pPr algn="l">
              <a:defRPr>
                <a:solidFill>
                  <a:schemeClr val="accent1">
                    <a:hueOff val="47394"/>
                    <a:satOff val="-25753"/>
                    <a:lumOff val="-7544"/>
                  </a:schemeClr>
                </a:solidFill>
              </a:defRPr>
            </a:pPr>
            <a:r>
              <a:t>    14.5 GeV</a:t>
            </a:r>
          </a:p>
          <a:p>
            <a:pPr algn="l">
              <a:defRPr>
                <a:solidFill>
                  <a:schemeClr val="accent1">
                    <a:hueOff val="47394"/>
                    <a:satOff val="-25753"/>
                    <a:lumOff val="-7544"/>
                  </a:schemeClr>
                </a:solidFill>
              </a:defRPr>
            </a:pPr>
            <a:endParaRPr baseline="-5999"/>
          </a:p>
          <a:p>
            <a:pPr marL="444500" indent="-444500" algn="l">
              <a:buSzPct val="75000"/>
              <a:buChar char="•"/>
              <a:defRPr>
                <a:solidFill>
                  <a:schemeClr val="accent1">
                    <a:hueOff val="47394"/>
                    <a:satOff val="-25753"/>
                    <a:lumOff val="-7544"/>
                  </a:schemeClr>
                </a:solidFill>
              </a:defRPr>
            </a:pPr>
            <a:r>
              <a:t>(dv</a:t>
            </a:r>
            <a:r>
              <a:rPr baseline="-5999"/>
              <a:t>1</a:t>
            </a:r>
            <a:r>
              <a:t>/dy)</a:t>
            </a:r>
            <a:r>
              <a:rPr baseline="-5999"/>
              <a:t>φ</a:t>
            </a:r>
            <a:r>
              <a:t>~ 0 at</a:t>
            </a:r>
          </a:p>
          <a:p>
            <a:pPr algn="l">
              <a:defRPr>
                <a:solidFill>
                  <a:schemeClr val="accent1">
                    <a:hueOff val="47394"/>
                    <a:satOff val="-25753"/>
                    <a:lumOff val="-7544"/>
                  </a:schemeClr>
                </a:solidFill>
              </a:defRPr>
            </a:pPr>
            <a:r>
              <a:t>    11.5 GeV with large </a:t>
            </a:r>
          </a:p>
          <a:p>
            <a:pPr algn="l">
              <a:defRPr>
                <a:solidFill>
                  <a:schemeClr val="accent1">
                    <a:hueOff val="47394"/>
                    <a:satOff val="-25753"/>
                    <a:lumOff val="-7544"/>
                  </a:schemeClr>
                </a:solidFill>
              </a:defRPr>
            </a:pPr>
            <a:r>
              <a:t>     stat. uncertainty</a:t>
            </a:r>
          </a:p>
        </p:txBody>
      </p:sp>
      <p:sp>
        <p:nvSpPr>
          <p:cNvPr id="467" name="Shape 467"/>
          <p:cNvSpPr/>
          <p:nvPr/>
        </p:nvSpPr>
        <p:spPr>
          <a:xfrm>
            <a:off x="9789666" y="3104231"/>
            <a:ext cx="227019" cy="1"/>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68" name="Shape 468"/>
          <p:cNvSpPr/>
          <p:nvPr/>
        </p:nvSpPr>
        <p:spPr>
          <a:xfrm>
            <a:off x="10081766" y="3116931"/>
            <a:ext cx="227019" cy="1"/>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69" name="Shape 469"/>
          <p:cNvSpPr/>
          <p:nvPr/>
        </p:nvSpPr>
        <p:spPr>
          <a:xfrm>
            <a:off x="1866117" y="2505394"/>
            <a:ext cx="184023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500"/>
            </a:lvl1pPr>
          </a:lstStyle>
          <a:p>
            <a:pPr/>
            <a:r>
              <a:t>line to guide the eye</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1" name="nu_INT_dv1dy_mesons_snn.png"/>
          <p:cNvPicPr>
            <a:picLocks noChangeAspect="1"/>
          </p:cNvPicPr>
          <p:nvPr/>
        </p:nvPicPr>
        <p:blipFill>
          <a:blip r:embed="rId2">
            <a:extLst/>
          </a:blip>
          <a:srcRect l="2664" t="0" r="12623" b="0"/>
          <a:stretch>
            <a:fillRect/>
          </a:stretch>
        </p:blipFill>
        <p:spPr>
          <a:xfrm>
            <a:off x="561452" y="1825693"/>
            <a:ext cx="7041524" cy="6509115"/>
          </a:xfrm>
          <a:prstGeom prst="rect">
            <a:avLst/>
          </a:prstGeom>
          <a:ln w="12700">
            <a:miter lim="400000"/>
          </a:ln>
        </p:spPr>
      </p:pic>
      <p:sp>
        <p:nvSpPr>
          <p:cNvPr id="472" name="Shape 4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3" name="Shape 473"/>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74" name="Shape 474"/>
          <p:cNvSpPr/>
          <p:nvPr/>
        </p:nvSpPr>
        <p:spPr>
          <a:xfrm>
            <a:off x="1820507" y="19466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75" name="Shape 475"/>
          <p:cNvSpPr/>
          <p:nvPr/>
        </p:nvSpPr>
        <p:spPr>
          <a:xfrm>
            <a:off x="7685196" y="2817721"/>
            <a:ext cx="4891583" cy="447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chemeClr val="accent1">
                    <a:hueOff val="47394"/>
                    <a:satOff val="-25753"/>
                    <a:lumOff val="-7544"/>
                  </a:schemeClr>
                </a:solidFill>
              </a:defRPr>
            </a:pPr>
            <a:r>
              <a:t>(dv</a:t>
            </a:r>
            <a:r>
              <a:rPr baseline="-5999"/>
              <a:t>1</a:t>
            </a:r>
            <a:r>
              <a:t>/dy)</a:t>
            </a:r>
            <a:r>
              <a:rPr baseline="-5999"/>
              <a:t>K</a:t>
            </a:r>
            <a:r>
              <a:t> &lt; (dv</a:t>
            </a:r>
            <a:r>
              <a:rPr baseline="-5999"/>
              <a:t>1</a:t>
            </a:r>
            <a:r>
              <a:t>/dy)</a:t>
            </a:r>
            <a:r>
              <a:rPr baseline="-5999"/>
              <a:t>φ</a:t>
            </a:r>
            <a:endParaRPr baseline="-5999"/>
          </a:p>
          <a:p>
            <a:pPr algn="l">
              <a:defRPr>
                <a:solidFill>
                  <a:schemeClr val="accent1">
                    <a:hueOff val="47394"/>
                    <a:satOff val="-25753"/>
                    <a:lumOff val="-7544"/>
                  </a:schemeClr>
                </a:solidFill>
              </a:defRPr>
            </a:pPr>
            <a:r>
              <a:rPr baseline="-5999"/>
              <a:t>      </a:t>
            </a:r>
            <a:r>
              <a:t>for energies above</a:t>
            </a:r>
          </a:p>
          <a:p>
            <a:pPr algn="l">
              <a:defRPr>
                <a:solidFill>
                  <a:schemeClr val="accent1">
                    <a:hueOff val="47394"/>
                    <a:satOff val="-25753"/>
                    <a:lumOff val="-7544"/>
                  </a:schemeClr>
                </a:solidFill>
              </a:defRPr>
            </a:pPr>
            <a:r>
              <a:t>    14.5 GeV</a:t>
            </a:r>
          </a:p>
          <a:p>
            <a:pPr algn="l">
              <a:defRPr>
                <a:solidFill>
                  <a:schemeClr val="accent1">
                    <a:hueOff val="47394"/>
                    <a:satOff val="-25753"/>
                    <a:lumOff val="-7544"/>
                  </a:schemeClr>
                </a:solidFill>
              </a:defRPr>
            </a:pPr>
            <a:endParaRPr baseline="-5999"/>
          </a:p>
          <a:p>
            <a:pPr marL="444500" indent="-444500" algn="l">
              <a:buSzPct val="75000"/>
              <a:buChar char="•"/>
              <a:defRPr>
                <a:solidFill>
                  <a:schemeClr val="accent1">
                    <a:hueOff val="47394"/>
                    <a:satOff val="-25753"/>
                    <a:lumOff val="-7544"/>
                  </a:schemeClr>
                </a:solidFill>
              </a:defRPr>
            </a:pPr>
            <a:r>
              <a:t>(dv</a:t>
            </a:r>
            <a:r>
              <a:rPr baseline="-5999"/>
              <a:t>1</a:t>
            </a:r>
            <a:r>
              <a:t>/dy)</a:t>
            </a:r>
            <a:r>
              <a:rPr baseline="-5999"/>
              <a:t>φ</a:t>
            </a:r>
            <a:r>
              <a:t>~ 0 at</a:t>
            </a:r>
          </a:p>
          <a:p>
            <a:pPr algn="l">
              <a:defRPr>
                <a:solidFill>
                  <a:schemeClr val="accent1">
                    <a:hueOff val="47394"/>
                    <a:satOff val="-25753"/>
                    <a:lumOff val="-7544"/>
                  </a:schemeClr>
                </a:solidFill>
              </a:defRPr>
            </a:pPr>
            <a:r>
              <a:t>    11.5 GeV with large </a:t>
            </a:r>
          </a:p>
          <a:p>
            <a:pPr algn="l">
              <a:defRPr>
                <a:solidFill>
                  <a:schemeClr val="accent1">
                    <a:hueOff val="47394"/>
                    <a:satOff val="-25753"/>
                    <a:lumOff val="-7544"/>
                  </a:schemeClr>
                </a:solidFill>
              </a:defRPr>
            </a:pPr>
            <a:r>
              <a:t>     stat. uncertainty</a:t>
            </a:r>
          </a:p>
        </p:txBody>
      </p:sp>
      <p:sp>
        <p:nvSpPr>
          <p:cNvPr id="476" name="Shape 476"/>
          <p:cNvSpPr/>
          <p:nvPr/>
        </p:nvSpPr>
        <p:spPr>
          <a:xfrm>
            <a:off x="335705" y="8318499"/>
            <a:ext cx="12324182"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900">
                <a:solidFill>
                  <a:schemeClr val="accent1">
                    <a:hueOff val="47394"/>
                    <a:satOff val="-25753"/>
                    <a:lumOff val="-7544"/>
                  </a:schemeClr>
                </a:solidFill>
              </a:defRPr>
            </a:pPr>
            <a:r>
              <a:t>Among the mesons, the particle (e.g. φ) with more produced quarks have larger magnitude of v</a:t>
            </a:r>
            <a:r>
              <a:rPr baseline="-5999"/>
              <a:t>1</a:t>
            </a:r>
            <a:r>
              <a:t>-slope.</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8" name="dv1dy_snn_urqmd_ver1.png"/>
          <p:cNvPicPr>
            <a:picLocks noChangeAspect="1"/>
          </p:cNvPicPr>
          <p:nvPr/>
        </p:nvPicPr>
        <p:blipFill>
          <a:blip r:embed="rId2">
            <a:extLst/>
          </a:blip>
          <a:stretch>
            <a:fillRect/>
          </a:stretch>
        </p:blipFill>
        <p:spPr>
          <a:xfrm>
            <a:off x="52288" y="1578022"/>
            <a:ext cx="8768474" cy="6862763"/>
          </a:xfrm>
          <a:prstGeom prst="rect">
            <a:avLst/>
          </a:prstGeom>
          <a:ln w="12700">
            <a:miter lim="400000"/>
          </a:ln>
        </p:spPr>
      </p:pic>
      <p:sp>
        <p:nvSpPr>
          <p:cNvPr id="479" name="Shape 4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0" name="Shape 480"/>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81" name="Shape 481"/>
          <p:cNvSpPr/>
          <p:nvPr/>
        </p:nvSpPr>
        <p:spPr>
          <a:xfrm>
            <a:off x="2380433" y="1374508"/>
            <a:ext cx="4916811"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UrQMD: S. Bass et al, Prog. Part. Nucl. Phys </a:t>
            </a:r>
            <a:r>
              <a:rPr b="1"/>
              <a:t>41</a:t>
            </a:r>
            <a:r>
              <a:t>, 255, (1998)</a:t>
            </a:r>
          </a:p>
        </p:txBody>
      </p:sp>
      <p:sp>
        <p:nvSpPr>
          <p:cNvPr id="482" name="Shape 482"/>
          <p:cNvSpPr/>
          <p:nvPr/>
        </p:nvSpPr>
        <p:spPr>
          <a:xfrm flipH="1">
            <a:off x="10834786" y="4876800"/>
            <a:ext cx="368504" cy="0"/>
          </a:xfrm>
          <a:prstGeom prst="line">
            <a:avLst/>
          </a:prstGeom>
          <a:ln w="25400">
            <a:solidFill>
              <a:schemeClr val="accent1">
                <a:hueOff val="47394"/>
                <a:satOff val="-25753"/>
                <a:lumOff val="-7544"/>
              </a:schemeClr>
            </a:solidFill>
            <a:miter lim="400000"/>
          </a:ln>
        </p:spPr>
        <p:txBody>
          <a:bodyPr lIns="50800" tIns="50800" rIns="50800" bIns="50800" anchor="ctr"/>
          <a:lstStyle/>
          <a:p>
            <a:pPr>
              <a:defRPr sz="2400"/>
            </a:pPr>
          </a:p>
        </p:txBody>
      </p:sp>
      <p:sp>
        <p:nvSpPr>
          <p:cNvPr id="483" name="Shape 483"/>
          <p:cNvSpPr/>
          <p:nvPr/>
        </p:nvSpPr>
        <p:spPr>
          <a:xfrm>
            <a:off x="1820507" y="17942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
        <p:nvSpPr>
          <p:cNvPr id="484" name="Shape 484"/>
          <p:cNvSpPr/>
          <p:nvPr/>
        </p:nvSpPr>
        <p:spPr>
          <a:xfrm>
            <a:off x="7685405" y="2484108"/>
            <a:ext cx="4737964" cy="447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chemeClr val="accent1">
                    <a:hueOff val="47394"/>
                    <a:satOff val="-25753"/>
                    <a:lumOff val="-7544"/>
                  </a:schemeClr>
                </a:solidFill>
              </a:defRPr>
            </a:pPr>
            <a:r>
              <a:t>(dv</a:t>
            </a:r>
            <a:r>
              <a:rPr baseline="-5999"/>
              <a:t>1</a:t>
            </a:r>
            <a:r>
              <a:t>/dy)</a:t>
            </a:r>
            <a:r>
              <a:rPr baseline="-5999"/>
              <a:t>UrQMD-Λ,φ</a:t>
            </a:r>
            <a:r>
              <a:t>:</a:t>
            </a:r>
          </a:p>
          <a:p>
            <a:pPr algn="l">
              <a:defRPr>
                <a:solidFill>
                  <a:schemeClr val="accent1">
                    <a:hueOff val="47394"/>
                    <a:satOff val="-25753"/>
                    <a:lumOff val="-7544"/>
                  </a:schemeClr>
                </a:solidFill>
              </a:defRPr>
            </a:pPr>
            <a:r>
              <a:t>    deviate from data</a:t>
            </a:r>
          </a:p>
          <a:p>
            <a:pPr algn="l">
              <a:defRPr>
                <a:solidFill>
                  <a:schemeClr val="accent1">
                    <a:hueOff val="47394"/>
                    <a:satOff val="-25753"/>
                    <a:lumOff val="-7544"/>
                  </a:schemeClr>
                </a:solidFill>
              </a:defRPr>
            </a:pPr>
            <a:r>
              <a:t>    below19.6 GeV</a:t>
            </a:r>
            <a:endParaRPr baseline="-5999"/>
          </a:p>
          <a:p>
            <a:pPr marL="444500" indent="-444500" algn="l">
              <a:buSzPct val="75000"/>
              <a:buChar char="•"/>
              <a:defRPr>
                <a:solidFill>
                  <a:schemeClr val="accent1">
                    <a:hueOff val="47394"/>
                    <a:satOff val="-25753"/>
                    <a:lumOff val="-7544"/>
                  </a:schemeClr>
                </a:solidFill>
              </a:defRPr>
            </a:pPr>
            <a:endParaRPr baseline="-5999"/>
          </a:p>
          <a:p>
            <a:pPr marL="444500" indent="-444500" algn="l">
              <a:buSzPct val="75000"/>
              <a:buChar char="•"/>
              <a:defRPr>
                <a:solidFill>
                  <a:schemeClr val="accent1">
                    <a:hueOff val="47394"/>
                    <a:satOff val="-25753"/>
                    <a:lumOff val="-7544"/>
                  </a:schemeClr>
                </a:solidFill>
              </a:defRPr>
            </a:pPr>
            <a:r>
              <a:t>(dv</a:t>
            </a:r>
            <a:r>
              <a:rPr baseline="-5999"/>
              <a:t>1</a:t>
            </a:r>
            <a:r>
              <a:t>/dy)</a:t>
            </a:r>
            <a:r>
              <a:rPr baseline="-5999"/>
              <a:t>UrQMD-Λ, φ</a:t>
            </a:r>
            <a:r>
              <a:t>:</a:t>
            </a:r>
            <a:endParaRPr baseline="-5999"/>
          </a:p>
          <a:p>
            <a:pPr algn="l">
              <a:defRPr>
                <a:solidFill>
                  <a:schemeClr val="accent1">
                    <a:hueOff val="47394"/>
                    <a:satOff val="-25753"/>
                    <a:lumOff val="-7544"/>
                  </a:schemeClr>
                </a:solidFill>
              </a:defRPr>
            </a:pPr>
            <a:r>
              <a:rPr baseline="-5999"/>
              <a:t>      </a:t>
            </a:r>
            <a:r>
              <a:t>qualitatively similar </a:t>
            </a:r>
          </a:p>
          <a:p>
            <a:pPr algn="l">
              <a:defRPr>
                <a:solidFill>
                  <a:schemeClr val="accent1">
                    <a:hueOff val="47394"/>
                    <a:satOff val="-25753"/>
                    <a:lumOff val="-7544"/>
                  </a:schemeClr>
                </a:solidFill>
              </a:defRPr>
            </a:pPr>
            <a:r>
              <a:t>    trend to data for</a:t>
            </a:r>
          </a:p>
          <a:p>
            <a:pPr algn="l">
              <a:defRPr>
                <a:solidFill>
                  <a:schemeClr val="accent1">
                    <a:hueOff val="47394"/>
                    <a:satOff val="-25753"/>
                    <a:lumOff val="-7544"/>
                  </a:schemeClr>
                </a:solidFill>
              </a:defRPr>
            </a:pPr>
            <a:r>
              <a:t>    higher energies</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7" name="Shape 487"/>
          <p:cNvSpPr/>
          <p:nvPr>
            <p:ph type="title"/>
          </p:nvPr>
        </p:nvSpPr>
        <p:spPr>
          <a:xfrm>
            <a:off x="952500" y="0"/>
            <a:ext cx="11099800" cy="1404492"/>
          </a:xfrm>
          <a:prstGeom prst="rect">
            <a:avLst/>
          </a:prstGeom>
        </p:spPr>
        <p:txBody>
          <a:bodyPr/>
          <a:lstStyle/>
          <a:p>
            <a:pPr>
              <a:defRPr sz="5000">
                <a:solidFill>
                  <a:schemeClr val="accent5"/>
                </a:solidFill>
              </a:defRPr>
            </a:pPr>
            <a:r>
              <a:t>Energy dependence of dv</a:t>
            </a:r>
            <a:r>
              <a:rPr baseline="-5999"/>
              <a:t>1</a:t>
            </a:r>
            <a:r>
              <a:t>/dy</a:t>
            </a:r>
          </a:p>
        </p:txBody>
      </p:sp>
      <p:sp>
        <p:nvSpPr>
          <p:cNvPr id="488" name="Shape 488"/>
          <p:cNvSpPr/>
          <p:nvPr/>
        </p:nvSpPr>
        <p:spPr>
          <a:xfrm>
            <a:off x="9842920" y="5032083"/>
            <a:ext cx="227019" cy="1"/>
          </a:xfrm>
          <a:prstGeom prst="line">
            <a:avLst/>
          </a:prstGeom>
          <a:ln w="25400">
            <a:solidFill>
              <a:srgbClr val="0433FF"/>
            </a:solidFill>
            <a:miter lim="400000"/>
          </a:ln>
        </p:spPr>
        <p:txBody>
          <a:bodyPr lIns="50800" tIns="50800" rIns="50800" bIns="50800" anchor="ctr"/>
          <a:lstStyle/>
          <a:p>
            <a:pPr>
              <a:defRPr sz="2400"/>
            </a:pPr>
          </a:p>
        </p:txBody>
      </p:sp>
      <p:pic>
        <p:nvPicPr>
          <p:cNvPr id="489" name="pasted-image.pdf"/>
          <p:cNvPicPr>
            <a:picLocks noChangeAspect="1"/>
          </p:cNvPicPr>
          <p:nvPr/>
        </p:nvPicPr>
        <p:blipFill>
          <a:blip r:embed="rId2">
            <a:extLst/>
          </a:blip>
          <a:stretch>
            <a:fillRect/>
          </a:stretch>
        </p:blipFill>
        <p:spPr>
          <a:xfrm>
            <a:off x="475690" y="2192509"/>
            <a:ext cx="10911003" cy="512386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490" name="Shape 490"/>
          <p:cNvSpPr/>
          <p:nvPr/>
        </p:nvSpPr>
        <p:spPr>
          <a:xfrm>
            <a:off x="6258459" y="1541208"/>
            <a:ext cx="4916811" cy="541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HSD: W. Cassing et al, arXiv: 1408.4313</a:t>
            </a:r>
          </a:p>
          <a:p>
            <a:pPr marL="342900" indent="-342900" algn="l" defTabSz="457200">
              <a:lnSpc>
                <a:spcPct val="120000"/>
              </a:lnSpc>
              <a:defRPr i="1" sz="1400">
                <a:solidFill>
                  <a:srgbClr val="0433FF"/>
                </a:solidFill>
                <a:latin typeface="Arial"/>
                <a:ea typeface="Arial"/>
                <a:cs typeface="Arial"/>
                <a:sym typeface="Arial"/>
              </a:defRPr>
            </a:pPr>
            <a:r>
              <a:t>UrQMD: S. Bass et al, Prog. Part. Nucl. Phys </a:t>
            </a:r>
            <a:r>
              <a:rPr b="1"/>
              <a:t>41</a:t>
            </a:r>
            <a:r>
              <a:t>, 255, (1998)</a:t>
            </a:r>
          </a:p>
        </p:txBody>
      </p:sp>
      <p:sp>
        <p:nvSpPr>
          <p:cNvPr id="491" name="Shape 491"/>
          <p:cNvSpPr/>
          <p:nvPr/>
        </p:nvSpPr>
        <p:spPr>
          <a:xfrm>
            <a:off x="316725" y="7691830"/>
            <a:ext cx="11272902" cy="14732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000">
                <a:solidFill>
                  <a:schemeClr val="accent1">
                    <a:hueOff val="47394"/>
                    <a:satOff val="-25753"/>
                    <a:lumOff val="-7544"/>
                  </a:schemeClr>
                </a:solidFill>
              </a:defRPr>
            </a:pPr>
            <a:r>
              <a:t>Particles in left panel expected have more stopped initial-state</a:t>
            </a:r>
          </a:p>
          <a:p>
            <a:pPr algn="l">
              <a:defRPr sz="3000">
                <a:solidFill>
                  <a:schemeClr val="accent1">
                    <a:hueOff val="47394"/>
                    <a:satOff val="-25753"/>
                    <a:lumOff val="-7544"/>
                  </a:schemeClr>
                </a:solidFill>
              </a:defRPr>
            </a:pPr>
            <a:r>
              <a:t>    nucleons than the anti-particles in right panel</a:t>
            </a:r>
          </a:p>
          <a:p>
            <a:pPr marL="444500" indent="-444500" algn="l">
              <a:buSzPct val="75000"/>
              <a:buChar char="•"/>
              <a:defRPr sz="3000">
                <a:solidFill>
                  <a:schemeClr val="accent1">
                    <a:hueOff val="47394"/>
                    <a:satOff val="-25753"/>
                    <a:lumOff val="-7544"/>
                  </a:schemeClr>
                </a:solidFill>
              </a:defRPr>
            </a:pPr>
            <a:r>
              <a:t>dv</a:t>
            </a:r>
            <a:r>
              <a:rPr baseline="-5999"/>
              <a:t>1</a:t>
            </a:r>
            <a:r>
              <a:t>/dy(K</a:t>
            </a:r>
            <a:r>
              <a:rPr baseline="31999">
                <a:latin typeface="Helvetica"/>
                <a:ea typeface="Helvetica"/>
                <a:cs typeface="Helvetica"/>
                <a:sym typeface="Helvetica"/>
              </a:rPr>
              <a:t>±</a:t>
            </a:r>
            <a:r>
              <a:rPr>
                <a:latin typeface="Helvetica"/>
                <a:ea typeface="Helvetica"/>
                <a:cs typeface="Helvetica"/>
                <a:sym typeface="Helvetica"/>
              </a:rPr>
              <a:t>, </a:t>
            </a:r>
            <a:r>
              <a:t>K</a:t>
            </a:r>
            <a:r>
              <a:rPr baseline="-5999"/>
              <a:t>s</a:t>
            </a:r>
            <a:r>
              <a:rPr baseline="31999"/>
              <a:t>0</a:t>
            </a:r>
            <a:r>
              <a:t>) from UrQMD/HSD model can not explain data </a:t>
            </a:r>
          </a:p>
        </p:txBody>
      </p:sp>
      <p:sp>
        <p:nvSpPr>
          <p:cNvPr id="492" name="Shape 492"/>
          <p:cNvSpPr/>
          <p:nvPr/>
        </p:nvSpPr>
        <p:spPr>
          <a:xfrm>
            <a:off x="1820507" y="179429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952500" y="0"/>
            <a:ext cx="11099800" cy="1404492"/>
          </a:xfrm>
          <a:prstGeom prst="rect">
            <a:avLst/>
          </a:prstGeom>
        </p:spPr>
        <p:txBody>
          <a:bodyPr/>
          <a:lstStyle>
            <a:lvl1pPr>
              <a:defRPr sz="5000">
                <a:solidFill>
                  <a:schemeClr val="accent5"/>
                </a:solidFill>
              </a:defRPr>
            </a:lvl1pPr>
          </a:lstStyle>
          <a:p>
            <a:pPr/>
            <a:r>
              <a:t>Rapidity dependence of directed flow</a:t>
            </a:r>
          </a:p>
        </p:txBody>
      </p:sp>
      <p:sp>
        <p:nvSpPr>
          <p:cNvPr id="159" name="Shape 159"/>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Shape 160"/>
          <p:cNvSpPr/>
          <p:nvPr/>
        </p:nvSpPr>
        <p:spPr>
          <a:xfrm>
            <a:off x="158253" y="7183470"/>
            <a:ext cx="818510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900">
                <a:solidFill>
                  <a:schemeClr val="accent1">
                    <a:hueOff val="47394"/>
                    <a:satOff val="-25753"/>
                    <a:lumOff val="-7544"/>
                  </a:schemeClr>
                </a:solidFill>
              </a:defRPr>
            </a:pPr>
            <a:r>
              <a:t>Models with QGP predicted a “wiggle”/ flat v</a:t>
            </a:r>
            <a:r>
              <a:rPr baseline="-5999"/>
              <a:t>1</a:t>
            </a:r>
            <a:r>
              <a:t> at </a:t>
            </a:r>
          </a:p>
          <a:p>
            <a:pPr algn="l">
              <a:defRPr sz="2900">
                <a:solidFill>
                  <a:schemeClr val="accent1">
                    <a:hueOff val="47394"/>
                    <a:satOff val="-25753"/>
                    <a:lumOff val="-7544"/>
                  </a:schemeClr>
                </a:solidFill>
              </a:defRPr>
            </a:pPr>
            <a:r>
              <a:t>mid-rapidity due to a 1st order phase transition</a:t>
            </a:r>
          </a:p>
          <a:p>
            <a:pPr algn="l">
              <a:defRPr sz="2900">
                <a:solidFill>
                  <a:schemeClr val="accent1">
                    <a:hueOff val="47394"/>
                    <a:satOff val="-25753"/>
                    <a:lumOff val="-7544"/>
                  </a:schemeClr>
                </a:solidFill>
              </a:defRPr>
            </a:pPr>
          </a:p>
        </p:txBody>
      </p:sp>
      <p:pic>
        <p:nvPicPr>
          <p:cNvPr id="161" name="pasted-image.pdf"/>
          <p:cNvPicPr>
            <a:picLocks noChangeAspect="1"/>
          </p:cNvPicPr>
          <p:nvPr/>
        </p:nvPicPr>
        <p:blipFill>
          <a:blip r:embed="rId2">
            <a:extLst/>
          </a:blip>
          <a:srcRect l="5214" t="4180" r="0" b="1446"/>
          <a:stretch>
            <a:fillRect/>
          </a:stretch>
        </p:blipFill>
        <p:spPr>
          <a:xfrm>
            <a:off x="8661" y="1586559"/>
            <a:ext cx="5025130" cy="4874935"/>
          </a:xfrm>
          <a:prstGeom prst="rect">
            <a:avLst/>
          </a:prstGeom>
          <a:ln w="12700">
            <a:miter lim="400000"/>
          </a:ln>
        </p:spPr>
      </p:pic>
      <p:sp>
        <p:nvSpPr>
          <p:cNvPr id="162" name="Shape 162"/>
          <p:cNvSpPr/>
          <p:nvPr/>
        </p:nvSpPr>
        <p:spPr>
          <a:xfrm>
            <a:off x="1310365" y="1374508"/>
            <a:ext cx="3926062"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L. P. Csernai et al., Phys. Lett. </a:t>
            </a:r>
            <a:r>
              <a:rPr b="1"/>
              <a:t>B458</a:t>
            </a:r>
            <a:r>
              <a:t>, 454 (1999)</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p:nvPr>
        </p:nvSpPr>
        <p:spPr>
          <a:xfrm>
            <a:off x="952500" y="0"/>
            <a:ext cx="11099800" cy="1404492"/>
          </a:xfrm>
          <a:prstGeom prst="rect">
            <a:avLst/>
          </a:prstGeom>
        </p:spPr>
        <p:txBody>
          <a:bodyPr/>
          <a:lstStyle/>
          <a:p>
            <a:pPr>
              <a:defRPr sz="5000">
                <a:solidFill>
                  <a:schemeClr val="accent5"/>
                </a:solidFill>
              </a:defRPr>
            </a:pPr>
            <a:r>
              <a:t>Energy dependence of net-particle v</a:t>
            </a:r>
            <a:r>
              <a:rPr baseline="-5999"/>
              <a:t>1</a:t>
            </a:r>
          </a:p>
        </p:txBody>
      </p:sp>
      <p:sp>
        <p:nvSpPr>
          <p:cNvPr id="495" name="Shape 49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6" name="net_PS_QM15.png"/>
          <p:cNvPicPr>
            <a:picLocks noChangeAspect="1"/>
          </p:cNvPicPr>
          <p:nvPr/>
        </p:nvPicPr>
        <p:blipFill>
          <a:blip r:embed="rId2">
            <a:extLst/>
          </a:blip>
          <a:srcRect l="3204" t="0" r="0" b="0"/>
          <a:stretch>
            <a:fillRect/>
          </a:stretch>
        </p:blipFill>
        <p:spPr>
          <a:xfrm>
            <a:off x="500503" y="1770256"/>
            <a:ext cx="5702319" cy="501836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497" name="Shape 497"/>
          <p:cNvSpPr/>
          <p:nvPr/>
        </p:nvSpPr>
        <p:spPr>
          <a:xfrm>
            <a:off x="874027" y="7940469"/>
            <a:ext cx="906792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sz="3000">
                <a:solidFill>
                  <a:schemeClr val="accent1">
                    <a:hueOff val="47394"/>
                    <a:satOff val="-25753"/>
                    <a:lumOff val="-7544"/>
                  </a:schemeClr>
                </a:solidFill>
              </a:defRPr>
            </a:pPr>
            <a:r>
              <a:t>(dv</a:t>
            </a:r>
            <a:r>
              <a:rPr baseline="-5999"/>
              <a:t>1</a:t>
            </a:r>
            <a:r>
              <a:t>/dy)</a:t>
            </a:r>
            <a:r>
              <a:rPr baseline="-5999"/>
              <a:t>net-K</a:t>
            </a:r>
            <a:r>
              <a:t> ~ (dv</a:t>
            </a:r>
            <a:r>
              <a:rPr baseline="-5999"/>
              <a:t>1</a:t>
            </a:r>
            <a:r>
              <a:t>/dy)</a:t>
            </a:r>
            <a:r>
              <a:rPr baseline="-5999"/>
              <a:t>net-p</a:t>
            </a:r>
            <a:r>
              <a:t> at and above 14.5 GeV</a:t>
            </a:r>
          </a:p>
          <a:p>
            <a:pPr algn="l">
              <a:defRPr sz="3000">
                <a:solidFill>
                  <a:schemeClr val="accent1">
                    <a:hueOff val="47394"/>
                    <a:satOff val="-25753"/>
                    <a:lumOff val="-7544"/>
                  </a:schemeClr>
                </a:solidFill>
              </a:defRPr>
            </a:pPr>
            <a:r>
              <a:t>    but they deviate at lower energies</a:t>
            </a:r>
          </a:p>
        </p:txBody>
      </p:sp>
      <p:sp>
        <p:nvSpPr>
          <p:cNvPr id="498" name="Shape 498"/>
          <p:cNvSpPr/>
          <p:nvPr/>
        </p:nvSpPr>
        <p:spPr>
          <a:xfrm>
            <a:off x="7047520" y="3836841"/>
            <a:ext cx="5384242" cy="1765301"/>
          </a:xfrm>
          <a:prstGeom prst="rect">
            <a:avLst/>
          </a:prstGeom>
          <a:ln w="25400">
            <a:solidFill>
              <a:srgbClr val="0433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F</a:t>
            </a:r>
            <a:r>
              <a:rPr baseline="-5999"/>
              <a:t>p</a:t>
            </a:r>
            <a:r>
              <a:t> = r</a:t>
            </a:r>
            <a:r>
              <a:rPr baseline="-5999"/>
              <a:t>1</a:t>
            </a:r>
            <a:r>
              <a:t> F</a:t>
            </a:r>
            <a:r>
              <a:rPr baseline="-5999"/>
              <a:t>anti-p</a:t>
            </a:r>
            <a:r>
              <a:t> + (1-r</a:t>
            </a:r>
            <a:r>
              <a:rPr baseline="-5999"/>
              <a:t>1</a:t>
            </a:r>
            <a:r>
              <a:t>) F</a:t>
            </a:r>
            <a:r>
              <a:rPr baseline="-5999"/>
              <a:t>net-p</a:t>
            </a:r>
            <a:endParaRPr baseline="-5999"/>
          </a:p>
          <a:p>
            <a:pPr algn="l"/>
            <a:endParaRPr baseline="-5999"/>
          </a:p>
          <a:p>
            <a:pPr algn="l"/>
            <a:r>
              <a:t>F</a:t>
            </a:r>
            <a:r>
              <a:rPr baseline="-5999"/>
              <a:t>K</a:t>
            </a:r>
            <a:r>
              <a:rPr baseline="31999"/>
              <a:t>+</a:t>
            </a:r>
            <a:r>
              <a:t> = r</a:t>
            </a:r>
            <a:r>
              <a:rPr baseline="-5999"/>
              <a:t>2</a:t>
            </a:r>
            <a:r>
              <a:t> F</a:t>
            </a:r>
            <a:r>
              <a:rPr baseline="-5999"/>
              <a:t>K</a:t>
            </a:r>
            <a:r>
              <a:rPr baseline="31999"/>
              <a:t>-</a:t>
            </a:r>
            <a:r>
              <a:t> + (1-r</a:t>
            </a:r>
            <a:r>
              <a:rPr baseline="-5999"/>
              <a:t>2</a:t>
            </a:r>
            <a:r>
              <a:t>) F</a:t>
            </a:r>
            <a:r>
              <a:rPr baseline="-5999"/>
              <a:t>net-K</a:t>
            </a:r>
          </a:p>
        </p:txBody>
      </p:sp>
      <p:sp>
        <p:nvSpPr>
          <p:cNvPr id="499" name="Shape 499"/>
          <p:cNvSpPr/>
          <p:nvPr/>
        </p:nvSpPr>
        <p:spPr>
          <a:xfrm>
            <a:off x="6945507" y="2101006"/>
            <a:ext cx="5867020"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solidFill>
                  <a:schemeClr val="accent1">
                    <a:hueOff val="47394"/>
                    <a:satOff val="-25753"/>
                    <a:lumOff val="-7544"/>
                  </a:schemeClr>
                </a:solidFill>
              </a:defRPr>
            </a:pPr>
            <a:r>
              <a:t>To disentangle contributions from</a:t>
            </a:r>
          </a:p>
          <a:p>
            <a:pPr algn="l">
              <a:defRPr sz="3000">
                <a:solidFill>
                  <a:schemeClr val="accent1">
                    <a:hueOff val="47394"/>
                    <a:satOff val="-25753"/>
                    <a:lumOff val="-7544"/>
                  </a:schemeClr>
                </a:solidFill>
              </a:defRPr>
            </a:pPr>
            <a:r>
              <a:t>produced quarks &amp; transported </a:t>
            </a:r>
          </a:p>
          <a:p>
            <a:pPr algn="l">
              <a:defRPr sz="3000">
                <a:solidFill>
                  <a:schemeClr val="accent1">
                    <a:hueOff val="47394"/>
                    <a:satOff val="-25753"/>
                    <a:lumOff val="-7544"/>
                  </a:schemeClr>
                </a:solidFill>
              </a:defRPr>
            </a:pPr>
            <a:r>
              <a:t>quarks</a:t>
            </a:r>
          </a:p>
        </p:txBody>
      </p:sp>
      <p:sp>
        <p:nvSpPr>
          <p:cNvPr id="500" name="Shape 500"/>
          <p:cNvSpPr/>
          <p:nvPr/>
        </p:nvSpPr>
        <p:spPr>
          <a:xfrm>
            <a:off x="8110585" y="5864776"/>
            <a:ext cx="4195556"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900"/>
            </a:pPr>
            <a:r>
              <a:t>F=dv</a:t>
            </a:r>
            <a:r>
              <a:rPr baseline="-5999"/>
              <a:t>1</a:t>
            </a:r>
            <a:r>
              <a:t>/dy,  r</a:t>
            </a:r>
            <a:r>
              <a:rPr baseline="-5999"/>
              <a:t>1</a:t>
            </a:r>
            <a:r>
              <a:t>(y)=anti-p/p</a:t>
            </a:r>
          </a:p>
          <a:p>
            <a:pPr algn="l">
              <a:defRPr sz="2900"/>
            </a:pPr>
            <a:r>
              <a:t>                 r</a:t>
            </a:r>
            <a:r>
              <a:rPr baseline="-5999"/>
              <a:t>2</a:t>
            </a:r>
            <a:r>
              <a:t>(y)=K</a:t>
            </a:r>
            <a:r>
              <a:rPr baseline="31999"/>
              <a:t>-</a:t>
            </a:r>
            <a:r>
              <a:t>/K</a:t>
            </a:r>
            <a:r>
              <a:rPr baseline="31999"/>
              <a:t>+</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Shape 502"/>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BES-II at RHIC</a:t>
            </a:r>
          </a:p>
        </p:txBody>
      </p:sp>
      <p:sp>
        <p:nvSpPr>
          <p:cNvPr id="503" name="Shape 50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4" name="pasted-image.pdf"/>
          <p:cNvPicPr>
            <a:picLocks noChangeAspect="1"/>
          </p:cNvPicPr>
          <p:nvPr/>
        </p:nvPicPr>
        <p:blipFill>
          <a:blip r:embed="rId2">
            <a:extLst/>
          </a:blip>
          <a:srcRect l="0" t="0" r="0" b="0"/>
          <a:stretch>
            <a:fillRect/>
          </a:stretch>
        </p:blipFill>
        <p:spPr>
          <a:xfrm>
            <a:off x="204044" y="1167348"/>
            <a:ext cx="12761382" cy="6169010"/>
          </a:xfrm>
          <a:prstGeom prst="rect">
            <a:avLst/>
          </a:prstGeom>
          <a:ln w="12700">
            <a:miter lim="400000"/>
          </a:ln>
        </p:spPr>
      </p:pic>
      <p:sp>
        <p:nvSpPr>
          <p:cNvPr id="505" name="Shape 505"/>
          <p:cNvSpPr/>
          <p:nvPr/>
        </p:nvSpPr>
        <p:spPr>
          <a:xfrm>
            <a:off x="6251180" y="7376549"/>
            <a:ext cx="41390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EPD (2.1&lt; |η| &lt; 5.1)</a:t>
            </a:r>
          </a:p>
        </p:txBody>
      </p:sp>
      <p:sp>
        <p:nvSpPr>
          <p:cNvPr id="506" name="Shape 506"/>
          <p:cNvSpPr/>
          <p:nvPr/>
        </p:nvSpPr>
        <p:spPr>
          <a:xfrm>
            <a:off x="114309" y="7376549"/>
            <a:ext cx="44947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iTPC (-1.7 &lt; |η| &lt; 1.7)</a:t>
            </a:r>
          </a:p>
        </p:txBody>
      </p:sp>
      <p:sp>
        <p:nvSpPr>
          <p:cNvPr id="507" name="Shape 507"/>
          <p:cNvSpPr/>
          <p:nvPr/>
        </p:nvSpPr>
        <p:spPr>
          <a:xfrm>
            <a:off x="132802" y="7956475"/>
            <a:ext cx="377342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sz="3000">
                <a:solidFill>
                  <a:schemeClr val="accent1">
                    <a:hueOff val="47394"/>
                    <a:satOff val="-25753"/>
                    <a:lumOff val="-7544"/>
                  </a:schemeClr>
                </a:solidFill>
              </a:defRPr>
            </a:pPr>
            <a:r>
              <a:t>extended coverage</a:t>
            </a:r>
          </a:p>
          <a:p>
            <a:pPr marL="228600" indent="-228600" algn="l">
              <a:buSzPct val="100000"/>
              <a:buChar char="•"/>
              <a:defRPr sz="3000">
                <a:solidFill>
                  <a:schemeClr val="accent1">
                    <a:hueOff val="47394"/>
                    <a:satOff val="-25753"/>
                    <a:lumOff val="-7544"/>
                  </a:schemeClr>
                </a:solidFill>
              </a:defRPr>
            </a:pPr>
            <a:r>
              <a:t>better dE/dx</a:t>
            </a:r>
          </a:p>
        </p:txBody>
      </p:sp>
      <p:sp>
        <p:nvSpPr>
          <p:cNvPr id="508" name="Shape 508"/>
          <p:cNvSpPr/>
          <p:nvPr/>
        </p:nvSpPr>
        <p:spPr>
          <a:xfrm>
            <a:off x="6171305" y="8076517"/>
            <a:ext cx="682218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sz="3000">
                <a:solidFill>
                  <a:schemeClr val="accent1">
                    <a:hueOff val="47394"/>
                    <a:satOff val="-25753"/>
                    <a:lumOff val="-7544"/>
                  </a:schemeClr>
                </a:solidFill>
              </a:defRPr>
            </a:pPr>
            <a:r>
              <a:t>improved EP resolution</a:t>
            </a:r>
          </a:p>
          <a:p>
            <a:pPr marL="228600" indent="-228600" algn="l">
              <a:buSzPct val="100000"/>
              <a:buChar char="•"/>
              <a:defRPr sz="3000">
                <a:solidFill>
                  <a:schemeClr val="accent1">
                    <a:hueOff val="47394"/>
                    <a:satOff val="-25753"/>
                    <a:lumOff val="-7544"/>
                  </a:schemeClr>
                </a:solidFill>
              </a:defRPr>
            </a:pPr>
            <a:r>
              <a:t>TPC independent centrality estimation</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0" name="Shape 5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1" name="Screen Shot 2016-09-12 at 3.21.47 PM.png"/>
          <p:cNvPicPr>
            <a:picLocks noChangeAspect="1"/>
          </p:cNvPicPr>
          <p:nvPr/>
        </p:nvPicPr>
        <p:blipFill>
          <a:blip r:embed="rId2">
            <a:extLst/>
          </a:blip>
          <a:srcRect l="2654" t="5997" r="5443" b="3094"/>
          <a:stretch>
            <a:fillRect/>
          </a:stretch>
        </p:blipFill>
        <p:spPr>
          <a:xfrm>
            <a:off x="485368" y="1150561"/>
            <a:ext cx="4173397" cy="4334660"/>
          </a:xfrm>
          <a:prstGeom prst="rect">
            <a:avLst/>
          </a:prstGeom>
          <a:ln w="12700">
            <a:miter lim="400000"/>
          </a:ln>
        </p:spPr>
      </p:pic>
      <p:pic>
        <p:nvPicPr>
          <p:cNvPr id="512" name="Screen Shot 2016-09-12 at 3.22.42 PM.png"/>
          <p:cNvPicPr>
            <a:picLocks noChangeAspect="1"/>
          </p:cNvPicPr>
          <p:nvPr/>
        </p:nvPicPr>
        <p:blipFill>
          <a:blip r:embed="rId3">
            <a:extLst/>
          </a:blip>
          <a:srcRect l="2691" t="12786" r="12332" b="3420"/>
          <a:stretch>
            <a:fillRect/>
          </a:stretch>
        </p:blipFill>
        <p:spPr>
          <a:xfrm>
            <a:off x="5701383" y="1092650"/>
            <a:ext cx="6390560" cy="5239250"/>
          </a:xfrm>
          <a:prstGeom prst="rect">
            <a:avLst/>
          </a:prstGeom>
          <a:ln w="12700">
            <a:miter lim="400000"/>
          </a:ln>
        </p:spPr>
      </p:pic>
      <p:pic>
        <p:nvPicPr>
          <p:cNvPr id="513" name="plotGIF.gif"/>
          <p:cNvPicPr>
            <a:picLocks noChangeAspect="1"/>
          </p:cNvPicPr>
          <p:nvPr/>
        </p:nvPicPr>
        <p:blipFill>
          <a:blip r:embed="rId4">
            <a:extLst/>
          </a:blip>
          <a:srcRect l="0" t="6297" r="12231" b="0"/>
          <a:stretch>
            <a:fillRect/>
          </a:stretch>
        </p:blipFill>
        <p:spPr>
          <a:xfrm>
            <a:off x="33923" y="5659021"/>
            <a:ext cx="5076566" cy="3733150"/>
          </a:xfrm>
          <a:prstGeom prst="rect">
            <a:avLst/>
          </a:prstGeom>
          <a:ln w="12700">
            <a:miter lim="400000"/>
          </a:ln>
        </p:spPr>
      </p:pic>
      <p:sp>
        <p:nvSpPr>
          <p:cNvPr id="514" name="Shape 514"/>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BES-II at RHIC</a:t>
            </a:r>
          </a:p>
        </p:txBody>
      </p:sp>
      <p:sp>
        <p:nvSpPr>
          <p:cNvPr id="515" name="Shape 515"/>
          <p:cNvSpPr/>
          <p:nvPr/>
        </p:nvSpPr>
        <p:spPr>
          <a:xfrm>
            <a:off x="5243824" y="6526364"/>
            <a:ext cx="730560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a:solidFill>
                  <a:schemeClr val="accent1">
                    <a:hueOff val="47394"/>
                    <a:satOff val="-25753"/>
                    <a:lumOff val="-7544"/>
                  </a:schemeClr>
                </a:solidFill>
              </a:defRPr>
            </a:pPr>
            <a:r>
              <a:t> improvement in EP resolution</a:t>
            </a:r>
          </a:p>
          <a:p>
            <a:pPr marL="228600" indent="-228600" algn="l">
              <a:buSzPct val="100000"/>
              <a:buChar char="•"/>
              <a:defRPr>
                <a:solidFill>
                  <a:schemeClr val="accent1">
                    <a:hueOff val="47394"/>
                    <a:satOff val="-25753"/>
                    <a:lumOff val="-7544"/>
                  </a:schemeClr>
                </a:solidFill>
              </a:defRPr>
            </a:pPr>
            <a:r>
              <a:t> reduction in statistical uncertainty</a:t>
            </a:r>
          </a:p>
        </p:txBody>
      </p:sp>
      <p:sp>
        <p:nvSpPr>
          <p:cNvPr id="516" name="Shape 516"/>
          <p:cNvSpPr/>
          <p:nvPr/>
        </p:nvSpPr>
        <p:spPr>
          <a:xfrm flipV="1">
            <a:off x="4768440" y="1761439"/>
            <a:ext cx="1" cy="1552442"/>
          </a:xfrm>
          <a:prstGeom prst="line">
            <a:avLst/>
          </a:prstGeom>
          <a:ln w="25400">
            <a:solidFill>
              <a:srgbClr val="000000"/>
            </a:solidFill>
            <a:miter lim="400000"/>
            <a:tailEnd type="triangle"/>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8" name="dv1dy_snn_all.png"/>
          <p:cNvPicPr>
            <a:picLocks noChangeAspect="1"/>
          </p:cNvPicPr>
          <p:nvPr/>
        </p:nvPicPr>
        <p:blipFill>
          <a:blip r:embed="rId2">
            <a:extLst/>
          </a:blip>
          <a:srcRect l="2502" t="0" r="13465" b="0"/>
          <a:stretch>
            <a:fillRect/>
          </a:stretch>
        </p:blipFill>
        <p:spPr>
          <a:xfrm>
            <a:off x="7403827" y="3548870"/>
            <a:ext cx="5499117" cy="5124455"/>
          </a:xfrm>
          <a:prstGeom prst="rect">
            <a:avLst/>
          </a:prstGeom>
          <a:ln w="25400">
            <a:miter lim="400000"/>
          </a:ln>
          <a:effectLst>
            <a:outerShdw sx="100000" sy="100000" kx="0" ky="0" algn="b" rotWithShape="0" blurRad="254000" dist="127000" dir="5400000">
              <a:srgbClr val="000000">
                <a:alpha val="70000"/>
              </a:srgbClr>
            </a:outerShdw>
          </a:effectLst>
        </p:spPr>
      </p:pic>
      <p:sp>
        <p:nvSpPr>
          <p:cNvPr id="519" name="Shape 5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0" name="Shape 520"/>
          <p:cNvSpPr/>
          <p:nvPr>
            <p:ph type="title"/>
          </p:nvPr>
        </p:nvSpPr>
        <p:spPr>
          <a:xfrm>
            <a:off x="952500" y="-798"/>
            <a:ext cx="11099800" cy="1404493"/>
          </a:xfrm>
          <a:prstGeom prst="rect">
            <a:avLst/>
          </a:prstGeom>
        </p:spPr>
        <p:txBody>
          <a:bodyPr/>
          <a:lstStyle>
            <a:lvl1pPr>
              <a:defRPr sz="5000">
                <a:solidFill>
                  <a:schemeClr val="accent5"/>
                </a:solidFill>
              </a:defRPr>
            </a:lvl1pPr>
          </a:lstStyle>
          <a:p>
            <a:pPr/>
            <a:r>
              <a:t>Summary and outlook</a:t>
            </a:r>
          </a:p>
        </p:txBody>
      </p:sp>
      <p:sp>
        <p:nvSpPr>
          <p:cNvPr id="521" name="Shape 521"/>
          <p:cNvSpPr/>
          <p:nvPr/>
        </p:nvSpPr>
        <p:spPr>
          <a:xfrm>
            <a:off x="185368" y="3249850"/>
            <a:ext cx="7200393" cy="60452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3000">
                <a:solidFill>
                  <a:schemeClr val="accent1">
                    <a:hueOff val="47394"/>
                    <a:satOff val="-25753"/>
                    <a:lumOff val="-7544"/>
                  </a:schemeClr>
                </a:solidFill>
              </a:defRPr>
            </a:pPr>
            <a:r>
              <a:t>➢ dv</a:t>
            </a:r>
            <a:r>
              <a:rPr baseline="-5999"/>
              <a:t>1</a:t>
            </a:r>
            <a:r>
              <a:t>/dy(p) ~ dv</a:t>
            </a:r>
            <a:r>
              <a:rPr baseline="-5999"/>
              <a:t>1</a:t>
            </a:r>
            <a:r>
              <a:t>/dy(Λ) and both show </a:t>
            </a:r>
          </a:p>
          <a:p>
            <a:pPr marL="342900" indent="-342900" algn="l" defTabSz="457200">
              <a:lnSpc>
                <a:spcPct val="120000"/>
              </a:lnSpc>
              <a:defRPr i="1" sz="3000">
                <a:solidFill>
                  <a:schemeClr val="accent1">
                    <a:hueOff val="47394"/>
                    <a:satOff val="-25753"/>
                    <a:lumOff val="-7544"/>
                  </a:schemeClr>
                </a:solidFill>
              </a:defRPr>
            </a:pPr>
            <a:r>
              <a:t>    sign-change √s</a:t>
            </a:r>
            <a:r>
              <a:rPr baseline="-5999"/>
              <a:t>NN</a:t>
            </a:r>
            <a:r>
              <a:t> &lt; 14.5 GeV</a:t>
            </a:r>
          </a:p>
          <a:p>
            <a:pPr marL="342900" indent="-342900" algn="l" defTabSz="457200">
              <a:lnSpc>
                <a:spcPct val="120000"/>
              </a:lnSpc>
              <a:defRPr i="1" sz="3000">
                <a:solidFill>
                  <a:schemeClr val="accent1">
                    <a:hueOff val="47394"/>
                    <a:satOff val="-25753"/>
                    <a:lumOff val="-7544"/>
                  </a:schemeClr>
                </a:solidFill>
              </a:defRPr>
            </a:pPr>
          </a:p>
          <a:p>
            <a:pPr marL="342900" indent="-342900" algn="l" defTabSz="457200">
              <a:lnSpc>
                <a:spcPct val="120000"/>
              </a:lnSpc>
              <a:defRPr i="1" sz="3000">
                <a:solidFill>
                  <a:schemeClr val="accent1">
                    <a:hueOff val="47394"/>
                    <a:satOff val="-25753"/>
                    <a:lumOff val="-7544"/>
                  </a:schemeClr>
                </a:solidFill>
              </a:defRPr>
            </a:pPr>
            <a:r>
              <a:t>➢ dv</a:t>
            </a:r>
            <a:r>
              <a:rPr baseline="-5999"/>
              <a:t>1</a:t>
            </a:r>
            <a:r>
              <a:t>/dy(anti-Λ,anti-p) ~ dv</a:t>
            </a:r>
            <a:r>
              <a:rPr baseline="-5999"/>
              <a:t>1</a:t>
            </a:r>
            <a:r>
              <a:t>/dy(</a:t>
            </a:r>
            <a:r>
              <a:rPr>
                <a:latin typeface="Helvetica"/>
                <a:ea typeface="Helvetica"/>
                <a:cs typeface="Helvetica"/>
                <a:sym typeface="Helvetica"/>
              </a:rPr>
              <a:t>ɸ</a:t>
            </a:r>
            <a:r>
              <a:t>)</a:t>
            </a:r>
          </a:p>
          <a:p>
            <a:pPr marL="342900" indent="-342900" algn="l" defTabSz="457200">
              <a:lnSpc>
                <a:spcPct val="120000"/>
              </a:lnSpc>
              <a:defRPr i="1" sz="3000">
                <a:solidFill>
                  <a:schemeClr val="accent1">
                    <a:hueOff val="47394"/>
                    <a:satOff val="-25753"/>
                    <a:lumOff val="-7544"/>
                  </a:schemeClr>
                </a:solidFill>
              </a:defRPr>
            </a:pPr>
            <a:r>
              <a:t>    for √s</a:t>
            </a:r>
            <a:r>
              <a:rPr baseline="-5999"/>
              <a:t>NN</a:t>
            </a:r>
            <a:r>
              <a:t> &gt; 11.5 GeV</a:t>
            </a:r>
          </a:p>
          <a:p>
            <a:pPr marL="342900" indent="-342900" algn="l" defTabSz="457200">
              <a:lnSpc>
                <a:spcPct val="120000"/>
              </a:lnSpc>
              <a:defRPr i="1" sz="3000">
                <a:solidFill>
                  <a:schemeClr val="accent1">
                    <a:hueOff val="47394"/>
                    <a:satOff val="-25753"/>
                    <a:lumOff val="-7544"/>
                  </a:schemeClr>
                </a:solidFill>
              </a:defRPr>
            </a:pPr>
          </a:p>
          <a:p>
            <a:pPr marL="342900" indent="-342900" algn="l" defTabSz="457200">
              <a:lnSpc>
                <a:spcPct val="120000"/>
              </a:lnSpc>
              <a:defRPr i="1" sz="3000">
                <a:solidFill>
                  <a:schemeClr val="accent1">
                    <a:hueOff val="47394"/>
                    <a:satOff val="-25753"/>
                    <a:lumOff val="-7544"/>
                  </a:schemeClr>
                </a:solidFill>
              </a:defRPr>
            </a:pPr>
            <a:r>
              <a:t> ➢ dv</a:t>
            </a:r>
            <a:r>
              <a:rPr baseline="-5999"/>
              <a:t>1</a:t>
            </a:r>
            <a:r>
              <a:t>/dy(net-p) ~ dv</a:t>
            </a:r>
            <a:r>
              <a:rPr baseline="-5999"/>
              <a:t>1</a:t>
            </a:r>
            <a:r>
              <a:t>/dy(net-K) for </a:t>
            </a:r>
          </a:p>
          <a:p>
            <a:pPr marL="342900" indent="-342900" algn="l" defTabSz="457200">
              <a:lnSpc>
                <a:spcPct val="120000"/>
              </a:lnSpc>
              <a:defRPr i="1" sz="3000">
                <a:solidFill>
                  <a:schemeClr val="accent1">
                    <a:hueOff val="47394"/>
                    <a:satOff val="-25753"/>
                    <a:lumOff val="-7544"/>
                  </a:schemeClr>
                </a:solidFill>
              </a:defRPr>
            </a:pPr>
            <a:r>
              <a:t>    √s</a:t>
            </a:r>
            <a:r>
              <a:rPr baseline="-5999"/>
              <a:t>NN</a:t>
            </a:r>
            <a:r>
              <a:t> &gt; 14.5 GeV: quark transport</a:t>
            </a:r>
          </a:p>
          <a:p>
            <a:pPr marL="342900" indent="-342900" algn="l" defTabSz="457200">
              <a:lnSpc>
                <a:spcPct val="120000"/>
              </a:lnSpc>
              <a:defRPr i="1" sz="3000">
                <a:solidFill>
                  <a:schemeClr val="accent1">
                    <a:hueOff val="47394"/>
                    <a:satOff val="-25753"/>
                    <a:lumOff val="-7544"/>
                  </a:schemeClr>
                </a:solidFill>
              </a:defRPr>
            </a:pPr>
          </a:p>
          <a:p>
            <a:pPr marL="342900" indent="-342900" algn="l" defTabSz="457200">
              <a:lnSpc>
                <a:spcPct val="120000"/>
              </a:lnSpc>
              <a:defRPr i="1" sz="3000">
                <a:solidFill>
                  <a:schemeClr val="accent1">
                    <a:hueOff val="47394"/>
                    <a:satOff val="-25753"/>
                    <a:lumOff val="-7544"/>
                  </a:schemeClr>
                </a:solidFill>
              </a:defRPr>
            </a:pPr>
            <a:r>
              <a:t>     while dv</a:t>
            </a:r>
            <a:r>
              <a:rPr baseline="-5999"/>
              <a:t>1</a:t>
            </a:r>
            <a:r>
              <a:t>/dy(net-K) stays negative for </a:t>
            </a:r>
          </a:p>
          <a:p>
            <a:pPr marL="342900" indent="-342900" algn="l" defTabSz="457200">
              <a:lnSpc>
                <a:spcPct val="120000"/>
              </a:lnSpc>
              <a:defRPr i="1" sz="3000">
                <a:solidFill>
                  <a:schemeClr val="accent1">
                    <a:hueOff val="47394"/>
                    <a:satOff val="-25753"/>
                    <a:lumOff val="-7544"/>
                  </a:schemeClr>
                </a:solidFill>
              </a:defRPr>
            </a:pPr>
            <a:r>
              <a:t>    √s</a:t>
            </a:r>
            <a:r>
              <a:rPr baseline="-5999"/>
              <a:t>NN</a:t>
            </a:r>
            <a:r>
              <a:t> &lt; 14.5 GeV</a:t>
            </a:r>
          </a:p>
        </p:txBody>
      </p:sp>
      <p:sp>
        <p:nvSpPr>
          <p:cNvPr id="522" name="Shape 522"/>
          <p:cNvSpPr/>
          <p:nvPr/>
        </p:nvSpPr>
        <p:spPr>
          <a:xfrm>
            <a:off x="192113" y="1330449"/>
            <a:ext cx="1134338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3000">
                <a:solidFill>
                  <a:schemeClr val="accent1">
                    <a:hueOff val="47394"/>
                    <a:satOff val="-25753"/>
                    <a:lumOff val="-7544"/>
                  </a:schemeClr>
                </a:solidFill>
              </a:defRPr>
            </a:pPr>
            <a:r>
              <a:t>STAR published results show a minimum in dv</a:t>
            </a:r>
            <a:r>
              <a:rPr baseline="-5999"/>
              <a:t>1</a:t>
            </a:r>
            <a:r>
              <a:t>/dy for proton and </a:t>
            </a:r>
          </a:p>
          <a:p>
            <a:pPr algn="l">
              <a:defRPr i="1" sz="3000">
                <a:solidFill>
                  <a:schemeClr val="accent1">
                    <a:hueOff val="47394"/>
                    <a:satOff val="-25753"/>
                    <a:lumOff val="-7544"/>
                  </a:schemeClr>
                </a:solidFill>
              </a:defRPr>
            </a:pPr>
            <a:r>
              <a:t>net-protons and a double sign-change in net-proton dv</a:t>
            </a:r>
            <a:r>
              <a:rPr baseline="-5999"/>
              <a:t>1</a:t>
            </a:r>
            <a:r>
              <a:t>/dy </a:t>
            </a:r>
          </a:p>
        </p:txBody>
      </p:sp>
      <p:sp>
        <p:nvSpPr>
          <p:cNvPr id="523" name="Shape 523"/>
          <p:cNvSpPr/>
          <p:nvPr/>
        </p:nvSpPr>
        <p:spPr>
          <a:xfrm>
            <a:off x="10108" y="2518749"/>
            <a:ext cx="419290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u="sng">
                <a:solidFill>
                  <a:schemeClr val="accent1">
                    <a:hueOff val="47394"/>
                    <a:satOff val="-25753"/>
                    <a:lumOff val="-7544"/>
                  </a:schemeClr>
                </a:solidFill>
              </a:defRPr>
            </a:lvl1pPr>
          </a:lstStyle>
          <a:p>
            <a:pPr/>
            <a:r>
              <a:t>New preliminary results:</a:t>
            </a:r>
          </a:p>
        </p:txBody>
      </p:sp>
      <p:sp>
        <p:nvSpPr>
          <p:cNvPr id="524" name="Shape 524"/>
          <p:cNvSpPr/>
          <p:nvPr/>
        </p:nvSpPr>
        <p:spPr>
          <a:xfrm>
            <a:off x="8377380" y="3562903"/>
            <a:ext cx="256021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Helvetica"/>
                <a:ea typeface="Helvetica"/>
                <a:cs typeface="Helvetica"/>
                <a:sym typeface="Helvetica"/>
              </a:defRPr>
            </a:lvl1pPr>
          </a:lstStyle>
          <a:p>
            <a:pPr/>
            <a:r>
              <a:t>STAR Preliminary</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6" name="Shape 5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27" name="all_full_energy_published.pdf"/>
          <p:cNvPicPr>
            <a:picLocks noChangeAspect="1"/>
          </p:cNvPicPr>
          <p:nvPr/>
        </p:nvPicPr>
        <p:blipFill>
          <a:blip r:embed="rId2">
            <a:extLst/>
          </a:blip>
          <a:stretch>
            <a:fillRect/>
          </a:stretch>
        </p:blipFill>
        <p:spPr>
          <a:xfrm>
            <a:off x="7178681" y="5808062"/>
            <a:ext cx="5592652" cy="3590344"/>
          </a:xfrm>
          <a:prstGeom prst="rect">
            <a:avLst/>
          </a:prstGeom>
          <a:ln w="25400">
            <a:miter lim="400000"/>
          </a:ln>
          <a:effectLst>
            <a:outerShdw sx="100000" sy="100000" kx="0" ky="0" algn="b" rotWithShape="0" blurRad="254000" dist="127000" dir="5400000">
              <a:srgbClr val="000000">
                <a:alpha val="70000"/>
              </a:srgbClr>
            </a:outerShdw>
          </a:effectLst>
        </p:spPr>
      </p:pic>
      <p:sp>
        <p:nvSpPr>
          <p:cNvPr id="528" name="Shape 528"/>
          <p:cNvSpPr/>
          <p:nvPr>
            <p:ph type="title"/>
          </p:nvPr>
        </p:nvSpPr>
        <p:spPr>
          <a:xfrm>
            <a:off x="952500" y="-798"/>
            <a:ext cx="11099800" cy="1404493"/>
          </a:xfrm>
          <a:prstGeom prst="rect">
            <a:avLst/>
          </a:prstGeom>
        </p:spPr>
        <p:txBody>
          <a:bodyPr/>
          <a:lstStyle>
            <a:lvl1pPr>
              <a:defRPr sz="5000">
                <a:solidFill>
                  <a:schemeClr val="accent5">
                    <a:hueOff val="-176146"/>
                    <a:satOff val="3665"/>
                    <a:lumOff val="-13986"/>
                  </a:schemeClr>
                </a:solidFill>
              </a:defRPr>
            </a:lvl1pPr>
          </a:lstStyle>
          <a:p>
            <a:pPr/>
            <a:r>
              <a:t>Summary and outlook</a:t>
            </a:r>
          </a:p>
        </p:txBody>
      </p:sp>
      <p:sp>
        <p:nvSpPr>
          <p:cNvPr id="529" name="Shape 529"/>
          <p:cNvSpPr/>
          <p:nvPr/>
        </p:nvSpPr>
        <p:spPr>
          <a:xfrm>
            <a:off x="613026" y="1133482"/>
            <a:ext cx="11087149"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599" indent="-228599" algn="l">
              <a:buSzPct val="100000"/>
              <a:buChar char="➡"/>
              <a:defRPr i="1" sz="3000">
                <a:solidFill>
                  <a:schemeClr val="accent1">
                    <a:hueOff val="47394"/>
                    <a:satOff val="-25753"/>
                    <a:lumOff val="-7544"/>
                  </a:schemeClr>
                </a:solidFill>
              </a:defRPr>
            </a:pPr>
            <a:r>
              <a:t> Present models can not explain main features of data</a:t>
            </a:r>
          </a:p>
          <a:p>
            <a:pPr marL="228599" indent="-228599" algn="l">
              <a:buSzPct val="100000"/>
              <a:buChar char="➡"/>
              <a:defRPr i="1" sz="3000">
                <a:solidFill>
                  <a:schemeClr val="accent1">
                    <a:hueOff val="47394"/>
                    <a:satOff val="-25753"/>
                    <a:lumOff val="-7544"/>
                  </a:schemeClr>
                </a:solidFill>
              </a:defRPr>
            </a:pPr>
          </a:p>
          <a:p>
            <a:pPr marL="228599" indent="-228599" algn="l">
              <a:buSzPct val="100000"/>
              <a:buChar char="➡"/>
              <a:defRPr i="1" sz="3000">
                <a:solidFill>
                  <a:schemeClr val="accent1">
                    <a:hueOff val="47394"/>
                    <a:satOff val="-25753"/>
                    <a:lumOff val="-7544"/>
                  </a:schemeClr>
                </a:solidFill>
              </a:defRPr>
            </a:pPr>
            <a:r>
              <a:t> New set of results from STAR will put stringent constraint</a:t>
            </a:r>
          </a:p>
          <a:p>
            <a:pPr algn="l">
              <a:defRPr i="1" sz="3000">
                <a:solidFill>
                  <a:schemeClr val="accent1">
                    <a:hueOff val="47394"/>
                    <a:satOff val="-25753"/>
                    <a:lumOff val="-7544"/>
                  </a:schemeClr>
                </a:solidFill>
              </a:defRPr>
            </a:pPr>
            <a:r>
              <a:t>    on theoretical models</a:t>
            </a:r>
          </a:p>
          <a:p>
            <a:pPr algn="l">
              <a:defRPr i="1" sz="3000">
                <a:solidFill>
                  <a:schemeClr val="accent1">
                    <a:hueOff val="47394"/>
                    <a:satOff val="-25753"/>
                    <a:lumOff val="-7544"/>
                  </a:schemeClr>
                </a:solidFill>
              </a:defRPr>
            </a:pPr>
          </a:p>
          <a:p>
            <a:pPr marL="228599" indent="-228599" algn="l">
              <a:buSzPct val="100000"/>
              <a:buChar char="➡"/>
              <a:defRPr i="1" sz="3000">
                <a:solidFill>
                  <a:schemeClr val="accent1">
                    <a:hueOff val="47394"/>
                    <a:satOff val="-25753"/>
                    <a:lumOff val="-7544"/>
                  </a:schemeClr>
                </a:solidFill>
              </a:defRPr>
            </a:pPr>
            <a:r>
              <a:t> More theoretical progress needed for a clear interpretation</a:t>
            </a:r>
          </a:p>
          <a:p>
            <a:pPr algn="l">
              <a:defRPr i="1" sz="3000">
                <a:solidFill>
                  <a:schemeClr val="accent1">
                    <a:hueOff val="47394"/>
                    <a:satOff val="-25753"/>
                    <a:lumOff val="-7544"/>
                  </a:schemeClr>
                </a:solidFill>
              </a:defRPr>
            </a:pPr>
            <a:r>
              <a:t>    of data</a:t>
            </a:r>
          </a:p>
          <a:p>
            <a:pPr algn="l">
              <a:defRPr i="1" sz="3000">
                <a:solidFill>
                  <a:schemeClr val="accent1">
                    <a:hueOff val="47394"/>
                    <a:satOff val="-25753"/>
                    <a:lumOff val="-7544"/>
                  </a:schemeClr>
                </a:solidFill>
              </a:defRPr>
            </a:pPr>
          </a:p>
          <a:p>
            <a:pPr marL="228599" indent="-228599" algn="l">
              <a:buSzPct val="100000"/>
              <a:buChar char="➡"/>
              <a:defRPr i="1" sz="3000">
                <a:solidFill>
                  <a:schemeClr val="accent1">
                    <a:hueOff val="47394"/>
                    <a:satOff val="-25753"/>
                    <a:lumOff val="-7544"/>
                  </a:schemeClr>
                </a:solidFill>
              </a:defRPr>
            </a:pPr>
            <a:r>
              <a:t> Data from BES-II with more statistics and upgraded detectors</a:t>
            </a:r>
          </a:p>
          <a:p>
            <a:pPr algn="l">
              <a:defRPr i="1" sz="3000">
                <a:solidFill>
                  <a:schemeClr val="accent1">
                    <a:hueOff val="47394"/>
                    <a:satOff val="-25753"/>
                    <a:lumOff val="-7544"/>
                  </a:schemeClr>
                </a:solidFill>
              </a:defRPr>
            </a:pPr>
            <a:r>
              <a:t>   will provide results with more precision</a:t>
            </a:r>
          </a:p>
        </p:txBody>
      </p:sp>
      <p:pic>
        <p:nvPicPr>
          <p:cNvPr id="530" name="pasted-image.pdf"/>
          <p:cNvPicPr>
            <a:picLocks noChangeAspect="1"/>
          </p:cNvPicPr>
          <p:nvPr/>
        </p:nvPicPr>
        <p:blipFill>
          <a:blip r:embed="rId3">
            <a:alphaModFix amt="10347"/>
            <a:extLst/>
          </a:blip>
          <a:stretch>
            <a:fillRect/>
          </a:stretch>
        </p:blipFill>
        <p:spPr>
          <a:xfrm>
            <a:off x="3111689" y="-35512"/>
            <a:ext cx="6428073" cy="7935346"/>
          </a:xfrm>
          <a:prstGeom prst="rect">
            <a:avLst/>
          </a:prstGeom>
          <a:ln w="12700">
            <a:miter lim="400000"/>
          </a:ln>
        </p:spPr>
      </p:pic>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33" name="pasted-image.pdf"/>
          <p:cNvPicPr>
            <a:picLocks noChangeAspect="1"/>
          </p:cNvPicPr>
          <p:nvPr/>
        </p:nvPicPr>
        <p:blipFill>
          <a:blip r:embed="rId2">
            <a:alphaModFix amt="9945"/>
            <a:extLst/>
          </a:blip>
          <a:stretch>
            <a:fillRect/>
          </a:stretch>
        </p:blipFill>
        <p:spPr>
          <a:xfrm>
            <a:off x="3111689" y="-35512"/>
            <a:ext cx="6428073" cy="7935346"/>
          </a:xfrm>
          <a:prstGeom prst="rect">
            <a:avLst/>
          </a:prstGeom>
          <a:ln w="12700">
            <a:miter lim="400000"/>
          </a:ln>
        </p:spPr>
      </p:pic>
      <p:sp>
        <p:nvSpPr>
          <p:cNvPr id="534" name="Shape 534"/>
          <p:cNvSpPr/>
          <p:nvPr/>
        </p:nvSpPr>
        <p:spPr>
          <a:xfrm>
            <a:off x="4892408" y="7873473"/>
            <a:ext cx="321998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5300">
                <a:solidFill>
                  <a:schemeClr val="accent5"/>
                </a:solidFill>
              </a:defRPr>
            </a:lvl1pPr>
          </a:lstStyle>
          <a:p>
            <a:pPr/>
            <a:r>
              <a:t>Thank you</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6" name="Shape 536"/>
          <p:cNvSpPr/>
          <p:nvPr/>
        </p:nvSpPr>
        <p:spPr>
          <a:xfrm>
            <a:off x="99364" y="6966794"/>
            <a:ext cx="12805786" cy="24384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i="1" sz="1900">
                <a:solidFill>
                  <a:schemeClr val="accent2">
                    <a:hueOff val="-554920"/>
                    <a:satOff val="-21482"/>
                    <a:lumOff val="-6228"/>
                  </a:schemeClr>
                </a:solidFill>
              </a:defRPr>
            </a:pPr>
            <a:r>
              <a:t>““More detailed systematic studies are needed by using a fully baryon density dependent EoS, in order to draw a conclusion that minimum of dv</a:t>
            </a:r>
            <a:r>
              <a:rPr baseline="-5999"/>
              <a:t>1</a:t>
            </a:r>
            <a:r>
              <a:t>/dy is a result of the softening of the EoS which may be caused by a first-order phase transition. … It seems obvious to infer a softening of the EoS from the experimentally observed collapse of net-proton flow when the c.m. energy is increased from 7 to 11 GeV. However, the statement of a discovery of the ”softening” of the EoS from the net-proton v1 data shows even more convincing evidence for the ”phase transition” as we observe the re-bound at higher energies, namely STAR observed second change of sign of the v1 values of the net-protons at √ sNN ≈ 40 GeV back to positive v1 at higher energies [1]. This shows that the soft region is overcome, and the directed flow picks up steam again, due to the re-hardening of the EoS at considerably larger energy densities.”</a:t>
            </a:r>
          </a:p>
        </p:txBody>
      </p:sp>
      <p:sp>
        <p:nvSpPr>
          <p:cNvPr id="537" name="Shape 5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8" name="Shape 538"/>
          <p:cNvSpPr/>
          <p:nvPr>
            <p:ph type="title"/>
          </p:nvPr>
        </p:nvSpPr>
        <p:spPr>
          <a:xfrm>
            <a:off x="952500" y="0"/>
            <a:ext cx="11099800" cy="1404492"/>
          </a:xfrm>
          <a:prstGeom prst="rect">
            <a:avLst/>
          </a:prstGeom>
        </p:spPr>
        <p:txBody>
          <a:bodyPr/>
          <a:lstStyle/>
          <a:p>
            <a:pPr defTabSz="490727">
              <a:defRPr sz="4200">
                <a:solidFill>
                  <a:schemeClr val="accent5"/>
                </a:solidFill>
              </a:defRPr>
            </a:pPr>
            <a:r>
              <a:t>Interpretation of STAR dv</a:t>
            </a:r>
            <a:r>
              <a:rPr baseline="-5999"/>
              <a:t>1</a:t>
            </a:r>
            <a:r>
              <a:t>/dy data by different models</a:t>
            </a:r>
          </a:p>
        </p:txBody>
      </p:sp>
      <p:sp>
        <p:nvSpPr>
          <p:cNvPr id="539" name="Shape 539"/>
          <p:cNvSpPr/>
          <p:nvPr/>
        </p:nvSpPr>
        <p:spPr>
          <a:xfrm>
            <a:off x="99507" y="1406583"/>
            <a:ext cx="12805786" cy="13208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i="1" sz="2000">
                <a:solidFill>
                  <a:schemeClr val="accent1"/>
                </a:solidFill>
              </a:defRPr>
            </a:lvl1pPr>
          </a:lstStyle>
          <a:p>
            <a:pPr/>
            <a:r>
              <a:t>”…we find that essentially all models, including the standard hadronic transport UrQMD, cannot even describe the qualitative behavior, observed by experiment, of the proton directed flow. All models severely overestimate the data, even though other observables, like the radial or elliptic flow, are usually well described within these models.”</a:t>
            </a:r>
          </a:p>
        </p:txBody>
      </p:sp>
      <p:sp>
        <p:nvSpPr>
          <p:cNvPr id="540" name="Shape 540"/>
          <p:cNvSpPr/>
          <p:nvPr/>
        </p:nvSpPr>
        <p:spPr>
          <a:xfrm>
            <a:off x="99507" y="3042643"/>
            <a:ext cx="12805786" cy="19304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i="1" sz="2000">
                <a:solidFill>
                  <a:schemeClr val="accent5">
                    <a:hueOff val="-176146"/>
                    <a:satOff val="3665"/>
                    <a:lumOff val="-13986"/>
                  </a:schemeClr>
                </a:solidFill>
              </a:defRPr>
            </a:lvl1pPr>
          </a:lstStyle>
          <a:p>
            <a:pPr/>
            <a:r>
              <a:t>“… with available data indicated a definite advantage of the deconfinement (crossover and first-order) scenarios over the purely hadronic one, especially at high (RHIC) collision energies. However, predictions of the crossover and first-order-transition scenarios looked very similar so far. Only a slight preference could be given to the crossover EoS. In the case of the directed flow we can definitely conclude that the best overall reproduction of the STAR data is achieved with the crossover EoS. The first-order-transition scenario gives results which strongly differ from those in the crossover scenario, especially for the proton v1.”</a:t>
            </a:r>
          </a:p>
        </p:txBody>
      </p:sp>
      <p:sp>
        <p:nvSpPr>
          <p:cNvPr id="541" name="Shape 541"/>
          <p:cNvSpPr/>
          <p:nvPr/>
        </p:nvSpPr>
        <p:spPr>
          <a:xfrm>
            <a:off x="32384" y="5346700"/>
            <a:ext cx="12966701" cy="13208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defRPr i="1" sz="2000"/>
            </a:lvl1pPr>
          </a:lstStyle>
          <a:p>
            <a:pPr/>
            <a:r>
              <a:t>“… Still sizable discrepancies with experimental measurements in the directed flow characteristics are found .............. Our flow analysis shows no indication of a first-order transition. However, we have found further strong evidence that the dynamics of heavy-ion reactions at lower SPS and AGS energies is far from being understood especially on the hadronic level.”</a:t>
            </a:r>
          </a:p>
        </p:txBody>
      </p:sp>
      <p:sp>
        <p:nvSpPr>
          <p:cNvPr id="542" name="Shape 542"/>
          <p:cNvSpPr/>
          <p:nvPr/>
        </p:nvSpPr>
        <p:spPr>
          <a:xfrm>
            <a:off x="52272" y="988862"/>
            <a:ext cx="237008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300">
                <a:solidFill>
                  <a:schemeClr val="accent5">
                    <a:hueOff val="-444211"/>
                    <a:satOff val="-14915"/>
                    <a:lumOff val="22857"/>
                  </a:schemeClr>
                </a:solidFill>
                <a:latin typeface="Helvetica"/>
                <a:ea typeface="Helvetica"/>
                <a:cs typeface="Helvetica"/>
                <a:sym typeface="Helvetica"/>
              </a:defRPr>
            </a:lvl1pPr>
          </a:lstStyle>
          <a:p>
            <a:pPr/>
            <a:r>
              <a:t>Frankfurt hybrid</a:t>
            </a:r>
          </a:p>
        </p:txBody>
      </p:sp>
      <p:sp>
        <p:nvSpPr>
          <p:cNvPr id="543" name="Shape 543"/>
          <p:cNvSpPr/>
          <p:nvPr/>
        </p:nvSpPr>
        <p:spPr>
          <a:xfrm>
            <a:off x="119283" y="2667394"/>
            <a:ext cx="66612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300">
                <a:solidFill>
                  <a:schemeClr val="accent5">
                    <a:hueOff val="-444211"/>
                    <a:satOff val="-14915"/>
                    <a:lumOff val="22857"/>
                  </a:schemeClr>
                </a:solidFill>
                <a:latin typeface="Helvetica"/>
                <a:ea typeface="Helvetica"/>
                <a:cs typeface="Helvetica"/>
                <a:sym typeface="Helvetica"/>
              </a:defRPr>
            </a:lvl1pPr>
          </a:lstStyle>
          <a:p>
            <a:pPr/>
            <a:r>
              <a:t>3FD</a:t>
            </a:r>
          </a:p>
        </p:txBody>
      </p:sp>
      <p:sp>
        <p:nvSpPr>
          <p:cNvPr id="544" name="Shape 544"/>
          <p:cNvSpPr/>
          <p:nvPr/>
        </p:nvSpPr>
        <p:spPr>
          <a:xfrm>
            <a:off x="40235" y="4963369"/>
            <a:ext cx="1623722"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300">
                <a:solidFill>
                  <a:schemeClr val="accent5">
                    <a:hueOff val="-444211"/>
                    <a:satOff val="-14915"/>
                    <a:lumOff val="22857"/>
                  </a:schemeClr>
                </a:solidFill>
                <a:latin typeface="Helvetica"/>
                <a:ea typeface="Helvetica"/>
                <a:cs typeface="Helvetica"/>
                <a:sym typeface="Helvetica"/>
              </a:defRPr>
            </a:lvl1pPr>
          </a:lstStyle>
          <a:p>
            <a:pPr/>
            <a:r>
              <a:t>PHSD/HSD</a:t>
            </a:r>
          </a:p>
        </p:txBody>
      </p:sp>
      <p:sp>
        <p:nvSpPr>
          <p:cNvPr id="545" name="Shape 545"/>
          <p:cNvSpPr/>
          <p:nvPr/>
        </p:nvSpPr>
        <p:spPr>
          <a:xfrm>
            <a:off x="40235" y="6620424"/>
            <a:ext cx="82829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300">
                <a:solidFill>
                  <a:schemeClr val="accent5">
                    <a:hueOff val="-444211"/>
                    <a:satOff val="-14915"/>
                    <a:lumOff val="22857"/>
                  </a:schemeClr>
                </a:solidFill>
                <a:latin typeface="Helvetica"/>
                <a:ea typeface="Helvetica"/>
                <a:cs typeface="Helvetica"/>
                <a:sym typeface="Helvetica"/>
              </a:defRPr>
            </a:lvl1pPr>
          </a:lstStyle>
          <a:p>
            <a:pPr/>
            <a:r>
              <a:t>JAM:</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ph type="title"/>
          </p:nvPr>
        </p:nvSpPr>
        <p:spPr>
          <a:xfrm>
            <a:off x="952500" y="-99115"/>
            <a:ext cx="11099800" cy="1404492"/>
          </a:xfrm>
          <a:prstGeom prst="rect">
            <a:avLst/>
          </a:prstGeom>
        </p:spPr>
        <p:txBody>
          <a:bodyPr/>
          <a:lstStyle>
            <a:lvl1pPr>
              <a:defRPr sz="5000"/>
            </a:lvl1pPr>
          </a:lstStyle>
          <a:p>
            <a:pPr/>
            <a:r>
              <a:t>Results from RHIC and LHC</a:t>
            </a:r>
          </a:p>
        </p:txBody>
      </p:sp>
      <p:sp>
        <p:nvSpPr>
          <p:cNvPr id="548" name="Shape 54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9" name="v1pt_mid_frd_rap_star-eps-converted-to.pdf"/>
          <p:cNvPicPr>
            <a:picLocks noChangeAspect="1"/>
          </p:cNvPicPr>
          <p:nvPr/>
        </p:nvPicPr>
        <p:blipFill>
          <a:blip r:embed="rId2">
            <a:extLst/>
          </a:blip>
          <a:srcRect l="0" t="6696" r="13107" b="0"/>
          <a:stretch>
            <a:fillRect/>
          </a:stretch>
        </p:blipFill>
        <p:spPr>
          <a:xfrm>
            <a:off x="130718" y="1768618"/>
            <a:ext cx="5730551" cy="5176681"/>
          </a:xfrm>
          <a:prstGeom prst="rect">
            <a:avLst/>
          </a:prstGeom>
          <a:ln w="12700">
            <a:miter lim="400000"/>
          </a:ln>
        </p:spPr>
      </p:pic>
      <p:pic>
        <p:nvPicPr>
          <p:cNvPr id="550" name="v1pt_midrap_star_alice.pdf"/>
          <p:cNvPicPr>
            <a:picLocks noChangeAspect="1"/>
          </p:cNvPicPr>
          <p:nvPr/>
        </p:nvPicPr>
        <p:blipFill>
          <a:blip r:embed="rId3">
            <a:extLst/>
          </a:blip>
          <a:srcRect l="0" t="6396" r="14275" b="0"/>
          <a:stretch>
            <a:fillRect/>
          </a:stretch>
        </p:blipFill>
        <p:spPr>
          <a:xfrm>
            <a:off x="6364627" y="1746989"/>
            <a:ext cx="6053603" cy="5514133"/>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ph type="title"/>
          </p:nvPr>
        </p:nvSpPr>
        <p:spPr>
          <a:xfrm>
            <a:off x="952500" y="-99115"/>
            <a:ext cx="11099800" cy="1404492"/>
          </a:xfrm>
          <a:prstGeom prst="rect">
            <a:avLst/>
          </a:prstGeom>
        </p:spPr>
        <p:txBody>
          <a:bodyPr/>
          <a:lstStyle>
            <a:lvl1pPr>
              <a:defRPr sz="5000"/>
            </a:lvl1pPr>
          </a:lstStyle>
          <a:p>
            <a:pPr/>
            <a:r>
              <a:t>Baryon Density</a:t>
            </a:r>
          </a:p>
        </p:txBody>
      </p:sp>
      <p:sp>
        <p:nvSpPr>
          <p:cNvPr id="553" name="Shape 5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54" name="Screen Shot 2016-09-19 at 10.15.47 PM.png"/>
          <p:cNvPicPr>
            <a:picLocks noChangeAspect="1"/>
          </p:cNvPicPr>
          <p:nvPr/>
        </p:nvPicPr>
        <p:blipFill>
          <a:blip r:embed="rId2">
            <a:extLst/>
          </a:blip>
          <a:srcRect l="1728" t="6845" r="6213" b="4568"/>
          <a:stretch>
            <a:fillRect/>
          </a:stretch>
        </p:blipFill>
        <p:spPr>
          <a:xfrm>
            <a:off x="628848" y="1388964"/>
            <a:ext cx="11971868" cy="4587410"/>
          </a:xfrm>
          <a:prstGeom prst="rect">
            <a:avLst/>
          </a:prstGeom>
          <a:ln w="127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xfrm>
            <a:off x="952500" y="-99115"/>
            <a:ext cx="11099800" cy="1404492"/>
          </a:xfrm>
          <a:prstGeom prst="rect">
            <a:avLst/>
          </a:prstGeom>
        </p:spPr>
        <p:txBody>
          <a:bodyPr/>
          <a:lstStyle>
            <a:lvl1pPr>
              <a:defRPr sz="5000"/>
            </a:lvl1pPr>
          </a:lstStyle>
          <a:p>
            <a:pPr/>
            <a:r>
              <a:t>JAM Calculation</a:t>
            </a:r>
          </a:p>
        </p:txBody>
      </p:sp>
      <p:sp>
        <p:nvSpPr>
          <p:cNvPr id="557" name="Shape 55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58" name="Screen Shot 2016-09-19 at 10.50.34 PM.png"/>
          <p:cNvPicPr>
            <a:picLocks noChangeAspect="1"/>
          </p:cNvPicPr>
          <p:nvPr/>
        </p:nvPicPr>
        <p:blipFill>
          <a:blip r:embed="rId2">
            <a:extLst/>
          </a:blip>
          <a:srcRect l="2827" t="11285" r="7111" b="4405"/>
          <a:stretch>
            <a:fillRect/>
          </a:stretch>
        </p:blipFill>
        <p:spPr>
          <a:xfrm>
            <a:off x="148166" y="2215392"/>
            <a:ext cx="5953949" cy="4534857"/>
          </a:xfrm>
          <a:prstGeom prst="rect">
            <a:avLst/>
          </a:prstGeom>
          <a:ln w="12700">
            <a:miter lim="400000"/>
          </a:ln>
        </p:spPr>
      </p:pic>
      <p:pic>
        <p:nvPicPr>
          <p:cNvPr id="559" name="Screen Shot 2016-09-19 at 10.49.58 PM.png"/>
          <p:cNvPicPr>
            <a:picLocks noChangeAspect="1"/>
          </p:cNvPicPr>
          <p:nvPr/>
        </p:nvPicPr>
        <p:blipFill>
          <a:blip r:embed="rId3">
            <a:extLst/>
          </a:blip>
          <a:srcRect l="1869" t="3008" r="8466" b="0"/>
          <a:stretch>
            <a:fillRect/>
          </a:stretch>
        </p:blipFill>
        <p:spPr>
          <a:xfrm>
            <a:off x="6959965" y="1552937"/>
            <a:ext cx="5498273" cy="6386415"/>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Screen Shot 2016-09-13 at 2.39.42 PM.png"/>
          <p:cNvPicPr>
            <a:picLocks noChangeAspect="1"/>
          </p:cNvPicPr>
          <p:nvPr/>
        </p:nvPicPr>
        <p:blipFill>
          <a:blip r:embed="rId2">
            <a:extLst/>
          </a:blip>
          <a:srcRect l="2667" t="5959" r="0" b="0"/>
          <a:stretch>
            <a:fillRect/>
          </a:stretch>
        </p:blipFill>
        <p:spPr>
          <a:xfrm>
            <a:off x="5070742" y="1914180"/>
            <a:ext cx="4713287" cy="4066980"/>
          </a:xfrm>
          <a:prstGeom prst="rect">
            <a:avLst/>
          </a:prstGeom>
          <a:ln w="12700">
            <a:miter lim="400000"/>
          </a:ln>
        </p:spPr>
      </p:pic>
      <p:pic>
        <p:nvPicPr>
          <p:cNvPr id="165" name="pasted-image.pdf"/>
          <p:cNvPicPr>
            <a:picLocks noChangeAspect="1"/>
          </p:cNvPicPr>
          <p:nvPr/>
        </p:nvPicPr>
        <p:blipFill>
          <a:blip r:embed="rId3">
            <a:extLst/>
          </a:blip>
          <a:srcRect l="0" t="0" r="0" b="1223"/>
          <a:stretch>
            <a:fillRect/>
          </a:stretch>
        </p:blipFill>
        <p:spPr>
          <a:xfrm>
            <a:off x="9180670" y="5474143"/>
            <a:ext cx="3680631" cy="3415933"/>
          </a:xfrm>
          <a:prstGeom prst="rect">
            <a:avLst/>
          </a:prstGeom>
          <a:ln w="12700">
            <a:miter lim="400000"/>
          </a:ln>
        </p:spPr>
      </p:pic>
      <p:sp>
        <p:nvSpPr>
          <p:cNvPr id="166" name="Shape 166"/>
          <p:cNvSpPr/>
          <p:nvPr>
            <p:ph type="title"/>
          </p:nvPr>
        </p:nvSpPr>
        <p:spPr>
          <a:xfrm>
            <a:off x="952500" y="0"/>
            <a:ext cx="11099800" cy="1404492"/>
          </a:xfrm>
          <a:prstGeom prst="rect">
            <a:avLst/>
          </a:prstGeom>
        </p:spPr>
        <p:txBody>
          <a:bodyPr/>
          <a:lstStyle>
            <a:lvl1pPr>
              <a:defRPr sz="5000">
                <a:solidFill>
                  <a:schemeClr val="accent5"/>
                </a:solidFill>
              </a:defRPr>
            </a:lvl1pPr>
          </a:lstStyle>
          <a:p>
            <a:pPr/>
            <a:r>
              <a:t>Rapidity dependence of directed flow</a:t>
            </a:r>
          </a:p>
        </p:txBody>
      </p:sp>
      <p:sp>
        <p:nvSpPr>
          <p:cNvPr id="167" name="Shape 167"/>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8" name="pasted-image.pdf"/>
          <p:cNvPicPr>
            <a:picLocks noChangeAspect="1"/>
          </p:cNvPicPr>
          <p:nvPr/>
        </p:nvPicPr>
        <p:blipFill>
          <a:blip r:embed="rId4">
            <a:extLst/>
          </a:blip>
          <a:srcRect l="5214" t="4180" r="0" b="1446"/>
          <a:stretch>
            <a:fillRect/>
          </a:stretch>
        </p:blipFill>
        <p:spPr>
          <a:xfrm>
            <a:off x="8661" y="1586559"/>
            <a:ext cx="5025130" cy="4874935"/>
          </a:xfrm>
          <a:prstGeom prst="rect">
            <a:avLst/>
          </a:prstGeom>
          <a:ln w="12700">
            <a:miter lim="400000"/>
          </a:ln>
        </p:spPr>
      </p:pic>
      <p:sp>
        <p:nvSpPr>
          <p:cNvPr id="169" name="Shape 169"/>
          <p:cNvSpPr/>
          <p:nvPr/>
        </p:nvSpPr>
        <p:spPr>
          <a:xfrm>
            <a:off x="43953" y="7043770"/>
            <a:ext cx="10071812"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solidFill>
                  <a:schemeClr val="accent1">
                    <a:hueOff val="47394"/>
                    <a:satOff val="-25753"/>
                    <a:lumOff val="-7544"/>
                  </a:schemeClr>
                </a:solidFill>
              </a:defRPr>
            </a:pPr>
            <a:r>
              <a:t>Models </a:t>
            </a:r>
            <a:r>
              <a:rPr>
                <a:solidFill>
                  <a:schemeClr val="accent2">
                    <a:hueOff val="-902888"/>
                    <a:satOff val="-15377"/>
                    <a:lumOff val="-12864"/>
                  </a:schemeClr>
                </a:solidFill>
              </a:rPr>
              <a:t>with QGP</a:t>
            </a:r>
            <a:r>
              <a:t> predicted a “wiggle”/ flat v</a:t>
            </a:r>
            <a:r>
              <a:rPr baseline="-5999"/>
              <a:t>1</a:t>
            </a:r>
            <a:r>
              <a:t> at </a:t>
            </a:r>
          </a:p>
          <a:p>
            <a:pPr algn="l">
              <a:defRPr sz="2800">
                <a:solidFill>
                  <a:schemeClr val="accent1">
                    <a:hueOff val="47394"/>
                    <a:satOff val="-25753"/>
                    <a:lumOff val="-7544"/>
                  </a:schemeClr>
                </a:solidFill>
              </a:defRPr>
            </a:pPr>
            <a:r>
              <a:t>mid-rapidity due to a 1st order phase transition</a:t>
            </a:r>
          </a:p>
          <a:p>
            <a:pPr algn="l">
              <a:defRPr sz="2800">
                <a:solidFill>
                  <a:schemeClr val="accent1">
                    <a:hueOff val="47394"/>
                    <a:satOff val="-25753"/>
                    <a:lumOff val="-7544"/>
                  </a:schemeClr>
                </a:solidFill>
              </a:defRPr>
            </a:pPr>
          </a:p>
          <a:p>
            <a:pPr algn="l">
              <a:defRPr sz="2800">
                <a:solidFill>
                  <a:schemeClr val="accent1">
                    <a:hueOff val="47394"/>
                    <a:satOff val="-25753"/>
                    <a:lumOff val="-7544"/>
                  </a:schemeClr>
                </a:solidFill>
              </a:defRPr>
            </a:pPr>
            <a:r>
              <a:t>Models </a:t>
            </a:r>
            <a:r>
              <a:rPr>
                <a:solidFill>
                  <a:schemeClr val="accent5"/>
                </a:solidFill>
              </a:rPr>
              <a:t>without QGP</a:t>
            </a:r>
            <a:r>
              <a:t> may also give a “wiggle” structure </a:t>
            </a:r>
          </a:p>
          <a:p>
            <a:pPr algn="l">
              <a:defRPr sz="2800">
                <a:solidFill>
                  <a:schemeClr val="accent1">
                    <a:hueOff val="47394"/>
                    <a:satOff val="-25753"/>
                    <a:lumOff val="-7544"/>
                  </a:schemeClr>
                </a:solidFill>
              </a:defRPr>
            </a:pPr>
            <a:r>
              <a:t>e.g., Baryon stopping + positive space-momentum correlation </a:t>
            </a:r>
          </a:p>
        </p:txBody>
      </p:sp>
      <p:sp>
        <p:nvSpPr>
          <p:cNvPr id="170" name="Shape 170"/>
          <p:cNvSpPr/>
          <p:nvPr/>
        </p:nvSpPr>
        <p:spPr>
          <a:xfrm>
            <a:off x="5676210" y="1509844"/>
            <a:ext cx="4143364"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R. Snellings et al., Phys. Rev. Lett. </a:t>
            </a:r>
            <a:r>
              <a:rPr b="1"/>
              <a:t>84</a:t>
            </a:r>
            <a:r>
              <a:t>, 2803 (2000)</a:t>
            </a:r>
          </a:p>
        </p:txBody>
      </p:sp>
      <p:sp>
        <p:nvSpPr>
          <p:cNvPr id="171" name="Shape 171"/>
          <p:cNvSpPr/>
          <p:nvPr/>
        </p:nvSpPr>
        <p:spPr>
          <a:xfrm>
            <a:off x="9150094" y="5168655"/>
            <a:ext cx="3810509"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M. Bleicher et al., Phys. Lett .</a:t>
            </a:r>
            <a:r>
              <a:rPr b="1"/>
              <a:t>B526</a:t>
            </a:r>
            <a:r>
              <a:t>, 309 (2002)</a:t>
            </a:r>
          </a:p>
        </p:txBody>
      </p:sp>
      <p:sp>
        <p:nvSpPr>
          <p:cNvPr id="172" name="Shape 172"/>
          <p:cNvSpPr/>
          <p:nvPr/>
        </p:nvSpPr>
        <p:spPr>
          <a:xfrm>
            <a:off x="1310365" y="1374508"/>
            <a:ext cx="3926062"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L. P. Csernai et al., Phys. Lett. </a:t>
            </a:r>
            <a:r>
              <a:rPr b="1"/>
              <a:t>B458</a:t>
            </a:r>
            <a:r>
              <a:t>, 454 (1999)</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1" name="Shape 561"/>
          <p:cNvSpPr/>
          <p:nvPr>
            <p:ph type="title"/>
          </p:nvPr>
        </p:nvSpPr>
        <p:spPr>
          <a:xfrm>
            <a:off x="952500" y="-99115"/>
            <a:ext cx="11099800" cy="1404492"/>
          </a:xfrm>
          <a:prstGeom prst="rect">
            <a:avLst/>
          </a:prstGeom>
        </p:spPr>
        <p:txBody>
          <a:bodyPr/>
          <a:lstStyle>
            <a:lvl1pPr>
              <a:defRPr sz="5000"/>
            </a:lvl1pPr>
          </a:lstStyle>
          <a:p>
            <a:pPr/>
            <a:r>
              <a:t>BES at RHIC</a:t>
            </a:r>
          </a:p>
        </p:txBody>
      </p:sp>
      <p:sp>
        <p:nvSpPr>
          <p:cNvPr id="562" name="Shape 5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3" name="all_bes.png"/>
          <p:cNvPicPr>
            <a:picLocks noChangeAspect="1"/>
          </p:cNvPicPr>
          <p:nvPr/>
        </p:nvPicPr>
        <p:blipFill>
          <a:blip r:embed="rId2">
            <a:extLst/>
          </a:blip>
          <a:stretch>
            <a:fillRect/>
          </a:stretch>
        </p:blipFill>
        <p:spPr>
          <a:xfrm>
            <a:off x="687315" y="1395625"/>
            <a:ext cx="9326125" cy="5987142"/>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6" name="pasted-image.pdf"/>
          <p:cNvPicPr>
            <a:picLocks noChangeAspect="1"/>
          </p:cNvPicPr>
          <p:nvPr/>
        </p:nvPicPr>
        <p:blipFill>
          <a:blip r:embed="rId2">
            <a:extLst/>
          </a:blip>
          <a:stretch>
            <a:fillRect/>
          </a:stretch>
        </p:blipFill>
        <p:spPr>
          <a:xfrm>
            <a:off x="255115" y="191335"/>
            <a:ext cx="12638919" cy="9479192"/>
          </a:xfrm>
          <a:prstGeom prst="rect">
            <a:avLst/>
          </a:prstGeom>
          <a:ln w="12700">
            <a:miter lim="400000"/>
          </a:ln>
        </p:spPr>
      </p:pic>
      <p:sp>
        <p:nvSpPr>
          <p:cNvPr id="567" name="Shape 567"/>
          <p:cNvSpPr/>
          <p:nvPr/>
        </p:nvSpPr>
        <p:spPr>
          <a:xfrm>
            <a:off x="8299279" y="8997291"/>
            <a:ext cx="43896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rgbClr val="FFFFFF"/>
                </a:solidFill>
                <a:latin typeface="Helvetica"/>
                <a:ea typeface="Helvetica"/>
                <a:cs typeface="Helvetica"/>
                <a:sym typeface="Helvetica"/>
              </a:defRPr>
            </a:lvl1pPr>
          </a:lstStyle>
          <a:p>
            <a:pPr/>
            <a:r>
              <a:t>Cartoon made by Mike Lisa</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pasted-image.pdf"/>
          <p:cNvPicPr>
            <a:picLocks noChangeAspect="1"/>
          </p:cNvPicPr>
          <p:nvPr/>
        </p:nvPicPr>
        <p:blipFill>
          <a:blip r:embed="rId2">
            <a:extLst/>
          </a:blip>
          <a:srcRect l="0" t="1258" r="0" b="0"/>
          <a:stretch>
            <a:fillRect/>
          </a:stretch>
        </p:blipFill>
        <p:spPr>
          <a:xfrm>
            <a:off x="6724187" y="1256016"/>
            <a:ext cx="5210976" cy="4538971"/>
          </a:xfrm>
          <a:prstGeom prst="rect">
            <a:avLst/>
          </a:prstGeom>
          <a:ln w="12700">
            <a:miter lim="400000"/>
          </a:ln>
        </p:spPr>
      </p:pic>
      <p:pic>
        <p:nvPicPr>
          <p:cNvPr id="175" name="Screen Shot 2016-05-14 at 4.44.59 PM.pdf"/>
          <p:cNvPicPr>
            <a:picLocks noChangeAspect="1"/>
          </p:cNvPicPr>
          <p:nvPr/>
        </p:nvPicPr>
        <p:blipFill>
          <a:blip r:embed="rId3">
            <a:extLst/>
          </a:blip>
          <a:srcRect l="3650" t="3249" r="0" b="3249"/>
          <a:stretch>
            <a:fillRect/>
          </a:stretch>
        </p:blipFill>
        <p:spPr>
          <a:xfrm>
            <a:off x="9095250" y="6363409"/>
            <a:ext cx="3837011" cy="3363228"/>
          </a:xfrm>
          <a:prstGeom prst="rect">
            <a:avLst/>
          </a:prstGeom>
          <a:ln w="12700">
            <a:miter lim="400000"/>
          </a:ln>
        </p:spPr>
      </p:pic>
      <p:sp>
        <p:nvSpPr>
          <p:cNvPr id="176" name="Shape 176"/>
          <p:cNvSpPr/>
          <p:nvPr>
            <p:ph type="title"/>
          </p:nvPr>
        </p:nvSpPr>
        <p:spPr>
          <a:xfrm>
            <a:off x="952500" y="0"/>
            <a:ext cx="11099800" cy="1404492"/>
          </a:xfrm>
          <a:prstGeom prst="rect">
            <a:avLst/>
          </a:prstGeom>
        </p:spPr>
        <p:txBody>
          <a:bodyPr/>
          <a:lstStyle>
            <a:lvl1pPr>
              <a:defRPr sz="5000">
                <a:solidFill>
                  <a:schemeClr val="accent5"/>
                </a:solidFill>
              </a:defRPr>
            </a:lvl1pPr>
          </a:lstStyle>
          <a:p>
            <a:pPr/>
            <a:r>
              <a:t>Directed flow and phase transition</a:t>
            </a:r>
          </a:p>
        </p:txBody>
      </p:sp>
      <p:sp>
        <p:nvSpPr>
          <p:cNvPr id="177" name="Shape 177"/>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8" name="Shape 178"/>
          <p:cNvSpPr/>
          <p:nvPr/>
        </p:nvSpPr>
        <p:spPr>
          <a:xfrm>
            <a:off x="9317072" y="5863270"/>
            <a:ext cx="3836988" cy="541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R. Snellings, New J of Phys </a:t>
            </a:r>
            <a:r>
              <a:rPr b="1"/>
              <a:t>13</a:t>
            </a:r>
            <a:r>
              <a:t>, 055008 (2011)</a:t>
            </a:r>
          </a:p>
          <a:p>
            <a:pPr marL="342900" indent="-342900" algn="l" defTabSz="457200">
              <a:lnSpc>
                <a:spcPct val="120000"/>
              </a:lnSpc>
              <a:defRPr i="1" sz="1400">
                <a:solidFill>
                  <a:srgbClr val="0433FF"/>
                </a:solidFill>
                <a:latin typeface="Arial"/>
                <a:ea typeface="Arial"/>
                <a:cs typeface="Arial"/>
                <a:sym typeface="Arial"/>
              </a:defRPr>
            </a:pPr>
            <a:r>
              <a:t>P. Huovinen et al, Nucl Phys </a:t>
            </a:r>
            <a:r>
              <a:rPr b="1"/>
              <a:t>A837</a:t>
            </a:r>
            <a:r>
              <a:t>, 26 (2010)</a:t>
            </a:r>
          </a:p>
        </p:txBody>
      </p:sp>
      <p:pic>
        <p:nvPicPr>
          <p:cNvPr id="179" name="pasted-image.pdf"/>
          <p:cNvPicPr>
            <a:picLocks noChangeAspect="1"/>
          </p:cNvPicPr>
          <p:nvPr/>
        </p:nvPicPr>
        <p:blipFill>
          <a:blip r:embed="rId4">
            <a:extLst/>
          </a:blip>
          <a:stretch>
            <a:fillRect/>
          </a:stretch>
        </p:blipFill>
        <p:spPr>
          <a:xfrm>
            <a:off x="347327" y="1264091"/>
            <a:ext cx="5575674" cy="4194544"/>
          </a:xfrm>
          <a:prstGeom prst="rect">
            <a:avLst/>
          </a:prstGeom>
          <a:ln w="12700">
            <a:miter lim="400000"/>
          </a:ln>
        </p:spPr>
      </p:pic>
      <p:sp>
        <p:nvSpPr>
          <p:cNvPr id="180" name="Shape 180"/>
          <p:cNvSpPr/>
          <p:nvPr/>
        </p:nvSpPr>
        <p:spPr>
          <a:xfrm>
            <a:off x="1035303" y="1414856"/>
            <a:ext cx="3810423"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D. Rischke et al, Heavy Ion Phys </a:t>
            </a:r>
            <a:r>
              <a:rPr b="1"/>
              <a:t>1</a:t>
            </a:r>
            <a:r>
              <a:t>, 309 (1995)</a:t>
            </a:r>
          </a:p>
        </p:txBody>
      </p:sp>
      <p:sp>
        <p:nvSpPr>
          <p:cNvPr id="181" name="Shape 181"/>
          <p:cNvSpPr/>
          <p:nvPr/>
        </p:nvSpPr>
        <p:spPr>
          <a:xfrm>
            <a:off x="419652" y="6568098"/>
            <a:ext cx="7454901"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solidFill>
                  <a:schemeClr val="accent1"/>
                </a:solidFill>
              </a:defRPr>
            </a:pPr>
            <a:r>
              <a:t>Model calculations indicated  that v</a:t>
            </a:r>
            <a:r>
              <a:rPr baseline="-5999"/>
              <a:t>1</a:t>
            </a:r>
            <a:r>
              <a:t>-slope</a:t>
            </a:r>
          </a:p>
          <a:p>
            <a:pPr algn="l">
              <a:defRPr sz="3000">
                <a:solidFill>
                  <a:schemeClr val="accent1"/>
                </a:solidFill>
              </a:defRPr>
            </a:pPr>
            <a:r>
              <a:t>(specially for baryons) at mid-rapidity is </a:t>
            </a:r>
          </a:p>
          <a:p>
            <a:pPr algn="l">
              <a:defRPr sz="3000">
                <a:solidFill>
                  <a:schemeClr val="accent1"/>
                </a:solidFill>
              </a:defRPr>
            </a:pPr>
            <a:r>
              <a:t>sensitive to the EoS of the system</a:t>
            </a:r>
          </a:p>
        </p:txBody>
      </p:sp>
      <p:sp>
        <p:nvSpPr>
          <p:cNvPr id="182" name="Shape 182"/>
          <p:cNvSpPr/>
          <p:nvPr/>
        </p:nvSpPr>
        <p:spPr>
          <a:xfrm>
            <a:off x="8070050" y="1414856"/>
            <a:ext cx="3326074"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H. Stocker Nucl. Phys. </a:t>
            </a:r>
            <a:r>
              <a:rPr b="1"/>
              <a:t>A750</a:t>
            </a:r>
            <a:r>
              <a:t>, 121 (2005)</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BES-I at RHIC</a:t>
            </a:r>
          </a:p>
        </p:txBody>
      </p:sp>
      <p:sp>
        <p:nvSpPr>
          <p:cNvPr id="185" name="Shape 185"/>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8" name="Group 188"/>
          <p:cNvGrpSpPr/>
          <p:nvPr/>
        </p:nvGrpSpPr>
        <p:grpSpPr>
          <a:xfrm>
            <a:off x="6270454" y="4782367"/>
            <a:ext cx="6728463" cy="3457875"/>
            <a:chOff x="0" y="0"/>
            <a:chExt cx="6728461" cy="3457873"/>
          </a:xfrm>
        </p:grpSpPr>
        <p:sp>
          <p:nvSpPr>
            <p:cNvPr id="187" name="Shape 187"/>
            <p:cNvSpPr/>
            <p:nvPr/>
          </p:nvSpPr>
          <p:spPr>
            <a:xfrm>
              <a:off x="215900" y="139699"/>
              <a:ext cx="6296662" cy="2899075"/>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342900" indent="-342900" algn="l" defTabSz="457200">
                <a:lnSpc>
                  <a:spcPct val="120000"/>
                </a:lnSpc>
                <a:defRPr b="1" i="1" sz="2500">
                  <a:solidFill>
                    <a:srgbClr val="FF2600"/>
                  </a:solidFill>
                  <a:latin typeface="Arial"/>
                  <a:ea typeface="Arial"/>
                  <a:cs typeface="Arial"/>
                  <a:sym typeface="Arial"/>
                </a:defRPr>
              </a:pPr>
              <a:r>
                <a:t>BES program: To explore QCD phase </a:t>
              </a:r>
            </a:p>
            <a:p>
              <a:pPr marL="342900" indent="-342900" algn="l" defTabSz="457200">
                <a:lnSpc>
                  <a:spcPct val="120000"/>
                </a:lnSpc>
                <a:defRPr b="1" i="1" sz="2500">
                  <a:solidFill>
                    <a:srgbClr val="FF2600"/>
                  </a:solidFill>
                  <a:latin typeface="Arial"/>
                  <a:ea typeface="Arial"/>
                  <a:cs typeface="Arial"/>
                  <a:sym typeface="Arial"/>
                </a:defRPr>
              </a:pPr>
              <a:r>
                <a:t>diagram by varying beam energy</a:t>
              </a:r>
            </a:p>
            <a:p>
              <a:pPr marL="342900" indent="-342900" algn="l" defTabSz="457200">
                <a:lnSpc>
                  <a:spcPct val="120000"/>
                </a:lnSpc>
                <a:defRPr b="1" i="1" sz="2500">
                  <a:solidFill>
                    <a:srgbClr val="FF2600"/>
                  </a:solidFill>
                  <a:latin typeface="Arial"/>
                  <a:ea typeface="Arial"/>
                  <a:cs typeface="Arial"/>
                  <a:sym typeface="Arial"/>
                </a:defRPr>
              </a:pPr>
            </a:p>
            <a:p>
              <a:pPr marL="394970" indent="-266700" algn="l" defTabSz="457200">
                <a:lnSpc>
                  <a:spcPct val="150000"/>
                </a:lnSpc>
                <a:buSzPct val="75000"/>
                <a:buChar char="✦"/>
                <a:defRPr i="1" sz="2500">
                  <a:solidFill>
                    <a:srgbClr val="0433FF"/>
                  </a:solidFill>
                  <a:latin typeface="Arial"/>
                  <a:ea typeface="Arial"/>
                  <a:cs typeface="Arial"/>
                  <a:sym typeface="Arial"/>
                </a:defRPr>
              </a:pPr>
              <a:r>
                <a:t>Map turn-off of QGP signatures</a:t>
              </a:r>
            </a:p>
            <a:p>
              <a:pPr marL="394970" indent="-266700" algn="l" defTabSz="457200">
                <a:lnSpc>
                  <a:spcPct val="150000"/>
                </a:lnSpc>
                <a:buSzPct val="75000"/>
                <a:buChar char="✦"/>
                <a:defRPr i="1" sz="2500">
                  <a:solidFill>
                    <a:srgbClr val="0433FF"/>
                  </a:solidFill>
                  <a:latin typeface="Arial"/>
                  <a:ea typeface="Arial"/>
                  <a:cs typeface="Arial"/>
                  <a:sym typeface="Arial"/>
                </a:defRPr>
              </a:pPr>
              <a:r>
                <a:t>Search for Critical Point</a:t>
              </a:r>
            </a:p>
            <a:p>
              <a:pPr marL="394970" indent="-266700" algn="l" defTabSz="457200">
                <a:lnSpc>
                  <a:spcPct val="150000"/>
                </a:lnSpc>
                <a:buSzPct val="75000"/>
                <a:buChar char="✦"/>
                <a:defRPr i="1" sz="2500">
                  <a:solidFill>
                    <a:schemeClr val="accent2">
                      <a:hueOff val="-554920"/>
                      <a:satOff val="-21482"/>
                      <a:lumOff val="-6228"/>
                    </a:schemeClr>
                  </a:solidFill>
                  <a:latin typeface="Arial"/>
                  <a:ea typeface="Arial"/>
                  <a:cs typeface="Arial"/>
                  <a:sym typeface="Arial"/>
                </a:defRPr>
              </a:pPr>
              <a:r>
                <a:t>Search for First-Order Phase Transition</a:t>
              </a:r>
            </a:p>
          </p:txBody>
        </p:sp>
        <p:pic>
          <p:nvPicPr>
            <p:cNvPr id="186" name=""/>
            <p:cNvPicPr>
              <a:picLocks noChangeAspect="0"/>
            </p:cNvPicPr>
            <p:nvPr/>
          </p:nvPicPr>
          <p:blipFill>
            <a:blip r:embed="rId2">
              <a:extLst/>
            </a:blip>
            <a:stretch>
              <a:fillRect/>
            </a:stretch>
          </p:blipFill>
          <p:spPr>
            <a:xfrm>
              <a:off x="0" y="0"/>
              <a:ext cx="6728462" cy="3457874"/>
            </a:xfrm>
            <a:prstGeom prst="rect">
              <a:avLst/>
            </a:prstGeom>
            <a:effectLst/>
          </p:spPr>
        </p:pic>
      </p:grpSp>
      <p:pic>
        <p:nvPicPr>
          <p:cNvPr id="189" name="Screen Shot 2016-05-13 at 11.41.16 PM.pdf"/>
          <p:cNvPicPr>
            <a:picLocks noChangeAspect="1"/>
          </p:cNvPicPr>
          <p:nvPr/>
        </p:nvPicPr>
        <p:blipFill>
          <a:blip r:embed="rId3">
            <a:extLst/>
          </a:blip>
          <a:stretch>
            <a:fillRect/>
          </a:stretch>
        </p:blipFill>
        <p:spPr>
          <a:xfrm>
            <a:off x="257246" y="1214296"/>
            <a:ext cx="5402417" cy="5252090"/>
          </a:xfrm>
          <a:prstGeom prst="rect">
            <a:avLst/>
          </a:prstGeom>
          <a:ln w="25400">
            <a:miter lim="400000"/>
          </a:ln>
          <a:effectLst>
            <a:outerShdw sx="100000" sy="100000" kx="0" ky="0" algn="b" rotWithShape="0" blurRad="254000" dist="127000" dir="5400000">
              <a:srgbClr val="000000">
                <a:alpha val="70000"/>
              </a:srgbClr>
            </a:outerShdw>
          </a:effectLst>
        </p:spPr>
      </p:pic>
      <p:sp>
        <p:nvSpPr>
          <p:cNvPr id="190" name="Shape 190"/>
          <p:cNvSpPr/>
          <p:nvPr/>
        </p:nvSpPr>
        <p:spPr>
          <a:xfrm>
            <a:off x="189492" y="6816787"/>
            <a:ext cx="5537925"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u="sng">
                <a:hlinkClick r:id="rId4" invalidUrl="" action="" tgtFrame="" tooltip="" history="1" highlightClick="0" endSnd="0"/>
              </a:defRPr>
            </a:lvl1pPr>
          </a:lstStyle>
          <a:p>
            <a:pPr>
              <a:defRPr u="none"/>
            </a:pPr>
            <a:r>
              <a:rPr u="sng">
                <a:hlinkClick r:id="rId4" invalidUrl="" action="" tgtFrame="" tooltip="" history="1" highlightClick="0" endSnd="0"/>
              </a:rPr>
              <a:t>https://drupal.star.bnl.gov/STAR/starnotes/public/sn0598</a:t>
            </a:r>
          </a:p>
        </p:txBody>
      </p:sp>
      <p:graphicFrame>
        <p:nvGraphicFramePr>
          <p:cNvPr id="191" name="Table 191"/>
          <p:cNvGraphicFramePr/>
          <p:nvPr/>
        </p:nvGraphicFramePr>
        <p:xfrm>
          <a:off x="6667105" y="1180633"/>
          <a:ext cx="5947861" cy="3470575"/>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1483790"/>
                <a:gridCol w="1483790"/>
                <a:gridCol w="1483790"/>
                <a:gridCol w="1483790"/>
              </a:tblGrid>
              <a:tr h="384208">
                <a:tc>
                  <a:txBody>
                    <a:bodyPr/>
                    <a:lstStyle/>
                    <a:p>
                      <a:pPr defTabSz="914400"/>
                      <a:r>
                        <a:rPr b="1" sz="1700">
                          <a:latin typeface="Helvetica"/>
                          <a:ea typeface="Helvetica"/>
                          <a:cs typeface="Helvetica"/>
                          <a:sym typeface="Helvetica"/>
                        </a:rPr>
                        <a:t>Energy(GeV)</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defTabSz="914400"/>
                      <a:r>
                        <a:rPr b="1" sz="1700">
                          <a:latin typeface="Helvetica"/>
                          <a:ea typeface="Helvetica"/>
                          <a:cs typeface="Helvetica"/>
                          <a:sym typeface="Helvetica"/>
                        </a:rPr>
                        <a:t>Events (M)</a:t>
                      </a:r>
                    </a:p>
                  </a:txBody>
                  <a:tcPr marL="50800" marR="50800" marT="50800" marB="50800" anchor="ctr" anchorCtr="0" horzOverflow="overflow">
                    <a:lnT w="12700">
                      <a:solidFill>
                        <a:srgbClr val="606060"/>
                      </a:solidFill>
                      <a:miter lim="400000"/>
                    </a:lnT>
                  </a:tcPr>
                </a:tc>
                <a:tc>
                  <a:txBody>
                    <a:bodyPr/>
                    <a:lstStyle/>
                    <a:p>
                      <a:pPr defTabSz="914400"/>
                      <a:r>
                        <a:rPr b="1" sz="1700">
                          <a:latin typeface="Helvetica"/>
                          <a:ea typeface="Helvetica"/>
                          <a:cs typeface="Helvetica"/>
                          <a:sym typeface="Helvetica"/>
                        </a:rPr>
                        <a:t>T (MeV)</a:t>
                      </a:r>
                    </a:p>
                  </a:txBody>
                  <a:tcPr marL="50800" marR="50800" marT="50800" marB="50800" anchor="ctr" anchorCtr="0" horzOverflow="overflow">
                    <a:lnT w="12700">
                      <a:solidFill>
                        <a:srgbClr val="606060"/>
                      </a:solidFill>
                      <a:miter lim="400000"/>
                    </a:lnT>
                  </a:tcPr>
                </a:tc>
                <a:tc>
                  <a:txBody>
                    <a:bodyPr/>
                    <a:lstStyle/>
                    <a:p>
                      <a:pPr defTabSz="914400">
                        <a:defRPr b="1" sz="1700">
                          <a:latin typeface="Helvetica"/>
                          <a:ea typeface="Helvetica"/>
                          <a:cs typeface="Helvetica"/>
                          <a:sym typeface="Helvetica"/>
                        </a:defRPr>
                      </a:pPr>
                      <a:r>
                        <a:t>mu</a:t>
                      </a:r>
                      <a:r>
                        <a:rPr baseline="-5999"/>
                        <a:t>B</a:t>
                      </a:r>
                      <a:r>
                        <a:t>(MeV)</a:t>
                      </a:r>
                    </a:p>
                  </a:txBody>
                  <a:tcPr marL="50800" marR="50800" marT="50800" marB="50800" anchor="ctr" anchorCtr="0" horzOverflow="overflow">
                    <a:lnR w="12700">
                      <a:solidFill>
                        <a:srgbClr val="606060"/>
                      </a:solidFill>
                      <a:miter lim="400000"/>
                    </a:lnR>
                    <a:lnT w="12700">
                      <a:solidFill>
                        <a:srgbClr val="606060"/>
                      </a:solidFill>
                      <a:miter lim="400000"/>
                    </a:lnT>
                  </a:tcPr>
                </a:tc>
              </a:tr>
              <a:tr h="384208">
                <a:tc>
                  <a:txBody>
                    <a:bodyPr/>
                    <a:lstStyle/>
                    <a:p>
                      <a:pPr defTabSz="914400"/>
                      <a:r>
                        <a:rPr sz="2000"/>
                        <a:t>7.7</a:t>
                      </a:r>
                    </a:p>
                  </a:txBody>
                  <a:tcPr marL="50800" marR="50800" marT="50800" marB="50800" anchor="ctr" anchorCtr="0" horzOverflow="overflow">
                    <a:lnL w="12700">
                      <a:solidFill>
                        <a:srgbClr val="606060"/>
                      </a:solidFill>
                      <a:miter lim="400000"/>
                    </a:lnL>
                  </a:tcPr>
                </a:tc>
                <a:tc>
                  <a:txBody>
                    <a:bodyPr/>
                    <a:lstStyle/>
                    <a:p>
                      <a:pPr defTabSz="914400"/>
                      <a:r>
                        <a:rPr sz="2000"/>
                        <a:t>4</a:t>
                      </a:r>
                    </a:p>
                  </a:txBody>
                  <a:tcPr marL="50800" marR="50800" marT="50800" marB="50800" anchor="ctr" anchorCtr="0" horzOverflow="overflow"/>
                </a:tc>
                <a:tc>
                  <a:txBody>
                    <a:bodyPr/>
                    <a:lstStyle/>
                    <a:p>
                      <a:pPr defTabSz="914400"/>
                      <a:r>
                        <a:rPr sz="2000"/>
                        <a:t>140</a:t>
                      </a:r>
                    </a:p>
                  </a:txBody>
                  <a:tcPr marL="50800" marR="50800" marT="50800" marB="50800" anchor="ctr" anchorCtr="0" horzOverflow="overflow"/>
                </a:tc>
                <a:tc>
                  <a:txBody>
                    <a:bodyPr/>
                    <a:lstStyle/>
                    <a:p>
                      <a:pPr defTabSz="914400"/>
                      <a:r>
                        <a:rPr sz="2000"/>
                        <a:t>422</a:t>
                      </a:r>
                    </a:p>
                  </a:txBody>
                  <a:tcPr marL="50800" marR="50800" marT="50800" marB="50800" anchor="ctr" anchorCtr="0" horzOverflow="overflow">
                    <a:lnR w="12700">
                      <a:solidFill>
                        <a:srgbClr val="606060"/>
                      </a:solidFill>
                      <a:miter lim="400000"/>
                    </a:lnR>
                  </a:tcPr>
                </a:tc>
              </a:tr>
              <a:tr h="384208">
                <a:tc>
                  <a:txBody>
                    <a:bodyPr/>
                    <a:lstStyle/>
                    <a:p>
                      <a:pPr defTabSz="914400"/>
                      <a:r>
                        <a:rPr sz="2000"/>
                        <a:t>11.5</a:t>
                      </a:r>
                    </a:p>
                  </a:txBody>
                  <a:tcPr marL="50800" marR="50800" marT="50800" marB="50800" anchor="ctr" anchorCtr="0" horzOverflow="overflow">
                    <a:lnL w="12700">
                      <a:solidFill>
                        <a:srgbClr val="606060"/>
                      </a:solidFill>
                      <a:miter lim="400000"/>
                    </a:lnL>
                  </a:tcPr>
                </a:tc>
                <a:tc>
                  <a:txBody>
                    <a:bodyPr/>
                    <a:lstStyle/>
                    <a:p>
                      <a:pPr defTabSz="914400"/>
                      <a:r>
                        <a:rPr sz="2000"/>
                        <a:t>12</a:t>
                      </a:r>
                    </a:p>
                  </a:txBody>
                  <a:tcPr marL="50800" marR="50800" marT="50800" marB="50800" anchor="ctr" anchorCtr="0" horzOverflow="overflow"/>
                </a:tc>
                <a:tc>
                  <a:txBody>
                    <a:bodyPr/>
                    <a:lstStyle/>
                    <a:p>
                      <a:pPr defTabSz="914400"/>
                      <a:r>
                        <a:rPr sz="2000"/>
                        <a:t>152</a:t>
                      </a:r>
                    </a:p>
                  </a:txBody>
                  <a:tcPr marL="50800" marR="50800" marT="50800" marB="50800" anchor="ctr" anchorCtr="0" horzOverflow="overflow"/>
                </a:tc>
                <a:tc>
                  <a:txBody>
                    <a:bodyPr/>
                    <a:lstStyle/>
                    <a:p>
                      <a:pPr defTabSz="914400"/>
                      <a:r>
                        <a:rPr sz="2000"/>
                        <a:t>316</a:t>
                      </a:r>
                    </a:p>
                  </a:txBody>
                  <a:tcPr marL="50800" marR="50800" marT="50800" marB="50800" anchor="ctr" anchorCtr="0" horzOverflow="overflow">
                    <a:lnR w="12700">
                      <a:solidFill>
                        <a:srgbClr val="606060"/>
                      </a:solidFill>
                      <a:miter lim="400000"/>
                    </a:lnR>
                  </a:tcPr>
                </a:tc>
              </a:tr>
              <a:tr h="384208">
                <a:tc>
                  <a:txBody>
                    <a:bodyPr/>
                    <a:lstStyle/>
                    <a:p>
                      <a:pPr defTabSz="914400"/>
                      <a:r>
                        <a:rPr sz="2000"/>
                        <a:t>14.5</a:t>
                      </a:r>
                    </a:p>
                  </a:txBody>
                  <a:tcPr marL="50800" marR="50800" marT="50800" marB="50800" anchor="ctr" anchorCtr="0" horzOverflow="overflow">
                    <a:lnL w="12700">
                      <a:solidFill>
                        <a:srgbClr val="606060"/>
                      </a:solidFill>
                      <a:miter lim="400000"/>
                    </a:lnL>
                  </a:tcPr>
                </a:tc>
                <a:tc>
                  <a:txBody>
                    <a:bodyPr/>
                    <a:lstStyle/>
                    <a:p>
                      <a:pPr defTabSz="914400"/>
                      <a:r>
                        <a:rPr sz="2000"/>
                        <a:t>18</a:t>
                      </a:r>
                    </a:p>
                  </a:txBody>
                  <a:tcPr marL="50800" marR="50800" marT="50800" marB="50800" anchor="ctr" anchorCtr="0" horzOverflow="overflow"/>
                </a:tc>
                <a:tc>
                  <a:txBody>
                    <a:bodyPr/>
                    <a:lstStyle/>
                    <a:p>
                      <a:pPr defTabSz="914400"/>
                      <a:r>
                        <a:rPr sz="2000"/>
                        <a:t>156</a:t>
                      </a:r>
                    </a:p>
                  </a:txBody>
                  <a:tcPr marL="50800" marR="50800" marT="50800" marB="50800" anchor="ctr" anchorCtr="0" horzOverflow="overflow"/>
                </a:tc>
                <a:tc>
                  <a:txBody>
                    <a:bodyPr/>
                    <a:lstStyle/>
                    <a:p>
                      <a:pPr defTabSz="914400"/>
                      <a:r>
                        <a:rPr sz="2000"/>
                        <a:t>264</a:t>
                      </a:r>
                    </a:p>
                  </a:txBody>
                  <a:tcPr marL="50800" marR="50800" marT="50800" marB="50800" anchor="ctr" anchorCtr="0" horzOverflow="overflow">
                    <a:lnR w="12700">
                      <a:solidFill>
                        <a:srgbClr val="606060"/>
                      </a:solidFill>
                      <a:miter lim="400000"/>
                    </a:lnR>
                  </a:tcPr>
                </a:tc>
              </a:tr>
              <a:tr h="384208">
                <a:tc>
                  <a:txBody>
                    <a:bodyPr/>
                    <a:lstStyle/>
                    <a:p>
                      <a:pPr defTabSz="914400"/>
                      <a:r>
                        <a:rPr sz="2000"/>
                        <a:t>19.6</a:t>
                      </a:r>
                    </a:p>
                  </a:txBody>
                  <a:tcPr marL="50800" marR="50800" marT="50800" marB="50800" anchor="ctr" anchorCtr="0" horzOverflow="overflow">
                    <a:lnL w="12700">
                      <a:solidFill>
                        <a:srgbClr val="606060"/>
                      </a:solidFill>
                      <a:miter lim="400000"/>
                    </a:lnL>
                  </a:tcPr>
                </a:tc>
                <a:tc>
                  <a:txBody>
                    <a:bodyPr/>
                    <a:lstStyle/>
                    <a:p>
                      <a:pPr defTabSz="914400"/>
                      <a:r>
                        <a:rPr sz="2000"/>
                        <a:t>36</a:t>
                      </a:r>
                    </a:p>
                  </a:txBody>
                  <a:tcPr marL="50800" marR="50800" marT="50800" marB="50800" anchor="ctr" anchorCtr="0" horzOverflow="overflow"/>
                </a:tc>
                <a:tc>
                  <a:txBody>
                    <a:bodyPr/>
                    <a:lstStyle/>
                    <a:p>
                      <a:pPr defTabSz="914400"/>
                      <a:r>
                        <a:rPr sz="2000"/>
                        <a:t>160</a:t>
                      </a:r>
                    </a:p>
                  </a:txBody>
                  <a:tcPr marL="50800" marR="50800" marT="50800" marB="50800" anchor="ctr" anchorCtr="0" horzOverflow="overflow"/>
                </a:tc>
                <a:tc>
                  <a:txBody>
                    <a:bodyPr/>
                    <a:lstStyle/>
                    <a:p>
                      <a:pPr defTabSz="914400"/>
                      <a:r>
                        <a:rPr sz="2000"/>
                        <a:t>206</a:t>
                      </a:r>
                    </a:p>
                  </a:txBody>
                  <a:tcPr marL="50800" marR="50800" marT="50800" marB="50800" anchor="ctr" anchorCtr="0" horzOverflow="overflow">
                    <a:lnR w="12700">
                      <a:solidFill>
                        <a:srgbClr val="606060"/>
                      </a:solidFill>
                      <a:miter lim="400000"/>
                    </a:lnR>
                  </a:tcPr>
                </a:tc>
              </a:tr>
              <a:tr h="384208">
                <a:tc>
                  <a:txBody>
                    <a:bodyPr/>
                    <a:lstStyle/>
                    <a:p>
                      <a:pPr defTabSz="914400"/>
                      <a:r>
                        <a:rPr sz="2000"/>
                        <a:t>27</a:t>
                      </a:r>
                    </a:p>
                  </a:txBody>
                  <a:tcPr marL="50800" marR="50800" marT="50800" marB="50800" anchor="ctr" anchorCtr="0" horzOverflow="overflow">
                    <a:lnL w="12700">
                      <a:solidFill>
                        <a:srgbClr val="606060"/>
                      </a:solidFill>
                      <a:miter lim="400000"/>
                    </a:lnL>
                  </a:tcPr>
                </a:tc>
                <a:tc>
                  <a:txBody>
                    <a:bodyPr/>
                    <a:lstStyle/>
                    <a:p>
                      <a:pPr defTabSz="914400"/>
                      <a:r>
                        <a:rPr sz="2000"/>
                        <a:t>70</a:t>
                      </a:r>
                    </a:p>
                  </a:txBody>
                  <a:tcPr marL="50800" marR="50800" marT="50800" marB="50800" anchor="ctr" anchorCtr="0" horzOverflow="overflow"/>
                </a:tc>
                <a:tc>
                  <a:txBody>
                    <a:bodyPr/>
                    <a:lstStyle/>
                    <a:p>
                      <a:pPr defTabSz="914400"/>
                      <a:r>
                        <a:rPr sz="2000"/>
                        <a:t>162</a:t>
                      </a:r>
                    </a:p>
                  </a:txBody>
                  <a:tcPr marL="50800" marR="50800" marT="50800" marB="50800" anchor="ctr" anchorCtr="0" horzOverflow="overflow"/>
                </a:tc>
                <a:tc>
                  <a:txBody>
                    <a:bodyPr/>
                    <a:lstStyle/>
                    <a:p>
                      <a:pPr defTabSz="914400"/>
                      <a:r>
                        <a:rPr sz="2000"/>
                        <a:t>156</a:t>
                      </a:r>
                    </a:p>
                  </a:txBody>
                  <a:tcPr marL="50800" marR="50800" marT="50800" marB="50800" anchor="ctr" anchorCtr="0" horzOverflow="overflow">
                    <a:lnR w="12700">
                      <a:solidFill>
                        <a:srgbClr val="606060"/>
                      </a:solidFill>
                      <a:miter lim="400000"/>
                    </a:lnR>
                  </a:tcPr>
                </a:tc>
              </a:tr>
              <a:tr h="384208">
                <a:tc>
                  <a:txBody>
                    <a:bodyPr/>
                    <a:lstStyle/>
                    <a:p>
                      <a:pPr defTabSz="914400"/>
                      <a:r>
                        <a:rPr sz="2000"/>
                        <a:t>39</a:t>
                      </a:r>
                    </a:p>
                  </a:txBody>
                  <a:tcPr marL="50800" marR="50800" marT="50800" marB="50800" anchor="ctr" anchorCtr="0" horzOverflow="overflow">
                    <a:lnL w="12700">
                      <a:solidFill>
                        <a:srgbClr val="606060"/>
                      </a:solidFill>
                      <a:miter lim="400000"/>
                    </a:lnL>
                  </a:tcPr>
                </a:tc>
                <a:tc>
                  <a:txBody>
                    <a:bodyPr/>
                    <a:lstStyle/>
                    <a:p>
                      <a:pPr defTabSz="914400"/>
                      <a:r>
                        <a:rPr sz="2000"/>
                        <a:t>130</a:t>
                      </a:r>
                    </a:p>
                  </a:txBody>
                  <a:tcPr marL="50800" marR="50800" marT="50800" marB="50800" anchor="ctr" anchorCtr="0" horzOverflow="overflow"/>
                </a:tc>
                <a:tc>
                  <a:txBody>
                    <a:bodyPr/>
                    <a:lstStyle/>
                    <a:p>
                      <a:pPr defTabSz="914400"/>
                      <a:r>
                        <a:rPr sz="2000"/>
                        <a:t>164</a:t>
                      </a:r>
                    </a:p>
                  </a:txBody>
                  <a:tcPr marL="50800" marR="50800" marT="50800" marB="50800" anchor="ctr" anchorCtr="0" horzOverflow="overflow"/>
                </a:tc>
                <a:tc>
                  <a:txBody>
                    <a:bodyPr/>
                    <a:lstStyle/>
                    <a:p>
                      <a:pPr defTabSz="914400"/>
                      <a:r>
                        <a:rPr sz="2000"/>
                        <a:t>112</a:t>
                      </a:r>
                    </a:p>
                  </a:txBody>
                  <a:tcPr marL="50800" marR="50800" marT="50800" marB="50800" anchor="ctr" anchorCtr="0" horzOverflow="overflow">
                    <a:lnR w="12700">
                      <a:solidFill>
                        <a:srgbClr val="606060"/>
                      </a:solidFill>
                      <a:miter lim="400000"/>
                    </a:lnR>
                  </a:tcPr>
                </a:tc>
              </a:tr>
              <a:tr h="384208">
                <a:tc>
                  <a:txBody>
                    <a:bodyPr/>
                    <a:lstStyle/>
                    <a:p>
                      <a:pPr defTabSz="914400"/>
                      <a:r>
                        <a:rPr sz="2000"/>
                        <a:t>62.4</a:t>
                      </a:r>
                    </a:p>
                  </a:txBody>
                  <a:tcPr marL="50800" marR="50800" marT="50800" marB="50800" anchor="ctr" anchorCtr="0" horzOverflow="overflow">
                    <a:lnL w="12700">
                      <a:solidFill>
                        <a:srgbClr val="606060"/>
                      </a:solidFill>
                      <a:miter lim="400000"/>
                    </a:lnL>
                  </a:tcPr>
                </a:tc>
                <a:tc>
                  <a:txBody>
                    <a:bodyPr/>
                    <a:lstStyle/>
                    <a:p>
                      <a:pPr defTabSz="914400"/>
                      <a:r>
                        <a:rPr sz="2000"/>
                        <a:t>67</a:t>
                      </a:r>
                    </a:p>
                  </a:txBody>
                  <a:tcPr marL="50800" marR="50800" marT="50800" marB="50800" anchor="ctr" anchorCtr="0" horzOverflow="overflow"/>
                </a:tc>
                <a:tc>
                  <a:txBody>
                    <a:bodyPr/>
                    <a:lstStyle/>
                    <a:p>
                      <a:pPr defTabSz="914400"/>
                      <a:r>
                        <a:rPr sz="2000"/>
                        <a:t>165</a:t>
                      </a:r>
                    </a:p>
                  </a:txBody>
                  <a:tcPr marL="50800" marR="50800" marT="50800" marB="50800" anchor="ctr" anchorCtr="0" horzOverflow="overflow"/>
                </a:tc>
                <a:tc>
                  <a:txBody>
                    <a:bodyPr/>
                    <a:lstStyle/>
                    <a:p>
                      <a:pPr defTabSz="914400"/>
                      <a:r>
                        <a:rPr sz="2000"/>
                        <a:t>73</a:t>
                      </a:r>
                    </a:p>
                  </a:txBody>
                  <a:tcPr marL="50800" marR="50800" marT="50800" marB="50800" anchor="ctr" anchorCtr="0" horzOverflow="overflow">
                    <a:lnR w="12700">
                      <a:solidFill>
                        <a:srgbClr val="606060"/>
                      </a:solidFill>
                      <a:miter lim="400000"/>
                    </a:lnR>
                  </a:tcPr>
                </a:tc>
              </a:tr>
              <a:tr h="384208">
                <a:tc>
                  <a:txBody>
                    <a:bodyPr/>
                    <a:lstStyle/>
                    <a:p>
                      <a:pPr defTabSz="914400"/>
                      <a:r>
                        <a:rPr sz="2000"/>
                        <a:t>200</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r>
                        <a:rPr sz="2000"/>
                        <a:t>350</a:t>
                      </a:r>
                    </a:p>
                  </a:txBody>
                  <a:tcPr marL="50800" marR="50800" marT="50800" marB="50800" anchor="ctr" anchorCtr="0" horzOverflow="overflow">
                    <a:lnB w="12700">
                      <a:solidFill>
                        <a:srgbClr val="606060"/>
                      </a:solidFill>
                      <a:miter lim="400000"/>
                    </a:lnB>
                  </a:tcPr>
                </a:tc>
                <a:tc>
                  <a:txBody>
                    <a:bodyPr/>
                    <a:lstStyle/>
                    <a:p>
                      <a:pPr defTabSz="914400"/>
                      <a:r>
                        <a:rPr sz="2000"/>
                        <a:t>166</a:t>
                      </a:r>
                    </a:p>
                  </a:txBody>
                  <a:tcPr marL="50800" marR="50800" marT="50800" marB="50800" anchor="ctr" anchorCtr="0" horzOverflow="overflow">
                    <a:lnB w="12700">
                      <a:solidFill>
                        <a:srgbClr val="606060"/>
                      </a:solidFill>
                      <a:miter lim="400000"/>
                    </a:lnB>
                  </a:tcPr>
                </a:tc>
                <a:tc>
                  <a:txBody>
                    <a:bodyPr/>
                    <a:lstStyle/>
                    <a:p>
                      <a:pPr defTabSz="914400"/>
                      <a:r>
                        <a:rPr sz="2000"/>
                        <a:t>25</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192" name="Shape 192"/>
          <p:cNvSpPr/>
          <p:nvPr/>
        </p:nvSpPr>
        <p:spPr>
          <a:xfrm>
            <a:off x="432331" y="8163211"/>
            <a:ext cx="11143616" cy="10414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solidFill>
                  <a:schemeClr val="accent1">
                    <a:hueOff val="47394"/>
                    <a:satOff val="-25753"/>
                    <a:lumOff val="-7544"/>
                  </a:schemeClr>
                </a:solidFill>
              </a:defRPr>
            </a:pPr>
            <a:r>
              <a:t>Directed flow (v</a:t>
            </a:r>
            <a:r>
              <a:rPr baseline="-5999"/>
              <a:t>1</a:t>
            </a:r>
            <a:r>
              <a:t>) is a key observable to search for the signature</a:t>
            </a:r>
          </a:p>
          <a:p>
            <a:pPr algn="l">
              <a:defRPr sz="3000">
                <a:solidFill>
                  <a:schemeClr val="accent1">
                    <a:hueOff val="47394"/>
                    <a:satOff val="-25753"/>
                    <a:lumOff val="-7544"/>
                  </a:schemeClr>
                </a:solidFill>
              </a:defRPr>
            </a:pPr>
            <a:r>
              <a:t>of a 1st order phase transition</a:t>
            </a:r>
          </a:p>
        </p:txBody>
      </p:sp>
      <p:sp>
        <p:nvSpPr>
          <p:cNvPr id="193" name="Shape 193"/>
          <p:cNvSpPr/>
          <p:nvPr/>
        </p:nvSpPr>
        <p:spPr>
          <a:xfrm>
            <a:off x="9150669" y="737790"/>
            <a:ext cx="3405337"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J. Cleymans et al PRC </a:t>
            </a:r>
            <a:r>
              <a:rPr b="1"/>
              <a:t>73</a:t>
            </a:r>
            <a:r>
              <a:t>, 034905 (2006)</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xfrm>
            <a:off x="952500" y="-99115"/>
            <a:ext cx="11099800" cy="1404492"/>
          </a:xfrm>
          <a:prstGeom prst="rect">
            <a:avLst/>
          </a:prstGeom>
        </p:spPr>
        <p:txBody>
          <a:bodyPr/>
          <a:lstStyle>
            <a:lvl1pPr>
              <a:defRPr sz="5000">
                <a:solidFill>
                  <a:schemeClr val="accent5"/>
                </a:solidFill>
              </a:defRPr>
            </a:lvl1pPr>
          </a:lstStyle>
          <a:p>
            <a:pPr/>
            <a:r>
              <a:t>BES-I at RHIC</a:t>
            </a:r>
          </a:p>
        </p:txBody>
      </p:sp>
      <p:sp>
        <p:nvSpPr>
          <p:cNvPr id="196" name="Shape 196"/>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7" name="Screen Shot 2016-05-13 at 11.41.16 PM.PDF"/>
          <p:cNvPicPr>
            <a:picLocks noChangeAspect="1"/>
          </p:cNvPicPr>
          <p:nvPr/>
        </p:nvPicPr>
        <p:blipFill>
          <a:blip r:embed="rId2">
            <a:extLst/>
          </a:blip>
          <a:stretch>
            <a:fillRect/>
          </a:stretch>
        </p:blipFill>
        <p:spPr>
          <a:xfrm>
            <a:off x="257246" y="1214296"/>
            <a:ext cx="4247034" cy="4128856"/>
          </a:xfrm>
          <a:prstGeom prst="rect">
            <a:avLst/>
          </a:prstGeom>
          <a:ln w="25400">
            <a:miter lim="400000"/>
          </a:ln>
          <a:effectLst>
            <a:outerShdw sx="100000" sy="100000" kx="0" ky="0" algn="b" rotWithShape="0" blurRad="254000" dist="127000" dir="5400000">
              <a:srgbClr val="000000">
                <a:alpha val="70000"/>
              </a:srgbClr>
            </a:outerShdw>
          </a:effectLst>
        </p:spPr>
      </p:pic>
      <p:sp>
        <p:nvSpPr>
          <p:cNvPr id="198" name="Shape 198"/>
          <p:cNvSpPr/>
          <p:nvPr/>
        </p:nvSpPr>
        <p:spPr>
          <a:xfrm>
            <a:off x="110995" y="5575299"/>
            <a:ext cx="5537925"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u="sng">
                <a:hlinkClick r:id="rId3" invalidUrl="" action="" tgtFrame="" tooltip="" history="1" highlightClick="0" endSnd="0"/>
              </a:defRPr>
            </a:lvl1pPr>
          </a:lstStyle>
          <a:p>
            <a:pPr>
              <a:defRPr u="none"/>
            </a:pPr>
            <a:r>
              <a:rPr u="sng">
                <a:hlinkClick r:id="rId3" invalidUrl="" action="" tgtFrame="" tooltip="" history="1" highlightClick="0" endSnd="0"/>
              </a:rPr>
              <a:t>https://drupal.star.bnl.gov/STAR/starnotes/public/sn0598</a:t>
            </a:r>
          </a:p>
        </p:txBody>
      </p:sp>
      <p:grpSp>
        <p:nvGrpSpPr>
          <p:cNvPr id="203" name="Group 203"/>
          <p:cNvGrpSpPr/>
          <p:nvPr/>
        </p:nvGrpSpPr>
        <p:grpSpPr>
          <a:xfrm>
            <a:off x="572435" y="6796692"/>
            <a:ext cx="10061258" cy="1665660"/>
            <a:chOff x="0" y="0"/>
            <a:chExt cx="10061257" cy="1665659"/>
          </a:xfrm>
        </p:grpSpPr>
        <p:sp>
          <p:nvSpPr>
            <p:cNvPr id="199" name="Shape 199"/>
            <p:cNvSpPr/>
            <p:nvPr/>
          </p:nvSpPr>
          <p:spPr>
            <a:xfrm>
              <a:off x="0" y="-1"/>
              <a:ext cx="10061258"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500"/>
              </a:pPr>
              <a:r>
                <a:t>Large softening signature                      First-Order Phase Transition</a:t>
              </a:r>
            </a:p>
            <a:p>
              <a:pPr algn="l">
                <a:defRPr sz="2500"/>
              </a:pPr>
              <a:r>
                <a:t> </a:t>
              </a:r>
            </a:p>
            <a:p>
              <a:pPr algn="l">
                <a:defRPr sz="2500"/>
              </a:pPr>
              <a:r>
                <a:t>Smaller softening signature                   Could have other explanations </a:t>
              </a:r>
            </a:p>
          </p:txBody>
        </p:sp>
        <p:sp>
          <p:nvSpPr>
            <p:cNvPr id="200" name="Shape 200"/>
            <p:cNvSpPr/>
            <p:nvPr/>
          </p:nvSpPr>
          <p:spPr>
            <a:xfrm>
              <a:off x="4197370" y="58905"/>
              <a:ext cx="1270001" cy="355601"/>
            </a:xfrm>
            <a:prstGeom prst="rightArrow">
              <a:avLst>
                <a:gd name="adj1" fmla="val 32000"/>
                <a:gd name="adj2" fmla="val 228571"/>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01" name="Shape 201"/>
            <p:cNvSpPr/>
            <p:nvPr/>
          </p:nvSpPr>
          <p:spPr>
            <a:xfrm>
              <a:off x="4171970" y="820905"/>
              <a:ext cx="1270001" cy="355601"/>
            </a:xfrm>
            <a:prstGeom prst="rightArrow">
              <a:avLst>
                <a:gd name="adj1" fmla="val 32000"/>
                <a:gd name="adj2" fmla="val 228571"/>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02" name="Shape 202"/>
            <p:cNvSpPr/>
            <p:nvPr/>
          </p:nvSpPr>
          <p:spPr>
            <a:xfrm>
              <a:off x="5629807" y="1183059"/>
              <a:ext cx="2437449"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(e.g., crossover)</a:t>
              </a:r>
            </a:p>
          </p:txBody>
        </p:sp>
      </p:grpSp>
      <p:pic>
        <p:nvPicPr>
          <p:cNvPr id="204" name="Screen Shot 2016-05-14 at 4.44.59 PM.PDF"/>
          <p:cNvPicPr>
            <a:picLocks noChangeAspect="1"/>
          </p:cNvPicPr>
          <p:nvPr/>
        </p:nvPicPr>
        <p:blipFill>
          <a:blip r:embed="rId4">
            <a:extLst/>
          </a:blip>
          <a:srcRect l="3650" t="3249" r="0" b="3249"/>
          <a:stretch>
            <a:fillRect/>
          </a:stretch>
        </p:blipFill>
        <p:spPr>
          <a:xfrm>
            <a:off x="7784768" y="1598209"/>
            <a:ext cx="5029747" cy="4408687"/>
          </a:xfrm>
          <a:prstGeom prst="rect">
            <a:avLst/>
          </a:prstGeom>
          <a:ln w="12700">
            <a:miter lim="400000"/>
          </a:ln>
        </p:spPr>
      </p:pic>
      <p:sp>
        <p:nvSpPr>
          <p:cNvPr id="205" name="Shape 205"/>
          <p:cNvSpPr/>
          <p:nvPr/>
        </p:nvSpPr>
        <p:spPr>
          <a:xfrm>
            <a:off x="8649846" y="1114193"/>
            <a:ext cx="3836988" cy="541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42900" indent="-342900" algn="l" defTabSz="457200">
              <a:lnSpc>
                <a:spcPct val="120000"/>
              </a:lnSpc>
              <a:defRPr i="1" sz="1400">
                <a:solidFill>
                  <a:srgbClr val="0433FF"/>
                </a:solidFill>
                <a:latin typeface="Arial"/>
                <a:ea typeface="Arial"/>
                <a:cs typeface="Arial"/>
                <a:sym typeface="Arial"/>
              </a:defRPr>
            </a:pPr>
            <a:r>
              <a:t>R. Snellings, New J of Phys </a:t>
            </a:r>
            <a:r>
              <a:rPr b="1"/>
              <a:t>13</a:t>
            </a:r>
            <a:r>
              <a:t>, 055008 (2011)</a:t>
            </a:r>
          </a:p>
          <a:p>
            <a:pPr marL="342900" indent="-342900" algn="l" defTabSz="457200">
              <a:lnSpc>
                <a:spcPct val="120000"/>
              </a:lnSpc>
              <a:defRPr i="1" sz="1400">
                <a:solidFill>
                  <a:srgbClr val="0433FF"/>
                </a:solidFill>
                <a:latin typeface="Arial"/>
                <a:ea typeface="Arial"/>
                <a:cs typeface="Arial"/>
                <a:sym typeface="Arial"/>
              </a:defRPr>
            </a:pPr>
            <a:r>
              <a:t>P. Huovinen et al, Nucl Phys </a:t>
            </a:r>
            <a:r>
              <a:rPr b="1"/>
              <a:t>A837</a:t>
            </a:r>
            <a:r>
              <a:t>, 26 (2010)</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pasted-image.pdf"/>
          <p:cNvPicPr>
            <a:picLocks noChangeAspect="1"/>
          </p:cNvPicPr>
          <p:nvPr/>
        </p:nvPicPr>
        <p:blipFill>
          <a:blip r:embed="rId2">
            <a:extLst/>
          </a:blip>
          <a:stretch>
            <a:fillRect/>
          </a:stretch>
        </p:blipFill>
        <p:spPr>
          <a:xfrm>
            <a:off x="50326" y="34986"/>
            <a:ext cx="12904148" cy="9683628"/>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08" name="Shape 208"/>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 name="Shape 209"/>
          <p:cNvSpPr/>
          <p:nvPr/>
        </p:nvSpPr>
        <p:spPr>
          <a:xfrm>
            <a:off x="155734" y="7619348"/>
            <a:ext cx="3602277" cy="1663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2086" indent="-283986" algn="l" defTabSz="457200">
              <a:lnSpc>
                <a:spcPct val="120000"/>
              </a:lnSpc>
              <a:buSzPct val="75000"/>
              <a:buChar char="•"/>
              <a:defRPr i="1" sz="2300">
                <a:solidFill>
                  <a:srgbClr val="FFFFFF"/>
                </a:solidFill>
                <a:latin typeface="Arial"/>
                <a:ea typeface="Arial"/>
                <a:cs typeface="Arial"/>
                <a:sym typeface="Arial"/>
              </a:defRPr>
            </a:pPr>
            <a:r>
              <a:t>Uniform acceptance</a:t>
            </a:r>
          </a:p>
          <a:p>
            <a:pPr marL="322086" indent="-283986" algn="l" defTabSz="457200">
              <a:lnSpc>
                <a:spcPct val="120000"/>
              </a:lnSpc>
              <a:buSzPct val="75000"/>
              <a:buChar char="•"/>
              <a:defRPr i="1" sz="2300">
                <a:solidFill>
                  <a:srgbClr val="FFFFFF"/>
                </a:solidFill>
                <a:latin typeface="Arial"/>
                <a:ea typeface="Arial"/>
                <a:cs typeface="Arial"/>
                <a:sym typeface="Arial"/>
              </a:defRPr>
            </a:pPr>
            <a:r>
              <a:t>Full azimuthal coverage</a:t>
            </a:r>
          </a:p>
          <a:p>
            <a:pPr marL="322086" indent="-283986" algn="l" defTabSz="457200">
              <a:lnSpc>
                <a:spcPct val="120000"/>
              </a:lnSpc>
              <a:buSzPct val="75000"/>
              <a:buChar char="•"/>
              <a:defRPr i="1" sz="2300">
                <a:solidFill>
                  <a:srgbClr val="FFFFFF"/>
                </a:solidFill>
                <a:latin typeface="Arial"/>
                <a:ea typeface="Arial"/>
                <a:cs typeface="Arial"/>
                <a:sym typeface="Arial"/>
              </a:defRPr>
            </a:pPr>
            <a:r>
              <a:t>|η| &lt; 1</a:t>
            </a:r>
          </a:p>
          <a:p>
            <a:pPr marL="322086" indent="-283986" algn="l" defTabSz="457200">
              <a:lnSpc>
                <a:spcPct val="120000"/>
              </a:lnSpc>
              <a:buSzPct val="75000"/>
              <a:buChar char="•"/>
              <a:defRPr i="1" sz="2300">
                <a:solidFill>
                  <a:srgbClr val="FFFFFF"/>
                </a:solidFill>
                <a:latin typeface="Arial"/>
                <a:ea typeface="Arial"/>
                <a:cs typeface="Arial"/>
                <a:sym typeface="Arial"/>
              </a:defRPr>
            </a:pPr>
            <a:r>
              <a:t>Excellent PID capability</a:t>
            </a:r>
          </a:p>
        </p:txBody>
      </p:sp>
      <p:sp>
        <p:nvSpPr>
          <p:cNvPr id="210" name="Shape 210"/>
          <p:cNvSpPr/>
          <p:nvPr>
            <p:ph type="title"/>
          </p:nvPr>
        </p:nvSpPr>
        <p:spPr>
          <a:xfrm>
            <a:off x="952500" y="-798"/>
            <a:ext cx="11099800" cy="1404493"/>
          </a:xfrm>
          <a:prstGeom prst="rect">
            <a:avLst/>
          </a:prstGeom>
        </p:spPr>
        <p:txBody>
          <a:bodyPr/>
          <a:lstStyle>
            <a:lvl1pPr>
              <a:defRPr sz="5000">
                <a:solidFill>
                  <a:srgbClr val="FFFFFF"/>
                </a:solidFill>
              </a:defRPr>
            </a:lvl1pPr>
          </a:lstStyle>
          <a:p>
            <a:pPr/>
            <a:r>
              <a:t>STAR Detector</a:t>
            </a:r>
          </a:p>
        </p:txBody>
      </p:sp>
      <p:grpSp>
        <p:nvGrpSpPr>
          <p:cNvPr id="217" name="Group 217"/>
          <p:cNvGrpSpPr/>
          <p:nvPr/>
        </p:nvGrpSpPr>
        <p:grpSpPr>
          <a:xfrm>
            <a:off x="3591193" y="1664239"/>
            <a:ext cx="7418058" cy="2784151"/>
            <a:chOff x="3375781" y="1464166"/>
            <a:chExt cx="7418056" cy="2784149"/>
          </a:xfrm>
        </p:grpSpPr>
        <p:pic>
          <p:nvPicPr>
            <p:cNvPr id="211" name="pasted-image.pdf"/>
            <p:cNvPicPr>
              <a:picLocks noChangeAspect="1"/>
            </p:cNvPicPr>
            <p:nvPr/>
          </p:nvPicPr>
          <p:blipFill>
            <a:blip r:embed="rId3">
              <a:extLst/>
            </a:blip>
            <a:stretch>
              <a:fillRect/>
            </a:stretch>
          </p:blipFill>
          <p:spPr>
            <a:xfrm>
              <a:off x="3962136" y="1673995"/>
              <a:ext cx="1765901" cy="1743548"/>
            </a:xfrm>
            <a:prstGeom prst="rect">
              <a:avLst/>
            </a:prstGeom>
            <a:ln w="12700" cap="flat">
              <a:noFill/>
              <a:miter lim="400000"/>
            </a:ln>
            <a:effectLst/>
          </p:spPr>
        </p:pic>
        <p:pic>
          <p:nvPicPr>
            <p:cNvPr id="212" name="pasted-image.pdf"/>
            <p:cNvPicPr>
              <a:picLocks noChangeAspect="1"/>
            </p:cNvPicPr>
            <p:nvPr/>
          </p:nvPicPr>
          <p:blipFill>
            <a:blip r:embed="rId4">
              <a:extLst/>
            </a:blip>
            <a:stretch>
              <a:fillRect/>
            </a:stretch>
          </p:blipFill>
          <p:spPr>
            <a:xfrm>
              <a:off x="3375781" y="1464166"/>
              <a:ext cx="1034137" cy="607351"/>
            </a:xfrm>
            <a:prstGeom prst="rect">
              <a:avLst/>
            </a:prstGeom>
            <a:ln w="12700" cap="flat">
              <a:noFill/>
              <a:miter lim="400000"/>
            </a:ln>
            <a:effectLst/>
          </p:spPr>
        </p:pic>
        <p:pic>
          <p:nvPicPr>
            <p:cNvPr id="213" name="pasted-image.pdf"/>
            <p:cNvPicPr>
              <a:picLocks noChangeAspect="1"/>
            </p:cNvPicPr>
            <p:nvPr/>
          </p:nvPicPr>
          <p:blipFill>
            <a:blip r:embed="rId5">
              <a:extLst/>
            </a:blip>
            <a:stretch>
              <a:fillRect/>
            </a:stretch>
          </p:blipFill>
          <p:spPr>
            <a:xfrm>
              <a:off x="6727914" y="1953104"/>
              <a:ext cx="1103469" cy="2295213"/>
            </a:xfrm>
            <a:prstGeom prst="rect">
              <a:avLst/>
            </a:prstGeom>
            <a:ln w="12700" cap="flat">
              <a:noFill/>
              <a:miter lim="400000"/>
            </a:ln>
            <a:effectLst/>
          </p:spPr>
        </p:pic>
        <p:pic>
          <p:nvPicPr>
            <p:cNvPr id="214" name="pasted-image.pdf"/>
            <p:cNvPicPr>
              <a:picLocks noChangeAspect="1"/>
            </p:cNvPicPr>
            <p:nvPr/>
          </p:nvPicPr>
          <p:blipFill>
            <a:blip r:embed="rId6">
              <a:extLst/>
            </a:blip>
            <a:stretch>
              <a:fillRect/>
            </a:stretch>
          </p:blipFill>
          <p:spPr>
            <a:xfrm>
              <a:off x="7185763" y="1699457"/>
              <a:ext cx="1034138" cy="607351"/>
            </a:xfrm>
            <a:prstGeom prst="rect">
              <a:avLst/>
            </a:prstGeom>
            <a:ln w="12700" cap="flat">
              <a:noFill/>
              <a:miter lim="400000"/>
            </a:ln>
            <a:effectLst/>
          </p:spPr>
        </p:pic>
        <p:pic>
          <p:nvPicPr>
            <p:cNvPr id="215" name="pasted-image.pdf"/>
            <p:cNvPicPr>
              <a:picLocks noChangeAspect="1"/>
            </p:cNvPicPr>
            <p:nvPr/>
          </p:nvPicPr>
          <p:blipFill>
            <a:blip r:embed="rId7">
              <a:extLst/>
            </a:blip>
            <a:stretch>
              <a:fillRect/>
            </a:stretch>
          </p:blipFill>
          <p:spPr>
            <a:xfrm>
              <a:off x="9432797" y="2588769"/>
              <a:ext cx="891921" cy="1575095"/>
            </a:xfrm>
            <a:prstGeom prst="rect">
              <a:avLst/>
            </a:prstGeom>
            <a:ln w="12700" cap="flat">
              <a:noFill/>
              <a:miter lim="400000"/>
            </a:ln>
            <a:effectLst/>
          </p:spPr>
        </p:pic>
        <p:pic>
          <p:nvPicPr>
            <p:cNvPr id="216" name="pasted-image.pdf"/>
            <p:cNvPicPr>
              <a:picLocks noChangeAspect="1"/>
            </p:cNvPicPr>
            <p:nvPr/>
          </p:nvPicPr>
          <p:blipFill>
            <a:blip r:embed="rId8">
              <a:extLst/>
            </a:blip>
            <a:stretch>
              <a:fillRect/>
            </a:stretch>
          </p:blipFill>
          <p:spPr>
            <a:xfrm>
              <a:off x="9677627" y="2278738"/>
              <a:ext cx="1116212" cy="607351"/>
            </a:xfrm>
            <a:prstGeom prst="rect">
              <a:avLst/>
            </a:prstGeom>
            <a:ln w="12700" cap="flat">
              <a:noFill/>
              <a:miter lim="400000"/>
            </a:ln>
            <a:effectLst/>
          </p:spPr>
        </p:pic>
      </p:grpSp>
      <p:sp>
        <p:nvSpPr>
          <p:cNvPr id="218" name="Shape 218"/>
          <p:cNvSpPr/>
          <p:nvPr/>
        </p:nvSpPr>
        <p:spPr>
          <a:xfrm>
            <a:off x="952500" y="-798"/>
            <a:ext cx="11099800" cy="14044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000">
                <a:solidFill>
                  <a:schemeClr val="accent5"/>
                </a:solidFill>
              </a:defRPr>
            </a:lvl1pPr>
          </a:lstStyle>
          <a:p>
            <a:pPr/>
            <a:r>
              <a:t>STAR Detector</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