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1744" r:id="rId3"/>
    <p:sldId id="1718" r:id="rId4"/>
    <p:sldId id="1719" r:id="rId5"/>
    <p:sldId id="277" r:id="rId6"/>
    <p:sldId id="294" r:id="rId7"/>
    <p:sldId id="1683" r:id="rId8"/>
    <p:sldId id="1676" r:id="rId9"/>
    <p:sldId id="1717" r:id="rId10"/>
    <p:sldId id="1684" r:id="rId11"/>
    <p:sldId id="1706" r:id="rId12"/>
    <p:sldId id="1720" r:id="rId13"/>
    <p:sldId id="1722" r:id="rId14"/>
    <p:sldId id="1724" r:id="rId15"/>
    <p:sldId id="1725" r:id="rId16"/>
    <p:sldId id="1711" r:id="rId17"/>
    <p:sldId id="1685" r:id="rId18"/>
    <p:sldId id="1741" r:id="rId19"/>
    <p:sldId id="1745" r:id="rId20"/>
    <p:sldId id="1746" r:id="rId21"/>
    <p:sldId id="1747" r:id="rId22"/>
    <p:sldId id="1703" r:id="rId23"/>
    <p:sldId id="1707" r:id="rId24"/>
    <p:sldId id="1739" r:id="rId25"/>
    <p:sldId id="1740" r:id="rId26"/>
    <p:sldId id="1726" r:id="rId27"/>
    <p:sldId id="1729" r:id="rId28"/>
    <p:sldId id="1730" r:id="rId29"/>
    <p:sldId id="1750" r:id="rId30"/>
    <p:sldId id="1749" r:id="rId31"/>
    <p:sldId id="1748" r:id="rId32"/>
    <p:sldId id="175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840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03CCB-D2E8-B34B-BC39-E44A18866EE4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60C13-7B0D-5444-AD31-9DF7CCA0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9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8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look difference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81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look difference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9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look difference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look difference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76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8CA2E-044D-4BFA-8921-5E28FE25289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Add task force discuss is </a:t>
            </a:r>
          </a:p>
        </p:txBody>
      </p:sp>
    </p:spTree>
    <p:extLst>
      <p:ext uri="{BB962C8B-B14F-4D97-AF65-F5344CB8AC3E}">
        <p14:creationId xmlns:p14="http://schemas.microsoft.com/office/powerpoint/2010/main" val="262779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6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quantify this by taking the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1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IP+Glasma</a:t>
            </a:r>
            <a:r>
              <a:rPr lang="en-US" dirty="0"/>
              <a:t> initial momentum correlation and sub-nuclei fluctuations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2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IP+Glasma</a:t>
            </a:r>
            <a:r>
              <a:rPr lang="en-US" dirty="0"/>
              <a:t> initial momentum correlation and sub-nuclei fluctuations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IP+Glasma</a:t>
            </a:r>
            <a:r>
              <a:rPr lang="en-US" dirty="0"/>
              <a:t> initial momentum correlation and sub-nuclei fluctuations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3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IP+Glasma</a:t>
            </a:r>
            <a:r>
              <a:rPr lang="en-US" dirty="0"/>
              <a:t> initial momentum correlation and sub-nuclei fluctuations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F05A-F321-4F44-ABE2-04962851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0D9C0-16A6-C342-92FF-1574D622A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1E3EA-7366-AC47-BB9A-6DFB03E2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724A-6E2C-854F-B872-490388C7972E}" type="datetime1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59239-B13F-C842-853A-F4A20BF5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IS2021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C14A0-2BF7-854C-979E-CB0562CF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80CC-ED2A-5243-938F-064304F6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E4EDC-4714-CB4F-B131-F15506A2E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FB06A-6946-E04D-BF1F-75003A53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1A39-6607-B845-95D3-EDA624982DCF}" type="datetime1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4EA01-376D-C040-B042-D1A3A2CA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21879-DFFA-E14F-80F8-7C514245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7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D07A17-80BB-D642-9BFE-CFFA9EEA4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92379-8F30-8B44-8480-69C7835C0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EAB41-C96F-7448-8272-E687B874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3C32-B9F0-6B49-A299-C7A64EC6089B}" type="datetime1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10B1A-BDEE-D445-9760-B368BB6E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62EC2-4ACB-3F47-82F5-2151F82F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8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2796-5D3D-7448-989B-2DFE2486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7DD0E-BCEA-FF44-89E2-0A473473C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92318-8C14-D448-95B0-25C59197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C79D-001B-0946-8458-F57D886C84C3}" type="datetime1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ACCDC-303C-7942-96D9-5402BC4E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IS2021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9AD9B-287C-3542-82ED-A14DFA29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9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57AA-4E7A-C54A-AED6-362B5A9B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CAD9-F3FF-5E42-9EDE-7A133749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59422-FFEB-0842-86E6-52F3449C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7EF8-0D11-BB49-99B5-EDE884BF6C67}" type="datetime1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10BD1-B9A7-4343-BB40-0FAAEF8B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06C25-0CEA-3D46-B7BD-6F04403C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5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FCD4-E645-DC4C-89EE-F4AF1B43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D4548-B9C4-5049-8702-983218BA4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59E84-570C-884F-B344-6F47CFC21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4B62A-FA39-114E-8CDF-93A560AE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AF8C-9BEC-BD40-8E7D-B7FD36F77E77}" type="datetime1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B9C80-775C-1E49-BEDD-4E1C6686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BB9FA-B101-114A-BF19-FD5B227A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9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5C6A-EA95-CE44-9CA2-165E1FE4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98EDF-E707-D141-8B7B-538B20F3B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9EEFB-C965-404E-BB57-A19DFD452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9FB43-FE0A-404C-915A-0E034755C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2944D-9C74-5345-B579-73907B627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35077-2302-9C4C-9A5B-932296DD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11EE-A9BB-7343-B27C-6F06F6158AD5}" type="datetime1">
              <a:rPr lang="en-US" smtClean="0"/>
              <a:t>1/7/21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FF48FC-7CE9-594F-9796-C325FC0C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16AC4-EADF-B248-850B-B03460CB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9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F6AE-A106-A647-83A0-C02DB475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668B9-7B9B-894A-9FDD-6C58DCB0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F54-07DA-3445-9147-7DAD0A61F09E}" type="datetime1">
              <a:rPr lang="en-US" smtClean="0"/>
              <a:t>1/7/21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194BE-3B04-4947-825A-166C1CB2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AF4-66F7-4549-8790-BC646FF6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6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A3CBB-58AF-6440-8607-B1F6AF06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491A-5C45-7040-9A4E-AD71CE040650}" type="datetime1">
              <a:rPr lang="en-US" smtClean="0"/>
              <a:t>1/7/21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2A9D5-FB47-9043-93B2-51BFB9F2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70E20-5B1A-774D-B03C-AFD4FF18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9BDF-07A7-1248-950E-CAE3E9A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9DD2-EE90-4041-BB6A-F65A885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43971-E935-E14F-958F-20A4125BF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E9D29-8DB2-3A49-82FB-7CF2A8EA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2EAB-5454-EA45-BEA4-6808114B5DC2}" type="datetime1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7F51A-8531-7D43-94BD-D27C07C8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F3EBB-902A-2345-9774-B1A9CE4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4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D5E6-75F0-5F40-A4A2-C7B656FE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18B69-41B0-4446-83F5-C1429FC19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65D85-7CE2-9B41-9E75-26E4B9614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7839F-9A3F-F34D-AFF6-9C70AEEE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412D-2832-054A-ABD6-BB39D485A664}" type="datetime1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58E4E-24FF-6B42-936E-0F662BAF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7844-7B28-EC40-872D-394FF45A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4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CDBC1-7A90-F04F-9ACC-72F34BCE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390CE-3219-3946-9710-D830ADB49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97B22-961C-6548-8238-B5CDBCEF5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84CB4-726E-CE43-A4A0-C37BF9E375AC}" type="datetime1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3FD5D-4773-774F-9B7A-C00E40EE7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Shengli Huang IS2021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8CC9A-58E7-B14B-9637-7D6FFD684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3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3.xml"/><Relationship Id="rId7" Type="http://schemas.openxmlformats.org/officeDocument/2006/relationships/image" Target="../media/image2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.Huang@PhysRevC.101.021901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nucl-ex?searchtype=author&amp;query=Li%2C+W" TargetMode="External"/><Relationship Id="rId5" Type="http://schemas.openxmlformats.org/officeDocument/2006/relationships/hyperlink" Target="https://arxiv.org/search/nucl-ex?searchtype=author&amp;query=Jia%2C+J" TargetMode="External"/><Relationship Id="rId4" Type="http://schemas.openxmlformats.org/officeDocument/2006/relationships/hyperlink" Target="https://arxiv.org/search/nucl-ex?searchtype=author&amp;query=Chen%2C+Z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9686-280A-2245-9ACC-8DB2959E6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754" y="21639"/>
            <a:ext cx="9522246" cy="187422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Measurements of v</a:t>
            </a:r>
            <a:r>
              <a:rPr lang="en-US" b="1" i="1" baseline="-25000" dirty="0">
                <a:solidFill>
                  <a:srgbClr val="C00000"/>
                </a:solidFill>
              </a:rPr>
              <a:t>2 </a:t>
            </a:r>
            <a:r>
              <a:rPr lang="en-US" b="1" i="1" dirty="0">
                <a:solidFill>
                  <a:srgbClr val="C00000"/>
                </a:solidFill>
              </a:rPr>
              <a:t>and v</a:t>
            </a:r>
            <a:r>
              <a:rPr lang="en-US" b="1" i="1" baseline="-25000" dirty="0">
                <a:solidFill>
                  <a:srgbClr val="C00000"/>
                </a:solidFill>
              </a:rPr>
              <a:t>3</a:t>
            </a:r>
            <a:r>
              <a:rPr lang="en-US" b="1" i="1" dirty="0">
                <a:solidFill>
                  <a:srgbClr val="C00000"/>
                </a:solidFill>
              </a:rPr>
              <a:t> in p/d/</a:t>
            </a:r>
            <a:r>
              <a:rPr lang="en-US" b="1" i="1" baseline="30000" dirty="0">
                <a:solidFill>
                  <a:srgbClr val="C00000"/>
                </a:solidFill>
              </a:rPr>
              <a:t>3</a:t>
            </a:r>
            <a:r>
              <a:rPr lang="en-US" b="1" i="1" dirty="0">
                <a:solidFill>
                  <a:srgbClr val="C00000"/>
                </a:solidFill>
              </a:rPr>
              <a:t>He+Au Collisions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D8B78-F112-2443-BD9C-6E940B9DF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877" y="1895864"/>
            <a:ext cx="9144000" cy="1828800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Shengli Huang</a:t>
            </a:r>
          </a:p>
          <a:p>
            <a:r>
              <a:rPr lang="en-US" sz="2800" dirty="0">
                <a:solidFill>
                  <a:srgbClr val="7030A0"/>
                </a:solidFill>
              </a:rPr>
              <a:t>For STAR Collaboration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492C0-38F2-5B43-8153-BEA34CE6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28" y="6040311"/>
            <a:ext cx="3128625" cy="796050"/>
          </a:xfrm>
          <a:prstGeom prst="rect">
            <a:avLst/>
          </a:prstGeom>
          <a:ln w="6350">
            <a:solidFill>
              <a:schemeClr val="bg2">
                <a:lumMod val="75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B9FEDA-D6D3-8C41-AF8F-1706F3B548A4}"/>
              </a:ext>
            </a:extLst>
          </p:cNvPr>
          <p:cNvSpPr/>
          <p:nvPr/>
        </p:nvSpPr>
        <p:spPr>
          <a:xfrm>
            <a:off x="1713122" y="3221160"/>
            <a:ext cx="93328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Outline: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Physical Motivations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Analysis Results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Comparison to models and other measurements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Summary</a:t>
            </a:r>
          </a:p>
        </p:txBody>
      </p:sp>
      <p:pic>
        <p:nvPicPr>
          <p:cNvPr id="7" name="Picture 6" descr="A toy figurine next to a bag of potato chips&#10;&#10;Description automatically generated with low confidence">
            <a:extLst>
              <a:ext uri="{FF2B5EF4-FFF2-40B4-BE49-F238E27FC236}">
                <a16:creationId xmlns:a16="http://schemas.microsoft.com/office/drawing/2014/main" id="{39E708F9-9535-1443-BC34-72020F268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297" y="6021958"/>
            <a:ext cx="2337173" cy="771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11694-EDA8-1B49-A2AC-5B3CCF934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6852" y="11821"/>
            <a:ext cx="1765300" cy="162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E0449-C4B7-FB4B-88FA-FABE3D486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9" y="6245232"/>
            <a:ext cx="3456481" cy="5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2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48853C-038A-854F-943F-776A0AE19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155874" y="-260071"/>
            <a:ext cx="3149756" cy="54615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1D54F-1546-4442-9B27-D351BFCC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32EA9F-94A9-0A4F-9B6A-575698BDC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760819" y="-260071"/>
            <a:ext cx="3149756" cy="5461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74004C-8668-8547-937C-D7845D47215C}"/>
              </a:ext>
            </a:extLst>
          </p:cNvPr>
          <p:cNvSpPr txBox="1"/>
          <p:nvPr/>
        </p:nvSpPr>
        <p:spPr>
          <a:xfrm>
            <a:off x="2730752" y="38424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v</a:t>
            </a:r>
            <a:r>
              <a:rPr lang="en-US" sz="2400" b="1" i="1" baseline="-25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7E7166-7EA7-C24B-BA60-C703596BC9E0}"/>
              </a:ext>
            </a:extLst>
          </p:cNvPr>
          <p:cNvSpPr txBox="1"/>
          <p:nvPr/>
        </p:nvSpPr>
        <p:spPr>
          <a:xfrm>
            <a:off x="9118330" y="392218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v</a:t>
            </a:r>
            <a:r>
              <a:rPr lang="en-US" sz="2400" b="1" i="1" baseline="-250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52EDA-6682-6F4B-89EE-A3CA7E83D6B3}"/>
              </a:ext>
            </a:extLst>
          </p:cNvPr>
          <p:cNvSpPr txBox="1"/>
          <p:nvPr/>
        </p:nvSpPr>
        <p:spPr>
          <a:xfrm>
            <a:off x="1261211" y="4607007"/>
            <a:ext cx="8454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Non-flow contributions in both v</a:t>
            </a:r>
            <a:r>
              <a:rPr lang="en-US" sz="2400" baseline="-25000" dirty="0"/>
              <a:t>2</a:t>
            </a:r>
            <a:r>
              <a:rPr lang="en-US" sz="2400" dirty="0"/>
              <a:t> and v</a:t>
            </a:r>
            <a:r>
              <a:rPr lang="en-US" sz="2400" baseline="-25000" dirty="0"/>
              <a:t>3</a:t>
            </a:r>
            <a:r>
              <a:rPr lang="en-US" sz="2400" dirty="0"/>
              <a:t> increase with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endParaRPr lang="en-US" sz="2400" baseline="-25000" dirty="0"/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The away-side jet or dipole gives a positive contributions on v</a:t>
            </a:r>
            <a:r>
              <a:rPr lang="en-US" sz="2400" baseline="-25000" dirty="0"/>
              <a:t>2</a:t>
            </a:r>
            <a:r>
              <a:rPr lang="en-US" sz="2400" dirty="0"/>
              <a:t> while negative contributions on v</a:t>
            </a:r>
            <a:r>
              <a:rPr lang="en-US" sz="2400" baseline="-25000" dirty="0"/>
              <a:t>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849D146-CCB8-294F-8914-2F934000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A9E5FECE-1230-1445-A367-0E804D460B7D}"/>
              </a:ext>
            </a:extLst>
          </p:cNvPr>
          <p:cNvSpPr/>
          <p:nvPr/>
        </p:nvSpPr>
        <p:spPr>
          <a:xfrm>
            <a:off x="0" y="17894"/>
            <a:ext cx="2243328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Non-flow in STAR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0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95CC-914F-874A-B826-59ABAE74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D8C8-19E7-1145-B582-FBF615BB0C0C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DDCF0-4E8E-4E49-A052-56F9604C54D5}"/>
              </a:ext>
            </a:extLst>
          </p:cNvPr>
          <p:cNvSpPr txBox="1"/>
          <p:nvPr/>
        </p:nvSpPr>
        <p:spPr>
          <a:xfrm>
            <a:off x="1161289" y="5332387"/>
            <a:ext cx="10597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>
                <a:solidFill>
                  <a:srgbClr val="0070C0"/>
                </a:solidFill>
              </a:rPr>
              <a:t>TPC centrality: Centrality and 2p correlation measured in same rapidity</a:t>
            </a:r>
          </a:p>
          <a:p>
            <a:pPr algn="l"/>
            <a:r>
              <a:rPr lang="en-US" sz="2000" b="1" i="1" dirty="0">
                <a:solidFill>
                  <a:srgbClr val="0070C0"/>
                </a:solidFill>
              </a:rPr>
              <a:t>BBC centrality: Centrality and 2p correlations measured in different rapidity, </a:t>
            </a:r>
            <a:r>
              <a:rPr lang="en-US" sz="2000" b="1" i="1" dirty="0">
                <a:solidFill>
                  <a:srgbClr val="7030A0"/>
                </a:solidFill>
              </a:rPr>
              <a:t>avoid auto-correlation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FB1525"/>
                </a:solidFill>
              </a:rPr>
              <a:t>Results are consistent between two kinds of different centrality definitions </a:t>
            </a:r>
            <a:r>
              <a:rPr lang="en-US" sz="2000" b="1" dirty="0">
                <a:solidFill>
                  <a:srgbClr val="FB1525"/>
                </a:solidFill>
              </a:rPr>
              <a:t>with mid and backward rapidity regions</a:t>
            </a:r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0EBD2E56-E02A-4D4C-84DF-FFA0BF462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04" b="1318"/>
          <a:stretch/>
        </p:blipFill>
        <p:spPr>
          <a:xfrm>
            <a:off x="1707555" y="540240"/>
            <a:ext cx="3956975" cy="4724252"/>
          </a:xfrm>
          <a:prstGeom prst="rect">
            <a:avLst/>
          </a:prstGeo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333BAD99-1440-4170-B6B8-27349886D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4" b="1318"/>
          <a:stretch/>
        </p:blipFill>
        <p:spPr>
          <a:xfrm>
            <a:off x="5664530" y="540240"/>
            <a:ext cx="3920768" cy="4724252"/>
          </a:xfrm>
          <a:prstGeom prst="rect">
            <a:avLst/>
          </a:prstGeom>
        </p:spPr>
      </p:pic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DC5C308B-2E15-4AFE-A85D-42E8229054CD}"/>
              </a:ext>
            </a:extLst>
          </p:cNvPr>
          <p:cNvSpPr/>
          <p:nvPr/>
        </p:nvSpPr>
        <p:spPr>
          <a:xfrm>
            <a:off x="0" y="53280"/>
            <a:ext cx="8184232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Differential v</a:t>
            </a:r>
            <a:r>
              <a:rPr lang="en-US" sz="2000" b="1" baseline="-25000" dirty="0">
                <a:solidFill>
                  <a:srgbClr val="0033CC"/>
                </a:solidFill>
              </a:rPr>
              <a:t>2</a:t>
            </a:r>
            <a:r>
              <a:rPr lang="en-US" sz="2000" b="1" dirty="0">
                <a:solidFill>
                  <a:srgbClr val="0033CC"/>
                </a:solidFill>
              </a:rPr>
              <a:t> and v</a:t>
            </a:r>
            <a:r>
              <a:rPr lang="en-US" sz="2000" b="1" baseline="-25000" dirty="0">
                <a:solidFill>
                  <a:srgbClr val="0033CC"/>
                </a:solidFill>
              </a:rPr>
              <a:t>3 </a:t>
            </a:r>
            <a:r>
              <a:rPr lang="en-US" sz="2000" b="1" dirty="0">
                <a:solidFill>
                  <a:srgbClr val="0033CC"/>
                </a:solidFill>
              </a:rPr>
              <a:t>measurements for different centrality definitions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0139B9-767E-0A45-911C-32D3CBD1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2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4B39A-11E1-E943-AC6F-E82F69A2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AB43FE-F012-9B44-8F51-F44063AA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7E295AFD-8EBC-E84C-B370-675D878F3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411480"/>
            <a:ext cx="9955323" cy="3730752"/>
          </a:xfrm>
          <a:prstGeom prst="rect">
            <a:avLst/>
          </a:prstGeom>
        </p:spPr>
      </p:pic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2F59ED2E-C2F5-A747-BED1-7418092ED895}"/>
              </a:ext>
            </a:extLst>
          </p:cNvPr>
          <p:cNvSpPr/>
          <p:nvPr/>
        </p:nvSpPr>
        <p:spPr>
          <a:xfrm>
            <a:off x="0" y="17894"/>
            <a:ext cx="2889504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33CC"/>
                </a:solidFill>
              </a:rPr>
              <a:t>Comparison to model </a:t>
            </a:r>
          </a:p>
        </p:txBody>
      </p:sp>
    </p:spTree>
    <p:extLst>
      <p:ext uri="{BB962C8B-B14F-4D97-AF65-F5344CB8AC3E}">
        <p14:creationId xmlns:p14="http://schemas.microsoft.com/office/powerpoint/2010/main" val="231269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4B39A-11E1-E943-AC6F-E82F69A2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AB43FE-F012-9B44-8F51-F44063AA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40C08-1CAB-934A-BB97-2BC84E108BC7}"/>
              </a:ext>
            </a:extLst>
          </p:cNvPr>
          <p:cNvSpPr txBox="1"/>
          <p:nvPr/>
        </p:nvSpPr>
        <p:spPr>
          <a:xfrm>
            <a:off x="731519" y="4673723"/>
            <a:ext cx="1045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>
                <a:solidFill>
                  <a:srgbClr val="7030A0"/>
                </a:solidFill>
              </a:rPr>
              <a:t>Sonic model</a:t>
            </a:r>
            <a:r>
              <a:rPr lang="en-US" dirty="0"/>
              <a:t> with initial geometry eccentricity from </a:t>
            </a:r>
            <a:r>
              <a:rPr lang="en-US" b="1" i="1" dirty="0">
                <a:solidFill>
                  <a:srgbClr val="002060"/>
                </a:solidFill>
              </a:rPr>
              <a:t>Nucleon Glauber </a:t>
            </a:r>
            <a:r>
              <a:rPr lang="en-US" dirty="0"/>
              <a:t>under-predicts v</a:t>
            </a:r>
            <a:r>
              <a:rPr lang="en-US" baseline="-25000" dirty="0"/>
              <a:t>3</a:t>
            </a:r>
            <a:r>
              <a:rPr lang="en-US" dirty="0"/>
              <a:t> in all systems</a:t>
            </a:r>
            <a:r>
              <a:rPr lang="en-US" baseline="-25000" dirty="0"/>
              <a:t>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45149-B9BD-8047-9BD8-B23665C11624}"/>
              </a:ext>
            </a:extLst>
          </p:cNvPr>
          <p:cNvSpPr/>
          <p:nvPr/>
        </p:nvSpPr>
        <p:spPr>
          <a:xfrm>
            <a:off x="1414272" y="4079275"/>
            <a:ext cx="803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MR9"/>
              </a:rPr>
              <a:t>(Super)Sonic: 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P. 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Romatschke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, arXiv:1502.04745 [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nucl-th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]</a:t>
            </a:r>
            <a:r>
              <a:rPr lang="en-US" sz="1400" dirty="0">
                <a:latin typeface="CMR9"/>
              </a:rPr>
              <a:t>.</a:t>
            </a:r>
          </a:p>
          <a:p>
            <a:r>
              <a:rPr lang="en-US" sz="1400" dirty="0" err="1">
                <a:latin typeface="CMR9"/>
              </a:rPr>
              <a:t>IP-Glasma+Hydro</a:t>
            </a:r>
            <a:r>
              <a:rPr lang="en-US" sz="1400" dirty="0">
                <a:latin typeface="CMR9"/>
              </a:rPr>
              <a:t>:  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B. 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Schenke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, C. Shen, and P. 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Tribedy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, arXiv:2005.14682 [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nucl-th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].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2F59ED2E-C2F5-A747-BED1-7418092ED895}"/>
              </a:ext>
            </a:extLst>
          </p:cNvPr>
          <p:cNvSpPr/>
          <p:nvPr/>
        </p:nvSpPr>
        <p:spPr>
          <a:xfrm>
            <a:off x="0" y="17894"/>
            <a:ext cx="2889504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33CC"/>
                </a:solidFill>
              </a:rPr>
              <a:t>Comparison to model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384C0-9BB5-3D45-AB84-11989A806BEE}"/>
              </a:ext>
            </a:extLst>
          </p:cNvPr>
          <p:cNvSpPr/>
          <p:nvPr/>
        </p:nvSpPr>
        <p:spPr>
          <a:xfrm>
            <a:off x="1001241" y="5017115"/>
            <a:ext cx="383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i="1" dirty="0">
                <a:solidFill>
                  <a:srgbClr val="C00000"/>
                </a:solidFill>
              </a:rPr>
              <a:t>How about Sub-nucleonic Glauber?</a:t>
            </a:r>
          </a:p>
        </p:txBody>
      </p:sp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3FE55A01-7FD7-894E-B4E7-347B9E19D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411480"/>
            <a:ext cx="9939528" cy="37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7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4B39A-11E1-E943-AC6F-E82F69A2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AB43FE-F012-9B44-8F51-F44063AA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40C08-1CAB-934A-BB97-2BC84E108BC7}"/>
              </a:ext>
            </a:extLst>
          </p:cNvPr>
          <p:cNvSpPr txBox="1"/>
          <p:nvPr/>
        </p:nvSpPr>
        <p:spPr>
          <a:xfrm>
            <a:off x="731519" y="4673723"/>
            <a:ext cx="995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>
                <a:solidFill>
                  <a:srgbClr val="7030A0"/>
                </a:solidFill>
              </a:rPr>
              <a:t>Sonic model</a:t>
            </a:r>
            <a:r>
              <a:rPr lang="en-US" dirty="0"/>
              <a:t> with initial geometry eccentricity from </a:t>
            </a:r>
            <a:r>
              <a:rPr lang="en-US" b="1" i="1" dirty="0">
                <a:solidFill>
                  <a:srgbClr val="002060"/>
                </a:solidFill>
              </a:rPr>
              <a:t>Nucleon Glauber </a:t>
            </a:r>
            <a:r>
              <a:rPr lang="en-US" dirty="0"/>
              <a:t>under-predicts v</a:t>
            </a:r>
            <a:r>
              <a:rPr lang="en-US" baseline="-25000" dirty="0"/>
              <a:t>3</a:t>
            </a:r>
            <a:r>
              <a:rPr lang="en-US" dirty="0"/>
              <a:t> in all systems</a:t>
            </a:r>
            <a:r>
              <a:rPr lang="en-US" baseline="-250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45149-B9BD-8047-9BD8-B23665C11624}"/>
              </a:ext>
            </a:extLst>
          </p:cNvPr>
          <p:cNvSpPr/>
          <p:nvPr/>
        </p:nvSpPr>
        <p:spPr>
          <a:xfrm>
            <a:off x="1414272" y="4079275"/>
            <a:ext cx="803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MR9"/>
              </a:rPr>
              <a:t>(Super)Sonic: 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P. 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Romatschke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, arXiv:1502.04745 [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nucl-th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]</a:t>
            </a:r>
            <a:r>
              <a:rPr lang="en-US" sz="1400" dirty="0">
                <a:latin typeface="CMR9"/>
              </a:rPr>
              <a:t>.</a:t>
            </a:r>
          </a:p>
          <a:p>
            <a:r>
              <a:rPr lang="en-US" sz="1400" dirty="0" err="1">
                <a:latin typeface="CMR9"/>
              </a:rPr>
              <a:t>IP-Glasma+Hydro</a:t>
            </a:r>
            <a:r>
              <a:rPr lang="en-US" sz="1400" dirty="0">
                <a:latin typeface="CMR9"/>
              </a:rPr>
              <a:t>:  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B. 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Schenke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, C. Shen, and P. 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Tribedy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, arXiv:2005.14682 [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nucl-th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].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2F59ED2E-C2F5-A747-BED1-7418092ED895}"/>
              </a:ext>
            </a:extLst>
          </p:cNvPr>
          <p:cNvSpPr/>
          <p:nvPr/>
        </p:nvSpPr>
        <p:spPr>
          <a:xfrm>
            <a:off x="0" y="17894"/>
            <a:ext cx="2889504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33CC"/>
                </a:solidFill>
              </a:rPr>
              <a:t>Comparison to model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384C0-9BB5-3D45-AB84-11989A806BEE}"/>
              </a:ext>
            </a:extLst>
          </p:cNvPr>
          <p:cNvSpPr/>
          <p:nvPr/>
        </p:nvSpPr>
        <p:spPr>
          <a:xfrm>
            <a:off x="1001241" y="5017115"/>
            <a:ext cx="383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i="1" dirty="0">
                <a:solidFill>
                  <a:srgbClr val="C00000"/>
                </a:solidFill>
              </a:rPr>
              <a:t>How about Sub-nucleonic Glauber?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E330E482-634D-7F4E-B616-1B94F5D40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411480"/>
            <a:ext cx="9957816" cy="37316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006353-8906-DA4E-866B-A902B578211C}"/>
              </a:ext>
            </a:extLst>
          </p:cNvPr>
          <p:cNvSpPr/>
          <p:nvPr/>
        </p:nvSpPr>
        <p:spPr>
          <a:xfrm>
            <a:off x="731519" y="5409733"/>
            <a:ext cx="8583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>
                <a:solidFill>
                  <a:srgbClr val="002060"/>
                </a:solidFill>
              </a:rPr>
              <a:t>Supersonic model </a:t>
            </a:r>
            <a:r>
              <a:rPr lang="en-US" dirty="0"/>
              <a:t>can match the v</a:t>
            </a:r>
            <a:r>
              <a:rPr lang="en-US" baseline="-25000" dirty="0"/>
              <a:t>2</a:t>
            </a:r>
            <a:r>
              <a:rPr lang="en-US" dirty="0"/>
              <a:t> and v</a:t>
            </a:r>
            <a:r>
              <a:rPr lang="en-US" baseline="-25000" dirty="0"/>
              <a:t>3</a:t>
            </a:r>
            <a:r>
              <a:rPr lang="en-US" dirty="0"/>
              <a:t> better by including the “</a:t>
            </a:r>
            <a:r>
              <a:rPr lang="en-US" b="1" i="1" dirty="0">
                <a:solidFill>
                  <a:srgbClr val="0070C0"/>
                </a:solidFill>
              </a:rPr>
              <a:t>pre-flow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91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4B39A-11E1-E943-AC6F-E82F69A2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AB43FE-F012-9B44-8F51-F44063AA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40C08-1CAB-934A-BB97-2BC84E108BC7}"/>
              </a:ext>
            </a:extLst>
          </p:cNvPr>
          <p:cNvSpPr txBox="1"/>
          <p:nvPr/>
        </p:nvSpPr>
        <p:spPr>
          <a:xfrm>
            <a:off x="731519" y="4673723"/>
            <a:ext cx="995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>
                <a:solidFill>
                  <a:srgbClr val="7030A0"/>
                </a:solidFill>
              </a:rPr>
              <a:t>Sonic model</a:t>
            </a:r>
            <a:r>
              <a:rPr lang="en-US" dirty="0"/>
              <a:t> with initial geometry eccentricity from </a:t>
            </a:r>
            <a:r>
              <a:rPr lang="en-US" b="1" i="1" dirty="0">
                <a:solidFill>
                  <a:srgbClr val="002060"/>
                </a:solidFill>
              </a:rPr>
              <a:t>Nucleon Glauber </a:t>
            </a:r>
            <a:r>
              <a:rPr lang="en-US" dirty="0"/>
              <a:t>under-predicts v</a:t>
            </a:r>
            <a:r>
              <a:rPr lang="en-US" baseline="-25000" dirty="0"/>
              <a:t>3</a:t>
            </a:r>
            <a:r>
              <a:rPr lang="en-US" dirty="0"/>
              <a:t> in all systems</a:t>
            </a:r>
            <a:r>
              <a:rPr lang="en-US" baseline="-250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45149-B9BD-8047-9BD8-B23665C11624}"/>
              </a:ext>
            </a:extLst>
          </p:cNvPr>
          <p:cNvSpPr/>
          <p:nvPr/>
        </p:nvSpPr>
        <p:spPr>
          <a:xfrm>
            <a:off x="1414272" y="4079275"/>
            <a:ext cx="803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MR9"/>
              </a:rPr>
              <a:t>(Super)Sonic: 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P. 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Romatschke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, arXiv:1502.04745 [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nucl-th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]</a:t>
            </a:r>
            <a:r>
              <a:rPr lang="en-US" sz="1400" dirty="0">
                <a:latin typeface="CMR9"/>
              </a:rPr>
              <a:t>.</a:t>
            </a:r>
          </a:p>
          <a:p>
            <a:r>
              <a:rPr lang="en-US" sz="1400" dirty="0" err="1">
                <a:latin typeface="CMR9"/>
              </a:rPr>
              <a:t>IP-Glasma+Hydro</a:t>
            </a:r>
            <a:r>
              <a:rPr lang="en-US" sz="1400" dirty="0">
                <a:latin typeface="CMR9"/>
              </a:rPr>
              <a:t>:  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B. 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Schenke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, C. Shen, and P. 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Tribedy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, arXiv:2005.14682 [</a:t>
            </a:r>
            <a:r>
              <a:rPr lang="en-US" sz="1400" dirty="0" err="1">
                <a:solidFill>
                  <a:srgbClr val="0000FF"/>
                </a:solidFill>
                <a:latin typeface="CMR9"/>
              </a:rPr>
              <a:t>nucl-th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].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2F59ED2E-C2F5-A747-BED1-7418092ED895}"/>
              </a:ext>
            </a:extLst>
          </p:cNvPr>
          <p:cNvSpPr/>
          <p:nvPr/>
        </p:nvSpPr>
        <p:spPr>
          <a:xfrm>
            <a:off x="0" y="17894"/>
            <a:ext cx="2889504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33CC"/>
                </a:solidFill>
              </a:rPr>
              <a:t>Comparison to model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384C0-9BB5-3D45-AB84-11989A806BEE}"/>
              </a:ext>
            </a:extLst>
          </p:cNvPr>
          <p:cNvSpPr/>
          <p:nvPr/>
        </p:nvSpPr>
        <p:spPr>
          <a:xfrm>
            <a:off x="1001241" y="5017115"/>
            <a:ext cx="383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i="1" dirty="0">
                <a:solidFill>
                  <a:srgbClr val="C00000"/>
                </a:solidFill>
              </a:rPr>
              <a:t>How about Sub-nucleonic Glauber?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9367E5A-7889-0A46-97A4-0364BD5B7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411480"/>
            <a:ext cx="9955322" cy="37307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6170F1-380A-5E48-9262-4F2477DDF8F2}"/>
              </a:ext>
            </a:extLst>
          </p:cNvPr>
          <p:cNvSpPr/>
          <p:nvPr/>
        </p:nvSpPr>
        <p:spPr>
          <a:xfrm>
            <a:off x="731519" y="5409733"/>
            <a:ext cx="8583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>
                <a:solidFill>
                  <a:srgbClr val="002060"/>
                </a:solidFill>
              </a:rPr>
              <a:t>Supersonic model </a:t>
            </a:r>
            <a:r>
              <a:rPr lang="en-US" dirty="0"/>
              <a:t>can match the v</a:t>
            </a:r>
            <a:r>
              <a:rPr lang="en-US" baseline="-25000" dirty="0"/>
              <a:t>2</a:t>
            </a:r>
            <a:r>
              <a:rPr lang="en-US" dirty="0"/>
              <a:t> and v</a:t>
            </a:r>
            <a:r>
              <a:rPr lang="en-US" baseline="-25000" dirty="0"/>
              <a:t>3</a:t>
            </a:r>
            <a:r>
              <a:rPr lang="en-US" dirty="0"/>
              <a:t> better by including the “</a:t>
            </a:r>
            <a:r>
              <a:rPr lang="en-US" b="1" i="1" dirty="0">
                <a:solidFill>
                  <a:srgbClr val="0070C0"/>
                </a:solidFill>
              </a:rPr>
              <a:t>pre-flow</a:t>
            </a:r>
            <a:r>
              <a:rPr lang="en-US" dirty="0"/>
              <a:t>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650C48-BD4A-3E4A-A20E-C3E82E2AC086}"/>
              </a:ext>
            </a:extLst>
          </p:cNvPr>
          <p:cNvSpPr/>
          <p:nvPr/>
        </p:nvSpPr>
        <p:spPr>
          <a:xfrm>
            <a:off x="731519" y="5883041"/>
            <a:ext cx="10284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IP-Glasma+Hydro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that includes sub-nucleonic fluctuations + initial momentum correlation over predicts v</a:t>
            </a:r>
            <a:r>
              <a:rPr lang="en-US" baseline="-25000" dirty="0"/>
              <a:t>2</a:t>
            </a:r>
            <a:r>
              <a:rPr lang="en-US" dirty="0"/>
              <a:t> but reproduces v</a:t>
            </a: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47429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9F3F7-28BF-5749-8E0D-0BF5662F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479AB4-E84E-3F43-9190-0B4AC7FF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F6B3F-773B-934F-9E0C-9CBACE552551}"/>
              </a:ext>
            </a:extLst>
          </p:cNvPr>
          <p:cNvSpPr txBox="1"/>
          <p:nvPr/>
        </p:nvSpPr>
        <p:spPr>
          <a:xfrm>
            <a:off x="6096000" y="1402080"/>
            <a:ext cx="5432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Measurements of both v</a:t>
            </a:r>
            <a:r>
              <a:rPr lang="en-US" baseline="-25000" dirty="0"/>
              <a:t>2</a:t>
            </a:r>
            <a:r>
              <a:rPr lang="en-US" dirty="0"/>
              <a:t> and v</a:t>
            </a:r>
            <a:r>
              <a:rPr lang="en-US" baseline="-25000" dirty="0"/>
              <a:t>3 </a:t>
            </a:r>
            <a:r>
              <a:rPr lang="en-US" dirty="0"/>
              <a:t>from STAR are similar with that from LHC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2FA9A04-8BD1-BE4A-BDD2-B56B5DE2E723}"/>
              </a:ext>
            </a:extLst>
          </p:cNvPr>
          <p:cNvSpPr/>
          <p:nvPr/>
        </p:nvSpPr>
        <p:spPr>
          <a:xfrm>
            <a:off x="0" y="17894"/>
            <a:ext cx="2889504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33CC"/>
                </a:solidFill>
              </a:rPr>
              <a:t>Comparisons to LHC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FBF16A-C860-F749-A002-52C86BDEF68A}"/>
              </a:ext>
            </a:extLst>
          </p:cNvPr>
          <p:cNvSpPr/>
          <p:nvPr/>
        </p:nvSpPr>
        <p:spPr>
          <a:xfrm>
            <a:off x="745687" y="5798145"/>
            <a:ext cx="3316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CMR9"/>
              </a:rPr>
              <a:t>ATLAS:</a:t>
            </a:r>
            <a:r>
              <a:rPr lang="en-US" sz="1600" i="1" dirty="0"/>
              <a:t> </a:t>
            </a:r>
            <a:r>
              <a:rPr lang="en-US" sz="1600" i="1" dirty="0">
                <a:solidFill>
                  <a:srgbClr val="0000FF"/>
                </a:solidFill>
                <a:latin typeface="CMR9"/>
              </a:rPr>
              <a:t>Phys. Rev. C 90, 044906 (2014)</a:t>
            </a:r>
          </a:p>
          <a:p>
            <a:r>
              <a:rPr lang="en-US" sz="1600" i="1" dirty="0">
                <a:solidFill>
                  <a:srgbClr val="0000FF"/>
                </a:solidFill>
                <a:latin typeface="CMR9"/>
              </a:rPr>
              <a:t>PHNEIX: Nature Phys. 15, 214 (2019) </a:t>
            </a:r>
          </a:p>
        </p:txBody>
      </p:sp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973CC993-E59B-CE46-B6CC-24D1F3BC7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080"/>
            <a:ext cx="5449484" cy="52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1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9F3F7-28BF-5749-8E0D-0BF5662F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479AB4-E84E-3F43-9190-0B4AC7FF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F6B3F-773B-934F-9E0C-9CBACE552551}"/>
              </a:ext>
            </a:extLst>
          </p:cNvPr>
          <p:cNvSpPr txBox="1"/>
          <p:nvPr/>
        </p:nvSpPr>
        <p:spPr>
          <a:xfrm>
            <a:off x="6096000" y="1402080"/>
            <a:ext cx="5432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Measurements of both v</a:t>
            </a:r>
            <a:r>
              <a:rPr lang="en-US" baseline="-25000" dirty="0"/>
              <a:t>2</a:t>
            </a:r>
            <a:r>
              <a:rPr lang="en-US" dirty="0"/>
              <a:t> and v</a:t>
            </a:r>
            <a:r>
              <a:rPr lang="en-US" baseline="-25000" dirty="0"/>
              <a:t>3 </a:t>
            </a:r>
            <a:r>
              <a:rPr lang="en-US" dirty="0"/>
              <a:t>from STAR are similar with that from LHC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Significant difference between STAR and PHENIX for v</a:t>
            </a:r>
            <a:r>
              <a:rPr lang="en-US" baseline="-25000" dirty="0"/>
              <a:t>3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2FA9A04-8BD1-BE4A-BDD2-B56B5DE2E723}"/>
              </a:ext>
            </a:extLst>
          </p:cNvPr>
          <p:cNvSpPr/>
          <p:nvPr/>
        </p:nvSpPr>
        <p:spPr>
          <a:xfrm>
            <a:off x="0" y="17894"/>
            <a:ext cx="2889504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33CC"/>
                </a:solidFill>
              </a:rPr>
              <a:t>Comparisons to LHC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0F8B57-FB4B-374F-B953-7C1CC9489C8F}"/>
              </a:ext>
            </a:extLst>
          </p:cNvPr>
          <p:cNvSpPr/>
          <p:nvPr/>
        </p:nvSpPr>
        <p:spPr>
          <a:xfrm>
            <a:off x="745687" y="5798145"/>
            <a:ext cx="3316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CMR9"/>
              </a:rPr>
              <a:t>ATLAS:</a:t>
            </a:r>
            <a:r>
              <a:rPr lang="en-US" sz="1600" i="1" dirty="0"/>
              <a:t> </a:t>
            </a:r>
            <a:r>
              <a:rPr lang="en-US" sz="1600" i="1" dirty="0">
                <a:solidFill>
                  <a:srgbClr val="0000FF"/>
                </a:solidFill>
                <a:latin typeface="CMR9"/>
              </a:rPr>
              <a:t>Phys. Rev. C 90, 044906 (2014)</a:t>
            </a:r>
          </a:p>
          <a:p>
            <a:r>
              <a:rPr lang="en-US" sz="1600" i="1" dirty="0">
                <a:solidFill>
                  <a:srgbClr val="0000FF"/>
                </a:solidFill>
                <a:latin typeface="CMR9"/>
              </a:rPr>
              <a:t>PHNEIX: Nature Phys. 15, 214 (2019) </a:t>
            </a:r>
          </a:p>
        </p:txBody>
      </p:sp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C8CAD2AC-D3F2-C446-AD0D-B6896826A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488"/>
            <a:ext cx="5449824" cy="52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2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95CC-914F-874A-B826-59ABAE74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3450" y="6256353"/>
            <a:ext cx="2743200" cy="365125"/>
          </a:xfrm>
        </p:spPr>
        <p:txBody>
          <a:bodyPr/>
          <a:lstStyle/>
          <a:p>
            <a:fld id="{9A4DD8C8-19E7-1145-B582-FBF615BB0C0C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90995-803A-4EFC-A1B7-A680DED3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6407946"/>
            <a:ext cx="5353247" cy="365125"/>
          </a:xfrm>
        </p:spPr>
        <p:txBody>
          <a:bodyPr/>
          <a:lstStyle/>
          <a:p>
            <a:pPr>
              <a:defRPr/>
            </a:pPr>
            <a:r>
              <a:rPr lang="en-US"/>
              <a:t>Shengli Huang IS2021</a:t>
            </a:r>
            <a:endParaRPr lang="en-US" dirty="0"/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CF5BD42D-647F-45D7-87D8-A9BC9B0FF809}"/>
              </a:ext>
            </a:extLst>
          </p:cNvPr>
          <p:cNvSpPr/>
          <p:nvPr/>
        </p:nvSpPr>
        <p:spPr>
          <a:xfrm>
            <a:off x="6907861" y="51639"/>
            <a:ext cx="4029075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Detail Comparisons to PHENIX</a:t>
            </a:r>
            <a:endParaRPr lang="en-US" sz="2000" b="1" baseline="-25000" dirty="0">
              <a:solidFill>
                <a:srgbClr val="0033CC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A23947-68BD-4227-9ACF-511A200731CA}"/>
              </a:ext>
            </a:extLst>
          </p:cNvPr>
          <p:cNvGrpSpPr/>
          <p:nvPr/>
        </p:nvGrpSpPr>
        <p:grpSpPr>
          <a:xfrm>
            <a:off x="220564" y="3387917"/>
            <a:ext cx="5544497" cy="3385153"/>
            <a:chOff x="123104" y="548680"/>
            <a:chExt cx="7178973" cy="41345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7F3D10-BE4C-4C7A-BAE3-82D7C357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04" y="548680"/>
              <a:ext cx="7178973" cy="413455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5E3411-2010-407E-A3E4-A8EBAB0501C3}"/>
                </a:ext>
              </a:extLst>
            </p:cNvPr>
            <p:cNvSpPr/>
            <p:nvPr/>
          </p:nvSpPr>
          <p:spPr>
            <a:xfrm>
              <a:off x="695400" y="2418276"/>
              <a:ext cx="2232248" cy="1800200"/>
            </a:xfrm>
            <a:prstGeom prst="rect">
              <a:avLst/>
            </a:prstGeom>
            <a:solidFill>
              <a:srgbClr val="FF0000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9E837DD-C806-3D48-AD28-162206DC7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60500" y="-1123122"/>
            <a:ext cx="3201224" cy="555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25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95CC-914F-874A-B826-59ABAE74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3450" y="6256353"/>
            <a:ext cx="2743200" cy="365125"/>
          </a:xfrm>
        </p:spPr>
        <p:txBody>
          <a:bodyPr/>
          <a:lstStyle/>
          <a:p>
            <a:fld id="{9A4DD8C8-19E7-1145-B582-FBF615BB0C0C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90995-803A-4EFC-A1B7-A680DED3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6407946"/>
            <a:ext cx="5353247" cy="365125"/>
          </a:xfrm>
        </p:spPr>
        <p:txBody>
          <a:bodyPr/>
          <a:lstStyle/>
          <a:p>
            <a:pPr>
              <a:defRPr/>
            </a:pPr>
            <a:r>
              <a:rPr lang="en-US"/>
              <a:t>Shengli Huang IS2021</a:t>
            </a:r>
            <a:endParaRPr lang="en-US" dirty="0"/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CF5BD42D-647F-45D7-87D8-A9BC9B0FF809}"/>
              </a:ext>
            </a:extLst>
          </p:cNvPr>
          <p:cNvSpPr/>
          <p:nvPr/>
        </p:nvSpPr>
        <p:spPr>
          <a:xfrm>
            <a:off x="6907861" y="51639"/>
            <a:ext cx="4029075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Detail Comparisons to PHENIX</a:t>
            </a:r>
            <a:endParaRPr lang="en-US" sz="2000" b="1" baseline="-25000" dirty="0">
              <a:solidFill>
                <a:srgbClr val="0033CC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A23947-68BD-4227-9ACF-511A200731CA}"/>
              </a:ext>
            </a:extLst>
          </p:cNvPr>
          <p:cNvGrpSpPr/>
          <p:nvPr/>
        </p:nvGrpSpPr>
        <p:grpSpPr>
          <a:xfrm>
            <a:off x="220564" y="3387917"/>
            <a:ext cx="5544497" cy="3385153"/>
            <a:chOff x="123104" y="548680"/>
            <a:chExt cx="7178973" cy="41345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7F3D10-BE4C-4C7A-BAE3-82D7C357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04" y="548680"/>
              <a:ext cx="7178973" cy="413455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5E3411-2010-407E-A3E4-A8EBAB0501C3}"/>
                </a:ext>
              </a:extLst>
            </p:cNvPr>
            <p:cNvSpPr/>
            <p:nvPr/>
          </p:nvSpPr>
          <p:spPr>
            <a:xfrm>
              <a:off x="695400" y="2418276"/>
              <a:ext cx="2232248" cy="1800200"/>
            </a:xfrm>
            <a:prstGeom prst="rect">
              <a:avLst/>
            </a:prstGeom>
            <a:solidFill>
              <a:srgbClr val="FF0000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4269B38-1B66-491E-8106-7590373C99DF}"/>
              </a:ext>
            </a:extLst>
          </p:cNvPr>
          <p:cNvSpPr/>
          <p:nvPr/>
        </p:nvSpPr>
        <p:spPr>
          <a:xfrm>
            <a:off x="6526911" y="858286"/>
            <a:ext cx="4790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The STAR and PHENIX v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 and v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en-US" b="1" i="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He+Au, show reasonable agreement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E837DD-C806-3D48-AD28-162206DC7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60500" y="-1123122"/>
            <a:ext cx="3201224" cy="555074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856C4FC-A120-5D47-A9F9-006C5DAF35B7}"/>
              </a:ext>
            </a:extLst>
          </p:cNvPr>
          <p:cNvSpPr/>
          <p:nvPr/>
        </p:nvSpPr>
        <p:spPr>
          <a:xfrm>
            <a:off x="0" y="-1"/>
            <a:ext cx="2500313" cy="68063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1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DBF5A-766F-4B47-98AC-8F4A5908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98CD5-D767-DE41-B41D-63A207B7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0C09CE-7932-1B42-8201-C2B8FCA308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8" y="3608987"/>
            <a:ext cx="3629571" cy="311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2C9DEF9-221B-BB4C-9756-27687858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" y="689284"/>
            <a:ext cx="4161379" cy="304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81D9171B-1CD8-D24E-8DD4-7B8626D2457F}"/>
              </a:ext>
            </a:extLst>
          </p:cNvPr>
          <p:cNvSpPr/>
          <p:nvPr/>
        </p:nvSpPr>
        <p:spPr>
          <a:xfrm>
            <a:off x="0" y="51274"/>
            <a:ext cx="3425952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Anisotropy in small system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1AF9E6-ED1B-0545-B067-304CCFCD640C}"/>
              </a:ext>
            </a:extLst>
          </p:cNvPr>
          <p:cNvGrpSpPr/>
          <p:nvPr/>
        </p:nvGrpSpPr>
        <p:grpSpPr>
          <a:xfrm>
            <a:off x="4830634" y="1185821"/>
            <a:ext cx="6428740" cy="1966180"/>
            <a:chOff x="4925060" y="3954669"/>
            <a:chExt cx="6428740" cy="19661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A5E0A8-013D-1040-BBD5-E06ADA3A6616}"/>
                </a:ext>
              </a:extLst>
            </p:cNvPr>
            <p:cNvSpPr/>
            <p:nvPr/>
          </p:nvSpPr>
          <p:spPr>
            <a:xfrm>
              <a:off x="4925060" y="3954669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srgbClr val="0033CC"/>
                  </a:solidFill>
                </a:rPr>
                <a:t>The origin of anisotropy in small system is under debate</a:t>
              </a:r>
            </a:p>
            <a:p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836A4D-9B01-7246-B749-AD611A6DA6C1}"/>
                </a:ext>
              </a:extLst>
            </p:cNvPr>
            <p:cNvSpPr/>
            <p:nvPr/>
          </p:nvSpPr>
          <p:spPr>
            <a:xfrm>
              <a:off x="5257800" y="4377825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dirty="0"/>
                <a:t>Final state interaction: Hydrodynamics?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dirty="0"/>
                <a:t>Initial momentum correlation: CGC?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88F544-7438-974D-9B68-12B3114B39DE}"/>
                </a:ext>
              </a:extLst>
            </p:cNvPr>
            <p:cNvSpPr/>
            <p:nvPr/>
          </p:nvSpPr>
          <p:spPr>
            <a:xfrm>
              <a:off x="5257800" y="5551517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487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95CC-914F-874A-B826-59ABAE74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3450" y="6256353"/>
            <a:ext cx="2743200" cy="365125"/>
          </a:xfrm>
        </p:spPr>
        <p:txBody>
          <a:bodyPr/>
          <a:lstStyle/>
          <a:p>
            <a:fld id="{9A4DD8C8-19E7-1145-B582-FBF615BB0C0C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90995-803A-4EFC-A1B7-A680DED3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6407946"/>
            <a:ext cx="5353247" cy="365125"/>
          </a:xfrm>
        </p:spPr>
        <p:txBody>
          <a:bodyPr/>
          <a:lstStyle/>
          <a:p>
            <a:pPr>
              <a:defRPr/>
            </a:pPr>
            <a:r>
              <a:rPr lang="en-US"/>
              <a:t>Shengli Huang IS2021</a:t>
            </a:r>
            <a:endParaRPr lang="en-US" dirty="0"/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CF5BD42D-647F-45D7-87D8-A9BC9B0FF809}"/>
              </a:ext>
            </a:extLst>
          </p:cNvPr>
          <p:cNvSpPr/>
          <p:nvPr/>
        </p:nvSpPr>
        <p:spPr>
          <a:xfrm>
            <a:off x="6907861" y="51639"/>
            <a:ext cx="4029075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Detail Comparisons to PHENIX</a:t>
            </a:r>
            <a:endParaRPr lang="en-US" sz="2000" b="1" baseline="-25000" dirty="0">
              <a:solidFill>
                <a:srgbClr val="0033CC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A23947-68BD-4227-9ACF-511A200731CA}"/>
              </a:ext>
            </a:extLst>
          </p:cNvPr>
          <p:cNvGrpSpPr/>
          <p:nvPr/>
        </p:nvGrpSpPr>
        <p:grpSpPr>
          <a:xfrm>
            <a:off x="220564" y="3387917"/>
            <a:ext cx="5544497" cy="3385153"/>
            <a:chOff x="123104" y="548680"/>
            <a:chExt cx="7178973" cy="41345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7F3D10-BE4C-4C7A-BAE3-82D7C357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04" y="548680"/>
              <a:ext cx="7178973" cy="413455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5E3411-2010-407E-A3E4-A8EBAB0501C3}"/>
                </a:ext>
              </a:extLst>
            </p:cNvPr>
            <p:cNvSpPr/>
            <p:nvPr/>
          </p:nvSpPr>
          <p:spPr>
            <a:xfrm>
              <a:off x="695400" y="2418276"/>
              <a:ext cx="2232248" cy="1800200"/>
            </a:xfrm>
            <a:prstGeom prst="rect">
              <a:avLst/>
            </a:prstGeom>
            <a:solidFill>
              <a:srgbClr val="FF0000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4269B38-1B66-491E-8106-7590373C99DF}"/>
              </a:ext>
            </a:extLst>
          </p:cNvPr>
          <p:cNvSpPr/>
          <p:nvPr/>
        </p:nvSpPr>
        <p:spPr>
          <a:xfrm>
            <a:off x="6526911" y="858286"/>
            <a:ext cx="4790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The STAR and PHENIX v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 and v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en-US" b="1" i="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He+Au, show reasonable agreement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26DA25-28DF-4457-B580-1CB270555B92}"/>
              </a:ext>
            </a:extLst>
          </p:cNvPr>
          <p:cNvSpPr txBox="1"/>
          <p:nvPr/>
        </p:nvSpPr>
        <p:spPr>
          <a:xfrm>
            <a:off x="6584936" y="2111433"/>
            <a:ext cx="479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The STAR and PHENIX measurements for v</a:t>
            </a:r>
            <a:r>
              <a:rPr lang="en-US" b="1" baseline="-25000" dirty="0">
                <a:solidFill>
                  <a:srgbClr val="002060"/>
                </a:solidFill>
              </a:rPr>
              <a:t>2</a:t>
            </a:r>
            <a:r>
              <a:rPr lang="en-US" b="1" dirty="0">
                <a:solidFill>
                  <a:srgbClr val="002060"/>
                </a:solidFill>
              </a:rPr>
              <a:t> are also in reasonable agreement for p/</a:t>
            </a:r>
            <a:r>
              <a:rPr lang="en-US" b="1" dirty="0" err="1">
                <a:solidFill>
                  <a:srgbClr val="002060"/>
                </a:solidFill>
              </a:rPr>
              <a:t>d+Au</a:t>
            </a:r>
            <a:endParaRPr lang="en-US" b="1" dirty="0">
              <a:solidFill>
                <a:srgbClr val="00206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Some difference(~25%) for </a:t>
            </a:r>
            <a:r>
              <a:rPr lang="en-US" b="1" i="0" dirty="0" err="1">
                <a:solidFill>
                  <a:srgbClr val="C00000"/>
                </a:solidFill>
              </a:rPr>
              <a:t>p</a:t>
            </a:r>
            <a:r>
              <a:rPr lang="en-US" b="1" i="0" baseline="-25000" dirty="0" err="1">
                <a:solidFill>
                  <a:srgbClr val="C00000"/>
                </a:solidFill>
              </a:rPr>
              <a:t>T</a:t>
            </a:r>
            <a:r>
              <a:rPr lang="en-US" b="1" i="0" dirty="0">
                <a:solidFill>
                  <a:srgbClr val="C00000"/>
                </a:solidFill>
              </a:rPr>
              <a:t>&gt;1 GeV/c in </a:t>
            </a:r>
            <a:r>
              <a:rPr lang="en-US" b="1" i="0" dirty="0" err="1">
                <a:solidFill>
                  <a:srgbClr val="C00000"/>
                </a:solidFill>
              </a:rPr>
              <a:t>d+Au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and </a:t>
            </a:r>
            <a:r>
              <a:rPr lang="en-US" b="1" i="0" dirty="0" err="1">
                <a:solidFill>
                  <a:srgbClr val="C00000"/>
                </a:solidFill>
              </a:rPr>
              <a:t>p</a:t>
            </a:r>
            <a:r>
              <a:rPr lang="en-US" b="1" i="0" baseline="-25000" dirty="0" err="1">
                <a:solidFill>
                  <a:srgbClr val="C00000"/>
                </a:solidFill>
              </a:rPr>
              <a:t>T</a:t>
            </a:r>
            <a:r>
              <a:rPr lang="en-US" b="1" i="0" dirty="0">
                <a:solidFill>
                  <a:srgbClr val="C00000"/>
                </a:solidFill>
              </a:rPr>
              <a:t>&lt;1 GeV/c in </a:t>
            </a:r>
            <a:r>
              <a:rPr lang="en-US" b="1" i="0" dirty="0" err="1">
                <a:solidFill>
                  <a:srgbClr val="C00000"/>
                </a:solidFill>
              </a:rPr>
              <a:t>p+Au</a:t>
            </a:r>
            <a:endParaRPr lang="en-US" b="1" i="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E837DD-C806-3D48-AD28-162206DC7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60500" y="-1123122"/>
            <a:ext cx="3201224" cy="555074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856C4FC-A120-5D47-A9F9-006C5DAF35B7}"/>
              </a:ext>
            </a:extLst>
          </p:cNvPr>
          <p:cNvSpPr/>
          <p:nvPr/>
        </p:nvSpPr>
        <p:spPr>
          <a:xfrm>
            <a:off x="2263448" y="0"/>
            <a:ext cx="3473037" cy="33117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26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95CC-914F-874A-B826-59ABAE74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3450" y="6256353"/>
            <a:ext cx="2743200" cy="365125"/>
          </a:xfrm>
        </p:spPr>
        <p:txBody>
          <a:bodyPr/>
          <a:lstStyle/>
          <a:p>
            <a:fld id="{9A4DD8C8-19E7-1145-B582-FBF615BB0C0C}" type="slidenum">
              <a:rPr lang="en-US" smtClean="0"/>
              <a:t>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90995-803A-4EFC-A1B7-A680DED3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6407946"/>
            <a:ext cx="5353247" cy="365125"/>
          </a:xfrm>
        </p:spPr>
        <p:txBody>
          <a:bodyPr/>
          <a:lstStyle/>
          <a:p>
            <a:pPr>
              <a:defRPr/>
            </a:pPr>
            <a:r>
              <a:rPr lang="en-US"/>
              <a:t>Shengli Huang IS2021</a:t>
            </a:r>
            <a:endParaRPr lang="en-US" dirty="0"/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CF5BD42D-647F-45D7-87D8-A9BC9B0FF809}"/>
              </a:ext>
            </a:extLst>
          </p:cNvPr>
          <p:cNvSpPr/>
          <p:nvPr/>
        </p:nvSpPr>
        <p:spPr>
          <a:xfrm>
            <a:off x="6907861" y="51639"/>
            <a:ext cx="4029075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Detail Comparisons to PHENIX</a:t>
            </a:r>
            <a:endParaRPr lang="en-US" sz="2000" b="1" baseline="-25000" dirty="0">
              <a:solidFill>
                <a:srgbClr val="0033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73FDA7-F5A2-44D1-9645-1C82A5668378}"/>
              </a:ext>
            </a:extLst>
          </p:cNvPr>
          <p:cNvSpPr txBox="1"/>
          <p:nvPr/>
        </p:nvSpPr>
        <p:spPr>
          <a:xfrm>
            <a:off x="6584937" y="4045394"/>
            <a:ext cx="4948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The STAR and PHENIX v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 for p/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</a:rPr>
              <a:t>d+Au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, show similar 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</a:rPr>
              <a:t>pT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-dependence 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FF0000"/>
                </a:solidFill>
              </a:rPr>
              <a:t>But magnitudes differ by a factor of 3 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</a:rPr>
              <a:t>System-independent STAR v</a:t>
            </a:r>
            <a:r>
              <a:rPr lang="en-US" b="1" i="0" baseline="-25000" dirty="0">
                <a:solidFill>
                  <a:srgbClr val="002060"/>
                </a:solidFill>
              </a:rPr>
              <a:t>3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</a:rPr>
              <a:t>System-dependent PHENIX v</a:t>
            </a:r>
            <a:r>
              <a:rPr lang="en-US" b="1" i="0" baseline="-25000" dirty="0">
                <a:solidFill>
                  <a:srgbClr val="002060"/>
                </a:solidFill>
              </a:rPr>
              <a:t>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A23947-68BD-4227-9ACF-511A200731CA}"/>
              </a:ext>
            </a:extLst>
          </p:cNvPr>
          <p:cNvGrpSpPr/>
          <p:nvPr/>
        </p:nvGrpSpPr>
        <p:grpSpPr>
          <a:xfrm>
            <a:off x="220564" y="3387917"/>
            <a:ext cx="5544497" cy="3385153"/>
            <a:chOff x="123104" y="548680"/>
            <a:chExt cx="7178973" cy="41345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7F3D10-BE4C-4C7A-BAE3-82D7C357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04" y="548680"/>
              <a:ext cx="7178973" cy="413455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5E3411-2010-407E-A3E4-A8EBAB0501C3}"/>
                </a:ext>
              </a:extLst>
            </p:cNvPr>
            <p:cNvSpPr/>
            <p:nvPr/>
          </p:nvSpPr>
          <p:spPr>
            <a:xfrm>
              <a:off x="695400" y="2418276"/>
              <a:ext cx="2232248" cy="1800200"/>
            </a:xfrm>
            <a:prstGeom prst="rect">
              <a:avLst/>
            </a:prstGeom>
            <a:solidFill>
              <a:srgbClr val="FF0000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4269B38-1B66-491E-8106-7590373C99DF}"/>
              </a:ext>
            </a:extLst>
          </p:cNvPr>
          <p:cNvSpPr/>
          <p:nvPr/>
        </p:nvSpPr>
        <p:spPr>
          <a:xfrm>
            <a:off x="6526911" y="858286"/>
            <a:ext cx="4790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The STAR and PHENIX v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 and v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en-US" b="1" i="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He+Au, show reasonable agreement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26DA25-28DF-4457-B580-1CB270555B92}"/>
              </a:ext>
            </a:extLst>
          </p:cNvPr>
          <p:cNvSpPr txBox="1"/>
          <p:nvPr/>
        </p:nvSpPr>
        <p:spPr>
          <a:xfrm>
            <a:off x="6584936" y="2111433"/>
            <a:ext cx="479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The STAR and PHENIX measurements for v</a:t>
            </a:r>
            <a:r>
              <a:rPr lang="en-US" b="1" baseline="-25000" dirty="0">
                <a:solidFill>
                  <a:srgbClr val="002060"/>
                </a:solidFill>
              </a:rPr>
              <a:t>2</a:t>
            </a:r>
            <a:r>
              <a:rPr lang="en-US" b="1" dirty="0">
                <a:solidFill>
                  <a:srgbClr val="002060"/>
                </a:solidFill>
              </a:rPr>
              <a:t> are also in reasonable agreement for p/</a:t>
            </a:r>
            <a:r>
              <a:rPr lang="en-US" b="1" dirty="0" err="1">
                <a:solidFill>
                  <a:srgbClr val="002060"/>
                </a:solidFill>
              </a:rPr>
              <a:t>d+Au</a:t>
            </a:r>
            <a:endParaRPr lang="en-US" b="1" dirty="0">
              <a:solidFill>
                <a:srgbClr val="00206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Some difference(~25%) for </a:t>
            </a:r>
            <a:r>
              <a:rPr lang="en-US" b="1" i="0" dirty="0" err="1">
                <a:solidFill>
                  <a:srgbClr val="C00000"/>
                </a:solidFill>
              </a:rPr>
              <a:t>p</a:t>
            </a:r>
            <a:r>
              <a:rPr lang="en-US" b="1" i="0" baseline="-25000" dirty="0" err="1">
                <a:solidFill>
                  <a:srgbClr val="C00000"/>
                </a:solidFill>
              </a:rPr>
              <a:t>T</a:t>
            </a:r>
            <a:r>
              <a:rPr lang="en-US" b="1" i="0" dirty="0">
                <a:solidFill>
                  <a:srgbClr val="C00000"/>
                </a:solidFill>
              </a:rPr>
              <a:t>&gt;1 GeV/c in </a:t>
            </a:r>
            <a:r>
              <a:rPr lang="en-US" b="1" i="0" dirty="0" err="1">
                <a:solidFill>
                  <a:srgbClr val="C00000"/>
                </a:solidFill>
              </a:rPr>
              <a:t>d+Au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and </a:t>
            </a:r>
            <a:r>
              <a:rPr lang="en-US" b="1" i="0" dirty="0" err="1">
                <a:solidFill>
                  <a:srgbClr val="C00000"/>
                </a:solidFill>
              </a:rPr>
              <a:t>p</a:t>
            </a:r>
            <a:r>
              <a:rPr lang="en-US" b="1" i="0" baseline="-25000" dirty="0" err="1">
                <a:solidFill>
                  <a:srgbClr val="C00000"/>
                </a:solidFill>
              </a:rPr>
              <a:t>T</a:t>
            </a:r>
            <a:r>
              <a:rPr lang="en-US" b="1" i="0" dirty="0">
                <a:solidFill>
                  <a:srgbClr val="C00000"/>
                </a:solidFill>
              </a:rPr>
              <a:t>&lt;1 GeV/c in </a:t>
            </a:r>
            <a:r>
              <a:rPr lang="en-US" b="1" i="0" dirty="0" err="1">
                <a:solidFill>
                  <a:srgbClr val="C00000"/>
                </a:solidFill>
              </a:rPr>
              <a:t>p+Au</a:t>
            </a:r>
            <a:endParaRPr lang="en-US" b="1" i="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E837DD-C806-3D48-AD28-162206DC7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60500" y="-1123122"/>
            <a:ext cx="3201224" cy="555074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856C4FC-A120-5D47-A9F9-006C5DAF35B7}"/>
              </a:ext>
            </a:extLst>
          </p:cNvPr>
          <p:cNvSpPr/>
          <p:nvPr/>
        </p:nvSpPr>
        <p:spPr>
          <a:xfrm>
            <a:off x="2292024" y="3280559"/>
            <a:ext cx="3473037" cy="35258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23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107" name="Rectangle 5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109" name="Rectangle 7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110" name="Rectangle 8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1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94656CD2-6691-4BA0-9F5B-1D982F266F80}" type="slidenum">
              <a:rPr lang="en-US" smtClean="0"/>
              <a:pPr/>
              <a:t>22</a:t>
            </a:fld>
            <a:r>
              <a:rPr lang="en-US" dirty="0"/>
              <a:t> </a:t>
            </a:r>
          </a:p>
        </p:txBody>
      </p:sp>
      <p:sp>
        <p:nvSpPr>
          <p:cNvPr id="40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648200" y="6400017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Shengli Huang IS2021</a:t>
            </a:r>
          </a:p>
        </p:txBody>
      </p:sp>
      <p:grpSp>
        <p:nvGrpSpPr>
          <p:cNvPr id="16" name="Group 17">
            <a:extLst>
              <a:ext uri="{FF2B5EF4-FFF2-40B4-BE49-F238E27FC236}">
                <a16:creationId xmlns:a16="http://schemas.microsoft.com/office/drawing/2014/main" id="{20D8897D-CCC4-420A-A8F9-F87AAAA9DB00}"/>
              </a:ext>
            </a:extLst>
          </p:cNvPr>
          <p:cNvGrpSpPr/>
          <p:nvPr/>
        </p:nvGrpSpPr>
        <p:grpSpPr>
          <a:xfrm>
            <a:off x="74439" y="44624"/>
            <a:ext cx="3977517" cy="475899"/>
            <a:chOff x="2976153" y="264225"/>
            <a:chExt cx="2419649" cy="990600"/>
          </a:xfrm>
        </p:grpSpPr>
        <p:sp>
          <p:nvSpPr>
            <p:cNvPr id="18" name="Text Box 28">
              <a:extLst>
                <a:ext uri="{FF2B5EF4-FFF2-40B4-BE49-F238E27FC236}">
                  <a16:creationId xmlns:a16="http://schemas.microsoft.com/office/drawing/2014/main" id="{317C493D-728B-4231-84C0-AAD821EDC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224" y="388049"/>
              <a:ext cx="2315512" cy="8328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000" b="1" dirty="0">
                  <a:solidFill>
                    <a:srgbClr val="0033CC"/>
                  </a:solidFill>
                </a:rPr>
                <a:t>Cross Checks done by STAR</a:t>
              </a:r>
            </a:p>
          </p:txBody>
        </p:sp>
        <p:sp>
          <p:nvSpPr>
            <p:cNvPr id="19" name="AutoShape 34">
              <a:extLst>
                <a:ext uri="{FF2B5EF4-FFF2-40B4-BE49-F238E27FC236}">
                  <a16:creationId xmlns:a16="http://schemas.microsoft.com/office/drawing/2014/main" id="{752D8FEC-8617-4DAB-86AA-C43A66EA6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49D8DCE-380C-49D4-87FD-F9E04CEC1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389522"/>
              </p:ext>
            </p:extLst>
          </p:nvPr>
        </p:nvGraphicFramePr>
        <p:xfrm>
          <a:off x="1482811" y="844425"/>
          <a:ext cx="1006307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058">
                  <a:extLst>
                    <a:ext uri="{9D8B030D-6E8A-4147-A177-3AD203B41FA5}">
                      <a16:colId xmlns:a16="http://schemas.microsoft.com/office/drawing/2014/main" val="417069936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745035218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853624435"/>
                    </a:ext>
                  </a:extLst>
                </a:gridCol>
                <a:gridCol w="469009">
                  <a:extLst>
                    <a:ext uri="{9D8B030D-6E8A-4147-A177-3AD203B41FA5}">
                      <a16:colId xmlns:a16="http://schemas.microsoft.com/office/drawing/2014/main" val="3961764967"/>
                    </a:ext>
                  </a:extLst>
                </a:gridCol>
                <a:gridCol w="2496530">
                  <a:extLst>
                    <a:ext uri="{9D8B030D-6E8A-4147-A177-3AD203B41FA5}">
                      <a16:colId xmlns:a16="http://schemas.microsoft.com/office/drawing/2014/main" val="3946752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Consistent results </a:t>
                      </a:r>
                    </a:p>
                    <a:p>
                      <a:r>
                        <a:rPr lang="en-US" dirty="0"/>
                        <a:t>(within uncertainties)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 between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43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Different techniques for flow extraction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Good agreement between different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17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Flow extraction with different centrality 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Good agreement between measurements with different centrality 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27488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Independent analyses of </a:t>
                      </a:r>
                      <a:r>
                        <a:rPr lang="en-US" b="1" i="1" dirty="0" err="1">
                          <a:solidFill>
                            <a:srgbClr val="C00000"/>
                          </a:solidFill>
                        </a:rPr>
                        <a:t>v</a:t>
                      </a:r>
                      <a:r>
                        <a:rPr lang="en-US" b="1" i="1" baseline="-25000" dirty="0" err="1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 for </a:t>
                      </a:r>
                      <a:r>
                        <a:rPr lang="en-US" b="1" i="1" dirty="0" err="1">
                          <a:solidFill>
                            <a:srgbClr val="C00000"/>
                          </a:solidFill>
                        </a:rPr>
                        <a:t>d+Au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agreement between measurements from independent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2554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Peripheral subtraction vs. pp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Peripheral subtraction is an underestimate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601288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9C4B502-DB1F-44F0-8BC6-EC19EF13D1E4}"/>
              </a:ext>
            </a:extLst>
          </p:cNvPr>
          <p:cNvGrpSpPr/>
          <p:nvPr/>
        </p:nvGrpSpPr>
        <p:grpSpPr>
          <a:xfrm>
            <a:off x="4236104" y="1743734"/>
            <a:ext cx="4695850" cy="2871979"/>
            <a:chOff x="4236104" y="1743734"/>
            <a:chExt cx="4695850" cy="2871979"/>
          </a:xfrm>
        </p:grpSpPr>
        <p:pic>
          <p:nvPicPr>
            <p:cNvPr id="21" name="Picture 20" descr="correct.png">
              <a:extLst>
                <a:ext uri="{FF2B5EF4-FFF2-40B4-BE49-F238E27FC236}">
                  <a16:creationId xmlns:a16="http://schemas.microsoft.com/office/drawing/2014/main" id="{8188FF27-A4AB-406E-8E8D-9D6DA24FE07B}"/>
                </a:ext>
              </a:extLst>
            </p:cNvPr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4236104" y="1743734"/>
              <a:ext cx="375024" cy="388874"/>
            </a:xfrm>
            <a:prstGeom prst="rect">
              <a:avLst/>
            </a:prstGeom>
          </p:spPr>
        </p:pic>
        <p:pic>
          <p:nvPicPr>
            <p:cNvPr id="22" name="Picture 21" descr="correct.png">
              <a:extLst>
                <a:ext uri="{FF2B5EF4-FFF2-40B4-BE49-F238E27FC236}">
                  <a16:creationId xmlns:a16="http://schemas.microsoft.com/office/drawing/2014/main" id="{C2F86567-1464-4F6B-8BC4-291B77C61EFA}"/>
                </a:ext>
              </a:extLst>
            </p:cNvPr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4295798" y="2679470"/>
              <a:ext cx="375023" cy="388874"/>
            </a:xfrm>
            <a:prstGeom prst="rect">
              <a:avLst/>
            </a:prstGeom>
          </p:spPr>
        </p:pic>
        <p:pic>
          <p:nvPicPr>
            <p:cNvPr id="3950596" name="Picture 4" descr="Correct Incorrect Images, Stock Photos &amp; Vectors | Shutterstock">
              <a:extLst>
                <a:ext uri="{FF2B5EF4-FFF2-40B4-BE49-F238E27FC236}">
                  <a16:creationId xmlns:a16="http://schemas.microsoft.com/office/drawing/2014/main" id="{504BE299-3F65-46B4-8FE7-FF1BA510C7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22" t="29615" r="15081" b="34286"/>
            <a:stretch/>
          </p:blipFill>
          <p:spPr bwMode="auto">
            <a:xfrm>
              <a:off x="8688288" y="4365104"/>
              <a:ext cx="243666" cy="250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 descr="correct.png">
            <a:extLst>
              <a:ext uri="{FF2B5EF4-FFF2-40B4-BE49-F238E27FC236}">
                <a16:creationId xmlns:a16="http://schemas.microsoft.com/office/drawing/2014/main" id="{087E32E6-A22E-4F62-9B97-7792A3DA758B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295799" y="3501008"/>
            <a:ext cx="366579" cy="3888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E33FE7-9EE4-044C-B12D-D8A14132093C}"/>
              </a:ext>
            </a:extLst>
          </p:cNvPr>
          <p:cNvSpPr/>
          <p:nvPr/>
        </p:nvSpPr>
        <p:spPr>
          <a:xfrm>
            <a:off x="1435142" y="5312148"/>
            <a:ext cx="10158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“A cross-experiment Small systems Advisory Committee” has been formed by BNL managements recently to understand the difference between STAR and PHENIX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8872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2D864-F3D6-304D-8727-1852D23F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F42E6AD-F381-CB4C-8219-8A7A32D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E41D33-07A2-184A-80B8-99B41706E44E}"/>
              </a:ext>
            </a:extLst>
          </p:cNvPr>
          <p:cNvSpPr txBox="1"/>
          <p:nvPr/>
        </p:nvSpPr>
        <p:spPr>
          <a:xfrm>
            <a:off x="6132576" y="1410543"/>
            <a:ext cx="5583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A positive v</a:t>
            </a:r>
            <a:r>
              <a:rPr lang="en-US" sz="2400" baseline="-25000" dirty="0"/>
              <a:t>2</a:t>
            </a:r>
            <a:r>
              <a:rPr lang="en-US" sz="2400" dirty="0"/>
              <a:t>{4} is first observed at mid-rapidity by STAR in </a:t>
            </a:r>
            <a:r>
              <a:rPr lang="en-US" sz="2400" dirty="0" err="1"/>
              <a:t>d+Au</a:t>
            </a:r>
            <a:r>
              <a:rPr lang="en-US" sz="2400" dirty="0"/>
              <a:t> and </a:t>
            </a:r>
            <a:r>
              <a:rPr lang="en-US" sz="2400" baseline="30000" dirty="0"/>
              <a:t>3</a:t>
            </a:r>
            <a:r>
              <a:rPr lang="en-US" sz="2400" dirty="0"/>
              <a:t>He+Au collisions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The v</a:t>
            </a:r>
            <a:r>
              <a:rPr lang="en-US" sz="2400" baseline="-25000" dirty="0"/>
              <a:t>2</a:t>
            </a:r>
            <a:r>
              <a:rPr lang="en-US" sz="2400" dirty="0"/>
              <a:t>{2} from template fit are larger than v</a:t>
            </a:r>
            <a:r>
              <a:rPr lang="en-US" sz="2400" baseline="-25000" dirty="0"/>
              <a:t>2</a:t>
            </a:r>
            <a:r>
              <a:rPr lang="en-US" sz="2400" dirty="0"/>
              <a:t>{4} due to fluctuations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B193AE-C10F-AE43-A134-DD5B537A614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2000" b="1" baseline="-25000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0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{2} vs. v</a:t>
            </a:r>
            <a:r>
              <a:rPr lang="en-US" sz="2000" b="1" baseline="-25000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0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{4}</a:t>
            </a:r>
          </a:p>
        </p:txBody>
      </p:sp>
      <p:sp>
        <p:nvSpPr>
          <p:cNvPr id="7" name="AutoShape 34">
            <a:extLst>
              <a:ext uri="{FF2B5EF4-FFF2-40B4-BE49-F238E27FC236}">
                <a16:creationId xmlns:a16="http://schemas.microsoft.com/office/drawing/2014/main" id="{86325952-0D30-C74C-806A-D0D80F8B1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9" y="44624"/>
            <a:ext cx="1601961" cy="475899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5FD4C29-D888-E048-9C24-C0E7068A4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762"/>
            <a:ext cx="5583936" cy="53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94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F2AE6-C48D-A246-8136-A5C41BB8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E55CA-1461-664F-A04C-609DFFE2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24</a:t>
            </a:fld>
            <a:endParaRPr lang="en-US"/>
          </a:p>
        </p:txBody>
      </p:sp>
      <p:sp>
        <p:nvSpPr>
          <p:cNvPr id="6" name="AutoShape 34">
            <a:extLst>
              <a:ext uri="{FF2B5EF4-FFF2-40B4-BE49-F238E27FC236}">
                <a16:creationId xmlns:a16="http://schemas.microsoft.com/office/drawing/2014/main" id="{C1A1A3EF-914F-0F42-9B1C-212AF2B6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40" y="44624"/>
            <a:ext cx="2967478" cy="475899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1EB1B-3A1E-424C-903C-7CBF67B637E8}"/>
              </a:ext>
            </a:extLst>
          </p:cNvPr>
          <p:cNvSpPr/>
          <p:nvPr/>
        </p:nvSpPr>
        <p:spPr>
          <a:xfrm>
            <a:off x="74440" y="97907"/>
            <a:ext cx="2967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Outlook: O+O@RHIC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02B1C-A4E8-EE47-9FD3-AD7CAA91D699}"/>
              </a:ext>
            </a:extLst>
          </p:cNvPr>
          <p:cNvSpPr txBox="1"/>
          <p:nvPr/>
        </p:nvSpPr>
        <p:spPr>
          <a:xfrm>
            <a:off x="7850136" y="871538"/>
            <a:ext cx="4341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C00000"/>
                </a:solidFill>
              </a:rPr>
              <a:t>STAR proposal one week O+O run in 2021, which is supported by PAC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Large rapidity coverage due to new upgrade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Trigger HM event at both middle or forward rapidity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83EDF5-F8F9-134A-9073-512BED048C1E}"/>
              </a:ext>
            </a:extLst>
          </p:cNvPr>
          <p:cNvGrpSpPr/>
          <p:nvPr/>
        </p:nvGrpSpPr>
        <p:grpSpPr>
          <a:xfrm>
            <a:off x="84581" y="871538"/>
            <a:ext cx="12022838" cy="1938992"/>
            <a:chOff x="74440" y="831853"/>
            <a:chExt cx="12022838" cy="19389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A46FAB-03F0-8C40-964E-781D61CAC516}"/>
                </a:ext>
              </a:extLst>
            </p:cNvPr>
            <p:cNvSpPr/>
            <p:nvPr/>
          </p:nvSpPr>
          <p:spPr>
            <a:xfrm>
              <a:off x="2928937" y="871538"/>
              <a:ext cx="1643063" cy="971550"/>
            </a:xfrm>
            <a:prstGeom prst="rect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D4BC35-3103-4641-9419-32A6B64AEF0D}"/>
                </a:ext>
              </a:extLst>
            </p:cNvPr>
            <p:cNvSpPr/>
            <p:nvPr/>
          </p:nvSpPr>
          <p:spPr>
            <a:xfrm>
              <a:off x="2266728" y="958588"/>
              <a:ext cx="2967477" cy="971550"/>
            </a:xfrm>
            <a:prstGeom prst="rect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 err="1">
                  <a:solidFill>
                    <a:srgbClr val="C00000"/>
                  </a:solidFill>
                </a:rPr>
                <a:t>iTPC</a:t>
              </a:r>
              <a:r>
                <a:rPr lang="en-US" sz="2000" b="1" dirty="0">
                  <a:solidFill>
                    <a:srgbClr val="C00000"/>
                  </a:solidFill>
                </a:rPr>
                <a:t>: </a:t>
              </a:r>
              <a:r>
                <a:rPr lang="en-US" sz="2000" b="1" dirty="0">
                  <a:solidFill>
                    <a:srgbClr val="C00000"/>
                  </a:solidFill>
                  <a:sym typeface="Wingdings" pitchFamily="2" charset="2"/>
                </a:rPr>
                <a:t>|𝜂|&lt;1.5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857CE59-A725-0D42-A068-A34BD21FC71C}"/>
                </a:ext>
              </a:extLst>
            </p:cNvPr>
            <p:cNvSpPr/>
            <p:nvPr/>
          </p:nvSpPr>
          <p:spPr>
            <a:xfrm>
              <a:off x="74440" y="871538"/>
              <a:ext cx="1768648" cy="971550"/>
            </a:xfrm>
            <a:prstGeom prst="rect">
              <a:avLst/>
            </a:prstGeom>
            <a:solidFill>
              <a:srgbClr val="00B0F0">
                <a:alpha val="51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EPD:</a:t>
              </a: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 -5.1</a:t>
              </a:r>
              <a:r>
                <a:rPr lang="en-US" sz="2000" b="1" dirty="0">
                  <a:solidFill>
                    <a:srgbClr val="C00000"/>
                  </a:solidFill>
                  <a:sym typeface="Wingdings" pitchFamily="2" charset="2"/>
                </a:rPr>
                <a:t>&lt;𝜂&lt;-2.1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5950C8-4CB6-384C-92F4-29D1B28295A7}"/>
                </a:ext>
              </a:extLst>
            </p:cNvPr>
            <p:cNvSpPr/>
            <p:nvPr/>
          </p:nvSpPr>
          <p:spPr>
            <a:xfrm>
              <a:off x="5657847" y="871538"/>
              <a:ext cx="1768648" cy="971550"/>
            </a:xfrm>
            <a:prstGeom prst="rect">
              <a:avLst/>
            </a:prstGeom>
            <a:solidFill>
              <a:srgbClr val="00B0F0">
                <a:alpha val="51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EPD:</a:t>
              </a: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 2.1</a:t>
              </a:r>
              <a:r>
                <a:rPr lang="en-US" sz="2000" b="1" dirty="0">
                  <a:solidFill>
                    <a:srgbClr val="C00000"/>
                  </a:solidFill>
                  <a:sym typeface="Wingdings" pitchFamily="2" charset="2"/>
                </a:rPr>
                <a:t>&lt;𝜂&lt;5.1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42972AE-DF79-6648-9DFA-78284CB5841E}"/>
                </a:ext>
              </a:extLst>
            </p:cNvPr>
            <p:cNvSpPr/>
            <p:nvPr/>
          </p:nvSpPr>
          <p:spPr>
            <a:xfrm>
              <a:off x="7712097" y="831853"/>
              <a:ext cx="4385181" cy="1938992"/>
            </a:xfrm>
            <a:prstGeom prst="roundRect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EBA01-05BD-1B44-95E6-FAE7603BBBC7}"/>
              </a:ext>
            </a:extLst>
          </p:cNvPr>
          <p:cNvSpPr/>
          <p:nvPr/>
        </p:nvSpPr>
        <p:spPr>
          <a:xfrm>
            <a:off x="3044985" y="573806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TPC: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|𝜂|&lt;1.0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96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F2AE6-C48D-A246-8136-A5C41BB8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E55CA-1461-664F-A04C-609DFFE2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25</a:t>
            </a:fld>
            <a:endParaRPr lang="en-US"/>
          </a:p>
        </p:txBody>
      </p:sp>
      <p:sp>
        <p:nvSpPr>
          <p:cNvPr id="6" name="AutoShape 34">
            <a:extLst>
              <a:ext uri="{FF2B5EF4-FFF2-40B4-BE49-F238E27FC236}">
                <a16:creationId xmlns:a16="http://schemas.microsoft.com/office/drawing/2014/main" id="{C1A1A3EF-914F-0F42-9B1C-212AF2B6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40" y="44624"/>
            <a:ext cx="2967478" cy="475899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1EB1B-3A1E-424C-903C-7CBF67B637E8}"/>
              </a:ext>
            </a:extLst>
          </p:cNvPr>
          <p:cNvSpPr/>
          <p:nvPr/>
        </p:nvSpPr>
        <p:spPr>
          <a:xfrm>
            <a:off x="74440" y="97907"/>
            <a:ext cx="2967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Outlook: O+O@RHIC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02B1C-A4E8-EE47-9FD3-AD7CAA91D699}"/>
              </a:ext>
            </a:extLst>
          </p:cNvPr>
          <p:cNvSpPr txBox="1"/>
          <p:nvPr/>
        </p:nvSpPr>
        <p:spPr>
          <a:xfrm>
            <a:off x="7850136" y="871538"/>
            <a:ext cx="4341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C00000"/>
                </a:solidFill>
              </a:rPr>
              <a:t>STAR proposal one week O+O run in 2021, which is supported by PAC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Large rapidity coverage due to new upgrade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Trigger HM event at both middle or forward rapidity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83EDF5-F8F9-134A-9073-512BED048C1E}"/>
              </a:ext>
            </a:extLst>
          </p:cNvPr>
          <p:cNvGrpSpPr/>
          <p:nvPr/>
        </p:nvGrpSpPr>
        <p:grpSpPr>
          <a:xfrm>
            <a:off x="84581" y="871538"/>
            <a:ext cx="12022838" cy="1938992"/>
            <a:chOff x="74440" y="831853"/>
            <a:chExt cx="12022838" cy="19389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A46FAB-03F0-8C40-964E-781D61CAC516}"/>
                </a:ext>
              </a:extLst>
            </p:cNvPr>
            <p:cNvSpPr/>
            <p:nvPr/>
          </p:nvSpPr>
          <p:spPr>
            <a:xfrm>
              <a:off x="2928937" y="871538"/>
              <a:ext cx="1643063" cy="971550"/>
            </a:xfrm>
            <a:prstGeom prst="rect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D4BC35-3103-4641-9419-32A6B64AEF0D}"/>
                </a:ext>
              </a:extLst>
            </p:cNvPr>
            <p:cNvSpPr/>
            <p:nvPr/>
          </p:nvSpPr>
          <p:spPr>
            <a:xfrm>
              <a:off x="2266728" y="958588"/>
              <a:ext cx="2967477" cy="971550"/>
            </a:xfrm>
            <a:prstGeom prst="rect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 err="1">
                  <a:solidFill>
                    <a:srgbClr val="C00000"/>
                  </a:solidFill>
                </a:rPr>
                <a:t>iTPC</a:t>
              </a:r>
              <a:r>
                <a:rPr lang="en-US" sz="2000" b="1" dirty="0">
                  <a:solidFill>
                    <a:srgbClr val="C00000"/>
                  </a:solidFill>
                </a:rPr>
                <a:t>: </a:t>
              </a:r>
              <a:r>
                <a:rPr lang="en-US" sz="2000" b="1" dirty="0">
                  <a:solidFill>
                    <a:srgbClr val="C00000"/>
                  </a:solidFill>
                  <a:sym typeface="Wingdings" pitchFamily="2" charset="2"/>
                </a:rPr>
                <a:t>|𝜂|&lt;1.5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857CE59-A725-0D42-A068-A34BD21FC71C}"/>
                </a:ext>
              </a:extLst>
            </p:cNvPr>
            <p:cNvSpPr/>
            <p:nvPr/>
          </p:nvSpPr>
          <p:spPr>
            <a:xfrm>
              <a:off x="74440" y="871538"/>
              <a:ext cx="1768648" cy="971550"/>
            </a:xfrm>
            <a:prstGeom prst="rect">
              <a:avLst/>
            </a:prstGeom>
            <a:solidFill>
              <a:srgbClr val="00B0F0">
                <a:alpha val="51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EPD:</a:t>
              </a: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 -5.1</a:t>
              </a:r>
              <a:r>
                <a:rPr lang="en-US" sz="2000" b="1" dirty="0">
                  <a:solidFill>
                    <a:srgbClr val="C00000"/>
                  </a:solidFill>
                  <a:sym typeface="Wingdings" pitchFamily="2" charset="2"/>
                </a:rPr>
                <a:t>&lt;𝜂&lt;-2.1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5950C8-4CB6-384C-92F4-29D1B28295A7}"/>
                </a:ext>
              </a:extLst>
            </p:cNvPr>
            <p:cNvSpPr/>
            <p:nvPr/>
          </p:nvSpPr>
          <p:spPr>
            <a:xfrm>
              <a:off x="5657847" y="871538"/>
              <a:ext cx="1768648" cy="971550"/>
            </a:xfrm>
            <a:prstGeom prst="rect">
              <a:avLst/>
            </a:prstGeom>
            <a:solidFill>
              <a:srgbClr val="00B0F0">
                <a:alpha val="51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EPD:</a:t>
              </a: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 2.1</a:t>
              </a:r>
              <a:r>
                <a:rPr lang="en-US" sz="2000" b="1" dirty="0">
                  <a:solidFill>
                    <a:srgbClr val="C00000"/>
                  </a:solidFill>
                  <a:sym typeface="Wingdings" pitchFamily="2" charset="2"/>
                </a:rPr>
                <a:t>&lt;𝜂&lt;5.1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42972AE-DF79-6648-9DFA-78284CB5841E}"/>
                </a:ext>
              </a:extLst>
            </p:cNvPr>
            <p:cNvSpPr/>
            <p:nvPr/>
          </p:nvSpPr>
          <p:spPr>
            <a:xfrm>
              <a:off x="7712097" y="831853"/>
              <a:ext cx="4385181" cy="1938992"/>
            </a:xfrm>
            <a:prstGeom prst="roundRect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EBA01-05BD-1B44-95E6-FAE7603BBBC7}"/>
              </a:ext>
            </a:extLst>
          </p:cNvPr>
          <p:cNvSpPr/>
          <p:nvPr/>
        </p:nvSpPr>
        <p:spPr>
          <a:xfrm>
            <a:off x="3044985" y="573806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TPC: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|𝜂|&lt;1.0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6FAE7ED0-117C-0A46-93BD-E3E1A57B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5211"/>
            <a:ext cx="7340370" cy="27526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F91927F-78D8-4542-8C20-C65DE028C5D1}"/>
              </a:ext>
            </a:extLst>
          </p:cNvPr>
          <p:cNvSpPr txBox="1"/>
          <p:nvPr/>
        </p:nvSpPr>
        <p:spPr>
          <a:xfrm>
            <a:off x="385763" y="5657850"/>
            <a:ext cx="165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STAR: BUR2020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84B9F9-113A-F647-8378-E72CAFE933BA}"/>
              </a:ext>
            </a:extLst>
          </p:cNvPr>
          <p:cNvSpPr/>
          <p:nvPr/>
        </p:nvSpPr>
        <p:spPr>
          <a:xfrm>
            <a:off x="7340370" y="3170050"/>
            <a:ext cx="4716373" cy="162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en-US" sz="1996" b="1" dirty="0">
                <a:solidFill>
                  <a:srgbClr val="FF0000"/>
                </a:solidFill>
              </a:rPr>
              <a:t>First</a:t>
            </a:r>
            <a:r>
              <a:rPr lang="en-US" sz="1996" b="1" dirty="0"/>
              <a:t> </a:t>
            </a:r>
            <a:r>
              <a:rPr lang="en-US" sz="1996" dirty="0"/>
              <a:t>comparison between RHIC &amp; LHC with </a:t>
            </a:r>
            <a:r>
              <a:rPr lang="en-US" sz="1996" dirty="0">
                <a:solidFill>
                  <a:srgbClr val="FF0000"/>
                </a:solidFill>
              </a:rPr>
              <a:t>~identical Glauber geometry </a:t>
            </a:r>
            <a:r>
              <a:rPr lang="en-US" sz="1996" dirty="0"/>
              <a:t>but </a:t>
            </a:r>
            <a:r>
              <a:rPr lang="en-US" sz="1996" dirty="0">
                <a:solidFill>
                  <a:srgbClr val="FF0000"/>
                </a:solidFill>
              </a:rPr>
              <a:t>different sub-nucleon fluctuation (Q</a:t>
            </a:r>
            <a:r>
              <a:rPr lang="en-US" sz="1996" baseline="-25000" dirty="0">
                <a:solidFill>
                  <a:srgbClr val="FF0000"/>
                </a:solidFill>
              </a:rPr>
              <a:t>s</a:t>
            </a:r>
            <a:r>
              <a:rPr lang="en-US" sz="1996" dirty="0">
                <a:solidFill>
                  <a:srgbClr val="FF0000"/>
                </a:solidFill>
              </a:rPr>
              <a:t>) </a:t>
            </a:r>
            <a:r>
              <a:rPr lang="en-US" sz="1996" dirty="0"/>
              <a:t>for a factor of 10 difference in energy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FAAAF39-B07B-6C4A-AB71-E0CA6CEFFBA6}"/>
              </a:ext>
            </a:extLst>
          </p:cNvPr>
          <p:cNvSpPr/>
          <p:nvPr/>
        </p:nvSpPr>
        <p:spPr>
          <a:xfrm>
            <a:off x="7769750" y="3041726"/>
            <a:ext cx="4286993" cy="2073199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5F2416-642F-A04F-8F72-7BEEFA3F48D2}"/>
              </a:ext>
            </a:extLst>
          </p:cNvPr>
          <p:cNvSpPr/>
          <p:nvPr/>
        </p:nvSpPr>
        <p:spPr>
          <a:xfrm>
            <a:off x="385763" y="5976417"/>
            <a:ext cx="5061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Lucida Grande" panose="020B06000405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S.Huang ,</a:t>
            </a:r>
            <a:r>
              <a:rPr lang="en-US" sz="1400" b="1" i="1" dirty="0">
                <a:latin typeface="Lucida Grande" panose="020B0600040502020204" pitchFamily="34" charset="0"/>
              </a:rPr>
              <a:t>  </a:t>
            </a:r>
            <a:r>
              <a:rPr lang="en-US" sz="1400" b="1" i="1" dirty="0">
                <a:latin typeface="Lucida Grande" panose="020B06000405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Z. Chen</a:t>
            </a:r>
            <a:r>
              <a:rPr lang="en-US" sz="1400" b="1" i="1" dirty="0">
                <a:latin typeface="Lucida Grande" panose="020B0600040502020204" pitchFamily="34" charset="0"/>
              </a:rPr>
              <a:t>, </a:t>
            </a:r>
            <a:r>
              <a:rPr lang="en-US" sz="1400" b="1" i="1" dirty="0">
                <a:latin typeface="Lucida Grande" panose="020B06000405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 Jia</a:t>
            </a:r>
            <a:r>
              <a:rPr lang="en-US" sz="1400" b="1" i="1" dirty="0">
                <a:latin typeface="Lucida Grande" panose="020B0600040502020204" pitchFamily="34" charset="0"/>
              </a:rPr>
              <a:t>, </a:t>
            </a:r>
            <a:r>
              <a:rPr lang="en-US" sz="1400" b="1" i="1" dirty="0">
                <a:latin typeface="Lucida Grande" panose="020B06000405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 Li</a:t>
            </a:r>
            <a:r>
              <a:rPr lang="en-US" sz="1400" b="1" i="1" dirty="0">
                <a:latin typeface="Lucida Grande" panose="020B0600040502020204" pitchFamily="34" charset="0"/>
              </a:rPr>
              <a:t>: </a:t>
            </a:r>
            <a:r>
              <a:rPr lang="en-US" sz="1400" b="1" i="1" dirty="0">
                <a:latin typeface="Lucida Grande" panose="020B06000405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PhysRevC.101.021901</a:t>
            </a:r>
            <a:endParaRPr lang="en-US" sz="1400" b="1" i="1" dirty="0">
              <a:latin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1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88016-56E5-1D4E-9DAC-52416D23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E248-EEAD-EB41-9020-69F8F1CD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2431FE2D-AD97-AA45-8354-01C74D6A62E0}"/>
              </a:ext>
            </a:extLst>
          </p:cNvPr>
          <p:cNvGrpSpPr/>
          <p:nvPr/>
        </p:nvGrpSpPr>
        <p:grpSpPr>
          <a:xfrm>
            <a:off x="74440" y="44624"/>
            <a:ext cx="3919872" cy="490374"/>
            <a:chOff x="2976154" y="264225"/>
            <a:chExt cx="2384582" cy="1020730"/>
          </a:xfrm>
        </p:grpSpPr>
        <p:sp>
          <p:nvSpPr>
            <p:cNvPr id="10" name="Text Box 28">
              <a:extLst>
                <a:ext uri="{FF2B5EF4-FFF2-40B4-BE49-F238E27FC236}">
                  <a16:creationId xmlns:a16="http://schemas.microsoft.com/office/drawing/2014/main" id="{EBC06D68-E265-444F-A0B7-FCD173782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224" y="388049"/>
              <a:ext cx="2315512" cy="8969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</a:rPr>
                <a:t>Summary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AutoShape 34">
              <a:extLst>
                <a:ext uri="{FF2B5EF4-FFF2-40B4-BE49-F238E27FC236}">
                  <a16:creationId xmlns:a16="http://schemas.microsoft.com/office/drawing/2014/main" id="{77CA17E0-34E3-594A-AC1E-4820D9006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154" y="264225"/>
              <a:ext cx="910785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286E69-CE05-8745-91DC-F5A6F0198071}"/>
              </a:ext>
            </a:extLst>
          </p:cNvPr>
          <p:cNvSpPr txBox="1">
            <a:spLocks/>
          </p:cNvSpPr>
          <p:nvPr/>
        </p:nvSpPr>
        <p:spPr>
          <a:xfrm>
            <a:off x="838200" y="7493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/>
              <a:t> STAR measured v</a:t>
            </a:r>
            <a:r>
              <a:rPr lang="en-US" baseline="-25000" dirty="0"/>
              <a:t>2 </a:t>
            </a:r>
            <a:r>
              <a:rPr lang="en-US" dirty="0"/>
              <a:t>and v</a:t>
            </a:r>
            <a:r>
              <a:rPr lang="en-US" baseline="-25000" dirty="0"/>
              <a:t>3</a:t>
            </a:r>
            <a:r>
              <a:rPr lang="en-US" dirty="0"/>
              <a:t> as a function of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and multiplicity. The extracted flow signals are found to be consistent from different non-flow subtraction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40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88016-56E5-1D4E-9DAC-52416D23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E248-EEAD-EB41-9020-69F8F1CD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2431FE2D-AD97-AA45-8354-01C74D6A62E0}"/>
              </a:ext>
            </a:extLst>
          </p:cNvPr>
          <p:cNvGrpSpPr/>
          <p:nvPr/>
        </p:nvGrpSpPr>
        <p:grpSpPr>
          <a:xfrm>
            <a:off x="74440" y="44624"/>
            <a:ext cx="3919872" cy="490374"/>
            <a:chOff x="2976154" y="264225"/>
            <a:chExt cx="2384582" cy="1020730"/>
          </a:xfrm>
        </p:grpSpPr>
        <p:sp>
          <p:nvSpPr>
            <p:cNvPr id="10" name="Text Box 28">
              <a:extLst>
                <a:ext uri="{FF2B5EF4-FFF2-40B4-BE49-F238E27FC236}">
                  <a16:creationId xmlns:a16="http://schemas.microsoft.com/office/drawing/2014/main" id="{EBC06D68-E265-444F-A0B7-FCD173782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224" y="388049"/>
              <a:ext cx="2315512" cy="8969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</a:rPr>
                <a:t>Summary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AutoShape 34">
              <a:extLst>
                <a:ext uri="{FF2B5EF4-FFF2-40B4-BE49-F238E27FC236}">
                  <a16:creationId xmlns:a16="http://schemas.microsoft.com/office/drawing/2014/main" id="{77CA17E0-34E3-594A-AC1E-4820D9006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154" y="264225"/>
              <a:ext cx="910785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286E69-CE05-8745-91DC-F5A6F0198071}"/>
              </a:ext>
            </a:extLst>
          </p:cNvPr>
          <p:cNvSpPr txBox="1">
            <a:spLocks/>
          </p:cNvSpPr>
          <p:nvPr/>
        </p:nvSpPr>
        <p:spPr>
          <a:xfrm>
            <a:off x="838200" y="7493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/>
              <a:t> STAR measured v</a:t>
            </a:r>
            <a:r>
              <a:rPr lang="en-US" baseline="-25000" dirty="0"/>
              <a:t>2 </a:t>
            </a:r>
            <a:r>
              <a:rPr lang="en-US" dirty="0"/>
              <a:t>and v</a:t>
            </a:r>
            <a:r>
              <a:rPr lang="en-US" baseline="-25000" dirty="0"/>
              <a:t>3</a:t>
            </a:r>
            <a:r>
              <a:rPr lang="en-US" dirty="0"/>
              <a:t> as a function of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and multiplicity. The extracted flow signals are found to be consistent from different non-flow subtraction methods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A system independent v</a:t>
            </a:r>
            <a:r>
              <a:rPr lang="en-US" baseline="-25000" dirty="0"/>
              <a:t>3</a:t>
            </a:r>
            <a:r>
              <a:rPr lang="en-US" dirty="0"/>
              <a:t> has been found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F17D40-3F01-6B4E-B682-F95AD35FF1DC}"/>
              </a:ext>
            </a:extLst>
          </p:cNvPr>
          <p:cNvSpPr/>
          <p:nvPr/>
        </p:nvSpPr>
        <p:spPr>
          <a:xfrm>
            <a:off x="1219199" y="3075057"/>
            <a:ext cx="9053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Initial geometry may be dominated by sub-nucleon fluctuations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“Pre-flow” or initial momentum correlation from initial state?</a:t>
            </a:r>
          </a:p>
        </p:txBody>
      </p:sp>
    </p:spTree>
    <p:extLst>
      <p:ext uri="{BB962C8B-B14F-4D97-AF65-F5344CB8AC3E}">
        <p14:creationId xmlns:p14="http://schemas.microsoft.com/office/powerpoint/2010/main" val="1661432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88016-56E5-1D4E-9DAC-52416D23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E248-EEAD-EB41-9020-69F8F1CD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2431FE2D-AD97-AA45-8354-01C74D6A62E0}"/>
              </a:ext>
            </a:extLst>
          </p:cNvPr>
          <p:cNvGrpSpPr/>
          <p:nvPr/>
        </p:nvGrpSpPr>
        <p:grpSpPr>
          <a:xfrm>
            <a:off x="74440" y="44624"/>
            <a:ext cx="3919872" cy="490374"/>
            <a:chOff x="2976154" y="264225"/>
            <a:chExt cx="2384582" cy="1020730"/>
          </a:xfrm>
        </p:grpSpPr>
        <p:sp>
          <p:nvSpPr>
            <p:cNvPr id="10" name="Text Box 28">
              <a:extLst>
                <a:ext uri="{FF2B5EF4-FFF2-40B4-BE49-F238E27FC236}">
                  <a16:creationId xmlns:a16="http://schemas.microsoft.com/office/drawing/2014/main" id="{EBC06D68-E265-444F-A0B7-FCD173782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224" y="388049"/>
              <a:ext cx="2315512" cy="8969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</a:rPr>
                <a:t>Summary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AutoShape 34">
              <a:extLst>
                <a:ext uri="{FF2B5EF4-FFF2-40B4-BE49-F238E27FC236}">
                  <a16:creationId xmlns:a16="http://schemas.microsoft.com/office/drawing/2014/main" id="{77CA17E0-34E3-594A-AC1E-4820D9006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154" y="264225"/>
              <a:ext cx="910785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286E69-CE05-8745-91DC-F5A6F0198071}"/>
              </a:ext>
            </a:extLst>
          </p:cNvPr>
          <p:cNvSpPr txBox="1">
            <a:spLocks/>
          </p:cNvSpPr>
          <p:nvPr/>
        </p:nvSpPr>
        <p:spPr>
          <a:xfrm>
            <a:off x="838200" y="7493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/>
              <a:t> STAR measured v</a:t>
            </a:r>
            <a:r>
              <a:rPr lang="en-US" baseline="-25000" dirty="0"/>
              <a:t>2 </a:t>
            </a:r>
            <a:r>
              <a:rPr lang="en-US" dirty="0"/>
              <a:t>and v</a:t>
            </a:r>
            <a:r>
              <a:rPr lang="en-US" baseline="-25000" dirty="0"/>
              <a:t>3</a:t>
            </a:r>
            <a:r>
              <a:rPr lang="en-US" dirty="0"/>
              <a:t> as a function of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and multiplicity. The extracted flow signals are found to be consistent from different non-flow subtraction methods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A system independent v</a:t>
            </a:r>
            <a:r>
              <a:rPr lang="en-US" baseline="-25000" dirty="0"/>
              <a:t>3</a:t>
            </a:r>
            <a:r>
              <a:rPr lang="en-US" dirty="0"/>
              <a:t> has been found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F17D40-3F01-6B4E-B682-F95AD35FF1DC}"/>
              </a:ext>
            </a:extLst>
          </p:cNvPr>
          <p:cNvSpPr/>
          <p:nvPr/>
        </p:nvSpPr>
        <p:spPr>
          <a:xfrm>
            <a:off x="1219199" y="3075057"/>
            <a:ext cx="9053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Initial geometry may be dominated by sub-nucleon fluctuations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“Pre-flow” or initial momentum correlation from initial state?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62D639-4893-234F-8820-B2173F11DB20}"/>
              </a:ext>
            </a:extLst>
          </p:cNvPr>
          <p:cNvSpPr txBox="1"/>
          <p:nvPr/>
        </p:nvSpPr>
        <p:spPr>
          <a:xfrm>
            <a:off x="823032" y="4297333"/>
            <a:ext cx="1024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STAR is working closely with advisory committee to understand the difference with PHENIX</a:t>
            </a:r>
          </a:p>
        </p:txBody>
      </p:sp>
    </p:spTree>
    <p:extLst>
      <p:ext uri="{BB962C8B-B14F-4D97-AF65-F5344CB8AC3E}">
        <p14:creationId xmlns:p14="http://schemas.microsoft.com/office/powerpoint/2010/main" val="1296722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88016-56E5-1D4E-9DAC-52416D23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E248-EEAD-EB41-9020-69F8F1CD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2431FE2D-AD97-AA45-8354-01C74D6A62E0}"/>
              </a:ext>
            </a:extLst>
          </p:cNvPr>
          <p:cNvGrpSpPr/>
          <p:nvPr/>
        </p:nvGrpSpPr>
        <p:grpSpPr>
          <a:xfrm>
            <a:off x="74440" y="44624"/>
            <a:ext cx="3919872" cy="490374"/>
            <a:chOff x="2976154" y="264225"/>
            <a:chExt cx="2384582" cy="1020730"/>
          </a:xfrm>
        </p:grpSpPr>
        <p:sp>
          <p:nvSpPr>
            <p:cNvPr id="10" name="Text Box 28">
              <a:extLst>
                <a:ext uri="{FF2B5EF4-FFF2-40B4-BE49-F238E27FC236}">
                  <a16:creationId xmlns:a16="http://schemas.microsoft.com/office/drawing/2014/main" id="{EBC06D68-E265-444F-A0B7-FCD173782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224" y="388049"/>
              <a:ext cx="2315512" cy="8969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</a:rPr>
                <a:t>Summary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AutoShape 34">
              <a:extLst>
                <a:ext uri="{FF2B5EF4-FFF2-40B4-BE49-F238E27FC236}">
                  <a16:creationId xmlns:a16="http://schemas.microsoft.com/office/drawing/2014/main" id="{77CA17E0-34E3-594A-AC1E-4820D9006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154" y="264225"/>
              <a:ext cx="910785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286E69-CE05-8745-91DC-F5A6F0198071}"/>
              </a:ext>
            </a:extLst>
          </p:cNvPr>
          <p:cNvSpPr txBox="1">
            <a:spLocks/>
          </p:cNvSpPr>
          <p:nvPr/>
        </p:nvSpPr>
        <p:spPr>
          <a:xfrm>
            <a:off x="838200" y="7493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/>
              <a:t> STAR measured v</a:t>
            </a:r>
            <a:r>
              <a:rPr lang="en-US" baseline="-25000" dirty="0"/>
              <a:t>2 </a:t>
            </a:r>
            <a:r>
              <a:rPr lang="en-US" dirty="0"/>
              <a:t>and v</a:t>
            </a:r>
            <a:r>
              <a:rPr lang="en-US" baseline="-25000" dirty="0"/>
              <a:t>3</a:t>
            </a:r>
            <a:r>
              <a:rPr lang="en-US" dirty="0"/>
              <a:t> as a function of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and multiplicity. The extracted flow signals are found to be consistent from different non-flow subtraction methods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A system independent v</a:t>
            </a:r>
            <a:r>
              <a:rPr lang="en-US" baseline="-25000" dirty="0"/>
              <a:t>3</a:t>
            </a:r>
            <a:r>
              <a:rPr lang="en-US" dirty="0"/>
              <a:t> has been found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F17D40-3F01-6B4E-B682-F95AD35FF1DC}"/>
              </a:ext>
            </a:extLst>
          </p:cNvPr>
          <p:cNvSpPr/>
          <p:nvPr/>
        </p:nvSpPr>
        <p:spPr>
          <a:xfrm>
            <a:off x="1219199" y="3075057"/>
            <a:ext cx="9053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Initial geometry may be dominated by sub-nucleon fluctuations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“Pre-flow” or initial momentum correlation from initial state?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62D639-4893-234F-8820-B2173F11DB20}"/>
              </a:ext>
            </a:extLst>
          </p:cNvPr>
          <p:cNvSpPr txBox="1"/>
          <p:nvPr/>
        </p:nvSpPr>
        <p:spPr>
          <a:xfrm>
            <a:off x="823032" y="4297333"/>
            <a:ext cx="1024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STAR is working closely with advisory committee to understand the difference with PHENIX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7187F-A5F8-8B48-AEA5-529D84D92750}"/>
              </a:ext>
            </a:extLst>
          </p:cNvPr>
          <p:cNvSpPr txBox="1"/>
          <p:nvPr/>
        </p:nvSpPr>
        <p:spPr>
          <a:xfrm>
            <a:off x="5234787" y="5615028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74179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DBF5A-766F-4B47-98AC-8F4A5908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98CD5-D767-DE41-B41D-63A207B7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0C09CE-7932-1B42-8201-C2B8FCA308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8" y="3608987"/>
            <a:ext cx="3629571" cy="311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2C9DEF9-221B-BB4C-9756-27687858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" y="689284"/>
            <a:ext cx="4161379" cy="304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81D9171B-1CD8-D24E-8DD4-7B8626D2457F}"/>
              </a:ext>
            </a:extLst>
          </p:cNvPr>
          <p:cNvSpPr/>
          <p:nvPr/>
        </p:nvSpPr>
        <p:spPr>
          <a:xfrm>
            <a:off x="0" y="51274"/>
            <a:ext cx="3425952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Anisotropy in small system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2D4BD0-5CBF-2A4A-93F0-44CEBEAB9327}"/>
              </a:ext>
            </a:extLst>
          </p:cNvPr>
          <p:cNvGrpSpPr/>
          <p:nvPr/>
        </p:nvGrpSpPr>
        <p:grpSpPr>
          <a:xfrm>
            <a:off x="4816346" y="3438393"/>
            <a:ext cx="7070448" cy="2647604"/>
            <a:chOff x="5102860" y="1043613"/>
            <a:chExt cx="6504116" cy="2114861"/>
          </a:xfrm>
        </p:grpSpPr>
        <p:pic>
          <p:nvPicPr>
            <p:cNvPr id="11" name="Picture 10" descr="Table&#10;&#10;Description automatically generated">
              <a:extLst>
                <a:ext uri="{FF2B5EF4-FFF2-40B4-BE49-F238E27FC236}">
                  <a16:creationId xmlns:a16="http://schemas.microsoft.com/office/drawing/2014/main" id="{20BC59F9-6E38-A647-A056-0B07951CF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2860" y="1043613"/>
              <a:ext cx="5918200" cy="15875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3FCD61-63C4-F04F-9B0E-3D0AA49F00C4}"/>
                </a:ext>
              </a:extLst>
            </p:cNvPr>
            <p:cNvSpPr/>
            <p:nvPr/>
          </p:nvSpPr>
          <p:spPr>
            <a:xfrm>
              <a:off x="5185410" y="2573699"/>
              <a:ext cx="64215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MR9"/>
                </a:rPr>
                <a:t>Nucleon Glauber: J. L. Nagle,</a:t>
              </a:r>
              <a:r>
                <a:rPr lang="en-US" sz="1600" dirty="0"/>
                <a:t> PRL 113, 112301 331 (2014). </a:t>
              </a:r>
            </a:p>
            <a:p>
              <a:r>
                <a:rPr lang="en-US" sz="1600" dirty="0"/>
                <a:t>Sub-Nucleon: K. Welsh, J. Singer, and U. Heinz, PRC 94, 334 024919 (2016).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11AF9E6-ED1B-0545-B067-304CCFCD640C}"/>
              </a:ext>
            </a:extLst>
          </p:cNvPr>
          <p:cNvGrpSpPr/>
          <p:nvPr/>
        </p:nvGrpSpPr>
        <p:grpSpPr>
          <a:xfrm>
            <a:off x="4830634" y="1185821"/>
            <a:ext cx="6428740" cy="1966180"/>
            <a:chOff x="4925060" y="3954669"/>
            <a:chExt cx="6428740" cy="19661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A5E0A8-013D-1040-BBD5-E06ADA3A6616}"/>
                </a:ext>
              </a:extLst>
            </p:cNvPr>
            <p:cNvSpPr/>
            <p:nvPr/>
          </p:nvSpPr>
          <p:spPr>
            <a:xfrm>
              <a:off x="4925060" y="3954669"/>
              <a:ext cx="609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srgbClr val="0033CC"/>
                  </a:solidFill>
                </a:rPr>
                <a:t>The origin of anisotropy in small system is under debate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US" b="1" dirty="0">
                <a:solidFill>
                  <a:srgbClr val="0033CC"/>
                </a:solidFill>
              </a:endParaRPr>
            </a:p>
            <a:p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836A4D-9B01-7246-B749-AD611A6DA6C1}"/>
                </a:ext>
              </a:extLst>
            </p:cNvPr>
            <p:cNvSpPr/>
            <p:nvPr/>
          </p:nvSpPr>
          <p:spPr>
            <a:xfrm>
              <a:off x="5257800" y="4377825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dirty="0"/>
                <a:t>Final state interaction: Hydrodynamics?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dirty="0"/>
                <a:t>Initial momentum correlation: CGC?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862B1E-78A6-5542-8D11-7B09DB2E5FDF}"/>
                </a:ext>
              </a:extLst>
            </p:cNvPr>
            <p:cNvSpPr/>
            <p:nvPr/>
          </p:nvSpPr>
          <p:spPr>
            <a:xfrm>
              <a:off x="4925060" y="5194847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srgbClr val="0033CC"/>
                  </a:solidFill>
                </a:rPr>
                <a:t>Initial geometry in small system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88F544-7438-974D-9B68-12B3114B39DE}"/>
                </a:ext>
              </a:extLst>
            </p:cNvPr>
            <p:cNvSpPr/>
            <p:nvPr/>
          </p:nvSpPr>
          <p:spPr>
            <a:xfrm>
              <a:off x="5257800" y="5551517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B95C12D-EE85-6C42-A7E0-5CB3B0662A8E}"/>
              </a:ext>
            </a:extLst>
          </p:cNvPr>
          <p:cNvSpPr/>
          <p:nvPr/>
        </p:nvSpPr>
        <p:spPr>
          <a:xfrm>
            <a:off x="5163374" y="2924366"/>
            <a:ext cx="425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 Nucleonic vs Sub-Nucleonic fluctuations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580EEC-D8CD-2647-9D26-7FF5E362A3E0}"/>
              </a:ext>
            </a:extLst>
          </p:cNvPr>
          <p:cNvSpPr/>
          <p:nvPr/>
        </p:nvSpPr>
        <p:spPr>
          <a:xfrm>
            <a:off x="7529513" y="4170830"/>
            <a:ext cx="623886" cy="1038389"/>
          </a:xfrm>
          <a:prstGeom prst="roundRect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96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1D94-D039-AF4A-9A36-6825B3E9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47DBB-B917-B846-9FCF-2DBBF83C0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71DEC-A071-FD4C-B670-BBC107E1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F2DD6-D603-124F-89B8-47E15F7C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63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E765-BF37-7747-B243-F9F5C110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" y="30240"/>
            <a:ext cx="1004888" cy="492125"/>
          </a:xfrm>
        </p:spPr>
        <p:txBody>
          <a:bodyPr>
            <a:normAutofit/>
          </a:bodyPr>
          <a:lstStyle/>
          <a:p>
            <a:r>
              <a:rPr lang="en-US" sz="2000" b="1" dirty="0"/>
              <a:t>Backup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1AC09-B172-C54D-BF63-6C359D2B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FC10C-7EE7-334A-A138-A14779F2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E63950-EBD1-E74A-A79D-8B9BE6922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00264" y="-3782985"/>
            <a:ext cx="3051319" cy="11090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C4F27-223D-5844-9E5E-61D3B30A6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19620" y="-623818"/>
            <a:ext cx="3051320" cy="1109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5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596B9-4B1E-D045-95D0-DF21C5C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4C368-83BD-1242-9668-F099DAC7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E7B763-3138-944F-B170-85D07B516E55}"/>
              </a:ext>
            </a:extLst>
          </p:cNvPr>
          <p:cNvSpPr txBox="1">
            <a:spLocks/>
          </p:cNvSpPr>
          <p:nvPr/>
        </p:nvSpPr>
        <p:spPr>
          <a:xfrm>
            <a:off x="40460" y="30240"/>
            <a:ext cx="1004888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/>
              <a:t>Backup</a:t>
            </a:r>
            <a:endParaRPr lang="en-US" sz="2000" b="1" dirty="0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786DC60F-F8EC-244C-BA2A-2CC745D4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538" y="714372"/>
            <a:ext cx="5656262" cy="542925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F8128CB-CA4C-624B-81FE-7AC6CE057941}"/>
              </a:ext>
            </a:extLst>
          </p:cNvPr>
          <p:cNvSpPr/>
          <p:nvPr/>
        </p:nvSpPr>
        <p:spPr>
          <a:xfrm>
            <a:off x="9901238" y="873126"/>
            <a:ext cx="1452562" cy="7572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48884FEB-3DE2-CE4D-A676-42730AA48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4" y="714372"/>
            <a:ext cx="5656261" cy="542925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0D5E4F8-DF21-0F41-9302-1130F29B898E}"/>
              </a:ext>
            </a:extLst>
          </p:cNvPr>
          <p:cNvSpPr/>
          <p:nvPr/>
        </p:nvSpPr>
        <p:spPr>
          <a:xfrm>
            <a:off x="4244976" y="873126"/>
            <a:ext cx="1452562" cy="7572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DBF5A-766F-4B47-98AC-8F4A5908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98CD5-D767-DE41-B41D-63A207B7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0C09CE-7932-1B42-8201-C2B8FCA308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8" y="3608987"/>
            <a:ext cx="3629571" cy="311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2C9DEF9-221B-BB4C-9756-27687858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" y="689284"/>
            <a:ext cx="4161379" cy="304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81D9171B-1CD8-D24E-8DD4-7B8626D2457F}"/>
              </a:ext>
            </a:extLst>
          </p:cNvPr>
          <p:cNvSpPr/>
          <p:nvPr/>
        </p:nvSpPr>
        <p:spPr>
          <a:xfrm>
            <a:off x="0" y="51274"/>
            <a:ext cx="3425952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Anisotropy in small system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2D4BD0-5CBF-2A4A-93F0-44CEBEAB9327}"/>
              </a:ext>
            </a:extLst>
          </p:cNvPr>
          <p:cNvGrpSpPr/>
          <p:nvPr/>
        </p:nvGrpSpPr>
        <p:grpSpPr>
          <a:xfrm>
            <a:off x="4816346" y="3438393"/>
            <a:ext cx="7070448" cy="2647604"/>
            <a:chOff x="5102860" y="1043613"/>
            <a:chExt cx="6504116" cy="2114861"/>
          </a:xfrm>
        </p:grpSpPr>
        <p:pic>
          <p:nvPicPr>
            <p:cNvPr id="11" name="Picture 10" descr="Table&#10;&#10;Description automatically generated">
              <a:extLst>
                <a:ext uri="{FF2B5EF4-FFF2-40B4-BE49-F238E27FC236}">
                  <a16:creationId xmlns:a16="http://schemas.microsoft.com/office/drawing/2014/main" id="{20BC59F9-6E38-A647-A056-0B07951CF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2860" y="1043613"/>
              <a:ext cx="5918200" cy="15875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3FCD61-63C4-F04F-9B0E-3D0AA49F00C4}"/>
                </a:ext>
              </a:extLst>
            </p:cNvPr>
            <p:cNvSpPr/>
            <p:nvPr/>
          </p:nvSpPr>
          <p:spPr>
            <a:xfrm>
              <a:off x="5185410" y="2573699"/>
              <a:ext cx="64215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MR9"/>
                </a:rPr>
                <a:t>Nucleon Glauber: J. L. Nagle,</a:t>
              </a:r>
              <a:r>
                <a:rPr lang="en-US" sz="1600" dirty="0"/>
                <a:t> PRL 113, 112301 331 (2014). </a:t>
              </a:r>
            </a:p>
            <a:p>
              <a:r>
                <a:rPr lang="en-US" sz="1600" dirty="0"/>
                <a:t>Sub-Nucleon: K. Welsh, J. Singer, and U. Heinz, PRC 94, 334 024919 (2016).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11AF9E6-ED1B-0545-B067-304CCFCD640C}"/>
              </a:ext>
            </a:extLst>
          </p:cNvPr>
          <p:cNvGrpSpPr/>
          <p:nvPr/>
        </p:nvGrpSpPr>
        <p:grpSpPr>
          <a:xfrm>
            <a:off x="4830634" y="1185821"/>
            <a:ext cx="6428740" cy="1966180"/>
            <a:chOff x="4925060" y="3954669"/>
            <a:chExt cx="6428740" cy="19661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A5E0A8-013D-1040-BBD5-E06ADA3A6616}"/>
                </a:ext>
              </a:extLst>
            </p:cNvPr>
            <p:cNvSpPr/>
            <p:nvPr/>
          </p:nvSpPr>
          <p:spPr>
            <a:xfrm>
              <a:off x="4925060" y="3954669"/>
              <a:ext cx="62707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srgbClr val="0033CC"/>
                  </a:solidFill>
                </a:rPr>
                <a:t>The origin of anisotropy in small system is under debate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US" b="1" dirty="0">
                <a:solidFill>
                  <a:srgbClr val="0033CC"/>
                </a:solidFill>
              </a:endParaRPr>
            </a:p>
            <a:p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836A4D-9B01-7246-B749-AD611A6DA6C1}"/>
                </a:ext>
              </a:extLst>
            </p:cNvPr>
            <p:cNvSpPr/>
            <p:nvPr/>
          </p:nvSpPr>
          <p:spPr>
            <a:xfrm>
              <a:off x="5257800" y="4377825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dirty="0"/>
                <a:t>Final state interaction: Hydrodynamics?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dirty="0"/>
                <a:t>Initial momentum correlation: CGC?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862B1E-78A6-5542-8D11-7B09DB2E5FDF}"/>
                </a:ext>
              </a:extLst>
            </p:cNvPr>
            <p:cNvSpPr/>
            <p:nvPr/>
          </p:nvSpPr>
          <p:spPr>
            <a:xfrm>
              <a:off x="4925060" y="5194847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srgbClr val="0033CC"/>
                  </a:solidFill>
                </a:rPr>
                <a:t>Initial geometry in small system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88F544-7438-974D-9B68-12B3114B39DE}"/>
                </a:ext>
              </a:extLst>
            </p:cNvPr>
            <p:cNvSpPr/>
            <p:nvPr/>
          </p:nvSpPr>
          <p:spPr>
            <a:xfrm>
              <a:off x="5257800" y="5551517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B95C12D-EE85-6C42-A7E0-5CB3B0662A8E}"/>
              </a:ext>
            </a:extLst>
          </p:cNvPr>
          <p:cNvSpPr/>
          <p:nvPr/>
        </p:nvSpPr>
        <p:spPr>
          <a:xfrm>
            <a:off x="5163374" y="2924366"/>
            <a:ext cx="425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 Nucleonic vs Sub-Nucleonic fluctuations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C2776E4-C274-8749-AF9E-10D22CE8C3F8}"/>
              </a:ext>
            </a:extLst>
          </p:cNvPr>
          <p:cNvSpPr/>
          <p:nvPr/>
        </p:nvSpPr>
        <p:spPr>
          <a:xfrm>
            <a:off x="9796463" y="4170829"/>
            <a:ext cx="623886" cy="1038389"/>
          </a:xfrm>
          <a:prstGeom prst="roundRect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4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BA69A4-1609-B141-9410-D18A62E6383E}"/>
              </a:ext>
            </a:extLst>
          </p:cNvPr>
          <p:cNvSpPr/>
          <p:nvPr/>
        </p:nvSpPr>
        <p:spPr>
          <a:xfrm>
            <a:off x="335360" y="576882"/>
            <a:ext cx="3568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Experiment at RHIC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2CF142-4126-C641-ADC6-919B89A79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2484" y="547407"/>
            <a:ext cx="3169246" cy="4151526"/>
          </a:xfrm>
          <a:prstGeom prst="rect">
            <a:avLst/>
          </a:prstGeom>
        </p:spPr>
      </p:pic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82C962AB-6C0F-47E1-AF83-C6131C96828B}"/>
              </a:ext>
            </a:extLst>
          </p:cNvPr>
          <p:cNvSpPr/>
          <p:nvPr/>
        </p:nvSpPr>
        <p:spPr>
          <a:xfrm>
            <a:off x="100242" y="60010"/>
            <a:ext cx="2107326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Data Analyses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1E08591-8534-4585-8DEF-9CA390FD6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2869" y="1124744"/>
            <a:ext cx="7856695" cy="4605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Centrality: 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) Number of tracks in TPC 0.2&lt;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&lt;3.0 GeV/</a:t>
            </a:r>
            <a:r>
              <a:rPr lang="en-US" sz="2000" i="1" dirty="0"/>
              <a:t>c</a:t>
            </a:r>
            <a:r>
              <a:rPr lang="en-US" sz="2000" dirty="0"/>
              <a:t>, | 𝜂 |&lt;0.9</a:t>
            </a:r>
          </a:p>
          <a:p>
            <a:pPr marL="109728" indent="0">
              <a:buNone/>
            </a:pPr>
            <a:r>
              <a:rPr lang="en-US" sz="2000" dirty="0"/>
              <a:t>	ii) BBC charge in Au-going direction -5.0&lt;𝜂&lt;-3.3</a:t>
            </a:r>
          </a:p>
          <a:p>
            <a:pPr marL="109728" indent="0">
              <a:buNone/>
            </a:pPr>
            <a:r>
              <a:rPr lang="en-US" sz="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33CC"/>
                </a:solidFill>
              </a:rPr>
              <a:t>Two-particle correlation functions constructed for</a:t>
            </a:r>
          </a:p>
          <a:p>
            <a:pPr marL="109728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      trigger and associated particles with 0.2 &lt;</a:t>
            </a:r>
            <a:r>
              <a:rPr lang="en-US" sz="2000" dirty="0" err="1">
                <a:solidFill>
                  <a:srgbClr val="0033CC"/>
                </a:solidFill>
              </a:rPr>
              <a:t>p</a:t>
            </a:r>
            <a:r>
              <a:rPr lang="en-US" sz="2000" baseline="-25000" dirty="0" err="1">
                <a:solidFill>
                  <a:srgbClr val="0033CC"/>
                </a:solidFill>
              </a:rPr>
              <a:t>T</a:t>
            </a:r>
            <a:r>
              <a:rPr lang="en-US" sz="2000" baseline="-25000" dirty="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&lt; 2.0 GeV/</a:t>
            </a:r>
            <a:r>
              <a:rPr lang="en-US" sz="2000" i="1" dirty="0">
                <a:solidFill>
                  <a:srgbClr val="0033CC"/>
                </a:solidFill>
              </a:rPr>
              <a:t>c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</a:p>
          <a:p>
            <a:pPr marL="109728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        | 𝜂 |&lt;0.9  and |∆𝜂| &gt; 1.0</a:t>
            </a:r>
          </a:p>
          <a:p>
            <a:pPr marL="109728" indent="0">
              <a:buNone/>
            </a:pPr>
            <a:r>
              <a:rPr lang="en-US" sz="700" dirty="0"/>
              <a:t> </a:t>
            </a:r>
          </a:p>
          <a:p>
            <a:pPr marL="598932" lvl="1" indent="-342900"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baseline="-25000" dirty="0">
                <a:solidFill>
                  <a:srgbClr val="0070C0"/>
                </a:solidFill>
              </a:rPr>
              <a:t>2</a:t>
            </a:r>
            <a:r>
              <a:rPr lang="en-US" sz="2100" dirty="0">
                <a:solidFill>
                  <a:srgbClr val="0070C0"/>
                </a:solidFill>
              </a:rPr>
              <a:t>{2}(</a:t>
            </a:r>
            <a:r>
              <a:rPr lang="en-US" sz="2100" dirty="0" err="1">
                <a:solidFill>
                  <a:srgbClr val="0070C0"/>
                </a:solidFill>
              </a:rPr>
              <a:t>p</a:t>
            </a:r>
            <a:r>
              <a:rPr lang="en-US" sz="2100" baseline="-25000" dirty="0" err="1">
                <a:solidFill>
                  <a:srgbClr val="0070C0"/>
                </a:solidFill>
              </a:rPr>
              <a:t>T</a:t>
            </a:r>
            <a:r>
              <a:rPr lang="en-US" sz="2100" dirty="0">
                <a:solidFill>
                  <a:srgbClr val="0070C0"/>
                </a:solidFill>
              </a:rPr>
              <a:t>), v</a:t>
            </a:r>
            <a:r>
              <a:rPr lang="en-US" sz="2100" baseline="-25000" dirty="0">
                <a:solidFill>
                  <a:srgbClr val="0070C0"/>
                </a:solidFill>
              </a:rPr>
              <a:t>3</a:t>
            </a:r>
            <a:r>
              <a:rPr lang="en-US" sz="2100" dirty="0">
                <a:solidFill>
                  <a:srgbClr val="0070C0"/>
                </a:solidFill>
              </a:rPr>
              <a:t>{2}(</a:t>
            </a:r>
            <a:r>
              <a:rPr lang="en-US" sz="2100" dirty="0" err="1">
                <a:solidFill>
                  <a:srgbClr val="0070C0"/>
                </a:solidFill>
              </a:rPr>
              <a:t>p</a:t>
            </a:r>
            <a:r>
              <a:rPr lang="en-US" sz="2100" baseline="-25000" dirty="0" err="1">
                <a:solidFill>
                  <a:srgbClr val="0070C0"/>
                </a:solidFill>
              </a:rPr>
              <a:t>T</a:t>
            </a:r>
            <a:r>
              <a:rPr lang="en-US" sz="2100" dirty="0">
                <a:solidFill>
                  <a:srgbClr val="0070C0"/>
                </a:solidFill>
              </a:rPr>
              <a:t>) extracted from </a:t>
            </a:r>
            <a:r>
              <a:rPr lang="en-US" sz="2000" dirty="0">
                <a:solidFill>
                  <a:srgbClr val="0070C0"/>
                </a:solidFill>
              </a:rPr>
              <a:t>correlation functions following non-flow subtraction</a:t>
            </a:r>
          </a:p>
          <a:p>
            <a:pPr marL="598932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</a:rPr>
              <a:t>Comparison to v</a:t>
            </a:r>
            <a:r>
              <a:rPr lang="en-US" sz="2000" baseline="-25000" dirty="0">
                <a:solidFill>
                  <a:srgbClr val="0070C0"/>
                </a:solidFill>
              </a:rPr>
              <a:t>2</a:t>
            </a:r>
            <a:r>
              <a:rPr lang="en-US" sz="2000" dirty="0">
                <a:solidFill>
                  <a:srgbClr val="0070C0"/>
                </a:solidFill>
              </a:rPr>
              <a:t>{4}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EE01C-D4DD-4102-8D4E-2055A7F6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5</a:t>
            </a:fld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48D74-98A5-4BA0-B30C-5A2FBC9B3D28}"/>
              </a:ext>
            </a:extLst>
          </p:cNvPr>
          <p:cNvSpPr/>
          <p:nvPr/>
        </p:nvSpPr>
        <p:spPr>
          <a:xfrm>
            <a:off x="4699507" y="407604"/>
            <a:ext cx="68098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0033CC"/>
                </a:solidFill>
              </a:rPr>
              <a:t>Measurements for p/d/</a:t>
            </a:r>
            <a:r>
              <a:rPr lang="en-US" sz="2100" b="1" baseline="30000" dirty="0">
                <a:solidFill>
                  <a:srgbClr val="0033CC"/>
                </a:solidFill>
              </a:rPr>
              <a:t>3</a:t>
            </a:r>
            <a:r>
              <a:rPr lang="en-US" sz="2100" b="1" i="0" dirty="0">
                <a:solidFill>
                  <a:srgbClr val="0033CC"/>
                </a:solidFill>
              </a:rPr>
              <a:t>He</a:t>
            </a:r>
            <a:r>
              <a:rPr lang="en-US" sz="2100" b="1" dirty="0">
                <a:solidFill>
                  <a:srgbClr val="0033CC"/>
                </a:solidFill>
              </a:rPr>
              <a:t>+Au collisions @ 200 GeV</a:t>
            </a:r>
            <a:endParaRPr lang="en-US" sz="21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8328C8-A3E6-4543-8B07-3E55301F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IS2021</a:t>
            </a:r>
          </a:p>
        </p:txBody>
      </p:sp>
    </p:spTree>
    <p:extLst>
      <p:ext uri="{BB962C8B-B14F-4D97-AF65-F5344CB8AC3E}">
        <p14:creationId xmlns:p14="http://schemas.microsoft.com/office/powerpoint/2010/main" val="308202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95CC-914F-874A-B826-59ABAE74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D8C8-19E7-1145-B582-FBF615BB0C0C}" type="slidenum">
              <a:rPr lang="en-US" smtClean="0"/>
              <a:t>6</a:t>
            </a:fld>
            <a:endParaRPr lang="en-US"/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DC5C308B-2E15-4AFE-A85D-42E8229054CD}"/>
              </a:ext>
            </a:extLst>
          </p:cNvPr>
          <p:cNvSpPr/>
          <p:nvPr/>
        </p:nvSpPr>
        <p:spPr>
          <a:xfrm>
            <a:off x="0" y="0"/>
            <a:ext cx="7248128" cy="4461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Long-range two-particle correlators and </a:t>
            </a:r>
            <a:r>
              <a:rPr lang="en-US" sz="2000" b="1" dirty="0" err="1">
                <a:solidFill>
                  <a:srgbClr val="0033CC"/>
                </a:solidFill>
              </a:rPr>
              <a:t>v</a:t>
            </a:r>
            <a:r>
              <a:rPr lang="en-US" sz="2000" b="1" baseline="-25000" dirty="0" err="1">
                <a:solidFill>
                  <a:srgbClr val="0033CC"/>
                </a:solidFill>
              </a:rPr>
              <a:t>n</a:t>
            </a:r>
            <a:r>
              <a:rPr lang="en-US" sz="2000" b="1" dirty="0">
                <a:solidFill>
                  <a:srgbClr val="0033CC"/>
                </a:solidFill>
              </a:rPr>
              <a:t> extraction (I)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0343D6F9-EEAD-4813-9FE1-60E50E4500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399" y="4897032"/>
                <a:ext cx="6774179" cy="1442458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800" dirty="0"/>
                  <a:t>1. via c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𝑠𝑢𝑏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𝑠𝑦𝑠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sys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𝑠𝑦𝑠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</m:sup>
                    </m:sSubSup>
                  </m:oMath>
                </a14:m>
                <a:r>
                  <a:rPr lang="en-US" sz="1800" dirty="0"/>
                  <a:t>; n=2,3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800" dirty="0"/>
                  <a:t>2. via c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𝑠𝑢𝑏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𝑠𝑦𝑠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sys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𝑠𝑦𝑠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𝑝𝑝</m:t>
                        </m:r>
                      </m:sup>
                    </m:sSubSup>
                  </m:oMath>
                </a14:m>
                <a:r>
                  <a:rPr lang="en-US" sz="1800" dirty="0"/>
                  <a:t>; n=2,3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                 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𝑠𝑢𝑏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𝑠𝑦𝑠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𝑠𝑢𝑏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𝑠𝑦𝑠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ref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/>
                        <m:t>/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𝑠𝑢𝑏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𝑠𝑦𝑠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0343D6F9-EEAD-4813-9FE1-60E50E450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399" y="4897032"/>
                <a:ext cx="6774179" cy="1442458"/>
              </a:xfrm>
              <a:blipFill>
                <a:blip r:embed="rId2"/>
                <a:stretch>
                  <a:fillRect l="-562" t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168C8B-0FA2-42B5-B2CB-F62254762E5F}"/>
                  </a:ext>
                </a:extLst>
              </p:cNvPr>
              <p:cNvSpPr/>
              <p:nvPr/>
            </p:nvSpPr>
            <p:spPr>
              <a:xfrm>
                <a:off x="623392" y="4393477"/>
                <a:ext cx="4271234" cy="549574"/>
              </a:xfrm>
              <a:prstGeom prst="rect">
                <a:avLst/>
              </a:prstGeom>
              <a:solidFill>
                <a:srgbClr val="FFFFCC">
                  <a:alpha val="54000"/>
                </a:srgbClr>
              </a:solidFill>
            </p:spPr>
            <p:txBody>
              <a:bodyPr wrap="none">
                <a:spAutoFit/>
              </a:bodyPr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𝑡𝑟𝑖𝑔</m:t>
                            </m:r>
                          </m:sub>
                        </m:sSub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𝑑𝑁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(1+2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168C8B-0FA2-42B5-B2CB-F62254762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393477"/>
                <a:ext cx="4271234" cy="549574"/>
              </a:xfrm>
              <a:prstGeom prst="rect">
                <a:avLst/>
              </a:prstGeom>
              <a:blipFill>
                <a:blip r:embed="rId3"/>
                <a:stretch>
                  <a:fillRect t="-68182" b="-9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B1FDFB3-87E1-453D-A8C9-28E4E52E1DE8}"/>
              </a:ext>
            </a:extLst>
          </p:cNvPr>
          <p:cNvSpPr txBox="1"/>
          <p:nvPr/>
        </p:nvSpPr>
        <p:spPr>
          <a:xfrm>
            <a:off x="695400" y="3766664"/>
            <a:ext cx="9773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B1525"/>
                </a:solidFill>
              </a:rPr>
              <a:t>Three methods are employed for non-flow subtraction by using min-bias pp as a reference!</a:t>
            </a:r>
          </a:p>
          <a:p>
            <a:pPr algn="l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6" name="Picture 1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DEDC68B-CCCD-4B3C-8EA2-46AB70092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484036"/>
            <a:ext cx="11305256" cy="310384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7412E0-AD73-B34E-B815-E10130A6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48915-3AD5-C447-A3BF-BCF2041A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7</a:t>
            </a:fld>
            <a:r>
              <a:rPr lang="en-US" dirty="0"/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119471-7C57-EB4C-92C5-E1671619044C}"/>
              </a:ext>
            </a:extLst>
          </p:cNvPr>
          <p:cNvSpPr txBox="1">
            <a:spLocks/>
          </p:cNvSpPr>
          <p:nvPr/>
        </p:nvSpPr>
        <p:spPr>
          <a:xfrm>
            <a:off x="280416" y="3762439"/>
            <a:ext cx="2570038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buNone/>
            </a:pPr>
            <a:r>
              <a:rPr lang="en-US" sz="2000" i="0" dirty="0"/>
              <a:t>3. Template Fit</a:t>
            </a:r>
          </a:p>
          <a:p>
            <a:pPr marL="0" indent="0" fontAlgn="auto">
              <a:buFont typeface="Wingdings 3"/>
              <a:buNone/>
            </a:pPr>
            <a:endParaRPr lang="en-US" sz="2000" i="0" dirty="0"/>
          </a:p>
          <a:p>
            <a:pPr marL="0" indent="0" fontAlgn="auto">
              <a:buFont typeface="Wingdings 3"/>
              <a:buNone/>
            </a:pPr>
            <a:endParaRPr lang="en-US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579943-3070-4A04-BB69-248F0CF2073E}"/>
                  </a:ext>
                </a:extLst>
              </p:cNvPr>
              <p:cNvSpPr/>
              <p:nvPr/>
            </p:nvSpPr>
            <p:spPr>
              <a:xfrm>
                <a:off x="625822" y="4057077"/>
                <a:ext cx="5760640" cy="757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𝑡𝑒𝑚𝑝𝑙</m:t>
                        </m:r>
                        <m:r>
                          <a:rPr lang="en-US" sz="2000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2F2A2B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l-GR" sz="2000" dirty="0" err="1">
                    <a:solidFill>
                      <a:srgbClr val="2F2A2B"/>
                    </a:solidFill>
                    <a:latin typeface="Helvetica" pitchFamily="2" charset="0"/>
                  </a:rPr>
                  <a:t>Δϕ</a:t>
                </a:r>
                <a:r>
                  <a:rPr lang="en-US" sz="2000" dirty="0">
                    <a:solidFill>
                      <a:srgbClr val="2F2A2B"/>
                    </a:solidFill>
                    <a:latin typeface="Helvetica" pitchFamily="2" charset="0"/>
                  </a:rPr>
                  <a:t>) =</a:t>
                </a:r>
                <a:r>
                  <a:rPr lang="el-GR" sz="2000" dirty="0">
                    <a:solidFill>
                      <a:srgbClr val="2F2A2B"/>
                    </a:solidFill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  <m:r>
                      <a:rPr lang="en-US" sz="2000" i="1">
                        <a:solidFill>
                          <a:srgbClr val="2F2A2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sz="2000" dirty="0">
                        <a:solidFill>
                          <a:srgbClr val="2F2A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Δϕ</m:t>
                    </m:r>
                  </m:oMath>
                </a14:m>
                <a:r>
                  <a:rPr lang="en-US" sz="2000" dirty="0">
                    <a:solidFill>
                      <a:srgbClr val="2F2A2B"/>
                    </a:solidFill>
                    <a:latin typeface="Helvetica" pitchFamily="2" charset="0"/>
                  </a:rPr>
                  <a:t>) + F</a:t>
                </a:r>
                <a:r>
                  <a:rPr lang="en-US" sz="2000" dirty="0">
                    <a:solidFill>
                      <a:srgbClr val="2F2A2B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sz="20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sz="2000" i="1">
                        <a:solidFill>
                          <a:srgbClr val="2F2A2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sz="2000" dirty="0">
                        <a:solidFill>
                          <a:srgbClr val="2F2A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Δϕ</m:t>
                    </m:r>
                  </m:oMath>
                </a14:m>
                <a:r>
                  <a:rPr lang="en-US" sz="2000" dirty="0">
                    <a:solidFill>
                      <a:srgbClr val="2F2A2B"/>
                    </a:solidFill>
                    <a:latin typeface="Helvetica" pitchFamily="2" charset="0"/>
                  </a:rPr>
                  <a:t>)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  <m:r>
                      <a:rPr lang="en-US" sz="2000" i="1">
                        <a:solidFill>
                          <a:srgbClr val="2F2A2B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l-GR" sz="2000" dirty="0" err="1">
                    <a:solidFill>
                      <a:srgbClr val="2F2A2B"/>
                    </a:solidFill>
                    <a:latin typeface="Helvetica" pitchFamily="2" charset="0"/>
                  </a:rPr>
                  <a:t>Δϕ</a:t>
                </a:r>
                <a:r>
                  <a:rPr lang="en-US" sz="2000" dirty="0">
                    <a:solidFill>
                      <a:srgbClr val="2F2A2B"/>
                    </a:solidFill>
                    <a:latin typeface="Helvetica" pitchFamily="2" charset="0"/>
                  </a:rPr>
                  <a:t>) = </a:t>
                </a:r>
                <a:r>
                  <a:rPr lang="el-GR" sz="2000" dirty="0">
                    <a:solidFill>
                      <a:srgbClr val="2F2A2B"/>
                    </a:solidFill>
                    <a:latin typeface="Helvetica" pitchFamily="2" charset="0"/>
                  </a:rPr>
                  <a:t> </a:t>
                </a:r>
                <a:r>
                  <a:rPr lang="en-US" sz="2000" dirty="0">
                    <a:solidFill>
                      <a:srgbClr val="2F2A2B"/>
                    </a:solidFill>
                    <a:latin typeface="Helvetica" pitchFamily="2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2F2A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2F2A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1+2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𝑠𝑢𝑏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n-US" sz="20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Δϕ</m:t>
                        </m:r>
                        <m:r>
                          <a:rPr lang="en-US" sz="2000" b="0" i="1" dirty="0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endParaRPr lang="el-GR" sz="2000" dirty="0">
                  <a:solidFill>
                    <a:srgbClr val="2F2A2B"/>
                  </a:solidFill>
                  <a:effectLst/>
                  <a:latin typeface="Helvetica" pitchFamily="2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579943-3070-4A04-BB69-248F0CF20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2" y="4057077"/>
                <a:ext cx="5760640" cy="757772"/>
              </a:xfrm>
              <a:prstGeom prst="rect">
                <a:avLst/>
              </a:prstGeom>
              <a:blipFill>
                <a:blip r:embed="rId2"/>
                <a:stretch>
                  <a:fillRect t="-18033" b="-90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1DF12D2-0DBC-4F68-93B8-65614EA8293A}"/>
              </a:ext>
            </a:extLst>
          </p:cNvPr>
          <p:cNvSpPr/>
          <p:nvPr/>
        </p:nvSpPr>
        <p:spPr>
          <a:xfrm>
            <a:off x="2379638" y="3741114"/>
            <a:ext cx="3094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7030A0"/>
                </a:solidFill>
                <a:latin typeface="Times" pitchFamily="2" charset="0"/>
              </a:rPr>
              <a:t>(ATLAS, PRL 116, 172301 (2016))</a:t>
            </a:r>
            <a:endParaRPr lang="en-US" sz="1600" b="1" i="1" dirty="0">
              <a:solidFill>
                <a:srgbClr val="7030A0"/>
              </a:solidFill>
              <a:effectLst/>
              <a:latin typeface="Time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574AE-76A8-4BD3-8C02-E32701349F10}"/>
              </a:ext>
            </a:extLst>
          </p:cNvPr>
          <p:cNvSpPr txBox="1"/>
          <p:nvPr/>
        </p:nvSpPr>
        <p:spPr>
          <a:xfrm>
            <a:off x="216380" y="4779803"/>
            <a:ext cx="5523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“F” represents the modification for the long-range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away-side jet between </a:t>
            </a:r>
            <a:r>
              <a:rPr lang="en-US" sz="2000" b="1" dirty="0">
                <a:solidFill>
                  <a:srgbClr val="0070C0"/>
                </a:solidFill>
              </a:rPr>
              <a:t>p/d/</a:t>
            </a:r>
            <a:r>
              <a:rPr lang="en-US" sz="2000" b="1" baseline="30000" dirty="0">
                <a:solidFill>
                  <a:srgbClr val="0070C0"/>
                </a:solidFill>
              </a:rPr>
              <a:t>3</a:t>
            </a:r>
            <a:r>
              <a:rPr lang="en-US" sz="2000" b="1" i="0" dirty="0">
                <a:solidFill>
                  <a:srgbClr val="0070C0"/>
                </a:solidFill>
              </a:rPr>
              <a:t>He</a:t>
            </a:r>
            <a:r>
              <a:rPr lang="en-US" sz="2000" b="1" dirty="0">
                <a:solidFill>
                  <a:srgbClr val="0070C0"/>
                </a:solidFill>
              </a:rPr>
              <a:t>+Au and </a:t>
            </a:r>
            <a:r>
              <a:rPr lang="en-US" sz="2000" b="1" dirty="0" err="1">
                <a:solidFill>
                  <a:srgbClr val="0070C0"/>
                </a:solidFill>
              </a:rPr>
              <a:t>p+p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55E8ADC2-79D0-4AED-9DD3-3D9B39504412}"/>
              </a:ext>
            </a:extLst>
          </p:cNvPr>
          <p:cNvSpPr/>
          <p:nvPr/>
        </p:nvSpPr>
        <p:spPr>
          <a:xfrm>
            <a:off x="0" y="37170"/>
            <a:ext cx="7680176" cy="4461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Long-range two-particle correlators and </a:t>
            </a:r>
            <a:r>
              <a:rPr lang="en-US" sz="2000" b="1" dirty="0" err="1">
                <a:solidFill>
                  <a:srgbClr val="0033CC"/>
                </a:solidFill>
              </a:rPr>
              <a:t>v</a:t>
            </a:r>
            <a:r>
              <a:rPr lang="en-US" sz="2000" b="1" baseline="-25000" dirty="0" err="1">
                <a:solidFill>
                  <a:srgbClr val="0033CC"/>
                </a:solidFill>
              </a:rPr>
              <a:t>n</a:t>
            </a:r>
            <a:r>
              <a:rPr lang="en-US" sz="2000" b="1" dirty="0">
                <a:solidFill>
                  <a:srgbClr val="0033CC"/>
                </a:solidFill>
              </a:rPr>
              <a:t> extraction (II)</a:t>
            </a:r>
          </a:p>
        </p:txBody>
      </p:sp>
      <p:pic>
        <p:nvPicPr>
          <p:cNvPr id="17" name="Picture 1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3023DCD-3ED0-45E3-9CFC-EEB99855E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0" y="498139"/>
            <a:ext cx="11970441" cy="32864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EA50CE-9BF7-3C44-9E58-CD9895D6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5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95CC-914F-874A-B826-59ABAE74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D8C8-19E7-1145-B582-FBF615BB0C0C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DDCF0-4E8E-4E49-A052-56F9604C54D5}"/>
              </a:ext>
            </a:extLst>
          </p:cNvPr>
          <p:cNvSpPr txBox="1"/>
          <p:nvPr/>
        </p:nvSpPr>
        <p:spPr>
          <a:xfrm>
            <a:off x="1456858" y="5803125"/>
            <a:ext cx="1010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buFont typeface="Wingdings" pitchFamily="2" charset="2"/>
              <a:buChar char="Ø"/>
            </a:pPr>
            <a:r>
              <a:rPr lang="en-US" sz="2800" b="1" i="0" dirty="0">
                <a:solidFill>
                  <a:srgbClr val="FB1525"/>
                </a:solidFill>
              </a:rPr>
              <a:t>Non-flow subtracted v</a:t>
            </a:r>
            <a:r>
              <a:rPr lang="en-US" sz="2800" b="1" i="0" baseline="-25000" dirty="0">
                <a:solidFill>
                  <a:srgbClr val="FB1525"/>
                </a:solidFill>
              </a:rPr>
              <a:t>2</a:t>
            </a:r>
            <a:r>
              <a:rPr lang="en-US" sz="2800" b="1" i="0" dirty="0">
                <a:solidFill>
                  <a:srgbClr val="FB1525"/>
                </a:solidFill>
              </a:rPr>
              <a:t> and v</a:t>
            </a:r>
            <a:r>
              <a:rPr lang="en-US" sz="2800" b="1" i="0" baseline="-25000" dirty="0">
                <a:solidFill>
                  <a:srgbClr val="FB1525"/>
                </a:solidFill>
              </a:rPr>
              <a:t>3 </a:t>
            </a:r>
            <a:r>
              <a:rPr lang="en-US" sz="2800" b="1" i="0" dirty="0">
                <a:solidFill>
                  <a:srgbClr val="FB1525"/>
                </a:solidFill>
              </a:rPr>
              <a:t>are method-independent</a:t>
            </a: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DC5C308B-2E15-4AFE-A85D-42E8229054CD}"/>
              </a:ext>
            </a:extLst>
          </p:cNvPr>
          <p:cNvSpPr/>
          <p:nvPr/>
        </p:nvSpPr>
        <p:spPr>
          <a:xfrm>
            <a:off x="0" y="53280"/>
            <a:ext cx="6882550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STAR differential </a:t>
            </a:r>
            <a:r>
              <a:rPr lang="en-US" sz="2000" b="1" dirty="0" err="1">
                <a:solidFill>
                  <a:srgbClr val="0033CC"/>
                </a:solidFill>
              </a:rPr>
              <a:t>v</a:t>
            </a:r>
            <a:r>
              <a:rPr lang="en-US" sz="2000" b="1" baseline="-25000" dirty="0" err="1">
                <a:solidFill>
                  <a:srgbClr val="0033CC"/>
                </a:solidFill>
              </a:rPr>
              <a:t>n</a:t>
            </a:r>
            <a:r>
              <a:rPr lang="en-US" sz="2000" b="1" dirty="0">
                <a:solidFill>
                  <a:srgbClr val="0033CC"/>
                </a:solidFill>
              </a:rPr>
              <a:t> measurements for p/d/</a:t>
            </a:r>
            <a:r>
              <a:rPr lang="en-US" sz="2000" b="1" baseline="30000" dirty="0">
                <a:solidFill>
                  <a:srgbClr val="0033CC"/>
                </a:solidFill>
              </a:rPr>
              <a:t>3</a:t>
            </a:r>
            <a:r>
              <a:rPr lang="en-US" sz="2000" b="1" i="0" dirty="0">
                <a:solidFill>
                  <a:srgbClr val="0033CC"/>
                </a:solidFill>
              </a:rPr>
              <a:t>He</a:t>
            </a:r>
            <a:r>
              <a:rPr lang="en-US" sz="2000" b="1" dirty="0">
                <a:solidFill>
                  <a:srgbClr val="0033CC"/>
                </a:solidFill>
              </a:rPr>
              <a:t>+Au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12DC86-03E2-CE41-B809-1168212F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5AAEB290-7FDC-9F40-888F-EFA6F85D5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58" y="451639"/>
            <a:ext cx="9540326" cy="54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1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95CC-914F-874A-B826-59ABAE74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D8C8-19E7-1145-B582-FBF615BB0C0C}" type="slidenum">
              <a:rPr lang="en-US" smtClean="0"/>
              <a:t>9</a:t>
            </a:fld>
            <a:endParaRPr lang="en-US"/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DC5C308B-2E15-4AFE-A85D-42E8229054CD}"/>
              </a:ext>
            </a:extLst>
          </p:cNvPr>
          <p:cNvSpPr/>
          <p:nvPr/>
        </p:nvSpPr>
        <p:spPr>
          <a:xfrm>
            <a:off x="0" y="53280"/>
            <a:ext cx="6882550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STAR differential </a:t>
            </a:r>
            <a:r>
              <a:rPr lang="en-US" sz="2000" b="1" dirty="0" err="1">
                <a:solidFill>
                  <a:srgbClr val="0033CC"/>
                </a:solidFill>
              </a:rPr>
              <a:t>v</a:t>
            </a:r>
            <a:r>
              <a:rPr lang="en-US" sz="2000" b="1" baseline="-25000" dirty="0" err="1">
                <a:solidFill>
                  <a:srgbClr val="0033CC"/>
                </a:solidFill>
              </a:rPr>
              <a:t>n</a:t>
            </a:r>
            <a:r>
              <a:rPr lang="en-US" sz="2000" b="1" dirty="0">
                <a:solidFill>
                  <a:srgbClr val="0033CC"/>
                </a:solidFill>
              </a:rPr>
              <a:t> measurements for p/d/</a:t>
            </a:r>
            <a:r>
              <a:rPr lang="en-US" sz="2000" b="1" baseline="30000" dirty="0">
                <a:solidFill>
                  <a:srgbClr val="0033CC"/>
                </a:solidFill>
              </a:rPr>
              <a:t>3</a:t>
            </a:r>
            <a:r>
              <a:rPr lang="en-US" sz="2000" b="1" i="0" dirty="0">
                <a:solidFill>
                  <a:srgbClr val="0033CC"/>
                </a:solidFill>
              </a:rPr>
              <a:t>He</a:t>
            </a:r>
            <a:r>
              <a:rPr lang="en-US" sz="2000" b="1" dirty="0">
                <a:solidFill>
                  <a:srgbClr val="0033CC"/>
                </a:solidFill>
              </a:rPr>
              <a:t>+Au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12DC86-03E2-CE41-B809-1168212F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IS2021</a:t>
            </a:r>
            <a:endParaRPr lang="en-US" dirty="0"/>
          </a:p>
        </p:txBody>
      </p:sp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5AAEB290-7FDC-9F40-888F-EFA6F85D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858" y="451639"/>
            <a:ext cx="9540326" cy="5487121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73CD3A13-3783-D244-BE19-00E6975C2955}"/>
              </a:ext>
            </a:extLst>
          </p:cNvPr>
          <p:cNvSpPr/>
          <p:nvPr/>
        </p:nvSpPr>
        <p:spPr>
          <a:xfrm>
            <a:off x="7125195" y="1294410"/>
            <a:ext cx="178763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D5E8912-8172-644E-AD1C-B7BD50D04ACF}"/>
              </a:ext>
            </a:extLst>
          </p:cNvPr>
          <p:cNvSpPr/>
          <p:nvPr/>
        </p:nvSpPr>
        <p:spPr>
          <a:xfrm flipV="1">
            <a:off x="7113951" y="3883231"/>
            <a:ext cx="148125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BBE343-6676-9D47-A2A7-5715E43E49EA}"/>
              </a:ext>
            </a:extLst>
          </p:cNvPr>
          <p:cNvSpPr txBox="1"/>
          <p:nvPr/>
        </p:nvSpPr>
        <p:spPr>
          <a:xfrm>
            <a:off x="1456858" y="5803125"/>
            <a:ext cx="10101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B1525"/>
                </a:solidFill>
              </a:rPr>
              <a:t>Non-flow subtracted v</a:t>
            </a:r>
            <a:r>
              <a:rPr lang="en-US" sz="2800" b="1" baseline="-25000" dirty="0">
                <a:solidFill>
                  <a:srgbClr val="FB1525"/>
                </a:solidFill>
              </a:rPr>
              <a:t>2</a:t>
            </a:r>
            <a:r>
              <a:rPr lang="en-US" sz="2800" b="1" dirty="0">
                <a:solidFill>
                  <a:srgbClr val="FB1525"/>
                </a:solidFill>
              </a:rPr>
              <a:t> and v</a:t>
            </a:r>
            <a:r>
              <a:rPr lang="en-US" sz="2800" b="1" baseline="-25000" dirty="0">
                <a:solidFill>
                  <a:srgbClr val="FB1525"/>
                </a:solidFill>
              </a:rPr>
              <a:t>3 </a:t>
            </a:r>
            <a:r>
              <a:rPr lang="en-US" sz="2800" b="1" dirty="0">
                <a:solidFill>
                  <a:srgbClr val="FB1525"/>
                </a:solidFill>
              </a:rPr>
              <a:t>are method-independent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Non-flow flow subtractions decrease v</a:t>
            </a:r>
            <a:r>
              <a:rPr lang="en-US" sz="2800" b="1" baseline="-25000" dirty="0">
                <a:solidFill>
                  <a:srgbClr val="002060"/>
                </a:solidFill>
              </a:rPr>
              <a:t>2</a:t>
            </a:r>
            <a:r>
              <a:rPr lang="en-US" sz="2800" b="1" dirty="0">
                <a:solidFill>
                  <a:srgbClr val="002060"/>
                </a:solidFill>
              </a:rPr>
              <a:t> and increase v</a:t>
            </a:r>
            <a:r>
              <a:rPr lang="en-US" sz="2800" b="1" baseline="-25000" dirty="0">
                <a:solidFill>
                  <a:srgbClr val="002060"/>
                </a:solidFill>
              </a:rPr>
              <a:t>3</a:t>
            </a:r>
          </a:p>
          <a:p>
            <a:pPr marL="914400" lvl="1" indent="-457200" algn="l">
              <a:buFont typeface="Wingdings" pitchFamily="2" charset="2"/>
              <a:buChar char="Ø"/>
            </a:pPr>
            <a:endParaRPr lang="en-US" sz="2800" b="1" i="0" dirty="0">
              <a:solidFill>
                <a:srgbClr val="FB1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802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10409</TotalTime>
  <Words>1852</Words>
  <Application>Microsoft Macintosh PowerPoint</Application>
  <PresentationFormat>Widescreen</PresentationFormat>
  <Paragraphs>279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CMR9</vt:lpstr>
      <vt:lpstr>APPLE CHANCERY</vt:lpstr>
      <vt:lpstr>Arial</vt:lpstr>
      <vt:lpstr>Calibri</vt:lpstr>
      <vt:lpstr>Calibri Light</vt:lpstr>
      <vt:lpstr>Cambria Math</vt:lpstr>
      <vt:lpstr>Helvetica</vt:lpstr>
      <vt:lpstr>Lucida Grande</vt:lpstr>
      <vt:lpstr>Times</vt:lpstr>
      <vt:lpstr>Times New Roman</vt:lpstr>
      <vt:lpstr>Wingdings</vt:lpstr>
      <vt:lpstr>Wingdings 3</vt:lpstr>
      <vt:lpstr>Office Theme</vt:lpstr>
      <vt:lpstr>Measurements of v2 and v3 in p/d/3He+Au Collisions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v2 , v3 in p/d/3He+Au Collisions from STAR</dc:title>
  <dc:creator>Shengli Huang</dc:creator>
  <cp:lastModifiedBy>Shengli Huang</cp:lastModifiedBy>
  <cp:revision>134</cp:revision>
  <dcterms:created xsi:type="dcterms:W3CDTF">2021-01-04T14:19:11Z</dcterms:created>
  <dcterms:modified xsi:type="dcterms:W3CDTF">2021-01-12T04:44:01Z</dcterms:modified>
</cp:coreProperties>
</file>