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1768" r:id="rId3"/>
    <p:sldId id="1719" r:id="rId4"/>
    <p:sldId id="1756" r:id="rId5"/>
    <p:sldId id="1773" r:id="rId6"/>
    <p:sldId id="1780" r:id="rId7"/>
    <p:sldId id="1779" r:id="rId8"/>
    <p:sldId id="1761" r:id="rId9"/>
    <p:sldId id="1706" r:id="rId10"/>
    <p:sldId id="1778" r:id="rId11"/>
    <p:sldId id="1781" r:id="rId12"/>
    <p:sldId id="1772" r:id="rId13"/>
    <p:sldId id="1787" r:id="rId14"/>
    <p:sldId id="1774" r:id="rId15"/>
    <p:sldId id="1784" r:id="rId16"/>
    <p:sldId id="1785" r:id="rId17"/>
    <p:sldId id="1786" r:id="rId18"/>
    <p:sldId id="1767" r:id="rId19"/>
    <p:sldId id="1758" r:id="rId20"/>
    <p:sldId id="1740" r:id="rId21"/>
    <p:sldId id="1750" r:id="rId22"/>
    <p:sldId id="1757" r:id="rId23"/>
    <p:sldId id="1769" r:id="rId24"/>
    <p:sldId id="1762" r:id="rId25"/>
    <p:sldId id="1765" r:id="rId26"/>
    <p:sldId id="1725" r:id="rId27"/>
    <p:sldId id="17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8"/>
    <p:restoredTop sz="95092"/>
  </p:normalViewPr>
  <p:slideViewPr>
    <p:cSldViewPr snapToGrid="0" snapToObjects="1">
      <p:cViewPr varScale="1">
        <p:scale>
          <a:sx n="95" d="100"/>
          <a:sy n="95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092F2-C625-FA8E-7E7F-3578CEB503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C5F13-A8A5-3333-757F-088A78D22C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9034-0AE1-8947-9DE2-A9E4825D9A55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F301B-BADC-EC09-B846-7CD3072941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A1DC4-C2A3-80B2-7F5B-66533A6C09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3245E-B595-F04B-95EA-5A58B73DC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5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03CCB-D2E8-B34B-BC39-E44A18866EE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60C13-7B0D-5444-AD31-9DF7CCA0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look difference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4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IP+Glasma</a:t>
            </a:r>
            <a:r>
              <a:rPr lang="en-US" dirty="0"/>
              <a:t> initial momentum correlation and sub-nuclei fluctuations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60C13-7B0D-5444-AD31-9DF7CCA051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F05A-F321-4F44-ABE2-04962851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0D9C0-16A6-C342-92FF-1574D622A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1E3EA-7366-AC47-BB9A-6DFB03E2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724A-6E2C-854F-B872-490388C7972E}" type="datetime1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59239-B13F-C842-853A-F4A20BF57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14A0-2BF7-854C-979E-CB0562CF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80CC-ED2A-5243-938F-064304F6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E4EDC-4714-CB4F-B131-F15506A2E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B06A-6946-E04D-BF1F-75003A53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1A39-6607-B845-95D3-EDA624982DCF}" type="datetime1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4EA01-376D-C040-B042-D1A3A2CA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21879-DFFA-E14F-80F8-7C514245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07A17-80BB-D642-9BFE-CFFA9EEA4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92379-8F30-8B44-8480-69C7835C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EAB41-C96F-7448-8272-E687B874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3C32-B9F0-6B49-A299-C7A64EC6089B}" type="datetime1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10B1A-BDEE-D445-9760-B368BB6E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62EC2-4ACB-3F47-82F5-2151F82F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8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2796-5D3D-7448-989B-2DFE2486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7DD0E-BCEA-FF44-89E2-0A473473C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92318-8C14-D448-95B0-25C59197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ACCDC-303C-7942-96D9-5402BC4E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i="1"/>
            </a:lvl1pPr>
          </a:lstStyle>
          <a:p>
            <a:r>
              <a:rPr lang="en-US" dirty="0"/>
              <a:t>Shengli Huang IS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AD9B-287C-3542-82ED-A14DFA29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 i="1"/>
            </a:lvl1pPr>
          </a:lstStyle>
          <a:p>
            <a:fld id="{2E77EAD7-CFBF-3846-BF69-C921FED00D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9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57AA-4E7A-C54A-AED6-362B5A9B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4CAD9-F3FF-5E42-9EDE-7A133749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59422-FFEB-0842-86E6-52F3449C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7EF8-0D11-BB49-99B5-EDE884BF6C67}" type="datetime1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10BD1-B9A7-4343-BB40-0FAAEF8B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06C25-0CEA-3D46-B7BD-6F04403C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FCD4-E645-DC4C-89EE-F4AF1B43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D4548-B9C4-5049-8702-983218BA4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59E84-570C-884F-B344-6F47CFC21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B62A-FA39-114E-8CDF-93A560AE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F8C-9BEC-BD40-8E7D-B7FD36F77E77}" type="datetime1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B9C80-775C-1E49-BEDD-4E1C6686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BB9FA-B101-114A-BF19-FD5B227A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9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5C6A-EA95-CE44-9CA2-165E1FE4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98EDF-E707-D141-8B7B-538B20F3B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9EEFB-C965-404E-BB57-A19DFD452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9FB43-FE0A-404C-915A-0E034755C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2944D-9C74-5345-B579-73907B627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35077-2302-9C4C-9A5B-932296DD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11EE-A9BB-7343-B27C-6F06F6158AD5}" type="datetime1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F48FC-7CE9-594F-9796-C325FC0C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16AC4-EADF-B248-850B-B03460CB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F6AE-A106-A647-83A0-C02DB475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668B9-7B9B-894A-9FDD-6C58DCB0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2F54-07DA-3445-9147-7DAD0A61F09E}" type="datetime1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194BE-3B04-4947-825A-166C1CB2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AF4-66F7-4549-8790-BC646FF6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A3CBB-58AF-6440-8607-B1F6AF0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491A-5C45-7040-9A4E-AD71CE040650}" type="datetime1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2A9D5-FB47-9043-93B2-51BFB9F2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70E20-5B1A-774D-B03C-AFD4FF18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9BDF-07A7-1248-950E-CAE3E9A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9DD2-EE90-4041-BB6A-F65A8854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43971-E935-E14F-958F-20A4125B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E9D29-8DB2-3A49-82FB-7CF2A8EA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2EAB-5454-EA45-BEA4-6808114B5DC2}" type="datetime1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7F51A-8531-7D43-94BD-D27C07C8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F3EBB-902A-2345-9774-B1A9CE4E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4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D5E6-75F0-5F40-A4A2-C7B656FE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018B69-41B0-4446-83F5-C1429FC19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65D85-7CE2-9B41-9E75-26E4B9614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7839F-9A3F-F34D-AFF6-9C70AEEE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412D-2832-054A-ABD6-BB39D485A664}" type="datetime1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58E4E-24FF-6B42-936E-0F662BAF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INT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7844-7B28-EC40-872D-394FF45A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4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CDBC1-7A90-F04F-9ACC-72F34BCE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90CE-3219-3946-9710-D830ADB49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97B22-961C-6548-8238-B5CDBCEF5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4CB4-726E-CE43-A4A0-C37BF9E375AC}" type="datetime1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FD5D-4773-774F-9B7A-C00E40EE7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Shengli Huang IS2023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8CC9A-58E7-B14B-9637-7D6FFD684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EAD7-CFBF-3846-BF69-C921FED00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3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journal/10052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link.springer.com/article/10.1140/epjc/s10052-015-3509-3#auth-P_-Romatschk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4.png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40/epjc/s10052-015-3509-3#auth-P_-Romatschke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7.png"/><Relationship Id="rId4" Type="http://schemas.openxmlformats.org/officeDocument/2006/relationships/hyperlink" Target="https://link.springer.com/journal/1005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arxiv.org/search/nucl-ex?searchtype=author&amp;query=Chen%2C+Z" TargetMode="External"/><Relationship Id="rId7" Type="http://schemas.openxmlformats.org/officeDocument/2006/relationships/image" Target="../media/image26.png"/><Relationship Id="rId2" Type="http://schemas.openxmlformats.org/officeDocument/2006/relationships/hyperlink" Target="mailto:S.Huang@PhysRevC.101.0219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arxiv.org/search/nucl-ex?searchtype=author&amp;query=Li%2C+W" TargetMode="External"/><Relationship Id="rId4" Type="http://schemas.openxmlformats.org/officeDocument/2006/relationships/hyperlink" Target="https://arxiv.org/search/nucl-ex?searchtype=author&amp;query=Jia%2C+J" TargetMode="Externa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40/epjc/s10052-015-3509-3#auth-P_-Romatschk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k.springer.com/journal/1005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40/epjc/s10052-015-3509-3#auth-P_-Romatschke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3.png"/><Relationship Id="rId4" Type="http://schemas.openxmlformats.org/officeDocument/2006/relationships/hyperlink" Target="https://link.springer.com/journal/1005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9686-280A-2245-9ACC-8DB2959E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158" y="-47102"/>
            <a:ext cx="9522246" cy="187422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222222"/>
                </a:solidFill>
                <a:latin typeface="Arial" panose="020B0604020202020204" pitchFamily="34" charset="0"/>
              </a:rPr>
              <a:t>Measurements </a:t>
            </a:r>
            <a:r>
              <a:rPr lang="en-US" sz="3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 v</a:t>
            </a:r>
            <a:r>
              <a:rPr lang="en-US" sz="3600" b="0" i="0" u="none" strike="noStrike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3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,v</a:t>
            </a:r>
            <a:r>
              <a:rPr lang="en-US" sz="3600" b="0" i="0" u="none" strike="noStrike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3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at mid-rapidity in</a:t>
            </a:r>
            <a:br>
              <a:rPr lang="en-US" sz="3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sz="3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3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p+Au</a:t>
            </a:r>
            <a:r>
              <a:rPr lang="en-US" sz="3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36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d+Au</a:t>
            </a:r>
            <a:r>
              <a:rPr lang="en-US" sz="3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sz="3600" b="0" i="0" u="none" strike="noStrike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3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He+Au collisions at 200 GeV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D8B78-F112-2443-BD9C-6E940B9DF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281" y="2251845"/>
            <a:ext cx="9144000" cy="547994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Shengli Huang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492C0-38F2-5B43-8153-BEA34CE6C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128" y="6040311"/>
            <a:ext cx="3128625" cy="796050"/>
          </a:xfrm>
          <a:prstGeom prst="rect">
            <a:avLst/>
          </a:prstGeom>
          <a:ln w="6350">
            <a:solidFill>
              <a:schemeClr val="bg2">
                <a:lumMod val="7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B9FEDA-D6D3-8C41-AF8F-1706F3B548A4}"/>
              </a:ext>
            </a:extLst>
          </p:cNvPr>
          <p:cNvSpPr/>
          <p:nvPr/>
        </p:nvSpPr>
        <p:spPr>
          <a:xfrm>
            <a:off x="1713122" y="3221160"/>
            <a:ext cx="9332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Outline: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Introductions and Motivations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Two-particle correlations at mid-rapidity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Model Comparison and Discussion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11694-EDA8-1B49-A2AC-5B3CCF93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618" y="11821"/>
            <a:ext cx="1496693" cy="137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E0449-C4B7-FB4B-88FA-FABE3D486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9" y="6245232"/>
            <a:ext cx="3456481" cy="584194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564560F-338A-DA6B-DA70-954935B6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i="1" dirty="0"/>
              <a:t>Shengli Huang IS 2023</a:t>
            </a:r>
          </a:p>
        </p:txBody>
      </p:sp>
      <p:pic>
        <p:nvPicPr>
          <p:cNvPr id="10" name="Picture 9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DCC85CE0-B104-B16F-D72E-61F9EE845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3" y="20251"/>
            <a:ext cx="2052154" cy="7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2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2497F-6F97-B25F-C7E8-DC100075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4637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F05C3-FC85-E682-C812-D5EA0581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20F4C-A63C-50CE-3E08-5C029E2877D5}"/>
              </a:ext>
            </a:extLst>
          </p:cNvPr>
          <p:cNvSpPr txBox="1"/>
          <p:nvPr/>
        </p:nvSpPr>
        <p:spPr>
          <a:xfrm>
            <a:off x="96697" y="6522025"/>
            <a:ext cx="5098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4B83"/>
                </a:solidFill>
                <a:effectLst/>
                <a:latin typeface="-apple-system"/>
                <a:hlinkClick r:id="rId2"/>
              </a:rPr>
              <a:t>(super)SONIC: P. Romatschke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 </a:t>
            </a:r>
            <a:r>
              <a:rPr lang="en-US" sz="1600" b="0" i="1" dirty="0">
                <a:solidFill>
                  <a:srgbClr val="004B83"/>
                </a:solidFill>
                <a:effectLst/>
                <a:latin typeface="-apple-system"/>
                <a:hlinkClick r:id="rId3"/>
              </a:rPr>
              <a:t>Eur. Phys.J.C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-apple-system"/>
              </a:rPr>
              <a:t>75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, 305 (2015)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9AE581E7-D37B-F165-E9EF-9BF823BF83DD}"/>
              </a:ext>
            </a:extLst>
          </p:cNvPr>
          <p:cNvSpPr/>
          <p:nvPr/>
        </p:nvSpPr>
        <p:spPr>
          <a:xfrm>
            <a:off x="2250140" y="85004"/>
            <a:ext cx="7691719" cy="368355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 of Pre-Flow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6736E4-5E25-2A93-8AD0-BD77933DF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15" name="Picture 14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0DB71034-A0DA-77D8-BD7E-184B707CE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14E8CB-69A5-3F2A-5CE6-B6C033989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2" y="556285"/>
            <a:ext cx="5111743" cy="59051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1B721E-9D47-DFEE-1D8F-F55AFEC7F9FB}"/>
              </a:ext>
            </a:extLst>
          </p:cNvPr>
          <p:cNvSpPr txBox="1"/>
          <p:nvPr/>
        </p:nvSpPr>
        <p:spPr>
          <a:xfrm>
            <a:off x="5385888" y="685773"/>
            <a:ext cx="58823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7030A0"/>
                </a:solidFill>
              </a:rPr>
              <a:t>SONIC model</a:t>
            </a:r>
            <a:r>
              <a:rPr lang="en-US" sz="2400" dirty="0"/>
              <a:t> , which incorporates initial geometry eccentricity from nucleon position but does not consider sub-nucleon fluctuations, under-predicts the observed v</a:t>
            </a:r>
            <a:r>
              <a:rPr lang="en-US" sz="2400" baseline="-25000" dirty="0"/>
              <a:t>3</a:t>
            </a:r>
            <a:r>
              <a:rPr lang="en-US" sz="2400" dirty="0"/>
              <a:t> in all systems.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endParaRPr lang="en-US" baseline="-25000" dirty="0"/>
          </a:p>
        </p:txBody>
      </p:sp>
      <p:pic>
        <p:nvPicPr>
          <p:cNvPr id="22" name="Picture 21" descr="Table&#10;&#10;Description automatically generated">
            <a:extLst>
              <a:ext uri="{FF2B5EF4-FFF2-40B4-BE49-F238E27FC236}">
                <a16:creationId xmlns:a16="http://schemas.microsoft.com/office/drawing/2014/main" id="{9D264337-C0AE-56C5-F0BA-2043D9F5A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025" y="4939309"/>
            <a:ext cx="3696255" cy="1389574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0BE0F-E3E6-FB1A-37A1-68C1C85E00E2}"/>
              </a:ext>
            </a:extLst>
          </p:cNvPr>
          <p:cNvSpPr/>
          <p:nvPr/>
        </p:nvSpPr>
        <p:spPr>
          <a:xfrm>
            <a:off x="6636124" y="4917095"/>
            <a:ext cx="1311088" cy="138957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06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E91FC4-B4E3-DAE3-388E-178916BB8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" y="557784"/>
            <a:ext cx="5111496" cy="590481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E2497F-6F97-B25F-C7E8-DC100075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6670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F05C3-FC85-E682-C812-D5EA0581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20F4C-A63C-50CE-3E08-5C029E2877D5}"/>
              </a:ext>
            </a:extLst>
          </p:cNvPr>
          <p:cNvSpPr txBox="1"/>
          <p:nvPr/>
        </p:nvSpPr>
        <p:spPr>
          <a:xfrm>
            <a:off x="96697" y="6522025"/>
            <a:ext cx="5098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4B83"/>
                </a:solidFill>
                <a:effectLst/>
                <a:latin typeface="-apple-system"/>
                <a:hlinkClick r:id="rId3"/>
              </a:rPr>
              <a:t>(super)SONIC: P. Romatschke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 </a:t>
            </a:r>
            <a:r>
              <a:rPr lang="en-US" sz="1600" b="0" i="1" dirty="0">
                <a:solidFill>
                  <a:srgbClr val="004B83"/>
                </a:solidFill>
                <a:effectLst/>
                <a:latin typeface="-apple-system"/>
                <a:hlinkClick r:id="rId4"/>
              </a:rPr>
              <a:t>Eur. Phys.J.C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-apple-system"/>
              </a:rPr>
              <a:t>75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, 305 (2015)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F35AE-DFAD-948E-5BC5-0227DCC86642}"/>
              </a:ext>
            </a:extLst>
          </p:cNvPr>
          <p:cNvSpPr txBox="1"/>
          <p:nvPr/>
        </p:nvSpPr>
        <p:spPr>
          <a:xfrm>
            <a:off x="5385888" y="685773"/>
            <a:ext cx="5882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7030A0"/>
                </a:solidFill>
              </a:rPr>
              <a:t>SONIC model</a:t>
            </a:r>
            <a:r>
              <a:rPr lang="en-US" sz="2400" dirty="0"/>
              <a:t> , which incorporates initial geometry eccentricity from nucleon position but does not consider sub-nucleon fluctuations, under-predicts the observed v</a:t>
            </a:r>
            <a:r>
              <a:rPr lang="en-US" sz="2400" baseline="-25000" dirty="0"/>
              <a:t>3</a:t>
            </a:r>
            <a:r>
              <a:rPr lang="en-US" sz="2400" dirty="0"/>
              <a:t> in all systems.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i="1" dirty="0" err="1">
                <a:solidFill>
                  <a:srgbClr val="7030A0"/>
                </a:solidFill>
              </a:rPr>
              <a:t>SuperSONIC</a:t>
            </a:r>
            <a:r>
              <a:rPr lang="en-US" sz="2400" b="1" i="1" dirty="0">
                <a:solidFill>
                  <a:srgbClr val="7030A0"/>
                </a:solidFill>
              </a:rPr>
              <a:t> mode</a:t>
            </a:r>
            <a:r>
              <a:rPr lang="en-US" sz="2400" dirty="0"/>
              <a:t>, which include initial geometry eccentricity from nucleon position and the “pre-flow” can provide better description of v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endParaRPr lang="en-US" baseline="-25000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CD1AEFC7-6702-AA5C-5A5E-0F1522CE0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025" y="4939309"/>
            <a:ext cx="3696255" cy="138957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4BC104B-A226-1287-DCEB-BF1A0F49BEF2}"/>
              </a:ext>
            </a:extLst>
          </p:cNvPr>
          <p:cNvSpPr/>
          <p:nvPr/>
        </p:nvSpPr>
        <p:spPr>
          <a:xfrm>
            <a:off x="6636124" y="4917095"/>
            <a:ext cx="1311088" cy="138957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9AE581E7-D37B-F165-E9EF-9BF823BF83DD}"/>
              </a:ext>
            </a:extLst>
          </p:cNvPr>
          <p:cNvSpPr/>
          <p:nvPr/>
        </p:nvSpPr>
        <p:spPr>
          <a:xfrm>
            <a:off x="2250140" y="85004"/>
            <a:ext cx="7691719" cy="368355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 of Pre-Flow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6736E4-5E25-2A93-8AD0-BD77933DF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15" name="Picture 14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0DB71034-A0DA-77D8-BD7E-184B707CE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377E-782E-5C2B-DADC-0CD19CB0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system dependence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796788-FDFD-74A2-8F9B-7922F6940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09104" y="-1065580"/>
            <a:ext cx="3256704" cy="70749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E4ED3-AD5A-BE7C-E005-B6FC2134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DC6E0-F115-26A4-3B44-AADDEDD2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21E13-45F5-23EE-BA09-B64E929448E9}"/>
              </a:ext>
            </a:extLst>
          </p:cNvPr>
          <p:cNvSpPr txBox="1"/>
          <p:nvPr/>
        </p:nvSpPr>
        <p:spPr>
          <a:xfrm>
            <a:off x="7256929" y="822960"/>
            <a:ext cx="47691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final state contributions are expected to be largely canceled out when comparing similar multiplicity events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374151"/>
                </a:solidFill>
                <a:latin typeface="Söhne"/>
              </a:rPr>
              <a:t>Studying the ratios of flow</a:t>
            </a:r>
            <a:r>
              <a:rPr lang="en-US" sz="2000" dirty="0"/>
              <a:t> will be helpful to understand the initial spatial geometry and the contribution from the </a:t>
            </a:r>
            <a:r>
              <a:rPr lang="en-US" sz="2000" dirty="0" err="1"/>
              <a:t>preflow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&gt;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0197-D75F-9E47-DF51-2A50F26E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9" name="Picture 8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AE6D86B3-789E-E6A8-E43A-79950EA60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56E10-6DDB-9C61-6B38-D6AF0AB4248F}"/>
              </a:ext>
            </a:extLst>
          </p:cNvPr>
          <p:cNvSpPr txBox="1"/>
          <p:nvPr/>
        </p:nvSpPr>
        <p:spPr>
          <a:xfrm>
            <a:off x="362276" y="6352143"/>
            <a:ext cx="436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Phys. Rev. Lett. 130, 242301</a:t>
            </a:r>
          </a:p>
        </p:txBody>
      </p:sp>
    </p:spTree>
    <p:extLst>
      <p:ext uri="{BB962C8B-B14F-4D97-AF65-F5344CB8AC3E}">
        <p14:creationId xmlns:p14="http://schemas.microsoft.com/office/powerpoint/2010/main" val="154337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377E-782E-5C2B-DADC-0CD19CB0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system dependence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796788-FDFD-74A2-8F9B-7922F6940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09104" y="-1065580"/>
            <a:ext cx="3256704" cy="70749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E4ED3-AD5A-BE7C-E005-B6FC2134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DC6E0-F115-26A4-3B44-AADDEDD2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621E13-45F5-23EE-BA09-B64E929448E9}"/>
              </a:ext>
            </a:extLst>
          </p:cNvPr>
          <p:cNvSpPr txBox="1"/>
          <p:nvPr/>
        </p:nvSpPr>
        <p:spPr>
          <a:xfrm>
            <a:off x="7256929" y="822960"/>
            <a:ext cx="47691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final state contributions are expected to be largely canceled out when comparing similar multiplicity events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374151"/>
                </a:solidFill>
                <a:latin typeface="Söhne"/>
              </a:rPr>
              <a:t>Studying the ratios of flow</a:t>
            </a:r>
            <a:r>
              <a:rPr lang="en-US" sz="2000" dirty="0"/>
              <a:t> will be helpful to understand the initial spatial geometry and the contribution from the </a:t>
            </a:r>
            <a:r>
              <a:rPr lang="en-US" sz="2000" dirty="0" err="1"/>
              <a:t>preflow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&gt;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40197-D75F-9E47-DF51-2A50F26E0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9" name="Picture 8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AE6D86B3-789E-E6A8-E43A-79950EA60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856E10-6DDB-9C61-6B38-D6AF0AB4248F}"/>
              </a:ext>
            </a:extLst>
          </p:cNvPr>
          <p:cNvSpPr txBox="1"/>
          <p:nvPr/>
        </p:nvSpPr>
        <p:spPr>
          <a:xfrm>
            <a:off x="362276" y="6352143"/>
            <a:ext cx="436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Phys. Rev. Lett. 130, 242301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CBC71-D69B-A09F-A409-10DEDEFC33CF}"/>
              </a:ext>
            </a:extLst>
          </p:cNvPr>
          <p:cNvSpPr txBox="1"/>
          <p:nvPr/>
        </p:nvSpPr>
        <p:spPr>
          <a:xfrm>
            <a:off x="381999" y="4746278"/>
            <a:ext cx="6106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Midrapidity v</a:t>
            </a:r>
            <a:r>
              <a:rPr lang="en-US" sz="2400" b="1" i="1" baseline="-25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r>
              <a:rPr lang="en-US" sz="2400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 implies no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difference in</a:t>
            </a:r>
            <a:r>
              <a:rPr lang="en-US" sz="2400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triangular fluid shape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between </a:t>
            </a:r>
            <a:r>
              <a:rPr lang="en-US" sz="2400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systems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8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E4ED3-AD5A-BE7C-E005-B6FC2134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DC6E0-F115-26A4-3B44-AADDEDD2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A3D72-0D69-C755-9834-C8A22B7E8018}"/>
              </a:ext>
            </a:extLst>
          </p:cNvPr>
          <p:cNvSpPr txBox="1"/>
          <p:nvPr/>
        </p:nvSpPr>
        <p:spPr>
          <a:xfrm>
            <a:off x="7256929" y="822960"/>
            <a:ext cx="476916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final state contributions are expected to be largely canceled out when comparing similar multiplicity events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374151"/>
                </a:solidFill>
                <a:latin typeface="Söhne"/>
              </a:rPr>
              <a:t>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tudying the ratios of flow</a:t>
            </a:r>
            <a:r>
              <a:rPr lang="en-US" sz="2000" dirty="0"/>
              <a:t> will be helpful to understand the initial spatial geometry and the contribution from the </a:t>
            </a:r>
            <a:r>
              <a:rPr lang="en-US" sz="2000" dirty="0" err="1"/>
              <a:t>preflow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&gt;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r>
              <a:rPr lang="en-US" sz="2000" b="1" i="1" dirty="0">
                <a:solidFill>
                  <a:srgbClr val="7030A0"/>
                </a:solidFill>
              </a:rPr>
              <a:t>Two Base Lines: eccentricity ratios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Eccentricity with nucleon fluctuation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0E08CE4-2E58-D471-3B8C-B6F905C0C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11096" y="-1069848"/>
            <a:ext cx="3255264" cy="7071784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B156CC-F8A5-7AA3-43BC-AEECAC320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A42E90-4E64-DD4E-C53F-81D5E3C9FE29}"/>
              </a:ext>
            </a:extLst>
          </p:cNvPr>
          <p:cNvCxnSpPr>
            <a:cxnSpLocks/>
          </p:cNvCxnSpPr>
          <p:nvPr/>
        </p:nvCxnSpPr>
        <p:spPr>
          <a:xfrm flipH="1" flipV="1">
            <a:off x="6204030" y="2141316"/>
            <a:ext cx="1088021" cy="2551708"/>
          </a:xfrm>
          <a:prstGeom prst="straightConnector1">
            <a:avLst/>
          </a:prstGeom>
          <a:ln w="317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8E623938-3FBD-B54C-C869-4D0CDBAF6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8B07DD-6D5A-0A58-4C0A-4F0BBA4E7F67}"/>
              </a:ext>
            </a:extLst>
          </p:cNvPr>
          <p:cNvSpPr txBox="1"/>
          <p:nvPr/>
        </p:nvSpPr>
        <p:spPr>
          <a:xfrm>
            <a:off x="362276" y="6352143"/>
            <a:ext cx="436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Phys. Rev. Lett. 130, 242301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0272E1F-C933-5BD8-B56C-F147BAFED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55" y="4367428"/>
            <a:ext cx="3696255" cy="1389574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0A5C4F9-760E-E0CA-1BE9-6191B6E8CF59}"/>
              </a:ext>
            </a:extLst>
          </p:cNvPr>
          <p:cNvSpPr/>
          <p:nvPr/>
        </p:nvSpPr>
        <p:spPr>
          <a:xfrm>
            <a:off x="1996889" y="4340417"/>
            <a:ext cx="1311088" cy="1389574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738C7B8-C90E-B840-BAD6-3F0C20FA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system dependence</a:t>
            </a:r>
          </a:p>
        </p:txBody>
      </p:sp>
    </p:spTree>
    <p:extLst>
      <p:ext uri="{BB962C8B-B14F-4D97-AF65-F5344CB8AC3E}">
        <p14:creationId xmlns:p14="http://schemas.microsoft.com/office/powerpoint/2010/main" val="41911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E4ED3-AD5A-BE7C-E005-B6FC2134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DC6E0-F115-26A4-3B44-AADDEDD2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15</a:t>
            </a:fld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B716981-5A89-C42A-99C6-A4017D947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11096" y="-1069848"/>
            <a:ext cx="3255264" cy="70717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3A3D72-0D69-C755-9834-C8A22B7E8018}"/>
              </a:ext>
            </a:extLst>
          </p:cNvPr>
          <p:cNvSpPr txBox="1"/>
          <p:nvPr/>
        </p:nvSpPr>
        <p:spPr>
          <a:xfrm>
            <a:off x="7256929" y="822960"/>
            <a:ext cx="476916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final state contributions are expected to be largely canceled out when comparing similar multiplicity events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374151"/>
                </a:solidFill>
                <a:latin typeface="Söhne"/>
              </a:rPr>
              <a:t>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tudying the ratios of flow</a:t>
            </a:r>
            <a:r>
              <a:rPr lang="en-US" sz="2000" dirty="0"/>
              <a:t> will be helpful to understand the initial spatial geometry and the contribution from the </a:t>
            </a:r>
            <a:r>
              <a:rPr lang="en-US" sz="2000" dirty="0" err="1"/>
              <a:t>preflow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&gt;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r>
              <a:rPr lang="en-US" sz="2000" b="1" i="1" dirty="0">
                <a:solidFill>
                  <a:srgbClr val="7030A0"/>
                </a:solidFill>
              </a:rPr>
              <a:t>Two Base Lines: eccentricity ratios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Eccentricity with nucleon fluctuation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Eccentricity with </a:t>
            </a:r>
            <a:r>
              <a:rPr lang="en-US" sz="2000" dirty="0" err="1">
                <a:solidFill>
                  <a:srgbClr val="FF0000"/>
                </a:solidFill>
              </a:rPr>
              <a:t>nucleon+sub-nucleon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D883F-4A85-BCD7-8BF5-92BA3027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F369BC-AC5F-B423-B1E9-B74F85AB825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754774"/>
            <a:ext cx="1196051" cy="224753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5708C-77F8-3B81-3F66-12CCDF591C3E}"/>
              </a:ext>
            </a:extLst>
          </p:cNvPr>
          <p:cNvCxnSpPr>
            <a:cxnSpLocks/>
          </p:cNvCxnSpPr>
          <p:nvPr/>
        </p:nvCxnSpPr>
        <p:spPr>
          <a:xfrm flipH="1" flipV="1">
            <a:off x="6204030" y="2141316"/>
            <a:ext cx="1088021" cy="2551708"/>
          </a:xfrm>
          <a:prstGeom prst="straightConnector1">
            <a:avLst/>
          </a:prstGeom>
          <a:ln w="317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A5FCFF44-F75F-4F16-8BBE-581969565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FD91BE-91A0-4F69-B471-CAD3A1E6DD21}"/>
              </a:ext>
            </a:extLst>
          </p:cNvPr>
          <p:cNvSpPr txBox="1"/>
          <p:nvPr/>
        </p:nvSpPr>
        <p:spPr>
          <a:xfrm>
            <a:off x="362276" y="6352143"/>
            <a:ext cx="4366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Phys. Rev. Lett. 130, 242301</a:t>
            </a:r>
          </a:p>
          <a:p>
            <a:endParaRPr lang="en-US" b="1" i="1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5A12A4F-6C58-DFE9-C0A6-0932B6CBF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55" y="4367428"/>
            <a:ext cx="3696255" cy="138957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E65554-F3B3-0D3C-EBB3-F5FD80E29B7C}"/>
              </a:ext>
            </a:extLst>
          </p:cNvPr>
          <p:cNvSpPr/>
          <p:nvPr/>
        </p:nvSpPr>
        <p:spPr>
          <a:xfrm>
            <a:off x="1996889" y="4340417"/>
            <a:ext cx="1311088" cy="1389574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0AB1E5D-9475-99D5-B656-D354F344979B}"/>
              </a:ext>
            </a:extLst>
          </p:cNvPr>
          <p:cNvSpPr/>
          <p:nvPr/>
        </p:nvSpPr>
        <p:spPr>
          <a:xfrm>
            <a:off x="3307977" y="4340417"/>
            <a:ext cx="1311088" cy="1389574"/>
          </a:xfrm>
          <a:prstGeom prst="round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646A0B8-2C5D-E841-AD72-C98F6E3F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system dependence</a:t>
            </a:r>
          </a:p>
        </p:txBody>
      </p:sp>
    </p:spTree>
    <p:extLst>
      <p:ext uri="{BB962C8B-B14F-4D97-AF65-F5344CB8AC3E}">
        <p14:creationId xmlns:p14="http://schemas.microsoft.com/office/powerpoint/2010/main" val="218798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E4ED3-AD5A-BE7C-E005-B6FC2134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DC6E0-F115-26A4-3B44-AADDEDD2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16</a:t>
            </a:fld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B716981-5A89-C42A-99C6-A4017D947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911096" y="-1069848"/>
            <a:ext cx="3255264" cy="7071783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BD766F-C2D3-2F06-FBBC-276610415491}"/>
              </a:ext>
            </a:extLst>
          </p:cNvPr>
          <p:cNvCxnSpPr>
            <a:cxnSpLocks/>
          </p:cNvCxnSpPr>
          <p:nvPr/>
        </p:nvCxnSpPr>
        <p:spPr>
          <a:xfrm flipH="1" flipV="1">
            <a:off x="6204030" y="2141316"/>
            <a:ext cx="1088021" cy="2551708"/>
          </a:xfrm>
          <a:prstGeom prst="straightConnector1">
            <a:avLst/>
          </a:prstGeom>
          <a:ln w="317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BEFEC8-97B3-4891-3299-DFFCA2E5157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754774"/>
            <a:ext cx="1196051" cy="224753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3A3D72-0D69-C755-9834-C8A22B7E8018}"/>
              </a:ext>
            </a:extLst>
          </p:cNvPr>
          <p:cNvSpPr txBox="1"/>
          <p:nvPr/>
        </p:nvSpPr>
        <p:spPr>
          <a:xfrm>
            <a:off x="7256929" y="823271"/>
            <a:ext cx="47691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final state contributions are expected to be largely canceled out when comparing similar multiplicity events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374151"/>
                </a:solidFill>
                <a:latin typeface="Söhne"/>
              </a:rPr>
              <a:t>S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tudying the ratios of flow</a:t>
            </a:r>
            <a:r>
              <a:rPr lang="en-US" sz="2000" dirty="0"/>
              <a:t> will be helpful to understand the initial spatial geometry and the contribution from the </a:t>
            </a:r>
            <a:r>
              <a:rPr lang="en-US" sz="2000" dirty="0" err="1"/>
              <a:t>preflow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&gt; v</a:t>
            </a:r>
            <a:r>
              <a:rPr lang="en-US" sz="2000" b="1" i="1" baseline="-25000" dirty="0">
                <a:solidFill>
                  <a:srgbClr val="C00000"/>
                </a:solidFill>
              </a:rPr>
              <a:t>2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HeAu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dAu</a:t>
            </a:r>
            <a:r>
              <a:rPr lang="en-US" sz="2000" b="1" i="1" dirty="0">
                <a:solidFill>
                  <a:srgbClr val="C00000"/>
                </a:solidFill>
              </a:rPr>
              <a:t>) ≈ v</a:t>
            </a:r>
            <a:r>
              <a:rPr lang="en-US" sz="2000" b="1" i="1" baseline="-25000" dirty="0">
                <a:solidFill>
                  <a:srgbClr val="C00000"/>
                </a:solidFill>
              </a:rPr>
              <a:t>3</a:t>
            </a:r>
            <a:r>
              <a:rPr lang="en-US" sz="2000" b="1" i="1" dirty="0">
                <a:solidFill>
                  <a:srgbClr val="C00000"/>
                </a:solidFill>
              </a:rPr>
              <a:t>(</a:t>
            </a:r>
            <a:r>
              <a:rPr lang="en-US" sz="2000" b="1" i="1" dirty="0" err="1">
                <a:solidFill>
                  <a:srgbClr val="C00000"/>
                </a:solidFill>
              </a:rPr>
              <a:t>pAu</a:t>
            </a:r>
            <a:r>
              <a:rPr lang="en-US" sz="2000" b="1" i="1" dirty="0">
                <a:solidFill>
                  <a:srgbClr val="C00000"/>
                </a:solidFill>
              </a:rPr>
              <a:t>)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r>
              <a:rPr lang="en-US" sz="2000" b="1" i="1" dirty="0">
                <a:solidFill>
                  <a:srgbClr val="7030A0"/>
                </a:solidFill>
              </a:rPr>
              <a:t>Two Base Lines: eccentricity ratios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Eccentricity with nucleon fluctuation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Eccentricity with </a:t>
            </a:r>
            <a:r>
              <a:rPr lang="en-US" sz="2000" dirty="0" err="1">
                <a:solidFill>
                  <a:srgbClr val="FF0000"/>
                </a:solidFill>
              </a:rPr>
              <a:t>nucleon+sub-nucleon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en-US" sz="2000" b="1" i="1" dirty="0">
                <a:solidFill>
                  <a:srgbClr val="FF0000"/>
                </a:solidFill>
              </a:rPr>
              <a:t>Sub-nucleon fluctuation?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        </a:t>
            </a:r>
            <a:r>
              <a:rPr lang="en-US" sz="2000" b="1" i="1" dirty="0">
                <a:solidFill>
                  <a:srgbClr val="0070C0"/>
                </a:solidFill>
              </a:rPr>
              <a:t>or</a:t>
            </a:r>
          </a:p>
          <a:p>
            <a:r>
              <a:rPr lang="en-US" sz="2000" b="1" i="1" dirty="0">
                <a:solidFill>
                  <a:srgbClr val="7030A0"/>
                </a:solidFill>
              </a:rPr>
              <a:t>Pre-flow?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5C442-23CB-0EB8-4A5B-35C2CDDE3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12" name="Picture 11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26C0E8E2-BD7C-1BBE-5E54-221386FC2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840CCF-735F-A5FA-48B0-6B374761A10B}"/>
              </a:ext>
            </a:extLst>
          </p:cNvPr>
          <p:cNvSpPr txBox="1"/>
          <p:nvPr/>
        </p:nvSpPr>
        <p:spPr>
          <a:xfrm>
            <a:off x="362276" y="6352143"/>
            <a:ext cx="436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Phys. Rev. Lett. 130, 242301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6CC1220-36DF-2D8E-C103-394D5C835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55" y="4367428"/>
            <a:ext cx="3696255" cy="1389574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B4A4D0-EE18-0F81-A37E-434A874FB00C}"/>
              </a:ext>
            </a:extLst>
          </p:cNvPr>
          <p:cNvSpPr/>
          <p:nvPr/>
        </p:nvSpPr>
        <p:spPr>
          <a:xfrm>
            <a:off x="1996889" y="4340417"/>
            <a:ext cx="1311088" cy="1389574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AFD9A0-35A9-9967-5249-AE3CDD94E990}"/>
              </a:ext>
            </a:extLst>
          </p:cNvPr>
          <p:cNvSpPr/>
          <p:nvPr/>
        </p:nvSpPr>
        <p:spPr>
          <a:xfrm>
            <a:off x="3307977" y="4340417"/>
            <a:ext cx="1311088" cy="1389574"/>
          </a:xfrm>
          <a:prstGeom prst="round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C8B5AF-3891-A54B-B299-5CC23CD5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49"/>
            <a:ext cx="10515600" cy="5627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system dependence</a:t>
            </a:r>
          </a:p>
        </p:txBody>
      </p:sp>
    </p:spTree>
    <p:extLst>
      <p:ext uri="{BB962C8B-B14F-4D97-AF65-F5344CB8AC3E}">
        <p14:creationId xmlns:p14="http://schemas.microsoft.com/office/powerpoint/2010/main" val="36210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ACE77-1B89-0617-89EE-6DF0559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00756-6DA1-C50D-28B4-EA477169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17</a:t>
            </a:fld>
            <a:endParaRPr lang="en-US"/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7FF6DD98-1A52-B974-853C-EE98FD91EAB4}"/>
              </a:ext>
            </a:extLst>
          </p:cNvPr>
          <p:cNvSpPr/>
          <p:nvPr/>
        </p:nvSpPr>
        <p:spPr>
          <a:xfrm>
            <a:off x="481852" y="494804"/>
            <a:ext cx="11228295" cy="368355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 of longitudinal decorrelation: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3D</a:t>
            </a:r>
            <a:r>
              <a:rPr lang="en-US" altLang="zh-CN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Glauber model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B7B97-6D84-A27D-7F1E-E2C83D4B67CE}"/>
              </a:ext>
            </a:extLst>
          </p:cNvPr>
          <p:cNvSpPr txBox="1"/>
          <p:nvPr/>
        </p:nvSpPr>
        <p:spPr>
          <a:xfrm>
            <a:off x="128868" y="6352143"/>
            <a:ext cx="6125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X. Zhao &amp;&amp; C. Shen PRC.107.014904</a:t>
            </a:r>
            <a:endParaRPr lang="en-US" i="1" dirty="0"/>
          </a:p>
        </p:txBody>
      </p:sp>
      <p:pic>
        <p:nvPicPr>
          <p:cNvPr id="7" name="Picture 6" descr="A picture containing text, diagram, line, font&#10;&#10;Description automatically generated">
            <a:extLst>
              <a:ext uri="{FF2B5EF4-FFF2-40B4-BE49-F238E27FC236}">
                <a16:creationId xmlns:a16="http://schemas.microsoft.com/office/drawing/2014/main" id="{CCA192CD-04C3-7374-01F0-2D5AAF549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584"/>
            <a:ext cx="7726679" cy="4938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36323C-57AD-8C56-9ECA-5A571A01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14" name="Picture 13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A2EF66B1-1B5C-743E-36CB-D7684054A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F2605B-A3F5-DB4C-8EF8-6232BFEFA4D6}"/>
              </a:ext>
            </a:extLst>
          </p:cNvPr>
          <p:cNvSpPr txBox="1"/>
          <p:nvPr/>
        </p:nvSpPr>
        <p:spPr>
          <a:xfrm>
            <a:off x="7590773" y="1069697"/>
            <a:ext cx="4612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The STAR and PHENIX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for p/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</a:rPr>
              <a:t>d+Au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, show similar 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i="0" baseline="-25000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dependence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FF0000"/>
                </a:solidFill>
              </a:rPr>
              <a:t>But magnitudes differ by a la</a:t>
            </a:r>
            <a:r>
              <a:rPr lang="en-US" b="1" dirty="0">
                <a:solidFill>
                  <a:srgbClr val="FF0000"/>
                </a:solidFill>
              </a:rPr>
              <a:t>rge factor</a:t>
            </a:r>
            <a:r>
              <a:rPr lang="en-US" b="1" i="0" dirty="0">
                <a:solidFill>
                  <a:srgbClr val="FF0000"/>
                </a:solidFill>
              </a:rPr>
              <a:t> 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System-independent STAR v</a:t>
            </a:r>
            <a:r>
              <a:rPr lang="en-US" b="1" i="0" baseline="-25000" dirty="0">
                <a:solidFill>
                  <a:srgbClr val="002060"/>
                </a:solidFill>
              </a:rPr>
              <a:t>3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System-dependent PHENIX v</a:t>
            </a:r>
            <a:r>
              <a:rPr lang="en-US" b="1" i="0" baseline="-250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26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ACE77-1B89-0617-89EE-6DF0559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00756-6DA1-C50D-28B4-EA477169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7FF6DD98-1A52-B974-853C-EE98FD91EAB4}"/>
              </a:ext>
            </a:extLst>
          </p:cNvPr>
          <p:cNvSpPr/>
          <p:nvPr/>
        </p:nvSpPr>
        <p:spPr>
          <a:xfrm>
            <a:off x="481852" y="494804"/>
            <a:ext cx="11228295" cy="368355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 of longitudinal decorrelation: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3D</a:t>
            </a:r>
            <a:r>
              <a:rPr lang="en-US" altLang="zh-CN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Glauber+MUSIC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B7B97-6D84-A27D-7F1E-E2C83D4B67CE}"/>
              </a:ext>
            </a:extLst>
          </p:cNvPr>
          <p:cNvSpPr txBox="1"/>
          <p:nvPr/>
        </p:nvSpPr>
        <p:spPr>
          <a:xfrm>
            <a:off x="128868" y="6352143"/>
            <a:ext cx="6125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u="none" strike="noStrike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X. Zhao &amp;&amp; C. Shen PRC.107.014904</a:t>
            </a:r>
            <a:endParaRPr lang="en-US" i="1" dirty="0"/>
          </a:p>
        </p:txBody>
      </p:sp>
      <p:pic>
        <p:nvPicPr>
          <p:cNvPr id="10" name="Picture 9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2C62A99B-170E-0729-2798-42DD6EF23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295"/>
            <a:ext cx="7726679" cy="49388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947FCC-6F72-637A-B176-5418C5E1027E}"/>
              </a:ext>
            </a:extLst>
          </p:cNvPr>
          <p:cNvSpPr txBox="1"/>
          <p:nvPr/>
        </p:nvSpPr>
        <p:spPr>
          <a:xfrm>
            <a:off x="7700477" y="3637173"/>
            <a:ext cx="4465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3D Glauber + MUISC indicates there are significant de-correlations in PHENIX v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measurements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Model underestimates STAR and PHENIX v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measurements in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p+Au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A2586-CA14-3947-3DD4-B5BAA54FC802}"/>
              </a:ext>
            </a:extLst>
          </p:cNvPr>
          <p:cNvSpPr txBox="1"/>
          <p:nvPr/>
        </p:nvSpPr>
        <p:spPr>
          <a:xfrm>
            <a:off x="7590773" y="1069697"/>
            <a:ext cx="4612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The STAR and PHENIX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for p/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</a:rPr>
              <a:t>d+Au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, show similar 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i="0" baseline="-25000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dependence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FF0000"/>
                </a:solidFill>
              </a:rPr>
              <a:t>But magnitudes differ by a la</a:t>
            </a:r>
            <a:r>
              <a:rPr lang="en-US" b="1" dirty="0">
                <a:solidFill>
                  <a:srgbClr val="FF0000"/>
                </a:solidFill>
              </a:rPr>
              <a:t>rge factor</a:t>
            </a:r>
            <a:r>
              <a:rPr lang="en-US" b="1" i="0" dirty="0">
                <a:solidFill>
                  <a:srgbClr val="FF0000"/>
                </a:solidFill>
              </a:rPr>
              <a:t> 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System-independent STAR v</a:t>
            </a:r>
            <a:r>
              <a:rPr lang="en-US" b="1" i="0" baseline="-25000" dirty="0">
                <a:solidFill>
                  <a:srgbClr val="002060"/>
                </a:solidFill>
              </a:rPr>
              <a:t>3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System-dependent PHENIX v</a:t>
            </a:r>
            <a:r>
              <a:rPr lang="en-US" b="1" i="0" baseline="-25000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14" name="Picture 13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D646DAE7-DA90-2CD4-7F03-87AB112C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CB81E2-432E-663E-28C0-36D1681EC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3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A1F99-0D05-9E79-0BB8-2685534B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CF153-A083-62CA-C0DA-C589E546E4D1}"/>
              </a:ext>
            </a:extLst>
          </p:cNvPr>
          <p:cNvSpPr/>
          <p:nvPr/>
        </p:nvSpPr>
        <p:spPr>
          <a:xfrm>
            <a:off x="3474581" y="96762"/>
            <a:ext cx="4533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j-lt"/>
                <a:ea typeface="+mj-ea"/>
                <a:cs typeface="+mj-cs"/>
              </a:rPr>
              <a:t>New </a:t>
            </a:r>
            <a:r>
              <a:rPr lang="en-US" sz="4000" dirty="0" err="1">
                <a:latin typeface="+mj-lt"/>
                <a:ea typeface="+mj-ea"/>
                <a:cs typeface="+mj-cs"/>
              </a:rPr>
              <a:t>d+Au</a:t>
            </a:r>
            <a:r>
              <a:rPr lang="en-US" sz="4000" dirty="0">
                <a:latin typeface="+mj-lt"/>
                <a:ea typeface="+mj-ea"/>
                <a:cs typeface="+mj-cs"/>
              </a:rPr>
              <a:t> Data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A63E7-77DB-4839-DEF8-314C6354E316}"/>
              </a:ext>
            </a:extLst>
          </p:cNvPr>
          <p:cNvSpPr txBox="1"/>
          <p:nvPr/>
        </p:nvSpPr>
        <p:spPr>
          <a:xfrm>
            <a:off x="902943" y="2947680"/>
            <a:ext cx="103861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100M MB and 100M HM(0-5% selected by EPD) triggered events have been taken by STAR in 2021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Improved acceptance: </a:t>
            </a:r>
            <a:r>
              <a:rPr lang="en-US" sz="2000" dirty="0" err="1"/>
              <a:t>iTPC</a:t>
            </a:r>
            <a:r>
              <a:rPr lang="en-US" sz="2000" dirty="0"/>
              <a:t> (|</a:t>
            </a:r>
            <a:r>
              <a:rPr lang="el-GR" sz="2000" dirty="0"/>
              <a:t>η|</a:t>
            </a:r>
            <a:r>
              <a:rPr lang="en-US" sz="2000" dirty="0"/>
              <a:t>&lt;1.5) + EPD(2.1&lt;|</a:t>
            </a:r>
            <a:r>
              <a:rPr lang="el-GR" sz="2000" dirty="0"/>
              <a:t>η|</a:t>
            </a:r>
            <a:r>
              <a:rPr lang="en-US" sz="2000" dirty="0"/>
              <a:t>&lt;5.1)</a:t>
            </a:r>
          </a:p>
          <a:p>
            <a:endParaRPr lang="en-US" sz="2000" dirty="0"/>
          </a:p>
          <a:p>
            <a:r>
              <a:rPr lang="en-US" sz="2000" dirty="0"/>
              <a:t>Simultaneously measuring the mid-mid and mid-backward rapidity correlations</a:t>
            </a:r>
          </a:p>
          <a:p>
            <a:endParaRPr lang="en-US" sz="2000" dirty="0"/>
          </a:p>
          <a:p>
            <a:r>
              <a:rPr lang="en-US" sz="2000" dirty="0"/>
              <a:t>Further investigate the longitudinal decorrelation in small-sized system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A06D022-7C23-B4FF-203D-CFF3541B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0C21C4-AEE1-DAB5-14C4-C14FD8497CD8}"/>
              </a:ext>
            </a:extLst>
          </p:cNvPr>
          <p:cNvGrpSpPr/>
          <p:nvPr/>
        </p:nvGrpSpPr>
        <p:grpSpPr>
          <a:xfrm>
            <a:off x="2254866" y="1220505"/>
            <a:ext cx="7352055" cy="1058600"/>
            <a:chOff x="74440" y="871538"/>
            <a:chExt cx="7352055" cy="1058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5BC137-3D03-390F-6C4C-548094A658DB}"/>
                </a:ext>
              </a:extLst>
            </p:cNvPr>
            <p:cNvSpPr/>
            <p:nvPr/>
          </p:nvSpPr>
          <p:spPr>
            <a:xfrm>
              <a:off x="2928937" y="871538"/>
              <a:ext cx="1643063" cy="971550"/>
            </a:xfrm>
            <a:prstGeom prst="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9C6A37-D41C-22BB-E380-E5EBFA22E64B}"/>
                </a:ext>
              </a:extLst>
            </p:cNvPr>
            <p:cNvSpPr/>
            <p:nvPr/>
          </p:nvSpPr>
          <p:spPr>
            <a:xfrm>
              <a:off x="2266728" y="958588"/>
              <a:ext cx="2967477" cy="971550"/>
            </a:xfrm>
            <a:prstGeom prst="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rgbClr val="C00000"/>
                  </a:solidFill>
                </a:rPr>
                <a:t>iTPC</a:t>
              </a:r>
              <a:r>
                <a:rPr lang="en-US" sz="2000" b="1" dirty="0">
                  <a:solidFill>
                    <a:srgbClr val="C00000"/>
                  </a:solidFill>
                </a:rPr>
                <a:t>: </a:t>
              </a:r>
              <a:r>
                <a:rPr lang="en-US" sz="2000" b="1" dirty="0">
                  <a:solidFill>
                    <a:srgbClr val="C00000"/>
                  </a:solidFill>
                  <a:sym typeface="Wingdings" pitchFamily="2" charset="2"/>
                </a:rPr>
                <a:t>|𝜂|&lt;1.5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DDCB61-6121-269F-21A4-98111F45E049}"/>
                </a:ext>
              </a:extLst>
            </p:cNvPr>
            <p:cNvSpPr/>
            <p:nvPr/>
          </p:nvSpPr>
          <p:spPr>
            <a:xfrm>
              <a:off x="74440" y="871538"/>
              <a:ext cx="1768648" cy="971550"/>
            </a:xfrm>
            <a:prstGeom prst="rect">
              <a:avLst/>
            </a:prstGeom>
            <a:solidFill>
              <a:srgbClr val="00B0F0">
                <a:alpha val="51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EPD:</a:t>
              </a: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 -5.1</a:t>
              </a:r>
              <a:r>
                <a:rPr lang="en-US" sz="2000" b="1" dirty="0">
                  <a:solidFill>
                    <a:srgbClr val="C00000"/>
                  </a:solidFill>
                  <a:sym typeface="Wingdings" pitchFamily="2" charset="2"/>
                </a:rPr>
                <a:t>&lt;𝜂&lt;-2.1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ED6D74-2D2A-1E6C-AD88-6F409A353818}"/>
                </a:ext>
              </a:extLst>
            </p:cNvPr>
            <p:cNvSpPr/>
            <p:nvPr/>
          </p:nvSpPr>
          <p:spPr>
            <a:xfrm>
              <a:off x="5657847" y="871538"/>
              <a:ext cx="1768648" cy="971550"/>
            </a:xfrm>
            <a:prstGeom prst="rect">
              <a:avLst/>
            </a:prstGeom>
            <a:solidFill>
              <a:srgbClr val="00B0F0">
                <a:alpha val="51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EPD:</a:t>
              </a:r>
            </a:p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 2.1</a:t>
              </a:r>
              <a:r>
                <a:rPr lang="en-US" sz="2000" b="1" dirty="0">
                  <a:solidFill>
                    <a:srgbClr val="C00000"/>
                  </a:solidFill>
                  <a:sym typeface="Wingdings" pitchFamily="2" charset="2"/>
                </a:rPr>
                <a:t>&lt;𝜂&lt;5.1</a:t>
              </a:r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9AD2C5E-7100-C4E7-D1F1-609690066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16" name="Picture 15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1F18F841-DBCA-647E-AB2C-40A5F0A98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45421C-3EE6-080F-97D1-9F54C3B95DD3}"/>
              </a:ext>
            </a:extLst>
          </p:cNvPr>
          <p:cNvSpPr/>
          <p:nvPr/>
        </p:nvSpPr>
        <p:spPr>
          <a:xfrm>
            <a:off x="5341462" y="784386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TPC: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|𝜂|&lt;1.0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6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693A-D4F0-36DD-FBAD-BE9B3948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730" y="0"/>
            <a:ext cx="6772422" cy="7375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Initial Geometry in small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0FB9C-91FA-CBFC-C217-CDABCADA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69792-C85D-E1A3-C4E3-AD7873E8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4E1D6-A1C7-9D9D-7776-86511B1FCD80}"/>
              </a:ext>
            </a:extLst>
          </p:cNvPr>
          <p:cNvSpPr txBox="1"/>
          <p:nvPr/>
        </p:nvSpPr>
        <p:spPr>
          <a:xfrm>
            <a:off x="6360087" y="1162346"/>
            <a:ext cx="56746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Interplay between three possible sources: </a:t>
            </a:r>
          </a:p>
          <a:p>
            <a:endParaRPr lang="en-US" sz="2400" dirty="0"/>
          </a:p>
          <a:p>
            <a:r>
              <a:rPr lang="en-US" sz="2400" dirty="0"/>
              <a:t>1) Fluctuations in nucleon position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r>
              <a:rPr lang="en-US" sz="2400" dirty="0"/>
              <a:t>2) Fluctuations in nucleon position and its quark and gluon constituents</a:t>
            </a:r>
          </a:p>
          <a:p>
            <a:endParaRPr lang="en-US" sz="2400" dirty="0"/>
          </a:p>
          <a:p>
            <a:r>
              <a:rPr lang="en-US" sz="2400" dirty="0"/>
              <a:t>3) Fluctuation of overlap geometry along the beam direction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845F8-C5AA-3114-8DBC-9445CB997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271" y="11821"/>
            <a:ext cx="1014880" cy="934565"/>
          </a:xfrm>
          <a:prstGeom prst="rect">
            <a:avLst/>
          </a:prstGeom>
        </p:spPr>
      </p:pic>
      <p:pic>
        <p:nvPicPr>
          <p:cNvPr id="10" name="Picture 9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BFA5A839-8524-D141-61F0-6E6A81E09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pic>
        <p:nvPicPr>
          <p:cNvPr id="11" name="Picture 10" descr="A picture containing text, food, cartoon&#10;&#10;Description automatically generated">
            <a:extLst>
              <a:ext uri="{FF2B5EF4-FFF2-40B4-BE49-F238E27FC236}">
                <a16:creationId xmlns:a16="http://schemas.microsoft.com/office/drawing/2014/main" id="{A4DA55CB-DD5F-D23D-2449-83A8FEA44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60" y="595312"/>
            <a:ext cx="5612380" cy="561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EC5B15-1515-CCED-EF84-2032C8035E8F}"/>
              </a:ext>
            </a:extLst>
          </p:cNvPr>
          <p:cNvSpPr txBox="1"/>
          <p:nvPr/>
        </p:nvSpPr>
        <p:spPr>
          <a:xfrm>
            <a:off x="1079191" y="151721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𝛆</a:t>
            </a:r>
            <a:r>
              <a:rPr lang="en-US" baseline="-25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2DDD45-06BB-CA48-49B3-C5228F51605E}"/>
              </a:ext>
            </a:extLst>
          </p:cNvPr>
          <p:cNvSpPr txBox="1"/>
          <p:nvPr/>
        </p:nvSpPr>
        <p:spPr>
          <a:xfrm>
            <a:off x="3745135" y="151721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𝛆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281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E55CA-1461-664F-A04C-609DFFE2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1EB1B-3A1E-424C-903C-7CBF67B637E8}"/>
              </a:ext>
            </a:extLst>
          </p:cNvPr>
          <p:cNvSpPr/>
          <p:nvPr/>
        </p:nvSpPr>
        <p:spPr>
          <a:xfrm>
            <a:off x="4443730" y="107049"/>
            <a:ext cx="3709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+mj-lt"/>
                <a:ea typeface="+mj-ea"/>
                <a:cs typeface="+mj-cs"/>
              </a:rPr>
              <a:t>O+O@RHIC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02B1C-A4E8-EE47-9FD3-AD7CAA91D699}"/>
              </a:ext>
            </a:extLst>
          </p:cNvPr>
          <p:cNvSpPr txBox="1"/>
          <p:nvPr/>
        </p:nvSpPr>
        <p:spPr>
          <a:xfrm>
            <a:off x="6096000" y="1096596"/>
            <a:ext cx="56393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002060"/>
                </a:solidFill>
              </a:rPr>
              <a:t>STAR has taken 600M MB and 200M HM O+O events in 2021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Large rapidity coverage due to </a:t>
            </a:r>
            <a:r>
              <a:rPr lang="en-US" sz="2000" dirty="0" err="1"/>
              <a:t>iTPC</a:t>
            </a:r>
            <a:r>
              <a:rPr lang="en-US" sz="2000" dirty="0"/>
              <a:t> |𝜂|&lt;1.5 and EPD(2.1&lt;|𝜂|&lt;5.0 )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/>
              <a:t>Trigger on HM event at both middle and forward rapidity regions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7030A0"/>
                </a:solidFill>
              </a:rPr>
              <a:t>Different flow behaviors between symmetric and asymmetric collision systems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b="1" i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C00000"/>
                </a:solidFill>
              </a:rPr>
              <a:t>Disentangle the impact of the </a:t>
            </a:r>
            <a:r>
              <a:rPr lang="en-US" sz="2000" b="1" i="1" dirty="0" err="1">
                <a:solidFill>
                  <a:srgbClr val="C00000"/>
                </a:solidFill>
              </a:rPr>
              <a:t>subnucleon</a:t>
            </a:r>
            <a:r>
              <a:rPr lang="en-US" sz="2000" b="1" i="1" dirty="0">
                <a:solidFill>
                  <a:srgbClr val="C00000"/>
                </a:solidFill>
              </a:rPr>
              <a:t> fluctuations from the nuclear shape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5F2416-642F-A04F-8F72-7BEEFA3F48D2}"/>
              </a:ext>
            </a:extLst>
          </p:cNvPr>
          <p:cNvSpPr/>
          <p:nvPr/>
        </p:nvSpPr>
        <p:spPr>
          <a:xfrm>
            <a:off x="0" y="6462935"/>
            <a:ext cx="5061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Lucida Grande" panose="020B06000405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S.Huang ,</a:t>
            </a:r>
            <a:r>
              <a:rPr lang="en-US" sz="1400" b="1" i="1" dirty="0">
                <a:latin typeface="Lucida Grande" panose="020B0600040502020204" pitchFamily="34" charset="0"/>
              </a:rPr>
              <a:t>  </a:t>
            </a:r>
            <a:r>
              <a:rPr lang="en-US" sz="1400" b="1" i="1" dirty="0">
                <a:latin typeface="Lucida Grande" panose="020B06000405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Z. Chen</a:t>
            </a:r>
            <a:r>
              <a:rPr lang="en-US" sz="1400" b="1" i="1" dirty="0">
                <a:latin typeface="Lucida Grande" panose="020B0600040502020204" pitchFamily="34" charset="0"/>
              </a:rPr>
              <a:t>, </a:t>
            </a:r>
            <a:r>
              <a:rPr lang="en-US" sz="1400" b="1" i="1" dirty="0">
                <a:latin typeface="Lucida Grande" panose="020B06000405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Jia</a:t>
            </a:r>
            <a:r>
              <a:rPr lang="en-US" sz="1400" b="1" i="1" dirty="0">
                <a:latin typeface="Lucida Grande" panose="020B0600040502020204" pitchFamily="34" charset="0"/>
              </a:rPr>
              <a:t>, </a:t>
            </a:r>
            <a:r>
              <a:rPr lang="en-US" sz="1400" b="1" i="1" dirty="0">
                <a:latin typeface="Lucida Grande" panose="020B06000405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 Li</a:t>
            </a:r>
            <a:r>
              <a:rPr lang="en-US" sz="1400" b="1" i="1" dirty="0">
                <a:latin typeface="Lucida Grande" panose="020B0600040502020204" pitchFamily="34" charset="0"/>
              </a:rPr>
              <a:t>: </a:t>
            </a:r>
            <a:r>
              <a:rPr lang="en-US" sz="1400" b="1" i="1" dirty="0">
                <a:latin typeface="Lucida Grande" panose="020B06000405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PhysRevC.101.021901</a:t>
            </a:r>
            <a:endParaRPr lang="en-US" sz="1400" b="1" i="1" dirty="0">
              <a:latin typeface="Lucida Grande" panose="020B0600040502020204" pitchFamily="34" charset="0"/>
            </a:endParaRPr>
          </a:p>
        </p:txBody>
      </p:sp>
      <p:pic>
        <p:nvPicPr>
          <p:cNvPr id="18" name="Picture 17" descr="Diagram, histogram&#10;&#10;Description automatically generated">
            <a:extLst>
              <a:ext uri="{FF2B5EF4-FFF2-40B4-BE49-F238E27FC236}">
                <a16:creationId xmlns:a16="http://schemas.microsoft.com/office/drawing/2014/main" id="{20230ACC-8340-AA15-B11D-FB897C256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076771"/>
            <a:ext cx="5341164" cy="2471155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4170E78-F2A1-9747-20BC-17F82CAA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  <p:pic>
        <p:nvPicPr>
          <p:cNvPr id="9" name="Picture 8" descr="A picture containing diagram, text, line, plot&#10;&#10;Description automatically generated">
            <a:extLst>
              <a:ext uri="{FF2B5EF4-FFF2-40B4-BE49-F238E27FC236}">
                <a16:creationId xmlns:a16="http://schemas.microsoft.com/office/drawing/2014/main" id="{186DFC79-989F-7236-4DB5-F64550BD4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53806"/>
            <a:ext cx="5639382" cy="2885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955077-92B2-4C38-20B4-23CA627A5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15" name="Picture 14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75819541-72A7-0472-4AAE-D57B0DD0AC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18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88016-56E5-1D4E-9DAC-52416D23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21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286E69-CE05-8745-91DC-F5A6F0198071}"/>
              </a:ext>
            </a:extLst>
          </p:cNvPr>
          <p:cNvSpPr txBox="1">
            <a:spLocks/>
          </p:cNvSpPr>
          <p:nvPr/>
        </p:nvSpPr>
        <p:spPr>
          <a:xfrm>
            <a:off x="838200" y="977898"/>
            <a:ext cx="10515600" cy="474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The STAR experiment conducted measurements of v</a:t>
            </a:r>
            <a:r>
              <a:rPr lang="en-US" b="0" i="0" u="none" strike="noStrike" baseline="-25000" dirty="0">
                <a:solidFill>
                  <a:srgbClr val="374151"/>
                </a:solidFill>
                <a:effectLst/>
                <a:latin typeface="Söhne"/>
              </a:rPr>
              <a:t>2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and v</a:t>
            </a:r>
            <a:r>
              <a:rPr lang="en-US" b="0" i="0" u="none" strike="noStrike" baseline="-2500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as a function of </a:t>
            </a:r>
            <a:r>
              <a:rPr lang="en-US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</a:t>
            </a:r>
            <a:r>
              <a:rPr lang="en-US" b="0" i="0" u="none" strike="noStrike" baseline="-25000" dirty="0" err="1">
                <a:solidFill>
                  <a:srgbClr val="374151"/>
                </a:solidFill>
                <a:effectLst/>
                <a:latin typeface="Söhne"/>
              </a:rPr>
              <a:t>T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in central </a:t>
            </a:r>
            <a:r>
              <a:rPr lang="en-US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p+Au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US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d+Au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and </a:t>
            </a:r>
            <a:r>
              <a:rPr lang="en-US" b="0" i="0" u="none" strike="noStrike" baseline="3000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He+Au collisions. The extracted flow signals were found to be consistent across four different non-flow subtraction methods. 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The observed v</a:t>
            </a:r>
            <a:r>
              <a:rPr lang="en-US" b="0" i="0" u="none" strike="noStrike" baseline="-2500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is system independent, suggesting a significant influence of sub-nucleon gluon field fluctuations on the initial geometry of small-sized systems. Although, longitudinal decorrelation and pre-flow effects need to be further investigated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In the future, the availability of new </a:t>
            </a:r>
            <a:r>
              <a:rPr lang="en-US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d+Au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and O+O data will provide additional information for studying the sub-nucleon structure, pre-flow and longitudinal decorrelations.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7187F-A5F8-8B48-AEA5-529D84D92750}"/>
              </a:ext>
            </a:extLst>
          </p:cNvPr>
          <p:cNvSpPr txBox="1"/>
          <p:nvPr/>
        </p:nvSpPr>
        <p:spPr>
          <a:xfrm>
            <a:off x="5234787" y="5615028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Thanks!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E12172B-1C57-4C59-27A8-56304F49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4E38F-2DB9-A34F-68CF-B99187AC2EB4}"/>
              </a:ext>
            </a:extLst>
          </p:cNvPr>
          <p:cNvSpPr/>
          <p:nvPr/>
        </p:nvSpPr>
        <p:spPr>
          <a:xfrm>
            <a:off x="5227949" y="107049"/>
            <a:ext cx="2141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+mj-lt"/>
                <a:ea typeface="+mj-ea"/>
                <a:cs typeface="+mj-cs"/>
              </a:rPr>
              <a:t>Summary</a:t>
            </a:r>
          </a:p>
        </p:txBody>
      </p:sp>
      <p:pic>
        <p:nvPicPr>
          <p:cNvPr id="6" name="Picture 5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661E09C1-FB02-78BC-6525-39BFAEB54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E960A-B6DD-E367-2DD1-97D5D46FF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9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E594-17CD-5CF8-42EE-27F15592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06B4-B9A1-FEF8-EC8C-E14C8443F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3E85C-0021-DF35-5F0B-5F1BE5B4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96F7B-FCCB-DB6A-ABB0-B53B9C22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2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3E8B-F785-A09A-E42D-891A4E23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991"/>
            <a:ext cx="10515600" cy="871091"/>
          </a:xfrm>
        </p:spPr>
        <p:txBody>
          <a:bodyPr/>
          <a:lstStyle/>
          <a:p>
            <a:r>
              <a:rPr lang="en-US" dirty="0"/>
              <a:t>SONIC Hydro.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E887A-C3F1-AA79-D91A-69B9649A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8853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13F7B-B920-0DFA-8DC8-C6EDD7CE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23</a:t>
            </a:fld>
            <a:endParaRPr lang="en-US"/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3A13DD5F-87D6-8722-C5AB-30E6BEA7B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765" y="981041"/>
            <a:ext cx="7281495" cy="333633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8F489B-E0A9-9CEF-C122-3BC5A69BB103}"/>
              </a:ext>
            </a:extLst>
          </p:cNvPr>
          <p:cNvSpPr txBox="1"/>
          <p:nvPr/>
        </p:nvSpPr>
        <p:spPr>
          <a:xfrm>
            <a:off x="1814530" y="4179464"/>
            <a:ext cx="87439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V</a:t>
            </a:r>
            <a:r>
              <a:rPr lang="en-US" sz="2000" baseline="-25000" dirty="0" err="1"/>
              <a:t>n</a:t>
            </a:r>
            <a:r>
              <a:rPr lang="en-US" sz="2000" dirty="0"/>
              <a:t>∝𝜀</a:t>
            </a:r>
            <a:r>
              <a:rPr lang="en-US" sz="2000" baseline="-25000" dirty="0"/>
              <a:t>n </a:t>
            </a:r>
            <a:r>
              <a:rPr lang="en-US" sz="2000" dirty="0"/>
              <a:t>approximately holds for v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On the other hand, the ratio v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pAu</a:t>
            </a:r>
            <a:r>
              <a:rPr lang="en-US" sz="2000" dirty="0"/>
              <a:t>)/v</a:t>
            </a:r>
            <a:r>
              <a:rPr lang="en-US" sz="2000" baseline="-25000" dirty="0"/>
              <a:t>2</a:t>
            </a:r>
            <a:r>
              <a:rPr lang="en-US" sz="2000" dirty="0"/>
              <a:t>(</a:t>
            </a:r>
            <a:r>
              <a:rPr lang="en-US" sz="2000" dirty="0" err="1"/>
              <a:t>dAu</a:t>
            </a:r>
            <a:r>
              <a:rPr lang="en-US" sz="2000" dirty="0"/>
              <a:t>) may be affected by different viscous correction functions or other dynamical effects</a:t>
            </a:r>
          </a:p>
          <a:p>
            <a:endParaRPr lang="en-US" sz="2000" dirty="0"/>
          </a:p>
          <a:p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Studying </a:t>
            </a:r>
            <a:r>
              <a:rPr lang="en-US" sz="2000" dirty="0" err="1">
                <a:solidFill>
                  <a:srgbClr val="374151"/>
                </a:solidFill>
                <a:latin typeface="Söhne"/>
              </a:rPr>
              <a:t>v</a:t>
            </a:r>
            <a:r>
              <a:rPr lang="en-US" sz="2000" b="0" i="0" u="none" strike="noStrike" baseline="-25000" dirty="0" err="1">
                <a:solidFill>
                  <a:srgbClr val="374151"/>
                </a:solidFill>
                <a:effectLst/>
                <a:latin typeface="Söhne"/>
              </a:rPr>
              <a:t>n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 in p/d/</a:t>
            </a:r>
            <a:r>
              <a:rPr lang="en-US" sz="2000" b="0" i="0" u="none" strike="noStrike" baseline="30000" dirty="0">
                <a:solidFill>
                  <a:srgbClr val="374151"/>
                </a:solidFill>
                <a:effectLst/>
                <a:latin typeface="Söhne"/>
              </a:rPr>
              <a:t>3</a:t>
            </a:r>
            <a:r>
              <a:rPr lang="en-US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He+Au collisions and their ratios can provide valuable insights into the initial spatial geometry and pre-equilibrium dynamics during the initial stage of the collision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4B5A7-B9FC-B587-19F5-F96A7B09962E}"/>
              </a:ext>
            </a:extLst>
          </p:cNvPr>
          <p:cNvSpPr txBox="1"/>
          <p:nvPr/>
        </p:nvSpPr>
        <p:spPr>
          <a:xfrm>
            <a:off x="6186505" y="607226"/>
            <a:ext cx="4371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4B83"/>
                </a:solidFill>
                <a:effectLst/>
                <a:latin typeface="-apple-system"/>
                <a:hlinkClick r:id="rId3"/>
              </a:rPr>
              <a:t>SONIC: P. Romatschke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 </a:t>
            </a:r>
            <a:r>
              <a:rPr lang="en-US" sz="1600" b="0" i="1" dirty="0">
                <a:solidFill>
                  <a:srgbClr val="004B83"/>
                </a:solidFill>
                <a:effectLst/>
                <a:latin typeface="-apple-system"/>
                <a:hlinkClick r:id="rId4"/>
              </a:rPr>
              <a:t>Eur. Phys.J.C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-apple-system"/>
              </a:rPr>
              <a:t>75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, 305 (2015)</a:t>
            </a:r>
          </a:p>
        </p:txBody>
      </p:sp>
    </p:spTree>
    <p:extLst>
      <p:ext uri="{BB962C8B-B14F-4D97-AF65-F5344CB8AC3E}">
        <p14:creationId xmlns:p14="http://schemas.microsoft.com/office/powerpoint/2010/main" val="4053344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C460-3280-7E79-612D-071546E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HIJING pp vs. 𝜂 Gap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FB21E2-3D65-24C1-8434-70CE9DECE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003290" y="-2188776"/>
            <a:ext cx="4067177" cy="1182610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455DE-8AD2-92F6-C563-D2B7AE8B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D67A8-8B5F-70A7-33D6-6F81409D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4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3450" y="6256353"/>
            <a:ext cx="2743200" cy="365125"/>
          </a:xfrm>
        </p:spPr>
        <p:txBody>
          <a:bodyPr/>
          <a:lstStyle/>
          <a:p>
            <a:fld id="{9A4DD8C8-19E7-1145-B582-FBF615BB0C0C}" type="slidenum">
              <a:rPr lang="en-US" smtClean="0"/>
              <a:t>25</a:t>
            </a:fld>
            <a:endParaRPr lang="en-US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CF5BD42D-647F-45D7-87D8-A9BC9B0FF809}"/>
              </a:ext>
            </a:extLst>
          </p:cNvPr>
          <p:cNvSpPr/>
          <p:nvPr/>
        </p:nvSpPr>
        <p:spPr>
          <a:xfrm>
            <a:off x="6907861" y="51639"/>
            <a:ext cx="4029075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Detail Comparisons to PHENIX</a:t>
            </a:r>
            <a:endParaRPr lang="en-US" sz="2000" b="1" baseline="-25000" dirty="0">
              <a:solidFill>
                <a:srgbClr val="0033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3FDA7-F5A2-44D1-9645-1C82A5668378}"/>
              </a:ext>
            </a:extLst>
          </p:cNvPr>
          <p:cNvSpPr txBox="1"/>
          <p:nvPr/>
        </p:nvSpPr>
        <p:spPr>
          <a:xfrm>
            <a:off x="6584936" y="3387917"/>
            <a:ext cx="4948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The STAR and PHENIX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for p/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</a:rPr>
              <a:t>d+Au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, show similar 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i="0" baseline="-25000" dirty="0" err="1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dependence 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FF0000"/>
                </a:solidFill>
              </a:rPr>
              <a:t>But magnitudes differ by a factor of 3 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System-independent STAR v</a:t>
            </a:r>
            <a:r>
              <a:rPr lang="en-US" b="1" i="0" baseline="-25000" dirty="0">
                <a:solidFill>
                  <a:srgbClr val="002060"/>
                </a:solidFill>
              </a:rPr>
              <a:t>3</a:t>
            </a: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System-dependent PHENIX v</a:t>
            </a:r>
            <a:r>
              <a:rPr lang="en-US" b="1" i="0" baseline="-250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269B38-1B66-491E-8106-7590373C99DF}"/>
              </a:ext>
            </a:extLst>
          </p:cNvPr>
          <p:cNvSpPr/>
          <p:nvPr/>
        </p:nvSpPr>
        <p:spPr>
          <a:xfrm>
            <a:off x="6526911" y="858286"/>
            <a:ext cx="4790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The STAR and PHENIX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and v</a:t>
            </a:r>
            <a:r>
              <a:rPr lang="en-US" b="1" i="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US" b="1" i="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</a:rPr>
              <a:t>He+Au, show reasonable agreement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6DA25-28DF-4457-B580-1CB270555B92}"/>
              </a:ext>
            </a:extLst>
          </p:cNvPr>
          <p:cNvSpPr txBox="1"/>
          <p:nvPr/>
        </p:nvSpPr>
        <p:spPr>
          <a:xfrm>
            <a:off x="6584936" y="2111433"/>
            <a:ext cx="479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The STAR and PHENIX measurements for v</a:t>
            </a:r>
            <a:r>
              <a:rPr lang="en-US" b="1" baseline="-25000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 are also in reasonable agreement for p/</a:t>
            </a:r>
            <a:r>
              <a:rPr lang="en-US" b="1" dirty="0" err="1">
                <a:solidFill>
                  <a:srgbClr val="002060"/>
                </a:solidFill>
              </a:rPr>
              <a:t>d+Au</a:t>
            </a:r>
            <a:endParaRPr lang="en-US" b="1" dirty="0">
              <a:solidFill>
                <a:srgbClr val="00206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206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Some difference(~25%) for </a:t>
            </a:r>
            <a:r>
              <a:rPr lang="en-US" b="1" i="0" dirty="0" err="1">
                <a:solidFill>
                  <a:srgbClr val="C00000"/>
                </a:solidFill>
              </a:rPr>
              <a:t>p</a:t>
            </a:r>
            <a:r>
              <a:rPr lang="en-US" b="1" i="0" baseline="-25000" dirty="0" err="1">
                <a:solidFill>
                  <a:srgbClr val="C00000"/>
                </a:solidFill>
              </a:rPr>
              <a:t>T</a:t>
            </a:r>
            <a:r>
              <a:rPr lang="en-US" b="1" i="0" dirty="0">
                <a:solidFill>
                  <a:srgbClr val="C00000"/>
                </a:solidFill>
              </a:rPr>
              <a:t>&gt;1 GeV/c in </a:t>
            </a:r>
            <a:r>
              <a:rPr lang="en-US" b="1" i="0" dirty="0" err="1">
                <a:solidFill>
                  <a:srgbClr val="C00000"/>
                </a:solidFill>
              </a:rPr>
              <a:t>d+Au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and </a:t>
            </a:r>
            <a:r>
              <a:rPr lang="en-US" b="1" i="0" dirty="0" err="1">
                <a:solidFill>
                  <a:srgbClr val="C00000"/>
                </a:solidFill>
              </a:rPr>
              <a:t>p</a:t>
            </a:r>
            <a:r>
              <a:rPr lang="en-US" b="1" i="0" baseline="-25000" dirty="0" err="1">
                <a:solidFill>
                  <a:srgbClr val="C00000"/>
                </a:solidFill>
              </a:rPr>
              <a:t>T</a:t>
            </a:r>
            <a:r>
              <a:rPr lang="en-US" b="1" i="0" dirty="0">
                <a:solidFill>
                  <a:srgbClr val="C00000"/>
                </a:solidFill>
              </a:rPr>
              <a:t>&lt;1 GeV/c in </a:t>
            </a:r>
            <a:r>
              <a:rPr lang="en-US" b="1" i="0" dirty="0" err="1">
                <a:solidFill>
                  <a:srgbClr val="C00000"/>
                </a:solidFill>
              </a:rPr>
              <a:t>p+Au</a:t>
            </a:r>
            <a:endParaRPr lang="en-US" b="1" i="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89415-211F-B644-E369-50A41C2D26B0}"/>
              </a:ext>
            </a:extLst>
          </p:cNvPr>
          <p:cNvSpPr txBox="1"/>
          <p:nvPr/>
        </p:nvSpPr>
        <p:spPr>
          <a:xfrm>
            <a:off x="6584936" y="5018744"/>
            <a:ext cx="494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 i="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C00000"/>
                </a:solidFill>
              </a:rPr>
              <a:t>Longitudinal decorrelation effect?</a:t>
            </a:r>
            <a:endParaRPr lang="en-US" b="1" i="1" baseline="-250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3DC02-BB99-FB47-381B-56DAA3B4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15326" y="-1215325"/>
            <a:ext cx="3311763" cy="57424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B0F902-7AC3-0EF1-EF4E-9E98DF7B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239067" y="2172592"/>
            <a:ext cx="3311764" cy="5742416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99F6B5-BD5F-CEF0-CF36-45756B622EC6}"/>
              </a:ext>
            </a:extLst>
          </p:cNvPr>
          <p:cNvSpPr/>
          <p:nvPr/>
        </p:nvSpPr>
        <p:spPr>
          <a:xfrm>
            <a:off x="2269378" y="3229547"/>
            <a:ext cx="3473037" cy="35258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8F84A4A-B93B-B6DE-91C2-07CC9402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3261" y="6509702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21B0B-09A8-2DE9-1D26-2545A81E41DA}"/>
              </a:ext>
            </a:extLst>
          </p:cNvPr>
          <p:cNvSpPr txBox="1"/>
          <p:nvPr/>
        </p:nvSpPr>
        <p:spPr>
          <a:xfrm>
            <a:off x="6153133" y="5768916"/>
            <a:ext cx="4000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u="none" strike="noStrike" dirty="0">
                <a:solidFill>
                  <a:srgbClr val="1F1F1F"/>
                </a:solidFill>
                <a:effectLst/>
                <a:latin typeface="Google Sans"/>
              </a:rPr>
              <a:t>PHENIX: </a:t>
            </a:r>
            <a:r>
              <a:rPr lang="en-US" i="1" dirty="0">
                <a:solidFill>
                  <a:srgbClr val="1F1F1F"/>
                </a:solidFill>
                <a:latin typeface="Google Sans"/>
              </a:rPr>
              <a:t>Nature Phys. 15, 214 (2019)</a:t>
            </a:r>
          </a:p>
          <a:p>
            <a:r>
              <a:rPr lang="en-US" b="0" i="1" u="none" strike="noStrike" dirty="0">
                <a:solidFill>
                  <a:srgbClr val="1F1F1F"/>
                </a:solidFill>
                <a:effectLst/>
                <a:latin typeface="Google Sans"/>
              </a:rPr>
              <a:t>STAR: 2210.11352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7588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B39A-11E1-E943-AC6F-E82F69A2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45149-B9BD-8047-9BD8-B23665C11624}"/>
              </a:ext>
            </a:extLst>
          </p:cNvPr>
          <p:cNvSpPr/>
          <p:nvPr/>
        </p:nvSpPr>
        <p:spPr>
          <a:xfrm>
            <a:off x="6333304" y="459467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MR9"/>
              </a:rPr>
              <a:t>IP-Glasma+Hydro</a:t>
            </a:r>
            <a:r>
              <a:rPr lang="en-US" sz="1400" dirty="0">
                <a:latin typeface="CMR9"/>
              </a:rPr>
              <a:t>: </a:t>
            </a:r>
            <a:r>
              <a:rPr lang="en-US" sz="1400" dirty="0">
                <a:solidFill>
                  <a:srgbClr val="0000FF"/>
                </a:solidFill>
                <a:latin typeface="CMR9"/>
              </a:rPr>
              <a:t>Phys. Lett. B 803, 135322 (2020)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2F59ED2E-C2F5-A747-BED1-7418092ED895}"/>
              </a:ext>
            </a:extLst>
          </p:cNvPr>
          <p:cNvSpPr/>
          <p:nvPr/>
        </p:nvSpPr>
        <p:spPr>
          <a:xfrm>
            <a:off x="0" y="17894"/>
            <a:ext cx="2889504" cy="36835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33CC"/>
                </a:solidFill>
              </a:rPr>
              <a:t>Comparison to IP-</a:t>
            </a:r>
            <a:r>
              <a:rPr lang="en-US" sz="2000" b="1" dirty="0" err="1">
                <a:solidFill>
                  <a:srgbClr val="0033CC"/>
                </a:solidFill>
              </a:rPr>
              <a:t>Glasma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50C48-BD4A-3E4A-A20E-C3E82E2AC086}"/>
              </a:ext>
            </a:extLst>
          </p:cNvPr>
          <p:cNvSpPr/>
          <p:nvPr/>
        </p:nvSpPr>
        <p:spPr>
          <a:xfrm>
            <a:off x="6438639" y="641670"/>
            <a:ext cx="532503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IP-Glasma+Hydro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includes sub-nucleonic gluon field fluctuations + initial momentum correlation + pre-flow.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It is tuned to describe the data for large-sized systems and then extrapolated to small-sized systems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It overpredicts v</a:t>
            </a:r>
            <a:r>
              <a:rPr lang="en-US" baseline="-25000" dirty="0"/>
              <a:t>2</a:t>
            </a:r>
            <a:r>
              <a:rPr lang="en-US" dirty="0"/>
              <a:t> but reproduces v</a:t>
            </a:r>
            <a:r>
              <a:rPr lang="en-US" baseline="-25000" dirty="0"/>
              <a:t>3 </a:t>
            </a:r>
            <a:r>
              <a:rPr lang="en-US" dirty="0"/>
              <a:t>.  Larger 𝛆</a:t>
            </a:r>
            <a:r>
              <a:rPr lang="en-US" baseline="-25000" dirty="0"/>
              <a:t>2</a:t>
            </a:r>
            <a:r>
              <a:rPr lang="en-US" dirty="0"/>
              <a:t> or strong pre-flow from IP-</a:t>
            </a:r>
            <a:r>
              <a:rPr lang="en-US" dirty="0" err="1"/>
              <a:t>Glasma</a:t>
            </a:r>
            <a:r>
              <a:rPr lang="en-US" dirty="0"/>
              <a:t> model ?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STAR measurements provide useful constraints on model tuning in future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aseline="-25000" dirty="0"/>
          </a:p>
          <a:p>
            <a:pPr marL="285750" indent="-285750">
              <a:buFont typeface="Wingdings" pitchFamily="2" charset="2"/>
              <a:buChar char="Ø"/>
            </a:pPr>
            <a:endParaRPr lang="en-US" baseline="-25000" dirty="0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402D37F1-2D00-1E41-DE43-E44EB624F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106" y="4970238"/>
            <a:ext cx="4217894" cy="139982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AD616A-CC71-C406-F9A5-FBA92C785731}"/>
              </a:ext>
            </a:extLst>
          </p:cNvPr>
          <p:cNvSpPr/>
          <p:nvPr/>
        </p:nvSpPr>
        <p:spPr>
          <a:xfrm>
            <a:off x="11255188" y="4902447"/>
            <a:ext cx="936812" cy="1347087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5D6CAA-A03A-22D8-8AC1-5ACA45E64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88" y="599832"/>
            <a:ext cx="5273432" cy="6091883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05876EC-E901-82E0-52A5-C0B2B3DA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</p:spTree>
    <p:extLst>
      <p:ext uri="{BB962C8B-B14F-4D97-AF65-F5344CB8AC3E}">
        <p14:creationId xmlns:p14="http://schemas.microsoft.com/office/powerpoint/2010/main" val="3947429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E29C-873E-0DA1-5BB0-10E37F20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Isobar </a:t>
            </a:r>
            <a:r>
              <a:rPr lang="en-US" dirty="0" err="1"/>
              <a:t>Vn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64FB6-E3AE-F43B-23DC-03BF34D7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Shengli Huang IS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508F4-EF9F-5EC2-9D43-692FA45E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F1830C15-E72F-3DEF-52E9-879F161C7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352" y="535828"/>
            <a:ext cx="4868378" cy="5611309"/>
          </a:xfrm>
        </p:spPr>
      </p:pic>
    </p:spTree>
    <p:extLst>
      <p:ext uri="{BB962C8B-B14F-4D97-AF65-F5344CB8AC3E}">
        <p14:creationId xmlns:p14="http://schemas.microsoft.com/office/powerpoint/2010/main" val="174279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DBF5A-766F-4B47-98AC-8F4A5908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A267F-2B23-3CAA-4463-56855190D24A}"/>
              </a:ext>
            </a:extLst>
          </p:cNvPr>
          <p:cNvSpPr txBox="1"/>
          <p:nvPr/>
        </p:nvSpPr>
        <p:spPr>
          <a:xfrm>
            <a:off x="2563298" y="33324"/>
            <a:ext cx="6106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+mj-lt"/>
                <a:ea typeface="+mj-ea"/>
                <a:cs typeface="+mj-cs"/>
              </a:rPr>
              <a:t>Nucleon vs. sub-nucleon fluctuation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025AFC-778F-9689-2742-38D773C6D1BE}"/>
                  </a:ext>
                </a:extLst>
              </p:cNvPr>
              <p:cNvSpPr txBox="1"/>
              <p:nvPr/>
            </p:nvSpPr>
            <p:spPr>
              <a:xfrm>
                <a:off x="7092129" y="975204"/>
                <a:ext cx="4261671" cy="13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öhne"/>
                  </a:rPr>
                  <a:t>Nucleon Fluctuations:</a:t>
                </a:r>
              </a:p>
              <a:p>
                <a:r>
                  <a:rPr lang="en-US" sz="2400" b="1" dirty="0">
                    <a:solidFill>
                      <a:srgbClr val="0070C0"/>
                    </a:solidFill>
                    <a:latin typeface="Söhne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𝑯𝒆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𝑯𝒆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025AFC-778F-9689-2742-38D773C6D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129" y="975204"/>
                <a:ext cx="4261671" cy="1372620"/>
              </a:xfrm>
              <a:prstGeom prst="rect">
                <a:avLst/>
              </a:prstGeom>
              <a:blipFill>
                <a:blip r:embed="rId3"/>
                <a:stretch>
                  <a:fillRect l="-2077" t="-3670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3E02C84-546D-9A79-299C-91EA87C2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9476"/>
            <a:ext cx="4114800" cy="365125"/>
          </a:xfrm>
        </p:spPr>
        <p:txBody>
          <a:bodyPr/>
          <a:lstStyle/>
          <a:p>
            <a:r>
              <a:rPr lang="en-US" sz="1400" b="1" i="1" dirty="0"/>
              <a:t>Shengli Huang IS 2023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D487DA-DA9D-42F7-8440-3DBBDF2FEBCC}"/>
              </a:ext>
            </a:extLst>
          </p:cNvPr>
          <p:cNvGrpSpPr/>
          <p:nvPr/>
        </p:nvGrpSpPr>
        <p:grpSpPr>
          <a:xfrm>
            <a:off x="283366" y="3714637"/>
            <a:ext cx="6808763" cy="2528427"/>
            <a:chOff x="5102860" y="1043613"/>
            <a:chExt cx="6504116" cy="2114861"/>
          </a:xfrm>
        </p:grpSpPr>
        <p:pic>
          <p:nvPicPr>
            <p:cNvPr id="5" name="Picture 4" descr="Table&#10;&#10;Description automatically generated">
              <a:extLst>
                <a:ext uri="{FF2B5EF4-FFF2-40B4-BE49-F238E27FC236}">
                  <a16:creationId xmlns:a16="http://schemas.microsoft.com/office/drawing/2014/main" id="{3AEC66E6-264E-7B15-D231-9984CF62E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2860" y="1043613"/>
              <a:ext cx="5918200" cy="15875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CC2C85-BB9F-C651-E84C-252DB7534CFB}"/>
                </a:ext>
              </a:extLst>
            </p:cNvPr>
            <p:cNvSpPr/>
            <p:nvPr/>
          </p:nvSpPr>
          <p:spPr>
            <a:xfrm>
              <a:off x="5185410" y="2573699"/>
              <a:ext cx="64215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MR9"/>
                </a:rPr>
                <a:t>Nucleon Glauber: J. L. Nagle,</a:t>
              </a:r>
              <a:r>
                <a:rPr lang="en-US" sz="1600" dirty="0"/>
                <a:t> PRL 113, 112301 331 (2014). </a:t>
              </a:r>
            </a:p>
            <a:p>
              <a:r>
                <a:rPr lang="en-US" sz="1600" dirty="0"/>
                <a:t>Sub-Nucleon: K. Welsh, J. Singer, and U. Heinz, PRC 94, 334 024919 (2016).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729FF6-FE91-B5E8-709B-7624365B3DF3}"/>
                  </a:ext>
                </a:extLst>
              </p:cNvPr>
              <p:cNvSpPr txBox="1"/>
              <p:nvPr/>
            </p:nvSpPr>
            <p:spPr>
              <a:xfrm>
                <a:off x="7092129" y="3031428"/>
                <a:ext cx="4902924" cy="137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Söhne"/>
                  </a:rPr>
                  <a:t>Nucleon +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Söhne"/>
                  </a:rPr>
                  <a:t>Subnucleon</a:t>
                </a:r>
                <a:r>
                  <a:rPr lang="en-US" sz="2400" b="1" dirty="0">
                    <a:solidFill>
                      <a:srgbClr val="C00000"/>
                    </a:solidFill>
                    <a:latin typeface="Söhne"/>
                  </a:rPr>
                  <a:t> Fluctuations: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  <a:latin typeface="Söhne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𝑯𝒆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baseline="30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𝑯𝒆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729FF6-FE91-B5E8-709B-7624365B3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129" y="3031428"/>
                <a:ext cx="4902924" cy="1372620"/>
              </a:xfrm>
              <a:prstGeom prst="rect">
                <a:avLst/>
              </a:prstGeom>
              <a:blipFill>
                <a:blip r:embed="rId5"/>
                <a:stretch>
                  <a:fillRect l="-1809" t="-3670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0B0B8C6-E6F3-4883-88E7-84DB9555DE3A}"/>
              </a:ext>
            </a:extLst>
          </p:cNvPr>
          <p:cNvSpPr txBox="1"/>
          <p:nvPr/>
        </p:nvSpPr>
        <p:spPr>
          <a:xfrm>
            <a:off x="7092129" y="5002727"/>
            <a:ext cx="4902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Söhne"/>
              </a:rPr>
              <a:t>The eccentricity hierarchy  is smeared by sub-nucleon fluctuation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7F4D93-EC3D-787B-F4BF-1CCB96FF6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5001" y="11822"/>
            <a:ext cx="1127150" cy="1037950"/>
          </a:xfrm>
          <a:prstGeom prst="rect">
            <a:avLst/>
          </a:prstGeom>
        </p:spPr>
      </p:pic>
      <p:pic>
        <p:nvPicPr>
          <p:cNvPr id="15" name="Picture 14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1556F308-CCCA-2821-A9D7-933412DAD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6ECE63-0FAB-B817-54F1-5EF77785C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397" y="853738"/>
            <a:ext cx="4413250" cy="2489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69480B-BE71-8A32-82E2-795F7E277C50}"/>
              </a:ext>
            </a:extLst>
          </p:cNvPr>
          <p:cNvSpPr txBox="1"/>
          <p:nvPr/>
        </p:nvSpPr>
        <p:spPr>
          <a:xfrm>
            <a:off x="1560262" y="1476848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𝛆</a:t>
            </a:r>
            <a:r>
              <a:rPr lang="en-US" baseline="-25000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3DFA0-285D-985E-F928-1142540A51E3}"/>
              </a:ext>
            </a:extLst>
          </p:cNvPr>
          <p:cNvSpPr txBox="1"/>
          <p:nvPr/>
        </p:nvSpPr>
        <p:spPr>
          <a:xfrm>
            <a:off x="3849285" y="148518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𝛆</a:t>
            </a:r>
            <a:r>
              <a:rPr lang="en-US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5634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C37E-65CB-115D-3782-47110207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0612"/>
          </a:xfrm>
        </p:spPr>
        <p:txBody>
          <a:bodyPr/>
          <a:lstStyle/>
          <a:p>
            <a:pPr algn="ctr"/>
            <a:r>
              <a:rPr lang="en-US" sz="3200" b="1" dirty="0"/>
              <a:t>Longitudinal Decorrelation</a:t>
            </a:r>
          </a:p>
        </p:txBody>
      </p:sp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B4E900C5-7843-D158-20E2-343E4E268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843" y="1012796"/>
            <a:ext cx="5353464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9652A-A9D8-50B4-A891-48D9593A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CB43B-B67D-A4E8-60DD-7C4F6851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3CDDD-8B9E-4EBF-DD90-5B11BABA1E0F}"/>
              </a:ext>
            </a:extLst>
          </p:cNvPr>
          <p:cNvSpPr txBox="1"/>
          <p:nvPr/>
        </p:nvSpPr>
        <p:spPr>
          <a:xfrm>
            <a:off x="7347698" y="844722"/>
            <a:ext cx="4844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effectLst/>
                <a:latin typeface="Times" pitchFamily="2" charset="0"/>
              </a:rPr>
              <a:t>CMS:PRC 92, 034911 (2015)</a:t>
            </a:r>
            <a:endParaRPr lang="en-US" sz="1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3373EC-E62F-53FB-C2A1-68DC93D971AB}"/>
              </a:ext>
            </a:extLst>
          </p:cNvPr>
          <p:cNvSpPr txBox="1"/>
          <p:nvPr/>
        </p:nvSpPr>
        <p:spPr>
          <a:xfrm>
            <a:off x="93778" y="3595397"/>
            <a:ext cx="6345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The l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ongitudinal decorrelation from mid to forward rapidity complicates the  </a:t>
            </a:r>
            <a:br>
              <a:rPr lang="en-US" sz="2400" dirty="0"/>
            </a:b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inference of the true initial geometry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Decorrelation is stronger for asymmetric systems (</a:t>
            </a:r>
            <a:r>
              <a:rPr lang="en-US" sz="2400" dirty="0" err="1"/>
              <a:t>pPb</a:t>
            </a:r>
            <a:r>
              <a:rPr lang="en-US" sz="2400" dirty="0"/>
              <a:t> &gt; </a:t>
            </a:r>
            <a:r>
              <a:rPr lang="en-US" sz="2400" dirty="0" err="1"/>
              <a:t>PbPb</a:t>
            </a:r>
            <a:r>
              <a:rPr lang="en-US" sz="2400" dirty="0"/>
              <a:t>) and 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higher order anisotropy coefficients </a:t>
            </a:r>
            <a:r>
              <a:rPr lang="en-US" sz="2400" dirty="0"/>
              <a:t>(for v</a:t>
            </a:r>
            <a:r>
              <a:rPr lang="en-US" sz="2400" baseline="-25000" dirty="0"/>
              <a:t>3 </a:t>
            </a:r>
            <a:r>
              <a:rPr lang="en-US" sz="2400" dirty="0"/>
              <a:t>&gt; for v</a:t>
            </a:r>
            <a:r>
              <a:rPr lang="en-US" sz="2400" baseline="-25000" dirty="0"/>
              <a:t>2</a:t>
            </a:r>
            <a:r>
              <a:rPr lang="en-US" sz="2400" dirty="0"/>
              <a:t>)    </a:t>
            </a:r>
            <a:endParaRPr lang="en-US" sz="2400" baseline="-25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8B5709-E5CE-2403-8946-D52A25AB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752" y="11821"/>
            <a:ext cx="1249399" cy="1150525"/>
          </a:xfrm>
          <a:prstGeom prst="rect">
            <a:avLst/>
          </a:prstGeom>
        </p:spPr>
      </p:pic>
      <p:pic>
        <p:nvPicPr>
          <p:cNvPr id="18" name="Picture 17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498346AE-CFEE-C0E3-A411-BBE0F5E4E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15A06-E433-61DC-368C-07474B64D311}"/>
              </a:ext>
            </a:extLst>
          </p:cNvPr>
          <p:cNvSpPr txBox="1"/>
          <p:nvPr/>
        </p:nvSpPr>
        <p:spPr>
          <a:xfrm>
            <a:off x="7310660" y="5349723"/>
            <a:ext cx="48443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Decorrelation poses challenges for all  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boost-invariant hydro model-to-data comparisons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9" name="Picture 8" descr="A picture containing text, screenshot, cartoon, design&#10;&#10;Description automatically generated">
            <a:extLst>
              <a:ext uri="{FF2B5EF4-FFF2-40B4-BE49-F238E27FC236}">
                <a16:creationId xmlns:a16="http://schemas.microsoft.com/office/drawing/2014/main" id="{51D1F17A-9524-B21C-E911-57922971D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38" y="980526"/>
            <a:ext cx="5755112" cy="25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ACE77-1B89-0617-89EE-6DF0559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00756-6DA1-C50D-28B4-EA477169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A3AE9-4442-4DDD-8483-640E77379C87}"/>
              </a:ext>
            </a:extLst>
          </p:cNvPr>
          <p:cNvSpPr txBox="1"/>
          <p:nvPr/>
        </p:nvSpPr>
        <p:spPr>
          <a:xfrm>
            <a:off x="7045848" y="860613"/>
            <a:ext cx="5146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SONIC: Nucleon Fluctuation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 err="1">
                <a:solidFill>
                  <a:srgbClr val="7030A0"/>
                </a:solidFill>
              </a:rPr>
              <a:t>superSONIC</a:t>
            </a:r>
            <a:r>
              <a:rPr lang="en-US" sz="2400" b="1" dirty="0">
                <a:solidFill>
                  <a:srgbClr val="7030A0"/>
                </a:solidFill>
              </a:rPr>
              <a:t>: Nucleon Fluctuation + Pre-Flow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16" name="Picture 15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DCB346CC-C42E-739E-CA96-B60A6B45F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881"/>
            <a:ext cx="6935372" cy="498860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3F0E0FB-874E-CDDA-956F-319EA440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0612"/>
          </a:xfrm>
        </p:spPr>
        <p:txBody>
          <a:bodyPr/>
          <a:lstStyle/>
          <a:p>
            <a:pPr algn="ctr"/>
            <a:r>
              <a:rPr lang="en-US" sz="3200" b="1" dirty="0"/>
              <a:t>Pre-Flow Effect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CA1B4F-75B5-67CE-98FC-9C66B3CC1A20}"/>
              </a:ext>
            </a:extLst>
          </p:cNvPr>
          <p:cNvSpPr txBox="1"/>
          <p:nvPr/>
        </p:nvSpPr>
        <p:spPr>
          <a:xfrm>
            <a:off x="146733" y="6222902"/>
            <a:ext cx="5098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4B83"/>
                </a:solidFill>
                <a:effectLst/>
                <a:latin typeface="-apple-system"/>
                <a:hlinkClick r:id="rId3"/>
              </a:rPr>
              <a:t>(super)SONIC: P. Romatschke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 </a:t>
            </a:r>
            <a:r>
              <a:rPr lang="en-US" sz="1600" b="0" i="1" dirty="0">
                <a:solidFill>
                  <a:srgbClr val="004B83"/>
                </a:solidFill>
                <a:effectLst/>
                <a:latin typeface="-apple-system"/>
                <a:hlinkClick r:id="rId4"/>
              </a:rPr>
              <a:t>Eur. Phys.J.C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-apple-system"/>
              </a:rPr>
              <a:t>75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-apple-system"/>
              </a:rPr>
              <a:t>, 305 (2015)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9E4906-3D12-D282-D9C1-CD7AC933B468}"/>
                  </a:ext>
                </a:extLst>
              </p:cNvPr>
              <p:cNvSpPr txBox="1"/>
              <p:nvPr/>
            </p:nvSpPr>
            <p:spPr>
              <a:xfrm>
                <a:off x="6935372" y="3031428"/>
                <a:ext cx="5256627" cy="174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Söhne"/>
                  </a:rPr>
                  <a:t>SONIC: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𝑯𝒆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C00000"/>
                  </a:solidFill>
                  <a:latin typeface="Söhne"/>
                </a:endParaRPr>
              </a:p>
              <a:p>
                <a:r>
                  <a:rPr lang="en-US" sz="2400" b="1" dirty="0">
                    <a:solidFill>
                      <a:srgbClr val="C00000"/>
                    </a:solidFill>
                    <a:latin typeface="Söhne"/>
                  </a:rPr>
                  <a:t> </a:t>
                </a:r>
                <a:endParaRPr lang="en-US" sz="2400" b="1" dirty="0">
                  <a:solidFill>
                    <a:srgbClr val="C00000"/>
                  </a:solidFill>
                </a:endParaRPr>
              </a:p>
              <a:p>
                <a:r>
                  <a:rPr lang="en-US" sz="2400" b="1" dirty="0" err="1">
                    <a:solidFill>
                      <a:srgbClr val="7030A0"/>
                    </a:solidFill>
                    <a:latin typeface="Söhne"/>
                  </a:rPr>
                  <a:t>superSONIC</a:t>
                </a:r>
                <a:r>
                  <a:rPr lang="en-US" sz="2400" b="1" dirty="0">
                    <a:solidFill>
                      <a:srgbClr val="7030A0"/>
                    </a:solidFill>
                    <a:latin typeface="Söhne"/>
                  </a:rPr>
                  <a:t>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2400" b="1" i="1" baseline="3000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𝑯𝒆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𝑨𝒖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rgbClr val="C00000"/>
                  </a:solidFill>
                  <a:latin typeface="Söhne"/>
                </a:endParaRPr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9E4906-3D12-D282-D9C1-CD7AC933B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372" y="3031428"/>
                <a:ext cx="5256627" cy="1743682"/>
              </a:xfrm>
              <a:prstGeom prst="rect">
                <a:avLst/>
              </a:prstGeom>
              <a:blipFill>
                <a:blip r:embed="rId5"/>
                <a:stretch>
                  <a:fillRect l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57B07A4-9E32-76AB-F352-C683D7658B7A}"/>
              </a:ext>
            </a:extLst>
          </p:cNvPr>
          <p:cNvSpPr txBox="1"/>
          <p:nvPr/>
        </p:nvSpPr>
        <p:spPr>
          <a:xfrm>
            <a:off x="6990609" y="4937462"/>
            <a:ext cx="5201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Pre-Flow effect will change the v</a:t>
            </a:r>
            <a:r>
              <a:rPr lang="en-US" sz="2400" b="1" baseline="-25000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 magnitude and dilute system  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hierarchy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15A497-F9A2-44E3-0D2C-6F087A753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7579" y="11821"/>
            <a:ext cx="934572" cy="8606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E57856-32F7-F005-8815-F5F86F37B8A8}"/>
              </a:ext>
            </a:extLst>
          </p:cNvPr>
          <p:cNvSpPr txBox="1"/>
          <p:nvPr/>
        </p:nvSpPr>
        <p:spPr>
          <a:xfrm>
            <a:off x="1479064" y="868878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SONIC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994FC1-57E0-21DA-E28C-451600B25BEF}"/>
              </a:ext>
            </a:extLst>
          </p:cNvPr>
          <p:cNvSpPr txBox="1"/>
          <p:nvPr/>
        </p:nvSpPr>
        <p:spPr>
          <a:xfrm>
            <a:off x="4758345" y="84198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</a:rPr>
              <a:t>superSONIC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71C31C-DA31-03B0-E304-0E4D7BAE6B8E}"/>
              </a:ext>
            </a:extLst>
          </p:cNvPr>
          <p:cNvSpPr/>
          <p:nvPr/>
        </p:nvSpPr>
        <p:spPr>
          <a:xfrm>
            <a:off x="146733" y="860613"/>
            <a:ext cx="3320953" cy="52608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0AABFD1-B9D0-5BB0-60ED-A426C0E650F4}"/>
              </a:ext>
            </a:extLst>
          </p:cNvPr>
          <p:cNvSpPr/>
          <p:nvPr/>
        </p:nvSpPr>
        <p:spPr>
          <a:xfrm>
            <a:off x="3614419" y="857541"/>
            <a:ext cx="3320953" cy="5260869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95CF42CB-0354-9922-0A53-F5041E47E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9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D2B7-A309-7109-7907-6C6A975F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37"/>
            <a:ext cx="10515600" cy="537400"/>
          </a:xfrm>
        </p:spPr>
        <p:txBody>
          <a:bodyPr>
            <a:normAutofit/>
          </a:bodyPr>
          <a:lstStyle/>
          <a:p>
            <a:pPr algn="ctr"/>
            <a:r>
              <a:rPr lang="en-US" sz="3200" b="1" i="0" u="none" strike="noStrike" dirty="0">
                <a:solidFill>
                  <a:srgbClr val="222222"/>
                </a:solidFill>
                <a:effectLst/>
              </a:rPr>
              <a:t>Differences in STAR-PHENIX Measurement</a:t>
            </a:r>
            <a:r>
              <a:rPr lang="en-US" sz="1200" b="1" i="0" u="none" strike="noStrike" dirty="0">
                <a:solidFill>
                  <a:srgbClr val="222222"/>
                </a:solidFill>
                <a:effectLst/>
              </a:rPr>
              <a:t> </a:t>
            </a:r>
            <a:endParaRPr lang="en-US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3E25E-4B29-8AF6-377D-93441148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2606"/>
            <a:ext cx="4114800" cy="365125"/>
          </a:xfrm>
        </p:spPr>
        <p:txBody>
          <a:bodyPr/>
          <a:lstStyle/>
          <a:p>
            <a:r>
              <a:rPr lang="en-US" sz="1400" b="1" i="1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BEC32-902F-0873-1749-5E7E0E8A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72DB68-2DF8-AB00-5BA4-EDADD24B1090}"/>
              </a:ext>
            </a:extLst>
          </p:cNvPr>
          <p:cNvGrpSpPr/>
          <p:nvPr/>
        </p:nvGrpSpPr>
        <p:grpSpPr>
          <a:xfrm>
            <a:off x="2770485" y="1350216"/>
            <a:ext cx="1740294" cy="1464483"/>
            <a:chOff x="5014921" y="905654"/>
            <a:chExt cx="1740294" cy="14644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C03656-297E-CCA6-E035-B0C7A821F5DF}"/>
                </a:ext>
              </a:extLst>
            </p:cNvPr>
            <p:cNvSpPr/>
            <p:nvPr/>
          </p:nvSpPr>
          <p:spPr>
            <a:xfrm>
              <a:off x="5014921" y="905654"/>
              <a:ext cx="1421505" cy="14644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AD382F-2C03-9E9C-3DCF-54F9E2F0F077}"/>
                </a:ext>
              </a:extLst>
            </p:cNvPr>
            <p:cNvSpPr txBox="1"/>
            <p:nvPr/>
          </p:nvSpPr>
          <p:spPr>
            <a:xfrm>
              <a:off x="6315671" y="1088612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D26E2E-531E-2B54-F876-3D1C107A6CEF}"/>
                </a:ext>
              </a:extLst>
            </p:cNvPr>
            <p:cNvGrpSpPr/>
            <p:nvPr/>
          </p:nvGrpSpPr>
          <p:grpSpPr>
            <a:xfrm rot="836542">
              <a:off x="5428961" y="1220957"/>
              <a:ext cx="590123" cy="630684"/>
              <a:chOff x="2715109" y="1845104"/>
              <a:chExt cx="590123" cy="630684"/>
            </a:xfrm>
          </p:grpSpPr>
          <p:sp>
            <p:nvSpPr>
              <p:cNvPr id="11" name="Cloud 10">
                <a:extLst>
                  <a:ext uri="{FF2B5EF4-FFF2-40B4-BE49-F238E27FC236}">
                    <a16:creationId xmlns:a16="http://schemas.microsoft.com/office/drawing/2014/main" id="{48A095B1-A9BB-549C-B0BF-72A57CC02C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3973" y="2153729"/>
                <a:ext cx="283138" cy="316448"/>
              </a:xfrm>
              <a:prstGeom prst="cloud">
                <a:avLst/>
              </a:prstGeom>
              <a:gradFill flip="none" rotWithShape="1">
                <a:gsLst>
                  <a:gs pos="0">
                    <a:srgbClr val="FFFF00"/>
                  </a:gs>
                  <a:gs pos="32000">
                    <a:srgbClr val="E6AF53"/>
                  </a:gs>
                  <a:gs pos="62000">
                    <a:srgbClr val="FE5C3F"/>
                  </a:gs>
                  <a:gs pos="93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CD7391F-2499-55A2-0788-2942E5916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109" y="1845104"/>
                <a:ext cx="362321" cy="362321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59416D6-1C7D-959C-2242-05CF456497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911" y="2113467"/>
                <a:ext cx="362321" cy="362321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loud 13">
                <a:extLst>
                  <a:ext uri="{FF2B5EF4-FFF2-40B4-BE49-F238E27FC236}">
                    <a16:creationId xmlns:a16="http://schemas.microsoft.com/office/drawing/2014/main" id="{23958E22-C46B-72E5-2779-01133CCF55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54700" y="1868892"/>
                <a:ext cx="283138" cy="316448"/>
              </a:xfrm>
              <a:prstGeom prst="cloud">
                <a:avLst/>
              </a:prstGeom>
              <a:gradFill flip="none" rotWithShape="1">
                <a:gsLst>
                  <a:gs pos="0">
                    <a:srgbClr val="FFFF00"/>
                  </a:gs>
                  <a:gs pos="32000">
                    <a:srgbClr val="E6AF53"/>
                  </a:gs>
                  <a:gs pos="62000">
                    <a:srgbClr val="FE5C3F"/>
                  </a:gs>
                  <a:gs pos="93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84EC09-9B59-0113-6143-A4787FE30B39}"/>
                </a:ext>
              </a:extLst>
            </p:cNvPr>
            <p:cNvSpPr txBox="1"/>
            <p:nvPr/>
          </p:nvSpPr>
          <p:spPr>
            <a:xfrm>
              <a:off x="5439962" y="179059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3EB443-EFD9-9911-CCB2-D04017F4BB74}"/>
              </a:ext>
            </a:extLst>
          </p:cNvPr>
          <p:cNvGrpSpPr/>
          <p:nvPr/>
        </p:nvGrpSpPr>
        <p:grpSpPr>
          <a:xfrm>
            <a:off x="4961169" y="1350215"/>
            <a:ext cx="1740294" cy="1464483"/>
            <a:chOff x="5014921" y="905654"/>
            <a:chExt cx="1740294" cy="146448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97EDE28-13EA-837C-6AD0-2E0DBC332E2E}"/>
                </a:ext>
              </a:extLst>
            </p:cNvPr>
            <p:cNvSpPr/>
            <p:nvPr/>
          </p:nvSpPr>
          <p:spPr>
            <a:xfrm>
              <a:off x="5014921" y="905654"/>
              <a:ext cx="1421505" cy="14644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6C8930-73DB-A00C-C9CB-B39F917B467D}"/>
                </a:ext>
              </a:extLst>
            </p:cNvPr>
            <p:cNvSpPr txBox="1"/>
            <p:nvPr/>
          </p:nvSpPr>
          <p:spPr>
            <a:xfrm>
              <a:off x="6315671" y="1088612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C9A004-184B-FD22-3AE3-1D692A6942AD}"/>
                </a:ext>
              </a:extLst>
            </p:cNvPr>
            <p:cNvGrpSpPr/>
            <p:nvPr/>
          </p:nvGrpSpPr>
          <p:grpSpPr>
            <a:xfrm rot="836542">
              <a:off x="5621077" y="1512811"/>
              <a:ext cx="362321" cy="362321"/>
              <a:chOff x="2942911" y="2113467"/>
              <a:chExt cx="362321" cy="362321"/>
            </a:xfrm>
          </p:grpSpPr>
          <p:sp>
            <p:nvSpPr>
              <p:cNvPr id="24" name="Cloud 23">
                <a:extLst>
                  <a:ext uri="{FF2B5EF4-FFF2-40B4-BE49-F238E27FC236}">
                    <a16:creationId xmlns:a16="http://schemas.microsoft.com/office/drawing/2014/main" id="{CE8D47C5-2F32-FDAC-4D72-3E00CF6814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3973" y="2153729"/>
                <a:ext cx="283138" cy="316448"/>
              </a:xfrm>
              <a:prstGeom prst="cloud">
                <a:avLst/>
              </a:prstGeom>
              <a:gradFill flip="none" rotWithShape="1">
                <a:gsLst>
                  <a:gs pos="0">
                    <a:srgbClr val="FFFF00"/>
                  </a:gs>
                  <a:gs pos="32000">
                    <a:srgbClr val="E6AF53"/>
                  </a:gs>
                  <a:gs pos="62000">
                    <a:srgbClr val="FE5C3F"/>
                  </a:gs>
                  <a:gs pos="93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47D04FD-66E0-A09A-102B-29F8DA4D59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911" y="2113467"/>
                <a:ext cx="362321" cy="362321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64AEC2-1563-068E-36B2-404468985FD2}"/>
                </a:ext>
              </a:extLst>
            </p:cNvPr>
            <p:cNvSpPr txBox="1"/>
            <p:nvPr/>
          </p:nvSpPr>
          <p:spPr>
            <a:xfrm>
              <a:off x="5439962" y="179059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4AFBE2F-A176-773E-0B5D-91A260C8F6A8}"/>
              </a:ext>
            </a:extLst>
          </p:cNvPr>
          <p:cNvGrpSpPr/>
          <p:nvPr/>
        </p:nvGrpSpPr>
        <p:grpSpPr>
          <a:xfrm>
            <a:off x="615476" y="1350215"/>
            <a:ext cx="1740294" cy="1464483"/>
            <a:chOff x="615476" y="1350215"/>
            <a:chExt cx="1740294" cy="146448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908398-27A1-B149-7EDA-6D3837E3884F}"/>
                </a:ext>
              </a:extLst>
            </p:cNvPr>
            <p:cNvGrpSpPr/>
            <p:nvPr/>
          </p:nvGrpSpPr>
          <p:grpSpPr>
            <a:xfrm>
              <a:off x="615476" y="1350215"/>
              <a:ext cx="1740294" cy="1464483"/>
              <a:chOff x="5014921" y="905654"/>
              <a:chExt cx="1740294" cy="146448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F26DF26-C35A-D224-DC9A-E1AC2652148C}"/>
                  </a:ext>
                </a:extLst>
              </p:cNvPr>
              <p:cNvSpPr/>
              <p:nvPr/>
            </p:nvSpPr>
            <p:spPr>
              <a:xfrm>
                <a:off x="5014921" y="905654"/>
                <a:ext cx="1421505" cy="14644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5CDA84-2F7A-9AAF-1A3B-476A69FAB8DA}"/>
                  </a:ext>
                </a:extLst>
              </p:cNvPr>
              <p:cNvSpPr txBox="1"/>
              <p:nvPr/>
            </p:nvSpPr>
            <p:spPr>
              <a:xfrm>
                <a:off x="6315671" y="1088612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Au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DBEBE38-0A3E-023C-8042-E579B478D572}"/>
                  </a:ext>
                </a:extLst>
              </p:cNvPr>
              <p:cNvGrpSpPr/>
              <p:nvPr/>
            </p:nvGrpSpPr>
            <p:grpSpPr>
              <a:xfrm rot="836542">
                <a:off x="5428961" y="1220957"/>
                <a:ext cx="590123" cy="630684"/>
                <a:chOff x="2715109" y="1845104"/>
                <a:chExt cx="590123" cy="630684"/>
              </a:xfrm>
            </p:grpSpPr>
            <p:sp>
              <p:nvSpPr>
                <p:cNvPr id="33" name="Cloud 32">
                  <a:extLst>
                    <a:ext uri="{FF2B5EF4-FFF2-40B4-BE49-F238E27FC236}">
                      <a16:creationId xmlns:a16="http://schemas.microsoft.com/office/drawing/2014/main" id="{5D59A591-A106-F117-F567-183456BAACE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93973" y="2153729"/>
                  <a:ext cx="283138" cy="316448"/>
                </a:xfrm>
                <a:prstGeom prst="cloud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32000">
                      <a:srgbClr val="E6AF53"/>
                    </a:gs>
                    <a:gs pos="62000">
                      <a:srgbClr val="FE5C3F"/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D5C5342-6483-F370-8292-D43312CCDF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15109" y="1845104"/>
                  <a:ext cx="362321" cy="362321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91699CE-0AF3-BBC2-0DFD-B50E8F4279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42911" y="2113467"/>
                  <a:ext cx="362321" cy="362321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Cloud 35">
                  <a:extLst>
                    <a:ext uri="{FF2B5EF4-FFF2-40B4-BE49-F238E27FC236}">
                      <a16:creationId xmlns:a16="http://schemas.microsoft.com/office/drawing/2014/main" id="{97CF3A62-406B-03B4-02A7-CEB6DCCE2F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54700" y="1868892"/>
                  <a:ext cx="283138" cy="316448"/>
                </a:xfrm>
                <a:prstGeom prst="cloud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32000">
                      <a:srgbClr val="E6AF53"/>
                    </a:gs>
                    <a:gs pos="62000">
                      <a:srgbClr val="FE5C3F"/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7D9829C-A3BD-9849-BAA6-3A439866EA3A}"/>
                  </a:ext>
                </a:extLst>
              </p:cNvPr>
              <p:cNvSpPr txBox="1"/>
              <p:nvPr/>
            </p:nvSpPr>
            <p:spPr>
              <a:xfrm>
                <a:off x="5439962" y="1790590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aseline="30000" dirty="0"/>
                  <a:t>3</a:t>
                </a:r>
                <a:r>
                  <a:rPr lang="en-US" dirty="0"/>
                  <a:t>He</a:t>
                </a:r>
              </a:p>
            </p:txBody>
          </p:sp>
        </p:grpSp>
        <p:sp>
          <p:nvSpPr>
            <p:cNvPr id="38" name="Cloud 37">
              <a:extLst>
                <a:ext uri="{FF2B5EF4-FFF2-40B4-BE49-F238E27FC236}">
                  <a16:creationId xmlns:a16="http://schemas.microsoft.com/office/drawing/2014/main" id="{04B91B58-5217-7749-3193-C10A3641FBFC}"/>
                </a:ext>
              </a:extLst>
            </p:cNvPr>
            <p:cNvSpPr>
              <a:spLocks noChangeAspect="1"/>
            </p:cNvSpPr>
            <p:nvPr/>
          </p:nvSpPr>
          <p:spPr>
            <a:xfrm rot="836542">
              <a:off x="837787" y="1985801"/>
              <a:ext cx="283138" cy="316448"/>
            </a:xfrm>
            <a:prstGeom prst="cloud">
              <a:avLst/>
            </a:prstGeom>
            <a:gradFill flip="none" rotWithShape="1">
              <a:gsLst>
                <a:gs pos="0">
                  <a:srgbClr val="FFFF00"/>
                </a:gs>
                <a:gs pos="32000">
                  <a:srgbClr val="E6AF53"/>
                </a:gs>
                <a:gs pos="62000">
                  <a:srgbClr val="FE5C3F"/>
                </a:gs>
                <a:gs pos="93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63B898D-51F8-2241-21C3-FE73347DB1F2}"/>
                </a:ext>
              </a:extLst>
            </p:cNvPr>
            <p:cNvSpPr>
              <a:spLocks noChangeAspect="1"/>
            </p:cNvSpPr>
            <p:nvPr/>
          </p:nvSpPr>
          <p:spPr>
            <a:xfrm rot="836542">
              <a:off x="781142" y="1957371"/>
              <a:ext cx="362321" cy="36232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9EA2673-B0B8-6018-95C1-50C29C7202DF}"/>
              </a:ext>
            </a:extLst>
          </p:cNvPr>
          <p:cNvSpPr txBox="1"/>
          <p:nvPr/>
        </p:nvSpPr>
        <p:spPr>
          <a:xfrm>
            <a:off x="714493" y="917757"/>
            <a:ext cx="1421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He+Au</a:t>
            </a:r>
            <a:r>
              <a:rPr lang="en-US" dirty="0"/>
              <a:t>(2014)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9724AC-BF3D-EA09-8529-9C6719A98CDE}"/>
              </a:ext>
            </a:extLst>
          </p:cNvPr>
          <p:cNvSpPr txBox="1"/>
          <p:nvPr/>
        </p:nvSpPr>
        <p:spPr>
          <a:xfrm>
            <a:off x="2910092" y="905543"/>
            <a:ext cx="1421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d+Au</a:t>
            </a:r>
            <a:r>
              <a:rPr lang="en-US" dirty="0"/>
              <a:t>(2016)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9E37B9-CFB1-652A-D963-4751D91D1013}"/>
              </a:ext>
            </a:extLst>
          </p:cNvPr>
          <p:cNvSpPr txBox="1"/>
          <p:nvPr/>
        </p:nvSpPr>
        <p:spPr>
          <a:xfrm>
            <a:off x="4981951" y="916493"/>
            <a:ext cx="1421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p+Au</a:t>
            </a:r>
            <a:r>
              <a:rPr lang="en-US" dirty="0"/>
              <a:t>(2015)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6EE42A-BCBB-E9AA-6CE3-E7375C3EAF2A}"/>
              </a:ext>
            </a:extLst>
          </p:cNvPr>
          <p:cNvSpPr/>
          <p:nvPr/>
        </p:nvSpPr>
        <p:spPr>
          <a:xfrm>
            <a:off x="2617095" y="3643308"/>
            <a:ext cx="1828800" cy="8869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74B861-620B-7965-3C67-7ACC51723930}"/>
              </a:ext>
            </a:extLst>
          </p:cNvPr>
          <p:cNvSpPr/>
          <p:nvPr/>
        </p:nvSpPr>
        <p:spPr>
          <a:xfrm>
            <a:off x="377588" y="5282423"/>
            <a:ext cx="856640" cy="88866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71E06CC-571D-2C7D-D140-69BD4E283B16}"/>
              </a:ext>
            </a:extLst>
          </p:cNvPr>
          <p:cNvSpPr/>
          <p:nvPr/>
        </p:nvSpPr>
        <p:spPr>
          <a:xfrm>
            <a:off x="3267768" y="5282423"/>
            <a:ext cx="640080" cy="88866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543CB47-F66A-C629-BF73-04F96A1CEE96}"/>
              </a:ext>
            </a:extLst>
          </p:cNvPr>
          <p:cNvCxnSpPr/>
          <p:nvPr/>
        </p:nvCxnSpPr>
        <p:spPr>
          <a:xfrm>
            <a:off x="3348773" y="3183568"/>
            <a:ext cx="450391" cy="623518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A4375E0-99B6-F682-6447-ED1FE184C96C}"/>
              </a:ext>
            </a:extLst>
          </p:cNvPr>
          <p:cNvCxnSpPr>
            <a:cxnSpLocks/>
          </p:cNvCxnSpPr>
          <p:nvPr/>
        </p:nvCxnSpPr>
        <p:spPr>
          <a:xfrm flipH="1">
            <a:off x="2854949" y="3305051"/>
            <a:ext cx="373994" cy="600054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4486F84-2F13-E422-C120-87B2AB929F43}"/>
              </a:ext>
            </a:extLst>
          </p:cNvPr>
          <p:cNvCxnSpPr>
            <a:cxnSpLocks/>
          </p:cNvCxnSpPr>
          <p:nvPr/>
        </p:nvCxnSpPr>
        <p:spPr>
          <a:xfrm flipH="1">
            <a:off x="988331" y="5282423"/>
            <a:ext cx="433348" cy="402311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52EAC49-08E5-C579-BFEE-8684CA316A0A}"/>
              </a:ext>
            </a:extLst>
          </p:cNvPr>
          <p:cNvCxnSpPr>
            <a:cxnSpLocks/>
          </p:cNvCxnSpPr>
          <p:nvPr/>
        </p:nvCxnSpPr>
        <p:spPr>
          <a:xfrm>
            <a:off x="2687830" y="5120568"/>
            <a:ext cx="481334" cy="534083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0A262C0-4E9F-C643-6900-7E655139A97B}"/>
              </a:ext>
            </a:extLst>
          </p:cNvPr>
          <p:cNvGrpSpPr/>
          <p:nvPr/>
        </p:nvGrpSpPr>
        <p:grpSpPr>
          <a:xfrm rot="836542">
            <a:off x="2935642" y="2895681"/>
            <a:ext cx="648444" cy="601912"/>
            <a:chOff x="2634486" y="1792437"/>
            <a:chExt cx="893931" cy="869037"/>
          </a:xfrm>
        </p:grpSpPr>
        <p:pic>
          <p:nvPicPr>
            <p:cNvPr id="60" name="Picture 59" descr="A picture containing sketch, line art, linedrawing&#10;&#10;Description automatically generated">
              <a:extLst>
                <a:ext uri="{FF2B5EF4-FFF2-40B4-BE49-F238E27FC236}">
                  <a16:creationId xmlns:a16="http://schemas.microsoft.com/office/drawing/2014/main" id="{D7274EC3-5D4A-BEFD-002D-FC0BACD03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4486" y="1792437"/>
              <a:ext cx="893931" cy="869037"/>
            </a:xfrm>
            <a:prstGeom prst="rect">
              <a:avLst/>
            </a:prstGeom>
          </p:spPr>
        </p:pic>
        <p:sp>
          <p:nvSpPr>
            <p:cNvPr id="61" name="Cloud 60">
              <a:extLst>
                <a:ext uri="{FF2B5EF4-FFF2-40B4-BE49-F238E27FC236}">
                  <a16:creationId xmlns:a16="http://schemas.microsoft.com/office/drawing/2014/main" id="{6DE49B4B-A1C4-36C0-CCF4-F30A9247E4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3973" y="2153729"/>
              <a:ext cx="283138" cy="316448"/>
            </a:xfrm>
            <a:prstGeom prst="cloud">
              <a:avLst/>
            </a:prstGeom>
            <a:gradFill flip="none" rotWithShape="1">
              <a:gsLst>
                <a:gs pos="0">
                  <a:srgbClr val="FFFF00"/>
                </a:gs>
                <a:gs pos="32000">
                  <a:srgbClr val="E6AF53"/>
                </a:gs>
                <a:gs pos="62000">
                  <a:srgbClr val="FE5C3F"/>
                </a:gs>
                <a:gs pos="93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76B5DA5-D94D-2A13-3A05-C3CE4ED72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5109" y="1845104"/>
              <a:ext cx="362321" cy="36232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F5056C-5F04-80AB-F02A-3744FAA87C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2911" y="2113467"/>
              <a:ext cx="362321" cy="36232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loud 63">
              <a:extLst>
                <a:ext uri="{FF2B5EF4-FFF2-40B4-BE49-F238E27FC236}">
                  <a16:creationId xmlns:a16="http://schemas.microsoft.com/office/drawing/2014/main" id="{81091276-D308-E772-3346-2BD6D3FBF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54700" y="1868892"/>
              <a:ext cx="283138" cy="316448"/>
            </a:xfrm>
            <a:prstGeom prst="cloud">
              <a:avLst/>
            </a:prstGeom>
            <a:gradFill flip="none" rotWithShape="1">
              <a:gsLst>
                <a:gs pos="0">
                  <a:srgbClr val="FFFF00"/>
                </a:gs>
                <a:gs pos="32000">
                  <a:srgbClr val="E6AF53"/>
                </a:gs>
                <a:gs pos="62000">
                  <a:srgbClr val="FE5C3F"/>
                </a:gs>
                <a:gs pos="93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24AB9F4-32B0-5DCB-48EC-2B0A579B97A0}"/>
              </a:ext>
            </a:extLst>
          </p:cNvPr>
          <p:cNvGrpSpPr/>
          <p:nvPr/>
        </p:nvGrpSpPr>
        <p:grpSpPr>
          <a:xfrm>
            <a:off x="1353400" y="4815186"/>
            <a:ext cx="476874" cy="644044"/>
            <a:chOff x="2634486" y="1792437"/>
            <a:chExt cx="893931" cy="869037"/>
          </a:xfrm>
        </p:grpSpPr>
        <p:pic>
          <p:nvPicPr>
            <p:cNvPr id="66" name="Picture 65" descr="A picture containing sketch, line art, linedrawing&#10;&#10;Description automatically generated">
              <a:extLst>
                <a:ext uri="{FF2B5EF4-FFF2-40B4-BE49-F238E27FC236}">
                  <a16:creationId xmlns:a16="http://schemas.microsoft.com/office/drawing/2014/main" id="{6E42825B-47A9-BFED-BFC1-14DD20F1A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4486" y="1792437"/>
              <a:ext cx="893931" cy="869037"/>
            </a:xfrm>
            <a:prstGeom prst="rect">
              <a:avLst/>
            </a:prstGeom>
          </p:spPr>
        </p:pic>
        <p:sp>
          <p:nvSpPr>
            <p:cNvPr id="67" name="Cloud 66">
              <a:extLst>
                <a:ext uri="{FF2B5EF4-FFF2-40B4-BE49-F238E27FC236}">
                  <a16:creationId xmlns:a16="http://schemas.microsoft.com/office/drawing/2014/main" id="{85842AE7-3421-963B-9DC0-E25840FD3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3973" y="2153729"/>
              <a:ext cx="283138" cy="316448"/>
            </a:xfrm>
            <a:prstGeom prst="cloud">
              <a:avLst/>
            </a:prstGeom>
            <a:gradFill flip="none" rotWithShape="1">
              <a:gsLst>
                <a:gs pos="0">
                  <a:srgbClr val="FFFF00"/>
                </a:gs>
                <a:gs pos="32000">
                  <a:srgbClr val="E6AF53"/>
                </a:gs>
                <a:gs pos="62000">
                  <a:srgbClr val="FE5C3F"/>
                </a:gs>
                <a:gs pos="93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D15ECAF-274D-B4B9-0E1F-DE9B179595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5109" y="1845104"/>
              <a:ext cx="362321" cy="36232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42823F3-70DF-3E7F-76DB-C487ACFCD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2911" y="2113467"/>
              <a:ext cx="362321" cy="36232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loud 69">
              <a:extLst>
                <a:ext uri="{FF2B5EF4-FFF2-40B4-BE49-F238E27FC236}">
                  <a16:creationId xmlns:a16="http://schemas.microsoft.com/office/drawing/2014/main" id="{F7AE2D49-D449-39A2-FCD8-D47A306A40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54700" y="1868892"/>
              <a:ext cx="283138" cy="316448"/>
            </a:xfrm>
            <a:prstGeom prst="cloud">
              <a:avLst/>
            </a:prstGeom>
            <a:gradFill flip="none" rotWithShape="1">
              <a:gsLst>
                <a:gs pos="0">
                  <a:srgbClr val="FFFF00"/>
                </a:gs>
                <a:gs pos="32000">
                  <a:srgbClr val="E6AF53"/>
                </a:gs>
                <a:gs pos="62000">
                  <a:srgbClr val="FE5C3F"/>
                </a:gs>
                <a:gs pos="93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3E1139D-03F0-1F7C-A71D-460F271FCF0B}"/>
              </a:ext>
            </a:extLst>
          </p:cNvPr>
          <p:cNvSpPr txBox="1"/>
          <p:nvPr/>
        </p:nvSpPr>
        <p:spPr>
          <a:xfrm>
            <a:off x="5065641" y="3871578"/>
            <a:ext cx="64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C6D73C-C2C2-F2FC-A6AB-A7756C6458BF}"/>
              </a:ext>
            </a:extLst>
          </p:cNvPr>
          <p:cNvSpPr txBox="1"/>
          <p:nvPr/>
        </p:nvSpPr>
        <p:spPr>
          <a:xfrm>
            <a:off x="4886587" y="557872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PHENIX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531E1FA-B631-1555-3C2C-5838ADC4AAA4}"/>
              </a:ext>
            </a:extLst>
          </p:cNvPr>
          <p:cNvSpPr txBox="1"/>
          <p:nvPr/>
        </p:nvSpPr>
        <p:spPr>
          <a:xfrm>
            <a:off x="2957253" y="457679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-0.9&lt;𝜂&lt;0.9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913FA78-0024-EE95-244D-FE710F852DEC}"/>
              </a:ext>
            </a:extLst>
          </p:cNvPr>
          <p:cNvSpPr txBox="1"/>
          <p:nvPr/>
        </p:nvSpPr>
        <p:spPr>
          <a:xfrm>
            <a:off x="2957253" y="6248863"/>
            <a:ext cx="14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-0.35&lt;𝜂&lt;0.35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0EC8E9-B9A3-21BB-A69B-B4F035B15331}"/>
              </a:ext>
            </a:extLst>
          </p:cNvPr>
          <p:cNvSpPr txBox="1"/>
          <p:nvPr/>
        </p:nvSpPr>
        <p:spPr>
          <a:xfrm>
            <a:off x="96630" y="6208866"/>
            <a:ext cx="14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-3.9&lt;𝜂&lt;-3.1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A5D5BB-AEEE-C7DC-5CCD-110EC6E5E637}"/>
              </a:ext>
            </a:extLst>
          </p:cNvPr>
          <p:cNvSpPr txBox="1"/>
          <p:nvPr/>
        </p:nvSpPr>
        <p:spPr>
          <a:xfrm>
            <a:off x="6701463" y="706113"/>
            <a:ext cx="5410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STAR: Mid-mid rapidity correlation</a:t>
            </a:r>
          </a:p>
          <a:p>
            <a:r>
              <a:rPr lang="en-US" sz="2000" b="1" i="1" dirty="0">
                <a:solidFill>
                  <a:srgbClr val="7030A0"/>
                </a:solidFill>
              </a:rPr>
              <a:t>PHENIX: Mid-backward rapidity correlation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>
                <a:solidFill>
                  <a:srgbClr val="7030A0"/>
                </a:solidFill>
              </a:rPr>
              <a:t>STAR: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1.|∆𝜂| &gt; 1.0 to suppress the near-side nonflow</a:t>
            </a:r>
          </a:p>
          <a:p>
            <a:r>
              <a:rPr lang="en-US" sz="2000" dirty="0">
                <a:solidFill>
                  <a:srgbClr val="7030A0"/>
                </a:solidFill>
              </a:rPr>
              <a:t>2.Small longitudinal decorrelation is expected,  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   boost invariant models can be directly  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   compared</a:t>
            </a:r>
          </a:p>
          <a:p>
            <a:r>
              <a:rPr lang="en-US" sz="2000" dirty="0">
                <a:solidFill>
                  <a:srgbClr val="7030A0"/>
                </a:solidFill>
              </a:rPr>
              <a:t>3.Four types of nonflow subtraction methods 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   implemented</a:t>
            </a:r>
          </a:p>
          <a:p>
            <a:r>
              <a:rPr lang="en-US" sz="2000" dirty="0">
                <a:solidFill>
                  <a:srgbClr val="7030A0"/>
                </a:solidFill>
              </a:rPr>
              <a:t>4.Centrlity:Two types of selections, activity in 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  |𝜂|&lt;0.9 or -5.0&lt;𝜂&lt;-3.3</a:t>
            </a:r>
          </a:p>
          <a:p>
            <a:endParaRPr lang="en-US" sz="2000" dirty="0">
              <a:solidFill>
                <a:srgbClr val="0033CC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>
                <a:solidFill>
                  <a:srgbClr val="0033CC"/>
                </a:solidFill>
              </a:rPr>
              <a:t>PHENIX:</a:t>
            </a:r>
          </a:p>
          <a:p>
            <a:r>
              <a:rPr lang="en-US" sz="2000" dirty="0">
                <a:solidFill>
                  <a:srgbClr val="0033CC"/>
                </a:solidFill>
              </a:rPr>
              <a:t>1.|∆𝜂| &gt; 2.75 to suppress the near-side nonflow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2.Large longitudinal decorrelation is expected</a:t>
            </a:r>
          </a:p>
          <a:p>
            <a:r>
              <a:rPr lang="en-US" sz="2000" dirty="0">
                <a:solidFill>
                  <a:srgbClr val="0033CC"/>
                </a:solidFill>
              </a:rPr>
              <a:t>3.Nonflow estimated using multiplicity scaling of    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    </a:t>
            </a:r>
            <a:r>
              <a:rPr lang="en-US" sz="2000" dirty="0" err="1">
                <a:solidFill>
                  <a:srgbClr val="0033CC"/>
                </a:solidFill>
              </a:rPr>
              <a:t>p+p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>
                <a:solidFill>
                  <a:srgbClr val="0033CC"/>
                </a:solidFill>
              </a:rPr>
              <a:t>v</a:t>
            </a:r>
            <a:r>
              <a:rPr lang="en-US" sz="2000" baseline="-25000" dirty="0" err="1">
                <a:solidFill>
                  <a:srgbClr val="0033CC"/>
                </a:solidFill>
              </a:rPr>
              <a:t>n</a:t>
            </a:r>
            <a:endParaRPr lang="en-US" sz="2000" baseline="-250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4.Centrality: activity in  -3.9&lt;𝜂&lt;-3.1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3AFF0FB-D21B-CA47-F2C1-3C2E52C0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579" y="11821"/>
            <a:ext cx="934572" cy="860613"/>
          </a:xfrm>
          <a:prstGeom prst="rect">
            <a:avLst/>
          </a:prstGeom>
        </p:spPr>
      </p:pic>
      <p:pic>
        <p:nvPicPr>
          <p:cNvPr id="78" name="Picture 77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146BCF62-D24B-1E10-D005-99F8CB817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9B239D-5A76-273C-BB91-E61BFB4BC429}"/>
              </a:ext>
            </a:extLst>
          </p:cNvPr>
          <p:cNvSpPr txBox="1"/>
          <p:nvPr/>
        </p:nvSpPr>
        <p:spPr>
          <a:xfrm>
            <a:off x="4666502" y="4213878"/>
            <a:ext cx="2184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Phys. Rev. Lett. 130, 242301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E0F5CB-352A-6592-8E3B-854B7B8CCC62}"/>
              </a:ext>
            </a:extLst>
          </p:cNvPr>
          <p:cNvSpPr txBox="1"/>
          <p:nvPr/>
        </p:nvSpPr>
        <p:spPr>
          <a:xfrm>
            <a:off x="4455627" y="5902777"/>
            <a:ext cx="2248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 Phys. 15, 214 (2019)</a:t>
            </a:r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AC68C7-FD44-6E45-0D53-C442DBBA9A1A}"/>
              </a:ext>
            </a:extLst>
          </p:cNvPr>
          <p:cNvGrpSpPr/>
          <p:nvPr/>
        </p:nvGrpSpPr>
        <p:grpSpPr>
          <a:xfrm rot="320466">
            <a:off x="2490858" y="4788344"/>
            <a:ext cx="390106" cy="644044"/>
            <a:chOff x="2634486" y="1792437"/>
            <a:chExt cx="893931" cy="869037"/>
          </a:xfrm>
        </p:grpSpPr>
        <p:pic>
          <p:nvPicPr>
            <p:cNvPr id="54" name="Picture 53" descr="A picture containing sketch, line art, linedrawing&#10;&#10;Description automatically generated">
              <a:extLst>
                <a:ext uri="{FF2B5EF4-FFF2-40B4-BE49-F238E27FC236}">
                  <a16:creationId xmlns:a16="http://schemas.microsoft.com/office/drawing/2014/main" id="{0B3FF1E6-401D-69C2-7705-7DAD4DCF8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4486" y="1792437"/>
              <a:ext cx="893931" cy="869037"/>
            </a:xfrm>
            <a:prstGeom prst="rect">
              <a:avLst/>
            </a:prstGeom>
          </p:spPr>
        </p:pic>
        <p:sp>
          <p:nvSpPr>
            <p:cNvPr id="56" name="Cloud 55">
              <a:extLst>
                <a:ext uri="{FF2B5EF4-FFF2-40B4-BE49-F238E27FC236}">
                  <a16:creationId xmlns:a16="http://schemas.microsoft.com/office/drawing/2014/main" id="{8050E20C-4065-E8DC-6362-F32677F307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93973" y="2153729"/>
              <a:ext cx="283138" cy="316448"/>
            </a:xfrm>
            <a:prstGeom prst="cloud">
              <a:avLst/>
            </a:prstGeom>
            <a:gradFill flip="none" rotWithShape="1">
              <a:gsLst>
                <a:gs pos="0">
                  <a:srgbClr val="FFFF00"/>
                </a:gs>
                <a:gs pos="32000">
                  <a:srgbClr val="E6AF53"/>
                </a:gs>
                <a:gs pos="62000">
                  <a:srgbClr val="FE5C3F"/>
                </a:gs>
                <a:gs pos="93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B12210F-009B-6406-F36B-F9B3C96945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5109" y="1845104"/>
              <a:ext cx="362321" cy="36232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5901710-B4AA-8BA3-D2DC-AC18C7E77F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2911" y="2113467"/>
              <a:ext cx="362321" cy="36232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loud 80">
              <a:extLst>
                <a:ext uri="{FF2B5EF4-FFF2-40B4-BE49-F238E27FC236}">
                  <a16:creationId xmlns:a16="http://schemas.microsoft.com/office/drawing/2014/main" id="{BB604A5A-4354-CF94-E957-BEF8A19A9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54700" y="1868892"/>
              <a:ext cx="283138" cy="316448"/>
            </a:xfrm>
            <a:prstGeom prst="cloud">
              <a:avLst/>
            </a:prstGeom>
            <a:gradFill flip="none" rotWithShape="1">
              <a:gsLst>
                <a:gs pos="0">
                  <a:srgbClr val="FFFF00"/>
                </a:gs>
                <a:gs pos="32000">
                  <a:srgbClr val="E6AF53"/>
                </a:gs>
                <a:gs pos="62000">
                  <a:srgbClr val="FE5C3F"/>
                </a:gs>
                <a:gs pos="93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2458BDB-084C-3B87-839F-D8228B3FE6B6}"/>
              </a:ext>
            </a:extLst>
          </p:cNvPr>
          <p:cNvCxnSpPr>
            <a:cxnSpLocks/>
          </p:cNvCxnSpPr>
          <p:nvPr/>
        </p:nvCxnSpPr>
        <p:spPr>
          <a:xfrm>
            <a:off x="1581630" y="4800478"/>
            <a:ext cx="1033021" cy="7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90E1E35-68D3-1519-809F-A4CE6277DB69}"/>
              </a:ext>
            </a:extLst>
          </p:cNvPr>
          <p:cNvCxnSpPr>
            <a:cxnSpLocks/>
          </p:cNvCxnSpPr>
          <p:nvPr/>
        </p:nvCxnSpPr>
        <p:spPr>
          <a:xfrm flipV="1">
            <a:off x="1591837" y="5387609"/>
            <a:ext cx="1124569" cy="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n 88">
            <a:extLst>
              <a:ext uri="{FF2B5EF4-FFF2-40B4-BE49-F238E27FC236}">
                <a16:creationId xmlns:a16="http://schemas.microsoft.com/office/drawing/2014/main" id="{72EE081B-67C7-127C-FF1C-FC17B8B43B94}"/>
              </a:ext>
            </a:extLst>
          </p:cNvPr>
          <p:cNvSpPr/>
          <p:nvPr/>
        </p:nvSpPr>
        <p:spPr>
          <a:xfrm rot="5400000" flipH="1">
            <a:off x="1855442" y="4673870"/>
            <a:ext cx="569085" cy="887111"/>
          </a:xfrm>
          <a:prstGeom prst="can">
            <a:avLst/>
          </a:prstGeom>
          <a:gradFill flip="none" rotWithShape="1">
            <a:gsLst>
              <a:gs pos="0">
                <a:schemeClr val="accent2">
                  <a:lumMod val="75000"/>
                  <a:lumOff val="25000"/>
                  <a:alpha val="0"/>
                </a:schemeClr>
              </a:gs>
              <a:gs pos="0">
                <a:schemeClr val="accent2">
                  <a:lumMod val="45000"/>
                  <a:lumOff val="55000"/>
                  <a:alpha val="0"/>
                </a:schemeClr>
              </a:gs>
              <a:gs pos="69000">
                <a:schemeClr val="accent2">
                  <a:lumMod val="45000"/>
                  <a:lumOff val="55000"/>
                </a:schemeClr>
              </a:gs>
              <a:gs pos="7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F7D3-A2FE-BE37-09E3-4809FBC2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4933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r>
              <a:rPr lang="en-US" sz="3200" b="1" dirty="0"/>
              <a:t>Correlation Function and Away-side Nonflow Subtraction</a:t>
            </a:r>
            <a:br>
              <a:rPr lang="en-US" sz="4400" b="1" dirty="0">
                <a:solidFill>
                  <a:srgbClr val="0033CC"/>
                </a:solidFill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72804D-6295-938D-4750-E5D80F565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990066" y="139205"/>
            <a:ext cx="4600997" cy="637840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1D5A4-D9AA-0F37-4DC0-BFD3B63C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/>
              <a:t>Shengli Huang IS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9A26D-2CE3-2AE2-0141-8B057E99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EAD7-CFBF-3846-BF69-C921FED00D82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B40E8-8269-6D36-B16B-35D62EEB0A88}"/>
              </a:ext>
            </a:extLst>
          </p:cNvPr>
          <p:cNvSpPr txBox="1"/>
          <p:nvPr/>
        </p:nvSpPr>
        <p:spPr>
          <a:xfrm>
            <a:off x="6757060" y="1099159"/>
            <a:ext cx="53335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Correlation function in </a:t>
            </a:r>
            <a:r>
              <a:rPr lang="en-US" sz="2400" dirty="0" err="1"/>
              <a:t>p+p</a:t>
            </a:r>
            <a:r>
              <a:rPr lang="en-US" sz="2400" dirty="0"/>
              <a:t> indicates</a:t>
            </a:r>
          </a:p>
          <a:p>
            <a:r>
              <a:rPr lang="en-US" sz="2400" dirty="0"/>
              <a:t>nonflow is dominated by the away-side </a:t>
            </a:r>
          </a:p>
          <a:p>
            <a:r>
              <a:rPr lang="en-US" sz="2400" dirty="0"/>
              <a:t>jet-like correlation</a:t>
            </a:r>
          </a:p>
          <a:p>
            <a:endParaRPr lang="en-US" sz="2400" dirty="0"/>
          </a:p>
          <a:p>
            <a:r>
              <a:rPr lang="en-US" sz="2400" dirty="0"/>
              <a:t>Four nonflow subtraction methods have been employed using </a:t>
            </a:r>
            <a:r>
              <a:rPr lang="en-US" sz="2400" dirty="0" err="1"/>
              <a:t>p+p</a:t>
            </a:r>
            <a:r>
              <a:rPr lang="en-US" sz="2400" dirty="0"/>
              <a:t> as reference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c</a:t>
            </a:r>
            <a:r>
              <a:rPr lang="en-US" sz="2400" baseline="-25000" dirty="0"/>
              <a:t>0</a:t>
            </a:r>
            <a:r>
              <a:rPr lang="en-US" sz="2400" dirty="0"/>
              <a:t> method: scaled with per trigger yield</a:t>
            </a:r>
          </a:p>
          <a:p>
            <a:pPr marL="457200" indent="-457200">
              <a:buAutoNum type="arabicPeriod"/>
            </a:pPr>
            <a:r>
              <a:rPr lang="en-US" sz="2400" dirty="0"/>
              <a:t>Near-side method: scaled with near-side jet yield</a:t>
            </a:r>
          </a:p>
          <a:p>
            <a:pPr marL="457200" indent="-457200">
              <a:buAutoNum type="arabicPeriod"/>
            </a:pPr>
            <a:r>
              <a:rPr lang="en-US" sz="2400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 method: scaled by v</a:t>
            </a:r>
            <a:r>
              <a:rPr lang="en-US" sz="2400" baseline="-25000" dirty="0"/>
              <a:t>1</a:t>
            </a:r>
            <a:r>
              <a:rPr lang="en-US" sz="2400" dirty="0"/>
              <a:t> from momentum conservation</a:t>
            </a:r>
          </a:p>
          <a:p>
            <a:pPr marL="457200" indent="-457200">
              <a:buAutoNum type="arabicPeriod"/>
            </a:pPr>
            <a:r>
              <a:rPr lang="en-US" sz="2400" dirty="0"/>
              <a:t>Template Fit method: scaled with away-side jet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14E02E-E116-48DC-1A93-700B1E4A8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12" name="Picture 11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20558DE6-EBAB-573C-E189-C5D110F85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E1E97-DBEB-C93A-12AA-840B876BB349}"/>
              </a:ext>
            </a:extLst>
          </p:cNvPr>
          <p:cNvSpPr txBox="1"/>
          <p:nvPr/>
        </p:nvSpPr>
        <p:spPr>
          <a:xfrm>
            <a:off x="422434" y="5987018"/>
            <a:ext cx="436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Phys. Rev. Lett. 130, 242301</a:t>
            </a:r>
          </a:p>
        </p:txBody>
      </p:sp>
    </p:spTree>
    <p:extLst>
      <p:ext uri="{BB962C8B-B14F-4D97-AF65-F5344CB8AC3E}">
        <p14:creationId xmlns:p14="http://schemas.microsoft.com/office/powerpoint/2010/main" val="413368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D8C8-19E7-1145-B582-FBF615BB0C0C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DDCF0-4E8E-4E49-A052-56F9604C54D5}"/>
              </a:ext>
            </a:extLst>
          </p:cNvPr>
          <p:cNvSpPr txBox="1"/>
          <p:nvPr/>
        </p:nvSpPr>
        <p:spPr>
          <a:xfrm>
            <a:off x="5739098" y="3840194"/>
            <a:ext cx="5743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l">
              <a:buFont typeface="Wingdings" pitchFamily="2" charset="2"/>
              <a:buChar char="Ø"/>
            </a:pPr>
            <a:r>
              <a:rPr lang="en-US" sz="2800" b="1" i="0" dirty="0">
                <a:solidFill>
                  <a:srgbClr val="FB1525"/>
                </a:solidFill>
              </a:rPr>
              <a:t>Non-flow subtracted v</a:t>
            </a:r>
            <a:r>
              <a:rPr lang="en-US" sz="2800" b="1" i="0" baseline="-25000" dirty="0">
                <a:solidFill>
                  <a:srgbClr val="FB1525"/>
                </a:solidFill>
              </a:rPr>
              <a:t>2</a:t>
            </a:r>
            <a:r>
              <a:rPr lang="en-US" sz="2800" b="1" i="0" dirty="0">
                <a:solidFill>
                  <a:srgbClr val="FB1525"/>
                </a:solidFill>
              </a:rPr>
              <a:t> and v</a:t>
            </a:r>
            <a:r>
              <a:rPr lang="en-US" sz="2800" b="1" i="0" baseline="-25000" dirty="0">
                <a:solidFill>
                  <a:srgbClr val="FB1525"/>
                </a:solidFill>
              </a:rPr>
              <a:t>3 </a:t>
            </a:r>
            <a:r>
              <a:rPr lang="en-US" sz="2800" b="1" dirty="0">
                <a:solidFill>
                  <a:srgbClr val="FB1525"/>
                </a:solidFill>
              </a:rPr>
              <a:t>show minimal method dependence</a:t>
            </a:r>
            <a:endParaRPr lang="en-US" sz="2800" b="1" i="0" dirty="0">
              <a:solidFill>
                <a:srgbClr val="FB1525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C5C308B-2E15-4AFE-A85D-42E8229054CD}"/>
              </a:ext>
            </a:extLst>
          </p:cNvPr>
          <p:cNvSpPr/>
          <p:nvPr/>
        </p:nvSpPr>
        <p:spPr>
          <a:xfrm>
            <a:off x="1398493" y="93257"/>
            <a:ext cx="9730909" cy="368355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 differential </a:t>
            </a:r>
            <a:r>
              <a:rPr lang="en-US" sz="29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2900" b="1" baseline="-250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2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measurements for p/d/3He+Au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DD789-53D3-5597-D422-F2FB24FDA87B}"/>
              </a:ext>
            </a:extLst>
          </p:cNvPr>
          <p:cNvSpPr/>
          <p:nvPr/>
        </p:nvSpPr>
        <p:spPr>
          <a:xfrm>
            <a:off x="3818964" y="793376"/>
            <a:ext cx="981635" cy="25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B74AE-E04E-36CD-1251-56E4BB6C2C62}"/>
              </a:ext>
            </a:extLst>
          </p:cNvPr>
          <p:cNvSpPr/>
          <p:nvPr/>
        </p:nvSpPr>
        <p:spPr>
          <a:xfrm>
            <a:off x="9148482" y="793376"/>
            <a:ext cx="981635" cy="25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450E6-9520-6FC6-4087-003254BC923C}"/>
              </a:ext>
            </a:extLst>
          </p:cNvPr>
          <p:cNvSpPr/>
          <p:nvPr/>
        </p:nvSpPr>
        <p:spPr>
          <a:xfrm>
            <a:off x="6426439" y="818028"/>
            <a:ext cx="981635" cy="25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84056-1671-CDFB-1EC9-0FBBFA148860}"/>
              </a:ext>
            </a:extLst>
          </p:cNvPr>
          <p:cNvSpPr/>
          <p:nvPr/>
        </p:nvSpPr>
        <p:spPr>
          <a:xfrm>
            <a:off x="9139517" y="3070411"/>
            <a:ext cx="981635" cy="25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EB041-FD17-4431-5A0B-1CFF9F8A9244}"/>
              </a:ext>
            </a:extLst>
          </p:cNvPr>
          <p:cNvSpPr/>
          <p:nvPr/>
        </p:nvSpPr>
        <p:spPr>
          <a:xfrm>
            <a:off x="6426439" y="3075251"/>
            <a:ext cx="981635" cy="25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B0F14A-B021-9CE1-2D15-6EDA737031D3}"/>
              </a:ext>
            </a:extLst>
          </p:cNvPr>
          <p:cNvSpPr/>
          <p:nvPr/>
        </p:nvSpPr>
        <p:spPr>
          <a:xfrm>
            <a:off x="3825735" y="3078690"/>
            <a:ext cx="981635" cy="25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A502E6-1C41-ABD7-6FCE-203F6E90EC91}"/>
              </a:ext>
            </a:extLst>
          </p:cNvPr>
          <p:cNvSpPr/>
          <p:nvPr/>
        </p:nvSpPr>
        <p:spPr>
          <a:xfrm>
            <a:off x="5109109" y="1160437"/>
            <a:ext cx="1388770" cy="213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A7789B-6E07-6611-67B9-08F72B61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84" y="865264"/>
            <a:ext cx="4753352" cy="5491086"/>
          </a:xfrm>
          <a:prstGeom prst="rect">
            <a:avLst/>
          </a:prstGeom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186A6AE4-C789-C2DB-2FF8-275C8A43090D}"/>
              </a:ext>
            </a:extLst>
          </p:cNvPr>
          <p:cNvSpPr/>
          <p:nvPr/>
        </p:nvSpPr>
        <p:spPr>
          <a:xfrm rot="10800000">
            <a:off x="5150854" y="3198158"/>
            <a:ext cx="181902" cy="642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B41B633B-4C23-DFB5-7E14-D632ED27574D}"/>
              </a:ext>
            </a:extLst>
          </p:cNvPr>
          <p:cNvSpPr/>
          <p:nvPr/>
        </p:nvSpPr>
        <p:spPr>
          <a:xfrm rot="10800000" flipV="1">
            <a:off x="3243861" y="3038085"/>
            <a:ext cx="181902" cy="465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227E8-ECCC-E3AA-C92E-9DCBC8A4B0C5}"/>
              </a:ext>
            </a:extLst>
          </p:cNvPr>
          <p:cNvSpPr txBox="1"/>
          <p:nvPr/>
        </p:nvSpPr>
        <p:spPr>
          <a:xfrm>
            <a:off x="5846758" y="1473792"/>
            <a:ext cx="5956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>
              <a:solidFill>
                <a:srgbClr val="FB1525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FB1525"/>
                </a:solidFill>
              </a:rPr>
              <a:t>Non-flow subtraction will only decrease v</a:t>
            </a:r>
            <a:r>
              <a:rPr lang="en-US" sz="2800" b="1" baseline="-25000" dirty="0">
                <a:solidFill>
                  <a:srgbClr val="FB1525"/>
                </a:solidFill>
              </a:rPr>
              <a:t>2</a:t>
            </a:r>
            <a:r>
              <a:rPr lang="en-US" sz="2800" b="1" dirty="0">
                <a:solidFill>
                  <a:srgbClr val="FB1525"/>
                </a:solidFill>
              </a:rPr>
              <a:t> and increase v</a:t>
            </a:r>
            <a:r>
              <a:rPr lang="en-US" sz="2800" b="1" baseline="-25000" dirty="0">
                <a:solidFill>
                  <a:srgbClr val="FB1525"/>
                </a:solidFill>
              </a:rPr>
              <a:t>3</a:t>
            </a:r>
            <a:endParaRPr lang="en-US" sz="2800" b="1" dirty="0">
              <a:solidFill>
                <a:srgbClr val="FB1525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A191907A-67F4-3A71-B941-365F050B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EFE949-AA13-390F-DEF6-D6DDF689F219}"/>
              </a:ext>
            </a:extLst>
          </p:cNvPr>
          <p:cNvGrpSpPr/>
          <p:nvPr/>
        </p:nvGrpSpPr>
        <p:grpSpPr>
          <a:xfrm>
            <a:off x="260308" y="3255621"/>
            <a:ext cx="667512" cy="549898"/>
            <a:chOff x="5014921" y="905654"/>
            <a:chExt cx="1740294" cy="146448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0D8D4E-591F-DBB3-9702-92DFDFC13CD5}"/>
                </a:ext>
              </a:extLst>
            </p:cNvPr>
            <p:cNvSpPr/>
            <p:nvPr/>
          </p:nvSpPr>
          <p:spPr>
            <a:xfrm>
              <a:off x="5014921" y="905654"/>
              <a:ext cx="1421505" cy="14644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1DB047-4096-C0E6-EF39-D4E226A99EBC}"/>
                </a:ext>
              </a:extLst>
            </p:cNvPr>
            <p:cNvSpPr txBox="1"/>
            <p:nvPr/>
          </p:nvSpPr>
          <p:spPr>
            <a:xfrm>
              <a:off x="6315671" y="1088612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9377C3A-69E1-2AC1-BE34-AF49D82C26CD}"/>
                </a:ext>
              </a:extLst>
            </p:cNvPr>
            <p:cNvGrpSpPr/>
            <p:nvPr/>
          </p:nvGrpSpPr>
          <p:grpSpPr>
            <a:xfrm rot="836542">
              <a:off x="5428961" y="1220957"/>
              <a:ext cx="590123" cy="630684"/>
              <a:chOff x="2715109" y="1845104"/>
              <a:chExt cx="590123" cy="630684"/>
            </a:xfrm>
          </p:grpSpPr>
          <p:sp>
            <p:nvSpPr>
              <p:cNvPr id="23" name="Cloud 22">
                <a:extLst>
                  <a:ext uri="{FF2B5EF4-FFF2-40B4-BE49-F238E27FC236}">
                    <a16:creationId xmlns:a16="http://schemas.microsoft.com/office/drawing/2014/main" id="{F67F0C62-907E-1DCF-4709-BD1B31DB1F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3973" y="2153729"/>
                <a:ext cx="283138" cy="316448"/>
              </a:xfrm>
              <a:prstGeom prst="cloud">
                <a:avLst/>
              </a:prstGeom>
              <a:gradFill flip="none" rotWithShape="1">
                <a:gsLst>
                  <a:gs pos="0">
                    <a:srgbClr val="FFFF00"/>
                  </a:gs>
                  <a:gs pos="32000">
                    <a:srgbClr val="E6AF53"/>
                  </a:gs>
                  <a:gs pos="62000">
                    <a:srgbClr val="FE5C3F"/>
                  </a:gs>
                  <a:gs pos="93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D19284D-F59A-3630-3ED2-3570C58D61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5109" y="1845104"/>
                <a:ext cx="362321" cy="362321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B6123D8-5729-0F39-DF6A-F722AD8D07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911" y="2113467"/>
                <a:ext cx="362321" cy="362321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loud 25">
                <a:extLst>
                  <a:ext uri="{FF2B5EF4-FFF2-40B4-BE49-F238E27FC236}">
                    <a16:creationId xmlns:a16="http://schemas.microsoft.com/office/drawing/2014/main" id="{D6B225FA-3169-427E-53A1-7F6C65E0F4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54700" y="1868892"/>
                <a:ext cx="283138" cy="316448"/>
              </a:xfrm>
              <a:prstGeom prst="cloud">
                <a:avLst/>
              </a:prstGeom>
              <a:gradFill flip="none" rotWithShape="1">
                <a:gsLst>
                  <a:gs pos="0">
                    <a:srgbClr val="FFFF00"/>
                  </a:gs>
                  <a:gs pos="32000">
                    <a:srgbClr val="E6AF53"/>
                  </a:gs>
                  <a:gs pos="62000">
                    <a:srgbClr val="FE5C3F"/>
                  </a:gs>
                  <a:gs pos="93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ECCE13-4FCA-F41F-261B-1A6C9983314E}"/>
                </a:ext>
              </a:extLst>
            </p:cNvPr>
            <p:cNvSpPr txBox="1"/>
            <p:nvPr/>
          </p:nvSpPr>
          <p:spPr>
            <a:xfrm>
              <a:off x="5439962" y="179059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3B2763-74B0-D5A0-49D7-C3E5471B8820}"/>
              </a:ext>
            </a:extLst>
          </p:cNvPr>
          <p:cNvGrpSpPr/>
          <p:nvPr/>
        </p:nvGrpSpPr>
        <p:grpSpPr>
          <a:xfrm>
            <a:off x="153088" y="5079464"/>
            <a:ext cx="667512" cy="549898"/>
            <a:chOff x="5014921" y="905654"/>
            <a:chExt cx="1740294" cy="146448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EEF8174-A22D-619C-6C20-D4C8805152B0}"/>
                </a:ext>
              </a:extLst>
            </p:cNvPr>
            <p:cNvSpPr/>
            <p:nvPr/>
          </p:nvSpPr>
          <p:spPr>
            <a:xfrm>
              <a:off x="5014921" y="905654"/>
              <a:ext cx="1421505" cy="146448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71486D-997D-5674-3DA1-2E2EF1886E64}"/>
                </a:ext>
              </a:extLst>
            </p:cNvPr>
            <p:cNvSpPr txBox="1"/>
            <p:nvPr/>
          </p:nvSpPr>
          <p:spPr>
            <a:xfrm>
              <a:off x="6315671" y="1088612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B9BEE1-21A2-10B3-F020-E89A818659A2}"/>
                </a:ext>
              </a:extLst>
            </p:cNvPr>
            <p:cNvGrpSpPr/>
            <p:nvPr/>
          </p:nvGrpSpPr>
          <p:grpSpPr>
            <a:xfrm rot="836542">
              <a:off x="5621077" y="1512811"/>
              <a:ext cx="362321" cy="362321"/>
              <a:chOff x="2942911" y="2113467"/>
              <a:chExt cx="362321" cy="362321"/>
            </a:xfrm>
          </p:grpSpPr>
          <p:sp>
            <p:nvSpPr>
              <p:cNvPr id="32" name="Cloud 31">
                <a:extLst>
                  <a:ext uri="{FF2B5EF4-FFF2-40B4-BE49-F238E27FC236}">
                    <a16:creationId xmlns:a16="http://schemas.microsoft.com/office/drawing/2014/main" id="{9561DB22-69DC-6D08-EAE8-1BD72702C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3973" y="2153729"/>
                <a:ext cx="283138" cy="316448"/>
              </a:xfrm>
              <a:prstGeom prst="cloud">
                <a:avLst/>
              </a:prstGeom>
              <a:gradFill flip="none" rotWithShape="1">
                <a:gsLst>
                  <a:gs pos="0">
                    <a:srgbClr val="FFFF00"/>
                  </a:gs>
                  <a:gs pos="32000">
                    <a:srgbClr val="E6AF53"/>
                  </a:gs>
                  <a:gs pos="62000">
                    <a:srgbClr val="FE5C3F"/>
                  </a:gs>
                  <a:gs pos="93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17EF7EB-6D5B-3135-6499-4A4CDA837D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42911" y="2113467"/>
                <a:ext cx="362321" cy="362321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50AB0B-E150-F2E8-3BD5-07ED4044022E}"/>
                </a:ext>
              </a:extLst>
            </p:cNvPr>
            <p:cNvSpPr txBox="1"/>
            <p:nvPr/>
          </p:nvSpPr>
          <p:spPr>
            <a:xfrm>
              <a:off x="5439962" y="179059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15471F-B4AE-A061-D0D9-2129170A13A7}"/>
              </a:ext>
            </a:extLst>
          </p:cNvPr>
          <p:cNvGrpSpPr/>
          <p:nvPr/>
        </p:nvGrpSpPr>
        <p:grpSpPr>
          <a:xfrm>
            <a:off x="225513" y="1350215"/>
            <a:ext cx="667512" cy="576072"/>
            <a:chOff x="615476" y="1350215"/>
            <a:chExt cx="1740294" cy="146448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CD3D31C-B6DF-C7DA-C4CA-B25C15614A1A}"/>
                </a:ext>
              </a:extLst>
            </p:cNvPr>
            <p:cNvGrpSpPr/>
            <p:nvPr/>
          </p:nvGrpSpPr>
          <p:grpSpPr>
            <a:xfrm>
              <a:off x="615476" y="1350215"/>
              <a:ext cx="1740294" cy="1464483"/>
              <a:chOff x="5014921" y="905654"/>
              <a:chExt cx="1740294" cy="1464483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7C2D18B-4B48-0F59-3452-C4D99E3B4053}"/>
                  </a:ext>
                </a:extLst>
              </p:cNvPr>
              <p:cNvSpPr/>
              <p:nvPr/>
            </p:nvSpPr>
            <p:spPr>
              <a:xfrm>
                <a:off x="5014921" y="905654"/>
                <a:ext cx="1421505" cy="146448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754BEA-0EEA-A996-13F2-3B27195A6619}"/>
                  </a:ext>
                </a:extLst>
              </p:cNvPr>
              <p:cNvSpPr txBox="1"/>
              <p:nvPr/>
            </p:nvSpPr>
            <p:spPr>
              <a:xfrm>
                <a:off x="6315671" y="1088612"/>
                <a:ext cx="439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Au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715750F-B6A6-EB60-F7B4-615A70267F38}"/>
                  </a:ext>
                </a:extLst>
              </p:cNvPr>
              <p:cNvGrpSpPr/>
              <p:nvPr/>
            </p:nvGrpSpPr>
            <p:grpSpPr>
              <a:xfrm rot="836542">
                <a:off x="5428961" y="1220957"/>
                <a:ext cx="590123" cy="630684"/>
                <a:chOff x="2715109" y="1845104"/>
                <a:chExt cx="590123" cy="630684"/>
              </a:xfrm>
            </p:grpSpPr>
            <p:sp>
              <p:nvSpPr>
                <p:cNvPr id="42" name="Cloud 41">
                  <a:extLst>
                    <a:ext uri="{FF2B5EF4-FFF2-40B4-BE49-F238E27FC236}">
                      <a16:creationId xmlns:a16="http://schemas.microsoft.com/office/drawing/2014/main" id="{2FB9B1C4-833C-1F90-2476-05CB6DAD70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93973" y="2153729"/>
                  <a:ext cx="283138" cy="316448"/>
                </a:xfrm>
                <a:prstGeom prst="cloud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32000">
                      <a:srgbClr val="E6AF53"/>
                    </a:gs>
                    <a:gs pos="62000">
                      <a:srgbClr val="FE5C3F"/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D3C4EC5-5DB5-5932-8FC7-C78C57F3B0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15109" y="1845104"/>
                  <a:ext cx="362321" cy="362321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FF183F44-8CC1-54A6-2D0A-086B54A406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942911" y="2113467"/>
                  <a:ext cx="362321" cy="362321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loud 44">
                  <a:extLst>
                    <a:ext uri="{FF2B5EF4-FFF2-40B4-BE49-F238E27FC236}">
                      <a16:creationId xmlns:a16="http://schemas.microsoft.com/office/drawing/2014/main" id="{7F656524-B2BB-C4D6-CDF8-40EDDE19147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54700" y="1868892"/>
                  <a:ext cx="283138" cy="316448"/>
                </a:xfrm>
                <a:prstGeom prst="cloud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32000">
                      <a:srgbClr val="E6AF53"/>
                    </a:gs>
                    <a:gs pos="62000">
                      <a:srgbClr val="FE5C3F"/>
                    </a:gs>
                    <a:gs pos="93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0B7785A-6728-B7F2-32EA-387E5A29F7CD}"/>
                  </a:ext>
                </a:extLst>
              </p:cNvPr>
              <p:cNvSpPr txBox="1"/>
              <p:nvPr/>
            </p:nvSpPr>
            <p:spPr>
              <a:xfrm>
                <a:off x="5439962" y="1790590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aseline="30000" dirty="0"/>
                  <a:t>3</a:t>
                </a:r>
                <a:r>
                  <a:rPr lang="en-US" dirty="0"/>
                  <a:t>He</a:t>
                </a:r>
              </a:p>
            </p:txBody>
          </p:sp>
        </p:grpSp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6D59F75F-7EBC-986E-904E-92DAE7A0B374}"/>
                </a:ext>
              </a:extLst>
            </p:cNvPr>
            <p:cNvSpPr>
              <a:spLocks noChangeAspect="1"/>
            </p:cNvSpPr>
            <p:nvPr/>
          </p:nvSpPr>
          <p:spPr>
            <a:xfrm rot="836542">
              <a:off x="837787" y="1985801"/>
              <a:ext cx="283138" cy="316448"/>
            </a:xfrm>
            <a:prstGeom prst="cloud">
              <a:avLst/>
            </a:prstGeom>
            <a:gradFill flip="none" rotWithShape="1">
              <a:gsLst>
                <a:gs pos="0">
                  <a:srgbClr val="FFFF00"/>
                </a:gs>
                <a:gs pos="32000">
                  <a:srgbClr val="E6AF53"/>
                </a:gs>
                <a:gs pos="62000">
                  <a:srgbClr val="FE5C3F"/>
                </a:gs>
                <a:gs pos="93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54965AC-C933-52CB-1EE4-56C3B6303842}"/>
                </a:ext>
              </a:extLst>
            </p:cNvPr>
            <p:cNvSpPr>
              <a:spLocks noChangeAspect="1"/>
            </p:cNvSpPr>
            <p:nvPr/>
          </p:nvSpPr>
          <p:spPr>
            <a:xfrm rot="836542">
              <a:off x="781142" y="1957371"/>
              <a:ext cx="362321" cy="36232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DE2523E-DD08-CA75-2E21-8F0A6FF27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47" name="Picture 46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4D5E1551-363A-716A-6A0B-035EA3428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F78159F-EBEB-697A-6D92-6B7DBCA30899}"/>
              </a:ext>
            </a:extLst>
          </p:cNvPr>
          <p:cNvSpPr txBox="1"/>
          <p:nvPr/>
        </p:nvSpPr>
        <p:spPr>
          <a:xfrm>
            <a:off x="358542" y="6418174"/>
            <a:ext cx="436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STAR, </a:t>
            </a:r>
            <a:r>
              <a:rPr lang="en-US" b="1" i="1" dirty="0">
                <a:solidFill>
                  <a:srgbClr val="222222"/>
                </a:solidFill>
                <a:latin typeface="Arial" panose="020B0604020202020204" pitchFamily="34" charset="0"/>
              </a:rPr>
              <a:t>Phys. Rev. Lett. 130, 242301</a:t>
            </a:r>
          </a:p>
        </p:txBody>
      </p:sp>
    </p:spTree>
    <p:extLst>
      <p:ext uri="{BB962C8B-B14F-4D97-AF65-F5344CB8AC3E}">
        <p14:creationId xmlns:p14="http://schemas.microsoft.com/office/powerpoint/2010/main" val="277231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95CC-914F-874A-B826-59ABAE7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D8C8-19E7-1145-B582-FBF615BB0C0C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DDCF0-4E8E-4E49-A052-56F9604C54D5}"/>
              </a:ext>
            </a:extLst>
          </p:cNvPr>
          <p:cNvSpPr txBox="1"/>
          <p:nvPr/>
        </p:nvSpPr>
        <p:spPr>
          <a:xfrm>
            <a:off x="1161289" y="5648464"/>
            <a:ext cx="10597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B1525"/>
                </a:solidFill>
              </a:rPr>
              <a:t>Results agree well for both centrality definitions using activity from mid  </a:t>
            </a:r>
            <a:br>
              <a:rPr lang="en-US" sz="2000" b="1" dirty="0">
                <a:solidFill>
                  <a:srgbClr val="FB1525"/>
                </a:solidFill>
              </a:rPr>
            </a:br>
            <a:r>
              <a:rPr lang="en-US" sz="2000" b="1" dirty="0">
                <a:solidFill>
                  <a:srgbClr val="FB1525"/>
                </a:solidFill>
              </a:rPr>
              <a:t>and backward rapidity regions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C5C308B-2E15-4AFE-A85D-42E8229054CD}"/>
              </a:ext>
            </a:extLst>
          </p:cNvPr>
          <p:cNvSpPr/>
          <p:nvPr/>
        </p:nvSpPr>
        <p:spPr>
          <a:xfrm>
            <a:off x="1161289" y="17996"/>
            <a:ext cx="10067925" cy="368355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Vn</a:t>
            </a:r>
            <a:r>
              <a:rPr lang="en-US" sz="2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for Different Centrality Selection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FF48D2-A48A-4ED4-C37D-309C0CD3F19A}"/>
              </a:ext>
            </a:extLst>
          </p:cNvPr>
          <p:cNvSpPr/>
          <p:nvPr/>
        </p:nvSpPr>
        <p:spPr>
          <a:xfrm>
            <a:off x="2427762" y="4628779"/>
            <a:ext cx="1388770" cy="213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74C1F-33B5-2AFC-715F-E63F29035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79599" y="-533889"/>
            <a:ext cx="4946952" cy="68580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0507F02-B37F-36AF-5EB3-C3E95733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Shengli Huang IS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9B96E-9650-C00D-9320-A94D29F7B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261" y="11821"/>
            <a:ext cx="934572" cy="860613"/>
          </a:xfrm>
          <a:prstGeom prst="rect">
            <a:avLst/>
          </a:prstGeom>
        </p:spPr>
      </p:pic>
      <p:pic>
        <p:nvPicPr>
          <p:cNvPr id="5" name="Picture 4" descr="A picture containing text, red, font, design&#10;&#10;Description automatically generated">
            <a:extLst>
              <a:ext uri="{FF2B5EF4-FFF2-40B4-BE49-F238E27FC236}">
                <a16:creationId xmlns:a16="http://schemas.microsoft.com/office/drawing/2014/main" id="{B6875D20-F177-2EEB-F884-602FED77D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7" y="4682"/>
            <a:ext cx="1573709" cy="584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706559-EE9C-2B20-1A40-47158622AA7F}"/>
              </a:ext>
            </a:extLst>
          </p:cNvPr>
          <p:cNvSpPr txBox="1"/>
          <p:nvPr/>
        </p:nvSpPr>
        <p:spPr>
          <a:xfrm>
            <a:off x="4285514" y="1859652"/>
            <a:ext cx="160429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100" b="1" i="1" dirty="0">
                <a:solidFill>
                  <a:srgbClr val="7030A0"/>
                </a:solidFill>
              </a:rPr>
              <a:t>|𝜂 |&lt; 0.9 </a:t>
            </a:r>
          </a:p>
          <a:p>
            <a:r>
              <a:rPr lang="en-US" sz="2100" b="1" i="1" dirty="0">
                <a:solidFill>
                  <a:srgbClr val="7030A0"/>
                </a:solidFill>
              </a:rPr>
              <a:t>-5.0&lt;𝜂 &lt;-3.3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31B6A-5710-1036-47B3-9606632109DC}"/>
              </a:ext>
            </a:extLst>
          </p:cNvPr>
          <p:cNvSpPr txBox="1"/>
          <p:nvPr/>
        </p:nvSpPr>
        <p:spPr>
          <a:xfrm>
            <a:off x="9483444" y="1859652"/>
            <a:ext cx="16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</a:t>
            </a:r>
            <a:r>
              <a:rPr lang="en-US" baseline="-25000" dirty="0"/>
              <a:t>1</a:t>
            </a:r>
            <a:r>
              <a:rPr lang="en-US" dirty="0"/>
              <a:t> subtraction)</a:t>
            </a:r>
          </a:p>
        </p:txBody>
      </p:sp>
    </p:spTree>
    <p:extLst>
      <p:ext uri="{BB962C8B-B14F-4D97-AF65-F5344CB8AC3E}">
        <p14:creationId xmlns:p14="http://schemas.microsoft.com/office/powerpoint/2010/main" val="114980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93230</TotalTime>
  <Words>2069</Words>
  <Application>Microsoft Macintosh PowerPoint</Application>
  <PresentationFormat>Widescreen</PresentationFormat>
  <Paragraphs>319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-apple-system</vt:lpstr>
      <vt:lpstr>CMR9</vt:lpstr>
      <vt:lpstr>Google Sans</vt:lpstr>
      <vt:lpstr>Söhne</vt:lpstr>
      <vt:lpstr>Apple Chancery</vt:lpstr>
      <vt:lpstr>Arial</vt:lpstr>
      <vt:lpstr>Calibri</vt:lpstr>
      <vt:lpstr>Calibri Light</vt:lpstr>
      <vt:lpstr>Cambria Math</vt:lpstr>
      <vt:lpstr>Helvetica Neue</vt:lpstr>
      <vt:lpstr>Lucida Grande</vt:lpstr>
      <vt:lpstr>Times</vt:lpstr>
      <vt:lpstr>Wingdings</vt:lpstr>
      <vt:lpstr>Office Theme</vt:lpstr>
      <vt:lpstr>Measurements of v2,v3 at mid-rapidity in   p+Au, d+Au and 3He+Au collisions at 200 GeV</vt:lpstr>
      <vt:lpstr>Initial Geometry in small system</vt:lpstr>
      <vt:lpstr>PowerPoint Presentation</vt:lpstr>
      <vt:lpstr>Longitudinal Decorrelation</vt:lpstr>
      <vt:lpstr>Pre-Flow Effect</vt:lpstr>
      <vt:lpstr>Differences in STAR-PHENIX Measurement </vt:lpstr>
      <vt:lpstr> Correlation Function and Away-side Nonflow Subtraction </vt:lpstr>
      <vt:lpstr>PowerPoint Presentation</vt:lpstr>
      <vt:lpstr>PowerPoint Presentation</vt:lpstr>
      <vt:lpstr>PowerPoint Presentation</vt:lpstr>
      <vt:lpstr>PowerPoint Presentation</vt:lpstr>
      <vt:lpstr>The system dependence</vt:lpstr>
      <vt:lpstr>The system dependence</vt:lpstr>
      <vt:lpstr>The system dependence</vt:lpstr>
      <vt:lpstr>The system dependence</vt:lpstr>
      <vt:lpstr>The system dependence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SONIC Hydro.</vt:lpstr>
      <vt:lpstr>HIJING pp vs. 𝜂 Gap</vt:lpstr>
      <vt:lpstr>PowerPoint Presentation</vt:lpstr>
      <vt:lpstr>PowerPoint Presentation</vt:lpstr>
      <vt:lpstr>Isobar Vn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v2 , v3 in p/d/3He+Au Collisions from STAR</dc:title>
  <dc:creator>Shengli Huang</dc:creator>
  <cp:lastModifiedBy>Shengli Huang</cp:lastModifiedBy>
  <cp:revision>197</cp:revision>
  <dcterms:created xsi:type="dcterms:W3CDTF">2021-01-04T14:19:11Z</dcterms:created>
  <dcterms:modified xsi:type="dcterms:W3CDTF">2023-06-19T22:33:23Z</dcterms:modified>
</cp:coreProperties>
</file>