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437" r:id="rId3"/>
    <p:sldId id="435" r:id="rId4"/>
    <p:sldId id="364" r:id="rId5"/>
    <p:sldId id="431" r:id="rId6"/>
    <p:sldId id="395" r:id="rId7"/>
    <p:sldId id="398" r:id="rId8"/>
    <p:sldId id="401" r:id="rId9"/>
    <p:sldId id="375" r:id="rId10"/>
    <p:sldId id="417" r:id="rId11"/>
    <p:sldId id="432" r:id="rId12"/>
    <p:sldId id="374" r:id="rId13"/>
    <p:sldId id="433" r:id="rId14"/>
    <p:sldId id="440" r:id="rId15"/>
    <p:sldId id="43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5928"/>
  </p:normalViewPr>
  <p:slideViewPr>
    <p:cSldViewPr snapToGrid="0" snapToObjects="1">
      <p:cViewPr varScale="1">
        <p:scale>
          <a:sx n="90" d="100"/>
          <a:sy n="90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40725-BC75-524F-AE00-4F264BD11ED0}" type="datetimeFigureOut">
              <a:rPr lang="en-US" smtClean="0"/>
              <a:t>7/6/21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F88DB-6655-5C4E-9967-D82E6939A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16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1BD4C-9D4A-7245-9E72-9451CD4C8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BB0BB6-64EB-F247-82E4-390A18899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E13FD-E76E-EF46-BCDD-08E7A936A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4768" y="6499230"/>
            <a:ext cx="2743200" cy="365125"/>
          </a:xfrm>
        </p:spPr>
        <p:txBody>
          <a:bodyPr/>
          <a:lstStyle/>
          <a:p>
            <a:fld id="{CE6A5621-7B84-1941-8452-6BB2995A54EF}" type="datetime1">
              <a:rPr lang="en-US" smtClean="0"/>
              <a:t>7/6/21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86E01-6D08-824D-A11F-142D5C602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2888" y="6499228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8689A-07FB-6D4D-A91B-29600B45F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3569" y="6499230"/>
            <a:ext cx="2743200" cy="365125"/>
          </a:xfrm>
        </p:spPr>
        <p:txBody>
          <a:bodyPr/>
          <a:lstStyle/>
          <a:p>
            <a:fld id="{1DF3B2BE-AA2A-8E42-8617-87631B0D3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89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CB599-1239-434F-9F0B-23564ADA9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186DC-5002-9342-9934-A4142DF38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1D067-2DFA-0944-8F6F-086BABC86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AFFD-56CB-4A4A-A422-1A3F30096E7E}" type="datetime1">
              <a:rPr lang="en-US" smtClean="0"/>
              <a:t>7/6/21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B2E45-F213-D941-8AA9-49DA19BEB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FAC42-2B30-F34B-8BF6-A1D8D799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B2BE-AA2A-8E42-8617-87631B0D3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4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53C86F-B27C-9442-9B31-3119A3E22E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5625C6-7E4D-8B4C-B873-608ADE1E0E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2B980-BEB1-5D4A-9411-8D7643090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C5335-02F8-104F-904B-9180942D0C97}" type="datetime1">
              <a:rPr lang="en-US" smtClean="0"/>
              <a:t>7/6/21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E9B14-D2D7-1B48-91CB-C2DFCEE0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0F2BE-9CCD-CA46-8D2B-3231AEBE3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B2BE-AA2A-8E42-8617-87631B0D3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0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909DF-67C7-9F49-BA73-5D03C085C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8CC05-2C44-2644-9623-586016B5F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CD58-A715-9E49-99ED-630CDC9BC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fld id="{A08F1CB8-4525-5944-B914-E55642A63FC2}" type="datetime1">
              <a:rPr lang="en-US" smtClean="0"/>
              <a:t>7/6/21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663C2-998C-D14E-9553-A1B64C135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800" b="1" i="1"/>
            </a:lvl1pPr>
          </a:lstStyle>
          <a:p>
            <a:r>
              <a:rPr lang="en-US" dirty="0"/>
              <a:t>S. Huang ISMD2021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E4610-388F-334B-8E3B-4E2D86B8F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7000"/>
            <a:ext cx="2743200" cy="365125"/>
          </a:xfrm>
        </p:spPr>
        <p:txBody>
          <a:bodyPr/>
          <a:lstStyle>
            <a:lvl1pPr>
              <a:defRPr sz="1800" b="1" i="1"/>
            </a:lvl1pPr>
          </a:lstStyle>
          <a:p>
            <a:fld id="{1DF3B2BE-AA2A-8E42-8617-87631B0D31D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EBED23-4A60-2D4C-8C81-01CB191CE6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859805" cy="485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F9D58A-3096-0D4B-8B4A-75DFBA47B4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5224" y="-10631"/>
            <a:ext cx="855311" cy="77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6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6220-2D79-9E47-83C3-A473589F4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7D4B1-98D1-1F45-874C-11D2D5C27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E46AC-F2C9-7F41-A635-94EFDA809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E7D7-E161-E54D-A89A-25AAACFDAC5C}" type="datetime1">
              <a:rPr lang="en-US" smtClean="0"/>
              <a:t>7/6/21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49247-8072-0F4B-AA05-5015197B4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2C58E-990D-CF4D-A551-FBD1B2428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B2BE-AA2A-8E42-8617-87631B0D3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70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25974-B785-2A4D-B812-5CBEAEB2F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1E64B-AA3D-A848-9F63-1F960AFD9E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BB86F4-030D-CC44-83DC-DDBE3F81A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036D65-2C98-1F41-A652-B78466158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D79B4-BBDF-D446-9817-759EB7F742B1}" type="datetime1">
              <a:rPr lang="en-US" smtClean="0"/>
              <a:t>7/6/21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F69B10-7CDD-A844-93D9-3BA0BF4ED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AD51E-9286-014B-A10A-03D6F1AA4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B2BE-AA2A-8E42-8617-87631B0D3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3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437C9-D311-2D4B-9F47-5E53196C3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5593E-1E66-9B41-A155-267303701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C5B3B-4DC0-FB48-9CF4-908386CA2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67CF4C-E1D9-7B43-9C4A-5DC4FB4B2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6E20FA-01C8-C142-8EB2-EEBBB72BC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ACD3AF-4105-5F46-B77A-76F83FAB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614C1-69E9-2A42-B6AA-F5481362D57A}" type="datetime1">
              <a:rPr lang="en-US" smtClean="0"/>
              <a:t>7/6/21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777EA1-AF75-0F43-8E53-8CD63C82D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10C7C6-5CCC-5844-A72F-A8118FDA8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B2BE-AA2A-8E42-8617-87631B0D3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6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E7CB5-40CF-9C4E-BD58-160C3F9A0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DE9193-58A6-6046-B1C5-96D28CF02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976E8-5EE5-3645-B25E-6C6E5C01BA9C}" type="datetime1">
              <a:rPr lang="en-US" smtClean="0"/>
              <a:t>7/6/21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2953F7-4274-7648-B6AD-216BBBA77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B9C3FE-7604-A64F-9BBE-7F3363C2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B2BE-AA2A-8E42-8617-87631B0D3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63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848D7D-10D4-AD46-B2CC-AB80E670C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F4F0-21FF-D949-91E7-DDE72026DC75}" type="datetime1">
              <a:rPr lang="en-US" smtClean="0"/>
              <a:t>7/6/21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786D58-819F-FF47-9ADC-57A4D7400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67DA9-8439-5E48-A92B-04C2CDF17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B2BE-AA2A-8E42-8617-87631B0D3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75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BC6E6-9EFB-284E-8E62-4AE94749E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2876C-DF2C-0F4B-9F28-9AF07C320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E0FF50-9C07-3C43-BB96-DA2EBAA1B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3F386-B661-B34E-B554-D784668D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17B96-602C-3D4E-B941-C6CBC4B68D52}" type="datetime1">
              <a:rPr lang="en-US" smtClean="0"/>
              <a:t>7/6/21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6C5067-D993-4447-8773-0FF4CCEA7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A02BA-543F-6A48-B604-EFF2EE587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B2BE-AA2A-8E42-8617-87631B0D3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98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1970E-9AF5-7244-9E12-F746CD8A7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F71B62-5F8F-B744-9243-7F269A584E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4A3180-8A4E-7E4B-8AE6-6937D9C8A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80FC8-CCA6-D241-A433-00AD1A209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CC86-1B33-284D-A362-57D09C1B918A}" type="datetime1">
              <a:rPr lang="en-US" smtClean="0"/>
              <a:t>7/6/21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79BEB-2571-6F45-98CC-11ECD88EE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F6991D-3177-3D49-ADDF-55051714F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B2BE-AA2A-8E42-8617-87631B0D3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14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FC7CF5-2754-8942-8ABF-50FC4038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A2E10-5B49-3C4A-AF34-452C96916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52A1E-EA6F-B043-87C6-E853D910AA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CCB5A-2F93-7144-94CF-C42DFF186DCA}" type="datetime1">
              <a:rPr lang="en-US" smtClean="0"/>
              <a:t>7/6/21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B8835-5CA1-8D49-9AA1-FC6E0F7AB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4E3DF-68E6-874B-B65A-C97CD9F91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3B2BE-AA2A-8E42-8617-87631B0D3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3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EFB58-6A3D-644C-97D4-5D5F0AB22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227" y="908823"/>
            <a:ext cx="10344150" cy="1564997"/>
          </a:xfrm>
        </p:spPr>
        <p:txBody>
          <a:bodyPr>
            <a:normAutofit/>
          </a:bodyPr>
          <a:lstStyle/>
          <a:p>
            <a:r>
              <a:rPr lang="en-US" sz="4400" b="1" i="1" dirty="0">
                <a:solidFill>
                  <a:srgbClr val="C00000"/>
                </a:solidFill>
              </a:rPr>
              <a:t>Exploring the deformation of nuclei with </a:t>
            </a:r>
            <a:br>
              <a:rPr lang="en-US" sz="4400" b="1" i="1" dirty="0">
                <a:solidFill>
                  <a:srgbClr val="C00000"/>
                </a:solidFill>
              </a:rPr>
            </a:br>
            <a:r>
              <a:rPr lang="en-US" sz="4400" b="1" i="1" dirty="0" err="1">
                <a:solidFill>
                  <a:srgbClr val="C00000"/>
                </a:solidFill>
              </a:rPr>
              <a:t>v</a:t>
            </a:r>
            <a:r>
              <a:rPr lang="en-US" sz="4400" b="1" i="1" baseline="-25000" dirty="0" err="1">
                <a:solidFill>
                  <a:srgbClr val="C00000"/>
                </a:solidFill>
              </a:rPr>
              <a:t>n</a:t>
            </a:r>
            <a:r>
              <a:rPr lang="en-US" sz="4400" b="1" i="1" dirty="0">
                <a:solidFill>
                  <a:srgbClr val="C00000"/>
                </a:solidFill>
              </a:rPr>
              <a:t>-&lt;</a:t>
            </a:r>
            <a:r>
              <a:rPr lang="en-US" sz="4400" b="1" i="1" dirty="0" err="1">
                <a:solidFill>
                  <a:srgbClr val="C00000"/>
                </a:solidFill>
              </a:rPr>
              <a:t>p</a:t>
            </a:r>
            <a:r>
              <a:rPr lang="en-US" sz="4400" b="1" i="1" baseline="-25000" dirty="0" err="1">
                <a:solidFill>
                  <a:srgbClr val="C00000"/>
                </a:solidFill>
              </a:rPr>
              <a:t>T</a:t>
            </a:r>
            <a:r>
              <a:rPr lang="en-US" sz="4400" b="1" i="1" dirty="0">
                <a:solidFill>
                  <a:srgbClr val="C00000"/>
                </a:solidFill>
              </a:rPr>
              <a:t>&gt; correlation from STAR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CB025C-5E80-6A4A-B916-1998400B6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50615"/>
            <a:ext cx="9144000" cy="661155"/>
          </a:xfrm>
        </p:spPr>
        <p:txBody>
          <a:bodyPr>
            <a:normAutofit/>
          </a:bodyPr>
          <a:lstStyle/>
          <a:p>
            <a:r>
              <a:rPr lang="en-US" sz="4000" dirty="0"/>
              <a:t>Shengli Huang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5FD60-1B93-224D-8134-647097DA7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1" y="6292037"/>
            <a:ext cx="3039444" cy="5162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4E5B38-7F60-D244-B087-5E8371F39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0875" y="5573133"/>
            <a:ext cx="1388711" cy="1262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93F206-F512-084C-AFBD-60226DAA6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1" y="357413"/>
            <a:ext cx="2680254" cy="672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CD45C5-EE80-DE4A-8173-23130A58DECF}"/>
              </a:ext>
            </a:extLst>
          </p:cNvPr>
          <p:cNvSpPr txBox="1"/>
          <p:nvPr/>
        </p:nvSpPr>
        <p:spPr>
          <a:xfrm>
            <a:off x="0" y="46304"/>
            <a:ext cx="1566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in part by</a:t>
            </a:r>
          </a:p>
        </p:txBody>
      </p:sp>
      <p:pic>
        <p:nvPicPr>
          <p:cNvPr id="9" name="Picture 8" descr="A blue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AD72E128-8802-6C46-B44A-BFF562C26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8847" y="2506"/>
            <a:ext cx="3077441" cy="8690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D98D32-A75D-4846-9038-13E774DAA556}"/>
              </a:ext>
            </a:extLst>
          </p:cNvPr>
          <p:cNvSpPr txBox="1"/>
          <p:nvPr/>
        </p:nvSpPr>
        <p:spPr>
          <a:xfrm>
            <a:off x="2981731" y="3763520"/>
            <a:ext cx="527708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Outline:</a:t>
            </a:r>
          </a:p>
          <a:p>
            <a:pPr marL="342900" indent="-342900">
              <a:buAutoNum type="arabicPeriod"/>
            </a:pPr>
            <a:r>
              <a:rPr lang="en-US" sz="2800" dirty="0"/>
              <a:t>Physics motivations</a:t>
            </a:r>
          </a:p>
          <a:p>
            <a:pPr marL="342900" indent="-342900">
              <a:buAutoNum type="arabicPeriod"/>
            </a:pPr>
            <a:r>
              <a:rPr lang="en-US" sz="2800" dirty="0"/>
              <a:t>Correlation between </a:t>
            </a:r>
            <a:r>
              <a:rPr lang="en-US" sz="2800" dirty="0" err="1"/>
              <a:t>v</a:t>
            </a:r>
            <a:r>
              <a:rPr lang="en-US" sz="2800" baseline="-25000" dirty="0" err="1"/>
              <a:t>n</a:t>
            </a:r>
            <a:r>
              <a:rPr lang="en-US" sz="2800" dirty="0"/>
              <a:t> and &lt;</a:t>
            </a:r>
            <a:r>
              <a:rPr lang="en-US" sz="2800" dirty="0" err="1"/>
              <a:t>p</a:t>
            </a:r>
            <a:r>
              <a:rPr lang="en-US" sz="2800" baseline="-25000" dirty="0" err="1"/>
              <a:t>T</a:t>
            </a:r>
            <a:r>
              <a:rPr lang="en-US" sz="2800" dirty="0"/>
              <a:t>&gt;</a:t>
            </a:r>
          </a:p>
          <a:p>
            <a:pPr marL="342900" indent="-342900">
              <a:buAutoNum type="arabicPeriod"/>
            </a:pPr>
            <a:r>
              <a:rPr lang="en-US" sz="2800" dirty="0"/>
              <a:t>Model comparisons</a:t>
            </a:r>
          </a:p>
          <a:p>
            <a:pPr marL="342900" indent="-342900">
              <a:buAutoNum type="arabicPeriod"/>
            </a:pPr>
            <a:r>
              <a:rPr lang="en-US" sz="2800" dirty="0"/>
              <a:t>Summary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580E26F-B38B-7847-BD07-1FDB7F7FF89B}"/>
              </a:ext>
            </a:extLst>
          </p:cNvPr>
          <p:cNvSpPr/>
          <p:nvPr/>
        </p:nvSpPr>
        <p:spPr>
          <a:xfrm>
            <a:off x="2471622" y="3645568"/>
            <a:ext cx="6869151" cy="248771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797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7892A93-1D76-B04E-903E-5CCA072494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9" r="50067" b="-1"/>
          <a:stretch/>
        </p:blipFill>
        <p:spPr>
          <a:xfrm>
            <a:off x="589437" y="1394603"/>
            <a:ext cx="5082706" cy="45704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B6E48A-C690-A24E-B3C0-8BF8E483D0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" r="66553"/>
          <a:stretch/>
        </p:blipFill>
        <p:spPr>
          <a:xfrm>
            <a:off x="6254780" y="1401394"/>
            <a:ext cx="5082706" cy="454921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2C856-9588-7149-A8D3-BCF8FCB28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89F51E-A12A-2745-82EA-B2C5BDDB47B7}"/>
              </a:ext>
            </a:extLst>
          </p:cNvPr>
          <p:cNvSpPr txBox="1"/>
          <p:nvPr/>
        </p:nvSpPr>
        <p:spPr>
          <a:xfrm>
            <a:off x="2922647" y="6051645"/>
            <a:ext cx="6907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 for 0.5&lt;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&lt;2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GeV/c are same as 0.2&lt;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&lt;2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GeV/c.</a:t>
            </a:r>
            <a:endParaRPr lang="en-US" sz="200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D0D284C-267B-AB44-93C0-91FD721CE38D}"/>
                  </a:ext>
                </a:extLst>
              </p:cNvPr>
              <p:cNvSpPr txBox="1"/>
              <p:nvPr/>
            </p:nvSpPr>
            <p:spPr>
              <a:xfrm>
                <a:off x="3650185" y="-52959"/>
                <a:ext cx="5513497" cy="5786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88168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𝛒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rgbClr val="88168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b="1" i="1" smtClean="0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1" i="0" smtClean="0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  <m:sub>
                            <m:r>
                              <a:rPr lang="en-US" sz="2800" b="1" i="0" smtClean="0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  <m:t>𝐧</m:t>
                            </m:r>
                          </m:sub>
                          <m:sup>
                            <m:r>
                              <a:rPr lang="en-US" sz="2800" b="1" i="0" smtClean="0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  <m:r>
                          <a:rPr lang="en-US" sz="2800" b="1" i="0" smtClean="0">
                            <a:solidFill>
                              <a:srgbClr val="881686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1" i="1" smtClean="0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rgbClr val="88168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0" smtClean="0">
                                    <a:solidFill>
                                      <a:srgbClr val="881686"/>
                                    </a:solidFill>
                                    <a:latin typeface="Cambria Math" panose="02040503050406030204" pitchFamily="18" charset="0"/>
                                  </a:rPr>
                                  <m:t>𝐩</m:t>
                                </m:r>
                              </m:e>
                              <m:sub>
                                <m:r>
                                  <a:rPr lang="en-US" sz="2800" b="1" i="0" smtClean="0">
                                    <a:solidFill>
                                      <a:srgbClr val="881686"/>
                                    </a:solidFill>
                                    <a:latin typeface="Cambria Math" panose="02040503050406030204" pitchFamily="18" charset="0"/>
                                  </a:rPr>
                                  <m:t>𝐓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sz="2800" b="1" dirty="0">
                    <a:solidFill>
                      <a:srgbClr val="881686"/>
                    </a:solidFill>
                  </a:rPr>
                  <a:t> in Different P</a:t>
                </a:r>
                <a:r>
                  <a:rPr lang="en-US" sz="2800" b="1" baseline="-25000" dirty="0">
                    <a:solidFill>
                      <a:srgbClr val="881686"/>
                    </a:solidFill>
                  </a:rPr>
                  <a:t>T</a:t>
                </a:r>
                <a:r>
                  <a:rPr lang="en-US" sz="2800" b="1" dirty="0">
                    <a:solidFill>
                      <a:srgbClr val="881686"/>
                    </a:solidFill>
                  </a:rPr>
                  <a:t> Selection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D0D284C-267B-AB44-93C0-91FD721CE3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0185" y="-52959"/>
                <a:ext cx="5513497" cy="578685"/>
              </a:xfrm>
              <a:prstGeom prst="rect">
                <a:avLst/>
              </a:prstGeom>
              <a:blipFill>
                <a:blip r:embed="rId4"/>
                <a:stretch>
                  <a:fillRect l="-690" t="-4255" r="-1379"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446D4E3-DC4F-1541-857F-F2F8B47F6AE7}"/>
              </a:ext>
            </a:extLst>
          </p:cNvPr>
          <p:cNvSpPr txBox="1"/>
          <p:nvPr/>
        </p:nvSpPr>
        <p:spPr>
          <a:xfrm>
            <a:off x="144257" y="604822"/>
            <a:ext cx="9686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IP-Glasma+Hydro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private calculation provided by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Bjoern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Schenke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(based on B.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Schenke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C. Shen, P.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Tribedy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PRC102, 044905(2020))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661CD7-7D76-0242-992D-E2956DACC2D7}"/>
              </a:ext>
            </a:extLst>
          </p:cNvPr>
          <p:cNvSpPr txBox="1"/>
          <p:nvPr/>
        </p:nvSpPr>
        <p:spPr>
          <a:xfrm>
            <a:off x="2495112" y="945523"/>
            <a:ext cx="1834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0.2&lt;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&lt; 2 GeV/c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760C33-AD75-6545-A3C5-A92A0FD5044F}"/>
              </a:ext>
            </a:extLst>
          </p:cNvPr>
          <p:cNvSpPr txBox="1"/>
          <p:nvPr/>
        </p:nvSpPr>
        <p:spPr>
          <a:xfrm>
            <a:off x="7305546" y="932982"/>
            <a:ext cx="1797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0.5&lt;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&lt; 2 GeV/c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80EE94-695D-E04E-8E3F-297758DF20A8}"/>
              </a:ext>
            </a:extLst>
          </p:cNvPr>
          <p:cNvSpPr/>
          <p:nvPr/>
        </p:nvSpPr>
        <p:spPr>
          <a:xfrm>
            <a:off x="7273129" y="980901"/>
            <a:ext cx="1829639" cy="29558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249EE2-03FF-8C4F-BD93-345B64E41275}"/>
              </a:ext>
            </a:extLst>
          </p:cNvPr>
          <p:cNvSpPr/>
          <p:nvPr/>
        </p:nvSpPr>
        <p:spPr>
          <a:xfrm>
            <a:off x="2495112" y="980901"/>
            <a:ext cx="1829639" cy="29558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EDFCD04F-8BD9-C44E-9FB0-9329C3B5A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800" b="1" i="1"/>
            </a:lvl1pPr>
          </a:lstStyle>
          <a:p>
            <a:r>
              <a:rPr lang="en-US" dirty="0"/>
              <a:t>S. Huang ISMD2021</a:t>
            </a:r>
          </a:p>
        </p:txBody>
      </p:sp>
    </p:spTree>
    <p:extLst>
      <p:ext uri="{BB962C8B-B14F-4D97-AF65-F5344CB8AC3E}">
        <p14:creationId xmlns:p14="http://schemas.microsoft.com/office/powerpoint/2010/main" val="236237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510BAA-4B1F-724C-9BCF-D4AA2AA40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187" y="988691"/>
            <a:ext cx="8849678" cy="399592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2C856-9588-7149-A8D3-BCF8FCB28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8D6725-3EF7-924E-AFAA-639F5B1C09D2}"/>
              </a:ext>
            </a:extLst>
          </p:cNvPr>
          <p:cNvSpPr txBox="1"/>
          <p:nvPr/>
        </p:nvSpPr>
        <p:spPr>
          <a:xfrm>
            <a:off x="3394765" y="0"/>
            <a:ext cx="5681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881686"/>
                </a:solidFill>
              </a:rPr>
              <a:t>Comparison with </a:t>
            </a:r>
            <a:r>
              <a:rPr lang="en-US" sz="3200" b="1" dirty="0" err="1">
                <a:solidFill>
                  <a:srgbClr val="881686"/>
                </a:solidFill>
              </a:rPr>
              <a:t>TRENTo</a:t>
            </a:r>
            <a:r>
              <a:rPr lang="en-US" sz="3200" b="1" dirty="0">
                <a:solidFill>
                  <a:srgbClr val="881686"/>
                </a:solidFill>
              </a:rPr>
              <a:t> Model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42A1A3-2D7D-D14D-B4BA-79983A34B18B}"/>
              </a:ext>
            </a:extLst>
          </p:cNvPr>
          <p:cNvSpPr txBox="1"/>
          <p:nvPr/>
        </p:nvSpPr>
        <p:spPr>
          <a:xfrm>
            <a:off x="727998" y="5627802"/>
            <a:ext cx="10991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TRENTo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suggests this sign-change in the central collisions could be due to deformation effect.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9B8B42-BA3E-5C48-B676-3464B9756C1D}"/>
              </a:ext>
            </a:extLst>
          </p:cNvPr>
          <p:cNvSpPr txBox="1"/>
          <p:nvPr/>
        </p:nvSpPr>
        <p:spPr>
          <a:xfrm>
            <a:off x="246474" y="655224"/>
            <a:ext cx="8374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TRENTo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private calculation provided by Giuliano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Giacalone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(based on PRC102, 024901(2020), PRL124, 202301(2020) )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8A913B-4D6E-D345-ACBA-E9C0FB0569F4}"/>
                  </a:ext>
                </a:extLst>
              </p:cNvPr>
              <p:cNvSpPr txBox="1"/>
              <p:nvPr/>
            </p:nvSpPr>
            <p:spPr>
              <a:xfrm>
                <a:off x="727998" y="5143124"/>
                <a:ext cx="115882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TRENTo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fails to describe 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STAR data but shows a hierarchical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dependence in U+U collisions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.</a:t>
                </a:r>
                <a:r>
                  <a:rPr lang="zh-CN" alt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</a:rPr>
                  <a:t> 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8A913B-4D6E-D345-ACBA-E9C0FB056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98" y="5143124"/>
                <a:ext cx="11588237" cy="400110"/>
              </a:xfrm>
              <a:prstGeom prst="rect">
                <a:avLst/>
              </a:prstGeom>
              <a:blipFill>
                <a:blip r:embed="rId3"/>
                <a:stretch>
                  <a:fillRect l="-548"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3BF754-DF32-5B49-9243-C801A8F0E091}"/>
                  </a:ext>
                </a:extLst>
              </p:cNvPr>
              <p:cNvSpPr txBox="1"/>
              <p:nvPr/>
            </p:nvSpPr>
            <p:spPr>
              <a:xfrm>
                <a:off x="727998" y="6178065"/>
                <a:ext cx="72631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TRENTo</a:t>
                </a:r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prefers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value between 0.28 to 0.4 for Uranium </a:t>
                </a:r>
                <a:endParaRPr lang="en-US" sz="20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3BF754-DF32-5B49-9243-C801A8F0E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98" y="6178065"/>
                <a:ext cx="7263142" cy="400110"/>
              </a:xfrm>
              <a:prstGeom prst="rect">
                <a:avLst/>
              </a:prstGeom>
              <a:blipFill>
                <a:blip r:embed="rId4"/>
                <a:stretch>
                  <a:fillRect l="-873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5BBFF80-B3AF-6A44-91D3-8BB4D492D470}"/>
              </a:ext>
            </a:extLst>
          </p:cNvPr>
          <p:cNvSpPr txBox="1"/>
          <p:nvPr/>
        </p:nvSpPr>
        <p:spPr>
          <a:xfrm>
            <a:off x="246474" y="2421101"/>
            <a:ext cx="1515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TRENTo</a:t>
            </a:r>
            <a:r>
              <a:rPr lang="en-US" sz="1400" dirty="0"/>
              <a:t>: assuming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24DF2E-4E70-F24D-AD52-FF7F4F80E7EE}"/>
              </a:ext>
            </a:extLst>
          </p:cNvPr>
          <p:cNvSpPr txBox="1"/>
          <p:nvPr/>
        </p:nvSpPr>
        <p:spPr>
          <a:xfrm>
            <a:off x="3192905" y="1428175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Au+Au</a:t>
            </a:r>
            <a:r>
              <a:rPr lang="en-US" dirty="0"/>
              <a:t> -0.13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CFAA1C-8091-9C4C-9CF3-6129089958E2}"/>
              </a:ext>
            </a:extLst>
          </p:cNvPr>
          <p:cNvSpPr txBox="1"/>
          <p:nvPr/>
        </p:nvSpPr>
        <p:spPr>
          <a:xfrm>
            <a:off x="5261547" y="20121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374E8"/>
                </a:solidFill>
              </a:rPr>
              <a:t>0.00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C39174-7D5F-1046-9558-F33EAF4F4B46}"/>
              </a:ext>
            </a:extLst>
          </p:cNvPr>
          <p:cNvSpPr txBox="1"/>
          <p:nvPr/>
        </p:nvSpPr>
        <p:spPr>
          <a:xfrm>
            <a:off x="5271143" y="278895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900FF"/>
                </a:solidFill>
              </a:rPr>
              <a:t>0.15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3759D6-24B8-ED4F-A4BF-180982A907A8}"/>
              </a:ext>
            </a:extLst>
          </p:cNvPr>
          <p:cNvSpPr txBox="1"/>
          <p:nvPr/>
        </p:nvSpPr>
        <p:spPr>
          <a:xfrm>
            <a:off x="5156616" y="324433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0.28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68AEB2-2C5C-E143-BDD6-4F5C55A48593}"/>
              </a:ext>
            </a:extLst>
          </p:cNvPr>
          <p:cNvSpPr txBox="1"/>
          <p:nvPr/>
        </p:nvSpPr>
        <p:spPr>
          <a:xfrm>
            <a:off x="4563184" y="415045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0.40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B63566-B5D5-9544-A9E0-9197965B1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46" y="2885376"/>
            <a:ext cx="747783" cy="2735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AD86DB-DD65-8B46-B9DA-04D093EE4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464" y="3340087"/>
            <a:ext cx="1203746" cy="273579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303F10B4-4F52-9348-BC50-FC7611CD9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800" b="1" i="1"/>
            </a:lvl1pPr>
          </a:lstStyle>
          <a:p>
            <a:r>
              <a:rPr lang="en-US" dirty="0"/>
              <a:t>S. Huang ISMD2021</a:t>
            </a:r>
          </a:p>
        </p:txBody>
      </p:sp>
    </p:spTree>
    <p:extLst>
      <p:ext uri="{BB962C8B-B14F-4D97-AF65-F5344CB8AC3E}">
        <p14:creationId xmlns:p14="http://schemas.microsoft.com/office/powerpoint/2010/main" val="451015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2C856-9588-7149-A8D3-BCF8FCB28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E42A1A3-2D7D-D14D-B4BA-79983A34B18B}"/>
                  </a:ext>
                </a:extLst>
              </p:cNvPr>
              <p:cNvSpPr txBox="1"/>
              <p:nvPr/>
            </p:nvSpPr>
            <p:spPr>
              <a:xfrm>
                <a:off x="61896" y="5986202"/>
                <a:ext cx="97946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Data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comparable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to</m:t>
                      </m:r>
                      <m:r>
                        <m:rPr>
                          <m:nor/>
                        </m:rPr>
                        <a:rPr lang="en-US" sz="2400" b="0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4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𝛽</m:t>
                      </m:r>
                      <m:r>
                        <m:rPr>
                          <m:nor/>
                        </m:rPr>
                        <a:rPr lang="en-US" sz="2400" b="0" i="0" baseline="-25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~0.28 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with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IP</m:t>
                      </m:r>
                      <m:r>
                        <m:rPr>
                          <m:nor/>
                        </m:rPr>
                        <a:rPr lang="en-US" sz="2400" b="0" i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-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Glasma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but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with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large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uncertainty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E42A1A3-2D7D-D14D-B4BA-79983A34B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96" y="5986202"/>
                <a:ext cx="9794669" cy="461665"/>
              </a:xfrm>
              <a:prstGeom prst="rect">
                <a:avLst/>
              </a:prstGeom>
              <a:blipFill>
                <a:blip r:embed="rId2"/>
                <a:stretch>
                  <a:fillRect t="-5405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1EFAD67-DC42-DE4B-825E-C8873E9EC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512" y="1157256"/>
            <a:ext cx="8869680" cy="39948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060D82-F7D0-234C-B685-73249FC48A21}"/>
                  </a:ext>
                </a:extLst>
              </p:cNvPr>
              <p:cNvSpPr txBox="1"/>
              <p:nvPr/>
            </p:nvSpPr>
            <p:spPr>
              <a:xfrm>
                <a:off x="61895" y="5309551"/>
                <a:ext cx="12368229" cy="837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1504F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hierarchical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1504F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1504F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1504F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1504F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dependence for </a:t>
                </a:r>
                <a14:m>
                  <m:oMath xmlns:m="http://schemas.openxmlformats.org/officeDocument/2006/math">
                    <m:r>
                      <a:rPr lang="en-US" sz="2400" smtClean="0">
                        <a:solidFill>
                          <a:srgbClr val="1504F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𝜌</m:t>
                    </m:r>
                    <m:d>
                      <m:dPr>
                        <m:ctrlPr>
                          <a:rPr lang="en-US" sz="2400" i="1">
                            <a:solidFill>
                              <a:srgbClr val="1504F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i="1">
                                <a:solidFill>
                                  <a:srgbClr val="1504F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rgbClr val="1504F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v</m:t>
                            </m:r>
                          </m:e>
                          <m:sub>
                            <m:r>
                              <a:rPr lang="en-US" sz="2400">
                                <a:solidFill>
                                  <a:srgbClr val="1504F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>
                                <a:solidFill>
                                  <a:srgbClr val="1504F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400">
                            <a:solidFill>
                              <a:srgbClr val="1504F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>
                                <a:solidFill>
                                  <a:srgbClr val="1504F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1504F6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solidFill>
                                      <a:srgbClr val="1504F6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p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solidFill>
                                      <a:srgbClr val="1504F6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T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sz="2400" i="1">
                        <a:solidFill>
                          <a:srgbClr val="1504F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1504F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while not for </a:t>
                </a:r>
                <a14:m>
                  <m:oMath xmlns:m="http://schemas.openxmlformats.org/officeDocument/2006/math">
                    <m:r>
                      <a:rPr lang="en-US" sz="2400" smtClean="0">
                        <a:solidFill>
                          <a:srgbClr val="1504F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𝜌</m:t>
                    </m:r>
                    <m:d>
                      <m:dPr>
                        <m:ctrlPr>
                          <a:rPr lang="en-US" sz="2400" i="1">
                            <a:solidFill>
                              <a:srgbClr val="1504F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i="1">
                                <a:solidFill>
                                  <a:srgbClr val="1504F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rgbClr val="1504F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v</m:t>
                            </m:r>
                          </m:e>
                          <m:sub>
                            <m:r>
                              <a:rPr lang="en-US" sz="2400">
                                <a:solidFill>
                                  <a:srgbClr val="1504F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2400">
                                <a:solidFill>
                                  <a:srgbClr val="1504F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400">
                            <a:solidFill>
                              <a:srgbClr val="1504F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>
                                <a:solidFill>
                                  <a:srgbClr val="1504F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1504F6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solidFill>
                                      <a:srgbClr val="1504F6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p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solidFill>
                                      <a:srgbClr val="1504F6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T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sz="2400" i="1">
                        <a:solidFill>
                          <a:srgbClr val="1504F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1504F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U+U in IP-</a:t>
                </a:r>
                <a:r>
                  <a:rPr lang="en-US" sz="2400" dirty="0" err="1">
                    <a:solidFill>
                      <a:srgbClr val="1504F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Glasma</a:t>
                </a:r>
                <a:endParaRPr lang="en-US" sz="2400" dirty="0">
                  <a:solidFill>
                    <a:srgbClr val="1504F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400" dirty="0">
                  <a:solidFill>
                    <a:srgbClr val="1504F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060D82-F7D0-234C-B685-73249FC48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95" y="5309551"/>
                <a:ext cx="12368229" cy="837858"/>
              </a:xfrm>
              <a:prstGeom prst="rect">
                <a:avLst/>
              </a:prstGeom>
              <a:blipFill>
                <a:blip r:embed="rId4"/>
                <a:stretch>
                  <a:fillRect l="-718" t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3C32AA2-03DA-8B43-ADAD-F421A33BAC02}"/>
              </a:ext>
            </a:extLst>
          </p:cNvPr>
          <p:cNvSpPr txBox="1"/>
          <p:nvPr/>
        </p:nvSpPr>
        <p:spPr>
          <a:xfrm>
            <a:off x="177957" y="871798"/>
            <a:ext cx="9686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IP-Glasma+Hydro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private calculation provided by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Bjoern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Schenke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(based on B.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Schenke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C. Shen, P.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Tribedy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PRC102, 044905(2020))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57724C-C615-6447-88B2-41E45EDE9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56" y="3262797"/>
            <a:ext cx="2329511" cy="5030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FDDC5D-C312-D445-AAB2-BDD7DE4CBBA9}"/>
              </a:ext>
            </a:extLst>
          </p:cNvPr>
          <p:cNvSpPr txBox="1"/>
          <p:nvPr/>
        </p:nvSpPr>
        <p:spPr>
          <a:xfrm>
            <a:off x="3484731" y="15875"/>
            <a:ext cx="6127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881686"/>
                </a:solidFill>
              </a:rPr>
              <a:t>Comparison with </a:t>
            </a:r>
            <a:r>
              <a:rPr lang="en-US" sz="3200" b="1" dirty="0" err="1">
                <a:solidFill>
                  <a:srgbClr val="881686"/>
                </a:solidFill>
              </a:rPr>
              <a:t>IP-Glasma+Hydro</a:t>
            </a:r>
            <a:endParaRPr lang="en-US" sz="3200" b="1" dirty="0">
              <a:solidFill>
                <a:srgbClr val="881686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A9BA83D-F188-6941-88AB-F76B262CF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800" b="1" i="1"/>
            </a:lvl1pPr>
          </a:lstStyle>
          <a:p>
            <a:r>
              <a:rPr lang="en-US" dirty="0"/>
              <a:t>S. Huang ISMD2021</a:t>
            </a:r>
          </a:p>
        </p:txBody>
      </p:sp>
    </p:spTree>
    <p:extLst>
      <p:ext uri="{BB962C8B-B14F-4D97-AF65-F5344CB8AC3E}">
        <p14:creationId xmlns:p14="http://schemas.microsoft.com/office/powerpoint/2010/main" val="709523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74D0B0-3EE9-7F45-BAB6-F51EDBF259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14" t="-313"/>
          <a:stretch/>
        </p:blipFill>
        <p:spPr>
          <a:xfrm>
            <a:off x="6284566" y="1148797"/>
            <a:ext cx="4453690" cy="40084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2C856-9588-7149-A8D3-BCF8FCB28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8D6725-3EF7-924E-AFAA-639F5B1C09D2}"/>
              </a:ext>
            </a:extLst>
          </p:cNvPr>
          <p:cNvSpPr txBox="1"/>
          <p:nvPr/>
        </p:nvSpPr>
        <p:spPr>
          <a:xfrm>
            <a:off x="3382761" y="11209"/>
            <a:ext cx="5414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881686"/>
                </a:solidFill>
              </a:rPr>
              <a:t>Comparison with AMPT 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C32AA2-03DA-8B43-ADAD-F421A33BAC02}"/>
              </a:ext>
            </a:extLst>
          </p:cNvPr>
          <p:cNvSpPr txBox="1"/>
          <p:nvPr/>
        </p:nvSpPr>
        <p:spPr>
          <a:xfrm>
            <a:off x="177957" y="871798"/>
            <a:ext cx="47832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AMPT-SM: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Chunjian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Zhang,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Jiangyong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Jia et al., arXiv:2105.05713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CA8BD8A-6A9E-E041-BA9A-FBE53E0F3DED}"/>
                  </a:ext>
                </a:extLst>
              </p:cNvPr>
              <p:cNvSpPr txBox="1"/>
              <p:nvPr/>
            </p:nvSpPr>
            <p:spPr>
              <a:xfrm>
                <a:off x="1899776" y="5392970"/>
                <a:ext cx="870706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ü"/>
                </a:pP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AMPT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allows more precise calculation due to large statistics</a:t>
                </a:r>
              </a:p>
              <a:p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value around 0.34-0.40 by comparing with AMPT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CA8BD8A-6A9E-E041-BA9A-FBE53E0F3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9776" y="5392970"/>
                <a:ext cx="8707064" cy="1200329"/>
              </a:xfrm>
              <a:prstGeom prst="rect">
                <a:avLst/>
              </a:prstGeom>
              <a:blipFill>
                <a:blip r:embed="rId3"/>
                <a:stretch>
                  <a:fillRect l="-873" t="-4167" r="-146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E460F800-8FBF-0343-857B-6F3DD8147C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833" r="50007"/>
          <a:stretch/>
        </p:blipFill>
        <p:spPr>
          <a:xfrm>
            <a:off x="1798727" y="1127992"/>
            <a:ext cx="4453689" cy="40292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523090-5825-F345-9F97-E6A239436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56" y="3262797"/>
            <a:ext cx="2329511" cy="5030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FF51E2-D0B5-4F46-BE4A-1B7B4A289DD3}"/>
              </a:ext>
            </a:extLst>
          </p:cNvPr>
          <p:cNvSpPr txBox="1"/>
          <p:nvPr/>
        </p:nvSpPr>
        <p:spPr>
          <a:xfrm>
            <a:off x="150034" y="2175051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String melting v2.26t5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Parton cross section: 3mb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94C52F-9048-EF4E-84F4-E8BD661DAF9E}"/>
              </a:ext>
            </a:extLst>
          </p:cNvPr>
          <p:cNvSpPr txBox="1"/>
          <p:nvPr/>
        </p:nvSpPr>
        <p:spPr>
          <a:xfrm>
            <a:off x="5580434" y="2397607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0.00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299740-20A4-0343-9460-AC99BB53BD69}"/>
              </a:ext>
            </a:extLst>
          </p:cNvPr>
          <p:cNvSpPr txBox="1"/>
          <p:nvPr/>
        </p:nvSpPr>
        <p:spPr>
          <a:xfrm>
            <a:off x="5592950" y="3014961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D1A8EC"/>
                </a:solidFill>
              </a:rPr>
              <a:t>0.22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87FCF4-3A8C-AF4D-9B5C-25A967BDB388}"/>
              </a:ext>
            </a:extLst>
          </p:cNvPr>
          <p:cNvSpPr txBox="1"/>
          <p:nvPr/>
        </p:nvSpPr>
        <p:spPr>
          <a:xfrm>
            <a:off x="5592950" y="3476827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0.28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C5E857-86EF-B844-A907-0F0225D3487B}"/>
              </a:ext>
            </a:extLst>
          </p:cNvPr>
          <p:cNvSpPr txBox="1"/>
          <p:nvPr/>
        </p:nvSpPr>
        <p:spPr>
          <a:xfrm>
            <a:off x="5592950" y="3836499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0.34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78EA54-F886-6045-8B44-0222C9EFA4F9}"/>
              </a:ext>
            </a:extLst>
          </p:cNvPr>
          <p:cNvSpPr txBox="1"/>
          <p:nvPr/>
        </p:nvSpPr>
        <p:spPr>
          <a:xfrm>
            <a:off x="4983169" y="4193260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0.40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2C5835-6B61-4743-8ECC-BD5180D8E8FB}"/>
              </a:ext>
            </a:extLst>
          </p:cNvPr>
          <p:cNvSpPr txBox="1"/>
          <p:nvPr/>
        </p:nvSpPr>
        <p:spPr>
          <a:xfrm>
            <a:off x="4765623" y="2005774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Au+Au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-0.13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C53B7FDD-44BA-9349-99D2-D5C80A0B9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800" b="1" i="1"/>
            </a:lvl1pPr>
          </a:lstStyle>
          <a:p>
            <a:r>
              <a:rPr lang="en-US" dirty="0"/>
              <a:t>S. Huang ISMD2021</a:t>
            </a:r>
          </a:p>
        </p:txBody>
      </p:sp>
    </p:spTree>
    <p:extLst>
      <p:ext uri="{BB962C8B-B14F-4D97-AF65-F5344CB8AC3E}">
        <p14:creationId xmlns:p14="http://schemas.microsoft.com/office/powerpoint/2010/main" val="1456148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95CEF0-6DD5-F849-941C-1F2461A9F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B2BE-AA2A-8E42-8617-87631B0D31D6}" type="slidenum">
              <a:rPr lang="en-US" smtClean="0"/>
              <a:pPr/>
              <a:t>14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71188F-D5CB-8449-8EB9-FF1E233AA7DA}"/>
                  </a:ext>
                </a:extLst>
              </p:cNvPr>
              <p:cNvSpPr txBox="1"/>
              <p:nvPr/>
            </p:nvSpPr>
            <p:spPr>
              <a:xfrm>
                <a:off x="483801" y="4828293"/>
                <a:ext cx="1157485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around 0.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2-0.4</a:t>
                </a:r>
                <a:r>
                  <a: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for U+U by comparing with three models in central collisions</a:t>
                </a:r>
              </a:p>
              <a:p>
                <a:pPr marL="342900" indent="-342900">
                  <a:buFont typeface="Wingdings" pitchFamily="2" charset="2"/>
                  <a:buChar char="ü"/>
                </a:pPr>
                <a:endPara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itchFamily="2" charset="2"/>
                  <a:buChar char="ü"/>
                </a:pPr>
                <a:r>
                  <a: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First extraction of the quadrupole deformation at extremely short time scale (&lt; 10</a:t>
                </a:r>
                <a:r>
                  <a:rPr lang="en-US" sz="2400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−24</a:t>
                </a:r>
                <a:r>
                  <a: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s) in heavy-ion collisions.</a:t>
                </a:r>
                <a:endParaRPr lang="en-US" sz="2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71188F-D5CB-8449-8EB9-FF1E233AA7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01" y="4828293"/>
                <a:ext cx="11574853" cy="1569660"/>
              </a:xfrm>
              <a:prstGeom prst="rect">
                <a:avLst/>
              </a:prstGeom>
              <a:blipFill>
                <a:blip r:embed="rId2"/>
                <a:stretch>
                  <a:fillRect l="-657" t="-3200" b="-6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0C9B29D-271B-6345-9E52-3321E5727DD5}"/>
              </a:ext>
            </a:extLst>
          </p:cNvPr>
          <p:cNvSpPr txBox="1"/>
          <p:nvPr/>
        </p:nvSpPr>
        <p:spPr>
          <a:xfrm>
            <a:off x="3222352" y="0"/>
            <a:ext cx="6651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881686"/>
                </a:solidFill>
              </a:rPr>
              <a:t>Comparison with Model in Central UU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D1F51C3-8126-D241-9FE3-670D11527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800" b="1" i="1"/>
            </a:lvl1pPr>
          </a:lstStyle>
          <a:p>
            <a:r>
              <a:rPr lang="en-US" dirty="0"/>
              <a:t>S. Huang ISMD2021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BFB81F5-D9AF-6140-812B-0DFCB804E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71122" y="-3205698"/>
            <a:ext cx="4202138" cy="119729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27E0CAF-8839-B84C-BB51-98797945E611}"/>
              </a:ext>
            </a:extLst>
          </p:cNvPr>
          <p:cNvSpPr txBox="1"/>
          <p:nvPr/>
        </p:nvSpPr>
        <p:spPr>
          <a:xfrm>
            <a:off x="9744075" y="1013025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U+U@193GeV</a:t>
            </a:r>
          </a:p>
        </p:txBody>
      </p:sp>
    </p:spTree>
    <p:extLst>
      <p:ext uri="{BB962C8B-B14F-4D97-AF65-F5344CB8AC3E}">
        <p14:creationId xmlns:p14="http://schemas.microsoft.com/office/powerpoint/2010/main" val="1285322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CD440-620E-CA49-B995-7DC9D0DF6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3388" y="33340"/>
            <a:ext cx="7110412" cy="708024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9A784-090C-EF40-8E4F-6534A72D8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433513"/>
            <a:ext cx="110871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A sign change of v</a:t>
            </a:r>
            <a:r>
              <a:rPr lang="en-US" baseline="-25000" dirty="0"/>
              <a:t>2</a:t>
            </a:r>
            <a:r>
              <a:rPr lang="en-US" dirty="0"/>
              <a:t>-p</a:t>
            </a:r>
            <a:r>
              <a:rPr lang="en-US" baseline="-25000" dirty="0"/>
              <a:t>T </a:t>
            </a:r>
            <a:r>
              <a:rPr lang="en-US" dirty="0"/>
              <a:t>correlation is observed in central U+U while not in </a:t>
            </a:r>
            <a:r>
              <a:rPr lang="en-US" dirty="0" err="1"/>
              <a:t>Au+Au</a:t>
            </a:r>
            <a:r>
              <a:rPr lang="en-US" dirty="0"/>
              <a:t> collisions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Nonflow has been studied via sub-event methods and found to be negligible in central collisions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Comparison with several model calculations constrains </a:t>
            </a:r>
            <a:r>
              <a:rPr lang="el-GR" dirty="0"/>
              <a:t>β</a:t>
            </a:r>
            <a:r>
              <a:rPr lang="en-US" baseline="-25000" dirty="0"/>
              <a:t>2</a:t>
            </a:r>
            <a:r>
              <a:rPr lang="el-GR" dirty="0"/>
              <a:t> </a:t>
            </a:r>
            <a:r>
              <a:rPr lang="en-US" dirty="0"/>
              <a:t>in the range of 0.2-0.4 for Uranium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constraints on quadrupole deformation at extremely short time scale (&lt; 10</a:t>
            </a:r>
            <a:r>
              <a:rPr lang="en-US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−24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s) accessible </a:t>
            </a: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 heavy-ion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collisions.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3D04CA-CC93-FC44-9CCE-1843C19C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B2BE-AA2A-8E42-8617-87631B0D31D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33E37-18DA-5C4F-8C01-ACC2F040E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800" b="1" i="1"/>
            </a:lvl1pPr>
          </a:lstStyle>
          <a:p>
            <a:r>
              <a:rPr lang="en-US" dirty="0"/>
              <a:t>S. Huang ISMD2021</a:t>
            </a:r>
          </a:p>
        </p:txBody>
      </p:sp>
    </p:spTree>
    <p:extLst>
      <p:ext uri="{BB962C8B-B14F-4D97-AF65-F5344CB8AC3E}">
        <p14:creationId xmlns:p14="http://schemas.microsoft.com/office/powerpoint/2010/main" val="1087887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9CC3496-9628-1E45-8370-2A611C140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0" y="492438"/>
            <a:ext cx="3589270" cy="2580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248538-D6DC-4248-A4E3-688B7D2118FB}"/>
              </a:ext>
            </a:extLst>
          </p:cNvPr>
          <p:cNvSpPr txBox="1"/>
          <p:nvPr/>
        </p:nvSpPr>
        <p:spPr>
          <a:xfrm>
            <a:off x="691523" y="2807341"/>
            <a:ext cx="2759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en-US" sz="1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Giacalone</a:t>
            </a: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PRL124, 202301(2020)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0438B6-B8F9-494C-B40B-1115DF96BD0C}"/>
                  </a:ext>
                </a:extLst>
              </p:cNvPr>
              <p:cNvSpPr txBox="1"/>
              <p:nvPr/>
            </p:nvSpPr>
            <p:spPr>
              <a:xfrm>
                <a:off x="3549488" y="-11948"/>
                <a:ext cx="565302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881686"/>
                    </a:solidFill>
                  </a:rPr>
                  <a:t>Deformation and v</a:t>
                </a:r>
                <a:r>
                  <a:rPr lang="en-US" sz="2800" b="1" baseline="-25000" dirty="0">
                    <a:solidFill>
                      <a:srgbClr val="881686"/>
                    </a:solidFill>
                  </a:rPr>
                  <a:t>2</a:t>
                </a:r>
                <a:r>
                  <a:rPr lang="en-US" sz="2800" b="1" dirty="0">
                    <a:solidFill>
                      <a:srgbClr val="881686"/>
                    </a:solidFill>
                  </a:rPr>
                  <a:t>-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800" b="1" i="1" dirty="0">
                            <a:solidFill>
                              <a:srgbClr val="88168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1" i="1" dirty="0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dirty="0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800" b="1" dirty="0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b="1" dirty="0">
                    <a:solidFill>
                      <a:srgbClr val="881686"/>
                    </a:solidFill>
                  </a:rPr>
                  <a:t> correlation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0438B6-B8F9-494C-B40B-1115DF96B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488" y="-11948"/>
                <a:ext cx="5653022" cy="523220"/>
              </a:xfrm>
              <a:prstGeom prst="rect">
                <a:avLst/>
              </a:prstGeom>
              <a:blipFill>
                <a:blip r:embed="rId3"/>
                <a:stretch>
                  <a:fillRect l="-2242" t="-14286" r="-134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10CC1716-4EEA-AC49-B3CA-A45059944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6465FB-96B4-0F4A-9B6B-92DB9BAEBE2B}"/>
              </a:ext>
            </a:extLst>
          </p:cNvPr>
          <p:cNvSpPr/>
          <p:nvPr/>
        </p:nvSpPr>
        <p:spPr>
          <a:xfrm>
            <a:off x="3604272" y="781586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density: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5B18988-0167-264F-B15A-F35EE6CD8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440" y="758377"/>
            <a:ext cx="3499174" cy="53077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9DF493A-A508-AC43-A156-9614719482B8}"/>
              </a:ext>
            </a:extLst>
          </p:cNvPr>
          <p:cNvGrpSpPr/>
          <p:nvPr/>
        </p:nvGrpSpPr>
        <p:grpSpPr>
          <a:xfrm>
            <a:off x="329213" y="3604054"/>
            <a:ext cx="3649709" cy="3170232"/>
            <a:chOff x="-382957" y="981051"/>
            <a:chExt cx="3336573" cy="263982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A018DB0-4C73-7141-800D-811CFAA0514A}"/>
                </a:ext>
              </a:extLst>
            </p:cNvPr>
            <p:cNvGrpSpPr/>
            <p:nvPr/>
          </p:nvGrpSpPr>
          <p:grpSpPr>
            <a:xfrm>
              <a:off x="-382957" y="981051"/>
              <a:ext cx="3336573" cy="2639826"/>
              <a:chOff x="-403505" y="995240"/>
              <a:chExt cx="3336573" cy="2639826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2A06AB55-1294-3C45-9B51-CC5F99089A19}"/>
                  </a:ext>
                </a:extLst>
              </p:cNvPr>
              <p:cNvGrpSpPr/>
              <p:nvPr/>
            </p:nvGrpSpPr>
            <p:grpSpPr>
              <a:xfrm>
                <a:off x="1669303" y="1545568"/>
                <a:ext cx="307068" cy="1732866"/>
                <a:chOff x="1669303" y="1545568"/>
                <a:chExt cx="307068" cy="1732866"/>
              </a:xfrm>
            </p:grpSpPr>
            <p:sp>
              <p:nvSpPr>
                <p:cNvPr id="53" name="Right Arrow 52">
                  <a:extLst>
                    <a:ext uri="{FF2B5EF4-FFF2-40B4-BE49-F238E27FC236}">
                      <a16:creationId xmlns:a16="http://schemas.microsoft.com/office/drawing/2014/main" id="{CBA5B383-142C-F842-9BEF-6C01F6666BEF}"/>
                    </a:ext>
                  </a:extLst>
                </p:cNvPr>
                <p:cNvSpPr/>
                <p:nvPr/>
              </p:nvSpPr>
              <p:spPr>
                <a:xfrm>
                  <a:off x="1669303" y="1545568"/>
                  <a:ext cx="307068" cy="410622"/>
                </a:xfrm>
                <a:prstGeom prst="rightArrow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" name="Right Arrow 53">
                  <a:extLst>
                    <a:ext uri="{FF2B5EF4-FFF2-40B4-BE49-F238E27FC236}">
                      <a16:creationId xmlns:a16="http://schemas.microsoft.com/office/drawing/2014/main" id="{52DFC8A8-FF3D-F44F-9E44-935EA520E2EC}"/>
                    </a:ext>
                  </a:extLst>
                </p:cNvPr>
                <p:cNvSpPr/>
                <p:nvPr/>
              </p:nvSpPr>
              <p:spPr>
                <a:xfrm>
                  <a:off x="1669303" y="2867812"/>
                  <a:ext cx="307068" cy="410622"/>
                </a:xfrm>
                <a:prstGeom prst="rightArrow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F16CE0A6-7CB6-9249-BFAD-88083DF683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8728" y="2526658"/>
                <a:ext cx="1289373" cy="1108408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46A394E-44AE-0D4E-AAF7-2AEAAFE96B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43696" y="1119646"/>
                <a:ext cx="1289372" cy="1181924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F074652-8115-DA4F-9077-BE015E0DA6E5}"/>
                  </a:ext>
                </a:extLst>
              </p:cNvPr>
              <p:cNvSpPr txBox="1"/>
              <p:nvPr/>
            </p:nvSpPr>
            <p:spPr>
              <a:xfrm>
                <a:off x="-403505" y="995240"/>
                <a:ext cx="1117742" cy="307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/>
                  <a:t>Body-Body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AA4DD9E-B6D5-604A-834F-CEAAB3131077}"/>
                </a:ext>
              </a:extLst>
            </p:cNvPr>
            <p:cNvSpPr txBox="1"/>
            <p:nvPr/>
          </p:nvSpPr>
          <p:spPr>
            <a:xfrm>
              <a:off x="-268997" y="2366289"/>
              <a:ext cx="769664" cy="307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Tip-Tip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000F39A-32F9-DB42-A4EF-B98097FCBCA3}"/>
              </a:ext>
            </a:extLst>
          </p:cNvPr>
          <p:cNvSpPr txBox="1"/>
          <p:nvPr/>
        </p:nvSpPr>
        <p:spPr>
          <a:xfrm>
            <a:off x="3814350" y="4109645"/>
            <a:ext cx="153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</a:t>
            </a:r>
            <a:r>
              <a:rPr lang="en-US" i="1" dirty="0"/>
              <a:t>R, </a:t>
            </a:r>
            <a:r>
              <a:rPr lang="en-US" dirty="0"/>
              <a:t>small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98F41D-1CAC-704C-9222-97354F52F6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2059" y="4180011"/>
            <a:ext cx="365760" cy="2286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AEBAFC72-C7E0-7244-A742-B7A053A6A19B}"/>
              </a:ext>
            </a:extLst>
          </p:cNvPr>
          <p:cNvSpPr txBox="1"/>
          <p:nvPr/>
        </p:nvSpPr>
        <p:spPr>
          <a:xfrm>
            <a:off x="3811679" y="5737466"/>
            <a:ext cx="153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</a:t>
            </a:r>
            <a:r>
              <a:rPr lang="en-US" i="1" dirty="0"/>
              <a:t>R, </a:t>
            </a:r>
            <a:r>
              <a:rPr lang="en-US" dirty="0"/>
              <a:t>large  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971E593-0FA2-6B44-A9F4-5179C585B3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2059" y="5810091"/>
            <a:ext cx="365760" cy="228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CFC5D62-1EC8-E542-9FB5-F28332495103}"/>
              </a:ext>
            </a:extLst>
          </p:cNvPr>
          <p:cNvSpPr txBox="1"/>
          <p:nvPr/>
        </p:nvSpPr>
        <p:spPr>
          <a:xfrm>
            <a:off x="3814350" y="4498119"/>
            <a:ext cx="1774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𝛆</a:t>
            </a:r>
            <a:r>
              <a:rPr lang="en-US" baseline="-25000" dirty="0"/>
              <a:t>2</a:t>
            </a:r>
            <a:r>
              <a:rPr lang="en-US" dirty="0"/>
              <a:t>, large v</a:t>
            </a:r>
            <a:r>
              <a:rPr lang="en-US" baseline="-25000" dirty="0"/>
              <a:t>2 </a:t>
            </a:r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A987FFD-9F2B-3247-BDC6-306CDCD9FCAC}"/>
              </a:ext>
            </a:extLst>
          </p:cNvPr>
          <p:cNvSpPr txBox="1"/>
          <p:nvPr/>
        </p:nvSpPr>
        <p:spPr>
          <a:xfrm>
            <a:off x="3829076" y="6157694"/>
            <a:ext cx="185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𝛆</a:t>
            </a:r>
            <a:r>
              <a:rPr lang="en-US" baseline="-25000" dirty="0"/>
              <a:t>2</a:t>
            </a:r>
            <a:r>
              <a:rPr lang="en-US" dirty="0"/>
              <a:t>, small v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DC1EE7E-E099-1149-9B68-2D7724605664}"/>
                  </a:ext>
                </a:extLst>
              </p:cNvPr>
              <p:cNvSpPr txBox="1"/>
              <p:nvPr/>
            </p:nvSpPr>
            <p:spPr>
              <a:xfrm>
                <a:off x="5902122" y="3950180"/>
                <a:ext cx="6289878" cy="2923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ü"/>
                </a:pPr>
                <a:r>
                  <a:rPr 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Deformation has negative contribution on correlation between v</a:t>
                </a:r>
                <a:r>
                  <a:rPr lang="en-US" sz="24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dirty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dirty="0">
                                <a:solidFill>
                                  <a:srgbClr val="002060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dirty="0">
                                <a:solidFill>
                                  <a:srgbClr val="002060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dirty="0">
                                <a:solidFill>
                                  <a:srgbClr val="002060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𝑇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itchFamily="2" charset="2"/>
                  <a:buChar char="ü"/>
                </a:pPr>
                <a:r>
                  <a: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2400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dirty="0">
                                <a:solidFill>
                                  <a:srgbClr val="FF0000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dirty="0">
                                <a:solidFill>
                                  <a:srgbClr val="FF0000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dirty="0">
                                <a:solidFill>
                                  <a:srgbClr val="FF0000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correlation: A novel tool to reveal the quadrupole deformation at extremely short time scale (&lt; 10</a:t>
                </a:r>
                <a:r>
                  <a:rPr lang="en-US" sz="2400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−24</a:t>
                </a:r>
                <a:r>
                  <a: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s). </a:t>
                </a:r>
              </a:p>
              <a:p>
                <a:endPara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DC1EE7E-E099-1149-9B68-2D7724605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2122" y="3950180"/>
                <a:ext cx="6289878" cy="2923877"/>
              </a:xfrm>
              <a:prstGeom prst="rect">
                <a:avLst/>
              </a:prstGeom>
              <a:blipFill>
                <a:blip r:embed="rId8"/>
                <a:stretch>
                  <a:fillRect l="-1207" t="-1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8" name="Picture 67">
            <a:extLst>
              <a:ext uri="{FF2B5EF4-FFF2-40B4-BE49-F238E27FC236}">
                <a16:creationId xmlns:a16="http://schemas.microsoft.com/office/drawing/2014/main" id="{401E9849-0556-1947-B40B-10B08B53D1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40814" y="4671240"/>
            <a:ext cx="660289" cy="24156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E56FF64-D355-6D45-83DE-F063D22F703E}"/>
                  </a:ext>
                </a:extLst>
              </p:cNvPr>
              <p:cNvSpPr/>
              <p:nvPr/>
            </p:nvSpPr>
            <p:spPr>
              <a:xfrm>
                <a:off x="9174614" y="1606955"/>
                <a:ext cx="3160765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itchFamily="2" charset="2"/>
                  <a:buChar char="ü"/>
                </a:pPr>
                <a:r>
                  <a:rPr lang="en-US" sz="2400" dirty="0">
                    <a:solidFill>
                      <a:srgbClr val="7030A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Deformation is </a:t>
                </a:r>
                <a:r>
                  <a:rPr lang="en-US" sz="24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dominated</a:t>
                </a:r>
                <a:r>
                  <a:rPr lang="en-US" sz="2400" dirty="0">
                    <a:solidFill>
                      <a:srgbClr val="7030A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by qua</a:t>
                </a:r>
                <a:r>
                  <a:rPr lang="en-US" sz="24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drupole component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E56FF64-D355-6D45-83DE-F063D22F70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4614" y="1606955"/>
                <a:ext cx="3160765" cy="1569660"/>
              </a:xfrm>
              <a:prstGeom prst="rect">
                <a:avLst/>
              </a:prstGeom>
              <a:blipFill>
                <a:blip r:embed="rId10"/>
                <a:stretch>
                  <a:fillRect l="-2800" t="-3200" b="-7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6">
            <a:extLst>
              <a:ext uri="{FF2B5EF4-FFF2-40B4-BE49-F238E27FC236}">
                <a16:creationId xmlns:a16="http://schemas.microsoft.com/office/drawing/2014/main" id="{5CC82A0D-F9ED-B04B-BA4D-1B5D868A43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9824" y="5769674"/>
            <a:ext cx="513515" cy="83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6">
            <a:extLst>
              <a:ext uri="{FF2B5EF4-FFF2-40B4-BE49-F238E27FC236}">
                <a16:creationId xmlns:a16="http://schemas.microsoft.com/office/drawing/2014/main" id="{5A9A3C93-7A46-F146-A453-473644A8BD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51584" y="5769674"/>
            <a:ext cx="513515" cy="83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ight Arrow 56">
            <a:extLst>
              <a:ext uri="{FF2B5EF4-FFF2-40B4-BE49-F238E27FC236}">
                <a16:creationId xmlns:a16="http://schemas.microsoft.com/office/drawing/2014/main" id="{0E583E10-D4B1-6249-984F-EB5063384D02}"/>
              </a:ext>
            </a:extLst>
          </p:cNvPr>
          <p:cNvSpPr/>
          <p:nvPr/>
        </p:nvSpPr>
        <p:spPr>
          <a:xfrm>
            <a:off x="530196" y="5662055"/>
            <a:ext cx="416077" cy="1605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ight Arrow 57">
            <a:extLst>
              <a:ext uri="{FF2B5EF4-FFF2-40B4-BE49-F238E27FC236}">
                <a16:creationId xmlns:a16="http://schemas.microsoft.com/office/drawing/2014/main" id="{C7E742D6-B3B4-F84A-AD55-673DC00B8354}"/>
              </a:ext>
            </a:extLst>
          </p:cNvPr>
          <p:cNvSpPr/>
          <p:nvPr/>
        </p:nvSpPr>
        <p:spPr>
          <a:xfrm flipH="1" flipV="1">
            <a:off x="1444681" y="5640418"/>
            <a:ext cx="416077" cy="1821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4">
            <a:extLst>
              <a:ext uri="{FF2B5EF4-FFF2-40B4-BE49-F238E27FC236}">
                <a16:creationId xmlns:a16="http://schemas.microsoft.com/office/drawing/2014/main" id="{620012F1-4356-4A4C-9ADA-48C9E743AD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98" y="4152804"/>
            <a:ext cx="573565" cy="96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4">
            <a:extLst>
              <a:ext uri="{FF2B5EF4-FFF2-40B4-BE49-F238E27FC236}">
                <a16:creationId xmlns:a16="http://schemas.microsoft.com/office/drawing/2014/main" id="{9A0D85F2-D2C2-9E40-92AA-5C91BB5ABA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612" y="4148549"/>
            <a:ext cx="573565" cy="96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ight Arrow 61">
            <a:extLst>
              <a:ext uri="{FF2B5EF4-FFF2-40B4-BE49-F238E27FC236}">
                <a16:creationId xmlns:a16="http://schemas.microsoft.com/office/drawing/2014/main" id="{3A05F2A5-8C05-FC4E-B80B-3508191E93F7}"/>
              </a:ext>
            </a:extLst>
          </p:cNvPr>
          <p:cNvSpPr/>
          <p:nvPr/>
        </p:nvSpPr>
        <p:spPr>
          <a:xfrm>
            <a:off x="497674" y="3913904"/>
            <a:ext cx="416077" cy="1605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ight Arrow 66">
            <a:extLst>
              <a:ext uri="{FF2B5EF4-FFF2-40B4-BE49-F238E27FC236}">
                <a16:creationId xmlns:a16="http://schemas.microsoft.com/office/drawing/2014/main" id="{BD68546B-16E3-4449-88CD-808235410D33}"/>
              </a:ext>
            </a:extLst>
          </p:cNvPr>
          <p:cNvSpPr/>
          <p:nvPr/>
        </p:nvSpPr>
        <p:spPr>
          <a:xfrm flipH="1" flipV="1">
            <a:off x="1444680" y="3892267"/>
            <a:ext cx="416077" cy="1821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146CC365-7421-E042-8FF1-2F190365B8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20270" y="1343853"/>
            <a:ext cx="5163315" cy="1261746"/>
          </a:xfrm>
          <a:prstGeom prst="rect">
            <a:avLst/>
          </a:prstGeom>
        </p:spPr>
      </p:pic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D036D021-B3CB-D54B-A9C2-A8476BB18E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95975" y="2678259"/>
            <a:ext cx="4357425" cy="1153177"/>
          </a:xfrm>
          <a:prstGeom prst="rect">
            <a:avLst/>
          </a:prstGeom>
        </p:spPr>
      </p:pic>
      <p:sp>
        <p:nvSpPr>
          <p:cNvPr id="69" name="Footer Placeholder 4">
            <a:extLst>
              <a:ext uri="{FF2B5EF4-FFF2-40B4-BE49-F238E27FC236}">
                <a16:creationId xmlns:a16="http://schemas.microsoft.com/office/drawing/2014/main" id="{D4D6C35A-1B3B-3D43-8A83-DFF0AD1B7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800" b="1" i="1"/>
            </a:lvl1pPr>
          </a:lstStyle>
          <a:p>
            <a:r>
              <a:rPr lang="en-US" dirty="0"/>
              <a:t>S. Huang ISMD2021</a:t>
            </a:r>
          </a:p>
        </p:txBody>
      </p:sp>
    </p:spTree>
    <p:extLst>
      <p:ext uri="{BB962C8B-B14F-4D97-AF65-F5344CB8AC3E}">
        <p14:creationId xmlns:p14="http://schemas.microsoft.com/office/powerpoint/2010/main" val="2560204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40438B6-B8F9-494C-B40B-1115DF96BD0C}"/>
              </a:ext>
            </a:extLst>
          </p:cNvPr>
          <p:cNvSpPr txBox="1"/>
          <p:nvPr/>
        </p:nvSpPr>
        <p:spPr>
          <a:xfrm>
            <a:off x="4288473" y="247963"/>
            <a:ext cx="2901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881686"/>
                </a:solidFill>
              </a:rPr>
              <a:t>The STAR detector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10CC1716-4EEA-AC49-B3CA-A45059944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88039970-A527-7A49-9F68-529C8E52D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" y="1326246"/>
            <a:ext cx="6829085" cy="4674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62F6B7-7CEA-6941-AA95-DF2D0D86D7FA}"/>
              </a:ext>
            </a:extLst>
          </p:cNvPr>
          <p:cNvSpPr txBox="1"/>
          <p:nvPr/>
        </p:nvSpPr>
        <p:spPr>
          <a:xfrm>
            <a:off x="161235" y="5627604"/>
            <a:ext cx="429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Large, Uniform Acceptance at Mid-rapidity 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BC45A67-6F5A-A14B-B462-978D32788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0320" y="1460932"/>
            <a:ext cx="4925455" cy="4351338"/>
          </a:xfrm>
        </p:spPr>
        <p:txBody>
          <a:bodyPr>
            <a:normAutofit/>
          </a:bodyPr>
          <a:lstStyle/>
          <a:p>
            <a:r>
              <a:rPr lang="en-US" sz="2400" dirty="0"/>
              <a:t>&lt;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&gt; and </a:t>
            </a:r>
            <a:r>
              <a:rPr lang="en-US" sz="2400" dirty="0" err="1"/>
              <a:t>v</a:t>
            </a:r>
            <a:r>
              <a:rPr lang="en-US" sz="2400" baseline="-25000" dirty="0" err="1"/>
              <a:t>n</a:t>
            </a:r>
            <a:r>
              <a:rPr lang="en-US" sz="2400" dirty="0"/>
              <a:t> are measured within 0.2&lt;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&lt;2.0 GeV/c and |𝜂|&lt;1.0</a:t>
            </a:r>
          </a:p>
          <a:p>
            <a:endParaRPr lang="en-US" sz="2400" dirty="0"/>
          </a:p>
          <a:p>
            <a:r>
              <a:rPr lang="en-US" sz="2400" dirty="0"/>
              <a:t>Multiplicity are measured within 0.2&lt;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&lt;2.0 GeV/c and |𝜂|&lt;0.5</a:t>
            </a:r>
          </a:p>
          <a:p>
            <a:endParaRPr lang="en-US" sz="2400" dirty="0"/>
          </a:p>
          <a:p>
            <a:r>
              <a:rPr lang="en-US" sz="2400" dirty="0"/>
              <a:t>Track efficiency is corrected from embedding data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F678F5E-0FF4-1247-846A-DDC1AB2D6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800" b="1" i="1"/>
            </a:lvl1pPr>
          </a:lstStyle>
          <a:p>
            <a:r>
              <a:rPr lang="en-US" dirty="0"/>
              <a:t>S. Huang ISMD2021</a:t>
            </a:r>
          </a:p>
        </p:txBody>
      </p:sp>
    </p:spTree>
    <p:extLst>
      <p:ext uri="{BB962C8B-B14F-4D97-AF65-F5344CB8AC3E}">
        <p14:creationId xmlns:p14="http://schemas.microsoft.com/office/powerpoint/2010/main" val="3313870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2C856-9588-7149-A8D3-BCF8FCB28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EB5CD00-8B88-1A49-AB82-A171516A7762}"/>
                  </a:ext>
                </a:extLst>
              </p:cNvPr>
              <p:cNvSpPr txBox="1"/>
              <p:nvPr/>
            </p:nvSpPr>
            <p:spPr>
              <a:xfrm>
                <a:off x="2117530" y="276539"/>
                <a:ext cx="91203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881686"/>
                    </a:solidFill>
                  </a:rPr>
                  <a:t>Event-by-event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88168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 smtClean="0">
                            <a:solidFill>
                              <a:srgbClr val="881686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en-US" sz="2800" b="1" i="0" smtClean="0">
                            <a:solidFill>
                              <a:srgbClr val="881686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</m:sub>
                    </m:sSub>
                  </m:oMath>
                </a14:m>
                <a:r>
                  <a:rPr lang="en-US" sz="2800" b="1" dirty="0">
                    <a:solidFill>
                      <a:srgbClr val="881686"/>
                    </a:solidFill>
                  </a:rPr>
                  <a:t> vs.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800" b="1" i="1" smtClean="0">
                            <a:solidFill>
                              <a:srgbClr val="88168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0" smtClean="0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  <m:sub>
                            <m:r>
                              <a:rPr lang="en-US" sz="2800" b="1" i="0" smtClean="0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  <m:t>𝐓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b="1" dirty="0">
                    <a:solidFill>
                      <a:srgbClr val="881686"/>
                    </a:solidFill>
                  </a:rPr>
                  <a:t> in ultra central (0-0.5%) collisions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EB5CD00-8B88-1A49-AB82-A171516A77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7530" y="276539"/>
                <a:ext cx="9120317" cy="523220"/>
              </a:xfrm>
              <a:prstGeom prst="rect">
                <a:avLst/>
              </a:prstGeom>
              <a:blipFill>
                <a:blip r:embed="rId2"/>
                <a:stretch>
                  <a:fillRect l="-1391" t="-11905" r="-556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3DD2297-D1D1-D744-A04D-9057D39F9A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35" r="982"/>
          <a:stretch/>
        </p:blipFill>
        <p:spPr>
          <a:xfrm>
            <a:off x="519918" y="823487"/>
            <a:ext cx="5269879" cy="3440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750E7A-8DEC-0B4A-9D5A-48223283C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23487"/>
            <a:ext cx="5397886" cy="34381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FEAED1F-E10F-E34F-94E4-17D17D8AFDE5}"/>
                  </a:ext>
                </a:extLst>
              </p:cNvPr>
              <p:cNvSpPr/>
              <p:nvPr/>
            </p:nvSpPr>
            <p:spPr>
              <a:xfrm>
                <a:off x="3154857" y="4460028"/>
                <a:ext cx="882412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Negative</a:t>
                </a:r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correlation </a:t>
                </a:r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 observed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v</m:t>
                        </m:r>
                      </m:e>
                      <m:sub>
                        <m:r>
                          <a:rPr lang="en-US" b="0" i="0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T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central U+U collisions while not in </a:t>
                </a:r>
                <a:r>
                  <a:rPr lang="en-US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Au+Au</a:t>
                </a:r>
                <a:endPara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FEAED1F-E10F-E34F-94E4-17D17D8AFD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4857" y="4460028"/>
                <a:ext cx="8824121" cy="646331"/>
              </a:xfrm>
              <a:prstGeom prst="rect">
                <a:avLst/>
              </a:prstGeom>
              <a:blipFill>
                <a:blip r:embed="rId5"/>
                <a:stretch>
                  <a:fillRect l="-431" t="-5769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623E2E5-A49C-D145-9DC9-97482BDE4B77}"/>
                  </a:ext>
                </a:extLst>
              </p:cNvPr>
              <p:cNvSpPr/>
              <p:nvPr/>
            </p:nvSpPr>
            <p:spPr>
              <a:xfrm>
                <a:off x="3154857" y="5154558"/>
                <a:ext cx="808299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v</m:t>
                        </m:r>
                      </m:e>
                      <m:sub>
                        <m:r>
                          <a:rPr lang="en-US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b>
                    </m:sSub>
                    <m:r>
                      <a:rPr lang="en-US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T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correlations are </a:t>
                </a:r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positive and similar </a:t>
                </a:r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between  </a:t>
                </a:r>
                <a:r>
                  <a:rPr lang="en-US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Au+Au</a:t>
                </a:r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U+U</a:t>
                </a:r>
                <a:endPara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623E2E5-A49C-D145-9DC9-97482BDE4B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4857" y="5154558"/>
                <a:ext cx="8082990" cy="369332"/>
              </a:xfrm>
              <a:prstGeom prst="rect">
                <a:avLst/>
              </a:prstGeom>
              <a:blipFill>
                <a:blip r:embed="rId6"/>
                <a:stretch>
                  <a:fillRect l="-471"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5A57B580-170F-3C46-8A23-8B66F5A661DA}"/>
              </a:ext>
            </a:extLst>
          </p:cNvPr>
          <p:cNvSpPr/>
          <p:nvPr/>
        </p:nvSpPr>
        <p:spPr>
          <a:xfrm>
            <a:off x="3154857" y="5641021"/>
            <a:ext cx="85891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implementing the statistical fluctuation (due to finite multiplicity),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TRENTo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 can reproduce the data quantitatively.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9AF37C-2883-4045-BC64-BC0EFE34EF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561" y="4934965"/>
            <a:ext cx="2652436" cy="1382653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B6EEEA0B-C95A-4649-AEE1-BF4E398B719C}"/>
              </a:ext>
            </a:extLst>
          </p:cNvPr>
          <p:cNvSpPr/>
          <p:nvPr/>
        </p:nvSpPr>
        <p:spPr>
          <a:xfrm>
            <a:off x="5580782" y="4872874"/>
            <a:ext cx="749808" cy="1481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D17894-3E33-EB4F-A7F9-C97B5491C54F}"/>
              </a:ext>
            </a:extLst>
          </p:cNvPr>
          <p:cNvSpPr txBox="1"/>
          <p:nvPr/>
        </p:nvSpPr>
        <p:spPr>
          <a:xfrm>
            <a:off x="6447020" y="4752748"/>
            <a:ext cx="2935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deformation in U+U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2330ECC-0F3B-BC44-8572-8E44A1074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800" b="1" i="1"/>
            </a:lvl1pPr>
          </a:lstStyle>
          <a:p>
            <a:r>
              <a:rPr lang="en-US" dirty="0"/>
              <a:t>S. Huang ISMD2021</a:t>
            </a:r>
          </a:p>
        </p:txBody>
      </p:sp>
    </p:spTree>
    <p:extLst>
      <p:ext uri="{BB962C8B-B14F-4D97-AF65-F5344CB8AC3E}">
        <p14:creationId xmlns:p14="http://schemas.microsoft.com/office/powerpoint/2010/main" val="1552544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40438B6-B8F9-494C-B40B-1115DF96BD0C}"/>
              </a:ext>
            </a:extLst>
          </p:cNvPr>
          <p:cNvSpPr txBox="1"/>
          <p:nvPr/>
        </p:nvSpPr>
        <p:spPr>
          <a:xfrm>
            <a:off x="5008987" y="4890"/>
            <a:ext cx="3031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881686"/>
                </a:solidFill>
              </a:rPr>
              <a:t>Pearson coefficient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10CC1716-4EEA-AC49-B3CA-A45059944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B135AA-5BE2-2A40-ACA2-54D6EA437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102" y="1173664"/>
            <a:ext cx="5380474" cy="6011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A594FC-E2BA-6B49-8000-F3F3619F8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466" y="2211062"/>
            <a:ext cx="4669452" cy="10084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59A1E6-F970-B249-841D-C0E8D0D29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896" y="3473471"/>
            <a:ext cx="4418381" cy="538827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DE71E87-8595-BE4B-A900-0323749906CB}"/>
              </a:ext>
            </a:extLst>
          </p:cNvPr>
          <p:cNvSpPr txBox="1"/>
          <p:nvPr/>
        </p:nvSpPr>
        <p:spPr>
          <a:xfrm>
            <a:off x="81037" y="1187274"/>
            <a:ext cx="4303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1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Bozek</a:t>
            </a: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PRC93, 044908(2016); B. </a:t>
            </a:r>
            <a:r>
              <a:rPr lang="en-US" sz="1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Schenke</a:t>
            </a: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PRC102, 034905(2020); G. </a:t>
            </a:r>
            <a:r>
              <a:rPr lang="en-US" sz="1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Giacalone</a:t>
            </a: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PRC102, 024901(2020), PRL124, 202301(2020), arXiv:2006.15721; </a:t>
            </a:r>
          </a:p>
          <a:p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F.G. </a:t>
            </a:r>
            <a:r>
              <a:rPr lang="en-US" sz="1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Gardim</a:t>
            </a: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PLB809, 135749(2020) ; ATLAS EPJC79, 985(2019)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5C1887F-9CD3-894A-B703-69613E596197}"/>
              </a:ext>
            </a:extLst>
          </p:cNvPr>
          <p:cNvCxnSpPr>
            <a:cxnSpLocks/>
          </p:cNvCxnSpPr>
          <p:nvPr/>
        </p:nvCxnSpPr>
        <p:spPr>
          <a:xfrm flipV="1">
            <a:off x="5091357" y="1551960"/>
            <a:ext cx="326165" cy="536912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1134623-0F9C-9B40-AE60-E20042FD81DF}"/>
              </a:ext>
            </a:extLst>
          </p:cNvPr>
          <p:cNvCxnSpPr>
            <a:cxnSpLocks/>
          </p:cNvCxnSpPr>
          <p:nvPr/>
        </p:nvCxnSpPr>
        <p:spPr>
          <a:xfrm flipH="1">
            <a:off x="4163434" y="3212412"/>
            <a:ext cx="270141" cy="363043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72BE218-2F6E-C640-943F-7E4CA0FBF01F}"/>
              </a:ext>
            </a:extLst>
          </p:cNvPr>
          <p:cNvCxnSpPr>
            <a:cxnSpLocks/>
          </p:cNvCxnSpPr>
          <p:nvPr/>
        </p:nvCxnSpPr>
        <p:spPr>
          <a:xfrm>
            <a:off x="6503895" y="3168249"/>
            <a:ext cx="417023" cy="324909"/>
          </a:xfrm>
          <a:prstGeom prst="straightConnector1">
            <a:avLst/>
          </a:prstGeom>
          <a:ln w="15875">
            <a:solidFill>
              <a:srgbClr val="1504F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CAC09FD-3C05-9C4E-B9A2-E8A6B7881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4407" y="1935549"/>
            <a:ext cx="2590800" cy="4191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4B1CB37-842C-2340-87B6-B043AA0E1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9138" y="3605149"/>
            <a:ext cx="2551705" cy="27546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935579F-82E2-6B47-979B-3809796C1F16}"/>
              </a:ext>
            </a:extLst>
          </p:cNvPr>
          <p:cNvSpPr txBox="1"/>
          <p:nvPr/>
        </p:nvSpPr>
        <p:spPr>
          <a:xfrm>
            <a:off x="10162304" y="2338428"/>
            <a:ext cx="12394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100" baseline="-2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track weight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E108B2-C4C4-304C-8F30-BD2DD3E3B1FA}"/>
              </a:ext>
            </a:extLst>
          </p:cNvPr>
          <p:cNvSpPr/>
          <p:nvPr/>
        </p:nvSpPr>
        <p:spPr>
          <a:xfrm>
            <a:off x="3170296" y="942331"/>
            <a:ext cx="6248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BFC426-B41D-5443-A199-3B4FDCA74349}"/>
              </a:ext>
            </a:extLst>
          </p:cNvPr>
          <p:cNvSpPr txBox="1"/>
          <p:nvPr/>
        </p:nvSpPr>
        <p:spPr>
          <a:xfrm>
            <a:off x="236976" y="592848"/>
            <a:ext cx="8386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Pearson coefficient: </a:t>
            </a:r>
            <a:r>
              <a:rPr lang="en-US" sz="2400" b="1" i="1" dirty="0">
                <a:solidFill>
                  <a:srgbClr val="7030A0"/>
                </a:solidFill>
              </a:rPr>
              <a:t>designed to measure dynamical fluctuations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CD7AD1D7-C869-7D48-99E7-6BE293346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800" b="1" i="1"/>
            </a:lvl1pPr>
          </a:lstStyle>
          <a:p>
            <a:r>
              <a:rPr lang="en-US" dirty="0"/>
              <a:t>S. Huang ISMD2021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816A3C-1AE8-0C49-8BBE-F48BFD39D047}"/>
              </a:ext>
            </a:extLst>
          </p:cNvPr>
          <p:cNvSpPr txBox="1"/>
          <p:nvPr/>
        </p:nvSpPr>
        <p:spPr>
          <a:xfrm>
            <a:off x="3859598" y="4464395"/>
            <a:ext cx="4654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Nonflow effect: sub-event method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C8ADC57-0154-494A-801D-D3CAF54EE230}"/>
              </a:ext>
            </a:extLst>
          </p:cNvPr>
          <p:cNvGrpSpPr/>
          <p:nvPr/>
        </p:nvGrpSpPr>
        <p:grpSpPr>
          <a:xfrm>
            <a:off x="297397" y="5001056"/>
            <a:ext cx="6627496" cy="892007"/>
            <a:chOff x="428273" y="5314302"/>
            <a:chExt cx="6627496" cy="892007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FF7E65A-B4B6-214D-A7BA-3902469B1A07}"/>
                </a:ext>
              </a:extLst>
            </p:cNvPr>
            <p:cNvGrpSpPr/>
            <p:nvPr/>
          </p:nvGrpSpPr>
          <p:grpSpPr>
            <a:xfrm>
              <a:off x="428273" y="5314302"/>
              <a:ext cx="6627496" cy="892007"/>
              <a:chOff x="510638" y="5346942"/>
              <a:chExt cx="6627496" cy="892007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8E89C4D-CFE6-3A4B-810F-85713A5E79F5}"/>
                  </a:ext>
                </a:extLst>
              </p:cNvPr>
              <p:cNvSpPr/>
              <p:nvPr/>
            </p:nvSpPr>
            <p:spPr>
              <a:xfrm>
                <a:off x="510638" y="5936128"/>
                <a:ext cx="3042179" cy="302821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59BCAF4-3095-004F-A6CB-138210D57079}"/>
                  </a:ext>
                </a:extLst>
              </p:cNvPr>
              <p:cNvSpPr/>
              <p:nvPr/>
            </p:nvSpPr>
            <p:spPr>
              <a:xfrm>
                <a:off x="4217500" y="5934147"/>
                <a:ext cx="1379791" cy="302823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E52BB9A-8BF6-A240-826A-718D2625819B}"/>
                  </a:ext>
                </a:extLst>
              </p:cNvPr>
              <p:cNvSpPr txBox="1"/>
              <p:nvPr/>
            </p:nvSpPr>
            <p:spPr>
              <a:xfrm>
                <a:off x="1482089" y="5375518"/>
                <a:ext cx="11208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Standard</a:t>
                </a:r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5C3D5B88-2D6D-F142-86CB-E4B31DE686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04284" y="5918867"/>
                <a:ext cx="1695798" cy="302821"/>
              </a:xfrm>
              <a:prstGeom prst="rect">
                <a:avLst/>
              </a:prstGeom>
            </p:spPr>
          </p:pic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89E4092-52D7-EA4B-AA0D-5E9E9F93B0B3}"/>
                  </a:ext>
                </a:extLst>
              </p:cNvPr>
              <p:cNvSpPr/>
              <p:nvPr/>
            </p:nvSpPr>
            <p:spPr>
              <a:xfrm>
                <a:off x="5758343" y="5934147"/>
                <a:ext cx="1379791" cy="302823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C95E1F6C-F67D-5F47-90F9-8AD9573058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79938" y="5990306"/>
                <a:ext cx="953764" cy="246663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BE326D3-FE2E-D748-BE32-7C587014FD5A}"/>
                  </a:ext>
                </a:extLst>
              </p:cNvPr>
              <p:cNvSpPr txBox="1"/>
              <p:nvPr/>
            </p:nvSpPr>
            <p:spPr>
              <a:xfrm>
                <a:off x="5101507" y="5346942"/>
                <a:ext cx="13260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2-subevent</a:t>
                </a: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A6F5B66-11B9-F044-B462-17219A54D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94310" y="5951316"/>
              <a:ext cx="1019052" cy="236302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9F92B86-DCC6-9848-8DD3-B3F1E48E45F7}"/>
              </a:ext>
            </a:extLst>
          </p:cNvPr>
          <p:cNvGrpSpPr/>
          <p:nvPr/>
        </p:nvGrpSpPr>
        <p:grpSpPr>
          <a:xfrm>
            <a:off x="7984555" y="4957870"/>
            <a:ext cx="3835617" cy="920731"/>
            <a:chOff x="7398251" y="4154193"/>
            <a:chExt cx="3835617" cy="92073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6E33D0D-1C3F-1B4E-9579-DEE36A22206E}"/>
                </a:ext>
              </a:extLst>
            </p:cNvPr>
            <p:cNvGrpSpPr/>
            <p:nvPr/>
          </p:nvGrpSpPr>
          <p:grpSpPr>
            <a:xfrm>
              <a:off x="7398251" y="4154193"/>
              <a:ext cx="3835617" cy="920731"/>
              <a:chOff x="8010474" y="5316239"/>
              <a:chExt cx="3835617" cy="92073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79D2CC1-DE51-114E-9DE2-596E9E009411}"/>
                  </a:ext>
                </a:extLst>
              </p:cNvPr>
              <p:cNvSpPr/>
              <p:nvPr/>
            </p:nvSpPr>
            <p:spPr>
              <a:xfrm>
                <a:off x="8010474" y="5934147"/>
                <a:ext cx="1058148" cy="302823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BB9AC11F-97DB-5F43-9B00-7F6EDD6D8731}"/>
                  </a:ext>
                </a:extLst>
              </p:cNvPr>
              <p:cNvSpPr/>
              <p:nvPr/>
            </p:nvSpPr>
            <p:spPr>
              <a:xfrm>
                <a:off x="9263943" y="5934147"/>
                <a:ext cx="1328679" cy="302823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7C72C8CB-F8DE-BD4E-83FC-162804C10636}"/>
                  </a:ext>
                </a:extLst>
              </p:cNvPr>
              <p:cNvSpPr/>
              <p:nvPr/>
            </p:nvSpPr>
            <p:spPr>
              <a:xfrm>
                <a:off x="10787943" y="5934147"/>
                <a:ext cx="1058148" cy="302823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A1CBAF74-FF67-CE45-897C-80F35D577E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56948" y="5975490"/>
                <a:ext cx="965200" cy="203200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C1F8438-1640-2143-9854-4D8354B69598}"/>
                  </a:ext>
                </a:extLst>
              </p:cNvPr>
              <p:cNvSpPr txBox="1"/>
              <p:nvPr/>
            </p:nvSpPr>
            <p:spPr>
              <a:xfrm>
                <a:off x="9510510" y="5316239"/>
                <a:ext cx="13260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3-subevent</a:t>
                </a:r>
              </a:p>
            </p:txBody>
          </p:sp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15ED7A26-D5FC-BE40-A0B5-40253271C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277767" y="4826144"/>
              <a:ext cx="787400" cy="1905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F95716-4066-3C47-9E36-FF46326F9454}"/>
              </a:ext>
            </a:extLst>
          </p:cNvPr>
          <p:cNvSpPr txBox="1"/>
          <p:nvPr/>
        </p:nvSpPr>
        <p:spPr>
          <a:xfrm>
            <a:off x="9175736" y="5531193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&gt;</a:t>
            </a:r>
            <a:r>
              <a:rPr lang="en-US" baseline="-25000" dirty="0"/>
              <a:t> </a:t>
            </a:r>
            <a:r>
              <a:rPr lang="en-US" dirty="0"/>
              <a:t>|𝜂|&lt;0.35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A0B4509-45EB-104D-88E2-51499EE2222F}"/>
              </a:ext>
            </a:extLst>
          </p:cNvPr>
          <p:cNvSpPr txBox="1"/>
          <p:nvPr/>
        </p:nvSpPr>
        <p:spPr>
          <a:xfrm>
            <a:off x="4821292" y="5967201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&gt;</a:t>
            </a:r>
            <a:r>
              <a:rPr lang="en-US" baseline="-25000" dirty="0"/>
              <a:t> </a:t>
            </a:r>
            <a:r>
              <a:rPr lang="en-US" dirty="0"/>
              <a:t>|𝜂|&lt;1.0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BF502C6-B7C5-0840-8C15-6992B469FB26}"/>
              </a:ext>
            </a:extLst>
          </p:cNvPr>
          <p:cNvSpPr/>
          <p:nvPr/>
        </p:nvSpPr>
        <p:spPr>
          <a:xfrm>
            <a:off x="81036" y="528110"/>
            <a:ext cx="12029927" cy="375231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5E14FE48-68B6-6447-B255-D0E918786829}"/>
              </a:ext>
            </a:extLst>
          </p:cNvPr>
          <p:cNvSpPr/>
          <p:nvPr/>
        </p:nvSpPr>
        <p:spPr>
          <a:xfrm>
            <a:off x="81036" y="4431825"/>
            <a:ext cx="12029927" cy="204517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413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2C856-9588-7149-A8D3-BCF8FCB28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011F8AA-1E96-6547-97E5-4A7B02ACC406}"/>
                  </a:ext>
                </a:extLst>
              </p:cNvPr>
              <p:cNvSpPr txBox="1"/>
              <p:nvPr/>
            </p:nvSpPr>
            <p:spPr>
              <a:xfrm>
                <a:off x="3130036" y="41791"/>
                <a:ext cx="6852163" cy="53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881686"/>
                    </a:solidFill>
                  </a:rPr>
                  <a:t>Dynamical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1" i="1" smtClean="0">
                            <a:solidFill>
                              <a:srgbClr val="88168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0" smtClean="0">
                            <a:solidFill>
                              <a:srgbClr val="881686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en-US" sz="2800" b="1" i="0" smtClean="0">
                            <a:solidFill>
                              <a:srgbClr val="881686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</m:sub>
                      <m:sup>
                        <m:r>
                          <a:rPr lang="en-US" sz="2800" b="1" i="0" smtClean="0">
                            <a:solidFill>
                              <a:srgbClr val="88168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sz="2800" b="1" dirty="0">
                    <a:solidFill>
                      <a:srgbClr val="881686"/>
                    </a:solidFill>
                  </a:rPr>
                  <a:t> variance and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800" b="1" i="1">
                            <a:solidFill>
                              <a:srgbClr val="88168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1" i="1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  <m:sub>
                            <m:r>
                              <a:rPr lang="en-US" sz="2800" b="1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  <m:t>𝐓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b="1" dirty="0">
                    <a:solidFill>
                      <a:srgbClr val="881686"/>
                    </a:solidFill>
                  </a:rPr>
                  <a:t> fluctuations 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011F8AA-1E96-6547-97E5-4A7B02ACC4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036" y="41791"/>
                <a:ext cx="6852163" cy="532966"/>
              </a:xfrm>
              <a:prstGeom prst="rect">
                <a:avLst/>
              </a:prstGeom>
              <a:blipFill>
                <a:blip r:embed="rId2"/>
                <a:stretch>
                  <a:fillRect l="-1852" t="-9302" r="-1296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88A87AC-51BD-9A49-A348-47BA50CC6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09" r="49839"/>
          <a:stretch/>
        </p:blipFill>
        <p:spPr>
          <a:xfrm>
            <a:off x="343204" y="1983588"/>
            <a:ext cx="4560445" cy="4100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CE1F51-0D7C-2941-83D3-6F7433C2B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195" y="1944939"/>
            <a:ext cx="4560445" cy="408228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FF19FD-45DE-2B40-823D-C4D4DAC921A0}"/>
                  </a:ext>
                </a:extLst>
              </p:cNvPr>
              <p:cNvSpPr txBox="1"/>
              <p:nvPr/>
            </p:nvSpPr>
            <p:spPr>
              <a:xfrm>
                <a:off x="2555768" y="6093355"/>
                <a:ext cx="87246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Both flow and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p</m:t>
                            </m:r>
                          </m:e>
                          <m:sub>
                            <m:r>
                              <a:rPr lang="en-US" sz="2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𝐓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fluctuations affected by nuclear deformation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FF19FD-45DE-2B40-823D-C4D4DAC92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68" y="6093355"/>
                <a:ext cx="8724632" cy="461665"/>
              </a:xfrm>
              <a:prstGeom prst="rect">
                <a:avLst/>
              </a:prstGeom>
              <a:blipFill>
                <a:blip r:embed="rId5"/>
                <a:stretch>
                  <a:fillRect l="-1163" t="-13889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F173601D-3089-EF46-8735-9DCA952C6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6248" y="615259"/>
            <a:ext cx="3302104" cy="7131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448BF8-5022-5444-B45E-8EEFCFC678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2784" y="1370936"/>
            <a:ext cx="4150157" cy="50611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9E44CF8-0D6F-194E-B341-123B5283ADEE}"/>
              </a:ext>
            </a:extLst>
          </p:cNvPr>
          <p:cNvCxnSpPr>
            <a:cxnSpLocks/>
          </p:cNvCxnSpPr>
          <p:nvPr/>
        </p:nvCxnSpPr>
        <p:spPr>
          <a:xfrm flipH="1">
            <a:off x="5245367" y="1413767"/>
            <a:ext cx="270141" cy="363043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7B51506-D256-1D47-B0BE-2B8704DC5FE8}"/>
              </a:ext>
            </a:extLst>
          </p:cNvPr>
          <p:cNvCxnSpPr>
            <a:cxnSpLocks/>
          </p:cNvCxnSpPr>
          <p:nvPr/>
        </p:nvCxnSpPr>
        <p:spPr>
          <a:xfrm>
            <a:off x="6923756" y="1409019"/>
            <a:ext cx="417023" cy="324909"/>
          </a:xfrm>
          <a:prstGeom prst="straightConnector1">
            <a:avLst/>
          </a:prstGeom>
          <a:ln w="15875">
            <a:solidFill>
              <a:srgbClr val="1504F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1A5AAAF1-714C-BF47-B514-E7AE6BF8EB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8837" y="1500509"/>
            <a:ext cx="2786429" cy="300809"/>
          </a:xfrm>
          <a:prstGeom prst="rect">
            <a:avLst/>
          </a:prstGeom>
        </p:spPr>
      </p:pic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0AB77558-39DF-A741-B1E8-2692D8830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800" b="1" i="1"/>
            </a:lvl1pPr>
          </a:lstStyle>
          <a:p>
            <a:r>
              <a:rPr lang="en-US" dirty="0"/>
              <a:t>S. Huang ISMD2021</a:t>
            </a:r>
          </a:p>
        </p:txBody>
      </p:sp>
    </p:spTree>
    <p:extLst>
      <p:ext uri="{BB962C8B-B14F-4D97-AF65-F5344CB8AC3E}">
        <p14:creationId xmlns:p14="http://schemas.microsoft.com/office/powerpoint/2010/main" val="2360222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4CA83C-77AC-8F4B-91C0-563E2CFDF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412" y="1542148"/>
            <a:ext cx="9533226" cy="44465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2C856-9588-7149-A8D3-BCF8FCB28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CC64E1-8307-C441-9909-9385BCA7C2EB}"/>
                  </a:ext>
                </a:extLst>
              </p:cNvPr>
              <p:cNvSpPr txBox="1"/>
              <p:nvPr/>
            </p:nvSpPr>
            <p:spPr>
              <a:xfrm>
                <a:off x="4326587" y="68031"/>
                <a:ext cx="4065728" cy="5786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881686"/>
                    </a:solidFill>
                  </a:rPr>
                  <a:t>Covariance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881686"/>
                        </a:solidFill>
                        <a:latin typeface="Cambria Math" panose="02040503050406030204" pitchFamily="18" charset="0"/>
                      </a:rPr>
                      <m:t>𝐂𝐨𝐯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rgbClr val="88168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b="1" i="1" smtClean="0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1" i="0" smtClean="0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  <m:sub>
                            <m:r>
                              <a:rPr lang="en-US" sz="2800" b="1" i="0" smtClean="0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  <m:t>𝐧</m:t>
                            </m:r>
                          </m:sub>
                          <m:sup>
                            <m:r>
                              <a:rPr lang="en-US" sz="2800" b="1" i="0" smtClean="0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  <m:r>
                          <a:rPr lang="en-US" sz="2800" b="1" i="0" smtClean="0">
                            <a:solidFill>
                              <a:srgbClr val="881686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1" i="1" smtClean="0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rgbClr val="88168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0" smtClean="0">
                                    <a:solidFill>
                                      <a:srgbClr val="881686"/>
                                    </a:solidFill>
                                    <a:latin typeface="Cambria Math" panose="02040503050406030204" pitchFamily="18" charset="0"/>
                                  </a:rPr>
                                  <m:t>𝐩</m:t>
                                </m:r>
                              </m:e>
                              <m:sub>
                                <m:r>
                                  <a:rPr lang="en-US" sz="2800" b="1" i="0" smtClean="0">
                                    <a:solidFill>
                                      <a:srgbClr val="881686"/>
                                    </a:solidFill>
                                    <a:latin typeface="Cambria Math" panose="02040503050406030204" pitchFamily="18" charset="0"/>
                                  </a:rPr>
                                  <m:t>𝐓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2800" b="1" dirty="0">
                  <a:solidFill>
                    <a:srgbClr val="881686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CC64E1-8307-C441-9909-9385BCA7C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587" y="68031"/>
                <a:ext cx="4065728" cy="578685"/>
              </a:xfrm>
              <a:prstGeom prst="rect">
                <a:avLst/>
              </a:prstGeom>
              <a:blipFill>
                <a:blip r:embed="rId3"/>
                <a:stretch>
                  <a:fillRect l="-3115" t="-4348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5BFAB8D-E64D-8E4D-85B1-B023C02E4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455" y="772926"/>
            <a:ext cx="45466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D9DAC4-E587-8A42-96E5-7B8E49253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9359" y="787446"/>
            <a:ext cx="3302104" cy="71313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2AB830-8076-2B41-AD31-1069F5ED7A8A}"/>
              </a:ext>
            </a:extLst>
          </p:cNvPr>
          <p:cNvCxnSpPr>
            <a:cxnSpLocks/>
          </p:cNvCxnSpPr>
          <p:nvPr/>
        </p:nvCxnSpPr>
        <p:spPr>
          <a:xfrm>
            <a:off x="4740713" y="869259"/>
            <a:ext cx="1174312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E59C027-D362-BE45-B888-9DCD174701A4}"/>
              </a:ext>
            </a:extLst>
          </p:cNvPr>
          <p:cNvSpPr txBox="1"/>
          <p:nvPr/>
        </p:nvSpPr>
        <p:spPr>
          <a:xfrm>
            <a:off x="1896866" y="4108704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536F88-8E58-5F40-8865-F0C7EEF85F67}"/>
              </a:ext>
            </a:extLst>
          </p:cNvPr>
          <p:cNvSpPr txBox="1"/>
          <p:nvPr/>
        </p:nvSpPr>
        <p:spPr>
          <a:xfrm>
            <a:off x="6733056" y="4108704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D27488C-A026-8641-ADD5-4BF329C3CC1F}"/>
                  </a:ext>
                </a:extLst>
              </p:cNvPr>
              <p:cNvSpPr txBox="1"/>
              <p:nvPr/>
            </p:nvSpPr>
            <p:spPr>
              <a:xfrm>
                <a:off x="2184766" y="6085074"/>
                <a:ext cx="8547468" cy="440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Sign-change for c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ov</m:t>
                    </m:r>
                    <m:d>
                      <m:dPr>
                        <m:ctrlPr>
                          <a:rPr lang="en-US" sz="200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000">
                                <a:solidFill>
                                  <a:srgbClr val="FF0000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000" b="0" i="1">
                                <a:solidFill>
                                  <a:srgbClr val="FF0000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v</m:t>
                            </m:r>
                          </m:e>
                          <m:sub>
                            <m:r>
                              <a:rPr lang="en-US" sz="2000" b="0" i="1">
                                <a:solidFill>
                                  <a:srgbClr val="FF0000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000" b="0" i="1">
                                <a:solidFill>
                                  <a:srgbClr val="FF0000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000" b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>
                                <a:solidFill>
                                  <a:srgbClr val="FF0000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>
                                    <a:solidFill>
                                      <a:srgbClr val="FF0000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1">
                                    <a:solidFill>
                                      <a:srgbClr val="FF0000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p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000" b="0" i="1">
                                    <a:solidFill>
                                      <a:srgbClr val="FF0000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T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sz="200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central U+U as expected from deformation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D27488C-A026-8641-ADD5-4BF329C3C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766" y="6085074"/>
                <a:ext cx="8547468" cy="440505"/>
              </a:xfrm>
              <a:prstGeom prst="rect">
                <a:avLst/>
              </a:prstGeom>
              <a:blipFill>
                <a:blip r:embed="rId6"/>
                <a:stretch>
                  <a:fillRect l="-593" t="-2857" r="-59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1133D03-30A6-5C45-8267-724164C08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800" b="1" i="1"/>
            </a:lvl1pPr>
          </a:lstStyle>
          <a:p>
            <a:r>
              <a:rPr lang="en-US" dirty="0"/>
              <a:t>S. Huang ISMD2021</a:t>
            </a:r>
          </a:p>
        </p:txBody>
      </p:sp>
    </p:spTree>
    <p:extLst>
      <p:ext uri="{BB962C8B-B14F-4D97-AF65-F5344CB8AC3E}">
        <p14:creationId xmlns:p14="http://schemas.microsoft.com/office/powerpoint/2010/main" val="3560328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2C856-9588-7149-A8D3-BCF8FCB28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2383"/>
            <a:ext cx="2743200" cy="365125"/>
          </a:xfrm>
        </p:spPr>
        <p:txBody>
          <a:bodyPr/>
          <a:lstStyle/>
          <a:p>
            <a:r>
              <a:rPr lang="en-US" dirty="0"/>
              <a:t>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565FA31-949E-9744-B66C-01F90FEAE531}"/>
                  </a:ext>
                </a:extLst>
              </p:cNvPr>
              <p:cNvSpPr txBox="1"/>
              <p:nvPr/>
            </p:nvSpPr>
            <p:spPr>
              <a:xfrm>
                <a:off x="4224841" y="68453"/>
                <a:ext cx="4818435" cy="5786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881686"/>
                    </a:solidFill>
                  </a:rPr>
                  <a:t>Pearson coefficient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88168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𝛒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rgbClr val="88168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b="1" i="1" smtClean="0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1" i="0" smtClean="0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  <m:sub>
                            <m:r>
                              <a:rPr lang="en-US" sz="2800" b="1" i="0" smtClean="0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  <m:t>𝐧</m:t>
                            </m:r>
                          </m:sub>
                          <m:sup>
                            <m:r>
                              <a:rPr lang="en-US" sz="2800" b="1" i="0" smtClean="0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  <m:r>
                          <a:rPr lang="en-US" sz="2800" b="1" i="0" smtClean="0">
                            <a:solidFill>
                              <a:srgbClr val="881686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1" i="1" smtClean="0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rgbClr val="88168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0" smtClean="0">
                                    <a:solidFill>
                                      <a:srgbClr val="881686"/>
                                    </a:solidFill>
                                    <a:latin typeface="Cambria Math" panose="02040503050406030204" pitchFamily="18" charset="0"/>
                                  </a:rPr>
                                  <m:t>𝐩</m:t>
                                </m:r>
                              </m:e>
                              <m:sub>
                                <m:r>
                                  <a:rPr lang="en-US" sz="2800" b="1" i="0" smtClean="0">
                                    <a:solidFill>
                                      <a:srgbClr val="881686"/>
                                    </a:solidFill>
                                    <a:latin typeface="Cambria Math" panose="02040503050406030204" pitchFamily="18" charset="0"/>
                                  </a:rPr>
                                  <m:t>𝐓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2800" b="1" dirty="0">
                  <a:solidFill>
                    <a:srgbClr val="881686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565FA31-949E-9744-B66C-01F90FEAE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841" y="68453"/>
                <a:ext cx="4818435" cy="578685"/>
              </a:xfrm>
              <a:prstGeom prst="rect">
                <a:avLst/>
              </a:prstGeom>
              <a:blipFill>
                <a:blip r:embed="rId2"/>
                <a:stretch>
                  <a:fillRect l="-2632" t="-4348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5D7ABA8-70C6-3742-BA84-E1F41143B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3" y="891789"/>
            <a:ext cx="9976104" cy="45018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BA1CEA8-5F28-5542-850A-D80D357F6586}"/>
                  </a:ext>
                </a:extLst>
              </p:cNvPr>
              <p:cNvSpPr txBox="1"/>
              <p:nvPr/>
            </p:nvSpPr>
            <p:spPr>
              <a:xfrm>
                <a:off x="0" y="5416191"/>
                <a:ext cx="11377602" cy="1212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𝜌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400" b="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v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 b="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400" b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p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b="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T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quite different between central U+U(negative) and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Au+Au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(positive)</a:t>
                </a:r>
              </a:p>
              <a:p>
                <a:pPr marL="342900" indent="-342900">
                  <a:buFont typeface="Wingdings" pitchFamily="2" charset="2"/>
                  <a:buChar char="ü"/>
                </a:pP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𝜌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v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p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T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similar and always positive in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Au+Au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U+U collisions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BA1CEA8-5F28-5542-850A-D80D357F6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16191"/>
                <a:ext cx="11377602" cy="1212191"/>
              </a:xfrm>
              <a:prstGeom prst="rect">
                <a:avLst/>
              </a:prstGeom>
              <a:blipFill>
                <a:blip r:embed="rId4"/>
                <a:stretch>
                  <a:fillRect l="-781" t="-3125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AE2CB37-41E4-7B43-BE19-4F3C37344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800" b="1" i="1"/>
            </a:lvl1pPr>
          </a:lstStyle>
          <a:p>
            <a:r>
              <a:rPr lang="en-US" dirty="0"/>
              <a:t>S. Huang ISMD2021</a:t>
            </a:r>
          </a:p>
        </p:txBody>
      </p:sp>
    </p:spTree>
    <p:extLst>
      <p:ext uri="{BB962C8B-B14F-4D97-AF65-F5344CB8AC3E}">
        <p14:creationId xmlns:p14="http://schemas.microsoft.com/office/powerpoint/2010/main" val="1676334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16285D8-2E7E-964B-BF98-786BFC9B64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527" r="49945"/>
          <a:stretch/>
        </p:blipFill>
        <p:spPr>
          <a:xfrm>
            <a:off x="757238" y="722109"/>
            <a:ext cx="5086350" cy="46586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262BF0-962D-C946-AD0B-0D08E42183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7"/>
          <a:stretch/>
        </p:blipFill>
        <p:spPr>
          <a:xfrm>
            <a:off x="6145616" y="790606"/>
            <a:ext cx="4929968" cy="444754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2C856-9588-7149-A8D3-BCF8FCB28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4F5E80-40CC-3547-A2B1-001AA93A0E2B}"/>
                  </a:ext>
                </a:extLst>
              </p:cNvPr>
              <p:cNvSpPr txBox="1"/>
              <p:nvPr/>
            </p:nvSpPr>
            <p:spPr>
              <a:xfrm>
                <a:off x="4038600" y="6744"/>
                <a:ext cx="5782865" cy="5786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88168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𝛒</m:t>
                    </m:r>
                    <m:d>
                      <m:dPr>
                        <m:ctrlPr>
                          <a:rPr lang="en-US" sz="2800" b="1" i="1">
                            <a:solidFill>
                              <a:srgbClr val="88168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b="1" i="1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1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  <m:sub>
                            <m:r>
                              <a:rPr lang="en-US" sz="2800" b="1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  <m:t>𝐧</m:t>
                            </m:r>
                          </m:sub>
                          <m:sup>
                            <m:r>
                              <a:rPr lang="en-US" sz="2800" b="1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  <m:r>
                          <a:rPr lang="en-US" sz="2800" b="1">
                            <a:solidFill>
                              <a:srgbClr val="881686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1" i="1">
                                <a:solidFill>
                                  <a:srgbClr val="88168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1" i="1">
                                    <a:solidFill>
                                      <a:srgbClr val="88168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>
                                    <a:solidFill>
                                      <a:srgbClr val="881686"/>
                                    </a:solidFill>
                                    <a:latin typeface="Cambria Math" panose="02040503050406030204" pitchFamily="18" charset="0"/>
                                  </a:rPr>
                                  <m:t>𝐩</m:t>
                                </m:r>
                              </m:e>
                              <m:sub>
                                <m:r>
                                  <a:rPr lang="en-US" sz="2800" b="1">
                                    <a:solidFill>
                                      <a:srgbClr val="881686"/>
                                    </a:solidFill>
                                    <a:latin typeface="Cambria Math" panose="02040503050406030204" pitchFamily="18" charset="0"/>
                                  </a:rPr>
                                  <m:t>𝐓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sz="2800" b="1" dirty="0">
                    <a:solidFill>
                      <a:srgbClr val="881686"/>
                    </a:solidFill>
                  </a:rPr>
                  <a:t> from Sub-Event Method 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4F5E80-40CC-3547-A2B1-001AA93A0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6744"/>
                <a:ext cx="5782865" cy="578685"/>
              </a:xfrm>
              <a:prstGeom prst="rect">
                <a:avLst/>
              </a:prstGeom>
              <a:blipFill>
                <a:blip r:embed="rId4"/>
                <a:stretch>
                  <a:fillRect l="-877" t="-4255"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F20F2AD-0090-D34F-8FED-5D0E7EB3E622}"/>
              </a:ext>
            </a:extLst>
          </p:cNvPr>
          <p:cNvSpPr txBox="1"/>
          <p:nvPr/>
        </p:nvSpPr>
        <p:spPr>
          <a:xfrm>
            <a:off x="1559133" y="5682411"/>
            <a:ext cx="9266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Sub-event methods indicate non-flow effect is negligible in central AA collisions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66B02C81-CDDE-8C41-9F2B-8DE1D86A0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800" b="1" i="1"/>
            </a:lvl1pPr>
          </a:lstStyle>
          <a:p>
            <a:r>
              <a:rPr lang="en-US" dirty="0"/>
              <a:t>S. Huang ISMD2021</a:t>
            </a:r>
          </a:p>
        </p:txBody>
      </p:sp>
    </p:spTree>
    <p:extLst>
      <p:ext uri="{BB962C8B-B14F-4D97-AF65-F5344CB8AC3E}">
        <p14:creationId xmlns:p14="http://schemas.microsoft.com/office/powerpoint/2010/main" val="844363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7442</TotalTime>
  <Words>877</Words>
  <Application>Microsoft Macintosh PowerPoint</Application>
  <PresentationFormat>Widescreen</PresentationFormat>
  <Paragraphs>131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Wingdings</vt:lpstr>
      <vt:lpstr>Office Theme</vt:lpstr>
      <vt:lpstr>Exploring the deformation of nuclei with  vn-&lt;pT&gt; correlation from STAR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the deformation of nuclei with correlation between anisotropic flow and transverse momentum</dc:title>
  <dc:creator>Shengli Huang</dc:creator>
  <cp:lastModifiedBy>Shengli Huang</cp:lastModifiedBy>
  <cp:revision>61</cp:revision>
  <dcterms:created xsi:type="dcterms:W3CDTF">2021-07-06T15:52:05Z</dcterms:created>
  <dcterms:modified xsi:type="dcterms:W3CDTF">2021-07-11T19:55:04Z</dcterms:modified>
</cp:coreProperties>
</file>