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0" r:id="rId1"/>
    <p:sldMasterId id="2147483912" r:id="rId2"/>
    <p:sldMasterId id="2147483936" r:id="rId3"/>
  </p:sldMasterIdLst>
  <p:notesMasterIdLst>
    <p:notesMasterId r:id="rId7"/>
  </p:notesMasterIdLst>
  <p:handoutMasterIdLst>
    <p:handoutMasterId r:id="rId8"/>
  </p:handoutMasterIdLst>
  <p:sldIdLst>
    <p:sldId id="268" r:id="rId4"/>
    <p:sldId id="267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81" autoAdjust="0"/>
  </p:normalViewPr>
  <p:slideViewPr>
    <p:cSldViewPr snapToGrid="0">
      <p:cViewPr>
        <p:scale>
          <a:sx n="99" d="100"/>
          <a:sy n="99" d="100"/>
        </p:scale>
        <p:origin x="-137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91C7A-FB8A-F747-9AE7-45CB2A79B70E}" type="datetimeFigureOut">
              <a:rPr lang="en-US" smtClean="0"/>
              <a:t>5/23/14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896F4-7438-0844-A495-2EB77E01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8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47C0-F9E2-BF4C-8485-4CEAF674ED0B}" type="datetimeFigureOut">
              <a:rPr lang="en-US" smtClean="0"/>
              <a:t>5/23/14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8841D-2148-CD44-8BBF-647DB01A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6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1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5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5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7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7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2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06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13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80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3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17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46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76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1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386-70F8-C647-A7D6-B69C9AAF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GIF"/><Relationship Id="rId15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2199" y="6475098"/>
            <a:ext cx="889998" cy="24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5/24/14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3510" y="6475098"/>
            <a:ext cx="2883750" cy="24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Xu Sun – QM 2014 - Flash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0960" y="6475098"/>
            <a:ext cx="605839" cy="24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901386-70F8-C647-A7D6-B69C9AAFFF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TAR_transparent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4" y="18697"/>
            <a:ext cx="834248" cy="6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5098"/>
            <a:ext cx="889998" cy="24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5/24/14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0332" y="6475098"/>
            <a:ext cx="1743197" cy="24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Xu Sun – QM 2014 - Flash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0960" y="6475098"/>
            <a:ext cx="605839" cy="24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901386-70F8-C647-A7D6-B69C9AAFFF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i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0" y="6175802"/>
            <a:ext cx="859147" cy="688408"/>
          </a:xfrm>
          <a:prstGeom prst="rect">
            <a:avLst/>
          </a:prstGeom>
        </p:spPr>
      </p:pic>
      <p:pic>
        <p:nvPicPr>
          <p:cNvPr id="10" name="Picture 9" descr="800px-LBNL-blue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47" y="140071"/>
            <a:ext cx="1060180" cy="659962"/>
          </a:xfrm>
          <a:prstGeom prst="rect">
            <a:avLst/>
          </a:prstGeom>
        </p:spPr>
      </p:pic>
      <p:pic>
        <p:nvPicPr>
          <p:cNvPr id="11" name="Picture 10" descr="STAR_transparent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8" y="140027"/>
            <a:ext cx="834248" cy="6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5/24/14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Xu Sun – QM 2014 - Flash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1386-70F8-C647-A7D6-B69C9AAFF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3.GIF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1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77250" y="2959100"/>
            <a:ext cx="8788950" cy="3060700"/>
          </a:xfrm>
          <a:prstGeom prst="roundRect">
            <a:avLst>
              <a:gd name="adj" fmla="val 6708"/>
            </a:avLst>
          </a:prstGeom>
          <a:noFill/>
          <a:ln w="57150" cap="flat" cmpd="thinThick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3246"/>
            <a:ext cx="9144000" cy="2261293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Book Antiqua"/>
                <a:cs typeface="Book Antiqua"/>
              </a:rPr>
              <a:t>Triangular Flow of Identified Hadrons in Au+Au Collisions at √</a:t>
            </a:r>
            <a:r>
              <a:rPr lang="en-US" sz="3500" b="1" dirty="0" err="1" smtClean="0">
                <a:latin typeface="Book Antiqua"/>
                <a:cs typeface="Book Antiqua"/>
              </a:rPr>
              <a:t>s</a:t>
            </a:r>
            <a:r>
              <a:rPr lang="en-US" sz="3500" b="1" baseline="-25000" dirty="0" err="1" smtClean="0">
                <a:latin typeface="Book Antiqua"/>
                <a:cs typeface="Book Antiqua"/>
              </a:rPr>
              <a:t>NN</a:t>
            </a:r>
            <a:r>
              <a:rPr lang="en-US" sz="3500" b="1" dirty="0" smtClean="0">
                <a:latin typeface="Book Antiqua"/>
                <a:cs typeface="Book Antiqua"/>
              </a:rPr>
              <a:t> = 39 &amp; 200 GeV</a:t>
            </a:r>
            <a:br>
              <a:rPr lang="en-US" sz="3500" b="1" dirty="0" smtClean="0">
                <a:latin typeface="Book Antiqua"/>
                <a:cs typeface="Book Antiqua"/>
              </a:rPr>
            </a:br>
            <a:r>
              <a:rPr lang="en-US" sz="1333" b="1" dirty="0" smtClean="0">
                <a:latin typeface="Book Antiqua"/>
                <a:cs typeface="Book Antiqua"/>
              </a:rPr>
              <a:t/>
            </a:r>
            <a:br>
              <a:rPr lang="en-US" sz="1333" b="1" dirty="0" smtClean="0">
                <a:latin typeface="Book Antiqua"/>
                <a:cs typeface="Book Antiqua"/>
              </a:rPr>
            </a:br>
            <a:r>
              <a:rPr lang="en-US" sz="2400" dirty="0" smtClean="0">
                <a:latin typeface="Book Antiqua"/>
                <a:cs typeface="Book Antiqua"/>
              </a:rPr>
              <a:t>Xu Sun</a:t>
            </a:r>
            <a:r>
              <a:rPr lang="en-US" sz="2400" baseline="30000" dirty="0" smtClean="0">
                <a:latin typeface="Book Antiqua"/>
                <a:cs typeface="Book Antiqua"/>
              </a:rPr>
              <a:t>(1,2) </a:t>
            </a:r>
            <a:r>
              <a:rPr lang="en-US" sz="2400" dirty="0" smtClean="0">
                <a:latin typeface="Book Antiqua"/>
                <a:cs typeface="Book Antiqua"/>
              </a:rPr>
              <a:t>for the STAR Collaboration </a:t>
            </a:r>
            <a:r>
              <a:rPr lang="en-US" sz="3600" dirty="0" smtClean="0">
                <a:latin typeface="Book Antiqua"/>
                <a:cs typeface="Book Antiqua"/>
              </a:rPr>
              <a:t/>
            </a:r>
            <a:br>
              <a:rPr lang="en-US" sz="3600" dirty="0" smtClean="0">
                <a:latin typeface="Book Antiqua"/>
                <a:cs typeface="Book Antiqua"/>
              </a:rPr>
            </a:br>
            <a:endParaRPr lang="en-US" sz="3500" dirty="0">
              <a:latin typeface="Book Antiqua"/>
              <a:cs typeface="Book Antiqua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35803"/>
              </p:ext>
            </p:extLst>
          </p:nvPr>
        </p:nvGraphicFramePr>
        <p:xfrm>
          <a:off x="4917061" y="5245909"/>
          <a:ext cx="3695710" cy="59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3" imgW="2997200" imgH="469900" progId="Equation.3">
                  <p:embed/>
                </p:oleObj>
              </mc:Choice>
              <mc:Fallback>
                <p:oleObj name="Equation" r:id="rId3" imgW="2997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061" y="5245909"/>
                        <a:ext cx="3695710" cy="595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STAR_FINAL_3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8342"/>
          <a:stretch>
            <a:fillRect/>
          </a:stretch>
        </p:blipFill>
        <p:spPr>
          <a:xfrm>
            <a:off x="656070" y="3597184"/>
            <a:ext cx="3584943" cy="2256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rcRect r="69404"/>
          <a:stretch>
            <a:fillRect/>
          </a:stretch>
        </p:blipFill>
        <p:spPr>
          <a:xfrm>
            <a:off x="355050" y="6265142"/>
            <a:ext cx="771018" cy="548959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2" idx="2"/>
          </p:cNvCxnSpPr>
          <p:nvPr/>
        </p:nvCxnSpPr>
        <p:spPr>
          <a:xfrm>
            <a:off x="1321838" y="3991517"/>
            <a:ext cx="705916" cy="457716"/>
          </a:xfrm>
          <a:prstGeom prst="straightConnector1">
            <a:avLst/>
          </a:prstGeom>
          <a:ln>
            <a:solidFill>
              <a:srgbClr val="CCFFCC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31396" y="3662683"/>
            <a:ext cx="595035" cy="338554"/>
          </a:xfrm>
          <a:prstGeom prst="rect">
            <a:avLst/>
          </a:prstGeom>
          <a:noFill/>
          <a:ln w="381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TPC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h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8" y="6238323"/>
            <a:ext cx="686098" cy="549749"/>
          </a:xfrm>
          <a:prstGeom prst="rect">
            <a:avLst/>
          </a:prstGeom>
        </p:spPr>
      </p:pic>
      <p:pic>
        <p:nvPicPr>
          <p:cNvPr id="20" name="Picture 19" descr="800px-LBNL-blue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16" y="6325632"/>
            <a:ext cx="697097" cy="4339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5616" y="3652963"/>
            <a:ext cx="492443" cy="338554"/>
          </a:xfrm>
          <a:prstGeom prst="rect">
            <a:avLst/>
          </a:prstGeom>
          <a:noFill/>
          <a:ln w="381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T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o</a:t>
            </a:r>
            <a:r>
              <a:rPr lang="en-US" sz="1600" b="1" dirty="0" err="1" smtClean="0">
                <a:solidFill>
                  <a:schemeClr val="bg1"/>
                </a:solidFill>
              </a:rPr>
              <a:t>F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>
            <a:stCxn id="24" idx="2"/>
          </p:cNvCxnSpPr>
          <p:nvPr/>
        </p:nvCxnSpPr>
        <p:spPr>
          <a:xfrm rot="16200000" flipH="1">
            <a:off x="2266808" y="4163343"/>
            <a:ext cx="447998" cy="123786"/>
          </a:xfrm>
          <a:prstGeom prst="straightConnector1">
            <a:avLst/>
          </a:prstGeom>
          <a:ln>
            <a:solidFill>
              <a:srgbClr val="CCFFCC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84" y="3372140"/>
            <a:ext cx="2840037" cy="1927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5"/>
          <p:cNvSpPr>
            <a:spLocks/>
          </p:cNvSpPr>
          <p:nvPr/>
        </p:nvSpPr>
        <p:spPr bwMode="auto">
          <a:xfrm rot="19560000">
            <a:off x="6049193" y="3597703"/>
            <a:ext cx="1487001" cy="1458340"/>
          </a:xfrm>
          <a:custGeom>
            <a:avLst/>
            <a:gdLst>
              <a:gd name="T0" fmla="*/ 0 w 24942"/>
              <a:gd name="T1" fmla="*/ 0 h 28770"/>
              <a:gd name="T2" fmla="*/ 24942 w 24942"/>
              <a:gd name="T3" fmla="*/ 28770 h 28770"/>
            </a:gdLst>
            <a:ahLst/>
            <a:cxnLst/>
            <a:rect l="T0" t="T1" r="T2" b="T3"/>
            <a:pathLst>
              <a:path w="24942" h="28770">
                <a:moveTo>
                  <a:pt x="12471" y="26"/>
                </a:moveTo>
                <a:lnTo>
                  <a:pt x="23304" y="21626"/>
                </a:lnTo>
                <a:lnTo>
                  <a:pt x="1704" y="21580"/>
                </a:lnTo>
                <a:lnTo>
                  <a:pt x="12471" y="26"/>
                </a:lnTo>
                <a:close/>
                <a:moveTo>
                  <a:pt x="12471" y="26"/>
                </a:moveTo>
              </a:path>
            </a:pathLst>
          </a:cu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rot="10800000" flipH="1">
            <a:off x="6628588" y="4399455"/>
            <a:ext cx="1096272" cy="2233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rot="10800000" flipH="1">
            <a:off x="6628588" y="3500555"/>
            <a:ext cx="515761" cy="89890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6951218" y="3885798"/>
            <a:ext cx="353888" cy="513657"/>
          </a:xfrm>
          <a:custGeom>
            <a:avLst/>
            <a:gdLst>
              <a:gd name="T0" fmla="*/ 0 w 21600"/>
              <a:gd name="T1" fmla="*/ 0 h 21600"/>
              <a:gd name="T2" fmla="*/ 2 w 21600"/>
              <a:gd name="T3" fmla="*/ 1 h 21600"/>
              <a:gd name="T4" fmla="*/ 3 w 21600"/>
              <a:gd name="T5" fmla="*/ 2 h 21600"/>
              <a:gd name="T6" fmla="*/ 5 w 21600"/>
              <a:gd name="T7" fmla="*/ 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cubicBezTo>
                  <a:pt x="2810" y="789"/>
                  <a:pt x="5971" y="1435"/>
                  <a:pt x="8429" y="2440"/>
                </a:cubicBezTo>
                <a:cubicBezTo>
                  <a:pt x="10712" y="3373"/>
                  <a:pt x="15629" y="5382"/>
                  <a:pt x="15629" y="5382"/>
                </a:cubicBezTo>
                <a:cubicBezTo>
                  <a:pt x="21424" y="11123"/>
                  <a:pt x="21600" y="14926"/>
                  <a:pt x="21600" y="21600"/>
                </a:cubicBezTo>
              </a:path>
            </a:pathLst>
          </a:custGeom>
          <a:noFill/>
          <a:ln w="444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2" name="Rectangle 9"/>
          <p:cNvSpPr>
            <a:spLocks/>
          </p:cNvSpPr>
          <p:nvPr/>
        </p:nvSpPr>
        <p:spPr bwMode="auto">
          <a:xfrm>
            <a:off x="7724860" y="3435789"/>
            <a:ext cx="403008" cy="4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8"/>
            <a:r>
              <a:rPr lang="en-US" sz="1700">
                <a:latin typeface="Symbol" charset="0"/>
                <a:sym typeface="Symbol" charset="0"/>
              </a:rPr>
              <a:t>ψ</a:t>
            </a:r>
            <a:r>
              <a:rPr lang="en-US" sz="1700" baseline="-25000"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18368" y="6287532"/>
            <a:ext cx="490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dirty="0" smtClean="0">
                <a:latin typeface="Book Antiqua"/>
                <a:cs typeface="Book Antiqua"/>
              </a:rPr>
              <a:t>Harbin Institute of Technology, Harbin, China</a:t>
            </a:r>
          </a:p>
          <a:p>
            <a:pPr marL="342900" indent="-342900">
              <a:buAutoNum type="arabicParenR"/>
            </a:pPr>
            <a:r>
              <a:rPr lang="en-US" sz="1400" dirty="0" smtClean="0">
                <a:latin typeface="Book Antiqua"/>
                <a:cs typeface="Book Antiqua"/>
              </a:rPr>
              <a:t>Lawrence Berkeley National Laboratory, Berkeley, USA</a:t>
            </a:r>
            <a:endParaRPr lang="en-US" sz="1400" dirty="0">
              <a:latin typeface="Book Antiqua"/>
              <a:cs typeface="Book Antiqu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645" y="2997200"/>
            <a:ext cx="7864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Initial Condition </a:t>
            </a:r>
            <a:r>
              <a:rPr lang="en-US" sz="2000" dirty="0" smtClean="0">
                <a:latin typeface="Book Antiqua"/>
                <a:cs typeface="Book Antiqua"/>
              </a:rPr>
              <a:t>and </a:t>
            </a:r>
            <a:r>
              <a:rPr lang="en-US" sz="20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Collectivity</a:t>
            </a:r>
            <a:r>
              <a:rPr lang="en-US" sz="2000" dirty="0" smtClean="0">
                <a:latin typeface="Book Antiqua"/>
                <a:cs typeface="Book Antiqua"/>
              </a:rPr>
              <a:t> in high-energy nuclear collisions</a:t>
            </a:r>
            <a:endParaRPr lang="en-US" sz="2000" dirty="0">
              <a:latin typeface="Book Antiqua"/>
              <a:cs typeface="Book Antiqua"/>
            </a:endParaRPr>
          </a:p>
        </p:txBody>
      </p:sp>
      <p:pic>
        <p:nvPicPr>
          <p:cNvPr id="47" name="Picture 46" descr="Logo_QUARK14_querformat_rot_450.jpg"/>
          <p:cNvPicPr>
            <a:picLocks noChangeAspect="1"/>
          </p:cNvPicPr>
          <p:nvPr/>
        </p:nvPicPr>
        <p:blipFill>
          <a:blip r:embed="rId10"/>
          <a:srcRect r="-2781" b="2702"/>
          <a:stretch>
            <a:fillRect/>
          </a:stretch>
        </p:blipFill>
        <p:spPr>
          <a:xfrm>
            <a:off x="2759921" y="2050171"/>
            <a:ext cx="3614648" cy="562708"/>
          </a:xfrm>
          <a:prstGeom prst="rect">
            <a:avLst/>
          </a:prstGeom>
          <a:ln w="571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STAR_transparent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53" y="6274972"/>
            <a:ext cx="736947" cy="5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3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550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Particle Identification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2199" y="6564894"/>
            <a:ext cx="889998" cy="246377"/>
          </a:xfrm>
        </p:spPr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3510" y="6564894"/>
            <a:ext cx="2883750" cy="246377"/>
          </a:xfrm>
        </p:spPr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pic>
        <p:nvPicPr>
          <p:cNvPr id="8" name="Picture 7" descr="Ph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7" y="3046248"/>
            <a:ext cx="2848010" cy="277266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43000" y="875916"/>
            <a:ext cx="2895600" cy="2342097"/>
            <a:chOff x="228600" y="838202"/>
            <a:chExt cx="2895600" cy="23420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" b="51863"/>
            <a:stretch/>
          </p:blipFill>
          <p:spPr>
            <a:xfrm>
              <a:off x="228600" y="838202"/>
              <a:ext cx="2895600" cy="198603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t="91992" b="-740"/>
            <a:stretch/>
          </p:blipFill>
          <p:spPr>
            <a:xfrm>
              <a:off x="228600" y="2819400"/>
              <a:ext cx="2895600" cy="360899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902199" y="808144"/>
            <a:ext cx="3136401" cy="4964313"/>
          </a:xfrm>
          <a:prstGeom prst="roundRect">
            <a:avLst>
              <a:gd name="adj" fmla="val 6032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53000" y="659336"/>
            <a:ext cx="3180740" cy="5117354"/>
            <a:chOff x="5410200" y="597646"/>
            <a:chExt cx="3180740" cy="5117354"/>
          </a:xfrm>
        </p:grpSpPr>
        <p:sp>
          <p:nvSpPr>
            <p:cNvPr id="17" name="TextBox 16"/>
            <p:cNvSpPr txBox="1"/>
            <p:nvPr/>
          </p:nvSpPr>
          <p:spPr>
            <a:xfrm>
              <a:off x="6600831" y="4582530"/>
              <a:ext cx="874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39</a:t>
              </a:r>
              <a:r>
                <a:rPr lang="zh-CN" altLang="en-US" sz="1600" b="1" dirty="0" smtClean="0"/>
                <a:t> </a:t>
              </a:r>
              <a:r>
                <a:rPr lang="en-US" altLang="zh-CN" sz="1600" b="1" dirty="0" err="1" smtClean="0"/>
                <a:t>GeV</a:t>
              </a:r>
              <a:endParaRPr lang="en-US" sz="16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410200" y="597646"/>
              <a:ext cx="3180740" cy="5117354"/>
              <a:chOff x="6217260" y="1143000"/>
              <a:chExt cx="2681193" cy="4038600"/>
            </a:xfrm>
          </p:grpSpPr>
          <p:pic>
            <p:nvPicPr>
              <p:cNvPr id="19" name="Picture 18" descr="c_v3_pt_Centrality_0080.ep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28"/>
              <a:stretch/>
            </p:blipFill>
            <p:spPr>
              <a:xfrm>
                <a:off x="6217260" y="1143000"/>
                <a:ext cx="2681193" cy="2286000"/>
              </a:xfrm>
              <a:prstGeom prst="rect">
                <a:avLst/>
              </a:prstGeom>
            </p:spPr>
          </p:pic>
          <p:pic>
            <p:nvPicPr>
              <p:cNvPr id="7" name="Picture 6" descr="c_v3_pt_Centrality_0080.eps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656"/>
              <a:stretch/>
            </p:blipFill>
            <p:spPr>
              <a:xfrm>
                <a:off x="6217260" y="2895600"/>
                <a:ext cx="2674365" cy="2286000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299167" y="5029200"/>
              <a:ext cx="12747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STAR Preliminary</a:t>
              </a:r>
              <a:endParaRPr lang="en-US" sz="10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00800" y="990600"/>
              <a:ext cx="137160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00800" y="3189461"/>
              <a:ext cx="137160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60729" y="881503"/>
              <a:ext cx="1910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err="1" smtClean="0"/>
                <a:t>Au+Au</a:t>
              </a:r>
              <a:r>
                <a:rPr lang="en-US" altLang="zh-CN" sz="1200" b="1" dirty="0" smtClean="0"/>
                <a:t>, 200</a:t>
              </a:r>
              <a:r>
                <a:rPr lang="zh-CN" altLang="en-US" sz="1200" b="1" dirty="0" smtClean="0"/>
                <a:t> </a:t>
              </a:r>
              <a:r>
                <a:rPr lang="en-US" altLang="zh-CN" sz="1200" b="1" dirty="0" smtClean="0"/>
                <a:t>GeV,00-80%</a:t>
              </a:r>
              <a:endParaRPr lang="en-US" sz="1200" b="1" dirty="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800600" y="808144"/>
            <a:ext cx="3733800" cy="4977141"/>
          </a:xfrm>
          <a:prstGeom prst="roundRect">
            <a:avLst>
              <a:gd name="adj" fmla="val 4298"/>
            </a:avLst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080960" y="6564894"/>
            <a:ext cx="605839" cy="246377"/>
          </a:xfrm>
        </p:spPr>
        <p:txBody>
          <a:bodyPr/>
          <a:lstStyle/>
          <a:p>
            <a:fld id="{E9901386-70F8-C647-A7D6-B69C9AAFFFC5}" type="slidenum">
              <a:rPr lang="en-US" smtClean="0"/>
              <a:t>2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87926" y="5882724"/>
            <a:ext cx="7820470" cy="646331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Mass ordering of v</a:t>
            </a:r>
            <a:r>
              <a:rPr lang="en-US" baseline="-25000" dirty="0" smtClean="0"/>
              <a:t>3</a:t>
            </a:r>
            <a:r>
              <a:rPr lang="en-US" dirty="0" smtClean="0"/>
              <a:t> for 200 and 39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radial flow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The collectivity is stronger in 200GeV collisions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 flipH="1">
            <a:off x="3220125" y="1385390"/>
            <a:ext cx="205266" cy="28220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6619865" y="2193534"/>
            <a:ext cx="12853" cy="69267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453079" y="4694932"/>
            <a:ext cx="11315" cy="3961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901979" y="3276299"/>
            <a:ext cx="1833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err="1" smtClean="0"/>
              <a:t>Au+Au</a:t>
            </a:r>
            <a:r>
              <a:rPr lang="en-US" altLang="zh-CN" sz="1200" b="1" dirty="0" smtClean="0"/>
              <a:t>, 39</a:t>
            </a:r>
            <a:r>
              <a:rPr lang="zh-CN" altLang="en-US" sz="1200" b="1" dirty="0" smtClean="0"/>
              <a:t> </a:t>
            </a:r>
            <a:r>
              <a:rPr lang="en-US" altLang="zh-CN" sz="1200" b="1" dirty="0" smtClean="0"/>
              <a:t>GeV,00-80%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3322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83" y="-269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Number-of-Constituent Quark Scaling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2199" y="6526410"/>
            <a:ext cx="889998" cy="246377"/>
          </a:xfrm>
        </p:spPr>
        <p:txBody>
          <a:bodyPr/>
          <a:lstStyle/>
          <a:p>
            <a:r>
              <a:rPr lang="en-US" smtClean="0"/>
              <a:t>5/24/14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3510" y="6526410"/>
            <a:ext cx="2883750" cy="246377"/>
          </a:xfrm>
        </p:spPr>
        <p:txBody>
          <a:bodyPr/>
          <a:lstStyle/>
          <a:p>
            <a:r>
              <a:rPr lang="en-US" smtClean="0"/>
              <a:t>Xu Sun – QM 2014 - Flash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0960" y="6526410"/>
            <a:ext cx="605839" cy="246377"/>
          </a:xfrm>
        </p:spPr>
        <p:txBody>
          <a:bodyPr/>
          <a:lstStyle/>
          <a:p>
            <a:fld id="{E9901386-70F8-C647-A7D6-B69C9AAFFFC5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 descr="400px-DOE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1" y="39980108"/>
            <a:ext cx="7940255" cy="2004914"/>
          </a:xfrm>
          <a:prstGeom prst="rect">
            <a:avLst/>
          </a:prstGeom>
        </p:spPr>
      </p:pic>
      <p:pic>
        <p:nvPicPr>
          <p:cNvPr id="197" name="Picture 196" descr="c_scaling_all_008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5" y="1172950"/>
            <a:ext cx="4283694" cy="52280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8" name="TextBox 197"/>
          <p:cNvSpPr txBox="1"/>
          <p:nvPr/>
        </p:nvSpPr>
        <p:spPr>
          <a:xfrm>
            <a:off x="2894355" y="4381486"/>
            <a:ext cx="14927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STAR Preliminary</a:t>
            </a:r>
            <a:endParaRPr lang="en-US" sz="1200" b="1" dirty="0"/>
          </a:p>
        </p:txBody>
      </p:sp>
      <p:sp>
        <p:nvSpPr>
          <p:cNvPr id="200" name="Rectangle 199"/>
          <p:cNvSpPr/>
          <p:nvPr/>
        </p:nvSpPr>
        <p:spPr>
          <a:xfrm>
            <a:off x="5974687" y="1035332"/>
            <a:ext cx="551655" cy="2693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atio_v2v3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7301" r="8844" b="8123"/>
          <a:stretch/>
        </p:blipFill>
        <p:spPr>
          <a:xfrm>
            <a:off x="5089977" y="3373691"/>
            <a:ext cx="3258614" cy="3155610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5396562" y="1515051"/>
            <a:ext cx="2773135" cy="1898559"/>
            <a:chOff x="1152702" y="4387058"/>
            <a:chExt cx="2773135" cy="1898559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4017" y="5943071"/>
              <a:ext cx="2441820" cy="342546"/>
            </a:xfrm>
            <a:prstGeom prst="rect">
              <a:avLst/>
            </a:prstGeom>
          </p:spPr>
        </p:pic>
        <p:sp>
          <p:nvSpPr>
            <p:cNvPr id="183" name="Rectangle 182"/>
            <p:cNvSpPr/>
            <p:nvPr/>
          </p:nvSpPr>
          <p:spPr>
            <a:xfrm>
              <a:off x="1778685" y="4453244"/>
              <a:ext cx="331315" cy="202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769386" y="4532782"/>
              <a:ext cx="1159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/>
                <a:t>Au+Au</a:t>
              </a:r>
              <a:r>
                <a:rPr lang="en-US" sz="1000" b="1" dirty="0" smtClean="0"/>
                <a:t> 200 </a:t>
              </a:r>
              <a:r>
                <a:rPr lang="en-US" sz="1000" b="1" dirty="0" err="1" smtClean="0"/>
                <a:t>GeV</a:t>
              </a:r>
              <a:endParaRPr lang="en-US" sz="1000" b="1" dirty="0" smtClean="0"/>
            </a:p>
          </p:txBody>
        </p:sp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2702" y="4387058"/>
              <a:ext cx="2705510" cy="1530357"/>
            </a:xfrm>
            <a:prstGeom prst="rect">
              <a:avLst/>
            </a:prstGeom>
          </p:spPr>
        </p:pic>
      </p:grpSp>
      <p:sp>
        <p:nvSpPr>
          <p:cNvPr id="178" name="Rectangle 177"/>
          <p:cNvSpPr/>
          <p:nvPr/>
        </p:nvSpPr>
        <p:spPr>
          <a:xfrm>
            <a:off x="4733968" y="696461"/>
            <a:ext cx="4130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R. </a:t>
            </a:r>
            <a:r>
              <a:rPr lang="en-US" sz="1200" b="1" dirty="0" smtClean="0"/>
              <a:t>Lacey, J</a:t>
            </a:r>
            <a:r>
              <a:rPr lang="en-US" sz="1200" b="1" dirty="0"/>
              <a:t>. Phys. G: </a:t>
            </a:r>
            <a:r>
              <a:rPr lang="en-US" sz="1200" b="1" dirty="0" err="1"/>
              <a:t>Nucl</a:t>
            </a:r>
            <a:r>
              <a:rPr lang="en-US" sz="1200" b="1" dirty="0"/>
              <a:t>. Part. Phys. 38 (2011) </a:t>
            </a:r>
            <a:r>
              <a:rPr lang="en-US" sz="1200" b="1" dirty="0" smtClean="0"/>
              <a:t>124048</a:t>
            </a:r>
          </a:p>
          <a:p>
            <a:r>
              <a:rPr lang="pl-PL" sz="1200" b="1" dirty="0" smtClean="0"/>
              <a:t>AMPT</a:t>
            </a:r>
            <a:r>
              <a:rPr lang="pl-PL" sz="1200" b="1" dirty="0"/>
              <a:t>: PRC 84, 064907 (</a:t>
            </a:r>
            <a:r>
              <a:rPr lang="pl-PL" sz="1200" b="1" dirty="0" smtClean="0"/>
              <a:t>2011)</a:t>
            </a:r>
          </a:p>
          <a:p>
            <a:r>
              <a:rPr lang="pl-PL" sz="1200" b="1" dirty="0" err="1" smtClean="0"/>
              <a:t>Harri</a:t>
            </a:r>
            <a:r>
              <a:rPr lang="pl-PL" sz="1200" b="1" dirty="0" smtClean="0"/>
              <a:t> Niemi, QM14, </a:t>
            </a:r>
            <a:r>
              <a:rPr lang="pl-PL" sz="1200" b="1" dirty="0" err="1" smtClean="0"/>
              <a:t>Friday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73132" y="3591762"/>
            <a:ext cx="203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21406" y="846627"/>
            <a:ext cx="107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 </a:t>
            </a:r>
            <a:r>
              <a:rPr lang="en-US" b="1" dirty="0" err="1" smtClean="0"/>
              <a:t>GeV</a:t>
            </a:r>
            <a:endParaRPr lang="en-US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141598" y="845095"/>
            <a:ext cx="96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39 </a:t>
            </a:r>
            <a:r>
              <a:rPr lang="en-US" b="1" dirty="0" err="1" smtClean="0"/>
              <a:t>GeV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-25656"/>
            <a:ext cx="9144000" cy="6858000"/>
            <a:chOff x="0" y="0"/>
            <a:chExt cx="9144000" cy="6858000"/>
          </a:xfrm>
        </p:grpSpPr>
        <p:sp>
          <p:nvSpPr>
            <p:cNvPr id="87" name="Rectangle 8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38793" y="1462307"/>
              <a:ext cx="8056724" cy="4257576"/>
              <a:chOff x="5760287" y="1706033"/>
              <a:chExt cx="8056724" cy="4257576"/>
            </a:xfrm>
          </p:grpSpPr>
          <p:sp>
            <p:nvSpPr>
              <p:cNvPr id="222" name="TextBox 221"/>
              <p:cNvSpPr txBox="1"/>
              <p:nvPr/>
            </p:nvSpPr>
            <p:spPr>
              <a:xfrm>
                <a:off x="5760287" y="1706033"/>
                <a:ext cx="8056724" cy="425757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800" dirty="0" smtClean="0"/>
                  <a:t>Collective behavior for v</a:t>
                </a:r>
                <a:r>
                  <a:rPr lang="en-US" sz="2800" baseline="-25000" dirty="0" smtClean="0"/>
                  <a:t>3 </a:t>
                </a:r>
                <a:r>
                  <a:rPr lang="en-US" sz="2800" dirty="0" smtClean="0"/>
                  <a:t>at 39 and 200 </a:t>
                </a:r>
                <a:r>
                  <a:rPr lang="en-US" sz="2800" dirty="0" err="1" smtClean="0"/>
                  <a:t>GeV</a:t>
                </a:r>
                <a:endParaRPr lang="en-US" sz="2800" dirty="0" smtClean="0"/>
              </a:p>
              <a:p>
                <a:pPr marL="914400" lvl="1" indent="-457200">
                  <a:buFont typeface="Arial"/>
                  <a:buChar char="•"/>
                </a:pPr>
                <a:r>
                  <a:rPr lang="en-US" sz="2800" dirty="0" smtClean="0"/>
                  <a:t>Mass ordering at low </a:t>
                </a:r>
                <a:r>
                  <a:rPr lang="en-US" sz="2800" dirty="0" err="1" smtClean="0"/>
                  <a:t>p</a:t>
                </a:r>
                <a:r>
                  <a:rPr lang="en-US" sz="2800" baseline="-25000" dirty="0" err="1" smtClean="0"/>
                  <a:t>T</a:t>
                </a:r>
                <a:r>
                  <a:rPr lang="en-US" sz="2800" dirty="0" smtClean="0"/>
                  <a:t>, similar </a:t>
                </a:r>
                <a:r>
                  <a:rPr lang="en-US" sz="2800" dirty="0" smtClean="0"/>
                  <a:t>to </a:t>
                </a:r>
                <a:r>
                  <a:rPr lang="en-US" sz="2800" dirty="0" smtClean="0"/>
                  <a:t>v</a:t>
                </a:r>
                <a:r>
                  <a:rPr lang="en-US" sz="2800" baseline="-25000" dirty="0" smtClean="0"/>
                  <a:t>2</a:t>
                </a:r>
              </a:p>
              <a:p>
                <a:pPr marL="914400" lvl="1" indent="-457200">
                  <a:buFont typeface="Arial"/>
                  <a:buChar char="•"/>
                </a:pPr>
                <a:r>
                  <a:rPr lang="en-US" sz="2800" dirty="0"/>
                  <a:t>v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/v</a:t>
                </a:r>
                <a:r>
                  <a:rPr lang="en-US" sz="2800" baseline="-25000" dirty="0" smtClean="0"/>
                  <a:t>3</a:t>
                </a:r>
                <a:r>
                  <a:rPr lang="en-US" sz="2800" dirty="0" smtClean="0"/>
                  <a:t> &gt; 1: v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geometry +fluctuation</a:t>
                </a:r>
              </a:p>
              <a:p>
                <a:pPr lvl="4"/>
                <a:r>
                  <a:rPr lang="en-US" sz="2800" dirty="0"/>
                  <a:t>	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  </a:t>
                </a:r>
                <a:r>
                  <a:rPr lang="en-US" sz="2800" dirty="0" smtClean="0"/>
                  <a:t>v</a:t>
                </a:r>
                <a:r>
                  <a:rPr lang="en-US" sz="2800" baseline="-25000" dirty="0" smtClean="0"/>
                  <a:t>3</a:t>
                </a:r>
                <a:r>
                  <a:rPr lang="en-US" sz="2800" dirty="0" smtClean="0"/>
                  <a:t> fluctuation</a:t>
                </a:r>
                <a:endParaRPr lang="en-US" sz="2800" dirty="0" smtClean="0"/>
              </a:p>
              <a:p>
                <a:pPr lvl="1"/>
                <a:r>
                  <a:rPr lang="en-US" sz="2800" baseline="-25000" dirty="0"/>
                  <a:t>	</a:t>
                </a:r>
                <a:endParaRPr lang="en-US" sz="2800" baseline="-25000" dirty="0" smtClean="0"/>
              </a:p>
              <a:p>
                <a:pPr marL="285750" indent="-285750">
                  <a:buFont typeface="Arial"/>
                  <a:buChar char="•"/>
                </a:pPr>
                <a:r>
                  <a:rPr lang="en-US" sz="2800" dirty="0" smtClean="0"/>
                  <a:t>More energies (19.6, 27,…) and particle species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(K</a:t>
                </a:r>
                <a:r>
                  <a:rPr lang="en-US" sz="2800" baseline="30000" dirty="0" smtClean="0"/>
                  <a:t>0</a:t>
                </a:r>
                <a:r>
                  <a:rPr lang="en-US" sz="2800" baseline="-25000" dirty="0" smtClean="0"/>
                  <a:t>s</a:t>
                </a:r>
                <a:r>
                  <a:rPr lang="en-US" sz="2800" dirty="0" smtClean="0"/>
                  <a:t>,Λ,…) coming </a:t>
                </a:r>
                <a:r>
                  <a:rPr lang="en-US" sz="2800" dirty="0" smtClean="0"/>
                  <a:t>soon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</p:txBody>
          </p:sp>
          <p:pic>
            <p:nvPicPr>
              <p:cNvPr id="223" name="Picture 222" descr="STAR_transparent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467" y="4633069"/>
                <a:ext cx="1535563" cy="12148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32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Xu Sun 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Xu Su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209</Words>
  <Application>Microsoft Macintosh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Xu Sun Body</vt:lpstr>
      <vt:lpstr>1_Xu Sun</vt:lpstr>
      <vt:lpstr>Office Theme</vt:lpstr>
      <vt:lpstr>Equation</vt:lpstr>
      <vt:lpstr>Triangular Flow of Identified Hadrons in Au+Au Collisions at √sNN = 39 &amp; 200 GeV  Xu Sun(1,2) for the STAR Collaboration  </vt:lpstr>
      <vt:lpstr>Particle Identification and pT Dependence</vt:lpstr>
      <vt:lpstr>Number-of-Constituent Quark Scaling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Triangular Flow of Identified Hadrons in Au+Au Collisions at √sNN = 39 and 200 GeV</dc:title>
  <dc:creator>mac</dc:creator>
  <cp:lastModifiedBy>mac</cp:lastModifiedBy>
  <cp:revision>174</cp:revision>
  <cp:lastPrinted>2014-05-07T21:13:40Z</cp:lastPrinted>
  <dcterms:created xsi:type="dcterms:W3CDTF">2014-05-06T06:46:00Z</dcterms:created>
  <dcterms:modified xsi:type="dcterms:W3CDTF">2014-05-24T07:00:04Z</dcterms:modified>
</cp:coreProperties>
</file>