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4"/>
  </p:notesMasterIdLst>
  <p:sldIdLst>
    <p:sldId id="256" r:id="rId2"/>
    <p:sldId id="257" r:id="rId3"/>
    <p:sldId id="283" r:id="rId4"/>
    <p:sldId id="285" r:id="rId5"/>
    <p:sldId id="258" r:id="rId6"/>
    <p:sldId id="284" r:id="rId7"/>
    <p:sldId id="268" r:id="rId8"/>
    <p:sldId id="286" r:id="rId9"/>
    <p:sldId id="287" r:id="rId10"/>
    <p:sldId id="259" r:id="rId11"/>
    <p:sldId id="270" r:id="rId12"/>
    <p:sldId id="263" r:id="rId13"/>
    <p:sldId id="288" r:id="rId14"/>
    <p:sldId id="269" r:id="rId15"/>
    <p:sldId id="278" r:id="rId16"/>
    <p:sldId id="260" r:id="rId17"/>
    <p:sldId id="261" r:id="rId18"/>
    <p:sldId id="272" r:id="rId19"/>
    <p:sldId id="280" r:id="rId20"/>
    <p:sldId id="264" r:id="rId21"/>
    <p:sldId id="289" r:id="rId22"/>
    <p:sldId id="273" r:id="rId23"/>
    <p:sldId id="276" r:id="rId24"/>
    <p:sldId id="290" r:id="rId25"/>
    <p:sldId id="291" r:id="rId26"/>
    <p:sldId id="281" r:id="rId27"/>
    <p:sldId id="274" r:id="rId28"/>
    <p:sldId id="292" r:id="rId29"/>
    <p:sldId id="275" r:id="rId30"/>
    <p:sldId id="271" r:id="rId31"/>
    <p:sldId id="277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00"/>
    <a:srgbClr val="C0C0C0"/>
    <a:srgbClr val="FF9933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0714" autoAdjust="0"/>
  </p:normalViewPr>
  <p:slideViewPr>
    <p:cSldViewPr>
      <p:cViewPr varScale="1">
        <p:scale>
          <a:sx n="74" d="100"/>
          <a:sy n="74" d="100"/>
        </p:scale>
        <p:origin x="-14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7.wmf"/><Relationship Id="rId1" Type="http://schemas.openxmlformats.org/officeDocument/2006/relationships/image" Target="../media/image64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69.wmf"/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5" Type="http://schemas.openxmlformats.org/officeDocument/2006/relationships/image" Target="../media/image3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Relationship Id="rId1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41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2F135-5F4B-4B63-B2DA-A4B59512DF9B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14ED0-0DFE-4499-8877-D4555FB1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spires.slac.stanford.edu/spires/find/hep/www?rawcmd=FIND+eprint+arxiv:0802.1188&amp;FORMAT=www&amp;SEQUENCE=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arxiv.org/abs/0802.1188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spires.slac.stanford.edu/spires/find/hep/www?rawcmd=FIND+eprint+arxiv:0802.1188&amp;FORMAT=www&amp;SEQUENCE=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arxiv.org/abs/0802.1188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010.3184v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0801.0070v1" TargetMode="External"/><Relationship Id="rId7" Type="http://schemas.openxmlformats.org/officeDocument/2006/relationships/hyperlink" Target="http://arxiv.org/abs/0802.1189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-spires.slac.stanford.edu/spires/find/hep/www?rawcmd=FIND+EPRINT+ARXIV:0802.1189&amp;FORMAT=www&amp;SEQUENCE=" TargetMode="External"/><Relationship Id="rId5" Type="http://schemas.openxmlformats.org/officeDocument/2006/relationships/hyperlink" Target="http://arxiv.org/abs/hep-ph/0512210" TargetMode="External"/><Relationship Id="rId4" Type="http://schemas.openxmlformats.org/officeDocument/2006/relationships/hyperlink" Target="http://www-spires.slac.stanford.edu/spires/find/hep/www?rawcmd=eprint%20hep-ph/0512210&amp;FORMAT=WWW&amp;SEQUENCE=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010.3184v1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0801.0070v1" TargetMode="External"/><Relationship Id="rId7" Type="http://schemas.openxmlformats.org/officeDocument/2006/relationships/hyperlink" Target="http://arxiv.org/abs/0802.118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-spires.slac.stanford.edu/spires/find/hep/www?rawcmd=FIND+EPRINT+ARXIV:0802.1189&amp;FORMAT=www&amp;SEQUENCE=" TargetMode="External"/><Relationship Id="rId5" Type="http://schemas.openxmlformats.org/officeDocument/2006/relationships/hyperlink" Target="http://arxiv.org/abs/hep-ph/0512210" TargetMode="External"/><Relationship Id="rId4" Type="http://schemas.openxmlformats.org/officeDocument/2006/relationships/hyperlink" Target="http://www-spires.slac.stanford.edu/spires/find/hep/www?rawcmd=eprint%20hep-ph/0512210&amp;FORMAT=WWW&amp;SEQUENCE=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 field or 0.5 Tesla,</a:t>
            </a:r>
            <a:r>
              <a:rPr lang="en-US" baseline="0" dirty="0" smtClean="0"/>
              <a:t> 4800 EMCAL towers, TPC tracking efficiency  ~80%,central </a:t>
            </a:r>
            <a:r>
              <a:rPr lang="en-US" baseline="0" dirty="0" err="1" smtClean="0"/>
              <a:t>AuAu</a:t>
            </a:r>
            <a:r>
              <a:rPr lang="en-US" baseline="0" dirty="0" smtClean="0"/>
              <a:t> (Pt&gt;2.0). Minimum Pt for this configuration ~150 </a:t>
            </a:r>
            <a:r>
              <a:rPr lang="en-US" baseline="0" dirty="0" err="1" smtClean="0"/>
              <a:t>MeV</a:t>
            </a:r>
            <a:r>
              <a:rPr lang="en-US" baseline="0" dirty="0" smtClean="0"/>
              <a:t>/c (120?)</a:t>
            </a:r>
          </a:p>
          <a:p>
            <a:r>
              <a:rPr lang="en-US" baseline="0" dirty="0" smtClean="0"/>
              <a:t>Pt track resolution = 0.0045pt + 0.0052 (</a:t>
            </a:r>
            <a:r>
              <a:rPr lang="en-US" baseline="0" dirty="0" err="1" smtClean="0"/>
              <a:t>AuAu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BEMC calibration uncertainty ~5%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Area:  JHEP 0804 (2008) 005</a:t>
            </a:r>
            <a:r>
              <a:rPr lang="en-US" dirty="0" smtClean="0"/>
              <a:t> [</a:t>
            </a:r>
            <a:r>
              <a:rPr lang="en-US" dirty="0" smtClean="0">
                <a:hlinkClick r:id="rId4"/>
              </a:rPr>
              <a:t>arXiv:0802.1188</a:t>
            </a:r>
            <a:r>
              <a:rPr lang="en-US" dirty="0" smtClean="0"/>
              <a:t>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Active area of a jet is obtained by populating the event with a density of very soft particles and counting the number of particles clustered in a jet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Bkg</a:t>
            </a:r>
            <a:r>
              <a:rPr lang="en-US" dirty="0" smtClean="0"/>
              <a:t> fluctuations severely affect the steeply falling spectra o jets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Area:  JHEP 0804 (2008) 005</a:t>
            </a:r>
            <a:r>
              <a:rPr lang="en-US" dirty="0" smtClean="0"/>
              <a:t> [</a:t>
            </a:r>
            <a:r>
              <a:rPr lang="en-US" dirty="0" smtClean="0">
                <a:hlinkClick r:id="rId4"/>
              </a:rPr>
              <a:t>arXiv:0802.1188</a:t>
            </a:r>
            <a:r>
              <a:rPr lang="en-US" dirty="0" smtClean="0"/>
              <a:t>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Active area of a jet is obtained by populating the event with a density of very soft particles and counting the number of particles clustered in a jet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Bkg</a:t>
            </a:r>
            <a:r>
              <a:rPr lang="en-US" dirty="0" smtClean="0"/>
              <a:t> fluctuations severely affect the steeply falling spectra o jets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Systematic uncertainty bands come from UE</a:t>
            </a:r>
            <a:r>
              <a:rPr lang="en-US" baseline="0" dirty="0" smtClean="0"/>
              <a:t> fluctuations</a:t>
            </a:r>
          </a:p>
          <a:p>
            <a:r>
              <a:rPr lang="en-US" baseline="0" dirty="0" smtClean="0"/>
              <a:t>Note: for QM09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 was used, we now know this is not </a:t>
            </a:r>
            <a:r>
              <a:rPr lang="en-US" baseline="0" dirty="0" err="1" smtClean="0"/>
              <a:t>appropiate</a:t>
            </a:r>
            <a:r>
              <a:rPr lang="en-US" baseline="0" dirty="0" smtClean="0"/>
              <a:t>, therefore the studies on slide on </a:t>
            </a:r>
            <a:r>
              <a:rPr lang="en-US" baseline="0" dirty="0" err="1" smtClean="0"/>
              <a:t>Bkg</a:t>
            </a:r>
            <a:r>
              <a:rPr lang="en-US" baseline="0" dirty="0" smtClean="0"/>
              <a:t> fluctuations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Physics A 830 (2009) 255c–258c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Systematic uncertainty bands come from UE</a:t>
            </a:r>
            <a:r>
              <a:rPr lang="en-US" baseline="0" dirty="0" smtClean="0"/>
              <a:t> fluctuations</a:t>
            </a:r>
          </a:p>
          <a:p>
            <a:r>
              <a:rPr lang="en-US" baseline="0" dirty="0" smtClean="0"/>
              <a:t>Note: for QM09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 was used, we now know this is not </a:t>
            </a:r>
            <a:r>
              <a:rPr lang="en-US" baseline="0" dirty="0" err="1" smtClean="0"/>
              <a:t>appropiate</a:t>
            </a:r>
            <a:r>
              <a:rPr lang="en-US" baseline="0" dirty="0" smtClean="0"/>
              <a:t>, therefore the studies on slide on </a:t>
            </a:r>
            <a:r>
              <a:rPr lang="en-US" baseline="0" dirty="0" err="1" smtClean="0"/>
              <a:t>Bkg</a:t>
            </a:r>
            <a:r>
              <a:rPr lang="en-US" baseline="0" dirty="0" smtClean="0"/>
              <a:t> fluctuations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Physics A 830 (2009) 255c–258c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Jets come from hard scatterings and should scale with </a:t>
            </a:r>
            <a:r>
              <a:rPr lang="en-US" dirty="0" err="1" smtClean="0"/>
              <a:t>Nbin</a:t>
            </a:r>
            <a:r>
              <a:rPr lang="en-US" dirty="0" smtClean="0"/>
              <a:t> (at the Pt range shown)</a:t>
            </a:r>
          </a:p>
          <a:p>
            <a:r>
              <a:rPr lang="en-US" dirty="0" err="1" smtClean="0"/>
              <a:t>qPythia</a:t>
            </a:r>
            <a:r>
              <a:rPr lang="en-US" baseline="0" dirty="0" smtClean="0"/>
              <a:t> predicts more suppression than observed</a:t>
            </a:r>
          </a:p>
          <a:p>
            <a:r>
              <a:rPr lang="en-US" baseline="0" dirty="0" err="1" smtClean="0"/>
              <a:t>qPythia</a:t>
            </a:r>
            <a:r>
              <a:rPr lang="en-US" baseline="0" dirty="0" smtClean="0"/>
              <a:t>  with </a:t>
            </a:r>
            <a:r>
              <a:rPr lang="en-US" baseline="0" dirty="0" err="1" smtClean="0"/>
              <a:t>vacum</a:t>
            </a:r>
            <a:r>
              <a:rPr lang="en-US" baseline="0" dirty="0" smtClean="0"/>
              <a:t> setting reproduced jets and pi0 cross section in pp . RAA for pion0 does not do so well at small &lt;3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/c or big pt &gt;10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/c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Vitev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arXiv:0910.1090v1 [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--‐ph]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order corrections and </a:t>
            </a:r>
            <a:r>
              <a:rPr lang="en-US" dirty="0" err="1" smtClean="0"/>
              <a:t>hadronization</a:t>
            </a:r>
            <a:r>
              <a:rPr lang="en-US" baseline="0" dirty="0" smtClean="0"/>
              <a:t> seem to be the reason of broadening in pp (G </a:t>
            </a:r>
            <a:r>
              <a:rPr lang="en-US" baseline="0" dirty="0" err="1" smtClean="0"/>
              <a:t>Soyez</a:t>
            </a:r>
            <a:r>
              <a:rPr lang="en-US" baseline="0" dirty="0" smtClean="0"/>
              <a:t>, private communication , Mateusz)</a:t>
            </a:r>
          </a:p>
          <a:p>
            <a:r>
              <a:rPr lang="en-US" baseline="0" dirty="0" err="1" smtClean="0"/>
              <a:t>qPythia</a:t>
            </a:r>
            <a:r>
              <a:rPr lang="en-US" baseline="0" dirty="0" smtClean="0"/>
              <a:t> predicts less broadening than observed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</a:t>
            </a:r>
            <a:r>
              <a:rPr lang="en-US" baseline="0" dirty="0" smtClean="0"/>
              <a:t> left:  Dijet coincidence rate is also suppressed in </a:t>
            </a:r>
            <a:r>
              <a:rPr lang="en-US" baseline="0" dirty="0" err="1" smtClean="0"/>
              <a:t>AuAu</a:t>
            </a:r>
            <a:r>
              <a:rPr lang="en-US" baseline="0" dirty="0" smtClean="0"/>
              <a:t> collisions. Can it be explained by broadening? -&gt;</a:t>
            </a:r>
          </a:p>
          <a:p>
            <a:r>
              <a:rPr lang="en-US" baseline="0" dirty="0" smtClean="0"/>
              <a:t>Lower right: R = 0.2 / R = 0.4 ratio is also suppressed. </a:t>
            </a:r>
          </a:p>
          <a:p>
            <a:r>
              <a:rPr lang="en-US" dirty="0" smtClean="0">
                <a:hlinkClick r:id="rId3"/>
              </a:rPr>
              <a:t>arXiv:1010.3184v1</a:t>
            </a:r>
            <a:r>
              <a:rPr lang="en-US" dirty="0" smtClean="0"/>
              <a:t> [</a:t>
            </a:r>
            <a:r>
              <a:rPr lang="en-US" dirty="0" err="1" smtClean="0"/>
              <a:t>nucl</a:t>
            </a:r>
            <a:r>
              <a:rPr lang="en-US" dirty="0" smtClean="0"/>
              <a:t>-ex]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gamma</a:t>
            </a:r>
            <a:r>
              <a:rPr lang="en-US" baseline="0" dirty="0" smtClean="0"/>
              <a:t> function comes from a model of several independent emission sources, (fit gives 370).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deltaPt</a:t>
            </a:r>
            <a:r>
              <a:rPr lang="en-US" baseline="0" dirty="0" smtClean="0"/>
              <a:t> dist gives the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that a jet gets an extra contribution to its background corrected Pt due to </a:t>
            </a:r>
            <a:r>
              <a:rPr lang="en-US" baseline="0" dirty="0" err="1" smtClean="0"/>
              <a:t>backg</a:t>
            </a:r>
            <a:r>
              <a:rPr lang="en-US" baseline="0" dirty="0" smtClean="0"/>
              <a:t> fluctuations equal to </a:t>
            </a:r>
            <a:r>
              <a:rPr lang="en-US" baseline="0" dirty="0" err="1" smtClean="0"/>
              <a:t>deltaPt</a:t>
            </a:r>
            <a:endParaRPr lang="en-US" baseline="0" dirty="0" smtClean="0"/>
          </a:p>
          <a:p>
            <a:r>
              <a:rPr lang="en-US" baseline="0" dirty="0" smtClean="0"/>
              <a:t>Note, the outliers in fragmentation pattern plot come from 2 (out of 30) </a:t>
            </a:r>
            <a:r>
              <a:rPr lang="en-US" baseline="0" dirty="0" err="1" smtClean="0"/>
              <a:t>qPythia</a:t>
            </a:r>
            <a:r>
              <a:rPr lang="en-US" baseline="0" dirty="0" smtClean="0"/>
              <a:t> jets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arXiv:1012.2406v2 [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-ex] </a:t>
            </a:r>
            <a:endParaRPr lang="en-US" baseline="0" dirty="0" smtClean="0"/>
          </a:p>
          <a:p>
            <a:r>
              <a:rPr lang="en-US" baseline="0" dirty="0" smtClean="0"/>
              <a:t>In random cones the embed particle refers to 10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Pt,</a:t>
            </a:r>
          </a:p>
          <a:p>
            <a:r>
              <a:rPr lang="en-US" baseline="0" dirty="0" err="1" smtClean="0"/>
              <a:t>Joern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Putschke</a:t>
            </a:r>
            <a:r>
              <a:rPr lang="en-US" baseline="0" dirty="0" smtClean="0"/>
              <a:t> Note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gamma</a:t>
            </a:r>
            <a:r>
              <a:rPr lang="en-US" baseline="0" dirty="0" smtClean="0"/>
              <a:t> function comes from a model of several independent emission sources, (fit gives 370).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deltaPt</a:t>
            </a:r>
            <a:r>
              <a:rPr lang="en-US" baseline="0" dirty="0" smtClean="0"/>
              <a:t> dist gives the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that a jet gets an extra contribution to its background corrected Pt due to </a:t>
            </a:r>
            <a:r>
              <a:rPr lang="en-US" baseline="0" dirty="0" err="1" smtClean="0"/>
              <a:t>backg</a:t>
            </a:r>
            <a:r>
              <a:rPr lang="en-US" baseline="0" dirty="0" smtClean="0"/>
              <a:t> fluctuations equal to </a:t>
            </a:r>
            <a:r>
              <a:rPr lang="en-US" baseline="0" dirty="0" err="1" smtClean="0"/>
              <a:t>deltaPt</a:t>
            </a:r>
            <a:endParaRPr lang="en-US" baseline="0" dirty="0" smtClean="0"/>
          </a:p>
          <a:p>
            <a:r>
              <a:rPr lang="en-US" baseline="0" dirty="0" smtClean="0"/>
              <a:t>Note, the outliers in fragmentation pattern plot come from 2 (out of 30) </a:t>
            </a:r>
            <a:r>
              <a:rPr lang="en-US" baseline="0" dirty="0" err="1" smtClean="0"/>
              <a:t>qPythia</a:t>
            </a:r>
            <a:r>
              <a:rPr lang="en-US" baseline="0" dirty="0" smtClean="0"/>
              <a:t> jets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arXiv:1012.2406v2 [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-ex] </a:t>
            </a:r>
            <a:endParaRPr lang="en-US" baseline="0" dirty="0" smtClean="0"/>
          </a:p>
          <a:p>
            <a:r>
              <a:rPr lang="en-US" baseline="0" dirty="0" smtClean="0"/>
              <a:t>In random cones the embed particle refers to 10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Pt,</a:t>
            </a:r>
          </a:p>
          <a:p>
            <a:r>
              <a:rPr lang="en-US" baseline="0" dirty="0" err="1" smtClean="0"/>
              <a:t>Joern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Putschke</a:t>
            </a:r>
            <a:r>
              <a:rPr lang="en-US" baseline="0" dirty="0" smtClean="0"/>
              <a:t> Note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Note, centrality</a:t>
            </a:r>
            <a:r>
              <a:rPr lang="en-US" baseline="0" dirty="0" smtClean="0"/>
              <a:t> -&gt; transverse particle density for the 60 and 100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plots to scale.</a:t>
            </a:r>
          </a:p>
          <a:p>
            <a:endParaRPr lang="en-US" baseline="0" dirty="0"/>
          </a:p>
          <a:p>
            <a:r>
              <a:rPr lang="en-US" baseline="0" dirty="0" smtClean="0"/>
              <a:t>The 0,0 bin is suppressed to mask out the electron pairs (understood, not important correlation)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Probes with different fragmentation patterns are embedded to se how the JFA and background subtraction distorts (or not) the above defined irresolution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several Jet Finding algorithms found in the literature: Cone algorithms, Sequential recombination, Gaussian filtering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completely defined Jet Finding Algorithm consist on a clustering algorithm and the parameters of it</a:t>
            </a:r>
            <a:r>
              <a:rPr lang="en-US" baseline="0" dirty="0" smtClean="0"/>
              <a:t> and recombination scheme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kt</a:t>
            </a:r>
            <a:r>
              <a:rPr lang="en-US" dirty="0" smtClean="0"/>
              <a:t> and anti-</a:t>
            </a:r>
            <a:r>
              <a:rPr lang="en-US" dirty="0" err="1" smtClean="0"/>
              <a:t>kt</a:t>
            </a:r>
            <a:r>
              <a:rPr lang="en-US" dirty="0" smtClean="0"/>
              <a:t> sequential recombination algorithms included in the FASJET package are used at STAR to reconstruct jets in </a:t>
            </a:r>
            <a:r>
              <a:rPr lang="en-US" dirty="0" err="1" smtClean="0"/>
              <a:t>Au+Au</a:t>
            </a:r>
            <a:r>
              <a:rPr lang="en-US" dirty="0" smtClean="0"/>
              <a:t> collisions</a:t>
            </a:r>
          </a:p>
          <a:p>
            <a:endParaRPr lang="en-US" dirty="0" smtClean="0"/>
          </a:p>
          <a:p>
            <a:r>
              <a:rPr lang="en-US" dirty="0" smtClean="0"/>
              <a:t>Gavin Salam: </a:t>
            </a:r>
            <a:r>
              <a:rPr lang="en-US" dirty="0" smtClean="0">
                <a:hlinkClick r:id="rId3"/>
              </a:rPr>
              <a:t>arXiv:0801.0070v1</a:t>
            </a:r>
            <a:r>
              <a:rPr lang="en-US" dirty="0" smtClean="0"/>
              <a:t> [</a:t>
            </a:r>
            <a:r>
              <a:rPr lang="en-US" dirty="0" err="1" smtClean="0"/>
              <a:t>hep</a:t>
            </a:r>
            <a:r>
              <a:rPr lang="en-US" dirty="0" smtClean="0"/>
              <a:t>-ph] </a:t>
            </a:r>
          </a:p>
          <a:p>
            <a:endParaRPr lang="en-US" dirty="0" smtClean="0"/>
          </a:p>
          <a:p>
            <a:r>
              <a:rPr lang="en-US" dirty="0" err="1" smtClean="0"/>
              <a:t>Yue</a:t>
            </a:r>
            <a:r>
              <a:rPr lang="en-US" baseline="0" dirty="0" smtClean="0"/>
              <a:t> Shi: ….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Time   Phys. </a:t>
            </a:r>
            <a:r>
              <a:rPr lang="en-US" dirty="0" err="1" smtClean="0">
                <a:hlinkClick r:id="rId4"/>
              </a:rPr>
              <a:t>Lett</a:t>
            </a:r>
            <a:r>
              <a:rPr lang="en-US" dirty="0" smtClean="0">
                <a:hlinkClick r:id="rId4"/>
              </a:rPr>
              <a:t>. B </a:t>
            </a:r>
            <a:r>
              <a:rPr lang="en-US" b="1" dirty="0" smtClean="0">
                <a:hlinkClick r:id="rId4"/>
              </a:rPr>
              <a:t>641</a:t>
            </a:r>
            <a:r>
              <a:rPr lang="en-US" dirty="0" smtClean="0">
                <a:hlinkClick r:id="rId4"/>
              </a:rPr>
              <a:t> (2006) 57</a:t>
            </a:r>
            <a:r>
              <a:rPr lang="en-US" dirty="0" smtClean="0"/>
              <a:t> [</a:t>
            </a:r>
            <a:r>
              <a:rPr lang="en-US" dirty="0" err="1" smtClean="0">
                <a:hlinkClick r:id="rId5"/>
              </a:rPr>
              <a:t>hep</a:t>
            </a:r>
            <a:r>
              <a:rPr lang="en-US" dirty="0" smtClean="0">
                <a:hlinkClick r:id="rId5"/>
              </a:rPr>
              <a:t>-ph/0512210</a:t>
            </a:r>
            <a:r>
              <a:rPr lang="en-US" dirty="0" smtClean="0"/>
              <a:t>] </a:t>
            </a:r>
          </a:p>
          <a:p>
            <a:endParaRPr lang="en-US" dirty="0" smtClean="0"/>
          </a:p>
          <a:p>
            <a:r>
              <a:rPr lang="en-US" dirty="0" smtClean="0"/>
              <a:t>Picture from</a:t>
            </a:r>
            <a:r>
              <a:rPr lang="en-US" baseline="0" dirty="0" smtClean="0"/>
              <a:t> :  </a:t>
            </a:r>
            <a:r>
              <a:rPr lang="en-US" dirty="0" smtClean="0">
                <a:hlinkClick r:id="rId6"/>
              </a:rPr>
              <a:t>JHEP 0804 (2008) 063</a:t>
            </a:r>
            <a:r>
              <a:rPr lang="en-US" dirty="0" smtClean="0"/>
              <a:t> [</a:t>
            </a:r>
            <a:r>
              <a:rPr lang="en-US" dirty="0" smtClean="0">
                <a:hlinkClick r:id="rId7"/>
              </a:rPr>
              <a:t>arXiv:0802.1189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</a:t>
            </a:r>
            <a:r>
              <a:rPr lang="en-US" baseline="0" dirty="0" smtClean="0"/>
              <a:t> left:  Dijet coincidence rate is also suppressed in </a:t>
            </a:r>
            <a:r>
              <a:rPr lang="en-US" baseline="0" dirty="0" err="1" smtClean="0"/>
              <a:t>AuAu</a:t>
            </a:r>
            <a:r>
              <a:rPr lang="en-US" baseline="0" dirty="0" smtClean="0"/>
              <a:t> collisions. Can it be explained by broadening? -&gt;</a:t>
            </a:r>
          </a:p>
          <a:p>
            <a:r>
              <a:rPr lang="en-US" baseline="0" dirty="0" smtClean="0"/>
              <a:t>Lower right: R = 0.2 / R = 0.4 ratio is also suppressed. </a:t>
            </a:r>
          </a:p>
          <a:p>
            <a:r>
              <a:rPr lang="en-US" dirty="0" smtClean="0">
                <a:hlinkClick r:id="rId3"/>
              </a:rPr>
              <a:t>arXiv:1010.3184v1</a:t>
            </a:r>
            <a:r>
              <a:rPr lang="en-US" dirty="0" smtClean="0"/>
              <a:t> [</a:t>
            </a:r>
            <a:r>
              <a:rPr lang="en-US" dirty="0" err="1" smtClean="0"/>
              <a:t>nucl</a:t>
            </a:r>
            <a:r>
              <a:rPr lang="en-US" dirty="0" smtClean="0"/>
              <a:t>-ex]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transient character of the medium created in HI collisions (~few fm/c) pushes physicists to look for probes created in the collisions themselves.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Suppression</a:t>
            </a:r>
            <a:r>
              <a:rPr lang="en-US" baseline="0" dirty="0" smtClean="0"/>
              <a:t> established at: 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 Adams et al. (STAR), Phys. Rev. Lett. 97, 162301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(2006),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-ex/0604018</a:t>
            </a:r>
          </a:p>
          <a:p>
            <a:r>
              <a:rPr lang="en-US" dirty="0" smtClean="0"/>
              <a:t>Plot:   Horizontal bars are</a:t>
            </a:r>
            <a:r>
              <a:rPr lang="en-US" baseline="0" dirty="0" smtClean="0"/>
              <a:t> systematic, others area statistical. Leftmost points are </a:t>
            </a:r>
            <a:r>
              <a:rPr lang="en-US" baseline="0" dirty="0" err="1" smtClean="0"/>
              <a:t>d+Au</a:t>
            </a:r>
            <a:r>
              <a:rPr lang="en-US" baseline="0" dirty="0" smtClean="0"/>
              <a:t>,  8 &lt; </a:t>
            </a:r>
            <a:r>
              <a:rPr lang="en-US" baseline="0" dirty="0" err="1" smtClean="0"/>
              <a:t>Pt_trigger</a:t>
            </a:r>
            <a:r>
              <a:rPr lang="en-US" baseline="0" dirty="0" smtClean="0"/>
              <a:t> &lt; 15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/c. </a:t>
            </a:r>
            <a:r>
              <a:rPr lang="en-US" baseline="0" dirty="0" err="1" smtClean="0"/>
              <a:t>d+Au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Au+Au</a:t>
            </a:r>
            <a:r>
              <a:rPr lang="en-US" baseline="0" dirty="0" smtClean="0"/>
              <a:t> at 200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</a:t>
            </a:r>
            <a:r>
              <a:rPr lang="en-US" baseline="0" dirty="0" err="1" smtClean="0"/>
              <a:t>s_NN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dirty="0" smtClean="0"/>
              <a:t>Enhancement </a:t>
            </a:r>
            <a:r>
              <a:rPr lang="en-US" dirty="0" err="1" smtClean="0"/>
              <a:t>establised</a:t>
            </a:r>
            <a:r>
              <a:rPr lang="en-US" dirty="0" smtClean="0"/>
              <a:t> at: 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 Adams et al. (STAR), Phys. Rev. Lett. 95, 152301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(2005),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-ex/0501016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dirty="0" smtClean="0"/>
              <a:t>Hard scattered </a:t>
            </a:r>
            <a:r>
              <a:rPr lang="en-US" dirty="0" err="1" smtClean="0"/>
              <a:t>partons</a:t>
            </a:r>
            <a:r>
              <a:rPr lang="en-US" dirty="0" smtClean="0"/>
              <a:t> (high Q^2) can serve the purpose of probes. Since experiments cannot directly measure </a:t>
            </a:r>
            <a:r>
              <a:rPr lang="en-US" dirty="0" err="1" smtClean="0"/>
              <a:t>partons</a:t>
            </a:r>
            <a:r>
              <a:rPr lang="en-US" dirty="0" smtClean="0"/>
              <a:t>, high Pt particles are used as an approximation for the  </a:t>
            </a:r>
            <a:r>
              <a:rPr lang="en-US" dirty="0" err="1" smtClean="0"/>
              <a:t>parton</a:t>
            </a:r>
            <a:r>
              <a:rPr lang="en-US" dirty="0" smtClean="0"/>
              <a:t> Pt.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dirty="0" smtClean="0"/>
              <a:t>Using these probes STAR has established :</a:t>
            </a:r>
          </a:p>
          <a:p>
            <a:r>
              <a:rPr lang="en-US" dirty="0" smtClean="0"/>
              <a:t>-Suppression of high Pt yield for particles opposite in azimuth from a triggered high Pt particle</a:t>
            </a:r>
          </a:p>
          <a:p>
            <a:r>
              <a:rPr lang="en-US" dirty="0" smtClean="0"/>
              <a:t>-Enhancement of  low Pt multiplicity</a:t>
            </a:r>
            <a:r>
              <a:rPr lang="en-US" baseline="0" dirty="0" smtClean="0"/>
              <a:t> and Pt sum </a:t>
            </a:r>
            <a:r>
              <a:rPr lang="en-US" dirty="0" smtClean="0"/>
              <a:t>for particles in the away side.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dirty="0" smtClean="0"/>
              <a:t>These observations could be explained by a softening of the jet fragments if the </a:t>
            </a:r>
            <a:r>
              <a:rPr lang="en-US" dirty="0" err="1" smtClean="0"/>
              <a:t>parton</a:t>
            </a:r>
            <a:r>
              <a:rPr lang="en-US" dirty="0" smtClean="0"/>
              <a:t> is interacting with the dense medium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Plot: Away side is |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deltaphi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|&gt;1.0, |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deltaEta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|&lt;1.0,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Pt are the values obtained by integrating the per trigger distribution on that (for away) region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deltaphi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deltaEta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Both pp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AuAu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collisions are at 200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s_NN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0.15 &lt; Pt &lt; 4 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transient character of the medium created in HI collisions (~few fm/c) pushes physicists to look for probes created in the collisions themselves.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Suppression</a:t>
            </a:r>
            <a:r>
              <a:rPr lang="en-US" baseline="0" dirty="0" smtClean="0"/>
              <a:t> established at: 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 Adams et al. (STAR), Phys. Rev. Lett. 97, 162301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(2006),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-ex/0604018</a:t>
            </a:r>
          </a:p>
          <a:p>
            <a:r>
              <a:rPr lang="en-US" dirty="0" smtClean="0"/>
              <a:t>Plot:   Horizontal bars are</a:t>
            </a:r>
            <a:r>
              <a:rPr lang="en-US" baseline="0" dirty="0" smtClean="0"/>
              <a:t> systematic, others area statistical. Leftmost points are </a:t>
            </a:r>
            <a:r>
              <a:rPr lang="en-US" baseline="0" dirty="0" err="1" smtClean="0"/>
              <a:t>d+Au</a:t>
            </a:r>
            <a:r>
              <a:rPr lang="en-US" baseline="0" dirty="0" smtClean="0"/>
              <a:t>,  8 &lt; </a:t>
            </a:r>
            <a:r>
              <a:rPr lang="en-US" baseline="0" dirty="0" err="1" smtClean="0"/>
              <a:t>Pt_trigger</a:t>
            </a:r>
            <a:r>
              <a:rPr lang="en-US" baseline="0" dirty="0" smtClean="0"/>
              <a:t> &lt; 15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/c. </a:t>
            </a:r>
            <a:r>
              <a:rPr lang="en-US" baseline="0" dirty="0" err="1" smtClean="0"/>
              <a:t>d+Au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Au+Au</a:t>
            </a:r>
            <a:r>
              <a:rPr lang="en-US" baseline="0" dirty="0" smtClean="0"/>
              <a:t> at 200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</a:t>
            </a:r>
            <a:r>
              <a:rPr lang="en-US" baseline="0" dirty="0" err="1" smtClean="0"/>
              <a:t>s_NN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dirty="0" smtClean="0"/>
              <a:t>Enhancement </a:t>
            </a:r>
            <a:r>
              <a:rPr lang="en-US" dirty="0" err="1" smtClean="0"/>
              <a:t>establised</a:t>
            </a:r>
            <a:r>
              <a:rPr lang="en-US" dirty="0" smtClean="0"/>
              <a:t> at: 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 Adams et al. (STAR), Phys. Rev. Lett. 95, 152301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(2005),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-ex/0501016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dirty="0" smtClean="0"/>
              <a:t>Hard scattered </a:t>
            </a:r>
            <a:r>
              <a:rPr lang="en-US" dirty="0" err="1" smtClean="0"/>
              <a:t>partons</a:t>
            </a:r>
            <a:r>
              <a:rPr lang="en-US" dirty="0" smtClean="0"/>
              <a:t> (high Q^2) can serve the purpose of probes. Since experiments cannot directly measure </a:t>
            </a:r>
            <a:r>
              <a:rPr lang="en-US" dirty="0" err="1" smtClean="0"/>
              <a:t>partons</a:t>
            </a:r>
            <a:r>
              <a:rPr lang="en-US" dirty="0" smtClean="0"/>
              <a:t>, high Pt particles are used as an approximation for the  </a:t>
            </a:r>
            <a:r>
              <a:rPr lang="en-US" dirty="0" err="1" smtClean="0"/>
              <a:t>parton</a:t>
            </a:r>
            <a:r>
              <a:rPr lang="en-US" dirty="0" smtClean="0"/>
              <a:t> Pt.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dirty="0" smtClean="0"/>
              <a:t>Using these probes STAR has established :</a:t>
            </a:r>
          </a:p>
          <a:p>
            <a:r>
              <a:rPr lang="en-US" dirty="0" smtClean="0"/>
              <a:t>-Suppression of high Pt yield for particles opposite in azimuth from a triggered high Pt particle</a:t>
            </a:r>
          </a:p>
          <a:p>
            <a:r>
              <a:rPr lang="en-US" dirty="0" smtClean="0"/>
              <a:t>-Enhancement of  low Pt multiplicity</a:t>
            </a:r>
            <a:r>
              <a:rPr lang="en-US" baseline="0" dirty="0" smtClean="0"/>
              <a:t> and Pt sum </a:t>
            </a:r>
            <a:r>
              <a:rPr lang="en-US" dirty="0" smtClean="0"/>
              <a:t>for particles in the away side.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dirty="0" smtClean="0"/>
              <a:t>These observations could be explained by a softening of the jet fragments if the </a:t>
            </a:r>
            <a:r>
              <a:rPr lang="en-US" dirty="0" err="1" smtClean="0"/>
              <a:t>parton</a:t>
            </a:r>
            <a:r>
              <a:rPr lang="en-US" dirty="0" smtClean="0"/>
              <a:t> is interacting with the dense medium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Plot: Away side is |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deltaphi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|&gt;1.0, |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deltaEta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|&lt;1.0,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Pt are the values obtained by integrating the per trigger distribution on that (for away) region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deltaphi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deltaEta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Both pp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AuAu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collisions are at 200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s_NN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0.15 &lt; Pt &lt; 4 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transient character of the medium created in HI collisions (~few fm/c) pushes physicists to look for probes created in the collisions themselves. </a:t>
            </a:r>
          </a:p>
          <a:p>
            <a:endParaRPr lang="en-US" dirty="0" smtClean="0"/>
          </a:p>
          <a:p>
            <a:r>
              <a:rPr lang="en-US" dirty="0" smtClean="0"/>
              <a:t>Suppression</a:t>
            </a:r>
            <a:r>
              <a:rPr lang="en-US" baseline="0" dirty="0" smtClean="0"/>
              <a:t> established at: 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 Adams et al. (STAR), Phys. Rev. Lett. 97, 162301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(2006),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-ex/0604018</a:t>
            </a:r>
          </a:p>
          <a:p>
            <a:r>
              <a:rPr lang="en-US" dirty="0" smtClean="0"/>
              <a:t>Plot:   Horizontal bars are</a:t>
            </a:r>
            <a:r>
              <a:rPr lang="en-US" baseline="0" dirty="0" smtClean="0"/>
              <a:t> systematic, others area statistical. Leftmost points are </a:t>
            </a:r>
            <a:r>
              <a:rPr lang="en-US" baseline="0" dirty="0" err="1" smtClean="0"/>
              <a:t>d+Au</a:t>
            </a:r>
            <a:r>
              <a:rPr lang="en-US" baseline="0" dirty="0" smtClean="0"/>
              <a:t>,  8 &lt; </a:t>
            </a:r>
            <a:r>
              <a:rPr lang="en-US" baseline="0" dirty="0" err="1" smtClean="0"/>
              <a:t>Pt_trigger</a:t>
            </a:r>
            <a:r>
              <a:rPr lang="en-US" baseline="0" dirty="0" smtClean="0"/>
              <a:t> &lt; 15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/c. </a:t>
            </a:r>
            <a:r>
              <a:rPr lang="en-US" baseline="0" dirty="0" err="1" smtClean="0"/>
              <a:t>d+Au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Au+Au</a:t>
            </a:r>
            <a:r>
              <a:rPr lang="en-US" baseline="0" dirty="0" smtClean="0"/>
              <a:t> at 200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</a:t>
            </a:r>
            <a:r>
              <a:rPr lang="en-US" baseline="0" dirty="0" err="1" smtClean="0"/>
              <a:t>s_NN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dirty="0" smtClean="0"/>
              <a:t>Enhancement </a:t>
            </a:r>
            <a:r>
              <a:rPr lang="en-US" dirty="0" err="1" smtClean="0"/>
              <a:t>establised</a:t>
            </a:r>
            <a:r>
              <a:rPr lang="en-US" dirty="0" smtClean="0"/>
              <a:t> at: 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 Adams et al. (STAR), Phys. Rev. Lett. 95, 152301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(2005),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-ex/0501016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dirty="0" smtClean="0"/>
              <a:t>Hard scattered </a:t>
            </a:r>
            <a:r>
              <a:rPr lang="en-US" dirty="0" err="1" smtClean="0"/>
              <a:t>partons</a:t>
            </a:r>
            <a:r>
              <a:rPr lang="en-US" dirty="0" smtClean="0"/>
              <a:t> (high Q^2) can serve the purpose of probes. Since experiments cannot directly measure </a:t>
            </a:r>
            <a:r>
              <a:rPr lang="en-US" dirty="0" err="1" smtClean="0"/>
              <a:t>partons</a:t>
            </a:r>
            <a:r>
              <a:rPr lang="en-US" dirty="0" smtClean="0"/>
              <a:t>, high Pt particles are used as an approximation for the  </a:t>
            </a:r>
            <a:r>
              <a:rPr lang="en-US" dirty="0" err="1" smtClean="0"/>
              <a:t>parton</a:t>
            </a:r>
            <a:r>
              <a:rPr lang="en-US" dirty="0" smtClean="0"/>
              <a:t> Pt.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dirty="0" smtClean="0"/>
              <a:t>Using these probes STAR has established :</a:t>
            </a:r>
          </a:p>
          <a:p>
            <a:r>
              <a:rPr lang="en-US" dirty="0" smtClean="0"/>
              <a:t>-Suppression of high Pt yield for particles opposite in azimuth from a triggered high Pt particle</a:t>
            </a:r>
          </a:p>
          <a:p>
            <a:r>
              <a:rPr lang="en-US" dirty="0" smtClean="0"/>
              <a:t>-Enhancement of  low Pt multiplicity</a:t>
            </a:r>
            <a:r>
              <a:rPr lang="en-US" baseline="0" dirty="0" smtClean="0"/>
              <a:t> and Pt sum </a:t>
            </a:r>
            <a:r>
              <a:rPr lang="en-US" dirty="0" smtClean="0"/>
              <a:t>for particles in the away side.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dirty="0" smtClean="0"/>
              <a:t>These observations could be explained by a softening of the jet fragments if the </a:t>
            </a:r>
            <a:r>
              <a:rPr lang="en-US" dirty="0" err="1" smtClean="0"/>
              <a:t>parton</a:t>
            </a:r>
            <a:r>
              <a:rPr lang="en-US" dirty="0" smtClean="0"/>
              <a:t> is interacting with the dense medium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Plot: Away side is |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deltaphi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|&gt;1.0, |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deltaEta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|&lt;1.0,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Pt are the values obtained by integrating the per trigger distribution on that (for away) region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deltaphi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deltaEta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Both pp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AuAu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collisions are at 200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s_NN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0.15 &lt; Pt &lt; 4 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generic in the sense that we can tag b</a:t>
            </a:r>
            <a:r>
              <a:rPr lang="en-US" baseline="0" dirty="0" smtClean="0"/>
              <a:t> jets for 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generic in the sense that we can tag b</a:t>
            </a:r>
            <a:r>
              <a:rPr lang="en-US" baseline="0" dirty="0" smtClean="0"/>
              <a:t> jets for 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generic in the sense that we can tag b</a:t>
            </a:r>
            <a:r>
              <a:rPr lang="en-US" baseline="0" dirty="0" smtClean="0"/>
              <a:t> jets for 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several Jet Finding algorithms found in the literature: Cone algorithms, Sequential recombination, Gaussian filtering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completely defined Jet Finding Algorithm consist on a clustering algorithm and the parameters of it</a:t>
            </a:r>
            <a:r>
              <a:rPr lang="en-US" baseline="0" dirty="0" smtClean="0"/>
              <a:t> and recombination scheme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kt</a:t>
            </a:r>
            <a:r>
              <a:rPr lang="en-US" dirty="0" smtClean="0"/>
              <a:t> and anti-</a:t>
            </a:r>
            <a:r>
              <a:rPr lang="en-US" dirty="0" err="1" smtClean="0"/>
              <a:t>kt</a:t>
            </a:r>
            <a:r>
              <a:rPr lang="en-US" dirty="0" smtClean="0"/>
              <a:t> sequential recombination algorithms included in the FASJET package are used at STAR to reconstruct jets in </a:t>
            </a:r>
            <a:r>
              <a:rPr lang="en-US" dirty="0" err="1" smtClean="0"/>
              <a:t>Au+Au</a:t>
            </a:r>
            <a:r>
              <a:rPr lang="en-US" dirty="0" smtClean="0"/>
              <a:t> collisions</a:t>
            </a:r>
          </a:p>
          <a:p>
            <a:endParaRPr lang="en-US" dirty="0" smtClean="0"/>
          </a:p>
          <a:p>
            <a:r>
              <a:rPr lang="en-US" dirty="0" smtClean="0"/>
              <a:t>Gavin Salam: </a:t>
            </a:r>
            <a:r>
              <a:rPr lang="en-US" dirty="0" smtClean="0">
                <a:hlinkClick r:id="rId3"/>
              </a:rPr>
              <a:t>arXiv:0801.0070v1</a:t>
            </a:r>
            <a:r>
              <a:rPr lang="en-US" dirty="0" smtClean="0"/>
              <a:t> [</a:t>
            </a:r>
            <a:r>
              <a:rPr lang="en-US" dirty="0" err="1" smtClean="0"/>
              <a:t>hep</a:t>
            </a:r>
            <a:r>
              <a:rPr lang="en-US" dirty="0" smtClean="0"/>
              <a:t>-ph] </a:t>
            </a:r>
          </a:p>
          <a:p>
            <a:endParaRPr lang="en-US" dirty="0" smtClean="0"/>
          </a:p>
          <a:p>
            <a:r>
              <a:rPr lang="en-US" dirty="0" err="1" smtClean="0"/>
              <a:t>Yue</a:t>
            </a:r>
            <a:r>
              <a:rPr lang="en-US" baseline="0" dirty="0" smtClean="0"/>
              <a:t> Shi: ….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Time   Phys. </a:t>
            </a:r>
            <a:r>
              <a:rPr lang="en-US" dirty="0" err="1" smtClean="0">
                <a:hlinkClick r:id="rId4"/>
              </a:rPr>
              <a:t>Lett</a:t>
            </a:r>
            <a:r>
              <a:rPr lang="en-US" dirty="0" smtClean="0">
                <a:hlinkClick r:id="rId4"/>
              </a:rPr>
              <a:t>. B </a:t>
            </a:r>
            <a:r>
              <a:rPr lang="en-US" b="1" dirty="0" smtClean="0">
                <a:hlinkClick r:id="rId4"/>
              </a:rPr>
              <a:t>641</a:t>
            </a:r>
            <a:r>
              <a:rPr lang="en-US" dirty="0" smtClean="0">
                <a:hlinkClick r:id="rId4"/>
              </a:rPr>
              <a:t> (2006) 57</a:t>
            </a:r>
            <a:r>
              <a:rPr lang="en-US" dirty="0" smtClean="0"/>
              <a:t> [</a:t>
            </a:r>
            <a:r>
              <a:rPr lang="en-US" dirty="0" err="1" smtClean="0">
                <a:hlinkClick r:id="rId5"/>
              </a:rPr>
              <a:t>hep</a:t>
            </a:r>
            <a:r>
              <a:rPr lang="en-US" dirty="0" smtClean="0">
                <a:hlinkClick r:id="rId5"/>
              </a:rPr>
              <a:t>-ph/0512210</a:t>
            </a:r>
            <a:r>
              <a:rPr lang="en-US" dirty="0" smtClean="0"/>
              <a:t>] </a:t>
            </a:r>
          </a:p>
          <a:p>
            <a:endParaRPr lang="en-US" dirty="0" smtClean="0"/>
          </a:p>
          <a:p>
            <a:r>
              <a:rPr lang="en-US" dirty="0" smtClean="0"/>
              <a:t>Picture from</a:t>
            </a:r>
            <a:r>
              <a:rPr lang="en-US" baseline="0" dirty="0" smtClean="0"/>
              <a:t> :  </a:t>
            </a:r>
            <a:r>
              <a:rPr lang="en-US" dirty="0" smtClean="0">
                <a:hlinkClick r:id="rId6"/>
              </a:rPr>
              <a:t>JHEP 0804 (2008) 063</a:t>
            </a:r>
            <a:r>
              <a:rPr lang="en-US" dirty="0" smtClean="0"/>
              <a:t> [</a:t>
            </a:r>
            <a:r>
              <a:rPr lang="en-US" dirty="0" smtClean="0">
                <a:hlinkClick r:id="rId7"/>
              </a:rPr>
              <a:t>arXiv:0802.1189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14ED0-0DFE-4499-8877-D4555FB173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D223-0926-4B7A-B562-474EEC9DC75E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EE06-FBCA-48CA-BED3-A7B63E25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78BA-EBDE-4749-A8FD-2E6B86186AB4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EE06-FBCA-48CA-BED3-A7B63E25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5184-A30C-4CB5-9CB8-CEFBF34E1076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EE06-FBCA-48CA-BED3-A7B63E25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ABB8-2E62-4935-B54D-201404D7C635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EE06-FBCA-48CA-BED3-A7B63E25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C8D0-997A-463E-8008-845674A6DF71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EE06-FBCA-48CA-BED3-A7B63E25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398F-482F-4EA9-B018-22DF0A04C332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EE06-FBCA-48CA-BED3-A7B63E25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B14D-6B12-4776-885A-661814113FFE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EE06-FBCA-48CA-BED3-A7B63E25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50A4-DE86-41CF-92A0-96E988E4F2C6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EE06-FBCA-48CA-BED3-A7B63E25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7A3D-A856-4044-B96A-42B54FD0E19F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EE06-FBCA-48CA-BED3-A7B63E25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2664-FDD5-4A72-B08C-6424738791E1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EE06-FBCA-48CA-BED3-A7B63E25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FF00-1EFE-430A-A0CD-A49F7B941CBE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EE06-FBCA-48CA-BED3-A7B63E25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8E98E-07FA-487F-BEE5-DC73F8ABEEF7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EE06-FBCA-48CA-BED3-A7B63E25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42.png"/><Relationship Id="rId9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74.png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10" Type="http://schemas.openxmlformats.org/officeDocument/2006/relationships/oleObject" Target="../embeddings/oleObject76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7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ln cap="rnd" cmpd="dbl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Jet Reconstruction in Heavy Ion Collisions</a:t>
            </a:r>
            <a:endParaRPr lang="en-US" dirty="0">
              <a:ln cap="rnd" cmpd="dbl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Alán</a:t>
            </a:r>
            <a:r>
              <a:rPr lang="en-US" dirty="0" smtClean="0"/>
              <a:t> </a:t>
            </a:r>
            <a:r>
              <a:rPr lang="en-US" dirty="0" err="1" smtClean="0"/>
              <a:t>Dávila</a:t>
            </a:r>
            <a:r>
              <a:rPr lang="en-US" dirty="0" smtClean="0"/>
              <a:t> for the STAR Collaboration</a:t>
            </a:r>
          </a:p>
          <a:p>
            <a:r>
              <a:rPr lang="en-US" dirty="0" smtClean="0"/>
              <a:t>WWND February, 8, 2011</a:t>
            </a:r>
            <a:endParaRPr lang="en-US" dirty="0"/>
          </a:p>
        </p:txBody>
      </p:sp>
      <p:pic>
        <p:nvPicPr>
          <p:cNvPr id="4" name="Picture 3" descr="texa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867400"/>
            <a:ext cx="1447800" cy="723900"/>
          </a:xfrm>
          <a:prstGeom prst="rect">
            <a:avLst/>
          </a:prstGeom>
        </p:spPr>
      </p:pic>
      <p:pic>
        <p:nvPicPr>
          <p:cNvPr id="6" name="Picture 8" descr="Star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638800"/>
            <a:ext cx="1295400" cy="1030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 Finding Algorithms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133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STAR:  </a:t>
            </a:r>
            <a:r>
              <a:rPr lang="en-US" dirty="0" err="1" smtClean="0"/>
              <a:t>kt</a:t>
            </a:r>
            <a:r>
              <a:rPr lang="en-US" dirty="0" smtClean="0"/>
              <a:t> , anti-</a:t>
            </a:r>
            <a:r>
              <a:rPr lang="en-US" dirty="0" err="1" smtClean="0"/>
              <a:t>kt</a:t>
            </a:r>
            <a:r>
              <a:rPr lang="en-US" dirty="0" smtClean="0"/>
              <a:t>  from FASTJET package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1828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collinear and infrared safe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NlnN</a:t>
            </a:r>
            <a:r>
              <a:rPr lang="en-US" dirty="0" smtClean="0"/>
              <a:t> time (         </a:t>
            </a:r>
            <a:r>
              <a:rPr lang="en-US" dirty="0" err="1" smtClean="0"/>
              <a:t>secs</a:t>
            </a:r>
            <a:r>
              <a:rPr lang="en-US" dirty="0" smtClean="0"/>
              <a:t> for ~ 1000 particles)</a:t>
            </a:r>
          </a:p>
        </p:txBody>
      </p:sp>
      <p:pic>
        <p:nvPicPr>
          <p:cNvPr id="8" name="Picture 7" descr="AntiKt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1188" y="3022310"/>
            <a:ext cx="3714212" cy="2921290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>
          <a:xfrm>
            <a:off x="4800600" y="1905000"/>
            <a:ext cx="3048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386513" y="2366962"/>
          <a:ext cx="395287" cy="376238"/>
        </p:xfrm>
        <a:graphic>
          <a:graphicData uri="http://schemas.openxmlformats.org/presentationml/2006/ole">
            <p:oleObj spid="_x0000_s1032" name="Equation" r:id="rId5" imgW="279360" imgH="203040" progId="Equation.3">
              <p:embed/>
            </p:oleObj>
          </a:graphicData>
        </a:graphic>
      </p:graphicFrame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pic>
        <p:nvPicPr>
          <p:cNvPr id="22" name="Picture 21" descr="ktAl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3168869"/>
            <a:ext cx="3657600" cy="27747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14400" y="121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kt</a:t>
            </a:r>
            <a:r>
              <a:rPr lang="en-US" dirty="0" smtClean="0"/>
              <a:t> and anti-</a:t>
            </a:r>
            <a:r>
              <a:rPr lang="en-US" dirty="0" err="1" smtClean="0"/>
              <a:t>kt</a:t>
            </a:r>
            <a:r>
              <a:rPr lang="en-US" dirty="0" smtClean="0"/>
              <a:t>: sequential recombination algorithms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Give a jet area measure (important for </a:t>
            </a:r>
            <a:r>
              <a:rPr lang="en-US" dirty="0" err="1" smtClean="0"/>
              <a:t>Au+Au</a:t>
            </a:r>
            <a:r>
              <a:rPr lang="en-US" dirty="0" smtClean="0"/>
              <a:t> background estimations)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91200" y="6096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JHEP 0804 (2008) 063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0" y="6336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detector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74" y="4343400"/>
            <a:ext cx="3985926" cy="2438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 reconstruction at STAR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3581400" y="2133600"/>
            <a:ext cx="3810000" cy="3009405"/>
            <a:chOff x="1371600" y="1543792"/>
            <a:chExt cx="5486400" cy="4132613"/>
          </a:xfrm>
        </p:grpSpPr>
        <p:grpSp>
          <p:nvGrpSpPr>
            <p:cNvPr id="102" name="Group 101"/>
            <p:cNvGrpSpPr/>
            <p:nvPr/>
          </p:nvGrpSpPr>
          <p:grpSpPr>
            <a:xfrm>
              <a:off x="1371600" y="1543792"/>
              <a:ext cx="5050358" cy="4132613"/>
              <a:chOff x="1371600" y="1543792"/>
              <a:chExt cx="5050358" cy="4132613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371600" y="2209800"/>
                <a:ext cx="4953000" cy="3207328"/>
                <a:chOff x="1981200" y="2208810"/>
                <a:chExt cx="4953000" cy="3207328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1981200" y="2208810"/>
                  <a:ext cx="4953000" cy="3207328"/>
                  <a:chOff x="228600" y="2208810"/>
                  <a:chExt cx="4953000" cy="3207328"/>
                </a:xfrm>
              </p:grpSpPr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228600" y="2209800"/>
                    <a:ext cx="4953000" cy="3200400"/>
                    <a:chOff x="1295400" y="2209800"/>
                    <a:chExt cx="4953000" cy="3200400"/>
                  </a:xfrm>
                </p:grpSpPr>
                <p:sp>
                  <p:nvSpPr>
                    <p:cNvPr id="13" name="Flowchart: Delay 12"/>
                    <p:cNvSpPr/>
                    <p:nvPr/>
                  </p:nvSpPr>
                  <p:spPr>
                    <a:xfrm>
                      <a:off x="2971800" y="2209800"/>
                      <a:ext cx="3276600" cy="3200400"/>
                    </a:xfrm>
                    <a:prstGeom prst="flowChartDelay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1295400" y="2209800"/>
                      <a:ext cx="3276600" cy="3200400"/>
                      <a:chOff x="1524000" y="2209800"/>
                      <a:chExt cx="3276600" cy="3200400"/>
                    </a:xfrm>
                  </p:grpSpPr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1524000" y="2209800"/>
                        <a:ext cx="3276600" cy="3200400"/>
                      </a:xfrm>
                      <a:prstGeom prst="ellipse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1676400" y="2362200"/>
                        <a:ext cx="2971800" cy="2895600"/>
                        <a:chOff x="1676400" y="2362200"/>
                        <a:chExt cx="2971800" cy="2895600"/>
                      </a:xfr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" name="Oval 4"/>
                        <p:cNvSpPr/>
                        <p:nvPr/>
                      </p:nvSpPr>
                      <p:spPr>
                        <a:xfrm>
                          <a:off x="1676400" y="2362200"/>
                          <a:ext cx="2971800" cy="2895600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/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" name="Oval 5"/>
                        <p:cNvSpPr/>
                        <p:nvPr/>
                      </p:nvSpPr>
                      <p:spPr>
                        <a:xfrm>
                          <a:off x="2743200" y="3352800"/>
                          <a:ext cx="914400" cy="9144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53" name="Freeform 52"/>
                  <p:cNvSpPr/>
                  <p:nvPr/>
                </p:nvSpPr>
                <p:spPr>
                  <a:xfrm>
                    <a:off x="2513611" y="2208810"/>
                    <a:ext cx="1601189" cy="3206338"/>
                  </a:xfrm>
                  <a:custGeom>
                    <a:avLst/>
                    <a:gdLst>
                      <a:gd name="connsiteX0" fmla="*/ 0 w 1601189"/>
                      <a:gd name="connsiteY0" fmla="*/ 0 h 3206338"/>
                      <a:gd name="connsiteX1" fmla="*/ 166254 w 1601189"/>
                      <a:gd name="connsiteY1" fmla="*/ 11876 h 3206338"/>
                      <a:gd name="connsiteX2" fmla="*/ 380010 w 1601189"/>
                      <a:gd name="connsiteY2" fmla="*/ 59377 h 3206338"/>
                      <a:gd name="connsiteX3" fmla="*/ 605641 w 1601189"/>
                      <a:gd name="connsiteY3" fmla="*/ 142504 h 3206338"/>
                      <a:gd name="connsiteX4" fmla="*/ 843148 w 1601189"/>
                      <a:gd name="connsiteY4" fmla="*/ 261258 h 3206338"/>
                      <a:gd name="connsiteX5" fmla="*/ 1009402 w 1601189"/>
                      <a:gd name="connsiteY5" fmla="*/ 380011 h 3206338"/>
                      <a:gd name="connsiteX6" fmla="*/ 1140031 w 1601189"/>
                      <a:gd name="connsiteY6" fmla="*/ 498764 h 3206338"/>
                      <a:gd name="connsiteX7" fmla="*/ 1306285 w 1601189"/>
                      <a:gd name="connsiteY7" fmla="*/ 688769 h 3206338"/>
                      <a:gd name="connsiteX8" fmla="*/ 1496291 w 1601189"/>
                      <a:gd name="connsiteY8" fmla="*/ 1068780 h 3206338"/>
                      <a:gd name="connsiteX9" fmla="*/ 1591293 w 1601189"/>
                      <a:gd name="connsiteY9" fmla="*/ 1508167 h 3206338"/>
                      <a:gd name="connsiteX10" fmla="*/ 1555667 w 1601189"/>
                      <a:gd name="connsiteY10" fmla="*/ 1923803 h 3206338"/>
                      <a:gd name="connsiteX11" fmla="*/ 1341911 w 1601189"/>
                      <a:gd name="connsiteY11" fmla="*/ 2458193 h 3206338"/>
                      <a:gd name="connsiteX12" fmla="*/ 1187532 w 1601189"/>
                      <a:gd name="connsiteY12" fmla="*/ 2671948 h 3206338"/>
                      <a:gd name="connsiteX13" fmla="*/ 1104405 w 1601189"/>
                      <a:gd name="connsiteY13" fmla="*/ 2755076 h 3206338"/>
                      <a:gd name="connsiteX14" fmla="*/ 890649 w 1601189"/>
                      <a:gd name="connsiteY14" fmla="*/ 2933206 h 3206338"/>
                      <a:gd name="connsiteX15" fmla="*/ 665018 w 1601189"/>
                      <a:gd name="connsiteY15" fmla="*/ 3063834 h 3206338"/>
                      <a:gd name="connsiteX16" fmla="*/ 439387 w 1601189"/>
                      <a:gd name="connsiteY16" fmla="*/ 3135086 h 3206338"/>
                      <a:gd name="connsiteX17" fmla="*/ 213756 w 1601189"/>
                      <a:gd name="connsiteY17" fmla="*/ 3194463 h 3206338"/>
                      <a:gd name="connsiteX18" fmla="*/ 59376 w 1601189"/>
                      <a:gd name="connsiteY18" fmla="*/ 3206338 h 3206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01189" h="3206338">
                        <a:moveTo>
                          <a:pt x="0" y="0"/>
                        </a:moveTo>
                        <a:cubicBezTo>
                          <a:pt x="51459" y="990"/>
                          <a:pt x="102919" y="1980"/>
                          <a:pt x="166254" y="11876"/>
                        </a:cubicBezTo>
                        <a:cubicBezTo>
                          <a:pt x="229589" y="21772"/>
                          <a:pt x="306779" y="37606"/>
                          <a:pt x="380010" y="59377"/>
                        </a:cubicBezTo>
                        <a:cubicBezTo>
                          <a:pt x="453241" y="81148"/>
                          <a:pt x="528451" y="108857"/>
                          <a:pt x="605641" y="142504"/>
                        </a:cubicBezTo>
                        <a:cubicBezTo>
                          <a:pt x="682831" y="176151"/>
                          <a:pt x="775855" y="221674"/>
                          <a:pt x="843148" y="261258"/>
                        </a:cubicBezTo>
                        <a:cubicBezTo>
                          <a:pt x="910441" y="300842"/>
                          <a:pt x="959922" y="340427"/>
                          <a:pt x="1009402" y="380011"/>
                        </a:cubicBezTo>
                        <a:cubicBezTo>
                          <a:pt x="1058882" y="419595"/>
                          <a:pt x="1090551" y="447304"/>
                          <a:pt x="1140031" y="498764"/>
                        </a:cubicBezTo>
                        <a:cubicBezTo>
                          <a:pt x="1189511" y="550224"/>
                          <a:pt x="1246908" y="593766"/>
                          <a:pt x="1306285" y="688769"/>
                        </a:cubicBezTo>
                        <a:cubicBezTo>
                          <a:pt x="1365662" y="783772"/>
                          <a:pt x="1448790" y="932214"/>
                          <a:pt x="1496291" y="1068780"/>
                        </a:cubicBezTo>
                        <a:cubicBezTo>
                          <a:pt x="1543792" y="1205346"/>
                          <a:pt x="1581397" y="1365663"/>
                          <a:pt x="1591293" y="1508167"/>
                        </a:cubicBezTo>
                        <a:cubicBezTo>
                          <a:pt x="1601189" y="1650671"/>
                          <a:pt x="1597231" y="1765465"/>
                          <a:pt x="1555667" y="1923803"/>
                        </a:cubicBezTo>
                        <a:cubicBezTo>
                          <a:pt x="1514103" y="2082141"/>
                          <a:pt x="1403267" y="2333502"/>
                          <a:pt x="1341911" y="2458193"/>
                        </a:cubicBezTo>
                        <a:cubicBezTo>
                          <a:pt x="1280555" y="2582884"/>
                          <a:pt x="1227116" y="2622468"/>
                          <a:pt x="1187532" y="2671948"/>
                        </a:cubicBezTo>
                        <a:cubicBezTo>
                          <a:pt x="1147948" y="2721428"/>
                          <a:pt x="1153885" y="2711533"/>
                          <a:pt x="1104405" y="2755076"/>
                        </a:cubicBezTo>
                        <a:cubicBezTo>
                          <a:pt x="1054925" y="2798619"/>
                          <a:pt x="963880" y="2881746"/>
                          <a:pt x="890649" y="2933206"/>
                        </a:cubicBezTo>
                        <a:cubicBezTo>
                          <a:pt x="817418" y="2984666"/>
                          <a:pt x="740228" y="3030187"/>
                          <a:pt x="665018" y="3063834"/>
                        </a:cubicBezTo>
                        <a:cubicBezTo>
                          <a:pt x="589808" y="3097481"/>
                          <a:pt x="514597" y="3113315"/>
                          <a:pt x="439387" y="3135086"/>
                        </a:cubicBezTo>
                        <a:cubicBezTo>
                          <a:pt x="364177" y="3156857"/>
                          <a:pt x="277091" y="3182588"/>
                          <a:pt x="213756" y="3194463"/>
                        </a:cubicBezTo>
                        <a:cubicBezTo>
                          <a:pt x="150421" y="3206338"/>
                          <a:pt x="104898" y="3206338"/>
                          <a:pt x="59376" y="3206338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Freeform 53"/>
                  <p:cNvSpPr/>
                  <p:nvPr/>
                </p:nvSpPr>
                <p:spPr>
                  <a:xfrm>
                    <a:off x="3124200" y="2209800"/>
                    <a:ext cx="1601189" cy="3206338"/>
                  </a:xfrm>
                  <a:custGeom>
                    <a:avLst/>
                    <a:gdLst>
                      <a:gd name="connsiteX0" fmla="*/ 0 w 1601189"/>
                      <a:gd name="connsiteY0" fmla="*/ 0 h 3206338"/>
                      <a:gd name="connsiteX1" fmla="*/ 166254 w 1601189"/>
                      <a:gd name="connsiteY1" fmla="*/ 11876 h 3206338"/>
                      <a:gd name="connsiteX2" fmla="*/ 380010 w 1601189"/>
                      <a:gd name="connsiteY2" fmla="*/ 59377 h 3206338"/>
                      <a:gd name="connsiteX3" fmla="*/ 605641 w 1601189"/>
                      <a:gd name="connsiteY3" fmla="*/ 142504 h 3206338"/>
                      <a:gd name="connsiteX4" fmla="*/ 843148 w 1601189"/>
                      <a:gd name="connsiteY4" fmla="*/ 261258 h 3206338"/>
                      <a:gd name="connsiteX5" fmla="*/ 1009402 w 1601189"/>
                      <a:gd name="connsiteY5" fmla="*/ 380011 h 3206338"/>
                      <a:gd name="connsiteX6" fmla="*/ 1140031 w 1601189"/>
                      <a:gd name="connsiteY6" fmla="*/ 498764 h 3206338"/>
                      <a:gd name="connsiteX7" fmla="*/ 1306285 w 1601189"/>
                      <a:gd name="connsiteY7" fmla="*/ 688769 h 3206338"/>
                      <a:gd name="connsiteX8" fmla="*/ 1496291 w 1601189"/>
                      <a:gd name="connsiteY8" fmla="*/ 1068780 h 3206338"/>
                      <a:gd name="connsiteX9" fmla="*/ 1591293 w 1601189"/>
                      <a:gd name="connsiteY9" fmla="*/ 1508167 h 3206338"/>
                      <a:gd name="connsiteX10" fmla="*/ 1555667 w 1601189"/>
                      <a:gd name="connsiteY10" fmla="*/ 1923803 h 3206338"/>
                      <a:gd name="connsiteX11" fmla="*/ 1341911 w 1601189"/>
                      <a:gd name="connsiteY11" fmla="*/ 2458193 h 3206338"/>
                      <a:gd name="connsiteX12" fmla="*/ 1187532 w 1601189"/>
                      <a:gd name="connsiteY12" fmla="*/ 2671948 h 3206338"/>
                      <a:gd name="connsiteX13" fmla="*/ 1104405 w 1601189"/>
                      <a:gd name="connsiteY13" fmla="*/ 2755076 h 3206338"/>
                      <a:gd name="connsiteX14" fmla="*/ 890649 w 1601189"/>
                      <a:gd name="connsiteY14" fmla="*/ 2933206 h 3206338"/>
                      <a:gd name="connsiteX15" fmla="*/ 665018 w 1601189"/>
                      <a:gd name="connsiteY15" fmla="*/ 3063834 h 3206338"/>
                      <a:gd name="connsiteX16" fmla="*/ 439387 w 1601189"/>
                      <a:gd name="connsiteY16" fmla="*/ 3135086 h 3206338"/>
                      <a:gd name="connsiteX17" fmla="*/ 213756 w 1601189"/>
                      <a:gd name="connsiteY17" fmla="*/ 3194463 h 3206338"/>
                      <a:gd name="connsiteX18" fmla="*/ 59376 w 1601189"/>
                      <a:gd name="connsiteY18" fmla="*/ 3206338 h 3206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01189" h="3206338">
                        <a:moveTo>
                          <a:pt x="0" y="0"/>
                        </a:moveTo>
                        <a:cubicBezTo>
                          <a:pt x="51459" y="990"/>
                          <a:pt x="102919" y="1980"/>
                          <a:pt x="166254" y="11876"/>
                        </a:cubicBezTo>
                        <a:cubicBezTo>
                          <a:pt x="229589" y="21772"/>
                          <a:pt x="306779" y="37606"/>
                          <a:pt x="380010" y="59377"/>
                        </a:cubicBezTo>
                        <a:cubicBezTo>
                          <a:pt x="453241" y="81148"/>
                          <a:pt x="528451" y="108857"/>
                          <a:pt x="605641" y="142504"/>
                        </a:cubicBezTo>
                        <a:cubicBezTo>
                          <a:pt x="682831" y="176151"/>
                          <a:pt x="775855" y="221674"/>
                          <a:pt x="843148" y="261258"/>
                        </a:cubicBezTo>
                        <a:cubicBezTo>
                          <a:pt x="910441" y="300842"/>
                          <a:pt x="959922" y="340427"/>
                          <a:pt x="1009402" y="380011"/>
                        </a:cubicBezTo>
                        <a:cubicBezTo>
                          <a:pt x="1058882" y="419595"/>
                          <a:pt x="1090551" y="447304"/>
                          <a:pt x="1140031" y="498764"/>
                        </a:cubicBezTo>
                        <a:cubicBezTo>
                          <a:pt x="1189511" y="550224"/>
                          <a:pt x="1246908" y="593766"/>
                          <a:pt x="1306285" y="688769"/>
                        </a:cubicBezTo>
                        <a:cubicBezTo>
                          <a:pt x="1365662" y="783772"/>
                          <a:pt x="1448790" y="932214"/>
                          <a:pt x="1496291" y="1068780"/>
                        </a:cubicBezTo>
                        <a:cubicBezTo>
                          <a:pt x="1543792" y="1205346"/>
                          <a:pt x="1581397" y="1365663"/>
                          <a:pt x="1591293" y="1508167"/>
                        </a:cubicBezTo>
                        <a:cubicBezTo>
                          <a:pt x="1601189" y="1650671"/>
                          <a:pt x="1597231" y="1765465"/>
                          <a:pt x="1555667" y="1923803"/>
                        </a:cubicBezTo>
                        <a:cubicBezTo>
                          <a:pt x="1514103" y="2082141"/>
                          <a:pt x="1403267" y="2333502"/>
                          <a:pt x="1341911" y="2458193"/>
                        </a:cubicBezTo>
                        <a:cubicBezTo>
                          <a:pt x="1280555" y="2582884"/>
                          <a:pt x="1227116" y="2622468"/>
                          <a:pt x="1187532" y="2671948"/>
                        </a:cubicBezTo>
                        <a:cubicBezTo>
                          <a:pt x="1147948" y="2721428"/>
                          <a:pt x="1153885" y="2711533"/>
                          <a:pt x="1104405" y="2755076"/>
                        </a:cubicBezTo>
                        <a:cubicBezTo>
                          <a:pt x="1054925" y="2798619"/>
                          <a:pt x="963880" y="2881746"/>
                          <a:pt x="890649" y="2933206"/>
                        </a:cubicBezTo>
                        <a:cubicBezTo>
                          <a:pt x="817418" y="2984666"/>
                          <a:pt x="740228" y="3030187"/>
                          <a:pt x="665018" y="3063834"/>
                        </a:cubicBezTo>
                        <a:cubicBezTo>
                          <a:pt x="589808" y="3097481"/>
                          <a:pt x="514597" y="3113315"/>
                          <a:pt x="439387" y="3135086"/>
                        </a:cubicBezTo>
                        <a:cubicBezTo>
                          <a:pt x="364177" y="3156857"/>
                          <a:pt x="277091" y="3182588"/>
                          <a:pt x="213756" y="3194463"/>
                        </a:cubicBezTo>
                        <a:cubicBezTo>
                          <a:pt x="150421" y="3206338"/>
                          <a:pt x="104898" y="3206338"/>
                          <a:pt x="59376" y="3206338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419600" y="2438400"/>
                  <a:ext cx="1752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5029200" y="2971800"/>
                  <a:ext cx="16764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181600" y="3429000"/>
                  <a:ext cx="16764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5257800" y="3886200"/>
                  <a:ext cx="16764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181600" y="4343400"/>
                  <a:ext cx="16764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953000" y="4800600"/>
                  <a:ext cx="16764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4495800" y="5181600"/>
                  <a:ext cx="16764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Freeform 68"/>
              <p:cNvSpPr/>
              <p:nvPr/>
            </p:nvSpPr>
            <p:spPr>
              <a:xfrm>
                <a:off x="2762993" y="1543792"/>
                <a:ext cx="419594" cy="1816925"/>
              </a:xfrm>
              <a:custGeom>
                <a:avLst/>
                <a:gdLst>
                  <a:gd name="connsiteX0" fmla="*/ 146462 w 419594"/>
                  <a:gd name="connsiteY0" fmla="*/ 1816925 h 1816925"/>
                  <a:gd name="connsiteX1" fmla="*/ 3958 w 419594"/>
                  <a:gd name="connsiteY1" fmla="*/ 1306286 h 1816925"/>
                  <a:gd name="connsiteX2" fmla="*/ 170212 w 419594"/>
                  <a:gd name="connsiteY2" fmla="*/ 665018 h 1816925"/>
                  <a:gd name="connsiteX3" fmla="*/ 419594 w 419594"/>
                  <a:gd name="connsiteY3" fmla="*/ 0 h 18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594" h="1816925">
                    <a:moveTo>
                      <a:pt x="146462" y="1816925"/>
                    </a:moveTo>
                    <a:cubicBezTo>
                      <a:pt x="73231" y="1657598"/>
                      <a:pt x="0" y="1498271"/>
                      <a:pt x="3958" y="1306286"/>
                    </a:cubicBezTo>
                    <a:cubicBezTo>
                      <a:pt x="7916" y="1114302"/>
                      <a:pt x="100939" y="882732"/>
                      <a:pt x="170212" y="665018"/>
                    </a:cubicBezTo>
                    <a:cubicBezTo>
                      <a:pt x="239485" y="447304"/>
                      <a:pt x="329539" y="223652"/>
                      <a:pt x="419594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1377538" y="2612571"/>
                <a:ext cx="1425039" cy="807523"/>
              </a:xfrm>
              <a:custGeom>
                <a:avLst/>
                <a:gdLst>
                  <a:gd name="connsiteX0" fmla="*/ 1425039 w 1425039"/>
                  <a:gd name="connsiteY0" fmla="*/ 807523 h 807523"/>
                  <a:gd name="connsiteX1" fmla="*/ 1330036 w 1425039"/>
                  <a:gd name="connsiteY1" fmla="*/ 534390 h 807523"/>
                  <a:gd name="connsiteX2" fmla="*/ 1140031 w 1425039"/>
                  <a:gd name="connsiteY2" fmla="*/ 320634 h 807523"/>
                  <a:gd name="connsiteX3" fmla="*/ 926275 w 1425039"/>
                  <a:gd name="connsiteY3" fmla="*/ 190006 h 807523"/>
                  <a:gd name="connsiteX4" fmla="*/ 641267 w 1425039"/>
                  <a:gd name="connsiteY4" fmla="*/ 118754 h 807523"/>
                  <a:gd name="connsiteX5" fmla="*/ 0 w 1425039"/>
                  <a:gd name="connsiteY5" fmla="*/ 0 h 80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5039" h="807523">
                    <a:moveTo>
                      <a:pt x="1425039" y="807523"/>
                    </a:moveTo>
                    <a:cubicBezTo>
                      <a:pt x="1401288" y="711530"/>
                      <a:pt x="1377537" y="615538"/>
                      <a:pt x="1330036" y="534390"/>
                    </a:cubicBezTo>
                    <a:cubicBezTo>
                      <a:pt x="1282535" y="453242"/>
                      <a:pt x="1207324" y="378031"/>
                      <a:pt x="1140031" y="320634"/>
                    </a:cubicBezTo>
                    <a:cubicBezTo>
                      <a:pt x="1072738" y="263237"/>
                      <a:pt x="1009402" y="223653"/>
                      <a:pt x="926275" y="190006"/>
                    </a:cubicBezTo>
                    <a:cubicBezTo>
                      <a:pt x="843148" y="156359"/>
                      <a:pt x="795646" y="150422"/>
                      <a:pt x="641267" y="118754"/>
                    </a:cubicBezTo>
                    <a:cubicBezTo>
                      <a:pt x="486888" y="87086"/>
                      <a:pt x="243444" y="43543"/>
                      <a:pt x="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194462" y="4239491"/>
                <a:ext cx="866899" cy="1365662"/>
              </a:xfrm>
              <a:custGeom>
                <a:avLst/>
                <a:gdLst>
                  <a:gd name="connsiteX0" fmla="*/ 0 w 866899"/>
                  <a:gd name="connsiteY0" fmla="*/ 0 h 1365662"/>
                  <a:gd name="connsiteX1" fmla="*/ 95003 w 866899"/>
                  <a:gd name="connsiteY1" fmla="*/ 368135 h 1365662"/>
                  <a:gd name="connsiteX2" fmla="*/ 475013 w 866899"/>
                  <a:gd name="connsiteY2" fmla="*/ 878774 h 1365662"/>
                  <a:gd name="connsiteX3" fmla="*/ 866899 w 866899"/>
                  <a:gd name="connsiteY3" fmla="*/ 1365662 h 1365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6899" h="1365662">
                    <a:moveTo>
                      <a:pt x="0" y="0"/>
                    </a:moveTo>
                    <a:cubicBezTo>
                      <a:pt x="7917" y="110836"/>
                      <a:pt x="15834" y="221673"/>
                      <a:pt x="95003" y="368135"/>
                    </a:cubicBezTo>
                    <a:cubicBezTo>
                      <a:pt x="174172" y="514597"/>
                      <a:pt x="346364" y="712520"/>
                      <a:pt x="475013" y="878774"/>
                    </a:cubicBezTo>
                    <a:cubicBezTo>
                      <a:pt x="603662" y="1045029"/>
                      <a:pt x="735280" y="1205345"/>
                      <a:pt x="866899" y="1365662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1911927" y="4251366"/>
                <a:ext cx="1132115" cy="1425039"/>
              </a:xfrm>
              <a:custGeom>
                <a:avLst/>
                <a:gdLst>
                  <a:gd name="connsiteX0" fmla="*/ 1116281 w 1132115"/>
                  <a:gd name="connsiteY0" fmla="*/ 0 h 1425039"/>
                  <a:gd name="connsiteX1" fmla="*/ 1116281 w 1132115"/>
                  <a:gd name="connsiteY1" fmla="*/ 344385 h 1425039"/>
                  <a:gd name="connsiteX2" fmla="*/ 1021278 w 1132115"/>
                  <a:gd name="connsiteY2" fmla="*/ 605642 h 1425039"/>
                  <a:gd name="connsiteX3" fmla="*/ 855024 w 1132115"/>
                  <a:gd name="connsiteY3" fmla="*/ 831273 h 1425039"/>
                  <a:gd name="connsiteX4" fmla="*/ 712520 w 1132115"/>
                  <a:gd name="connsiteY4" fmla="*/ 950026 h 1425039"/>
                  <a:gd name="connsiteX5" fmla="*/ 0 w 1132115"/>
                  <a:gd name="connsiteY5" fmla="*/ 1425039 h 142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2115" h="1425039">
                    <a:moveTo>
                      <a:pt x="1116281" y="0"/>
                    </a:moveTo>
                    <a:cubicBezTo>
                      <a:pt x="1124198" y="121722"/>
                      <a:pt x="1132115" y="243445"/>
                      <a:pt x="1116281" y="344385"/>
                    </a:cubicBezTo>
                    <a:cubicBezTo>
                      <a:pt x="1100447" y="445325"/>
                      <a:pt x="1064821" y="524494"/>
                      <a:pt x="1021278" y="605642"/>
                    </a:cubicBezTo>
                    <a:cubicBezTo>
                      <a:pt x="977735" y="686790"/>
                      <a:pt x="906484" y="773876"/>
                      <a:pt x="855024" y="831273"/>
                    </a:cubicBezTo>
                    <a:cubicBezTo>
                      <a:pt x="803564" y="888670"/>
                      <a:pt x="855024" y="851065"/>
                      <a:pt x="712520" y="950026"/>
                    </a:cubicBezTo>
                    <a:cubicBezTo>
                      <a:pt x="570016" y="1048987"/>
                      <a:pt x="285008" y="1237013"/>
                      <a:pt x="0" y="1425039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>
                <a:endCxn id="5" idx="7"/>
              </p:cNvCxnSpPr>
              <p:nvPr/>
            </p:nvCxnSpPr>
            <p:spPr>
              <a:xfrm flipV="1">
                <a:off x="3200400" y="2787241"/>
                <a:ext cx="860190" cy="566549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5" idx="7"/>
              </p:cNvCxnSpPr>
              <p:nvPr/>
            </p:nvCxnSpPr>
            <p:spPr>
              <a:xfrm rot="5400000" flipH="1" flipV="1">
                <a:off x="4142370" y="2510011"/>
                <a:ext cx="195451" cy="359010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4419600" y="1905000"/>
                <a:ext cx="990600" cy="685800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 86"/>
              <p:cNvSpPr/>
              <p:nvPr/>
            </p:nvSpPr>
            <p:spPr>
              <a:xfrm rot="548122">
                <a:off x="3429000" y="3094125"/>
                <a:ext cx="855024" cy="498763"/>
              </a:xfrm>
              <a:custGeom>
                <a:avLst/>
                <a:gdLst>
                  <a:gd name="connsiteX0" fmla="*/ 0 w 855024"/>
                  <a:gd name="connsiteY0" fmla="*/ 498763 h 498763"/>
                  <a:gd name="connsiteX1" fmla="*/ 142504 w 855024"/>
                  <a:gd name="connsiteY1" fmla="*/ 261257 h 498763"/>
                  <a:gd name="connsiteX2" fmla="*/ 356260 w 855024"/>
                  <a:gd name="connsiteY2" fmla="*/ 106878 h 498763"/>
                  <a:gd name="connsiteX3" fmla="*/ 855024 w 855024"/>
                  <a:gd name="connsiteY3" fmla="*/ 0 h 49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5024" h="498763">
                    <a:moveTo>
                      <a:pt x="0" y="498763"/>
                    </a:moveTo>
                    <a:cubicBezTo>
                      <a:pt x="41563" y="412667"/>
                      <a:pt x="83127" y="326571"/>
                      <a:pt x="142504" y="261257"/>
                    </a:cubicBezTo>
                    <a:cubicBezTo>
                      <a:pt x="201881" y="195943"/>
                      <a:pt x="237507" y="150421"/>
                      <a:pt x="356260" y="106878"/>
                    </a:cubicBezTo>
                    <a:cubicBezTo>
                      <a:pt x="475013" y="63335"/>
                      <a:pt x="665018" y="31667"/>
                      <a:pt x="855024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/>
              <p:cNvCxnSpPr>
                <a:stCxn id="87" idx="3"/>
              </p:cNvCxnSpPr>
              <p:nvPr/>
            </p:nvCxnSpPr>
            <p:spPr>
              <a:xfrm flipV="1">
                <a:off x="4318195" y="3124200"/>
                <a:ext cx="1015805" cy="40963"/>
              </a:xfrm>
              <a:prstGeom prst="line">
                <a:avLst/>
              </a:prstGeom>
              <a:ln w="38100">
                <a:solidFill>
                  <a:srgbClr val="FF33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 95"/>
              <p:cNvSpPr/>
              <p:nvPr/>
            </p:nvSpPr>
            <p:spPr>
              <a:xfrm rot="724499" flipV="1">
                <a:off x="3509582" y="3811668"/>
                <a:ext cx="755276" cy="102268"/>
              </a:xfrm>
              <a:custGeom>
                <a:avLst/>
                <a:gdLst>
                  <a:gd name="connsiteX0" fmla="*/ 0 w 1852550"/>
                  <a:gd name="connsiteY0" fmla="*/ 508660 h 997527"/>
                  <a:gd name="connsiteX1" fmla="*/ 178130 w 1852550"/>
                  <a:gd name="connsiteY1" fmla="*/ 81148 h 997527"/>
                  <a:gd name="connsiteX2" fmla="*/ 427511 w 1852550"/>
                  <a:gd name="connsiteY2" fmla="*/ 995548 h 997527"/>
                  <a:gd name="connsiteX3" fmla="*/ 688769 w 1852550"/>
                  <a:gd name="connsiteY3" fmla="*/ 93024 h 997527"/>
                  <a:gd name="connsiteX4" fmla="*/ 938150 w 1852550"/>
                  <a:gd name="connsiteY4" fmla="*/ 971798 h 997527"/>
                  <a:gd name="connsiteX5" fmla="*/ 1211283 w 1852550"/>
                  <a:gd name="connsiteY5" fmla="*/ 104899 h 997527"/>
                  <a:gd name="connsiteX6" fmla="*/ 1448789 w 1852550"/>
                  <a:gd name="connsiteY6" fmla="*/ 959923 h 997527"/>
                  <a:gd name="connsiteX7" fmla="*/ 1674421 w 1852550"/>
                  <a:gd name="connsiteY7" fmla="*/ 81148 h 997527"/>
                  <a:gd name="connsiteX8" fmla="*/ 1852550 w 1852550"/>
                  <a:gd name="connsiteY8" fmla="*/ 508660 h 99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2550" h="997527">
                    <a:moveTo>
                      <a:pt x="0" y="508660"/>
                    </a:moveTo>
                    <a:cubicBezTo>
                      <a:pt x="53439" y="254330"/>
                      <a:pt x="106878" y="0"/>
                      <a:pt x="178130" y="81148"/>
                    </a:cubicBezTo>
                    <a:cubicBezTo>
                      <a:pt x="249382" y="162296"/>
                      <a:pt x="342405" y="993569"/>
                      <a:pt x="427511" y="995548"/>
                    </a:cubicBezTo>
                    <a:cubicBezTo>
                      <a:pt x="512617" y="997527"/>
                      <a:pt x="603663" y="96982"/>
                      <a:pt x="688769" y="93024"/>
                    </a:cubicBezTo>
                    <a:cubicBezTo>
                      <a:pt x="773875" y="89066"/>
                      <a:pt x="851064" y="969819"/>
                      <a:pt x="938150" y="971798"/>
                    </a:cubicBezTo>
                    <a:cubicBezTo>
                      <a:pt x="1025236" y="973777"/>
                      <a:pt x="1126177" y="106878"/>
                      <a:pt x="1211283" y="104899"/>
                    </a:cubicBezTo>
                    <a:cubicBezTo>
                      <a:pt x="1296389" y="102920"/>
                      <a:pt x="1371599" y="963881"/>
                      <a:pt x="1448789" y="959923"/>
                    </a:cubicBezTo>
                    <a:cubicBezTo>
                      <a:pt x="1525979" y="955965"/>
                      <a:pt x="1607128" y="156359"/>
                      <a:pt x="1674421" y="81148"/>
                    </a:cubicBezTo>
                    <a:cubicBezTo>
                      <a:pt x="1741715" y="5938"/>
                      <a:pt x="1797132" y="257299"/>
                      <a:pt x="1852550" y="508660"/>
                    </a:cubicBezTo>
                  </a:path>
                </a:pathLst>
              </a:custGeom>
              <a:ln>
                <a:solidFill>
                  <a:srgbClr val="92D05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 rot="724499" flipV="1">
                <a:off x="4345652" y="3990733"/>
                <a:ext cx="1009527" cy="95733"/>
              </a:xfrm>
              <a:custGeom>
                <a:avLst/>
                <a:gdLst>
                  <a:gd name="connsiteX0" fmla="*/ 0 w 1852550"/>
                  <a:gd name="connsiteY0" fmla="*/ 508660 h 997527"/>
                  <a:gd name="connsiteX1" fmla="*/ 178130 w 1852550"/>
                  <a:gd name="connsiteY1" fmla="*/ 81148 h 997527"/>
                  <a:gd name="connsiteX2" fmla="*/ 427511 w 1852550"/>
                  <a:gd name="connsiteY2" fmla="*/ 995548 h 997527"/>
                  <a:gd name="connsiteX3" fmla="*/ 688769 w 1852550"/>
                  <a:gd name="connsiteY3" fmla="*/ 93024 h 997527"/>
                  <a:gd name="connsiteX4" fmla="*/ 938150 w 1852550"/>
                  <a:gd name="connsiteY4" fmla="*/ 971798 h 997527"/>
                  <a:gd name="connsiteX5" fmla="*/ 1211283 w 1852550"/>
                  <a:gd name="connsiteY5" fmla="*/ 104899 h 997527"/>
                  <a:gd name="connsiteX6" fmla="*/ 1448789 w 1852550"/>
                  <a:gd name="connsiteY6" fmla="*/ 959923 h 997527"/>
                  <a:gd name="connsiteX7" fmla="*/ 1674421 w 1852550"/>
                  <a:gd name="connsiteY7" fmla="*/ 81148 h 997527"/>
                  <a:gd name="connsiteX8" fmla="*/ 1852550 w 1852550"/>
                  <a:gd name="connsiteY8" fmla="*/ 508660 h 99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2550" h="997527">
                    <a:moveTo>
                      <a:pt x="0" y="508660"/>
                    </a:moveTo>
                    <a:cubicBezTo>
                      <a:pt x="53439" y="254330"/>
                      <a:pt x="106878" y="0"/>
                      <a:pt x="178130" y="81148"/>
                    </a:cubicBezTo>
                    <a:cubicBezTo>
                      <a:pt x="249382" y="162296"/>
                      <a:pt x="342405" y="993569"/>
                      <a:pt x="427511" y="995548"/>
                    </a:cubicBezTo>
                    <a:cubicBezTo>
                      <a:pt x="512617" y="997527"/>
                      <a:pt x="603663" y="96982"/>
                      <a:pt x="688769" y="93024"/>
                    </a:cubicBezTo>
                    <a:cubicBezTo>
                      <a:pt x="773875" y="89066"/>
                      <a:pt x="851064" y="969819"/>
                      <a:pt x="938150" y="971798"/>
                    </a:cubicBezTo>
                    <a:cubicBezTo>
                      <a:pt x="1025236" y="973777"/>
                      <a:pt x="1126177" y="106878"/>
                      <a:pt x="1211283" y="104899"/>
                    </a:cubicBezTo>
                    <a:cubicBezTo>
                      <a:pt x="1296389" y="102920"/>
                      <a:pt x="1371599" y="963881"/>
                      <a:pt x="1448789" y="959923"/>
                    </a:cubicBezTo>
                    <a:cubicBezTo>
                      <a:pt x="1525979" y="955965"/>
                      <a:pt x="1607128" y="156359"/>
                      <a:pt x="1674421" y="81148"/>
                    </a:cubicBezTo>
                    <a:cubicBezTo>
                      <a:pt x="1741715" y="5938"/>
                      <a:pt x="1797132" y="257299"/>
                      <a:pt x="1852550" y="508660"/>
                    </a:cubicBezTo>
                  </a:path>
                </a:pathLst>
              </a:custGeom>
              <a:ln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Explosion 1 99"/>
              <p:cNvSpPr/>
              <p:nvPr/>
            </p:nvSpPr>
            <p:spPr>
              <a:xfrm>
                <a:off x="5181600" y="3962400"/>
                <a:ext cx="533400" cy="457200"/>
              </a:xfrm>
              <a:prstGeom prst="irregularSeal1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 rot="724499" flipV="1">
                <a:off x="5410435" y="4219547"/>
                <a:ext cx="1011523" cy="95306"/>
              </a:xfrm>
              <a:custGeom>
                <a:avLst/>
                <a:gdLst>
                  <a:gd name="connsiteX0" fmla="*/ 0 w 1852550"/>
                  <a:gd name="connsiteY0" fmla="*/ 508660 h 997527"/>
                  <a:gd name="connsiteX1" fmla="*/ 178130 w 1852550"/>
                  <a:gd name="connsiteY1" fmla="*/ 81148 h 997527"/>
                  <a:gd name="connsiteX2" fmla="*/ 427511 w 1852550"/>
                  <a:gd name="connsiteY2" fmla="*/ 995548 h 997527"/>
                  <a:gd name="connsiteX3" fmla="*/ 688769 w 1852550"/>
                  <a:gd name="connsiteY3" fmla="*/ 93024 h 997527"/>
                  <a:gd name="connsiteX4" fmla="*/ 938150 w 1852550"/>
                  <a:gd name="connsiteY4" fmla="*/ 971798 h 997527"/>
                  <a:gd name="connsiteX5" fmla="*/ 1211283 w 1852550"/>
                  <a:gd name="connsiteY5" fmla="*/ 104899 h 997527"/>
                  <a:gd name="connsiteX6" fmla="*/ 1448789 w 1852550"/>
                  <a:gd name="connsiteY6" fmla="*/ 959923 h 997527"/>
                  <a:gd name="connsiteX7" fmla="*/ 1674421 w 1852550"/>
                  <a:gd name="connsiteY7" fmla="*/ 81148 h 997527"/>
                  <a:gd name="connsiteX8" fmla="*/ 1852550 w 1852550"/>
                  <a:gd name="connsiteY8" fmla="*/ 508660 h 99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2550" h="997527">
                    <a:moveTo>
                      <a:pt x="0" y="508660"/>
                    </a:moveTo>
                    <a:cubicBezTo>
                      <a:pt x="53439" y="254330"/>
                      <a:pt x="106878" y="0"/>
                      <a:pt x="178130" y="81148"/>
                    </a:cubicBezTo>
                    <a:cubicBezTo>
                      <a:pt x="249382" y="162296"/>
                      <a:pt x="342405" y="993569"/>
                      <a:pt x="427511" y="995548"/>
                    </a:cubicBezTo>
                    <a:cubicBezTo>
                      <a:pt x="512617" y="997527"/>
                      <a:pt x="603663" y="96982"/>
                      <a:pt x="688769" y="93024"/>
                    </a:cubicBezTo>
                    <a:cubicBezTo>
                      <a:pt x="773875" y="89066"/>
                      <a:pt x="851064" y="969819"/>
                      <a:pt x="938150" y="971798"/>
                    </a:cubicBezTo>
                    <a:cubicBezTo>
                      <a:pt x="1025236" y="973777"/>
                      <a:pt x="1126177" y="106878"/>
                      <a:pt x="1211283" y="104899"/>
                    </a:cubicBezTo>
                    <a:cubicBezTo>
                      <a:pt x="1296389" y="102920"/>
                      <a:pt x="1371599" y="963881"/>
                      <a:pt x="1448789" y="959923"/>
                    </a:cubicBezTo>
                    <a:cubicBezTo>
                      <a:pt x="1525979" y="955965"/>
                      <a:pt x="1607128" y="156359"/>
                      <a:pt x="1674421" y="81148"/>
                    </a:cubicBezTo>
                    <a:cubicBezTo>
                      <a:pt x="1741715" y="5938"/>
                      <a:pt x="1797132" y="257299"/>
                      <a:pt x="1852550" y="508660"/>
                    </a:cubicBezTo>
                  </a:path>
                </a:pathLst>
              </a:custGeom>
              <a:ln>
                <a:solidFill>
                  <a:srgbClr val="92D05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Explosion 1 100"/>
              <p:cNvSpPr/>
              <p:nvPr/>
            </p:nvSpPr>
            <p:spPr>
              <a:xfrm>
                <a:off x="5257800" y="3048000"/>
                <a:ext cx="228600" cy="228600"/>
              </a:xfrm>
              <a:prstGeom prst="irregularSeal1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>
              <a:off x="5334000" y="3124200"/>
              <a:ext cx="152400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Freeform 104"/>
          <p:cNvSpPr/>
          <p:nvPr/>
        </p:nvSpPr>
        <p:spPr>
          <a:xfrm>
            <a:off x="6745184" y="2534392"/>
            <a:ext cx="415637" cy="510639"/>
          </a:xfrm>
          <a:custGeom>
            <a:avLst/>
            <a:gdLst>
              <a:gd name="connsiteX0" fmla="*/ 0 w 415637"/>
              <a:gd name="connsiteY0" fmla="*/ 0 h 510639"/>
              <a:gd name="connsiteX1" fmla="*/ 261258 w 415637"/>
              <a:gd name="connsiteY1" fmla="*/ 190005 h 510639"/>
              <a:gd name="connsiteX2" fmla="*/ 415637 w 415637"/>
              <a:gd name="connsiteY2" fmla="*/ 510639 h 51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637" h="510639">
                <a:moveTo>
                  <a:pt x="0" y="0"/>
                </a:moveTo>
                <a:cubicBezTo>
                  <a:pt x="95992" y="52449"/>
                  <a:pt x="191985" y="104898"/>
                  <a:pt x="261258" y="190005"/>
                </a:cubicBezTo>
                <a:cubicBezTo>
                  <a:pt x="330531" y="275112"/>
                  <a:pt x="373084" y="392875"/>
                  <a:pt x="415637" y="510639"/>
                </a:cubicBezTo>
              </a:path>
            </a:pathLst>
          </a:cu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5029200" y="5257800"/>
            <a:ext cx="99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Object 107"/>
          <p:cNvGraphicFramePr>
            <a:graphicFrameLocks noChangeAspect="1"/>
          </p:cNvGraphicFramePr>
          <p:nvPr/>
        </p:nvGraphicFramePr>
        <p:xfrm>
          <a:off x="7315200" y="2514600"/>
          <a:ext cx="304800" cy="317500"/>
        </p:xfrm>
        <a:graphic>
          <a:graphicData uri="http://schemas.openxmlformats.org/presentationml/2006/ole">
            <p:oleObj spid="_x0000_s5122" name="Equation" r:id="rId5" imgW="139680" imgH="16488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424488" y="5397500"/>
          <a:ext cx="276225" cy="317500"/>
        </p:xfrm>
        <a:graphic>
          <a:graphicData uri="http://schemas.openxmlformats.org/presentationml/2006/ole">
            <p:oleObj spid="_x0000_s5123" name="Equation" r:id="rId6" imgW="126720" imgH="164880" progId="Equation.3">
              <p:embed/>
            </p:oleObj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304800" y="1295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Charged particles from the TPC (protons, </a:t>
            </a:r>
            <a:r>
              <a:rPr lang="en-US" dirty="0" err="1" smtClean="0"/>
              <a:t>pions</a:t>
            </a:r>
            <a:r>
              <a:rPr lang="en-US" dirty="0" smtClean="0"/>
              <a:t>, </a:t>
            </a:r>
            <a:r>
              <a:rPr lang="en-US" dirty="0" err="1" smtClean="0"/>
              <a:t>kaons</a:t>
            </a:r>
            <a:r>
              <a:rPr lang="en-US" dirty="0" smtClean="0"/>
              <a:t>, e, …)</a:t>
            </a:r>
          </a:p>
          <a:p>
            <a:r>
              <a:rPr lang="en-US" dirty="0" smtClean="0"/>
              <a:t>Neutral particles from EMCAL (     , gamma)</a:t>
            </a:r>
          </a:p>
          <a:p>
            <a:r>
              <a:rPr lang="en-US" dirty="0" smtClean="0"/>
              <a:t>No         , neutrons, detected (&lt;10% effect)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152400" y="2373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Triggers used</a:t>
            </a:r>
            <a:endParaRPr lang="en-US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34950" y="3124200"/>
          <a:ext cx="1441450" cy="277813"/>
        </p:xfrm>
        <a:graphic>
          <a:graphicData uri="http://schemas.openxmlformats.org/presentationml/2006/ole">
            <p:oleObj spid="_x0000_s5124" name="Equation" r:id="rId7" imgW="990360" imgH="21564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33363" y="3608388"/>
          <a:ext cx="1443037" cy="277812"/>
        </p:xfrm>
        <a:graphic>
          <a:graphicData uri="http://schemas.openxmlformats.org/presentationml/2006/ole">
            <p:oleObj spid="_x0000_s5125" name="Equation" r:id="rId8" imgW="990360" imgH="215640" progId="Equation.3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008188" y="3124200"/>
          <a:ext cx="1163637" cy="277813"/>
        </p:xfrm>
        <a:graphic>
          <a:graphicData uri="http://schemas.openxmlformats.org/presentationml/2006/ole">
            <p:oleObj spid="_x0000_s5126" name="Equation" r:id="rId9" imgW="799920" imgH="215640" progId="Equation.3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714500" y="3608388"/>
          <a:ext cx="1790700" cy="277812"/>
        </p:xfrm>
        <a:graphic>
          <a:graphicData uri="http://schemas.openxmlformats.org/presentationml/2006/ole">
            <p:oleObj spid="_x0000_s5127" name="Equation" r:id="rId10" imgW="1231560" imgH="215640" progId="Equation.3">
              <p:embed/>
            </p:oleObj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152400" y="2754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Jet Patch (P+P)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152400" y="3288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Tower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6781800" y="5105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apply a P</a:t>
            </a:r>
            <a:r>
              <a:rPr lang="en-US" sz="1200" dirty="0" smtClean="0"/>
              <a:t>T</a:t>
            </a:r>
            <a:r>
              <a:rPr lang="en-US" dirty="0" smtClean="0"/>
              <a:t> cut of 0.2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r>
              <a:rPr lang="en-US" dirty="0" smtClean="0"/>
              <a:t>In track and towers</a:t>
            </a:r>
            <a:endParaRPr lang="en-US" dirty="0"/>
          </a:p>
        </p:txBody>
      </p:sp>
      <p:cxnSp>
        <p:nvCxnSpPr>
          <p:cNvPr id="120" name="Straight Arrow Connector 119"/>
          <p:cNvCxnSpPr/>
          <p:nvPr/>
        </p:nvCxnSpPr>
        <p:spPr>
          <a:xfrm rot="10800000">
            <a:off x="7162800" y="3429000"/>
            <a:ext cx="381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7620000" y="3505200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Towers’ matched tracks are  subtracted  to avoid double counting</a:t>
            </a:r>
            <a:endParaRPr lang="en-US" sz="1400" dirty="0"/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3416300" y="3009901"/>
          <a:ext cx="241300" cy="266699"/>
        </p:xfrm>
        <a:graphic>
          <a:graphicData uri="http://schemas.openxmlformats.org/presentationml/2006/ole">
            <p:oleObj spid="_x0000_s5128" name="Equation" r:id="rId11" imgW="152280" imgH="190440" progId="Equation.3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4379913" y="2239963"/>
          <a:ext cx="322262" cy="284162"/>
        </p:xfrm>
        <a:graphic>
          <a:graphicData uri="http://schemas.openxmlformats.org/presentationml/2006/ole">
            <p:oleObj spid="_x0000_s5129" name="Equation" r:id="rId12" imgW="203040" imgH="203040" progId="Equation.3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5754688" y="2192338"/>
          <a:ext cx="361950" cy="319087"/>
        </p:xfrm>
        <a:graphic>
          <a:graphicData uri="http://schemas.openxmlformats.org/presentationml/2006/ole">
            <p:oleObj spid="_x0000_s5130" name="Equation" r:id="rId13" imgW="228600" imgH="228600" progId="Equation.3">
              <p:embed/>
            </p:oleObj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5373688" y="3324225"/>
          <a:ext cx="241300" cy="230188"/>
        </p:xfrm>
        <a:graphic>
          <a:graphicData uri="http://schemas.openxmlformats.org/presentationml/2006/ole">
            <p:oleObj spid="_x0000_s5131" name="Equation" r:id="rId14" imgW="152280" imgH="164880" progId="Equation.3">
              <p:embed/>
            </p:oleObj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7129463" y="3933825"/>
          <a:ext cx="201612" cy="230188"/>
        </p:xfrm>
        <a:graphic>
          <a:graphicData uri="http://schemas.openxmlformats.org/presentationml/2006/ole">
            <p:oleObj spid="_x0000_s5132" name="Equation" r:id="rId15" imgW="126720" imgH="164880" progId="Equation.3">
              <p:embed/>
            </p:oleObj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5029200" y="4973638"/>
          <a:ext cx="322262" cy="284162"/>
        </p:xfrm>
        <a:graphic>
          <a:graphicData uri="http://schemas.openxmlformats.org/presentationml/2006/ole">
            <p:oleObj spid="_x0000_s5133" name="Equation" r:id="rId16" imgW="203040" imgH="203040" progId="Equation.3">
              <p:embed/>
            </p:oleObj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4019550" y="5113338"/>
          <a:ext cx="361950" cy="266700"/>
        </p:xfrm>
        <a:graphic>
          <a:graphicData uri="http://schemas.openxmlformats.org/presentationml/2006/ole">
            <p:oleObj spid="_x0000_s5134" name="Equation" r:id="rId17" imgW="228600" imgH="190440" progId="Equation.3">
              <p:embed/>
            </p:oleObj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6388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 (-1.2,1.2)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8100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TPC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486400" y="4431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BEMC</a:t>
            </a:r>
            <a:endParaRPr lang="en-US" b="1" dirty="0"/>
          </a:p>
        </p:txBody>
      </p:sp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762000" y="1814513"/>
          <a:ext cx="361950" cy="319087"/>
        </p:xfrm>
        <a:graphic>
          <a:graphicData uri="http://schemas.openxmlformats.org/presentationml/2006/ole">
            <p:oleObj spid="_x0000_s5135" name="Equation" r:id="rId18" imgW="228600" imgH="228600" progId="Equation.3">
              <p:embed/>
            </p:oleObj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6324600" y="1524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not at scale</a:t>
            </a:r>
            <a:endParaRPr lang="en-US" dirty="0"/>
          </a:p>
        </p:txBody>
      </p:sp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7688262" y="2454275"/>
          <a:ext cx="693738" cy="414338"/>
        </p:xfrm>
        <a:graphic>
          <a:graphicData uri="http://schemas.openxmlformats.org/presentationml/2006/ole">
            <p:oleObj spid="_x0000_s5136" name="Equation" r:id="rId19" imgW="317160" imgH="215640" progId="Equation.3">
              <p:embed/>
            </p:oleObj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7467600" y="2438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74" name="Footer Placeholder 7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3276600" y="1600200"/>
          <a:ext cx="301625" cy="282575"/>
        </p:xfrm>
        <a:graphic>
          <a:graphicData uri="http://schemas.openxmlformats.org/presentationml/2006/ole">
            <p:oleObj spid="_x0000_s5137" name="Equation" r:id="rId20" imgW="190440" imgH="203040" progId="Equation.3">
              <p:embed/>
            </p:oleObj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8763000" y="6336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Jets in pp collisions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ppXSectionNLOcompari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3200400" cy="3479382"/>
          </a:xfrm>
          <a:prstGeom prst="rect">
            <a:avLst/>
          </a:prstGeom>
        </p:spPr>
      </p:pic>
      <p:pic>
        <p:nvPicPr>
          <p:cNvPr id="5" name="Picture 4" descr="MateuszXsecpp20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12915"/>
            <a:ext cx="3657600" cy="3663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97187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Jets produced at STAR are well described by </a:t>
            </a:r>
            <a:r>
              <a:rPr lang="en-US" dirty="0" err="1" smtClean="0"/>
              <a:t>pQCD</a:t>
            </a:r>
            <a:r>
              <a:rPr lang="en-US" dirty="0" smtClean="0"/>
              <a:t> over several orders of magnitude.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kt</a:t>
            </a:r>
            <a:r>
              <a:rPr lang="en-US" dirty="0" smtClean="0"/>
              <a:t> and anti-</a:t>
            </a:r>
            <a:r>
              <a:rPr lang="en-US" dirty="0" err="1" smtClean="0"/>
              <a:t>kt</a:t>
            </a:r>
            <a:r>
              <a:rPr lang="en-US" dirty="0" smtClean="0"/>
              <a:t> algorithms consistent with published STAR results with midpoint cone algorithm.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Dávila</a:t>
            </a:r>
            <a:r>
              <a:rPr lang="en-US" dirty="0" smtClean="0"/>
              <a:t>, U of Texas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248400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B. I. </a:t>
            </a:r>
            <a:r>
              <a:rPr lang="en-US" sz="1100" dirty="0" err="1" smtClean="0"/>
              <a:t>Abelev</a:t>
            </a:r>
            <a:r>
              <a:rPr lang="en-US" sz="1100" dirty="0" smtClean="0"/>
              <a:t> et al. (STAR Collaboration), Phys. Rev .</a:t>
            </a:r>
            <a:r>
              <a:rPr lang="en-US" sz="1100" dirty="0" err="1" smtClean="0"/>
              <a:t>Lett</a:t>
            </a:r>
            <a:r>
              <a:rPr lang="en-US" sz="1100" dirty="0" smtClean="0"/>
              <a:t>. 97, 252001 (2006)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8763000" y="6336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to Heavy 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central </a:t>
            </a:r>
            <a:r>
              <a:rPr lang="en-US" dirty="0" err="1" smtClean="0"/>
              <a:t>Au+Au</a:t>
            </a:r>
            <a:r>
              <a:rPr lang="en-US" dirty="0" smtClean="0"/>
              <a:t> collisions: Underlying event interferes with the jet reconstruction. Per event background estimations and jet areas (FASTJET)are used to subtract the background at STAR.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3276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background: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743199" y="3124200"/>
          <a:ext cx="1534027" cy="685800"/>
        </p:xfrm>
        <a:graphic>
          <a:graphicData uri="http://schemas.openxmlformats.org/presentationml/2006/ole">
            <p:oleObj spid="_x0000_s138243" name="Equation" r:id="rId4" imgW="1079280" imgH="4824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5800" y="227707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Active area : number of clustered soft particles within a jet over density of particles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8122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in HI collision is not uniform.</a:t>
            </a:r>
            <a:endParaRPr lang="en-US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700088" y="3962400"/>
          <a:ext cx="3109912" cy="398463"/>
        </p:xfrm>
        <a:graphic>
          <a:graphicData uri="http://schemas.openxmlformats.org/presentationml/2006/ole">
            <p:oleObj spid="_x0000_s138244" name="Equation" r:id="rId5" imgW="1790640" imgH="228600" progId="Equation.3">
              <p:embed/>
            </p:oleObj>
          </a:graphicData>
        </a:graphic>
      </p:graphicFrame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9542" y="1828800"/>
            <a:ext cx="3058658" cy="219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638800" y="3657600"/>
          <a:ext cx="304800" cy="321733"/>
        </p:xfrm>
        <a:graphic>
          <a:graphicData uri="http://schemas.openxmlformats.org/presentationml/2006/ole">
            <p:oleObj spid="_x0000_s138245" name="Equation" r:id="rId7" imgW="126720" imgH="1648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467600" y="3733800"/>
          <a:ext cx="228600" cy="317500"/>
        </p:xfrm>
        <a:graphic>
          <a:graphicData uri="http://schemas.openxmlformats.org/presentationml/2006/ole">
            <p:oleObj spid="_x0000_s138246" name="Equation" r:id="rId8" imgW="139680" imgH="16488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029200" y="2743200"/>
          <a:ext cx="487362" cy="420687"/>
        </p:xfrm>
        <a:graphic>
          <a:graphicData uri="http://schemas.openxmlformats.org/presentationml/2006/ole">
            <p:oleObj spid="_x0000_s138247" name="Equation" r:id="rId9" imgW="203040" imgH="215640" progId="Equation.3">
              <p:embed/>
            </p:oleObj>
          </a:graphicData>
        </a:graphic>
      </p:graphicFrame>
      <p:sp>
        <p:nvSpPr>
          <p:cNvPr id="18" name="Oval 17"/>
          <p:cNvSpPr/>
          <p:nvPr/>
        </p:nvSpPr>
        <p:spPr>
          <a:xfrm>
            <a:off x="7010400" y="3048000"/>
            <a:ext cx="457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53200" y="3048000"/>
            <a:ext cx="457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2200" y="3200400"/>
            <a:ext cx="457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29400" y="3276600"/>
            <a:ext cx="457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86600" y="3276600"/>
            <a:ext cx="3048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467600" y="3276600"/>
            <a:ext cx="3048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00800" y="3429000"/>
            <a:ext cx="3048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05600" y="3429000"/>
            <a:ext cx="685800" cy="3048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67400" y="3200400"/>
            <a:ext cx="457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52800" y="3962400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124200" y="43535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Irresolution</a:t>
            </a:r>
          </a:p>
          <a:p>
            <a:r>
              <a:rPr lang="en-US" sz="1400" dirty="0" smtClean="0"/>
              <a:t>Non-</a:t>
            </a:r>
            <a:r>
              <a:rPr lang="en-US" sz="1400" dirty="0" err="1" smtClean="0"/>
              <a:t>gaussian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8763000" y="6336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 r="6332"/>
          <a:stretch>
            <a:fillRect/>
          </a:stretch>
        </p:blipFill>
        <p:spPr bwMode="auto">
          <a:xfrm>
            <a:off x="4539120" y="3733800"/>
            <a:ext cx="4277856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to Heavy 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central </a:t>
            </a:r>
            <a:r>
              <a:rPr lang="en-US" dirty="0" err="1" smtClean="0"/>
              <a:t>Au+Au</a:t>
            </a:r>
            <a:r>
              <a:rPr lang="en-US" dirty="0" smtClean="0"/>
              <a:t> collisions: Underlying event interferes with the jet reconstruction. Per event background estimations and jet areas (FASTJET)are used to subtract the background at STAR.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3276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background: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743199" y="3124200"/>
          <a:ext cx="1534027" cy="685800"/>
        </p:xfrm>
        <a:graphic>
          <a:graphicData uri="http://schemas.openxmlformats.org/presentationml/2006/ole">
            <p:oleObj spid="_x0000_s2052" name="Equation" r:id="rId5" imgW="1079280" imgH="4824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5800" y="227707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Active area : number of clustered soft particles within a jet over density of particles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8122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in HI collision is not uniform.</a:t>
            </a:r>
            <a:endParaRPr lang="en-US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700088" y="3962400"/>
          <a:ext cx="3109912" cy="398463"/>
        </p:xfrm>
        <a:graphic>
          <a:graphicData uri="http://schemas.openxmlformats.org/presentationml/2006/ole">
            <p:oleObj spid="_x0000_s2053" name="Equation" r:id="rId6" imgW="1790640" imgH="228600" progId="Equation.3">
              <p:embed/>
            </p:oleObj>
          </a:graphicData>
        </a:graphic>
      </p:graphicFrame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9542" y="1828800"/>
            <a:ext cx="3058658" cy="219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010400" y="4114800"/>
          <a:ext cx="1450975" cy="560388"/>
        </p:xfrm>
        <a:graphic>
          <a:graphicData uri="http://schemas.openxmlformats.org/presentationml/2006/ole">
            <p:oleObj spid="_x0000_s2051" name="Equation" r:id="rId8" imgW="1117440" imgH="431640" progId="Equation.3">
              <p:embed/>
            </p:oleObj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638800" y="3657600"/>
          <a:ext cx="304800" cy="321733"/>
        </p:xfrm>
        <a:graphic>
          <a:graphicData uri="http://schemas.openxmlformats.org/presentationml/2006/ole">
            <p:oleObj spid="_x0000_s2054" name="Equation" r:id="rId9" imgW="126720" imgH="1648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467600" y="3733800"/>
          <a:ext cx="228600" cy="317500"/>
        </p:xfrm>
        <a:graphic>
          <a:graphicData uri="http://schemas.openxmlformats.org/presentationml/2006/ole">
            <p:oleObj spid="_x0000_s2055" name="Equation" r:id="rId10" imgW="139680" imgH="16488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029200" y="2743200"/>
          <a:ext cx="487362" cy="420687"/>
        </p:xfrm>
        <a:graphic>
          <a:graphicData uri="http://schemas.openxmlformats.org/presentationml/2006/ole">
            <p:oleObj spid="_x0000_s2056" name="Equation" r:id="rId11" imgW="203040" imgH="215640" progId="Equation.3">
              <p:embed/>
            </p:oleObj>
          </a:graphicData>
        </a:graphic>
      </p:graphicFrame>
      <p:sp>
        <p:nvSpPr>
          <p:cNvPr id="18" name="Oval 17"/>
          <p:cNvSpPr/>
          <p:nvPr/>
        </p:nvSpPr>
        <p:spPr>
          <a:xfrm>
            <a:off x="7010400" y="3048000"/>
            <a:ext cx="457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53200" y="3048000"/>
            <a:ext cx="457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2200" y="3200400"/>
            <a:ext cx="457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29400" y="3276600"/>
            <a:ext cx="457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86600" y="3276600"/>
            <a:ext cx="3048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467600" y="3276600"/>
            <a:ext cx="3048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00800" y="3429000"/>
            <a:ext cx="3048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05600" y="3429000"/>
            <a:ext cx="685800" cy="3048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67400" y="3200400"/>
            <a:ext cx="457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" y="5257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First look</a:t>
            </a:r>
            <a:r>
              <a:rPr lang="en-US" dirty="0" smtClean="0"/>
              <a:t>: Background fluctuations assuming Gaussian distribution (Incorrect assumption)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267200" y="5562600"/>
            <a:ext cx="12192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352800" y="3962400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124200" y="43535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Irresolution</a:t>
            </a:r>
          </a:p>
          <a:p>
            <a:r>
              <a:rPr lang="en-US" sz="1400" dirty="0" smtClean="0"/>
              <a:t>Non-</a:t>
            </a:r>
            <a:r>
              <a:rPr lang="en-US" sz="1400" dirty="0" err="1" smtClean="0"/>
              <a:t>gaussian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763000" y="6336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 Spectrum 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AuAu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collisions at RHIC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4724400" y="1676400"/>
          <a:ext cx="3352800" cy="428108"/>
        </p:xfrm>
        <a:graphic>
          <a:graphicData uri="http://schemas.openxmlformats.org/presentationml/2006/ole">
            <p:oleObj spid="_x0000_s67586" name="Equation" r:id="rId4" imgW="1790640" imgH="228600" progId="Equation.3">
              <p:embed/>
            </p:oleObj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4735513" y="3686175"/>
          <a:ext cx="3101975" cy="885825"/>
        </p:xfrm>
        <a:graphic>
          <a:graphicData uri="http://schemas.openxmlformats.org/presentationml/2006/ole">
            <p:oleObj spid="_x0000_s67587" name="Equation" r:id="rId5" imgW="1511280" imgH="4316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24400" y="1219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corrected jet P</a:t>
            </a:r>
            <a:r>
              <a:rPr lang="en-US" sz="1200" dirty="0" smtClean="0"/>
              <a:t>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2819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measured yield is convoluted with the irresolution function f: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46876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obtain the real distribution requires </a:t>
            </a:r>
            <a:r>
              <a:rPr lang="en-US" dirty="0" err="1" smtClean="0"/>
              <a:t>deconvolution</a:t>
            </a:r>
            <a:r>
              <a:rPr lang="en-US" dirty="0" smtClean="0"/>
              <a:t> (unfolding).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236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region to region fluctuations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239000" y="2133600"/>
            <a:ext cx="685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152400" y="1828800"/>
            <a:ext cx="4572000" cy="4038600"/>
            <a:chOff x="4203700" y="1070488"/>
            <a:chExt cx="5011443" cy="4421188"/>
          </a:xfrm>
        </p:grpSpPr>
        <p:grpSp>
          <p:nvGrpSpPr>
            <p:cNvPr id="21" name="Group 17"/>
            <p:cNvGrpSpPr>
              <a:grpSpLocks/>
            </p:cNvGrpSpPr>
            <p:nvPr/>
          </p:nvGrpSpPr>
          <p:grpSpPr bwMode="auto">
            <a:xfrm>
              <a:off x="4203700" y="1070488"/>
              <a:ext cx="4940300" cy="4421188"/>
              <a:chOff x="4203916" y="1092436"/>
              <a:chExt cx="4940084" cy="4421647"/>
            </a:xfrm>
          </p:grpSpPr>
          <p:grpSp>
            <p:nvGrpSpPr>
              <p:cNvPr id="25" name="Group 20"/>
              <p:cNvGrpSpPr>
                <a:grpSpLocks/>
              </p:cNvGrpSpPr>
              <p:nvPr/>
            </p:nvGrpSpPr>
            <p:grpSpPr bwMode="auto">
              <a:xfrm>
                <a:off x="4203916" y="1092436"/>
                <a:ext cx="4940084" cy="4421647"/>
                <a:chOff x="4203916" y="1509836"/>
                <a:chExt cx="4940084" cy="4421647"/>
              </a:xfrm>
            </p:grpSpPr>
            <p:pic>
              <p:nvPicPr>
                <p:cNvPr id="28" name="Picture 7" descr="ProducingUnfoldingMatrix_unfoldingMatrix_kt_R=0.40.0.gif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203916" y="1509836"/>
                  <a:ext cx="4940084" cy="44216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Freeform 28"/>
                <p:cNvSpPr>
                  <a:spLocks noChangeArrowheads="1"/>
                </p:cNvSpPr>
                <p:nvPr/>
              </p:nvSpPr>
              <p:spPr bwMode="auto">
                <a:xfrm>
                  <a:off x="5923104" y="3684937"/>
                  <a:ext cx="423843" cy="384215"/>
                </a:xfrm>
                <a:custGeom>
                  <a:avLst/>
                  <a:gdLst>
                    <a:gd name="T0" fmla="*/ 0 w 423081"/>
                    <a:gd name="T1" fmla="*/ 384215 h 384412"/>
                    <a:gd name="T2" fmla="*/ 95707 w 423081"/>
                    <a:gd name="T3" fmla="*/ 329652 h 384412"/>
                    <a:gd name="T4" fmla="*/ 164068 w 423081"/>
                    <a:gd name="T5" fmla="*/ 165963 h 384412"/>
                    <a:gd name="T6" fmla="*/ 205086 w 423081"/>
                    <a:gd name="T7" fmla="*/ 56837 h 384412"/>
                    <a:gd name="T8" fmla="*/ 259775 w 423081"/>
                    <a:gd name="T9" fmla="*/ 2274 h 384412"/>
                    <a:gd name="T10" fmla="*/ 314464 w 423081"/>
                    <a:gd name="T11" fmla="*/ 70478 h 384412"/>
                    <a:gd name="T12" fmla="*/ 314464 w 423081"/>
                    <a:gd name="T13" fmla="*/ 138682 h 384412"/>
                    <a:gd name="T14" fmla="*/ 341809 w 423081"/>
                    <a:gd name="T15" fmla="*/ 247808 h 384412"/>
                    <a:gd name="T16" fmla="*/ 382826 w 423081"/>
                    <a:gd name="T17" fmla="*/ 343293 h 384412"/>
                    <a:gd name="T18" fmla="*/ 423843 w 423081"/>
                    <a:gd name="T19" fmla="*/ 370574 h 3844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3081"/>
                    <a:gd name="T31" fmla="*/ 0 h 384412"/>
                    <a:gd name="T32" fmla="*/ 423081 w 423081"/>
                    <a:gd name="T33" fmla="*/ 384412 h 3844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3081" h="384412">
                      <a:moveTo>
                        <a:pt x="0" y="384412"/>
                      </a:moveTo>
                      <a:cubicBezTo>
                        <a:pt x="34120" y="375313"/>
                        <a:pt x="68240" y="366215"/>
                        <a:pt x="95535" y="329821"/>
                      </a:cubicBezTo>
                      <a:cubicBezTo>
                        <a:pt x="122830" y="293427"/>
                        <a:pt x="145576" y="211540"/>
                        <a:pt x="163773" y="166048"/>
                      </a:cubicBezTo>
                      <a:cubicBezTo>
                        <a:pt x="181970" y="120556"/>
                        <a:pt x="188795" y="84161"/>
                        <a:pt x="204717" y="56866"/>
                      </a:cubicBezTo>
                      <a:cubicBezTo>
                        <a:pt x="220639" y="29571"/>
                        <a:pt x="241111" y="0"/>
                        <a:pt x="259308" y="2275"/>
                      </a:cubicBezTo>
                      <a:cubicBezTo>
                        <a:pt x="277505" y="4550"/>
                        <a:pt x="304801" y="47768"/>
                        <a:pt x="313899" y="70514"/>
                      </a:cubicBezTo>
                      <a:cubicBezTo>
                        <a:pt x="322997" y="93260"/>
                        <a:pt x="309350" y="109183"/>
                        <a:pt x="313899" y="138753"/>
                      </a:cubicBezTo>
                      <a:cubicBezTo>
                        <a:pt x="318448" y="168323"/>
                        <a:pt x="329821" y="213816"/>
                        <a:pt x="341194" y="247935"/>
                      </a:cubicBezTo>
                      <a:cubicBezTo>
                        <a:pt x="352567" y="282054"/>
                        <a:pt x="368490" y="322998"/>
                        <a:pt x="382138" y="343469"/>
                      </a:cubicBezTo>
                      <a:cubicBezTo>
                        <a:pt x="395786" y="363940"/>
                        <a:pt x="409433" y="367352"/>
                        <a:pt x="423081" y="37076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E7EDFA"/>
                    </a:gs>
                    <a:gs pos="64999">
                      <a:srgbClr val="C3D0F0"/>
                    </a:gs>
                    <a:gs pos="100000">
                      <a:srgbClr val="A8BDEC"/>
                    </a:gs>
                  </a:gsLst>
                  <a:lin ang="5400000" scaled="1"/>
                </a:gradFill>
                <a:ln w="9525">
                  <a:solidFill>
                    <a:srgbClr val="35609C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schemeClr val="dk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Curved Down Arrow 29"/>
                <p:cNvSpPr>
                  <a:spLocks noChangeArrowheads="1"/>
                </p:cNvSpPr>
                <p:nvPr/>
              </p:nvSpPr>
              <p:spPr bwMode="auto">
                <a:xfrm rot="-6278259">
                  <a:off x="5454769" y="3337266"/>
                  <a:ext cx="571559" cy="374634"/>
                </a:xfrm>
                <a:prstGeom prst="curvedDownArrow">
                  <a:avLst>
                    <a:gd name="adj1" fmla="val 24997"/>
                    <a:gd name="adj2" fmla="val 50000"/>
                    <a:gd name="adj3" fmla="val 25000"/>
                  </a:avLst>
                </a:prstGeom>
                <a:gradFill rotWithShape="1">
                  <a:gsLst>
                    <a:gs pos="0">
                      <a:srgbClr val="13ADD3"/>
                    </a:gs>
                    <a:gs pos="20000">
                      <a:srgbClr val="16AACE"/>
                    </a:gs>
                    <a:gs pos="100000">
                      <a:srgbClr val="0E819D"/>
                    </a:gs>
                  </a:gsLst>
                  <a:lin ang="5400000"/>
                </a:gradFill>
                <a:ln w="9525">
                  <a:solidFill>
                    <a:srgbClr val="28A0BE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ea typeface="+mn-ea"/>
                  </a:endParaRPr>
                </a:p>
              </p:txBody>
            </p:sp>
            <p:sp>
              <p:nvSpPr>
                <p:cNvPr id="31" name="Down Arrow 30"/>
                <p:cNvSpPr>
                  <a:spLocks noChangeArrowheads="1"/>
                </p:cNvSpPr>
                <p:nvPr/>
              </p:nvSpPr>
              <p:spPr bwMode="auto">
                <a:xfrm rot="-8105799">
                  <a:off x="5977076" y="2932384"/>
                  <a:ext cx="320661" cy="255615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gradFill rotWithShape="1">
                  <a:gsLst>
                    <a:gs pos="0">
                      <a:srgbClr val="13ADD3"/>
                    </a:gs>
                    <a:gs pos="20000">
                      <a:srgbClr val="16AACE"/>
                    </a:gs>
                    <a:gs pos="100000">
                      <a:srgbClr val="0E819D"/>
                    </a:gs>
                  </a:gsLst>
                  <a:lin ang="5400000"/>
                </a:gradFill>
                <a:ln w="9525">
                  <a:solidFill>
                    <a:srgbClr val="28A0BE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26" name="Curved Down Arrow 25"/>
              <p:cNvSpPr>
                <a:spLocks noChangeArrowheads="1"/>
              </p:cNvSpPr>
              <p:nvPr/>
            </p:nvSpPr>
            <p:spPr bwMode="auto">
              <a:xfrm rot="5107442">
                <a:off x="6872338" y="3145305"/>
                <a:ext cx="668406" cy="242876"/>
              </a:xfrm>
              <a:prstGeom prst="curvedDownArrow">
                <a:avLst>
                  <a:gd name="adj1" fmla="val 24998"/>
                  <a:gd name="adj2" fmla="val 49996"/>
                  <a:gd name="adj3" fmla="val 25000"/>
                </a:avLst>
              </a:prstGeom>
              <a:gradFill rotWithShape="1">
                <a:gsLst>
                  <a:gs pos="0">
                    <a:srgbClr val="13ADD3"/>
                  </a:gs>
                  <a:gs pos="20000">
                    <a:srgbClr val="16AACE"/>
                  </a:gs>
                  <a:gs pos="100000">
                    <a:srgbClr val="0E819D"/>
                  </a:gs>
                </a:gsLst>
                <a:lin ang="5400000"/>
              </a:gradFill>
              <a:ln w="9525">
                <a:solidFill>
                  <a:srgbClr val="28A0BE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</a:endParaRPr>
              </a:p>
            </p:txBody>
          </p:sp>
          <p:sp>
            <p:nvSpPr>
              <p:cNvPr id="27" name="TextBox 22"/>
              <p:cNvSpPr txBox="1">
                <a:spLocks noChangeArrowheads="1"/>
              </p:cNvSpPr>
              <p:nvPr/>
            </p:nvSpPr>
            <p:spPr bwMode="auto">
              <a:xfrm>
                <a:off x="7465324" y="3070736"/>
                <a:ext cx="10920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Calibri" pitchFamily="34" charset="0"/>
                  </a:rPr>
                  <a:t>unfolding</a:t>
                </a:r>
              </a:p>
            </p:txBody>
          </p:sp>
        </p:grp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7491413" y="1509713"/>
              <a:ext cx="836412" cy="3500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alibri" pitchFamily="34" charset="0"/>
                </a:rPr>
                <a:t>Pythia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23" name="TextBox 23"/>
            <p:cNvSpPr txBox="1">
              <a:spLocks noChangeArrowheads="1"/>
            </p:cNvSpPr>
            <p:nvPr/>
          </p:nvSpPr>
          <p:spPr bwMode="auto">
            <a:xfrm>
              <a:off x="7504113" y="1954213"/>
              <a:ext cx="1710490" cy="3500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alibri" pitchFamily="34" charset="0"/>
                </a:rPr>
                <a:t>Pythia</a:t>
              </a:r>
              <a:r>
                <a:rPr lang="en-US" sz="1400" dirty="0">
                  <a:latin typeface="Calibri" pitchFamily="34" charset="0"/>
                </a:rPr>
                <a:t> smeared</a:t>
              </a:r>
            </a:p>
          </p:txBody>
        </p:sp>
        <p:sp>
          <p:nvSpPr>
            <p:cNvPr id="24" name="TextBox 24"/>
            <p:cNvSpPr txBox="1">
              <a:spLocks noChangeArrowheads="1"/>
            </p:cNvSpPr>
            <p:nvPr/>
          </p:nvSpPr>
          <p:spPr bwMode="auto">
            <a:xfrm>
              <a:off x="7478713" y="2398714"/>
              <a:ext cx="1736430" cy="3500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alibri" pitchFamily="34" charset="0"/>
                </a:rPr>
                <a:t>Pythia</a:t>
              </a:r>
              <a:r>
                <a:rPr lang="en-US" sz="1400" dirty="0">
                  <a:latin typeface="Calibri" pitchFamily="34" charset="0"/>
                </a:rPr>
                <a:t> unfolded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00200" y="449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simulation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686800" y="6336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 Spectrum 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AuAu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collisions at RHIC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MateuszJetYieldsAuAu20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987408"/>
            <a:ext cx="3581400" cy="3575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371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reconstructed jets yield at central </a:t>
            </a:r>
            <a:r>
              <a:rPr lang="en-US" dirty="0" err="1" smtClean="0"/>
              <a:t>AuAu</a:t>
            </a:r>
            <a:r>
              <a:rPr lang="en-US" dirty="0" smtClean="0"/>
              <a:t> collisions at STAR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562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kt</a:t>
            </a:r>
            <a:r>
              <a:rPr lang="en-US" dirty="0" smtClean="0"/>
              <a:t> and anti-</a:t>
            </a:r>
            <a:r>
              <a:rPr lang="en-US" dirty="0" err="1" smtClean="0"/>
              <a:t>kt</a:t>
            </a:r>
            <a:r>
              <a:rPr lang="en-US" dirty="0" smtClean="0"/>
              <a:t> give similar results. </a:t>
            </a:r>
          </a:p>
          <a:p>
            <a:r>
              <a:rPr lang="en-US" dirty="0" smtClean="0"/>
              <a:t>Smaller resolution -&gt; smaller yield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81600" y="56782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kinematics </a:t>
            </a:r>
            <a:r>
              <a:rPr lang="en-US" dirty="0" err="1" smtClean="0"/>
              <a:t>wrt</a:t>
            </a:r>
            <a:r>
              <a:rPr lang="en-US" dirty="0" smtClean="0"/>
              <a:t> single/</a:t>
            </a:r>
            <a:r>
              <a:rPr lang="en-US" dirty="0" err="1" smtClean="0"/>
              <a:t>di-hadron</a:t>
            </a:r>
            <a:r>
              <a:rPr lang="en-US" dirty="0" smtClean="0"/>
              <a:t> measurements!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57800" y="2057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False jet yield estimated with </a:t>
            </a:r>
            <a:r>
              <a:rPr lang="en-US" dirty="0" err="1" smtClean="0"/>
              <a:t>Au+Au</a:t>
            </a:r>
            <a:r>
              <a:rPr lang="en-US" dirty="0" smtClean="0"/>
              <a:t> events randomized in azimuth (no jet-leading particles present)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3276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Background fluctuations approximated by Gaussian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181600" y="1905000"/>
            <a:ext cx="35814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38800" y="4343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progress on these points in succeeding slides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638800" y="4343400"/>
            <a:ext cx="2895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4724400" y="5562600"/>
            <a:ext cx="3048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868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RAAqPyth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657600"/>
            <a:ext cx="3344555" cy="273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teuszRaa20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143000"/>
            <a:ext cx="3657600" cy="3676751"/>
          </a:xfrm>
          <a:prstGeom prst="rect">
            <a:avLst/>
          </a:prstGeom>
        </p:spPr>
      </p:pic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09600" y="1588532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R</a:t>
            </a:r>
            <a:r>
              <a:rPr lang="en-US" sz="1200" dirty="0" smtClean="0"/>
              <a:t>AA</a:t>
            </a:r>
            <a:r>
              <a:rPr lang="en-US" dirty="0" smtClean="0"/>
              <a:t> value is consistent with one for R = 0.4, but smaller for R = 0.2.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The jet spectrum is not completely recovered.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600" y="121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N</a:t>
            </a:r>
            <a:r>
              <a:rPr lang="en-US" sz="1200" dirty="0" err="1" smtClean="0"/>
              <a:t>bin</a:t>
            </a:r>
            <a:r>
              <a:rPr lang="en-US" dirty="0" smtClean="0"/>
              <a:t> scaling, R</a:t>
            </a:r>
            <a:r>
              <a:rPr lang="en-US" sz="1200" dirty="0" smtClean="0"/>
              <a:t>AA</a:t>
            </a:r>
            <a:r>
              <a:rPr lang="en-US" dirty="0" smtClean="0"/>
              <a:t> = 1.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600200" y="2590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R</a:t>
            </a:r>
            <a:r>
              <a:rPr lang="en-US" sz="1200" dirty="0" smtClean="0"/>
              <a:t>AA</a:t>
            </a:r>
            <a:r>
              <a:rPr lang="en-US" dirty="0" smtClean="0"/>
              <a:t>     -&gt; 0.2 </a:t>
            </a:r>
          </a:p>
          <a:p>
            <a:r>
              <a:rPr lang="en-US" dirty="0" smtClean="0"/>
              <a:t>in the limit R -&gt; 0.0</a:t>
            </a:r>
          </a:p>
          <a:p>
            <a:r>
              <a:rPr lang="en-US" dirty="0" smtClean="0"/>
              <a:t> (single hadrons)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868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7396"/>
            <a:ext cx="2971800" cy="235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R(0.2)/R(0.4)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9530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Ratio of R = 0.4/R = 0.2 shows an increased suppression in </a:t>
            </a:r>
            <a:r>
              <a:rPr lang="en-US" dirty="0" err="1" smtClean="0"/>
              <a:t>AuAu</a:t>
            </a:r>
            <a:r>
              <a:rPr lang="en-US" dirty="0" smtClean="0"/>
              <a:t> compared to pp. This is suggestive of a broadening of jets in </a:t>
            </a:r>
            <a:r>
              <a:rPr lang="en-US" dirty="0" err="1" smtClean="0"/>
              <a:t>AuAu</a:t>
            </a:r>
            <a:r>
              <a:rPr lang="en-US" dirty="0" smtClean="0"/>
              <a:t> collisions.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14478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jet P</a:t>
            </a:r>
            <a:r>
              <a:rPr lang="en-US" sz="1200" dirty="0" smtClean="0"/>
              <a:t>T</a:t>
            </a:r>
            <a:r>
              <a:rPr lang="en-US" dirty="0" smtClean="0"/>
              <a:t> increases the ratio. Jets get more collimated in pp</a:t>
            </a:r>
            <a:endParaRPr lang="en-US" dirty="0"/>
          </a:p>
        </p:txBody>
      </p:sp>
      <p:pic>
        <p:nvPicPr>
          <p:cNvPr id="28" name="Picture 6"/>
          <p:cNvPicPr>
            <a:picLocks noChangeAspect="1"/>
          </p:cNvPicPr>
          <p:nvPr/>
        </p:nvPicPr>
        <p:blipFill>
          <a:blip r:embed="rId4" cstate="print"/>
          <a:srcRect l="7423" t="8400" r="30618" b="10800"/>
          <a:stretch>
            <a:fillRect/>
          </a:stretch>
        </p:blipFill>
        <p:spPr bwMode="auto">
          <a:xfrm>
            <a:off x="5739367" y="1143000"/>
            <a:ext cx="294743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705600" y="1143000"/>
            <a:ext cx="14986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+mn-lt"/>
                <a:ea typeface="+mn-ea"/>
              </a:rPr>
              <a:t>p+p</a:t>
            </a:r>
            <a:r>
              <a:rPr lang="en-US" sz="2000" dirty="0">
                <a:latin typeface="+mn-lt"/>
                <a:ea typeface="+mn-ea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+mn-lt"/>
                <a:ea typeface="+mn-ea"/>
              </a:rPr>
              <a:t>√</a:t>
            </a:r>
            <a:r>
              <a:rPr lang="en-US" sz="2000" dirty="0" err="1">
                <a:latin typeface="+mn-lt"/>
                <a:ea typeface="+mn-ea"/>
              </a:rPr>
              <a:t>s</a:t>
            </a:r>
            <a:r>
              <a:rPr lang="en-US" sz="2000" dirty="0">
                <a:latin typeface="+mn-lt"/>
                <a:ea typeface="+mn-ea"/>
              </a:rPr>
              <a:t>=200 </a:t>
            </a:r>
            <a:r>
              <a:rPr lang="en-US" sz="2000" dirty="0" err="1">
                <a:latin typeface="+mn-lt"/>
                <a:ea typeface="+mn-ea"/>
              </a:rPr>
              <a:t>GeV</a:t>
            </a:r>
            <a:r>
              <a:rPr lang="en-US" sz="2000" dirty="0">
                <a:latin typeface="+mn-lt"/>
                <a:ea typeface="+mn-ea"/>
              </a:rPr>
              <a:t> </a:t>
            </a: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pic>
        <p:nvPicPr>
          <p:cNvPr id="5" name="Picture 4" descr="MateuszRatiosJetsYields20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142999"/>
            <a:ext cx="3657600" cy="36704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6096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G. </a:t>
            </a:r>
            <a:r>
              <a:rPr lang="en-US" sz="1600" dirty="0" err="1" smtClean="0"/>
              <a:t>Soyez</a:t>
            </a:r>
            <a:r>
              <a:rPr lang="en-US" sz="1600" dirty="0" smtClean="0"/>
              <a:t>, Private Communication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6868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correlations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pic>
        <p:nvPicPr>
          <p:cNvPr id="27" name="Picture 26" descr="Jet_hadron_small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447800"/>
            <a:ext cx="3124200" cy="3279002"/>
          </a:xfrm>
          <a:prstGeom prst="rect">
            <a:avLst/>
          </a:prstGeom>
        </p:spPr>
      </p:pic>
      <p:pic>
        <p:nvPicPr>
          <p:cNvPr id="28" name="Picture 27" descr="Jet_hadron_mediump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8524" y="1447800"/>
            <a:ext cx="3040380" cy="32004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486400" y="48768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 trigger jet axis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Anti-</a:t>
            </a:r>
            <a:r>
              <a:rPr lang="en-US" dirty="0" err="1" smtClean="0"/>
              <a:t>kt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 = 0.4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</a:t>
            </a:r>
            <a:r>
              <a:rPr lang="en-US" sz="1200" dirty="0" smtClean="0"/>
              <a:t>T</a:t>
            </a:r>
            <a:r>
              <a:rPr lang="en-US" dirty="0" smtClean="0"/>
              <a:t> Jet trigger&gt; 20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</a:t>
            </a:r>
            <a:r>
              <a:rPr lang="en-US" sz="1200" dirty="0" smtClean="0"/>
              <a:t>T</a:t>
            </a:r>
            <a:r>
              <a:rPr lang="en-US" dirty="0" smtClean="0"/>
              <a:t> cut &gt; 2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1600" y="47638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AuAu</a:t>
            </a:r>
            <a:r>
              <a:rPr lang="en-US" dirty="0" smtClean="0"/>
              <a:t> Jet-</a:t>
            </a:r>
            <a:r>
              <a:rPr lang="en-US" dirty="0" err="1" smtClean="0"/>
              <a:t>hadron</a:t>
            </a:r>
            <a:r>
              <a:rPr lang="en-US" dirty="0" smtClean="0"/>
              <a:t>  correlations show broadening on the away side.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895600" y="3124200"/>
            <a:ext cx="762000" cy="1588"/>
          </a:xfrm>
          <a:prstGeom prst="straightConnector1">
            <a:avLst/>
          </a:prstGeom>
          <a:ln w="57150">
            <a:solidFill>
              <a:srgbClr val="FF33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629400" y="3579812"/>
            <a:ext cx="762000" cy="1588"/>
          </a:xfrm>
          <a:prstGeom prst="straightConnector1">
            <a:avLst/>
          </a:prstGeom>
          <a:ln w="57150">
            <a:solidFill>
              <a:srgbClr val="FF33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71600" y="5602069"/>
            <a:ext cx="3733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 more on Jet-</a:t>
            </a:r>
            <a:r>
              <a:rPr lang="en-US" dirty="0" err="1" smtClean="0"/>
              <a:t>hadron</a:t>
            </a:r>
            <a:r>
              <a:rPr lang="en-US" dirty="0" smtClean="0"/>
              <a:t> correlations see A. </a:t>
            </a:r>
            <a:r>
              <a:rPr lang="en-US" dirty="0" err="1" smtClean="0"/>
              <a:t>Ohlson’s</a:t>
            </a:r>
            <a:r>
              <a:rPr lang="en-US" dirty="0" smtClean="0"/>
              <a:t> talk next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868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 ion collisions’ prior probes</a:t>
            </a:r>
          </a:p>
          <a:p>
            <a:r>
              <a:rPr lang="en-US" dirty="0" smtClean="0"/>
              <a:t>Jet finding algorithms used at STAR</a:t>
            </a:r>
          </a:p>
          <a:p>
            <a:r>
              <a:rPr lang="en-US" dirty="0" smtClean="0"/>
              <a:t>STAR preliminary jet measurements in central </a:t>
            </a:r>
            <a:r>
              <a:rPr lang="en-US" dirty="0" err="1" smtClean="0"/>
              <a:t>Au+Au</a:t>
            </a:r>
            <a:r>
              <a:rPr lang="en-US" dirty="0" smtClean="0"/>
              <a:t> collisions</a:t>
            </a:r>
          </a:p>
          <a:p>
            <a:r>
              <a:rPr lang="en-US" dirty="0" smtClean="0"/>
              <a:t>Recent background fluctuations studies 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progress on background Fluctuations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1293674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Toy model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Thermal distribution (no signal)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Random in       ,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statistical distributions describe fluctuations as expected</a:t>
            </a:r>
          </a:p>
          <a:p>
            <a:endParaRPr lang="en-US" dirty="0"/>
          </a:p>
        </p:txBody>
      </p:sp>
      <p:pic>
        <p:nvPicPr>
          <p:cNvPr id="19" name="Picture 18" descr="JoernRandomConesBk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4262" y="2971800"/>
            <a:ext cx="4058738" cy="2971800"/>
          </a:xfrm>
          <a:prstGeom prst="rect">
            <a:avLst/>
          </a:prstGeom>
        </p:spPr>
      </p:pic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181600" y="6032500"/>
          <a:ext cx="336550" cy="292100"/>
        </p:xfrm>
        <a:graphic>
          <a:graphicData uri="http://schemas.openxmlformats.org/presentationml/2006/ole">
            <p:oleObj spid="_x0000_s4102" name="Equation" r:id="rId5" imgW="203040" imgH="21564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86400" y="6019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Clustered in a cone of R = 0.2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565900" y="1898650"/>
          <a:ext cx="215900" cy="311150"/>
        </p:xfrm>
        <a:graphic>
          <a:graphicData uri="http://schemas.openxmlformats.org/presentationml/2006/ole">
            <p:oleObj spid="_x0000_s4103" name="Equation" r:id="rId6" imgW="126720" imgH="164880" progId="Equation.3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924675" y="1898650"/>
          <a:ext cx="238125" cy="311150"/>
        </p:xfrm>
        <a:graphic>
          <a:graphicData uri="http://schemas.openxmlformats.org/presentationml/2006/ole">
            <p:oleObj spid="_x0000_s4104" name="Equation" r:id="rId7" imgW="139680" imgH="1648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868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progress on background Fluctuations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eterS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770" y="2895600"/>
            <a:ext cx="3954992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31427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Generalized  probe embedding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Embed a known probe in a </a:t>
            </a:r>
            <a:r>
              <a:rPr lang="en-US" dirty="0" err="1" smtClean="0"/>
              <a:t>AuAu</a:t>
            </a:r>
            <a:r>
              <a:rPr lang="en-US" dirty="0" smtClean="0"/>
              <a:t> central event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Reconstruct the jet that contains the probe in it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Calculate irresolution: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59552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fitted with a gamma function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200400" y="3733800"/>
            <a:ext cx="9144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200" y="3886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 Pt tails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371600" y="2490355"/>
          <a:ext cx="2971800" cy="405245"/>
        </p:xfrm>
        <a:graphic>
          <a:graphicData uri="http://schemas.openxmlformats.org/presentationml/2006/ole">
            <p:oleObj spid="_x0000_s139266" name="Equation" r:id="rId5" imgW="1676160" imgH="22860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371600" y="5956300"/>
          <a:ext cx="420968" cy="292100"/>
        </p:xfrm>
        <a:graphic>
          <a:graphicData uri="http://schemas.openxmlformats.org/presentationml/2006/ole">
            <p:oleObj spid="_x0000_s139267" name="Equation" r:id="rId6" imgW="253800" imgH="2156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57800" y="1293674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Toy model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Thermal distribution (no signal)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Random in       ,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statistical distributions describe fluctuations as expected</a:t>
            </a:r>
          </a:p>
          <a:p>
            <a:endParaRPr lang="en-US" dirty="0"/>
          </a:p>
        </p:txBody>
      </p:sp>
      <p:pic>
        <p:nvPicPr>
          <p:cNvPr id="19" name="Picture 18" descr="JoernRandomConesBk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04262" y="2971800"/>
            <a:ext cx="4058738" cy="2971800"/>
          </a:xfrm>
          <a:prstGeom prst="rect">
            <a:avLst/>
          </a:prstGeom>
        </p:spPr>
      </p:pic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181600" y="6032500"/>
          <a:ext cx="336550" cy="292100"/>
        </p:xfrm>
        <a:graphic>
          <a:graphicData uri="http://schemas.openxmlformats.org/presentationml/2006/ole">
            <p:oleObj spid="_x0000_s139268" name="Equation" r:id="rId8" imgW="203040" imgH="21564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86400" y="6019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Clustered in a cone of R = 0.2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565900" y="1898650"/>
          <a:ext cx="215900" cy="311150"/>
        </p:xfrm>
        <a:graphic>
          <a:graphicData uri="http://schemas.openxmlformats.org/presentationml/2006/ole">
            <p:oleObj spid="_x0000_s139269" name="Equation" r:id="rId9" imgW="126720" imgH="164880" progId="Equation.3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924675" y="1898650"/>
          <a:ext cx="238125" cy="311150"/>
        </p:xfrm>
        <a:graphic>
          <a:graphicData uri="http://schemas.openxmlformats.org/presentationml/2006/ole">
            <p:oleObj spid="_x0000_s139270" name="Equation" r:id="rId10" imgW="139680" imgH="16488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6868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Fluctuations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PeterAreavsdeltaP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600200"/>
            <a:ext cx="4390825" cy="3048000"/>
          </a:xfrm>
          <a:prstGeom prst="rect">
            <a:avLst/>
          </a:prstGeom>
        </p:spPr>
      </p:pic>
      <p:pic>
        <p:nvPicPr>
          <p:cNvPr id="7" name="Picture 6" descr="PeterFragmentationPatter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796" y="1295400"/>
            <a:ext cx="4567004" cy="33528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66800" y="4800600"/>
            <a:ext cx="2706688" cy="369332"/>
            <a:chOff x="1408112" y="4572000"/>
            <a:chExt cx="2706688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45720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does vary with jet area. </a:t>
              </a:r>
              <a:endParaRPr lang="en-US" dirty="0"/>
            </a:p>
          </p:txBody>
        </p:sp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1408112" y="4572000"/>
            <a:ext cx="420688" cy="292100"/>
          </p:xfrm>
          <a:graphic>
            <a:graphicData uri="http://schemas.openxmlformats.org/presentationml/2006/ole">
              <p:oleObj spid="_x0000_s56322" name="Equation" r:id="rId6" imgW="253800" imgH="215640" progId="Equation.3">
                <p:embed/>
              </p:oleObj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5562600" y="4724400"/>
            <a:ext cx="2362200" cy="646331"/>
            <a:chOff x="5562600" y="4648200"/>
            <a:chExt cx="2362200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5562600" y="464820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is independent of fragmentation pattern</a:t>
              </a:r>
              <a:endParaRPr lang="en-US" dirty="0"/>
            </a:p>
          </p:txBody>
        </p:sp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5599112" y="4648200"/>
            <a:ext cx="420688" cy="292100"/>
          </p:xfrm>
          <a:graphic>
            <a:graphicData uri="http://schemas.openxmlformats.org/presentationml/2006/ole">
              <p:oleObj spid="_x0000_s56323" name="Equation" r:id="rId7" imgW="253800" imgH="215640" progId="Equation.3">
                <p:embed/>
              </p:oleObj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1066800" y="56020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Better understanding of background fluctuations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Irresolution independent on fragmentation pattern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6868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graphicFrame>
        <p:nvGraphicFramePr>
          <p:cNvPr id="63491" name="Object 21"/>
          <p:cNvGraphicFramePr>
            <a:graphicFrameLocks noChangeAspect="1"/>
          </p:cNvGraphicFramePr>
          <p:nvPr/>
        </p:nvGraphicFramePr>
        <p:xfrm>
          <a:off x="952500" y="2438400"/>
          <a:ext cx="3467100" cy="838200"/>
        </p:xfrm>
        <a:graphic>
          <a:graphicData uri="http://schemas.openxmlformats.org/presentationml/2006/ole">
            <p:oleObj spid="_x0000_s63491" name="Equation" r:id="rId3" imgW="2311200" imgH="55872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838200" y="1219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Differential jet shape: Average rate of change of P</a:t>
            </a:r>
            <a:r>
              <a:rPr lang="en-US" sz="1200" dirty="0" smtClean="0"/>
              <a:t>T</a:t>
            </a:r>
            <a:r>
              <a:rPr lang="en-US" dirty="0" smtClean="0"/>
              <a:t> at distance r from the jet axis</a:t>
            </a:r>
            <a:endParaRPr lang="en-US" dirty="0"/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5638800" y="1752600"/>
          <a:ext cx="884238" cy="638175"/>
        </p:xfrm>
        <a:graphic>
          <a:graphicData uri="http://schemas.openxmlformats.org/presentationml/2006/ole">
            <p:oleObj spid="_x0000_s63493" name="Equation" r:id="rId4" imgW="545760" imgH="393480" progId="Equation.3">
              <p:embed/>
            </p:oleObj>
          </a:graphicData>
        </a:graphic>
      </p:graphicFrame>
      <p:sp>
        <p:nvSpPr>
          <p:cNvPr id="40" name="Title 1"/>
          <p:cNvSpPr txBox="1">
            <a:spLocks/>
          </p:cNvSpPr>
          <p:nvPr/>
        </p:nvSpPr>
        <p:spPr>
          <a:xfrm>
            <a:off x="6096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Jet Shapes background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62000" y="3200400"/>
            <a:ext cx="2667000" cy="3505200"/>
            <a:chOff x="3657600" y="2895600"/>
            <a:chExt cx="2667000" cy="3505200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3657600" y="2895600"/>
              <a:ext cx="2667000" cy="3505200"/>
              <a:chOff x="624" y="1824"/>
              <a:chExt cx="1680" cy="2208"/>
            </a:xfrm>
          </p:grpSpPr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624" y="2256"/>
                <a:ext cx="1680" cy="1728"/>
                <a:chOff x="1008" y="2352"/>
                <a:chExt cx="1680" cy="1728"/>
              </a:xfrm>
            </p:grpSpPr>
            <p:sp>
              <p:nvSpPr>
                <p:cNvPr id="26" name="Oval 10"/>
                <p:cNvSpPr>
                  <a:spLocks noChangeArrowheads="1"/>
                </p:cNvSpPr>
                <p:nvPr/>
              </p:nvSpPr>
              <p:spPr bwMode="auto">
                <a:xfrm>
                  <a:off x="1008" y="2352"/>
                  <a:ext cx="1680" cy="768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1"/>
                <p:cNvSpPr>
                  <a:spLocks noChangeShapeType="1"/>
                </p:cNvSpPr>
                <p:nvPr/>
              </p:nvSpPr>
              <p:spPr bwMode="auto">
                <a:xfrm>
                  <a:off x="1008" y="2784"/>
                  <a:ext cx="864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872" y="2784"/>
                  <a:ext cx="816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2448"/>
                  <a:ext cx="1392" cy="57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14"/>
                <p:cNvSpPr>
                  <a:spLocks noChangeArrowheads="1"/>
                </p:cNvSpPr>
                <p:nvPr/>
              </p:nvSpPr>
              <p:spPr bwMode="auto">
                <a:xfrm>
                  <a:off x="1344" y="2544"/>
                  <a:ext cx="1008" cy="384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>
                <a:off x="1488" y="2592"/>
                <a:ext cx="43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1488" y="2601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r</a:t>
                </a:r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 flipV="1">
                <a:off x="1488" y="1824"/>
                <a:ext cx="0" cy="216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 flipV="1">
                <a:off x="1488" y="3264"/>
                <a:ext cx="240" cy="672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 flipH="1" flipV="1">
                <a:off x="1104" y="3024"/>
                <a:ext cx="384" cy="912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 flipH="1" flipV="1">
                <a:off x="1344" y="3120"/>
                <a:ext cx="144" cy="768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 flipV="1">
                <a:off x="1488" y="3072"/>
                <a:ext cx="192" cy="864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1152" y="3072"/>
                <a:ext cx="144" cy="960"/>
                <a:chOff x="3024" y="2544"/>
                <a:chExt cx="144" cy="960"/>
              </a:xfrm>
            </p:grpSpPr>
            <p:sp>
              <p:nvSpPr>
                <p:cNvPr id="24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3024" y="2544"/>
                  <a:ext cx="144" cy="96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168" y="2640"/>
                  <a:ext cx="0" cy="86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1584" y="3072"/>
                <a:ext cx="432" cy="912"/>
                <a:chOff x="3408" y="2496"/>
                <a:chExt cx="432" cy="912"/>
              </a:xfrm>
            </p:grpSpPr>
            <p:sp>
              <p:nvSpPr>
                <p:cNvPr id="21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3408" y="2592"/>
                  <a:ext cx="48" cy="76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552" y="2496"/>
                  <a:ext cx="48" cy="91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696" y="2640"/>
                  <a:ext cx="144" cy="76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3962400" y="3276600"/>
              <a:ext cx="984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Jet Axis</a:t>
              </a:r>
            </a:p>
          </p:txBody>
        </p:sp>
        <p:cxnSp>
          <p:nvCxnSpPr>
            <p:cNvPr id="49" name="Straight Arrow Connector 48"/>
            <p:cNvCxnSpPr>
              <a:endCxn id="26" idx="2"/>
            </p:cNvCxnSpPr>
            <p:nvPr/>
          </p:nvCxnSpPr>
          <p:spPr>
            <a:xfrm rot="10800000" flipV="1">
              <a:off x="3657600" y="4114800"/>
              <a:ext cx="1362028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419600" y="4114800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R</a:t>
              </a:r>
            </a:p>
          </p:txBody>
        </p:sp>
      </p:grpSp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2209800" y="1752600"/>
          <a:ext cx="1541462" cy="700087"/>
        </p:xfrm>
        <a:graphic>
          <a:graphicData uri="http://schemas.openxmlformats.org/presentationml/2006/ole">
            <p:oleObj spid="_x0000_s63495" name="Equation" r:id="rId5" imgW="952200" imgH="431640" progId="Equation.3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914400" y="17158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 Jet Shape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14800" y="17158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Differential Jet Shape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9342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jet…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953000" y="266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over many jets …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6868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graphicFrame>
        <p:nvGraphicFramePr>
          <p:cNvPr id="63491" name="Object 21"/>
          <p:cNvGraphicFramePr>
            <a:graphicFrameLocks noChangeAspect="1"/>
          </p:cNvGraphicFramePr>
          <p:nvPr/>
        </p:nvGraphicFramePr>
        <p:xfrm>
          <a:off x="952500" y="2438400"/>
          <a:ext cx="3467100" cy="838200"/>
        </p:xfrm>
        <a:graphic>
          <a:graphicData uri="http://schemas.openxmlformats.org/presentationml/2006/ole">
            <p:oleObj spid="_x0000_s140290" name="Equation" r:id="rId3" imgW="2311200" imgH="558720" progId="Equation.3">
              <p:embed/>
            </p:oleObj>
          </a:graphicData>
        </a:graphic>
      </p:graphicFrame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3810000" y="3429000"/>
            <a:ext cx="335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Particles from the HI collision will contribute to </a:t>
            </a:r>
            <a:r>
              <a:rPr lang="en-US" dirty="0" smtClean="0"/>
              <a:t>P</a:t>
            </a:r>
            <a:r>
              <a:rPr lang="en-US" sz="1200" dirty="0" smtClean="0"/>
              <a:t>T</a:t>
            </a:r>
            <a:r>
              <a:rPr lang="en-US" dirty="0" smtClean="0"/>
              <a:t>(r</a:t>
            </a:r>
            <a:r>
              <a:rPr lang="en-US" dirty="0"/>
              <a:t>), they will also move the jet axis: This effectively changes </a:t>
            </a:r>
            <a:r>
              <a:rPr lang="en-US" dirty="0" smtClean="0"/>
              <a:t>P</a:t>
            </a:r>
            <a:r>
              <a:rPr lang="en-US" sz="1200" dirty="0" smtClean="0"/>
              <a:t>T</a:t>
            </a:r>
            <a:r>
              <a:rPr lang="en-US" dirty="0" smtClean="0"/>
              <a:t>(r</a:t>
            </a:r>
            <a:r>
              <a:rPr lang="en-US" dirty="0"/>
              <a:t>) too</a:t>
            </a:r>
          </a:p>
        </p:txBody>
      </p:sp>
      <p:sp>
        <p:nvSpPr>
          <p:cNvPr id="33" name="TextBox 38"/>
          <p:cNvSpPr txBox="1">
            <a:spLocks noChangeArrowheads="1"/>
          </p:cNvSpPr>
          <p:nvPr/>
        </p:nvSpPr>
        <p:spPr bwMode="auto">
          <a:xfrm>
            <a:off x="3581400" y="5105400"/>
            <a:ext cx="21336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Blue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jet particles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Red HI </a:t>
            </a:r>
            <a:r>
              <a:rPr lang="en-US" dirty="0" smtClean="0">
                <a:solidFill>
                  <a:srgbClr val="FF0000"/>
                </a:solidFill>
              </a:rPr>
              <a:t>background</a:t>
            </a:r>
          </a:p>
          <a:p>
            <a:r>
              <a:rPr lang="en-US" dirty="0" smtClean="0"/>
              <a:t>Not distinguishable in a jet by jet basis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38200" y="1219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Differential jet shape: Average rate of change of P</a:t>
            </a:r>
            <a:r>
              <a:rPr lang="en-US" sz="1200" dirty="0" smtClean="0"/>
              <a:t>T</a:t>
            </a:r>
            <a:r>
              <a:rPr lang="en-US" dirty="0" smtClean="0"/>
              <a:t> at distance r from the jet axis</a:t>
            </a:r>
            <a:endParaRPr lang="en-US" dirty="0"/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5638800" y="1752600"/>
          <a:ext cx="884238" cy="638175"/>
        </p:xfrm>
        <a:graphic>
          <a:graphicData uri="http://schemas.openxmlformats.org/presentationml/2006/ole">
            <p:oleObj spid="_x0000_s140292" name="Equation" r:id="rId4" imgW="545760" imgH="393480" progId="Equation.3">
              <p:embed/>
            </p:oleObj>
          </a:graphicData>
        </a:graphic>
      </p:graphicFrame>
      <p:sp>
        <p:nvSpPr>
          <p:cNvPr id="40" name="Title 1"/>
          <p:cNvSpPr txBox="1">
            <a:spLocks/>
          </p:cNvSpPr>
          <p:nvPr/>
        </p:nvSpPr>
        <p:spPr>
          <a:xfrm>
            <a:off x="6096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Jet Shapes background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50"/>
          <p:cNvGrpSpPr/>
          <p:nvPr/>
        </p:nvGrpSpPr>
        <p:grpSpPr>
          <a:xfrm>
            <a:off x="762000" y="3200400"/>
            <a:ext cx="2667000" cy="3505200"/>
            <a:chOff x="3657600" y="2895600"/>
            <a:chExt cx="2667000" cy="350520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657600" y="2895600"/>
              <a:ext cx="2667000" cy="3505200"/>
              <a:chOff x="624" y="1824"/>
              <a:chExt cx="1680" cy="2208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624" y="2256"/>
                <a:ext cx="1680" cy="1728"/>
                <a:chOff x="1008" y="2352"/>
                <a:chExt cx="1680" cy="1728"/>
              </a:xfrm>
            </p:grpSpPr>
            <p:sp>
              <p:nvSpPr>
                <p:cNvPr id="26" name="Oval 10"/>
                <p:cNvSpPr>
                  <a:spLocks noChangeArrowheads="1"/>
                </p:cNvSpPr>
                <p:nvPr/>
              </p:nvSpPr>
              <p:spPr bwMode="auto">
                <a:xfrm>
                  <a:off x="1008" y="2352"/>
                  <a:ext cx="1680" cy="768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1"/>
                <p:cNvSpPr>
                  <a:spLocks noChangeShapeType="1"/>
                </p:cNvSpPr>
                <p:nvPr/>
              </p:nvSpPr>
              <p:spPr bwMode="auto">
                <a:xfrm>
                  <a:off x="1008" y="2784"/>
                  <a:ext cx="864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872" y="2784"/>
                  <a:ext cx="816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2448"/>
                  <a:ext cx="1392" cy="57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14"/>
                <p:cNvSpPr>
                  <a:spLocks noChangeArrowheads="1"/>
                </p:cNvSpPr>
                <p:nvPr/>
              </p:nvSpPr>
              <p:spPr bwMode="auto">
                <a:xfrm>
                  <a:off x="1344" y="2544"/>
                  <a:ext cx="1008" cy="384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>
                <a:off x="1488" y="2592"/>
                <a:ext cx="43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1488" y="2601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r</a:t>
                </a:r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 flipV="1">
                <a:off x="1488" y="1824"/>
                <a:ext cx="0" cy="216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 flipV="1">
                <a:off x="1488" y="3264"/>
                <a:ext cx="240" cy="672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 flipH="1" flipV="1">
                <a:off x="1104" y="3024"/>
                <a:ext cx="384" cy="912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 flipH="1" flipV="1">
                <a:off x="1344" y="3120"/>
                <a:ext cx="144" cy="768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 flipV="1">
                <a:off x="1488" y="3072"/>
                <a:ext cx="192" cy="864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1152" y="3072"/>
                <a:ext cx="144" cy="960"/>
                <a:chOff x="3024" y="2544"/>
                <a:chExt cx="144" cy="960"/>
              </a:xfrm>
            </p:grpSpPr>
            <p:sp>
              <p:nvSpPr>
                <p:cNvPr id="24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3024" y="2544"/>
                  <a:ext cx="144" cy="96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168" y="2640"/>
                  <a:ext cx="0" cy="86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1584" y="3072"/>
                <a:ext cx="432" cy="912"/>
                <a:chOff x="3408" y="2496"/>
                <a:chExt cx="432" cy="912"/>
              </a:xfrm>
            </p:grpSpPr>
            <p:sp>
              <p:nvSpPr>
                <p:cNvPr id="21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3408" y="2592"/>
                  <a:ext cx="48" cy="76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552" y="2496"/>
                  <a:ext cx="48" cy="91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696" y="2640"/>
                  <a:ext cx="144" cy="76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3962400" y="3276600"/>
              <a:ext cx="984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Jet Axis</a:t>
              </a:r>
            </a:p>
          </p:txBody>
        </p:sp>
        <p:cxnSp>
          <p:nvCxnSpPr>
            <p:cNvPr id="49" name="Straight Arrow Connector 48"/>
            <p:cNvCxnSpPr>
              <a:endCxn id="26" idx="2"/>
            </p:cNvCxnSpPr>
            <p:nvPr/>
          </p:nvCxnSpPr>
          <p:spPr>
            <a:xfrm rot="10800000" flipV="1">
              <a:off x="3657600" y="4114800"/>
              <a:ext cx="1362028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419600" y="4114800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R</a:t>
              </a:r>
            </a:p>
          </p:txBody>
        </p:sp>
      </p:grpSp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2209800" y="1752600"/>
          <a:ext cx="1541462" cy="700087"/>
        </p:xfrm>
        <a:graphic>
          <a:graphicData uri="http://schemas.openxmlformats.org/presentationml/2006/ole">
            <p:oleObj spid="_x0000_s140293" name="Equation" r:id="rId5" imgW="952200" imgH="431640" progId="Equation.3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914400" y="17158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 Jet Shape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14800" y="17158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Differential Jet Shape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9342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jet…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953000" y="266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over many jets 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6868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graphicFrame>
        <p:nvGraphicFramePr>
          <p:cNvPr id="63491" name="Object 21"/>
          <p:cNvGraphicFramePr>
            <a:graphicFrameLocks noChangeAspect="1"/>
          </p:cNvGraphicFramePr>
          <p:nvPr/>
        </p:nvGraphicFramePr>
        <p:xfrm>
          <a:off x="952500" y="2438400"/>
          <a:ext cx="3467100" cy="838200"/>
        </p:xfrm>
        <a:graphic>
          <a:graphicData uri="http://schemas.openxmlformats.org/presentationml/2006/ole">
            <p:oleObj spid="_x0000_s142338" name="Equation" r:id="rId3" imgW="2311200" imgH="558720" progId="Equation.3">
              <p:embed/>
            </p:oleObj>
          </a:graphicData>
        </a:graphic>
      </p:graphicFrame>
      <p:graphicFrame>
        <p:nvGraphicFramePr>
          <p:cNvPr id="63492" name="Object 21"/>
          <p:cNvGraphicFramePr>
            <a:graphicFrameLocks noChangeAspect="1"/>
          </p:cNvGraphicFramePr>
          <p:nvPr/>
        </p:nvGraphicFramePr>
        <p:xfrm>
          <a:off x="5943600" y="5357253"/>
          <a:ext cx="2971800" cy="662547"/>
        </p:xfrm>
        <a:graphic>
          <a:graphicData uri="http://schemas.openxmlformats.org/presentationml/2006/ole">
            <p:oleObj spid="_x0000_s142339" name="Equation" r:id="rId4" imgW="2108160" imgH="469800" progId="Equation.3">
              <p:embed/>
            </p:oleObj>
          </a:graphicData>
        </a:graphic>
      </p:graphicFrame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3810000" y="3429000"/>
            <a:ext cx="335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Particles from the HI collision will contribute to </a:t>
            </a:r>
            <a:r>
              <a:rPr lang="en-US" dirty="0" smtClean="0"/>
              <a:t>P</a:t>
            </a:r>
            <a:r>
              <a:rPr lang="en-US" sz="1200" dirty="0" smtClean="0"/>
              <a:t>T</a:t>
            </a:r>
            <a:r>
              <a:rPr lang="en-US" dirty="0" smtClean="0"/>
              <a:t>(r</a:t>
            </a:r>
            <a:r>
              <a:rPr lang="en-US" dirty="0"/>
              <a:t>), they will also move the jet axis: This effectively changes </a:t>
            </a:r>
            <a:r>
              <a:rPr lang="en-US" dirty="0" smtClean="0"/>
              <a:t>P</a:t>
            </a:r>
            <a:r>
              <a:rPr lang="en-US" sz="1200" dirty="0" smtClean="0"/>
              <a:t>T</a:t>
            </a:r>
            <a:r>
              <a:rPr lang="en-US" dirty="0" smtClean="0"/>
              <a:t>(r</a:t>
            </a:r>
            <a:r>
              <a:rPr lang="en-US" dirty="0"/>
              <a:t>) too</a:t>
            </a:r>
          </a:p>
        </p:txBody>
      </p:sp>
      <p:sp>
        <p:nvSpPr>
          <p:cNvPr id="33" name="TextBox 38"/>
          <p:cNvSpPr txBox="1">
            <a:spLocks noChangeArrowheads="1"/>
          </p:cNvSpPr>
          <p:nvPr/>
        </p:nvSpPr>
        <p:spPr bwMode="auto">
          <a:xfrm>
            <a:off x="3581400" y="5105400"/>
            <a:ext cx="21336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Blue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jet particles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Red HI </a:t>
            </a:r>
            <a:r>
              <a:rPr lang="en-US" dirty="0" smtClean="0">
                <a:solidFill>
                  <a:srgbClr val="FF0000"/>
                </a:solidFill>
              </a:rPr>
              <a:t>background</a:t>
            </a:r>
          </a:p>
          <a:p>
            <a:r>
              <a:rPr lang="en-US" dirty="0" smtClean="0"/>
              <a:t>Not distinguishable in a jet by jet basis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38200" y="1219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Differential jet shape: Average rate of change of P</a:t>
            </a:r>
            <a:r>
              <a:rPr lang="en-US" sz="1200" dirty="0" smtClean="0"/>
              <a:t>T</a:t>
            </a:r>
            <a:r>
              <a:rPr lang="en-US" dirty="0" smtClean="0"/>
              <a:t> at distance r from the jet axis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324600" y="441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5638800" y="1752600"/>
          <a:ext cx="884238" cy="638175"/>
        </p:xfrm>
        <a:graphic>
          <a:graphicData uri="http://schemas.openxmlformats.org/presentationml/2006/ole">
            <p:oleObj spid="_x0000_s142340" name="Equation" r:id="rId5" imgW="545760" imgH="393480" progId="Equation.3">
              <p:embed/>
            </p:oleObj>
          </a:graphicData>
        </a:graphic>
      </p:graphicFrame>
      <p:sp>
        <p:nvSpPr>
          <p:cNvPr id="40" name="Title 1"/>
          <p:cNvSpPr txBox="1">
            <a:spLocks/>
          </p:cNvSpPr>
          <p:nvPr/>
        </p:nvSpPr>
        <p:spPr>
          <a:xfrm>
            <a:off x="6096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Jet Shapes background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50"/>
          <p:cNvGrpSpPr/>
          <p:nvPr/>
        </p:nvGrpSpPr>
        <p:grpSpPr>
          <a:xfrm>
            <a:off x="762000" y="3200400"/>
            <a:ext cx="2667000" cy="3505200"/>
            <a:chOff x="3657600" y="2895600"/>
            <a:chExt cx="2667000" cy="350520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657600" y="2895600"/>
              <a:ext cx="2667000" cy="3505200"/>
              <a:chOff x="624" y="1824"/>
              <a:chExt cx="1680" cy="2208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624" y="2256"/>
                <a:ext cx="1680" cy="1728"/>
                <a:chOff x="1008" y="2352"/>
                <a:chExt cx="1680" cy="1728"/>
              </a:xfrm>
            </p:grpSpPr>
            <p:sp>
              <p:nvSpPr>
                <p:cNvPr id="26" name="Oval 10"/>
                <p:cNvSpPr>
                  <a:spLocks noChangeArrowheads="1"/>
                </p:cNvSpPr>
                <p:nvPr/>
              </p:nvSpPr>
              <p:spPr bwMode="auto">
                <a:xfrm>
                  <a:off x="1008" y="2352"/>
                  <a:ext cx="1680" cy="768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1"/>
                <p:cNvSpPr>
                  <a:spLocks noChangeShapeType="1"/>
                </p:cNvSpPr>
                <p:nvPr/>
              </p:nvSpPr>
              <p:spPr bwMode="auto">
                <a:xfrm>
                  <a:off x="1008" y="2784"/>
                  <a:ext cx="864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872" y="2784"/>
                  <a:ext cx="816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2448"/>
                  <a:ext cx="1392" cy="57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14"/>
                <p:cNvSpPr>
                  <a:spLocks noChangeArrowheads="1"/>
                </p:cNvSpPr>
                <p:nvPr/>
              </p:nvSpPr>
              <p:spPr bwMode="auto">
                <a:xfrm>
                  <a:off x="1344" y="2544"/>
                  <a:ext cx="1008" cy="384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>
                <a:off x="1488" y="2592"/>
                <a:ext cx="43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1488" y="2601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r</a:t>
                </a:r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 flipV="1">
                <a:off x="1488" y="1824"/>
                <a:ext cx="0" cy="216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 flipV="1">
                <a:off x="1488" y="3264"/>
                <a:ext cx="240" cy="672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 flipH="1" flipV="1">
                <a:off x="1104" y="3024"/>
                <a:ext cx="384" cy="912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 flipH="1" flipV="1">
                <a:off x="1344" y="3120"/>
                <a:ext cx="144" cy="768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 flipV="1">
                <a:off x="1488" y="3072"/>
                <a:ext cx="192" cy="864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1152" y="3072"/>
                <a:ext cx="144" cy="960"/>
                <a:chOff x="3024" y="2544"/>
                <a:chExt cx="144" cy="960"/>
              </a:xfrm>
            </p:grpSpPr>
            <p:sp>
              <p:nvSpPr>
                <p:cNvPr id="24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3024" y="2544"/>
                  <a:ext cx="144" cy="96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168" y="2640"/>
                  <a:ext cx="0" cy="86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1584" y="3072"/>
                <a:ext cx="432" cy="912"/>
                <a:chOff x="3408" y="2496"/>
                <a:chExt cx="432" cy="912"/>
              </a:xfrm>
            </p:grpSpPr>
            <p:sp>
              <p:nvSpPr>
                <p:cNvPr id="21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3408" y="2592"/>
                  <a:ext cx="48" cy="76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552" y="2496"/>
                  <a:ext cx="48" cy="91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696" y="2640"/>
                  <a:ext cx="144" cy="76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3962400" y="3276600"/>
              <a:ext cx="984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Jet Axis</a:t>
              </a:r>
            </a:p>
          </p:txBody>
        </p:sp>
        <p:cxnSp>
          <p:nvCxnSpPr>
            <p:cNvPr id="49" name="Straight Arrow Connector 48"/>
            <p:cNvCxnSpPr>
              <a:endCxn id="26" idx="2"/>
            </p:cNvCxnSpPr>
            <p:nvPr/>
          </p:nvCxnSpPr>
          <p:spPr>
            <a:xfrm rot="10800000" flipV="1">
              <a:off x="3657600" y="4114800"/>
              <a:ext cx="1362028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419600" y="4114800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R</a:t>
              </a:r>
            </a:p>
          </p:txBody>
        </p:sp>
      </p:grpSp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2209800" y="1752600"/>
          <a:ext cx="1541462" cy="700087"/>
        </p:xfrm>
        <a:graphic>
          <a:graphicData uri="http://schemas.openxmlformats.org/presentationml/2006/ole">
            <p:oleObj spid="_x0000_s142341" name="Equation" r:id="rId6" imgW="952200" imgH="431640" progId="Equation.3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914400" y="17158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 Jet Shape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14800" y="17158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Differential Jet Shape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9342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jet…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953000" y="266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over many jets …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543800" y="4800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Ring P</a:t>
            </a:r>
            <a:r>
              <a:rPr lang="en-US" sz="1200" b="1" dirty="0" smtClean="0"/>
              <a:t>T</a:t>
            </a:r>
            <a:endParaRPr lang="en-US" sz="1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620000" y="609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Jet P</a:t>
            </a:r>
            <a:r>
              <a:rPr lang="en-US" sz="1200" b="1" dirty="0" smtClean="0"/>
              <a:t>T</a:t>
            </a:r>
            <a:endParaRPr lang="en-US" sz="1200" b="1" dirty="0"/>
          </a:p>
        </p:txBody>
      </p:sp>
      <p:sp>
        <p:nvSpPr>
          <p:cNvPr id="59" name="Left Brace 58"/>
          <p:cNvSpPr/>
          <p:nvPr/>
        </p:nvSpPr>
        <p:spPr>
          <a:xfrm rot="5400000">
            <a:off x="7886700" y="4533900"/>
            <a:ext cx="3048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Brace 59"/>
          <p:cNvSpPr/>
          <p:nvPr/>
        </p:nvSpPr>
        <p:spPr>
          <a:xfrm rot="16200000">
            <a:off x="7886700" y="5600700"/>
            <a:ext cx="3810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971800" y="2514600"/>
            <a:ext cx="914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943600" y="5257800"/>
            <a:ext cx="1219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6868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15000" y="12954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</a:rPr>
              <a:t>Charged Particles Only 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3348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generalized probe embedding to characterize the fluctuations </a:t>
            </a:r>
            <a:endParaRPr lang="en-US" dirty="0"/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1531938" y="4419600"/>
          <a:ext cx="2811462" cy="376238"/>
        </p:xfrm>
        <a:graphic>
          <a:graphicData uri="http://schemas.openxmlformats.org/presentationml/2006/ole">
            <p:oleObj spid="_x0000_s126978" name="Equation" r:id="rId3" imgW="1803240" imgH="241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916668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33CC"/>
                </a:solidFill>
              </a:rPr>
              <a:t>Embed Single 30 </a:t>
            </a:r>
            <a:r>
              <a:rPr lang="en-US" dirty="0" err="1" smtClean="0">
                <a:solidFill>
                  <a:srgbClr val="FF33CC"/>
                </a:solidFill>
              </a:rPr>
              <a:t>GeV</a:t>
            </a:r>
            <a:r>
              <a:rPr lang="en-US" dirty="0" smtClean="0">
                <a:solidFill>
                  <a:srgbClr val="FF33CC"/>
                </a:solidFill>
              </a:rPr>
              <a:t>/c </a:t>
            </a:r>
            <a:r>
              <a:rPr lang="en-US" dirty="0" err="1" smtClean="0">
                <a:solidFill>
                  <a:srgbClr val="FF33CC"/>
                </a:solidFill>
              </a:rPr>
              <a:t>pion</a:t>
            </a:r>
            <a:r>
              <a:rPr lang="en-US" dirty="0" smtClean="0"/>
              <a:t> in </a:t>
            </a:r>
            <a:r>
              <a:rPr lang="en-US" dirty="0" err="1" smtClean="0"/>
              <a:t>AuAu</a:t>
            </a:r>
            <a:r>
              <a:rPr lang="en-US" dirty="0" smtClean="0"/>
              <a:t> event</a:t>
            </a:r>
          </a:p>
          <a:p>
            <a:r>
              <a:rPr lang="en-US" dirty="0" smtClean="0"/>
              <a:t>	this represents our truth signal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Run JFA and extract jet with embedded </a:t>
            </a:r>
            <a:r>
              <a:rPr lang="en-US" dirty="0" err="1" smtClean="0"/>
              <a:t>pion</a:t>
            </a:r>
            <a:endParaRPr lang="en-US" dirty="0" smtClean="0"/>
          </a:p>
          <a:p>
            <a:r>
              <a:rPr lang="en-US" dirty="0" smtClean="0"/>
              <a:t>	this is our measurement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Subtract background</a:t>
            </a:r>
          </a:p>
          <a:p>
            <a:r>
              <a:rPr lang="en-US" dirty="0" smtClean="0"/>
              <a:t>	Jet area in denominator</a:t>
            </a:r>
          </a:p>
          <a:p>
            <a:r>
              <a:rPr lang="en-US" dirty="0" smtClean="0"/>
              <a:t>	Ring area in numerator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Get the fluctuations in jet shape measurement</a:t>
            </a:r>
            <a:endParaRPr lang="en-US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096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Jet Shapes background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5791200" y="1665288"/>
          <a:ext cx="2278062" cy="315912"/>
        </p:xfrm>
        <a:graphic>
          <a:graphicData uri="http://schemas.openxmlformats.org/presentationml/2006/ole">
            <p:oleObj spid="_x0000_s126979" name="Equation" r:id="rId4" imgW="1460160" imgH="203040" progId="Equation.3">
              <p:embed/>
            </p:oleObj>
          </a:graphicData>
        </a:graphic>
      </p:graphicFrame>
      <p:pic>
        <p:nvPicPr>
          <p:cNvPr id="25" name="Picture 19" descr="SingleAuAuEv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1415" y="2590800"/>
            <a:ext cx="393258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ine 20"/>
          <p:cNvSpPr>
            <a:spLocks noChangeShapeType="1"/>
          </p:cNvSpPr>
          <p:nvPr/>
        </p:nvSpPr>
        <p:spPr bwMode="auto">
          <a:xfrm flipV="1">
            <a:off x="7162800" y="2438400"/>
            <a:ext cx="0" cy="1676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8229600" y="5000625"/>
          <a:ext cx="217488" cy="257175"/>
        </p:xfrm>
        <a:graphic>
          <a:graphicData uri="http://schemas.openxmlformats.org/presentationml/2006/ole">
            <p:oleObj spid="_x0000_s126980" name="Equation" r:id="rId6" imgW="139680" imgH="164880" progId="Equation.3">
              <p:embed/>
            </p:oleObj>
          </a:graphicData>
        </a:graphic>
      </p:graphicFrame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5594350" y="4772025"/>
          <a:ext cx="196850" cy="257175"/>
        </p:xfrm>
        <a:graphic>
          <a:graphicData uri="http://schemas.openxmlformats.org/presentationml/2006/ole">
            <p:oleObj spid="_x0000_s126981" name="Equation" r:id="rId7" imgW="126720" imgH="164880" progId="Equation.3">
              <p:embed/>
            </p:oleObj>
          </a:graphicData>
        </a:graphic>
      </p:graphicFrame>
      <p:sp>
        <p:nvSpPr>
          <p:cNvPr id="27" name="Oval 26"/>
          <p:cNvSpPr/>
          <p:nvPr/>
        </p:nvSpPr>
        <p:spPr>
          <a:xfrm>
            <a:off x="6781800" y="38862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1450975" y="5373688"/>
          <a:ext cx="2514600" cy="711200"/>
        </p:xfrm>
        <a:graphic>
          <a:graphicData uri="http://schemas.openxmlformats.org/presentationml/2006/ole">
            <p:oleObj spid="_x0000_s126982" name="Equation" r:id="rId8" imgW="1612800" imgH="457200" progId="Equation.3">
              <p:embed/>
            </p:oleObj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1524000" y="4957763"/>
          <a:ext cx="969962" cy="376237"/>
        </p:xfrm>
        <a:graphic>
          <a:graphicData uri="http://schemas.openxmlformats.org/presentationml/2006/ole">
            <p:oleObj spid="_x0000_s126983" name="Equation" r:id="rId9" imgW="622080" imgH="2412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6868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deltaShapeFor30.00_Pt_EmbeddedPionZoom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536" y="2362200"/>
            <a:ext cx="4108864" cy="27849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15000" y="12954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</a:rPr>
              <a:t>Charged Particles Only 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14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generalized probe embedding to characterize the fluctuations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676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30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  <a:r>
              <a:rPr lang="en-US" dirty="0" err="1" smtClean="0"/>
              <a:t>pions</a:t>
            </a:r>
            <a:r>
              <a:rPr lang="en-US" dirty="0" smtClean="0"/>
              <a:t> embedded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562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distance from jet axis</a:t>
            </a:r>
            <a:endParaRPr lang="en-US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096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Jet Shapes background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5867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Fluctuations increase with increased ring area</a:t>
            </a:r>
            <a:endParaRPr lang="en-US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81000" y="5105400"/>
          <a:ext cx="4190999" cy="228600"/>
        </p:xfrm>
        <a:graphic>
          <a:graphicData uri="http://schemas.openxmlformats.org/drawingml/2006/table">
            <a:tbl>
              <a:tblPr/>
              <a:tblGrid>
                <a:gridCol w="598714"/>
                <a:gridCol w="391886"/>
                <a:gridCol w="685800"/>
                <a:gridCol w="762000"/>
                <a:gridCol w="685800"/>
                <a:gridCol w="609600"/>
                <a:gridCol w="457199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area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990600" y="2112963"/>
          <a:ext cx="2278062" cy="315912"/>
        </p:xfrm>
        <a:graphic>
          <a:graphicData uri="http://schemas.openxmlformats.org/presentationml/2006/ole">
            <p:oleObj spid="_x0000_s61442" name="Equation" r:id="rId4" imgW="1460160" imgH="20304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257800" y="19928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= 0.1</a:t>
            </a:r>
            <a:endParaRPr lang="en-US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4776788" y="2055813"/>
          <a:ext cx="276225" cy="276225"/>
        </p:xfrm>
        <a:graphic>
          <a:graphicData uri="http://schemas.openxmlformats.org/presentationml/2006/ole">
            <p:oleObj spid="_x0000_s61443" name="Equation" r:id="rId5" imgW="177480" imgH="17748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6868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ProjectionOfrNonShifted1_0.3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1037" y="2362200"/>
            <a:ext cx="4881563" cy="3308694"/>
          </a:xfrm>
          <a:prstGeom prst="rect">
            <a:avLst/>
          </a:prstGeom>
        </p:spPr>
      </p:pic>
      <p:pic>
        <p:nvPicPr>
          <p:cNvPr id="27" name="Picture 26" descr="deltaShapeFor30.00_Pt_EmbeddedPionZoom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536" y="2362200"/>
            <a:ext cx="4108864" cy="27849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15000" y="12954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</a:rPr>
              <a:t>Charged Particles Only 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14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generalized probe embedding to characterize the fluctuations </a:t>
            </a:r>
            <a:endParaRPr lang="en-US" dirty="0"/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4648200" y="1752600"/>
          <a:ext cx="533400" cy="336550"/>
        </p:xfrm>
        <a:graphic>
          <a:graphicData uri="http://schemas.openxmlformats.org/presentationml/2006/ole">
            <p:oleObj spid="_x0000_s143362" name="Equation" r:id="rId5" imgW="342720" imgH="2156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1676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30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  <a:r>
              <a:rPr lang="en-US" dirty="0" err="1" smtClean="0"/>
              <a:t>pions</a:t>
            </a:r>
            <a:r>
              <a:rPr lang="en-US" dirty="0" smtClean="0"/>
              <a:t> embedded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562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distance from jet axis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1905000" y="2667000"/>
            <a:ext cx="304800" cy="22098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209800" y="3733800"/>
            <a:ext cx="2286000" cy="304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6096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Jet Shapes background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5867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Fluctuations increase with increased ring area</a:t>
            </a:r>
            <a:endParaRPr lang="en-US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81000" y="5105400"/>
          <a:ext cx="4190999" cy="228600"/>
        </p:xfrm>
        <a:graphic>
          <a:graphicData uri="http://schemas.openxmlformats.org/drawingml/2006/table">
            <a:tbl>
              <a:tblPr/>
              <a:tblGrid>
                <a:gridCol w="598714"/>
                <a:gridCol w="391886"/>
                <a:gridCol w="685800"/>
                <a:gridCol w="762000"/>
                <a:gridCol w="685800"/>
                <a:gridCol w="609600"/>
                <a:gridCol w="457199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area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990600" y="2112963"/>
          <a:ext cx="2278062" cy="315912"/>
        </p:xfrm>
        <a:graphic>
          <a:graphicData uri="http://schemas.openxmlformats.org/presentationml/2006/ole">
            <p:oleObj spid="_x0000_s143363" name="Equation" r:id="rId6" imgW="1460160" imgH="203040" progId="Equation.3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1676400" y="2590800"/>
            <a:ext cx="228600" cy="2286000"/>
          </a:xfrm>
          <a:prstGeom prst="rect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57800" y="1676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r/R = 0.349 projection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5791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Truth signal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5486400" y="4038600"/>
            <a:ext cx="2743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5753100" y="4686300"/>
            <a:ext cx="9906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10400" y="4888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 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57800" y="19928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= 0.1</a:t>
            </a:r>
            <a:endParaRPr lang="en-US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4776788" y="2055813"/>
          <a:ext cx="276225" cy="276225"/>
        </p:xfrm>
        <a:graphic>
          <a:graphicData uri="http://schemas.openxmlformats.org/presentationml/2006/ole">
            <p:oleObj spid="_x0000_s143364" name="Equation" r:id="rId7" imgW="177480" imgH="17748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6868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Jet Shapes background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295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Fluctuations of the jet shape measurement close to the axis (small area) and close to the edge (bigger area)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547747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clear dependence of the shape of the fluctuations on r. This is consistent with previous studies of fluctuations dependencies on jet area</a:t>
            </a:r>
            <a:endParaRPr lang="en-US" dirty="0"/>
          </a:p>
        </p:txBody>
      </p:sp>
      <p:pic>
        <p:nvPicPr>
          <p:cNvPr id="9" name="Picture 8" descr="ProjectionOfrNonShifted1_0.0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55" y="1966913"/>
            <a:ext cx="4630445" cy="3138487"/>
          </a:xfrm>
          <a:prstGeom prst="rect">
            <a:avLst/>
          </a:prstGeom>
        </p:spPr>
      </p:pic>
      <p:pic>
        <p:nvPicPr>
          <p:cNvPr id="10" name="Picture 9" descr="ProjectionOfrNonShifted1_0.8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057399"/>
            <a:ext cx="4627353" cy="31363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267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 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4278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 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5676900" y="3619500"/>
            <a:ext cx="25146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1104900" y="3543300"/>
            <a:ext cx="25146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868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jetpeak-etawidth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0100" y="4034598"/>
            <a:ext cx="2603500" cy="2823402"/>
          </a:xfrm>
          <a:prstGeom prst="rect">
            <a:avLst/>
          </a:prstGeom>
        </p:spPr>
      </p:pic>
      <p:pic>
        <p:nvPicPr>
          <p:cNvPr id="41" name="Picture 40" descr="jetpeak-phiwidth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6184" y="4022760"/>
            <a:ext cx="2614416" cy="2835240"/>
          </a:xfrm>
          <a:prstGeom prst="rect">
            <a:avLst/>
          </a:prstGeom>
        </p:spPr>
      </p:pic>
      <p:pic>
        <p:nvPicPr>
          <p:cNvPr id="34" name="Picture 33" descr="estruct-correlations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990600"/>
            <a:ext cx="3429000" cy="3083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 final state charged </a:t>
            </a:r>
            <a:r>
              <a:rPr lang="en-US" dirty="0" err="1" smtClean="0"/>
              <a:t>hadron</a:t>
            </a:r>
            <a:r>
              <a:rPr lang="en-US" dirty="0" smtClean="0"/>
              <a:t> 2D particle correlations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276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       width increases  with centrality</a:t>
            </a:r>
          </a:p>
        </p:txBody>
      </p:sp>
      <p:sp>
        <p:nvSpPr>
          <p:cNvPr id="24" name="Oval 23"/>
          <p:cNvSpPr/>
          <p:nvPr/>
        </p:nvSpPr>
        <p:spPr>
          <a:xfrm>
            <a:off x="2133600" y="2209800"/>
            <a:ext cx="8382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895600" y="1981200"/>
            <a:ext cx="762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57600" y="1676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side model includes a 2D Gaussian</a:t>
            </a:r>
            <a:endParaRPr lang="en-US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4191000" y="3276600"/>
          <a:ext cx="381000" cy="370417"/>
        </p:xfrm>
        <a:graphic>
          <a:graphicData uri="http://schemas.openxmlformats.org/presentationml/2006/ole">
            <p:oleObj spid="_x0000_s132098" name="Equation" r:id="rId7" imgW="190440" imgH="215640" progId="Equation.3">
              <p:embed/>
            </p:oleObj>
          </a:graphicData>
        </a:graphic>
      </p:graphicFrame>
      <p:grpSp>
        <p:nvGrpSpPr>
          <p:cNvPr id="3" name="Group 33"/>
          <p:cNvGrpSpPr/>
          <p:nvPr/>
        </p:nvGrpSpPr>
        <p:grpSpPr>
          <a:xfrm>
            <a:off x="6629400" y="3581400"/>
            <a:ext cx="1981200" cy="706656"/>
            <a:chOff x="6400800" y="3216275"/>
            <a:chExt cx="1981200" cy="706656"/>
          </a:xfrm>
        </p:grpSpPr>
        <p:sp>
          <p:nvSpPr>
            <p:cNvPr id="28" name="TextBox 27"/>
            <p:cNvSpPr txBox="1"/>
            <p:nvPr/>
          </p:nvSpPr>
          <p:spPr>
            <a:xfrm>
              <a:off x="6400800" y="32766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      decreases…</a:t>
              </a:r>
            </a:p>
            <a:p>
              <a:endParaRPr lang="en-US" dirty="0"/>
            </a:p>
          </p:txBody>
        </p:sp>
        <p:graphicFrame>
          <p:nvGraphicFramePr>
            <p:cNvPr id="43010" name="Object 2"/>
            <p:cNvGraphicFramePr>
              <a:graphicFrameLocks noChangeAspect="1"/>
            </p:cNvGraphicFramePr>
            <p:nvPr/>
          </p:nvGraphicFramePr>
          <p:xfrm>
            <a:off x="6858000" y="3216275"/>
            <a:ext cx="322564" cy="365125"/>
          </p:xfrm>
          <a:graphic>
            <a:graphicData uri="http://schemas.openxmlformats.org/presentationml/2006/ole">
              <p:oleObj spid="_x0000_s132099" name="Equation" r:id="rId8" imgW="190440" imgH="215640" progId="Equation.3">
                <p:embed/>
              </p:oleObj>
            </a:graphicData>
          </a:graphic>
        </p:graphicFrame>
      </p:grpSp>
      <p:grpSp>
        <p:nvGrpSpPr>
          <p:cNvPr id="4" name="Group 34"/>
          <p:cNvGrpSpPr/>
          <p:nvPr/>
        </p:nvGrpSpPr>
        <p:grpSpPr>
          <a:xfrm>
            <a:off x="6172200" y="1819870"/>
            <a:ext cx="2743200" cy="923330"/>
            <a:chOff x="6172200" y="1591270"/>
            <a:chExt cx="2743200" cy="923330"/>
          </a:xfrm>
        </p:grpSpPr>
        <p:sp>
          <p:nvSpPr>
            <p:cNvPr id="33" name="TextBox 32"/>
            <p:cNvSpPr txBox="1"/>
            <p:nvPr/>
          </p:nvSpPr>
          <p:spPr>
            <a:xfrm>
              <a:off x="6172200" y="1591270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Un-triggered correlations see broadening but only in 	direction. </a:t>
              </a:r>
              <a:endParaRPr lang="en-US" dirty="0"/>
            </a:p>
          </p:txBody>
        </p:sp>
        <p:graphicFrame>
          <p:nvGraphicFramePr>
            <p:cNvPr id="43011" name="Object 3"/>
            <p:cNvGraphicFramePr>
              <a:graphicFrameLocks noChangeAspect="1"/>
            </p:cNvGraphicFramePr>
            <p:nvPr/>
          </p:nvGraphicFramePr>
          <p:xfrm>
            <a:off x="6781800" y="2068512"/>
            <a:ext cx="381000" cy="369888"/>
          </p:xfrm>
          <a:graphic>
            <a:graphicData uri="http://schemas.openxmlformats.org/presentationml/2006/ole">
              <p:oleObj spid="_x0000_s132100" name="Equation" r:id="rId9" imgW="190440" imgH="215640" progId="Equation.3">
                <p:embed/>
              </p:oleObj>
            </a:graphicData>
          </a:graphic>
        </p:graphicFrame>
      </p:grp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705600" y="2895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Glauber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Linear Superposition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5" name="Picture 34" descr="jetpeak-amplitude.eps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400" y="4078168"/>
            <a:ext cx="2743200" cy="2703632"/>
          </a:xfrm>
          <a:prstGeom prst="rect">
            <a:avLst/>
          </a:prstGeom>
        </p:spPr>
      </p:pic>
      <p:sp>
        <p:nvSpPr>
          <p:cNvPr id="37" name="TextBox 27"/>
          <p:cNvSpPr txBox="1">
            <a:spLocks noChangeArrowheads="1"/>
          </p:cNvSpPr>
          <p:nvPr/>
        </p:nvSpPr>
        <p:spPr bwMode="auto">
          <a:xfrm rot="16200000">
            <a:off x="-279112" y="4774913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Peak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Amplitude</a:t>
            </a:r>
          </a:p>
        </p:txBody>
      </p:sp>
      <p:sp>
        <p:nvSpPr>
          <p:cNvPr id="38" name="TextBox 28"/>
          <p:cNvSpPr txBox="1">
            <a:spLocks noChangeArrowheads="1"/>
          </p:cNvSpPr>
          <p:nvPr/>
        </p:nvSpPr>
        <p:spPr bwMode="auto">
          <a:xfrm>
            <a:off x="4572000" y="4724400"/>
            <a:ext cx="182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Peak </a:t>
            </a:r>
            <a:r>
              <a:rPr lang="el-GR" sz="1600" b="1" dirty="0" smtClean="0">
                <a:solidFill>
                  <a:srgbClr val="FF0000"/>
                </a:solidFill>
                <a:cs typeface="Arial" charset="0"/>
              </a:rPr>
              <a:t>η</a:t>
            </a:r>
            <a:endParaRPr lang="en-US" sz="1600" b="1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Width</a:t>
            </a:r>
          </a:p>
        </p:txBody>
      </p:sp>
      <p:sp>
        <p:nvSpPr>
          <p:cNvPr id="39" name="TextBox 28"/>
          <p:cNvSpPr txBox="1">
            <a:spLocks noChangeArrowheads="1"/>
          </p:cNvSpPr>
          <p:nvPr/>
        </p:nvSpPr>
        <p:spPr bwMode="auto">
          <a:xfrm>
            <a:off x="6781800" y="4953000"/>
            <a:ext cx="1828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Peak </a:t>
            </a:r>
            <a:r>
              <a:rPr lang="el-GR" sz="1600" b="1" dirty="0">
                <a:solidFill>
                  <a:srgbClr val="FF0000"/>
                </a:solidFill>
                <a:cs typeface="Arial" charset="0"/>
              </a:rPr>
              <a:t>φ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 Width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295400" y="5334000"/>
            <a:ext cx="1676400" cy="7620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371600" y="5638800"/>
            <a:ext cx="1752600" cy="6096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886200" y="5715000"/>
            <a:ext cx="1219200" cy="152400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629400" y="5715000"/>
            <a:ext cx="1905000" cy="152400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108676" y="6248400"/>
          <a:ext cx="958124" cy="533400"/>
        </p:xfrm>
        <a:graphic>
          <a:graphicData uri="http://schemas.openxmlformats.org/presentationml/2006/ole">
            <p:oleObj spid="_x0000_s132101" name="Equation" r:id="rId11" imgW="685800" imgH="44424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8763000" y="6336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5240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Preliminary jet measurements at STAR indicate jet profile broadening in 	         10% most central </a:t>
            </a:r>
            <a:r>
              <a:rPr lang="en-US" dirty="0" err="1" smtClean="0"/>
              <a:t>Au+Au</a:t>
            </a:r>
            <a:r>
              <a:rPr lang="en-US" dirty="0" smtClean="0"/>
              <a:t> collisions.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The event </a:t>
            </a:r>
            <a:r>
              <a:rPr lang="en-US" dirty="0" smtClean="0"/>
              <a:t>region to region background </a:t>
            </a:r>
            <a:r>
              <a:rPr lang="en-US" dirty="0" smtClean="0"/>
              <a:t>fluctuations in central </a:t>
            </a:r>
            <a:r>
              <a:rPr lang="en-US" dirty="0" err="1" smtClean="0"/>
              <a:t>Au+Au</a:t>
            </a:r>
            <a:r>
              <a:rPr lang="en-US" dirty="0" smtClean="0"/>
              <a:t> events calculated by the generalized probe embedding are mostly independent of jet fragmentation pattern (single particle, quenched, unquenched).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On the verge of applying all this knowledge in intra jet measurements (jet shapes, J</a:t>
            </a:r>
            <a:r>
              <a:rPr lang="en-US" sz="1200" dirty="0" smtClean="0"/>
              <a:t>T</a:t>
            </a:r>
            <a:r>
              <a:rPr lang="en-US" dirty="0" smtClean="0"/>
              <a:t>, intra jet momentum flow)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Jets are a calibrated probe that can be used to expand current studies of the medium created in heavy ion collisions at RHIC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84300" y="1866900"/>
          <a:ext cx="1054100" cy="266700"/>
        </p:xfrm>
        <a:graphic>
          <a:graphicData uri="http://schemas.openxmlformats.org/presentationml/2006/ole">
            <p:oleObj spid="_x0000_s60418" name="Equation" r:id="rId3" imgW="1054080" imgH="266400" progId="Equation.3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STAR:  </a:t>
            </a:r>
            <a:r>
              <a:rPr lang="en-US" dirty="0" err="1" smtClean="0"/>
              <a:t>kt</a:t>
            </a:r>
            <a:r>
              <a:rPr lang="en-US" dirty="0" smtClean="0"/>
              <a:t> , anti-</a:t>
            </a:r>
            <a:r>
              <a:rPr lang="en-US" dirty="0" err="1" smtClean="0"/>
              <a:t>kt</a:t>
            </a:r>
            <a:r>
              <a:rPr lang="en-US" dirty="0" smtClean="0"/>
              <a:t>  from FASTJET package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219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collinear and infrared safe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NlnN</a:t>
            </a:r>
            <a:r>
              <a:rPr lang="en-US" dirty="0" smtClean="0"/>
              <a:t> time (         </a:t>
            </a:r>
            <a:r>
              <a:rPr lang="en-US" dirty="0" err="1" smtClean="0"/>
              <a:t>secs</a:t>
            </a:r>
            <a:r>
              <a:rPr lang="en-US" dirty="0" smtClean="0"/>
              <a:t> for ~ 1000 particles)</a:t>
            </a:r>
          </a:p>
        </p:txBody>
      </p:sp>
      <p:pic>
        <p:nvPicPr>
          <p:cNvPr id="8" name="Picture 7" descr="AntiKt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1188" y="2667000"/>
            <a:ext cx="3714212" cy="29212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2286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an event define and compute distances between particles      and the beam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352800" y="2895600"/>
          <a:ext cx="304800" cy="386080"/>
        </p:xfrm>
        <a:graphic>
          <a:graphicData uri="http://schemas.openxmlformats.org/presentationml/2006/ole">
            <p:oleObj spid="_x0000_s66562" name="Equation" r:id="rId5" imgW="190440" imgH="2412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95400" y="2819400"/>
          <a:ext cx="304800" cy="422031"/>
        </p:xfrm>
        <a:graphic>
          <a:graphicData uri="http://schemas.openxmlformats.org/presentationml/2006/ole">
            <p:oleObj spid="_x0000_s66563" name="Equation" r:id="rId6" imgW="215640" imgH="2286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62000" y="3276600"/>
          <a:ext cx="2722880" cy="1219200"/>
        </p:xfrm>
        <a:graphic>
          <a:graphicData uri="http://schemas.openxmlformats.org/presentationml/2006/ole">
            <p:oleObj spid="_x0000_s66564" name="Equation" r:id="rId7" imgW="1701720" imgH="76176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5800" y="4572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minimum of the distances, if it is       set as jet, otherwise merge </a:t>
            </a:r>
            <a:r>
              <a:rPr lang="en-US" dirty="0" err="1" smtClean="0"/>
              <a:t>i,j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Repeat</a:t>
            </a:r>
            <a:endParaRPr lang="en-US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343400" y="4876800"/>
          <a:ext cx="228600" cy="316523"/>
        </p:xfrm>
        <a:graphic>
          <a:graphicData uri="http://schemas.openxmlformats.org/presentationml/2006/ole">
            <p:oleObj spid="_x0000_s66565" name="Equation" r:id="rId8" imgW="215640" imgH="2286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2000" y="556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kt</a:t>
            </a:r>
            <a:r>
              <a:rPr lang="en-US" dirty="0" smtClean="0"/>
              <a:t>         -&gt; p =  1</a:t>
            </a:r>
          </a:p>
          <a:p>
            <a:r>
              <a:rPr lang="en-US" dirty="0" smtClean="0"/>
              <a:t>anti-</a:t>
            </a:r>
            <a:r>
              <a:rPr lang="en-US" dirty="0" err="1" smtClean="0"/>
              <a:t>kt</a:t>
            </a:r>
            <a:r>
              <a:rPr lang="en-US" dirty="0" smtClean="0"/>
              <a:t> -&gt; p = -1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5562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STAR</a:t>
            </a:r>
          </a:p>
          <a:p>
            <a:r>
              <a:rPr lang="en-US" dirty="0" smtClean="0"/>
              <a:t>E-Scheme</a:t>
            </a:r>
            <a:endParaRPr lang="en-US" dirty="0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200400" y="6172200"/>
          <a:ext cx="609600" cy="304800"/>
        </p:xfrm>
        <a:graphic>
          <a:graphicData uri="http://schemas.openxmlformats.org/presentationml/2006/ole">
            <p:oleObj spid="_x0000_s66566" name="Equation" r:id="rId9" imgW="431640" imgH="164880" progId="Equation.3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685800" y="2209800"/>
            <a:ext cx="4343400" cy="32766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>
            <a:off x="4953000" y="1295400"/>
            <a:ext cx="3048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615113" y="1752600"/>
          <a:ext cx="395287" cy="376238"/>
        </p:xfrm>
        <a:graphic>
          <a:graphicData uri="http://schemas.openxmlformats.org/presentationml/2006/ole">
            <p:oleObj spid="_x0000_s66567" name="Equation" r:id="rId10" imgW="279360" imgH="203040" progId="Equation.3">
              <p:embed/>
            </p:oleObj>
          </a:graphicData>
        </a:graphic>
      </p:graphicFrame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jet yields comparison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ElenaDijetRatios20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447800"/>
            <a:ext cx="3962400" cy="2804071"/>
          </a:xfrm>
          <a:prstGeom prst="rect">
            <a:avLst/>
          </a:prstGeom>
        </p:spPr>
      </p:pic>
      <p:pic>
        <p:nvPicPr>
          <p:cNvPr id="9" name="Picture 8" descr="ElenaRatiosDiJetYiel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1447800"/>
            <a:ext cx="3962400" cy="2791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4114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 –jet: trigger jet + recoil jet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54496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0.2/R = 0.4 ratio shows higher suppression than in the pp system. </a:t>
            </a:r>
            <a:endParaRPr lang="en-US" dirty="0"/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6477000" y="4784169"/>
            <a:ext cx="2438400" cy="1540431"/>
            <a:chOff x="2640" y="2400"/>
            <a:chExt cx="2400" cy="1538"/>
          </a:xfrm>
        </p:grpSpPr>
        <p:pic>
          <p:nvPicPr>
            <p:cNvPr id="15" name="Picture 4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0" y="2400"/>
              <a:ext cx="2400" cy="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Line 42"/>
            <p:cNvSpPr>
              <a:spLocks noChangeShapeType="1"/>
            </p:cNvSpPr>
            <p:nvPr/>
          </p:nvSpPr>
          <p:spPr bwMode="auto">
            <a:xfrm flipV="1">
              <a:off x="3600" y="2736"/>
              <a:ext cx="912" cy="81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3"/>
            <p:cNvSpPr>
              <a:spLocks noChangeShapeType="1"/>
            </p:cNvSpPr>
            <p:nvPr/>
          </p:nvSpPr>
          <p:spPr bwMode="auto">
            <a:xfrm flipH="1" flipV="1">
              <a:off x="3600" y="2928"/>
              <a:ext cx="864" cy="48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 flipH="1" flipV="1">
              <a:off x="4032" y="2640"/>
              <a:ext cx="48" cy="100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V="1">
              <a:off x="4032" y="2400"/>
              <a:ext cx="24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 flipH="1">
              <a:off x="3936" y="3216"/>
              <a:ext cx="96" cy="67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7620000" y="4186535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Deposition of Energy fires </a:t>
            </a:r>
            <a:r>
              <a:rPr lang="en-US" sz="1200" dirty="0" smtClean="0">
                <a:solidFill>
                  <a:srgbClr val="FF0000"/>
                </a:solidFill>
              </a:rPr>
              <a:t>High Tower </a:t>
            </a:r>
            <a:r>
              <a:rPr lang="en-US" sz="1200" dirty="0">
                <a:solidFill>
                  <a:srgbClr val="FF0000"/>
                </a:solidFill>
              </a:rPr>
              <a:t>trigger</a:t>
            </a:r>
          </a:p>
        </p:txBody>
      </p: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6934200" y="6248400"/>
            <a:ext cx="152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00CC"/>
                </a:solidFill>
              </a:rPr>
              <a:t>Recoil Jet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400" y="35022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Trigger Jet Pt&gt; 20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/c</a:t>
            </a:r>
            <a:endParaRPr lang="en-US" sz="1400" b="1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5800" y="1143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Di-jet rates </a:t>
            </a:r>
            <a:r>
              <a:rPr lang="en-US" b="1" dirty="0" err="1" smtClean="0"/>
              <a:t>Au+Au</a:t>
            </a:r>
            <a:r>
              <a:rPr lang="en-US" b="1" dirty="0" smtClean="0"/>
              <a:t>/ </a:t>
            </a:r>
            <a:r>
              <a:rPr lang="en-US" b="1" dirty="0" err="1" smtClean="0"/>
              <a:t>p+p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" y="60314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agree with the jet broadening scenario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0" y="44312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sz="1200" dirty="0" smtClean="0"/>
              <a:t>T</a:t>
            </a:r>
            <a:r>
              <a:rPr lang="en-US" dirty="0" smtClean="0"/>
              <a:t> cut of 0.2, 2.0 </a:t>
            </a:r>
            <a:r>
              <a:rPr lang="en-US" dirty="0" err="1" smtClean="0"/>
              <a:t>GeV</a:t>
            </a:r>
            <a:r>
              <a:rPr lang="en-US" dirty="0" smtClean="0"/>
              <a:t>/c on tracks/towers for the recoil jets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0" y="48122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sz="1200" dirty="0" smtClean="0"/>
              <a:t>T</a:t>
            </a:r>
            <a:r>
              <a:rPr lang="en-US" dirty="0" smtClean="0"/>
              <a:t> cut of 2.0 </a:t>
            </a:r>
            <a:r>
              <a:rPr lang="en-US" dirty="0" err="1" smtClean="0"/>
              <a:t>GeV</a:t>
            </a:r>
            <a:r>
              <a:rPr lang="en-US" dirty="0" smtClean="0"/>
              <a:t>/c  for the trigger jets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0" y="5105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Bkg</a:t>
            </a:r>
            <a:r>
              <a:rPr lang="en-US" dirty="0" smtClean="0"/>
              <a:t> estimated from spectrum at       azimuth 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dirty="0" err="1" smtClean="0"/>
              <a:t>dijet</a:t>
            </a:r>
            <a:r>
              <a:rPr lang="en-US" dirty="0" smtClean="0"/>
              <a:t> axis</a:t>
            </a:r>
            <a:endParaRPr lang="en-US" dirty="0"/>
          </a:p>
        </p:txBody>
      </p:sp>
      <p:graphicFrame>
        <p:nvGraphicFramePr>
          <p:cNvPr id="115713" name="Object 8"/>
          <p:cNvGraphicFramePr>
            <a:graphicFrameLocks noChangeAspect="1"/>
          </p:cNvGraphicFramePr>
          <p:nvPr/>
        </p:nvGraphicFramePr>
        <p:xfrm>
          <a:off x="3776663" y="5086135"/>
          <a:ext cx="338137" cy="476465"/>
        </p:xfrm>
        <a:graphic>
          <a:graphicData uri="http://schemas.openxmlformats.org/presentationml/2006/ole">
            <p:oleObj spid="_x0000_s189442" name="Equation" r:id="rId7" imgW="279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Pt probes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143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Parton kinematics are not directly measureable 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57600" y="1371600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1143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high P</a:t>
            </a:r>
            <a:r>
              <a:rPr lang="en-US" sz="1100" dirty="0" smtClean="0"/>
              <a:t>T</a:t>
            </a:r>
            <a:r>
              <a:rPr lang="en-US" sz="1400" dirty="0" smtClean="0"/>
              <a:t> particles as an approximation of the </a:t>
            </a:r>
            <a:r>
              <a:rPr lang="en-US" sz="1400" dirty="0" err="1" smtClean="0"/>
              <a:t>parton</a:t>
            </a:r>
            <a:r>
              <a:rPr lang="en-US" sz="1400" dirty="0" smtClean="0"/>
              <a:t> kinematics</a:t>
            </a:r>
            <a:endParaRPr lang="en-US" sz="140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Dávila</a:t>
            </a:r>
            <a:r>
              <a:rPr lang="en-US" dirty="0" smtClean="0"/>
              <a:t>, U of Texas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63000" y="6324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Pt probes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LowPtSuppress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599" y="2368742"/>
            <a:ext cx="3124201" cy="41082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1143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Parton kinematics are not directly measureable 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57600" y="1371600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1143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high P</a:t>
            </a:r>
            <a:r>
              <a:rPr lang="en-US" sz="1100" dirty="0" smtClean="0"/>
              <a:t>T</a:t>
            </a:r>
            <a:r>
              <a:rPr lang="en-US" sz="1400" dirty="0" smtClean="0"/>
              <a:t> particles as an approximation of the </a:t>
            </a:r>
            <a:r>
              <a:rPr lang="en-US" sz="1400" dirty="0" err="1" smtClean="0"/>
              <a:t>parton</a:t>
            </a:r>
            <a:r>
              <a:rPr lang="en-US" sz="1400" dirty="0" smtClean="0"/>
              <a:t> kinematics</a:t>
            </a:r>
            <a:endParaRPr lang="en-US" sz="1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352800" y="1676400"/>
          <a:ext cx="1957614" cy="495300"/>
        </p:xfrm>
        <a:graphic>
          <a:graphicData uri="http://schemas.openxmlformats.org/presentationml/2006/ole">
            <p:oleObj spid="_x0000_s24577" name="Equation" r:id="rId5" imgW="1054080" imgH="2664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657600" y="2133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Au+Au</a:t>
            </a:r>
            <a:endParaRPr lang="en-US" sz="2000" dirty="0"/>
          </a:p>
        </p:txBody>
      </p:sp>
      <p:sp>
        <p:nvSpPr>
          <p:cNvPr id="19" name="Oval 18"/>
          <p:cNvSpPr/>
          <p:nvPr/>
        </p:nvSpPr>
        <p:spPr>
          <a:xfrm>
            <a:off x="1143000" y="3581400"/>
            <a:ext cx="304800" cy="21336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4114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pp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159000" y="2034931"/>
          <a:ext cx="508000" cy="327269"/>
        </p:xfrm>
        <a:graphic>
          <a:graphicData uri="http://schemas.openxmlformats.org/presentationml/2006/ole">
            <p:oleObj spid="_x0000_s24578" name="Equation" r:id="rId6" imgW="355320" imgH="2286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90600" y="20998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0.15 </a:t>
            </a:r>
            <a:r>
              <a:rPr lang="en-US" sz="1600" dirty="0" err="1" smtClean="0"/>
              <a:t>GeV</a:t>
            </a:r>
            <a:r>
              <a:rPr lang="en-US" sz="1600" dirty="0" smtClean="0"/>
              <a:t>/c &lt;       &lt; 4GeV/c</a:t>
            </a:r>
            <a:endParaRPr lang="en-US" sz="160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Dávila</a:t>
            </a:r>
            <a:r>
              <a:rPr lang="en-US" dirty="0" smtClean="0"/>
              <a:t>, U of Texas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90600" y="1610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Recoil low P</a:t>
            </a:r>
            <a:r>
              <a:rPr lang="en-US" sz="1100" dirty="0" smtClean="0"/>
              <a:t>T</a:t>
            </a:r>
            <a:r>
              <a:rPr lang="en-US" sz="1400" dirty="0" smtClean="0"/>
              <a:t> multiplicity and P</a:t>
            </a:r>
            <a:r>
              <a:rPr lang="en-US" sz="1100" dirty="0" smtClean="0"/>
              <a:t>T</a:t>
            </a:r>
            <a:r>
              <a:rPr lang="en-US" sz="1400" dirty="0" smtClean="0"/>
              <a:t> sum enhancement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62747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J. Adams et al. (STAR), Phys. Rev. Lett. 95, 152301 </a:t>
            </a:r>
            <a:r>
              <a:rPr lang="en-US" sz="1100" dirty="0" smtClean="0"/>
              <a:t>(2005)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8763000" y="6336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Pt probes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5596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Recoil  high P</a:t>
            </a:r>
            <a:r>
              <a:rPr lang="en-US" sz="1100" dirty="0" smtClean="0"/>
              <a:t>T</a:t>
            </a:r>
            <a:r>
              <a:rPr lang="en-US" sz="1400" dirty="0" smtClean="0"/>
              <a:t> yield suppression</a:t>
            </a:r>
          </a:p>
        </p:txBody>
      </p:sp>
      <p:pic>
        <p:nvPicPr>
          <p:cNvPr id="9" name="Picture 8" descr="HighPtAwaySideSupress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138" y="2133600"/>
            <a:ext cx="4628862" cy="3352800"/>
          </a:xfrm>
          <a:prstGeom prst="rect">
            <a:avLst/>
          </a:prstGeom>
        </p:spPr>
      </p:pic>
      <p:pic>
        <p:nvPicPr>
          <p:cNvPr id="10" name="Picture 9" descr="LowPtSuppress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599" y="2368742"/>
            <a:ext cx="3124201" cy="4108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1000" y="5943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explanation: softening of jet fragments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143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Parton kinematics are not directly measureable 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57600" y="1371600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1143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high P</a:t>
            </a:r>
            <a:r>
              <a:rPr lang="en-US" sz="1100" dirty="0" smtClean="0"/>
              <a:t>T</a:t>
            </a:r>
            <a:r>
              <a:rPr lang="en-US" sz="1400" dirty="0" smtClean="0"/>
              <a:t> particles as an approximation of the </a:t>
            </a:r>
            <a:r>
              <a:rPr lang="en-US" sz="1400" dirty="0" err="1" smtClean="0"/>
              <a:t>parton</a:t>
            </a:r>
            <a:r>
              <a:rPr lang="en-US" sz="1400" dirty="0" smtClean="0"/>
              <a:t> kinematics</a:t>
            </a:r>
            <a:endParaRPr lang="en-US" sz="1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352800" y="1676400"/>
          <a:ext cx="1957614" cy="495300"/>
        </p:xfrm>
        <a:graphic>
          <a:graphicData uri="http://schemas.openxmlformats.org/presentationml/2006/ole">
            <p:oleObj spid="_x0000_s136194" name="Equation" r:id="rId6" imgW="1054080" imgH="266400" progId="Equation.3">
              <p:embed/>
            </p:oleObj>
          </a:graphicData>
        </a:graphic>
      </p:graphicFrame>
      <p:sp>
        <p:nvSpPr>
          <p:cNvPr id="17" name="Oval 16"/>
          <p:cNvSpPr/>
          <p:nvPr/>
        </p:nvSpPr>
        <p:spPr>
          <a:xfrm>
            <a:off x="7010400" y="2971800"/>
            <a:ext cx="228600" cy="12192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2590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dAu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0" y="2133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Au+Au</a:t>
            </a:r>
            <a:endParaRPr lang="en-US" sz="2000" dirty="0"/>
          </a:p>
        </p:txBody>
      </p:sp>
      <p:sp>
        <p:nvSpPr>
          <p:cNvPr id="19" name="Oval 18"/>
          <p:cNvSpPr/>
          <p:nvPr/>
        </p:nvSpPr>
        <p:spPr>
          <a:xfrm>
            <a:off x="1143000" y="3581400"/>
            <a:ext cx="304800" cy="21336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4114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pp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159000" y="2034931"/>
          <a:ext cx="508000" cy="327269"/>
        </p:xfrm>
        <a:graphic>
          <a:graphicData uri="http://schemas.openxmlformats.org/presentationml/2006/ole">
            <p:oleObj spid="_x0000_s136195" name="Equation" r:id="rId7" imgW="355320" imgH="2286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90600" y="20998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0.15 </a:t>
            </a:r>
            <a:r>
              <a:rPr lang="en-US" sz="1600" dirty="0" err="1" smtClean="0"/>
              <a:t>GeV</a:t>
            </a:r>
            <a:r>
              <a:rPr lang="en-US" sz="1600" dirty="0" smtClean="0"/>
              <a:t>/c &lt;       &lt; 4GeV/c</a:t>
            </a:r>
            <a:endParaRPr lang="en-U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7811294" y="3085306"/>
            <a:ext cx="685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Dávila</a:t>
            </a:r>
            <a:r>
              <a:rPr lang="en-US" dirty="0" smtClean="0"/>
              <a:t>, U of Texas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90600" y="1610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Recoil low P</a:t>
            </a:r>
            <a:r>
              <a:rPr lang="en-US" sz="1100" dirty="0" smtClean="0"/>
              <a:t>T</a:t>
            </a:r>
            <a:r>
              <a:rPr lang="en-US" sz="1400" dirty="0" smtClean="0"/>
              <a:t> multiplicity and P</a:t>
            </a:r>
            <a:r>
              <a:rPr lang="en-US" sz="1100" dirty="0" smtClean="0"/>
              <a:t>T</a:t>
            </a:r>
            <a:r>
              <a:rPr lang="en-US" sz="1400" dirty="0" smtClean="0"/>
              <a:t> sum enhancement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62800" y="1626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J. Adams et al. (STAR), Phys. Rev. Lett. 97, 162301 </a:t>
            </a:r>
            <a:r>
              <a:rPr lang="en-US" sz="1100" dirty="0" smtClean="0"/>
              <a:t>(2006)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62747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J. Adams et al. (STAR), Phys. Rev. Lett. 95, 152301 </a:t>
            </a:r>
            <a:r>
              <a:rPr lang="en-US" sz="1100" dirty="0" smtClean="0"/>
              <a:t>(2005)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8763000" y="6336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probes of Heavy Ion collisions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02938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A) </a:t>
            </a:r>
            <a:r>
              <a:rPr lang="en-US" dirty="0" smtClean="0"/>
              <a:t>Triggering in high P</a:t>
            </a:r>
            <a:r>
              <a:rPr lang="en-US" sz="1200" dirty="0" smtClean="0"/>
              <a:t>T</a:t>
            </a:r>
            <a:r>
              <a:rPr lang="en-US" dirty="0" smtClean="0"/>
              <a:t> hadrons  produces a surface bias (hadrons coming from </a:t>
            </a:r>
            <a:r>
              <a:rPr lang="en-US" dirty="0" err="1" smtClean="0"/>
              <a:t>partons</a:t>
            </a:r>
            <a:r>
              <a:rPr lang="en-US" dirty="0" smtClean="0"/>
              <a:t> that interact least with the medium)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1524000" y="601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 rot="5400000" flipH="1" flipV="1">
            <a:off x="7124700" y="3924300"/>
            <a:ext cx="3810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rot="5400000" flipH="1" flipV="1">
            <a:off x="7163440" y="4344040"/>
            <a:ext cx="37972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8" name="Freeform 147"/>
          <p:cNvSpPr/>
          <p:nvPr/>
        </p:nvSpPr>
        <p:spPr>
          <a:xfrm rot="18619827">
            <a:off x="7100694" y="4912367"/>
            <a:ext cx="531591" cy="83082"/>
          </a:xfrm>
          <a:custGeom>
            <a:avLst/>
            <a:gdLst>
              <a:gd name="connsiteX0" fmla="*/ 0 w 2101932"/>
              <a:gd name="connsiteY0" fmla="*/ 356259 h 704602"/>
              <a:gd name="connsiteX1" fmla="*/ 213756 w 2101932"/>
              <a:gd name="connsiteY1" fmla="*/ 0 h 704602"/>
              <a:gd name="connsiteX2" fmla="*/ 629392 w 2101932"/>
              <a:gd name="connsiteY2" fmla="*/ 356259 h 704602"/>
              <a:gd name="connsiteX3" fmla="*/ 475013 w 2101932"/>
              <a:gd name="connsiteY3" fmla="*/ 700644 h 704602"/>
              <a:gd name="connsiteX4" fmla="*/ 332509 w 2101932"/>
              <a:gd name="connsiteY4" fmla="*/ 356259 h 704602"/>
              <a:gd name="connsiteX5" fmla="*/ 760021 w 2101932"/>
              <a:gd name="connsiteY5" fmla="*/ 11875 h 704602"/>
              <a:gd name="connsiteX6" fmla="*/ 1140031 w 2101932"/>
              <a:gd name="connsiteY6" fmla="*/ 344384 h 704602"/>
              <a:gd name="connsiteX7" fmla="*/ 1009402 w 2101932"/>
              <a:gd name="connsiteY7" fmla="*/ 700644 h 704602"/>
              <a:gd name="connsiteX8" fmla="*/ 866899 w 2101932"/>
              <a:gd name="connsiteY8" fmla="*/ 356259 h 704602"/>
              <a:gd name="connsiteX9" fmla="*/ 1282535 w 2101932"/>
              <a:gd name="connsiteY9" fmla="*/ 0 h 704602"/>
              <a:gd name="connsiteX10" fmla="*/ 1650670 w 2101932"/>
              <a:gd name="connsiteY10" fmla="*/ 356259 h 704602"/>
              <a:gd name="connsiteX11" fmla="*/ 1555667 w 2101932"/>
              <a:gd name="connsiteY11" fmla="*/ 700644 h 704602"/>
              <a:gd name="connsiteX12" fmla="*/ 1389413 w 2101932"/>
              <a:gd name="connsiteY12" fmla="*/ 332509 h 704602"/>
              <a:gd name="connsiteX13" fmla="*/ 1793174 w 2101932"/>
              <a:gd name="connsiteY13" fmla="*/ 11875 h 704602"/>
              <a:gd name="connsiteX14" fmla="*/ 2101932 w 2101932"/>
              <a:gd name="connsiteY14" fmla="*/ 344384 h 70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1932" h="704602">
                <a:moveTo>
                  <a:pt x="0" y="356259"/>
                </a:moveTo>
                <a:cubicBezTo>
                  <a:pt x="54428" y="178129"/>
                  <a:pt x="108857" y="0"/>
                  <a:pt x="213756" y="0"/>
                </a:cubicBezTo>
                <a:cubicBezTo>
                  <a:pt x="318655" y="0"/>
                  <a:pt x="585849" y="239485"/>
                  <a:pt x="629392" y="356259"/>
                </a:cubicBezTo>
                <a:cubicBezTo>
                  <a:pt x="672935" y="473033"/>
                  <a:pt x="524493" y="700644"/>
                  <a:pt x="475013" y="700644"/>
                </a:cubicBezTo>
                <a:cubicBezTo>
                  <a:pt x="425533" y="700644"/>
                  <a:pt x="285008" y="471054"/>
                  <a:pt x="332509" y="356259"/>
                </a:cubicBezTo>
                <a:cubicBezTo>
                  <a:pt x="380010" y="241464"/>
                  <a:pt x="625434" y="13854"/>
                  <a:pt x="760021" y="11875"/>
                </a:cubicBezTo>
                <a:cubicBezTo>
                  <a:pt x="894608" y="9896"/>
                  <a:pt x="1098468" y="229589"/>
                  <a:pt x="1140031" y="344384"/>
                </a:cubicBezTo>
                <a:cubicBezTo>
                  <a:pt x="1181595" y="459179"/>
                  <a:pt x="1054924" y="698665"/>
                  <a:pt x="1009402" y="700644"/>
                </a:cubicBezTo>
                <a:cubicBezTo>
                  <a:pt x="963880" y="702623"/>
                  <a:pt x="821377" y="473033"/>
                  <a:pt x="866899" y="356259"/>
                </a:cubicBezTo>
                <a:cubicBezTo>
                  <a:pt x="912421" y="239485"/>
                  <a:pt x="1151907" y="0"/>
                  <a:pt x="1282535" y="0"/>
                </a:cubicBezTo>
                <a:cubicBezTo>
                  <a:pt x="1413163" y="0"/>
                  <a:pt x="1605148" y="239485"/>
                  <a:pt x="1650670" y="356259"/>
                </a:cubicBezTo>
                <a:cubicBezTo>
                  <a:pt x="1696192" y="473033"/>
                  <a:pt x="1599210" y="704602"/>
                  <a:pt x="1555667" y="700644"/>
                </a:cubicBezTo>
                <a:cubicBezTo>
                  <a:pt x="1512124" y="696686"/>
                  <a:pt x="1349829" y="447304"/>
                  <a:pt x="1389413" y="332509"/>
                </a:cubicBezTo>
                <a:cubicBezTo>
                  <a:pt x="1428997" y="217714"/>
                  <a:pt x="1674421" y="9896"/>
                  <a:pt x="1793174" y="11875"/>
                </a:cubicBezTo>
                <a:cubicBezTo>
                  <a:pt x="1911927" y="13854"/>
                  <a:pt x="2006929" y="179119"/>
                  <a:pt x="2101932" y="34438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 rot="18874294" flipV="1">
            <a:off x="7071601" y="5330001"/>
            <a:ext cx="483779" cy="160398"/>
          </a:xfrm>
          <a:custGeom>
            <a:avLst/>
            <a:gdLst>
              <a:gd name="connsiteX0" fmla="*/ 0 w 1852550"/>
              <a:gd name="connsiteY0" fmla="*/ 508660 h 997527"/>
              <a:gd name="connsiteX1" fmla="*/ 178130 w 1852550"/>
              <a:gd name="connsiteY1" fmla="*/ 81148 h 997527"/>
              <a:gd name="connsiteX2" fmla="*/ 427511 w 1852550"/>
              <a:gd name="connsiteY2" fmla="*/ 995548 h 997527"/>
              <a:gd name="connsiteX3" fmla="*/ 688769 w 1852550"/>
              <a:gd name="connsiteY3" fmla="*/ 93024 h 997527"/>
              <a:gd name="connsiteX4" fmla="*/ 938150 w 1852550"/>
              <a:gd name="connsiteY4" fmla="*/ 971798 h 997527"/>
              <a:gd name="connsiteX5" fmla="*/ 1211283 w 1852550"/>
              <a:gd name="connsiteY5" fmla="*/ 104899 h 997527"/>
              <a:gd name="connsiteX6" fmla="*/ 1448789 w 1852550"/>
              <a:gd name="connsiteY6" fmla="*/ 959923 h 997527"/>
              <a:gd name="connsiteX7" fmla="*/ 1674421 w 1852550"/>
              <a:gd name="connsiteY7" fmla="*/ 81148 h 997527"/>
              <a:gd name="connsiteX8" fmla="*/ 1852550 w 1852550"/>
              <a:gd name="connsiteY8" fmla="*/ 508660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2550" h="997527">
                <a:moveTo>
                  <a:pt x="0" y="508660"/>
                </a:moveTo>
                <a:cubicBezTo>
                  <a:pt x="53439" y="254330"/>
                  <a:pt x="106878" y="0"/>
                  <a:pt x="178130" y="81148"/>
                </a:cubicBezTo>
                <a:cubicBezTo>
                  <a:pt x="249382" y="162296"/>
                  <a:pt x="342405" y="993569"/>
                  <a:pt x="427511" y="995548"/>
                </a:cubicBezTo>
                <a:cubicBezTo>
                  <a:pt x="512617" y="997527"/>
                  <a:pt x="603663" y="96982"/>
                  <a:pt x="688769" y="93024"/>
                </a:cubicBezTo>
                <a:cubicBezTo>
                  <a:pt x="773875" y="89066"/>
                  <a:pt x="851064" y="969819"/>
                  <a:pt x="938150" y="971798"/>
                </a:cubicBezTo>
                <a:cubicBezTo>
                  <a:pt x="1025236" y="973777"/>
                  <a:pt x="1126177" y="106878"/>
                  <a:pt x="1211283" y="104899"/>
                </a:cubicBezTo>
                <a:cubicBezTo>
                  <a:pt x="1296389" y="102920"/>
                  <a:pt x="1371599" y="963881"/>
                  <a:pt x="1448789" y="959923"/>
                </a:cubicBezTo>
                <a:cubicBezTo>
                  <a:pt x="1525979" y="955965"/>
                  <a:pt x="1607128" y="156359"/>
                  <a:pt x="1674421" y="81148"/>
                </a:cubicBezTo>
                <a:cubicBezTo>
                  <a:pt x="1741715" y="5938"/>
                  <a:pt x="1797132" y="257299"/>
                  <a:pt x="1852550" y="508660"/>
                </a:cubicBezTo>
              </a:path>
            </a:pathLst>
          </a:custGeom>
          <a:ln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/>
          <p:cNvGrpSpPr/>
          <p:nvPr/>
        </p:nvGrpSpPr>
        <p:grpSpPr>
          <a:xfrm rot="2174996">
            <a:off x="7211564" y="5680840"/>
            <a:ext cx="314214" cy="525519"/>
            <a:chOff x="6019800" y="3200400"/>
            <a:chExt cx="1066800" cy="807719"/>
          </a:xfrm>
          <a:noFill/>
        </p:grpSpPr>
        <p:sp>
          <p:nvSpPr>
            <p:cNvPr id="151" name="Oval 150"/>
            <p:cNvSpPr/>
            <p:nvPr/>
          </p:nvSpPr>
          <p:spPr>
            <a:xfrm>
              <a:off x="6019800" y="3200400"/>
              <a:ext cx="1066800" cy="304800"/>
            </a:xfrm>
            <a:prstGeom prst="ellipse">
              <a:avLst/>
            </a:prstGeom>
            <a:grpFill/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6400800" y="3962400"/>
              <a:ext cx="304800" cy="45719"/>
            </a:xfrm>
            <a:prstGeom prst="ellipse">
              <a:avLst/>
            </a:prstGeom>
            <a:grpFill/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/>
            <p:cNvCxnSpPr>
              <a:stCxn id="152" idx="6"/>
              <a:endCxn id="151" idx="6"/>
            </p:cNvCxnSpPr>
            <p:nvPr/>
          </p:nvCxnSpPr>
          <p:spPr>
            <a:xfrm flipV="1">
              <a:off x="6705600" y="3352800"/>
              <a:ext cx="381000" cy="632460"/>
            </a:xfrm>
            <a:prstGeom prst="line">
              <a:avLst/>
            </a:prstGeom>
            <a:grpFill/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2" idx="2"/>
              <a:endCxn id="151" idx="2"/>
            </p:cNvCxnSpPr>
            <p:nvPr/>
          </p:nvCxnSpPr>
          <p:spPr>
            <a:xfrm rot="10800000">
              <a:off x="6019800" y="3352800"/>
              <a:ext cx="381000" cy="632460"/>
            </a:xfrm>
            <a:prstGeom prst="line">
              <a:avLst/>
            </a:prstGeom>
            <a:grpFill/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extBox 155"/>
          <p:cNvSpPr txBox="1"/>
          <p:nvPr/>
        </p:nvSpPr>
        <p:spPr>
          <a:xfrm>
            <a:off x="7696200" y="3657600"/>
            <a:ext cx="114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Hadron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Quark</a:t>
            </a:r>
          </a:p>
          <a:p>
            <a:endParaRPr lang="en-US" dirty="0" smtClean="0"/>
          </a:p>
          <a:p>
            <a:r>
              <a:rPr lang="en-US" dirty="0" smtClean="0"/>
              <a:t>Gluon</a:t>
            </a:r>
          </a:p>
          <a:p>
            <a:endParaRPr lang="en-US" dirty="0" smtClean="0"/>
          </a:p>
          <a:p>
            <a:r>
              <a:rPr lang="en-US" dirty="0" smtClean="0"/>
              <a:t>Gamma</a:t>
            </a:r>
          </a:p>
          <a:p>
            <a:endParaRPr lang="en-US" dirty="0" smtClean="0"/>
          </a:p>
          <a:p>
            <a:r>
              <a:rPr lang="en-US" dirty="0" smtClean="0"/>
              <a:t>Jet</a:t>
            </a:r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914400" y="3656320"/>
            <a:ext cx="1828800" cy="2134880"/>
            <a:chOff x="914400" y="3656320"/>
            <a:chExt cx="1828800" cy="2134880"/>
          </a:xfrm>
        </p:grpSpPr>
        <p:grpSp>
          <p:nvGrpSpPr>
            <p:cNvPr id="103" name="Group 102"/>
            <p:cNvGrpSpPr/>
            <p:nvPr/>
          </p:nvGrpSpPr>
          <p:grpSpPr>
            <a:xfrm>
              <a:off x="1066800" y="3656320"/>
              <a:ext cx="1676400" cy="2134880"/>
              <a:chOff x="1219200" y="3505200"/>
              <a:chExt cx="1676400" cy="213488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219200" y="4114800"/>
                <a:ext cx="1371600" cy="1447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 rot="21069769">
                <a:off x="2132182" y="4840941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Arrow Connector 74"/>
              <p:cNvCxnSpPr/>
              <p:nvPr/>
            </p:nvCxnSpPr>
            <p:spPr>
              <a:xfrm flipV="1">
                <a:off x="1981200" y="3886200"/>
                <a:ext cx="4572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V="1">
                <a:off x="1828800" y="4724400"/>
                <a:ext cx="4572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Freeform 78"/>
              <p:cNvSpPr/>
              <p:nvPr/>
            </p:nvSpPr>
            <p:spPr>
              <a:xfrm rot="17159326">
                <a:off x="1676152" y="4797415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2438400" y="3505200"/>
                <a:ext cx="457200" cy="381000"/>
                <a:chOff x="2438400" y="3505200"/>
                <a:chExt cx="457200" cy="381000"/>
              </a:xfrm>
            </p:grpSpPr>
            <p:cxnSp>
              <p:nvCxnSpPr>
                <p:cNvPr id="81" name="Straight Arrow Connector 80"/>
                <p:cNvCxnSpPr/>
                <p:nvPr/>
              </p:nvCxnSpPr>
              <p:spPr>
                <a:xfrm rot="5400000" flipH="1" flipV="1">
                  <a:off x="2324100" y="3619500"/>
                  <a:ext cx="381000" cy="15240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 flipV="1">
                  <a:off x="2438400" y="3505200"/>
                  <a:ext cx="457200" cy="381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2286000" y="4343400"/>
                <a:ext cx="457200" cy="381000"/>
                <a:chOff x="2438400" y="3505200"/>
                <a:chExt cx="457200" cy="381000"/>
              </a:xfrm>
            </p:grpSpPr>
            <p:cxnSp>
              <p:nvCxnSpPr>
                <p:cNvPr id="86" name="Straight Arrow Connector 85"/>
                <p:cNvCxnSpPr/>
                <p:nvPr/>
              </p:nvCxnSpPr>
              <p:spPr>
                <a:xfrm rot="5400000" flipH="1" flipV="1">
                  <a:off x="2324100" y="3619500"/>
                  <a:ext cx="381000" cy="15240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 flipV="1">
                  <a:off x="2438400" y="3505200"/>
                  <a:ext cx="457200" cy="381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Arrow Connector 90"/>
              <p:cNvCxnSpPr/>
              <p:nvPr/>
            </p:nvCxnSpPr>
            <p:spPr>
              <a:xfrm rot="10800000" flipV="1">
                <a:off x="1447800" y="4267200"/>
                <a:ext cx="5334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rot="10800000" flipV="1">
                <a:off x="1295400" y="5105400"/>
                <a:ext cx="5334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5" name="Freeform 94"/>
              <p:cNvSpPr/>
              <p:nvPr/>
            </p:nvSpPr>
            <p:spPr>
              <a:xfrm rot="16842976">
                <a:off x="1396564" y="5332744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 rot="16842976">
                <a:off x="1472764" y="4570744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" name="Straight Arrow Connector 71"/>
            <p:cNvCxnSpPr/>
            <p:nvPr/>
          </p:nvCxnSpPr>
          <p:spPr>
            <a:xfrm rot="5400000">
              <a:off x="723900" y="5219700"/>
              <a:ext cx="533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6200000" flipV="1">
              <a:off x="762000" y="4724400"/>
              <a:ext cx="533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6200000" flipV="1">
              <a:off x="723900" y="4229100"/>
              <a:ext cx="457200" cy="76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876300" y="4229100"/>
              <a:ext cx="38100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8763000" y="6336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probes of Heavy Ion collisions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02938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A) </a:t>
            </a:r>
            <a:r>
              <a:rPr lang="en-US" dirty="0" smtClean="0"/>
              <a:t>Triggering in high P</a:t>
            </a:r>
            <a:r>
              <a:rPr lang="en-US" sz="1200" dirty="0" smtClean="0"/>
              <a:t>T</a:t>
            </a:r>
            <a:r>
              <a:rPr lang="en-US" dirty="0" smtClean="0"/>
              <a:t> hadrons  produces a surface bias (hadrons coming from </a:t>
            </a:r>
            <a:r>
              <a:rPr lang="en-US" dirty="0" err="1" smtClean="0"/>
              <a:t>partons</a:t>
            </a:r>
            <a:r>
              <a:rPr lang="en-US" dirty="0" smtClean="0"/>
              <a:t> that interact least with the medium)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209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B) </a:t>
            </a:r>
            <a:r>
              <a:rPr lang="en-US" dirty="0" smtClean="0"/>
              <a:t>Gamma- jets do not suffer such bias as the photon gets the original </a:t>
            </a:r>
            <a:r>
              <a:rPr lang="en-US" dirty="0" err="1" smtClean="0"/>
              <a:t>parton</a:t>
            </a:r>
            <a:r>
              <a:rPr lang="en-US" dirty="0" smtClean="0"/>
              <a:t> kinematics but they suffer of limited statistics.</a:t>
            </a:r>
            <a:endParaRPr lang="en-US" dirty="0"/>
          </a:p>
        </p:txBody>
      </p:sp>
      <p:grpSp>
        <p:nvGrpSpPr>
          <p:cNvPr id="3" name="Group 101"/>
          <p:cNvGrpSpPr/>
          <p:nvPr/>
        </p:nvGrpSpPr>
        <p:grpSpPr>
          <a:xfrm>
            <a:off x="3200400" y="3733800"/>
            <a:ext cx="1371600" cy="1901532"/>
            <a:chOff x="3962400" y="3661068"/>
            <a:chExt cx="1371600" cy="1901532"/>
          </a:xfrm>
        </p:grpSpPr>
        <p:sp>
          <p:nvSpPr>
            <p:cNvPr id="63" name="Oval 62"/>
            <p:cNvSpPr/>
            <p:nvPr/>
          </p:nvSpPr>
          <p:spPr>
            <a:xfrm>
              <a:off x="3962400" y="4114800"/>
              <a:ext cx="1371600" cy="14478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 rot="18874294" flipV="1">
              <a:off x="4578709" y="3987572"/>
              <a:ext cx="755276" cy="102268"/>
            </a:xfrm>
            <a:custGeom>
              <a:avLst/>
              <a:gdLst>
                <a:gd name="connsiteX0" fmla="*/ 0 w 1852550"/>
                <a:gd name="connsiteY0" fmla="*/ 508660 h 997527"/>
                <a:gd name="connsiteX1" fmla="*/ 178130 w 1852550"/>
                <a:gd name="connsiteY1" fmla="*/ 81148 h 997527"/>
                <a:gd name="connsiteX2" fmla="*/ 427511 w 1852550"/>
                <a:gd name="connsiteY2" fmla="*/ 995548 h 997527"/>
                <a:gd name="connsiteX3" fmla="*/ 688769 w 1852550"/>
                <a:gd name="connsiteY3" fmla="*/ 93024 h 997527"/>
                <a:gd name="connsiteX4" fmla="*/ 938150 w 1852550"/>
                <a:gd name="connsiteY4" fmla="*/ 971798 h 997527"/>
                <a:gd name="connsiteX5" fmla="*/ 1211283 w 1852550"/>
                <a:gd name="connsiteY5" fmla="*/ 104899 h 997527"/>
                <a:gd name="connsiteX6" fmla="*/ 1448789 w 1852550"/>
                <a:gd name="connsiteY6" fmla="*/ 959923 h 997527"/>
                <a:gd name="connsiteX7" fmla="*/ 1674421 w 1852550"/>
                <a:gd name="connsiteY7" fmla="*/ 81148 h 997527"/>
                <a:gd name="connsiteX8" fmla="*/ 1852550 w 1852550"/>
                <a:gd name="connsiteY8" fmla="*/ 508660 h 9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2550" h="997527">
                  <a:moveTo>
                    <a:pt x="0" y="508660"/>
                  </a:moveTo>
                  <a:cubicBezTo>
                    <a:pt x="53439" y="254330"/>
                    <a:pt x="106878" y="0"/>
                    <a:pt x="178130" y="81148"/>
                  </a:cubicBezTo>
                  <a:cubicBezTo>
                    <a:pt x="249382" y="162296"/>
                    <a:pt x="342405" y="993569"/>
                    <a:pt x="427511" y="995548"/>
                  </a:cubicBezTo>
                  <a:cubicBezTo>
                    <a:pt x="512617" y="997527"/>
                    <a:pt x="603663" y="96982"/>
                    <a:pt x="688769" y="93024"/>
                  </a:cubicBezTo>
                  <a:cubicBezTo>
                    <a:pt x="773875" y="89066"/>
                    <a:pt x="851064" y="969819"/>
                    <a:pt x="938150" y="971798"/>
                  </a:cubicBezTo>
                  <a:cubicBezTo>
                    <a:pt x="1025236" y="973777"/>
                    <a:pt x="1126177" y="106878"/>
                    <a:pt x="1211283" y="104899"/>
                  </a:cubicBezTo>
                  <a:cubicBezTo>
                    <a:pt x="1296389" y="102920"/>
                    <a:pt x="1371599" y="963881"/>
                    <a:pt x="1448789" y="959923"/>
                  </a:cubicBezTo>
                  <a:cubicBezTo>
                    <a:pt x="1525979" y="955965"/>
                    <a:pt x="1607128" y="156359"/>
                    <a:pt x="1674421" y="81148"/>
                  </a:cubicBezTo>
                  <a:cubicBezTo>
                    <a:pt x="1741715" y="5938"/>
                    <a:pt x="1797132" y="257299"/>
                    <a:pt x="1852550" y="508660"/>
                  </a:cubicBezTo>
                </a:path>
              </a:pathLst>
            </a:custGeom>
            <a:ln>
              <a:solidFill>
                <a:srgbClr val="92D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 rot="18874294" flipV="1">
              <a:off x="4654909" y="4749360"/>
              <a:ext cx="755276" cy="102268"/>
            </a:xfrm>
            <a:custGeom>
              <a:avLst/>
              <a:gdLst>
                <a:gd name="connsiteX0" fmla="*/ 0 w 1852550"/>
                <a:gd name="connsiteY0" fmla="*/ 508660 h 997527"/>
                <a:gd name="connsiteX1" fmla="*/ 178130 w 1852550"/>
                <a:gd name="connsiteY1" fmla="*/ 81148 h 997527"/>
                <a:gd name="connsiteX2" fmla="*/ 427511 w 1852550"/>
                <a:gd name="connsiteY2" fmla="*/ 995548 h 997527"/>
                <a:gd name="connsiteX3" fmla="*/ 688769 w 1852550"/>
                <a:gd name="connsiteY3" fmla="*/ 93024 h 997527"/>
                <a:gd name="connsiteX4" fmla="*/ 938150 w 1852550"/>
                <a:gd name="connsiteY4" fmla="*/ 971798 h 997527"/>
                <a:gd name="connsiteX5" fmla="*/ 1211283 w 1852550"/>
                <a:gd name="connsiteY5" fmla="*/ 104899 h 997527"/>
                <a:gd name="connsiteX6" fmla="*/ 1448789 w 1852550"/>
                <a:gd name="connsiteY6" fmla="*/ 959923 h 997527"/>
                <a:gd name="connsiteX7" fmla="*/ 1674421 w 1852550"/>
                <a:gd name="connsiteY7" fmla="*/ 81148 h 997527"/>
                <a:gd name="connsiteX8" fmla="*/ 1852550 w 1852550"/>
                <a:gd name="connsiteY8" fmla="*/ 508660 h 9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2550" h="997527">
                  <a:moveTo>
                    <a:pt x="0" y="508660"/>
                  </a:moveTo>
                  <a:cubicBezTo>
                    <a:pt x="53439" y="254330"/>
                    <a:pt x="106878" y="0"/>
                    <a:pt x="178130" y="81148"/>
                  </a:cubicBezTo>
                  <a:cubicBezTo>
                    <a:pt x="249382" y="162296"/>
                    <a:pt x="342405" y="993569"/>
                    <a:pt x="427511" y="995548"/>
                  </a:cubicBezTo>
                  <a:cubicBezTo>
                    <a:pt x="512617" y="997527"/>
                    <a:pt x="603663" y="96982"/>
                    <a:pt x="688769" y="93024"/>
                  </a:cubicBezTo>
                  <a:cubicBezTo>
                    <a:pt x="773875" y="89066"/>
                    <a:pt x="851064" y="969819"/>
                    <a:pt x="938150" y="971798"/>
                  </a:cubicBezTo>
                  <a:cubicBezTo>
                    <a:pt x="1025236" y="973777"/>
                    <a:pt x="1126177" y="106878"/>
                    <a:pt x="1211283" y="104899"/>
                  </a:cubicBezTo>
                  <a:cubicBezTo>
                    <a:pt x="1296389" y="102920"/>
                    <a:pt x="1371599" y="963881"/>
                    <a:pt x="1448789" y="959923"/>
                  </a:cubicBezTo>
                  <a:cubicBezTo>
                    <a:pt x="1525979" y="955965"/>
                    <a:pt x="1607128" y="156359"/>
                    <a:pt x="1674421" y="81148"/>
                  </a:cubicBezTo>
                  <a:cubicBezTo>
                    <a:pt x="1741715" y="5938"/>
                    <a:pt x="1797132" y="257299"/>
                    <a:pt x="1852550" y="508660"/>
                  </a:cubicBezTo>
                </a:path>
              </a:pathLst>
            </a:custGeom>
            <a:ln>
              <a:solidFill>
                <a:srgbClr val="92D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rot="10800000" flipV="1">
              <a:off x="4191000" y="4343400"/>
              <a:ext cx="5334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Freeform 98"/>
            <p:cNvSpPr/>
            <p:nvPr/>
          </p:nvSpPr>
          <p:spPr>
            <a:xfrm rot="17159326">
              <a:off x="4497857" y="5254103"/>
              <a:ext cx="531591" cy="83082"/>
            </a:xfrm>
            <a:custGeom>
              <a:avLst/>
              <a:gdLst>
                <a:gd name="connsiteX0" fmla="*/ 0 w 2101932"/>
                <a:gd name="connsiteY0" fmla="*/ 356259 h 704602"/>
                <a:gd name="connsiteX1" fmla="*/ 213756 w 2101932"/>
                <a:gd name="connsiteY1" fmla="*/ 0 h 704602"/>
                <a:gd name="connsiteX2" fmla="*/ 629392 w 2101932"/>
                <a:gd name="connsiteY2" fmla="*/ 356259 h 704602"/>
                <a:gd name="connsiteX3" fmla="*/ 475013 w 2101932"/>
                <a:gd name="connsiteY3" fmla="*/ 700644 h 704602"/>
                <a:gd name="connsiteX4" fmla="*/ 332509 w 2101932"/>
                <a:gd name="connsiteY4" fmla="*/ 356259 h 704602"/>
                <a:gd name="connsiteX5" fmla="*/ 760021 w 2101932"/>
                <a:gd name="connsiteY5" fmla="*/ 11875 h 704602"/>
                <a:gd name="connsiteX6" fmla="*/ 1140031 w 2101932"/>
                <a:gd name="connsiteY6" fmla="*/ 344384 h 704602"/>
                <a:gd name="connsiteX7" fmla="*/ 1009402 w 2101932"/>
                <a:gd name="connsiteY7" fmla="*/ 700644 h 704602"/>
                <a:gd name="connsiteX8" fmla="*/ 866899 w 2101932"/>
                <a:gd name="connsiteY8" fmla="*/ 356259 h 704602"/>
                <a:gd name="connsiteX9" fmla="*/ 1282535 w 2101932"/>
                <a:gd name="connsiteY9" fmla="*/ 0 h 704602"/>
                <a:gd name="connsiteX10" fmla="*/ 1650670 w 2101932"/>
                <a:gd name="connsiteY10" fmla="*/ 356259 h 704602"/>
                <a:gd name="connsiteX11" fmla="*/ 1555667 w 2101932"/>
                <a:gd name="connsiteY11" fmla="*/ 700644 h 704602"/>
                <a:gd name="connsiteX12" fmla="*/ 1389413 w 2101932"/>
                <a:gd name="connsiteY12" fmla="*/ 332509 h 704602"/>
                <a:gd name="connsiteX13" fmla="*/ 1793174 w 2101932"/>
                <a:gd name="connsiteY13" fmla="*/ 11875 h 704602"/>
                <a:gd name="connsiteX14" fmla="*/ 2101932 w 2101932"/>
                <a:gd name="connsiteY14" fmla="*/ 344384 h 70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1932" h="704602">
                  <a:moveTo>
                    <a:pt x="0" y="356259"/>
                  </a:moveTo>
                  <a:cubicBezTo>
                    <a:pt x="54428" y="178129"/>
                    <a:pt x="108857" y="0"/>
                    <a:pt x="213756" y="0"/>
                  </a:cubicBezTo>
                  <a:cubicBezTo>
                    <a:pt x="318655" y="0"/>
                    <a:pt x="585849" y="239485"/>
                    <a:pt x="629392" y="356259"/>
                  </a:cubicBezTo>
                  <a:cubicBezTo>
                    <a:pt x="672935" y="473033"/>
                    <a:pt x="524493" y="700644"/>
                    <a:pt x="475013" y="700644"/>
                  </a:cubicBezTo>
                  <a:cubicBezTo>
                    <a:pt x="425533" y="700644"/>
                    <a:pt x="285008" y="471054"/>
                    <a:pt x="332509" y="356259"/>
                  </a:cubicBezTo>
                  <a:cubicBezTo>
                    <a:pt x="380010" y="241464"/>
                    <a:pt x="625434" y="13854"/>
                    <a:pt x="760021" y="11875"/>
                  </a:cubicBezTo>
                  <a:cubicBezTo>
                    <a:pt x="894608" y="9896"/>
                    <a:pt x="1098468" y="229589"/>
                    <a:pt x="1140031" y="344384"/>
                  </a:cubicBezTo>
                  <a:cubicBezTo>
                    <a:pt x="1181595" y="459179"/>
                    <a:pt x="1054924" y="698665"/>
                    <a:pt x="1009402" y="700644"/>
                  </a:cubicBezTo>
                  <a:cubicBezTo>
                    <a:pt x="963880" y="702623"/>
                    <a:pt x="821377" y="473033"/>
                    <a:pt x="866899" y="356259"/>
                  </a:cubicBezTo>
                  <a:cubicBezTo>
                    <a:pt x="912421" y="239485"/>
                    <a:pt x="1151907" y="0"/>
                    <a:pt x="1282535" y="0"/>
                  </a:cubicBezTo>
                  <a:cubicBezTo>
                    <a:pt x="1413163" y="0"/>
                    <a:pt x="1605148" y="239485"/>
                    <a:pt x="1650670" y="356259"/>
                  </a:cubicBezTo>
                  <a:cubicBezTo>
                    <a:pt x="1696192" y="473033"/>
                    <a:pt x="1599210" y="704602"/>
                    <a:pt x="1555667" y="700644"/>
                  </a:cubicBezTo>
                  <a:cubicBezTo>
                    <a:pt x="1512124" y="696686"/>
                    <a:pt x="1349829" y="447304"/>
                    <a:pt x="1389413" y="332509"/>
                  </a:cubicBezTo>
                  <a:cubicBezTo>
                    <a:pt x="1428997" y="217714"/>
                    <a:pt x="1674421" y="9896"/>
                    <a:pt x="1793174" y="11875"/>
                  </a:cubicBezTo>
                  <a:cubicBezTo>
                    <a:pt x="1911927" y="13854"/>
                    <a:pt x="2006929" y="179119"/>
                    <a:pt x="2101932" y="34438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6842976">
              <a:off x="4215964" y="4646944"/>
              <a:ext cx="531591" cy="83082"/>
            </a:xfrm>
            <a:custGeom>
              <a:avLst/>
              <a:gdLst>
                <a:gd name="connsiteX0" fmla="*/ 0 w 2101932"/>
                <a:gd name="connsiteY0" fmla="*/ 356259 h 704602"/>
                <a:gd name="connsiteX1" fmla="*/ 213756 w 2101932"/>
                <a:gd name="connsiteY1" fmla="*/ 0 h 704602"/>
                <a:gd name="connsiteX2" fmla="*/ 629392 w 2101932"/>
                <a:gd name="connsiteY2" fmla="*/ 356259 h 704602"/>
                <a:gd name="connsiteX3" fmla="*/ 475013 w 2101932"/>
                <a:gd name="connsiteY3" fmla="*/ 700644 h 704602"/>
                <a:gd name="connsiteX4" fmla="*/ 332509 w 2101932"/>
                <a:gd name="connsiteY4" fmla="*/ 356259 h 704602"/>
                <a:gd name="connsiteX5" fmla="*/ 760021 w 2101932"/>
                <a:gd name="connsiteY5" fmla="*/ 11875 h 704602"/>
                <a:gd name="connsiteX6" fmla="*/ 1140031 w 2101932"/>
                <a:gd name="connsiteY6" fmla="*/ 344384 h 704602"/>
                <a:gd name="connsiteX7" fmla="*/ 1009402 w 2101932"/>
                <a:gd name="connsiteY7" fmla="*/ 700644 h 704602"/>
                <a:gd name="connsiteX8" fmla="*/ 866899 w 2101932"/>
                <a:gd name="connsiteY8" fmla="*/ 356259 h 704602"/>
                <a:gd name="connsiteX9" fmla="*/ 1282535 w 2101932"/>
                <a:gd name="connsiteY9" fmla="*/ 0 h 704602"/>
                <a:gd name="connsiteX10" fmla="*/ 1650670 w 2101932"/>
                <a:gd name="connsiteY10" fmla="*/ 356259 h 704602"/>
                <a:gd name="connsiteX11" fmla="*/ 1555667 w 2101932"/>
                <a:gd name="connsiteY11" fmla="*/ 700644 h 704602"/>
                <a:gd name="connsiteX12" fmla="*/ 1389413 w 2101932"/>
                <a:gd name="connsiteY12" fmla="*/ 332509 h 704602"/>
                <a:gd name="connsiteX13" fmla="*/ 1793174 w 2101932"/>
                <a:gd name="connsiteY13" fmla="*/ 11875 h 704602"/>
                <a:gd name="connsiteX14" fmla="*/ 2101932 w 2101932"/>
                <a:gd name="connsiteY14" fmla="*/ 344384 h 70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1932" h="704602">
                  <a:moveTo>
                    <a:pt x="0" y="356259"/>
                  </a:moveTo>
                  <a:cubicBezTo>
                    <a:pt x="54428" y="178129"/>
                    <a:pt x="108857" y="0"/>
                    <a:pt x="213756" y="0"/>
                  </a:cubicBezTo>
                  <a:cubicBezTo>
                    <a:pt x="318655" y="0"/>
                    <a:pt x="585849" y="239485"/>
                    <a:pt x="629392" y="356259"/>
                  </a:cubicBezTo>
                  <a:cubicBezTo>
                    <a:pt x="672935" y="473033"/>
                    <a:pt x="524493" y="700644"/>
                    <a:pt x="475013" y="700644"/>
                  </a:cubicBezTo>
                  <a:cubicBezTo>
                    <a:pt x="425533" y="700644"/>
                    <a:pt x="285008" y="471054"/>
                    <a:pt x="332509" y="356259"/>
                  </a:cubicBezTo>
                  <a:cubicBezTo>
                    <a:pt x="380010" y="241464"/>
                    <a:pt x="625434" y="13854"/>
                    <a:pt x="760021" y="11875"/>
                  </a:cubicBezTo>
                  <a:cubicBezTo>
                    <a:pt x="894608" y="9896"/>
                    <a:pt x="1098468" y="229589"/>
                    <a:pt x="1140031" y="344384"/>
                  </a:cubicBezTo>
                  <a:cubicBezTo>
                    <a:pt x="1181595" y="459179"/>
                    <a:pt x="1054924" y="698665"/>
                    <a:pt x="1009402" y="700644"/>
                  </a:cubicBezTo>
                  <a:cubicBezTo>
                    <a:pt x="963880" y="702623"/>
                    <a:pt x="821377" y="473033"/>
                    <a:pt x="866899" y="356259"/>
                  </a:cubicBezTo>
                  <a:cubicBezTo>
                    <a:pt x="912421" y="239485"/>
                    <a:pt x="1151907" y="0"/>
                    <a:pt x="1282535" y="0"/>
                  </a:cubicBezTo>
                  <a:cubicBezTo>
                    <a:pt x="1413163" y="0"/>
                    <a:pt x="1605148" y="239485"/>
                    <a:pt x="1650670" y="356259"/>
                  </a:cubicBezTo>
                  <a:cubicBezTo>
                    <a:pt x="1696192" y="473033"/>
                    <a:pt x="1599210" y="704602"/>
                    <a:pt x="1555667" y="700644"/>
                  </a:cubicBezTo>
                  <a:cubicBezTo>
                    <a:pt x="1512124" y="696686"/>
                    <a:pt x="1349829" y="447304"/>
                    <a:pt x="1389413" y="332509"/>
                  </a:cubicBezTo>
                  <a:cubicBezTo>
                    <a:pt x="1428997" y="217714"/>
                    <a:pt x="1674421" y="9896"/>
                    <a:pt x="1793174" y="11875"/>
                  </a:cubicBezTo>
                  <a:cubicBezTo>
                    <a:pt x="1911927" y="13854"/>
                    <a:pt x="2006929" y="179119"/>
                    <a:pt x="2101932" y="34438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 rot="21069769">
              <a:off x="4194227" y="5362977"/>
              <a:ext cx="531591" cy="83082"/>
            </a:xfrm>
            <a:custGeom>
              <a:avLst/>
              <a:gdLst>
                <a:gd name="connsiteX0" fmla="*/ 0 w 2101932"/>
                <a:gd name="connsiteY0" fmla="*/ 356259 h 704602"/>
                <a:gd name="connsiteX1" fmla="*/ 213756 w 2101932"/>
                <a:gd name="connsiteY1" fmla="*/ 0 h 704602"/>
                <a:gd name="connsiteX2" fmla="*/ 629392 w 2101932"/>
                <a:gd name="connsiteY2" fmla="*/ 356259 h 704602"/>
                <a:gd name="connsiteX3" fmla="*/ 475013 w 2101932"/>
                <a:gd name="connsiteY3" fmla="*/ 700644 h 704602"/>
                <a:gd name="connsiteX4" fmla="*/ 332509 w 2101932"/>
                <a:gd name="connsiteY4" fmla="*/ 356259 h 704602"/>
                <a:gd name="connsiteX5" fmla="*/ 760021 w 2101932"/>
                <a:gd name="connsiteY5" fmla="*/ 11875 h 704602"/>
                <a:gd name="connsiteX6" fmla="*/ 1140031 w 2101932"/>
                <a:gd name="connsiteY6" fmla="*/ 344384 h 704602"/>
                <a:gd name="connsiteX7" fmla="*/ 1009402 w 2101932"/>
                <a:gd name="connsiteY7" fmla="*/ 700644 h 704602"/>
                <a:gd name="connsiteX8" fmla="*/ 866899 w 2101932"/>
                <a:gd name="connsiteY8" fmla="*/ 356259 h 704602"/>
                <a:gd name="connsiteX9" fmla="*/ 1282535 w 2101932"/>
                <a:gd name="connsiteY9" fmla="*/ 0 h 704602"/>
                <a:gd name="connsiteX10" fmla="*/ 1650670 w 2101932"/>
                <a:gd name="connsiteY10" fmla="*/ 356259 h 704602"/>
                <a:gd name="connsiteX11" fmla="*/ 1555667 w 2101932"/>
                <a:gd name="connsiteY11" fmla="*/ 700644 h 704602"/>
                <a:gd name="connsiteX12" fmla="*/ 1389413 w 2101932"/>
                <a:gd name="connsiteY12" fmla="*/ 332509 h 704602"/>
                <a:gd name="connsiteX13" fmla="*/ 1793174 w 2101932"/>
                <a:gd name="connsiteY13" fmla="*/ 11875 h 704602"/>
                <a:gd name="connsiteX14" fmla="*/ 2101932 w 2101932"/>
                <a:gd name="connsiteY14" fmla="*/ 344384 h 70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1932" h="704602">
                  <a:moveTo>
                    <a:pt x="0" y="356259"/>
                  </a:moveTo>
                  <a:cubicBezTo>
                    <a:pt x="54428" y="178129"/>
                    <a:pt x="108857" y="0"/>
                    <a:pt x="213756" y="0"/>
                  </a:cubicBezTo>
                  <a:cubicBezTo>
                    <a:pt x="318655" y="0"/>
                    <a:pt x="585849" y="239485"/>
                    <a:pt x="629392" y="356259"/>
                  </a:cubicBezTo>
                  <a:cubicBezTo>
                    <a:pt x="672935" y="473033"/>
                    <a:pt x="524493" y="700644"/>
                    <a:pt x="475013" y="700644"/>
                  </a:cubicBezTo>
                  <a:cubicBezTo>
                    <a:pt x="425533" y="700644"/>
                    <a:pt x="285008" y="471054"/>
                    <a:pt x="332509" y="356259"/>
                  </a:cubicBezTo>
                  <a:cubicBezTo>
                    <a:pt x="380010" y="241464"/>
                    <a:pt x="625434" y="13854"/>
                    <a:pt x="760021" y="11875"/>
                  </a:cubicBezTo>
                  <a:cubicBezTo>
                    <a:pt x="894608" y="9896"/>
                    <a:pt x="1098468" y="229589"/>
                    <a:pt x="1140031" y="344384"/>
                  </a:cubicBezTo>
                  <a:cubicBezTo>
                    <a:pt x="1181595" y="459179"/>
                    <a:pt x="1054924" y="698665"/>
                    <a:pt x="1009402" y="700644"/>
                  </a:cubicBezTo>
                  <a:cubicBezTo>
                    <a:pt x="963880" y="702623"/>
                    <a:pt x="821377" y="473033"/>
                    <a:pt x="866899" y="356259"/>
                  </a:cubicBezTo>
                  <a:cubicBezTo>
                    <a:pt x="912421" y="239485"/>
                    <a:pt x="1151907" y="0"/>
                    <a:pt x="1282535" y="0"/>
                  </a:cubicBezTo>
                  <a:cubicBezTo>
                    <a:pt x="1413163" y="0"/>
                    <a:pt x="1605148" y="239485"/>
                    <a:pt x="1650670" y="356259"/>
                  </a:cubicBezTo>
                  <a:cubicBezTo>
                    <a:pt x="1696192" y="473033"/>
                    <a:pt x="1599210" y="704602"/>
                    <a:pt x="1555667" y="700644"/>
                  </a:cubicBezTo>
                  <a:cubicBezTo>
                    <a:pt x="1512124" y="696686"/>
                    <a:pt x="1349829" y="447304"/>
                    <a:pt x="1389413" y="332509"/>
                  </a:cubicBezTo>
                  <a:cubicBezTo>
                    <a:pt x="1428997" y="217714"/>
                    <a:pt x="1674421" y="9896"/>
                    <a:pt x="1793174" y="11875"/>
                  </a:cubicBezTo>
                  <a:cubicBezTo>
                    <a:pt x="1911927" y="13854"/>
                    <a:pt x="2006929" y="179119"/>
                    <a:pt x="2101932" y="34438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1524000" y="601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733800" y="594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 rot="5400000" flipH="1" flipV="1">
            <a:off x="7124700" y="3924300"/>
            <a:ext cx="3810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rot="5400000" flipH="1" flipV="1">
            <a:off x="7163440" y="4344040"/>
            <a:ext cx="37972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8" name="Freeform 147"/>
          <p:cNvSpPr/>
          <p:nvPr/>
        </p:nvSpPr>
        <p:spPr>
          <a:xfrm rot="18619827">
            <a:off x="7100694" y="4912367"/>
            <a:ext cx="531591" cy="83082"/>
          </a:xfrm>
          <a:custGeom>
            <a:avLst/>
            <a:gdLst>
              <a:gd name="connsiteX0" fmla="*/ 0 w 2101932"/>
              <a:gd name="connsiteY0" fmla="*/ 356259 h 704602"/>
              <a:gd name="connsiteX1" fmla="*/ 213756 w 2101932"/>
              <a:gd name="connsiteY1" fmla="*/ 0 h 704602"/>
              <a:gd name="connsiteX2" fmla="*/ 629392 w 2101932"/>
              <a:gd name="connsiteY2" fmla="*/ 356259 h 704602"/>
              <a:gd name="connsiteX3" fmla="*/ 475013 w 2101932"/>
              <a:gd name="connsiteY3" fmla="*/ 700644 h 704602"/>
              <a:gd name="connsiteX4" fmla="*/ 332509 w 2101932"/>
              <a:gd name="connsiteY4" fmla="*/ 356259 h 704602"/>
              <a:gd name="connsiteX5" fmla="*/ 760021 w 2101932"/>
              <a:gd name="connsiteY5" fmla="*/ 11875 h 704602"/>
              <a:gd name="connsiteX6" fmla="*/ 1140031 w 2101932"/>
              <a:gd name="connsiteY6" fmla="*/ 344384 h 704602"/>
              <a:gd name="connsiteX7" fmla="*/ 1009402 w 2101932"/>
              <a:gd name="connsiteY7" fmla="*/ 700644 h 704602"/>
              <a:gd name="connsiteX8" fmla="*/ 866899 w 2101932"/>
              <a:gd name="connsiteY8" fmla="*/ 356259 h 704602"/>
              <a:gd name="connsiteX9" fmla="*/ 1282535 w 2101932"/>
              <a:gd name="connsiteY9" fmla="*/ 0 h 704602"/>
              <a:gd name="connsiteX10" fmla="*/ 1650670 w 2101932"/>
              <a:gd name="connsiteY10" fmla="*/ 356259 h 704602"/>
              <a:gd name="connsiteX11" fmla="*/ 1555667 w 2101932"/>
              <a:gd name="connsiteY11" fmla="*/ 700644 h 704602"/>
              <a:gd name="connsiteX12" fmla="*/ 1389413 w 2101932"/>
              <a:gd name="connsiteY12" fmla="*/ 332509 h 704602"/>
              <a:gd name="connsiteX13" fmla="*/ 1793174 w 2101932"/>
              <a:gd name="connsiteY13" fmla="*/ 11875 h 704602"/>
              <a:gd name="connsiteX14" fmla="*/ 2101932 w 2101932"/>
              <a:gd name="connsiteY14" fmla="*/ 344384 h 70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1932" h="704602">
                <a:moveTo>
                  <a:pt x="0" y="356259"/>
                </a:moveTo>
                <a:cubicBezTo>
                  <a:pt x="54428" y="178129"/>
                  <a:pt x="108857" y="0"/>
                  <a:pt x="213756" y="0"/>
                </a:cubicBezTo>
                <a:cubicBezTo>
                  <a:pt x="318655" y="0"/>
                  <a:pt x="585849" y="239485"/>
                  <a:pt x="629392" y="356259"/>
                </a:cubicBezTo>
                <a:cubicBezTo>
                  <a:pt x="672935" y="473033"/>
                  <a:pt x="524493" y="700644"/>
                  <a:pt x="475013" y="700644"/>
                </a:cubicBezTo>
                <a:cubicBezTo>
                  <a:pt x="425533" y="700644"/>
                  <a:pt x="285008" y="471054"/>
                  <a:pt x="332509" y="356259"/>
                </a:cubicBezTo>
                <a:cubicBezTo>
                  <a:pt x="380010" y="241464"/>
                  <a:pt x="625434" y="13854"/>
                  <a:pt x="760021" y="11875"/>
                </a:cubicBezTo>
                <a:cubicBezTo>
                  <a:pt x="894608" y="9896"/>
                  <a:pt x="1098468" y="229589"/>
                  <a:pt x="1140031" y="344384"/>
                </a:cubicBezTo>
                <a:cubicBezTo>
                  <a:pt x="1181595" y="459179"/>
                  <a:pt x="1054924" y="698665"/>
                  <a:pt x="1009402" y="700644"/>
                </a:cubicBezTo>
                <a:cubicBezTo>
                  <a:pt x="963880" y="702623"/>
                  <a:pt x="821377" y="473033"/>
                  <a:pt x="866899" y="356259"/>
                </a:cubicBezTo>
                <a:cubicBezTo>
                  <a:pt x="912421" y="239485"/>
                  <a:pt x="1151907" y="0"/>
                  <a:pt x="1282535" y="0"/>
                </a:cubicBezTo>
                <a:cubicBezTo>
                  <a:pt x="1413163" y="0"/>
                  <a:pt x="1605148" y="239485"/>
                  <a:pt x="1650670" y="356259"/>
                </a:cubicBezTo>
                <a:cubicBezTo>
                  <a:pt x="1696192" y="473033"/>
                  <a:pt x="1599210" y="704602"/>
                  <a:pt x="1555667" y="700644"/>
                </a:cubicBezTo>
                <a:cubicBezTo>
                  <a:pt x="1512124" y="696686"/>
                  <a:pt x="1349829" y="447304"/>
                  <a:pt x="1389413" y="332509"/>
                </a:cubicBezTo>
                <a:cubicBezTo>
                  <a:pt x="1428997" y="217714"/>
                  <a:pt x="1674421" y="9896"/>
                  <a:pt x="1793174" y="11875"/>
                </a:cubicBezTo>
                <a:cubicBezTo>
                  <a:pt x="1911927" y="13854"/>
                  <a:pt x="2006929" y="179119"/>
                  <a:pt x="2101932" y="34438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 rot="18874294" flipV="1">
            <a:off x="7071601" y="5330001"/>
            <a:ext cx="483779" cy="160398"/>
          </a:xfrm>
          <a:custGeom>
            <a:avLst/>
            <a:gdLst>
              <a:gd name="connsiteX0" fmla="*/ 0 w 1852550"/>
              <a:gd name="connsiteY0" fmla="*/ 508660 h 997527"/>
              <a:gd name="connsiteX1" fmla="*/ 178130 w 1852550"/>
              <a:gd name="connsiteY1" fmla="*/ 81148 h 997527"/>
              <a:gd name="connsiteX2" fmla="*/ 427511 w 1852550"/>
              <a:gd name="connsiteY2" fmla="*/ 995548 h 997527"/>
              <a:gd name="connsiteX3" fmla="*/ 688769 w 1852550"/>
              <a:gd name="connsiteY3" fmla="*/ 93024 h 997527"/>
              <a:gd name="connsiteX4" fmla="*/ 938150 w 1852550"/>
              <a:gd name="connsiteY4" fmla="*/ 971798 h 997527"/>
              <a:gd name="connsiteX5" fmla="*/ 1211283 w 1852550"/>
              <a:gd name="connsiteY5" fmla="*/ 104899 h 997527"/>
              <a:gd name="connsiteX6" fmla="*/ 1448789 w 1852550"/>
              <a:gd name="connsiteY6" fmla="*/ 959923 h 997527"/>
              <a:gd name="connsiteX7" fmla="*/ 1674421 w 1852550"/>
              <a:gd name="connsiteY7" fmla="*/ 81148 h 997527"/>
              <a:gd name="connsiteX8" fmla="*/ 1852550 w 1852550"/>
              <a:gd name="connsiteY8" fmla="*/ 508660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2550" h="997527">
                <a:moveTo>
                  <a:pt x="0" y="508660"/>
                </a:moveTo>
                <a:cubicBezTo>
                  <a:pt x="53439" y="254330"/>
                  <a:pt x="106878" y="0"/>
                  <a:pt x="178130" y="81148"/>
                </a:cubicBezTo>
                <a:cubicBezTo>
                  <a:pt x="249382" y="162296"/>
                  <a:pt x="342405" y="993569"/>
                  <a:pt x="427511" y="995548"/>
                </a:cubicBezTo>
                <a:cubicBezTo>
                  <a:pt x="512617" y="997527"/>
                  <a:pt x="603663" y="96982"/>
                  <a:pt x="688769" y="93024"/>
                </a:cubicBezTo>
                <a:cubicBezTo>
                  <a:pt x="773875" y="89066"/>
                  <a:pt x="851064" y="969819"/>
                  <a:pt x="938150" y="971798"/>
                </a:cubicBezTo>
                <a:cubicBezTo>
                  <a:pt x="1025236" y="973777"/>
                  <a:pt x="1126177" y="106878"/>
                  <a:pt x="1211283" y="104899"/>
                </a:cubicBezTo>
                <a:cubicBezTo>
                  <a:pt x="1296389" y="102920"/>
                  <a:pt x="1371599" y="963881"/>
                  <a:pt x="1448789" y="959923"/>
                </a:cubicBezTo>
                <a:cubicBezTo>
                  <a:pt x="1525979" y="955965"/>
                  <a:pt x="1607128" y="156359"/>
                  <a:pt x="1674421" y="81148"/>
                </a:cubicBezTo>
                <a:cubicBezTo>
                  <a:pt x="1741715" y="5938"/>
                  <a:pt x="1797132" y="257299"/>
                  <a:pt x="1852550" y="508660"/>
                </a:cubicBezTo>
              </a:path>
            </a:pathLst>
          </a:custGeom>
          <a:ln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9"/>
          <p:cNvGrpSpPr/>
          <p:nvPr/>
        </p:nvGrpSpPr>
        <p:grpSpPr>
          <a:xfrm rot="2174996">
            <a:off x="7211564" y="5680840"/>
            <a:ext cx="314214" cy="525519"/>
            <a:chOff x="6019800" y="3200400"/>
            <a:chExt cx="1066800" cy="807719"/>
          </a:xfrm>
          <a:noFill/>
        </p:grpSpPr>
        <p:sp>
          <p:nvSpPr>
            <p:cNvPr id="151" name="Oval 150"/>
            <p:cNvSpPr/>
            <p:nvPr/>
          </p:nvSpPr>
          <p:spPr>
            <a:xfrm>
              <a:off x="6019800" y="3200400"/>
              <a:ext cx="1066800" cy="304800"/>
            </a:xfrm>
            <a:prstGeom prst="ellipse">
              <a:avLst/>
            </a:prstGeom>
            <a:grpFill/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6400800" y="3962400"/>
              <a:ext cx="304800" cy="45719"/>
            </a:xfrm>
            <a:prstGeom prst="ellipse">
              <a:avLst/>
            </a:prstGeom>
            <a:grpFill/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/>
            <p:cNvCxnSpPr>
              <a:stCxn id="152" idx="6"/>
              <a:endCxn id="151" idx="6"/>
            </p:cNvCxnSpPr>
            <p:nvPr/>
          </p:nvCxnSpPr>
          <p:spPr>
            <a:xfrm flipV="1">
              <a:off x="6705600" y="3352800"/>
              <a:ext cx="381000" cy="632460"/>
            </a:xfrm>
            <a:prstGeom prst="line">
              <a:avLst/>
            </a:prstGeom>
            <a:grpFill/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2" idx="2"/>
              <a:endCxn id="151" idx="2"/>
            </p:cNvCxnSpPr>
            <p:nvPr/>
          </p:nvCxnSpPr>
          <p:spPr>
            <a:xfrm rot="10800000">
              <a:off x="6019800" y="3352800"/>
              <a:ext cx="381000" cy="632460"/>
            </a:xfrm>
            <a:prstGeom prst="line">
              <a:avLst/>
            </a:prstGeom>
            <a:grpFill/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extBox 155"/>
          <p:cNvSpPr txBox="1"/>
          <p:nvPr/>
        </p:nvSpPr>
        <p:spPr>
          <a:xfrm>
            <a:off x="7696200" y="3657600"/>
            <a:ext cx="114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Hadron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Quark</a:t>
            </a:r>
          </a:p>
          <a:p>
            <a:endParaRPr lang="en-US" dirty="0" smtClean="0"/>
          </a:p>
          <a:p>
            <a:r>
              <a:rPr lang="en-US" dirty="0" smtClean="0"/>
              <a:t>Gluon</a:t>
            </a:r>
          </a:p>
          <a:p>
            <a:endParaRPr lang="en-US" dirty="0" smtClean="0"/>
          </a:p>
          <a:p>
            <a:r>
              <a:rPr lang="en-US" dirty="0" smtClean="0"/>
              <a:t>Gamma</a:t>
            </a:r>
          </a:p>
          <a:p>
            <a:endParaRPr lang="en-US" dirty="0" smtClean="0"/>
          </a:p>
          <a:p>
            <a:r>
              <a:rPr lang="en-US" dirty="0" smtClean="0"/>
              <a:t>Jet</a:t>
            </a:r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grpSp>
        <p:nvGrpSpPr>
          <p:cNvPr id="15" name="Group 91"/>
          <p:cNvGrpSpPr/>
          <p:nvPr/>
        </p:nvGrpSpPr>
        <p:grpSpPr>
          <a:xfrm>
            <a:off x="914400" y="3656320"/>
            <a:ext cx="1828800" cy="2134880"/>
            <a:chOff x="914400" y="3656320"/>
            <a:chExt cx="1828800" cy="2134880"/>
          </a:xfrm>
        </p:grpSpPr>
        <p:grpSp>
          <p:nvGrpSpPr>
            <p:cNvPr id="16" name="Group 102"/>
            <p:cNvGrpSpPr/>
            <p:nvPr/>
          </p:nvGrpSpPr>
          <p:grpSpPr>
            <a:xfrm>
              <a:off x="1066800" y="3656320"/>
              <a:ext cx="1676400" cy="2134880"/>
              <a:chOff x="1219200" y="3505200"/>
              <a:chExt cx="1676400" cy="213488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219200" y="4114800"/>
                <a:ext cx="1371600" cy="1447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 rot="21069769">
                <a:off x="2132182" y="4840941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Arrow Connector 74"/>
              <p:cNvCxnSpPr/>
              <p:nvPr/>
            </p:nvCxnSpPr>
            <p:spPr>
              <a:xfrm flipV="1">
                <a:off x="1981200" y="3886200"/>
                <a:ext cx="4572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V="1">
                <a:off x="1828800" y="4724400"/>
                <a:ext cx="4572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Freeform 78"/>
              <p:cNvSpPr/>
              <p:nvPr/>
            </p:nvSpPr>
            <p:spPr>
              <a:xfrm rot="17159326">
                <a:off x="1676152" y="4797415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83"/>
              <p:cNvGrpSpPr/>
              <p:nvPr/>
            </p:nvGrpSpPr>
            <p:grpSpPr>
              <a:xfrm>
                <a:off x="2438400" y="3505200"/>
                <a:ext cx="457200" cy="381000"/>
                <a:chOff x="2438400" y="3505200"/>
                <a:chExt cx="457200" cy="381000"/>
              </a:xfrm>
            </p:grpSpPr>
            <p:cxnSp>
              <p:nvCxnSpPr>
                <p:cNvPr id="81" name="Straight Arrow Connector 80"/>
                <p:cNvCxnSpPr/>
                <p:nvPr/>
              </p:nvCxnSpPr>
              <p:spPr>
                <a:xfrm rot="5400000" flipH="1" flipV="1">
                  <a:off x="2324100" y="3619500"/>
                  <a:ext cx="381000" cy="15240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 flipV="1">
                  <a:off x="2438400" y="3505200"/>
                  <a:ext cx="457200" cy="381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84"/>
              <p:cNvGrpSpPr/>
              <p:nvPr/>
            </p:nvGrpSpPr>
            <p:grpSpPr>
              <a:xfrm>
                <a:off x="2286000" y="4343400"/>
                <a:ext cx="457200" cy="381000"/>
                <a:chOff x="2438400" y="3505200"/>
                <a:chExt cx="457200" cy="381000"/>
              </a:xfrm>
            </p:grpSpPr>
            <p:cxnSp>
              <p:nvCxnSpPr>
                <p:cNvPr id="86" name="Straight Arrow Connector 85"/>
                <p:cNvCxnSpPr/>
                <p:nvPr/>
              </p:nvCxnSpPr>
              <p:spPr>
                <a:xfrm rot="5400000" flipH="1" flipV="1">
                  <a:off x="2324100" y="3619500"/>
                  <a:ext cx="381000" cy="15240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 flipV="1">
                  <a:off x="2438400" y="3505200"/>
                  <a:ext cx="457200" cy="381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Arrow Connector 90"/>
              <p:cNvCxnSpPr/>
              <p:nvPr/>
            </p:nvCxnSpPr>
            <p:spPr>
              <a:xfrm rot="10800000" flipV="1">
                <a:off x="1447800" y="4267200"/>
                <a:ext cx="5334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rot="10800000" flipV="1">
                <a:off x="1295400" y="5105400"/>
                <a:ext cx="5334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5" name="Freeform 94"/>
              <p:cNvSpPr/>
              <p:nvPr/>
            </p:nvSpPr>
            <p:spPr>
              <a:xfrm rot="16842976">
                <a:off x="1396564" y="5332744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 rot="16842976">
                <a:off x="1472764" y="4570744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" name="Straight Arrow Connector 71"/>
            <p:cNvCxnSpPr/>
            <p:nvPr/>
          </p:nvCxnSpPr>
          <p:spPr>
            <a:xfrm rot="5400000">
              <a:off x="723900" y="5219700"/>
              <a:ext cx="533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6200000" flipV="1">
              <a:off x="762000" y="4724400"/>
              <a:ext cx="533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6200000" flipV="1">
              <a:off x="723900" y="4229100"/>
              <a:ext cx="457200" cy="76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876300" y="4229100"/>
              <a:ext cx="38100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8763000" y="6336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probes of Heavy Ion collisions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02938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A) </a:t>
            </a:r>
            <a:r>
              <a:rPr lang="en-US" dirty="0" smtClean="0"/>
              <a:t>Triggering in high P</a:t>
            </a:r>
            <a:r>
              <a:rPr lang="en-US" sz="1200" dirty="0" smtClean="0"/>
              <a:t>T</a:t>
            </a:r>
            <a:r>
              <a:rPr lang="en-US" dirty="0" smtClean="0"/>
              <a:t> hadrons  produces a surface bias (hadrons coming from </a:t>
            </a:r>
            <a:r>
              <a:rPr lang="en-US" dirty="0" err="1" smtClean="0"/>
              <a:t>partons</a:t>
            </a:r>
            <a:r>
              <a:rPr lang="en-US" dirty="0" smtClean="0"/>
              <a:t> that interact least with the medium)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209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B) </a:t>
            </a:r>
            <a:r>
              <a:rPr lang="en-US" dirty="0" smtClean="0"/>
              <a:t>Gamma- jets do not suffer such bias as the photon gets the original </a:t>
            </a:r>
            <a:r>
              <a:rPr lang="en-US" dirty="0" err="1" smtClean="0"/>
              <a:t>parton</a:t>
            </a:r>
            <a:r>
              <a:rPr lang="en-US" dirty="0" smtClean="0"/>
              <a:t> kinematics but they suffer of limited statistics.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895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C) </a:t>
            </a:r>
            <a:r>
              <a:rPr lang="en-US" dirty="0" smtClean="0"/>
              <a:t>A more generic way to probe the medium is to try to recover the original </a:t>
            </a:r>
            <a:r>
              <a:rPr lang="en-US" dirty="0" err="1" smtClean="0"/>
              <a:t>parton</a:t>
            </a:r>
            <a:r>
              <a:rPr lang="en-US" dirty="0" smtClean="0"/>
              <a:t> kinematics by </a:t>
            </a:r>
            <a:r>
              <a:rPr lang="en-US" i="1" dirty="0" smtClean="0"/>
              <a:t>full jet reconstruction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3" name="Group 101"/>
          <p:cNvGrpSpPr/>
          <p:nvPr/>
        </p:nvGrpSpPr>
        <p:grpSpPr>
          <a:xfrm>
            <a:off x="3200400" y="3733800"/>
            <a:ext cx="1371600" cy="1901532"/>
            <a:chOff x="3962400" y="3661068"/>
            <a:chExt cx="1371600" cy="1901532"/>
          </a:xfrm>
        </p:grpSpPr>
        <p:sp>
          <p:nvSpPr>
            <p:cNvPr id="63" name="Oval 62"/>
            <p:cNvSpPr/>
            <p:nvPr/>
          </p:nvSpPr>
          <p:spPr>
            <a:xfrm>
              <a:off x="3962400" y="4114800"/>
              <a:ext cx="1371600" cy="14478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 rot="18874294" flipV="1">
              <a:off x="4578709" y="3987572"/>
              <a:ext cx="755276" cy="102268"/>
            </a:xfrm>
            <a:custGeom>
              <a:avLst/>
              <a:gdLst>
                <a:gd name="connsiteX0" fmla="*/ 0 w 1852550"/>
                <a:gd name="connsiteY0" fmla="*/ 508660 h 997527"/>
                <a:gd name="connsiteX1" fmla="*/ 178130 w 1852550"/>
                <a:gd name="connsiteY1" fmla="*/ 81148 h 997527"/>
                <a:gd name="connsiteX2" fmla="*/ 427511 w 1852550"/>
                <a:gd name="connsiteY2" fmla="*/ 995548 h 997527"/>
                <a:gd name="connsiteX3" fmla="*/ 688769 w 1852550"/>
                <a:gd name="connsiteY3" fmla="*/ 93024 h 997527"/>
                <a:gd name="connsiteX4" fmla="*/ 938150 w 1852550"/>
                <a:gd name="connsiteY4" fmla="*/ 971798 h 997527"/>
                <a:gd name="connsiteX5" fmla="*/ 1211283 w 1852550"/>
                <a:gd name="connsiteY5" fmla="*/ 104899 h 997527"/>
                <a:gd name="connsiteX6" fmla="*/ 1448789 w 1852550"/>
                <a:gd name="connsiteY6" fmla="*/ 959923 h 997527"/>
                <a:gd name="connsiteX7" fmla="*/ 1674421 w 1852550"/>
                <a:gd name="connsiteY7" fmla="*/ 81148 h 997527"/>
                <a:gd name="connsiteX8" fmla="*/ 1852550 w 1852550"/>
                <a:gd name="connsiteY8" fmla="*/ 508660 h 9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2550" h="997527">
                  <a:moveTo>
                    <a:pt x="0" y="508660"/>
                  </a:moveTo>
                  <a:cubicBezTo>
                    <a:pt x="53439" y="254330"/>
                    <a:pt x="106878" y="0"/>
                    <a:pt x="178130" y="81148"/>
                  </a:cubicBezTo>
                  <a:cubicBezTo>
                    <a:pt x="249382" y="162296"/>
                    <a:pt x="342405" y="993569"/>
                    <a:pt x="427511" y="995548"/>
                  </a:cubicBezTo>
                  <a:cubicBezTo>
                    <a:pt x="512617" y="997527"/>
                    <a:pt x="603663" y="96982"/>
                    <a:pt x="688769" y="93024"/>
                  </a:cubicBezTo>
                  <a:cubicBezTo>
                    <a:pt x="773875" y="89066"/>
                    <a:pt x="851064" y="969819"/>
                    <a:pt x="938150" y="971798"/>
                  </a:cubicBezTo>
                  <a:cubicBezTo>
                    <a:pt x="1025236" y="973777"/>
                    <a:pt x="1126177" y="106878"/>
                    <a:pt x="1211283" y="104899"/>
                  </a:cubicBezTo>
                  <a:cubicBezTo>
                    <a:pt x="1296389" y="102920"/>
                    <a:pt x="1371599" y="963881"/>
                    <a:pt x="1448789" y="959923"/>
                  </a:cubicBezTo>
                  <a:cubicBezTo>
                    <a:pt x="1525979" y="955965"/>
                    <a:pt x="1607128" y="156359"/>
                    <a:pt x="1674421" y="81148"/>
                  </a:cubicBezTo>
                  <a:cubicBezTo>
                    <a:pt x="1741715" y="5938"/>
                    <a:pt x="1797132" y="257299"/>
                    <a:pt x="1852550" y="508660"/>
                  </a:cubicBezTo>
                </a:path>
              </a:pathLst>
            </a:custGeom>
            <a:ln>
              <a:solidFill>
                <a:srgbClr val="92D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 rot="18874294" flipV="1">
              <a:off x="4654909" y="4749360"/>
              <a:ext cx="755276" cy="102268"/>
            </a:xfrm>
            <a:custGeom>
              <a:avLst/>
              <a:gdLst>
                <a:gd name="connsiteX0" fmla="*/ 0 w 1852550"/>
                <a:gd name="connsiteY0" fmla="*/ 508660 h 997527"/>
                <a:gd name="connsiteX1" fmla="*/ 178130 w 1852550"/>
                <a:gd name="connsiteY1" fmla="*/ 81148 h 997527"/>
                <a:gd name="connsiteX2" fmla="*/ 427511 w 1852550"/>
                <a:gd name="connsiteY2" fmla="*/ 995548 h 997527"/>
                <a:gd name="connsiteX3" fmla="*/ 688769 w 1852550"/>
                <a:gd name="connsiteY3" fmla="*/ 93024 h 997527"/>
                <a:gd name="connsiteX4" fmla="*/ 938150 w 1852550"/>
                <a:gd name="connsiteY4" fmla="*/ 971798 h 997527"/>
                <a:gd name="connsiteX5" fmla="*/ 1211283 w 1852550"/>
                <a:gd name="connsiteY5" fmla="*/ 104899 h 997527"/>
                <a:gd name="connsiteX6" fmla="*/ 1448789 w 1852550"/>
                <a:gd name="connsiteY6" fmla="*/ 959923 h 997527"/>
                <a:gd name="connsiteX7" fmla="*/ 1674421 w 1852550"/>
                <a:gd name="connsiteY7" fmla="*/ 81148 h 997527"/>
                <a:gd name="connsiteX8" fmla="*/ 1852550 w 1852550"/>
                <a:gd name="connsiteY8" fmla="*/ 508660 h 9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2550" h="997527">
                  <a:moveTo>
                    <a:pt x="0" y="508660"/>
                  </a:moveTo>
                  <a:cubicBezTo>
                    <a:pt x="53439" y="254330"/>
                    <a:pt x="106878" y="0"/>
                    <a:pt x="178130" y="81148"/>
                  </a:cubicBezTo>
                  <a:cubicBezTo>
                    <a:pt x="249382" y="162296"/>
                    <a:pt x="342405" y="993569"/>
                    <a:pt x="427511" y="995548"/>
                  </a:cubicBezTo>
                  <a:cubicBezTo>
                    <a:pt x="512617" y="997527"/>
                    <a:pt x="603663" y="96982"/>
                    <a:pt x="688769" y="93024"/>
                  </a:cubicBezTo>
                  <a:cubicBezTo>
                    <a:pt x="773875" y="89066"/>
                    <a:pt x="851064" y="969819"/>
                    <a:pt x="938150" y="971798"/>
                  </a:cubicBezTo>
                  <a:cubicBezTo>
                    <a:pt x="1025236" y="973777"/>
                    <a:pt x="1126177" y="106878"/>
                    <a:pt x="1211283" y="104899"/>
                  </a:cubicBezTo>
                  <a:cubicBezTo>
                    <a:pt x="1296389" y="102920"/>
                    <a:pt x="1371599" y="963881"/>
                    <a:pt x="1448789" y="959923"/>
                  </a:cubicBezTo>
                  <a:cubicBezTo>
                    <a:pt x="1525979" y="955965"/>
                    <a:pt x="1607128" y="156359"/>
                    <a:pt x="1674421" y="81148"/>
                  </a:cubicBezTo>
                  <a:cubicBezTo>
                    <a:pt x="1741715" y="5938"/>
                    <a:pt x="1797132" y="257299"/>
                    <a:pt x="1852550" y="508660"/>
                  </a:cubicBezTo>
                </a:path>
              </a:pathLst>
            </a:custGeom>
            <a:ln>
              <a:solidFill>
                <a:srgbClr val="92D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rot="10800000" flipV="1">
              <a:off x="4191000" y="4343400"/>
              <a:ext cx="5334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Freeform 98"/>
            <p:cNvSpPr/>
            <p:nvPr/>
          </p:nvSpPr>
          <p:spPr>
            <a:xfrm rot="17159326">
              <a:off x="4497857" y="5254103"/>
              <a:ext cx="531591" cy="83082"/>
            </a:xfrm>
            <a:custGeom>
              <a:avLst/>
              <a:gdLst>
                <a:gd name="connsiteX0" fmla="*/ 0 w 2101932"/>
                <a:gd name="connsiteY0" fmla="*/ 356259 h 704602"/>
                <a:gd name="connsiteX1" fmla="*/ 213756 w 2101932"/>
                <a:gd name="connsiteY1" fmla="*/ 0 h 704602"/>
                <a:gd name="connsiteX2" fmla="*/ 629392 w 2101932"/>
                <a:gd name="connsiteY2" fmla="*/ 356259 h 704602"/>
                <a:gd name="connsiteX3" fmla="*/ 475013 w 2101932"/>
                <a:gd name="connsiteY3" fmla="*/ 700644 h 704602"/>
                <a:gd name="connsiteX4" fmla="*/ 332509 w 2101932"/>
                <a:gd name="connsiteY4" fmla="*/ 356259 h 704602"/>
                <a:gd name="connsiteX5" fmla="*/ 760021 w 2101932"/>
                <a:gd name="connsiteY5" fmla="*/ 11875 h 704602"/>
                <a:gd name="connsiteX6" fmla="*/ 1140031 w 2101932"/>
                <a:gd name="connsiteY6" fmla="*/ 344384 h 704602"/>
                <a:gd name="connsiteX7" fmla="*/ 1009402 w 2101932"/>
                <a:gd name="connsiteY7" fmla="*/ 700644 h 704602"/>
                <a:gd name="connsiteX8" fmla="*/ 866899 w 2101932"/>
                <a:gd name="connsiteY8" fmla="*/ 356259 h 704602"/>
                <a:gd name="connsiteX9" fmla="*/ 1282535 w 2101932"/>
                <a:gd name="connsiteY9" fmla="*/ 0 h 704602"/>
                <a:gd name="connsiteX10" fmla="*/ 1650670 w 2101932"/>
                <a:gd name="connsiteY10" fmla="*/ 356259 h 704602"/>
                <a:gd name="connsiteX11" fmla="*/ 1555667 w 2101932"/>
                <a:gd name="connsiteY11" fmla="*/ 700644 h 704602"/>
                <a:gd name="connsiteX12" fmla="*/ 1389413 w 2101932"/>
                <a:gd name="connsiteY12" fmla="*/ 332509 h 704602"/>
                <a:gd name="connsiteX13" fmla="*/ 1793174 w 2101932"/>
                <a:gd name="connsiteY13" fmla="*/ 11875 h 704602"/>
                <a:gd name="connsiteX14" fmla="*/ 2101932 w 2101932"/>
                <a:gd name="connsiteY14" fmla="*/ 344384 h 70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1932" h="704602">
                  <a:moveTo>
                    <a:pt x="0" y="356259"/>
                  </a:moveTo>
                  <a:cubicBezTo>
                    <a:pt x="54428" y="178129"/>
                    <a:pt x="108857" y="0"/>
                    <a:pt x="213756" y="0"/>
                  </a:cubicBezTo>
                  <a:cubicBezTo>
                    <a:pt x="318655" y="0"/>
                    <a:pt x="585849" y="239485"/>
                    <a:pt x="629392" y="356259"/>
                  </a:cubicBezTo>
                  <a:cubicBezTo>
                    <a:pt x="672935" y="473033"/>
                    <a:pt x="524493" y="700644"/>
                    <a:pt x="475013" y="700644"/>
                  </a:cubicBezTo>
                  <a:cubicBezTo>
                    <a:pt x="425533" y="700644"/>
                    <a:pt x="285008" y="471054"/>
                    <a:pt x="332509" y="356259"/>
                  </a:cubicBezTo>
                  <a:cubicBezTo>
                    <a:pt x="380010" y="241464"/>
                    <a:pt x="625434" y="13854"/>
                    <a:pt x="760021" y="11875"/>
                  </a:cubicBezTo>
                  <a:cubicBezTo>
                    <a:pt x="894608" y="9896"/>
                    <a:pt x="1098468" y="229589"/>
                    <a:pt x="1140031" y="344384"/>
                  </a:cubicBezTo>
                  <a:cubicBezTo>
                    <a:pt x="1181595" y="459179"/>
                    <a:pt x="1054924" y="698665"/>
                    <a:pt x="1009402" y="700644"/>
                  </a:cubicBezTo>
                  <a:cubicBezTo>
                    <a:pt x="963880" y="702623"/>
                    <a:pt x="821377" y="473033"/>
                    <a:pt x="866899" y="356259"/>
                  </a:cubicBezTo>
                  <a:cubicBezTo>
                    <a:pt x="912421" y="239485"/>
                    <a:pt x="1151907" y="0"/>
                    <a:pt x="1282535" y="0"/>
                  </a:cubicBezTo>
                  <a:cubicBezTo>
                    <a:pt x="1413163" y="0"/>
                    <a:pt x="1605148" y="239485"/>
                    <a:pt x="1650670" y="356259"/>
                  </a:cubicBezTo>
                  <a:cubicBezTo>
                    <a:pt x="1696192" y="473033"/>
                    <a:pt x="1599210" y="704602"/>
                    <a:pt x="1555667" y="700644"/>
                  </a:cubicBezTo>
                  <a:cubicBezTo>
                    <a:pt x="1512124" y="696686"/>
                    <a:pt x="1349829" y="447304"/>
                    <a:pt x="1389413" y="332509"/>
                  </a:cubicBezTo>
                  <a:cubicBezTo>
                    <a:pt x="1428997" y="217714"/>
                    <a:pt x="1674421" y="9896"/>
                    <a:pt x="1793174" y="11875"/>
                  </a:cubicBezTo>
                  <a:cubicBezTo>
                    <a:pt x="1911927" y="13854"/>
                    <a:pt x="2006929" y="179119"/>
                    <a:pt x="2101932" y="34438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6842976">
              <a:off x="4215964" y="4646944"/>
              <a:ext cx="531591" cy="83082"/>
            </a:xfrm>
            <a:custGeom>
              <a:avLst/>
              <a:gdLst>
                <a:gd name="connsiteX0" fmla="*/ 0 w 2101932"/>
                <a:gd name="connsiteY0" fmla="*/ 356259 h 704602"/>
                <a:gd name="connsiteX1" fmla="*/ 213756 w 2101932"/>
                <a:gd name="connsiteY1" fmla="*/ 0 h 704602"/>
                <a:gd name="connsiteX2" fmla="*/ 629392 w 2101932"/>
                <a:gd name="connsiteY2" fmla="*/ 356259 h 704602"/>
                <a:gd name="connsiteX3" fmla="*/ 475013 w 2101932"/>
                <a:gd name="connsiteY3" fmla="*/ 700644 h 704602"/>
                <a:gd name="connsiteX4" fmla="*/ 332509 w 2101932"/>
                <a:gd name="connsiteY4" fmla="*/ 356259 h 704602"/>
                <a:gd name="connsiteX5" fmla="*/ 760021 w 2101932"/>
                <a:gd name="connsiteY5" fmla="*/ 11875 h 704602"/>
                <a:gd name="connsiteX6" fmla="*/ 1140031 w 2101932"/>
                <a:gd name="connsiteY6" fmla="*/ 344384 h 704602"/>
                <a:gd name="connsiteX7" fmla="*/ 1009402 w 2101932"/>
                <a:gd name="connsiteY7" fmla="*/ 700644 h 704602"/>
                <a:gd name="connsiteX8" fmla="*/ 866899 w 2101932"/>
                <a:gd name="connsiteY8" fmla="*/ 356259 h 704602"/>
                <a:gd name="connsiteX9" fmla="*/ 1282535 w 2101932"/>
                <a:gd name="connsiteY9" fmla="*/ 0 h 704602"/>
                <a:gd name="connsiteX10" fmla="*/ 1650670 w 2101932"/>
                <a:gd name="connsiteY10" fmla="*/ 356259 h 704602"/>
                <a:gd name="connsiteX11" fmla="*/ 1555667 w 2101932"/>
                <a:gd name="connsiteY11" fmla="*/ 700644 h 704602"/>
                <a:gd name="connsiteX12" fmla="*/ 1389413 w 2101932"/>
                <a:gd name="connsiteY12" fmla="*/ 332509 h 704602"/>
                <a:gd name="connsiteX13" fmla="*/ 1793174 w 2101932"/>
                <a:gd name="connsiteY13" fmla="*/ 11875 h 704602"/>
                <a:gd name="connsiteX14" fmla="*/ 2101932 w 2101932"/>
                <a:gd name="connsiteY14" fmla="*/ 344384 h 70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1932" h="704602">
                  <a:moveTo>
                    <a:pt x="0" y="356259"/>
                  </a:moveTo>
                  <a:cubicBezTo>
                    <a:pt x="54428" y="178129"/>
                    <a:pt x="108857" y="0"/>
                    <a:pt x="213756" y="0"/>
                  </a:cubicBezTo>
                  <a:cubicBezTo>
                    <a:pt x="318655" y="0"/>
                    <a:pt x="585849" y="239485"/>
                    <a:pt x="629392" y="356259"/>
                  </a:cubicBezTo>
                  <a:cubicBezTo>
                    <a:pt x="672935" y="473033"/>
                    <a:pt x="524493" y="700644"/>
                    <a:pt x="475013" y="700644"/>
                  </a:cubicBezTo>
                  <a:cubicBezTo>
                    <a:pt x="425533" y="700644"/>
                    <a:pt x="285008" y="471054"/>
                    <a:pt x="332509" y="356259"/>
                  </a:cubicBezTo>
                  <a:cubicBezTo>
                    <a:pt x="380010" y="241464"/>
                    <a:pt x="625434" y="13854"/>
                    <a:pt x="760021" y="11875"/>
                  </a:cubicBezTo>
                  <a:cubicBezTo>
                    <a:pt x="894608" y="9896"/>
                    <a:pt x="1098468" y="229589"/>
                    <a:pt x="1140031" y="344384"/>
                  </a:cubicBezTo>
                  <a:cubicBezTo>
                    <a:pt x="1181595" y="459179"/>
                    <a:pt x="1054924" y="698665"/>
                    <a:pt x="1009402" y="700644"/>
                  </a:cubicBezTo>
                  <a:cubicBezTo>
                    <a:pt x="963880" y="702623"/>
                    <a:pt x="821377" y="473033"/>
                    <a:pt x="866899" y="356259"/>
                  </a:cubicBezTo>
                  <a:cubicBezTo>
                    <a:pt x="912421" y="239485"/>
                    <a:pt x="1151907" y="0"/>
                    <a:pt x="1282535" y="0"/>
                  </a:cubicBezTo>
                  <a:cubicBezTo>
                    <a:pt x="1413163" y="0"/>
                    <a:pt x="1605148" y="239485"/>
                    <a:pt x="1650670" y="356259"/>
                  </a:cubicBezTo>
                  <a:cubicBezTo>
                    <a:pt x="1696192" y="473033"/>
                    <a:pt x="1599210" y="704602"/>
                    <a:pt x="1555667" y="700644"/>
                  </a:cubicBezTo>
                  <a:cubicBezTo>
                    <a:pt x="1512124" y="696686"/>
                    <a:pt x="1349829" y="447304"/>
                    <a:pt x="1389413" y="332509"/>
                  </a:cubicBezTo>
                  <a:cubicBezTo>
                    <a:pt x="1428997" y="217714"/>
                    <a:pt x="1674421" y="9896"/>
                    <a:pt x="1793174" y="11875"/>
                  </a:cubicBezTo>
                  <a:cubicBezTo>
                    <a:pt x="1911927" y="13854"/>
                    <a:pt x="2006929" y="179119"/>
                    <a:pt x="2101932" y="34438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 rot="21069769">
              <a:off x="4194227" y="5362977"/>
              <a:ext cx="531591" cy="83082"/>
            </a:xfrm>
            <a:custGeom>
              <a:avLst/>
              <a:gdLst>
                <a:gd name="connsiteX0" fmla="*/ 0 w 2101932"/>
                <a:gd name="connsiteY0" fmla="*/ 356259 h 704602"/>
                <a:gd name="connsiteX1" fmla="*/ 213756 w 2101932"/>
                <a:gd name="connsiteY1" fmla="*/ 0 h 704602"/>
                <a:gd name="connsiteX2" fmla="*/ 629392 w 2101932"/>
                <a:gd name="connsiteY2" fmla="*/ 356259 h 704602"/>
                <a:gd name="connsiteX3" fmla="*/ 475013 w 2101932"/>
                <a:gd name="connsiteY3" fmla="*/ 700644 h 704602"/>
                <a:gd name="connsiteX4" fmla="*/ 332509 w 2101932"/>
                <a:gd name="connsiteY4" fmla="*/ 356259 h 704602"/>
                <a:gd name="connsiteX5" fmla="*/ 760021 w 2101932"/>
                <a:gd name="connsiteY5" fmla="*/ 11875 h 704602"/>
                <a:gd name="connsiteX6" fmla="*/ 1140031 w 2101932"/>
                <a:gd name="connsiteY6" fmla="*/ 344384 h 704602"/>
                <a:gd name="connsiteX7" fmla="*/ 1009402 w 2101932"/>
                <a:gd name="connsiteY7" fmla="*/ 700644 h 704602"/>
                <a:gd name="connsiteX8" fmla="*/ 866899 w 2101932"/>
                <a:gd name="connsiteY8" fmla="*/ 356259 h 704602"/>
                <a:gd name="connsiteX9" fmla="*/ 1282535 w 2101932"/>
                <a:gd name="connsiteY9" fmla="*/ 0 h 704602"/>
                <a:gd name="connsiteX10" fmla="*/ 1650670 w 2101932"/>
                <a:gd name="connsiteY10" fmla="*/ 356259 h 704602"/>
                <a:gd name="connsiteX11" fmla="*/ 1555667 w 2101932"/>
                <a:gd name="connsiteY11" fmla="*/ 700644 h 704602"/>
                <a:gd name="connsiteX12" fmla="*/ 1389413 w 2101932"/>
                <a:gd name="connsiteY12" fmla="*/ 332509 h 704602"/>
                <a:gd name="connsiteX13" fmla="*/ 1793174 w 2101932"/>
                <a:gd name="connsiteY13" fmla="*/ 11875 h 704602"/>
                <a:gd name="connsiteX14" fmla="*/ 2101932 w 2101932"/>
                <a:gd name="connsiteY14" fmla="*/ 344384 h 70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1932" h="704602">
                  <a:moveTo>
                    <a:pt x="0" y="356259"/>
                  </a:moveTo>
                  <a:cubicBezTo>
                    <a:pt x="54428" y="178129"/>
                    <a:pt x="108857" y="0"/>
                    <a:pt x="213756" y="0"/>
                  </a:cubicBezTo>
                  <a:cubicBezTo>
                    <a:pt x="318655" y="0"/>
                    <a:pt x="585849" y="239485"/>
                    <a:pt x="629392" y="356259"/>
                  </a:cubicBezTo>
                  <a:cubicBezTo>
                    <a:pt x="672935" y="473033"/>
                    <a:pt x="524493" y="700644"/>
                    <a:pt x="475013" y="700644"/>
                  </a:cubicBezTo>
                  <a:cubicBezTo>
                    <a:pt x="425533" y="700644"/>
                    <a:pt x="285008" y="471054"/>
                    <a:pt x="332509" y="356259"/>
                  </a:cubicBezTo>
                  <a:cubicBezTo>
                    <a:pt x="380010" y="241464"/>
                    <a:pt x="625434" y="13854"/>
                    <a:pt x="760021" y="11875"/>
                  </a:cubicBezTo>
                  <a:cubicBezTo>
                    <a:pt x="894608" y="9896"/>
                    <a:pt x="1098468" y="229589"/>
                    <a:pt x="1140031" y="344384"/>
                  </a:cubicBezTo>
                  <a:cubicBezTo>
                    <a:pt x="1181595" y="459179"/>
                    <a:pt x="1054924" y="698665"/>
                    <a:pt x="1009402" y="700644"/>
                  </a:cubicBezTo>
                  <a:cubicBezTo>
                    <a:pt x="963880" y="702623"/>
                    <a:pt x="821377" y="473033"/>
                    <a:pt x="866899" y="356259"/>
                  </a:cubicBezTo>
                  <a:cubicBezTo>
                    <a:pt x="912421" y="239485"/>
                    <a:pt x="1151907" y="0"/>
                    <a:pt x="1282535" y="0"/>
                  </a:cubicBezTo>
                  <a:cubicBezTo>
                    <a:pt x="1413163" y="0"/>
                    <a:pt x="1605148" y="239485"/>
                    <a:pt x="1650670" y="356259"/>
                  </a:cubicBezTo>
                  <a:cubicBezTo>
                    <a:pt x="1696192" y="473033"/>
                    <a:pt x="1599210" y="704602"/>
                    <a:pt x="1555667" y="700644"/>
                  </a:cubicBezTo>
                  <a:cubicBezTo>
                    <a:pt x="1512124" y="696686"/>
                    <a:pt x="1349829" y="447304"/>
                    <a:pt x="1389413" y="332509"/>
                  </a:cubicBezTo>
                  <a:cubicBezTo>
                    <a:pt x="1428997" y="217714"/>
                    <a:pt x="1674421" y="9896"/>
                    <a:pt x="1793174" y="11875"/>
                  </a:cubicBezTo>
                  <a:cubicBezTo>
                    <a:pt x="1911927" y="13854"/>
                    <a:pt x="2006929" y="179119"/>
                    <a:pt x="2101932" y="34438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54"/>
          <p:cNvGrpSpPr/>
          <p:nvPr/>
        </p:nvGrpSpPr>
        <p:grpSpPr>
          <a:xfrm>
            <a:off x="5029200" y="3479510"/>
            <a:ext cx="1676400" cy="2311690"/>
            <a:chOff x="5029200" y="3479510"/>
            <a:chExt cx="1676400" cy="2311690"/>
          </a:xfrm>
        </p:grpSpPr>
        <p:grpSp>
          <p:nvGrpSpPr>
            <p:cNvPr id="8" name="Group 103"/>
            <p:cNvGrpSpPr/>
            <p:nvPr/>
          </p:nvGrpSpPr>
          <p:grpSpPr>
            <a:xfrm>
              <a:off x="5029200" y="3656320"/>
              <a:ext cx="1676400" cy="2134880"/>
              <a:chOff x="1219200" y="3505200"/>
              <a:chExt cx="1676400" cy="213488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219200" y="4114800"/>
                <a:ext cx="1371600" cy="1447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 rot="21069769">
                <a:off x="2132182" y="4840941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Arrow Connector 106"/>
              <p:cNvCxnSpPr/>
              <p:nvPr/>
            </p:nvCxnSpPr>
            <p:spPr>
              <a:xfrm flipV="1">
                <a:off x="1981200" y="3886200"/>
                <a:ext cx="4572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flipV="1">
                <a:off x="1828800" y="4724400"/>
                <a:ext cx="4572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9" name="Freeform 108"/>
              <p:cNvSpPr/>
              <p:nvPr/>
            </p:nvSpPr>
            <p:spPr>
              <a:xfrm rot="17159326">
                <a:off x="1676152" y="4797415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83"/>
              <p:cNvGrpSpPr/>
              <p:nvPr/>
            </p:nvGrpSpPr>
            <p:grpSpPr>
              <a:xfrm>
                <a:off x="2438400" y="3505200"/>
                <a:ext cx="457200" cy="381000"/>
                <a:chOff x="2438400" y="3505200"/>
                <a:chExt cx="457200" cy="381000"/>
              </a:xfrm>
            </p:grpSpPr>
            <p:cxnSp>
              <p:nvCxnSpPr>
                <p:cNvPr id="118" name="Straight Arrow Connector 117"/>
                <p:cNvCxnSpPr/>
                <p:nvPr/>
              </p:nvCxnSpPr>
              <p:spPr>
                <a:xfrm rot="5400000" flipH="1" flipV="1">
                  <a:off x="2324100" y="3619500"/>
                  <a:ext cx="381000" cy="15240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/>
                <p:cNvCxnSpPr/>
                <p:nvPr/>
              </p:nvCxnSpPr>
              <p:spPr>
                <a:xfrm flipV="1">
                  <a:off x="2438400" y="3505200"/>
                  <a:ext cx="457200" cy="381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84"/>
              <p:cNvGrpSpPr/>
              <p:nvPr/>
            </p:nvGrpSpPr>
            <p:grpSpPr>
              <a:xfrm>
                <a:off x="2286000" y="4343400"/>
                <a:ext cx="457200" cy="381000"/>
                <a:chOff x="2438400" y="3505200"/>
                <a:chExt cx="457200" cy="381000"/>
              </a:xfrm>
            </p:grpSpPr>
            <p:cxnSp>
              <p:nvCxnSpPr>
                <p:cNvPr id="116" name="Straight Arrow Connector 115"/>
                <p:cNvCxnSpPr/>
                <p:nvPr/>
              </p:nvCxnSpPr>
              <p:spPr>
                <a:xfrm rot="5400000" flipH="1" flipV="1">
                  <a:off x="2324100" y="3619500"/>
                  <a:ext cx="381000" cy="15240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/>
                <p:nvPr/>
              </p:nvCxnSpPr>
              <p:spPr>
                <a:xfrm flipV="1">
                  <a:off x="2438400" y="3505200"/>
                  <a:ext cx="457200" cy="381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Arrow Connector 111"/>
              <p:cNvCxnSpPr/>
              <p:nvPr/>
            </p:nvCxnSpPr>
            <p:spPr>
              <a:xfrm rot="10800000" flipV="1">
                <a:off x="1447800" y="4267200"/>
                <a:ext cx="5334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 rot="10800000" flipV="1">
                <a:off x="1295400" y="5105400"/>
                <a:ext cx="5334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4" name="Freeform 113"/>
              <p:cNvSpPr/>
              <p:nvPr/>
            </p:nvSpPr>
            <p:spPr>
              <a:xfrm rot="16842976">
                <a:off x="1396564" y="5332744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 rot="16842976">
                <a:off x="1472764" y="4570744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34"/>
            <p:cNvGrpSpPr/>
            <p:nvPr/>
          </p:nvGrpSpPr>
          <p:grpSpPr>
            <a:xfrm rot="2174996">
              <a:off x="5885880" y="3479510"/>
              <a:ext cx="762000" cy="960119"/>
              <a:chOff x="6019800" y="3200400"/>
              <a:chExt cx="1066800" cy="807719"/>
            </a:xfrm>
            <a:noFill/>
          </p:grpSpPr>
          <p:sp>
            <p:nvSpPr>
              <p:cNvPr id="129" name="Oval 128"/>
              <p:cNvSpPr/>
              <p:nvPr/>
            </p:nvSpPr>
            <p:spPr>
              <a:xfrm>
                <a:off x="6019800" y="3200400"/>
                <a:ext cx="1066800" cy="304800"/>
              </a:xfrm>
              <a:prstGeom prst="ellipse">
                <a:avLst/>
              </a:prstGeom>
              <a:grpFill/>
              <a:ln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6400800" y="3962400"/>
                <a:ext cx="304800" cy="45719"/>
              </a:xfrm>
              <a:prstGeom prst="ellipse">
                <a:avLst/>
              </a:prstGeom>
              <a:grpFill/>
              <a:ln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/>
              <p:cNvCxnSpPr>
                <a:stCxn id="130" idx="6"/>
                <a:endCxn id="129" idx="6"/>
              </p:cNvCxnSpPr>
              <p:nvPr/>
            </p:nvCxnSpPr>
            <p:spPr>
              <a:xfrm flipV="1">
                <a:off x="6705600" y="3352800"/>
                <a:ext cx="381000" cy="632460"/>
              </a:xfrm>
              <a:prstGeom prst="line">
                <a:avLst/>
              </a:prstGeom>
              <a:grpFill/>
              <a:ln>
                <a:solidFill>
                  <a:srgbClr val="99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30" idx="2"/>
                <a:endCxn id="129" idx="2"/>
              </p:cNvCxnSpPr>
              <p:nvPr/>
            </p:nvCxnSpPr>
            <p:spPr>
              <a:xfrm rot="10800000">
                <a:off x="6019800" y="3352800"/>
                <a:ext cx="381000" cy="632460"/>
              </a:xfrm>
              <a:prstGeom prst="line">
                <a:avLst/>
              </a:prstGeom>
              <a:grpFill/>
              <a:ln>
                <a:solidFill>
                  <a:srgbClr val="99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35"/>
            <p:cNvGrpSpPr/>
            <p:nvPr/>
          </p:nvGrpSpPr>
          <p:grpSpPr>
            <a:xfrm rot="2174996">
              <a:off x="5620320" y="4399571"/>
              <a:ext cx="762000" cy="960119"/>
              <a:chOff x="6019800" y="3200400"/>
              <a:chExt cx="1066800" cy="807719"/>
            </a:xfrm>
            <a:noFill/>
          </p:grpSpPr>
          <p:sp>
            <p:nvSpPr>
              <p:cNvPr id="137" name="Oval 136"/>
              <p:cNvSpPr/>
              <p:nvPr/>
            </p:nvSpPr>
            <p:spPr>
              <a:xfrm>
                <a:off x="6019800" y="3200400"/>
                <a:ext cx="1066800" cy="304800"/>
              </a:xfrm>
              <a:prstGeom prst="ellipse">
                <a:avLst/>
              </a:prstGeom>
              <a:grpFill/>
              <a:ln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400800" y="3962400"/>
                <a:ext cx="304800" cy="45719"/>
              </a:xfrm>
              <a:prstGeom prst="ellipse">
                <a:avLst/>
              </a:prstGeom>
              <a:grpFill/>
              <a:ln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9" name="Straight Connector 138"/>
              <p:cNvCxnSpPr>
                <a:stCxn id="138" idx="6"/>
                <a:endCxn id="137" idx="6"/>
              </p:cNvCxnSpPr>
              <p:nvPr/>
            </p:nvCxnSpPr>
            <p:spPr>
              <a:xfrm flipV="1">
                <a:off x="6705600" y="3352800"/>
                <a:ext cx="381000" cy="632460"/>
              </a:xfrm>
              <a:prstGeom prst="line">
                <a:avLst/>
              </a:prstGeom>
              <a:grpFill/>
              <a:ln>
                <a:solidFill>
                  <a:srgbClr val="99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38" idx="2"/>
                <a:endCxn id="137" idx="2"/>
              </p:cNvCxnSpPr>
              <p:nvPr/>
            </p:nvCxnSpPr>
            <p:spPr>
              <a:xfrm rot="10800000">
                <a:off x="6019800" y="3352800"/>
                <a:ext cx="381000" cy="632460"/>
              </a:xfrm>
              <a:prstGeom prst="line">
                <a:avLst/>
              </a:prstGeom>
              <a:grpFill/>
              <a:ln>
                <a:solidFill>
                  <a:srgbClr val="99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2" name="TextBox 141"/>
          <p:cNvSpPr txBox="1"/>
          <p:nvPr/>
        </p:nvSpPr>
        <p:spPr>
          <a:xfrm>
            <a:off x="1524000" y="601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733800" y="594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562600" y="594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 rot="5400000" flipH="1" flipV="1">
            <a:off x="7124700" y="3924300"/>
            <a:ext cx="3810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rot="5400000" flipH="1" flipV="1">
            <a:off x="7163440" y="4344040"/>
            <a:ext cx="37972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8" name="Freeform 147"/>
          <p:cNvSpPr/>
          <p:nvPr/>
        </p:nvSpPr>
        <p:spPr>
          <a:xfrm rot="18619827">
            <a:off x="7100694" y="4912367"/>
            <a:ext cx="531591" cy="83082"/>
          </a:xfrm>
          <a:custGeom>
            <a:avLst/>
            <a:gdLst>
              <a:gd name="connsiteX0" fmla="*/ 0 w 2101932"/>
              <a:gd name="connsiteY0" fmla="*/ 356259 h 704602"/>
              <a:gd name="connsiteX1" fmla="*/ 213756 w 2101932"/>
              <a:gd name="connsiteY1" fmla="*/ 0 h 704602"/>
              <a:gd name="connsiteX2" fmla="*/ 629392 w 2101932"/>
              <a:gd name="connsiteY2" fmla="*/ 356259 h 704602"/>
              <a:gd name="connsiteX3" fmla="*/ 475013 w 2101932"/>
              <a:gd name="connsiteY3" fmla="*/ 700644 h 704602"/>
              <a:gd name="connsiteX4" fmla="*/ 332509 w 2101932"/>
              <a:gd name="connsiteY4" fmla="*/ 356259 h 704602"/>
              <a:gd name="connsiteX5" fmla="*/ 760021 w 2101932"/>
              <a:gd name="connsiteY5" fmla="*/ 11875 h 704602"/>
              <a:gd name="connsiteX6" fmla="*/ 1140031 w 2101932"/>
              <a:gd name="connsiteY6" fmla="*/ 344384 h 704602"/>
              <a:gd name="connsiteX7" fmla="*/ 1009402 w 2101932"/>
              <a:gd name="connsiteY7" fmla="*/ 700644 h 704602"/>
              <a:gd name="connsiteX8" fmla="*/ 866899 w 2101932"/>
              <a:gd name="connsiteY8" fmla="*/ 356259 h 704602"/>
              <a:gd name="connsiteX9" fmla="*/ 1282535 w 2101932"/>
              <a:gd name="connsiteY9" fmla="*/ 0 h 704602"/>
              <a:gd name="connsiteX10" fmla="*/ 1650670 w 2101932"/>
              <a:gd name="connsiteY10" fmla="*/ 356259 h 704602"/>
              <a:gd name="connsiteX11" fmla="*/ 1555667 w 2101932"/>
              <a:gd name="connsiteY11" fmla="*/ 700644 h 704602"/>
              <a:gd name="connsiteX12" fmla="*/ 1389413 w 2101932"/>
              <a:gd name="connsiteY12" fmla="*/ 332509 h 704602"/>
              <a:gd name="connsiteX13" fmla="*/ 1793174 w 2101932"/>
              <a:gd name="connsiteY13" fmla="*/ 11875 h 704602"/>
              <a:gd name="connsiteX14" fmla="*/ 2101932 w 2101932"/>
              <a:gd name="connsiteY14" fmla="*/ 344384 h 70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1932" h="704602">
                <a:moveTo>
                  <a:pt x="0" y="356259"/>
                </a:moveTo>
                <a:cubicBezTo>
                  <a:pt x="54428" y="178129"/>
                  <a:pt x="108857" y="0"/>
                  <a:pt x="213756" y="0"/>
                </a:cubicBezTo>
                <a:cubicBezTo>
                  <a:pt x="318655" y="0"/>
                  <a:pt x="585849" y="239485"/>
                  <a:pt x="629392" y="356259"/>
                </a:cubicBezTo>
                <a:cubicBezTo>
                  <a:pt x="672935" y="473033"/>
                  <a:pt x="524493" y="700644"/>
                  <a:pt x="475013" y="700644"/>
                </a:cubicBezTo>
                <a:cubicBezTo>
                  <a:pt x="425533" y="700644"/>
                  <a:pt x="285008" y="471054"/>
                  <a:pt x="332509" y="356259"/>
                </a:cubicBezTo>
                <a:cubicBezTo>
                  <a:pt x="380010" y="241464"/>
                  <a:pt x="625434" y="13854"/>
                  <a:pt x="760021" y="11875"/>
                </a:cubicBezTo>
                <a:cubicBezTo>
                  <a:pt x="894608" y="9896"/>
                  <a:pt x="1098468" y="229589"/>
                  <a:pt x="1140031" y="344384"/>
                </a:cubicBezTo>
                <a:cubicBezTo>
                  <a:pt x="1181595" y="459179"/>
                  <a:pt x="1054924" y="698665"/>
                  <a:pt x="1009402" y="700644"/>
                </a:cubicBezTo>
                <a:cubicBezTo>
                  <a:pt x="963880" y="702623"/>
                  <a:pt x="821377" y="473033"/>
                  <a:pt x="866899" y="356259"/>
                </a:cubicBezTo>
                <a:cubicBezTo>
                  <a:pt x="912421" y="239485"/>
                  <a:pt x="1151907" y="0"/>
                  <a:pt x="1282535" y="0"/>
                </a:cubicBezTo>
                <a:cubicBezTo>
                  <a:pt x="1413163" y="0"/>
                  <a:pt x="1605148" y="239485"/>
                  <a:pt x="1650670" y="356259"/>
                </a:cubicBezTo>
                <a:cubicBezTo>
                  <a:pt x="1696192" y="473033"/>
                  <a:pt x="1599210" y="704602"/>
                  <a:pt x="1555667" y="700644"/>
                </a:cubicBezTo>
                <a:cubicBezTo>
                  <a:pt x="1512124" y="696686"/>
                  <a:pt x="1349829" y="447304"/>
                  <a:pt x="1389413" y="332509"/>
                </a:cubicBezTo>
                <a:cubicBezTo>
                  <a:pt x="1428997" y="217714"/>
                  <a:pt x="1674421" y="9896"/>
                  <a:pt x="1793174" y="11875"/>
                </a:cubicBezTo>
                <a:cubicBezTo>
                  <a:pt x="1911927" y="13854"/>
                  <a:pt x="2006929" y="179119"/>
                  <a:pt x="2101932" y="34438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 rot="18874294" flipV="1">
            <a:off x="7071601" y="5330001"/>
            <a:ext cx="483779" cy="160398"/>
          </a:xfrm>
          <a:custGeom>
            <a:avLst/>
            <a:gdLst>
              <a:gd name="connsiteX0" fmla="*/ 0 w 1852550"/>
              <a:gd name="connsiteY0" fmla="*/ 508660 h 997527"/>
              <a:gd name="connsiteX1" fmla="*/ 178130 w 1852550"/>
              <a:gd name="connsiteY1" fmla="*/ 81148 h 997527"/>
              <a:gd name="connsiteX2" fmla="*/ 427511 w 1852550"/>
              <a:gd name="connsiteY2" fmla="*/ 995548 h 997527"/>
              <a:gd name="connsiteX3" fmla="*/ 688769 w 1852550"/>
              <a:gd name="connsiteY3" fmla="*/ 93024 h 997527"/>
              <a:gd name="connsiteX4" fmla="*/ 938150 w 1852550"/>
              <a:gd name="connsiteY4" fmla="*/ 971798 h 997527"/>
              <a:gd name="connsiteX5" fmla="*/ 1211283 w 1852550"/>
              <a:gd name="connsiteY5" fmla="*/ 104899 h 997527"/>
              <a:gd name="connsiteX6" fmla="*/ 1448789 w 1852550"/>
              <a:gd name="connsiteY6" fmla="*/ 959923 h 997527"/>
              <a:gd name="connsiteX7" fmla="*/ 1674421 w 1852550"/>
              <a:gd name="connsiteY7" fmla="*/ 81148 h 997527"/>
              <a:gd name="connsiteX8" fmla="*/ 1852550 w 1852550"/>
              <a:gd name="connsiteY8" fmla="*/ 508660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2550" h="997527">
                <a:moveTo>
                  <a:pt x="0" y="508660"/>
                </a:moveTo>
                <a:cubicBezTo>
                  <a:pt x="53439" y="254330"/>
                  <a:pt x="106878" y="0"/>
                  <a:pt x="178130" y="81148"/>
                </a:cubicBezTo>
                <a:cubicBezTo>
                  <a:pt x="249382" y="162296"/>
                  <a:pt x="342405" y="993569"/>
                  <a:pt x="427511" y="995548"/>
                </a:cubicBezTo>
                <a:cubicBezTo>
                  <a:pt x="512617" y="997527"/>
                  <a:pt x="603663" y="96982"/>
                  <a:pt x="688769" y="93024"/>
                </a:cubicBezTo>
                <a:cubicBezTo>
                  <a:pt x="773875" y="89066"/>
                  <a:pt x="851064" y="969819"/>
                  <a:pt x="938150" y="971798"/>
                </a:cubicBezTo>
                <a:cubicBezTo>
                  <a:pt x="1025236" y="973777"/>
                  <a:pt x="1126177" y="106878"/>
                  <a:pt x="1211283" y="104899"/>
                </a:cubicBezTo>
                <a:cubicBezTo>
                  <a:pt x="1296389" y="102920"/>
                  <a:pt x="1371599" y="963881"/>
                  <a:pt x="1448789" y="959923"/>
                </a:cubicBezTo>
                <a:cubicBezTo>
                  <a:pt x="1525979" y="955965"/>
                  <a:pt x="1607128" y="156359"/>
                  <a:pt x="1674421" y="81148"/>
                </a:cubicBezTo>
                <a:cubicBezTo>
                  <a:pt x="1741715" y="5938"/>
                  <a:pt x="1797132" y="257299"/>
                  <a:pt x="1852550" y="508660"/>
                </a:cubicBezTo>
              </a:path>
            </a:pathLst>
          </a:custGeom>
          <a:ln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9"/>
          <p:cNvGrpSpPr/>
          <p:nvPr/>
        </p:nvGrpSpPr>
        <p:grpSpPr>
          <a:xfrm rot="2174996">
            <a:off x="7211564" y="5680840"/>
            <a:ext cx="314214" cy="525519"/>
            <a:chOff x="6019800" y="3200400"/>
            <a:chExt cx="1066800" cy="807719"/>
          </a:xfrm>
          <a:noFill/>
        </p:grpSpPr>
        <p:sp>
          <p:nvSpPr>
            <p:cNvPr id="151" name="Oval 150"/>
            <p:cNvSpPr/>
            <p:nvPr/>
          </p:nvSpPr>
          <p:spPr>
            <a:xfrm>
              <a:off x="6019800" y="3200400"/>
              <a:ext cx="1066800" cy="304800"/>
            </a:xfrm>
            <a:prstGeom prst="ellipse">
              <a:avLst/>
            </a:prstGeom>
            <a:grpFill/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6400800" y="3962400"/>
              <a:ext cx="304800" cy="45719"/>
            </a:xfrm>
            <a:prstGeom prst="ellipse">
              <a:avLst/>
            </a:prstGeom>
            <a:grpFill/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/>
            <p:cNvCxnSpPr>
              <a:stCxn id="152" idx="6"/>
              <a:endCxn id="151" idx="6"/>
            </p:cNvCxnSpPr>
            <p:nvPr/>
          </p:nvCxnSpPr>
          <p:spPr>
            <a:xfrm flipV="1">
              <a:off x="6705600" y="3352800"/>
              <a:ext cx="381000" cy="632460"/>
            </a:xfrm>
            <a:prstGeom prst="line">
              <a:avLst/>
            </a:prstGeom>
            <a:grpFill/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2" idx="2"/>
              <a:endCxn id="151" idx="2"/>
            </p:cNvCxnSpPr>
            <p:nvPr/>
          </p:nvCxnSpPr>
          <p:spPr>
            <a:xfrm rot="10800000">
              <a:off x="6019800" y="3352800"/>
              <a:ext cx="381000" cy="632460"/>
            </a:xfrm>
            <a:prstGeom prst="line">
              <a:avLst/>
            </a:prstGeom>
            <a:grpFill/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extBox 155"/>
          <p:cNvSpPr txBox="1"/>
          <p:nvPr/>
        </p:nvSpPr>
        <p:spPr>
          <a:xfrm>
            <a:off x="7696200" y="3657600"/>
            <a:ext cx="114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Hadron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Quark</a:t>
            </a:r>
          </a:p>
          <a:p>
            <a:endParaRPr lang="en-US" dirty="0" smtClean="0"/>
          </a:p>
          <a:p>
            <a:r>
              <a:rPr lang="en-US" dirty="0" smtClean="0"/>
              <a:t>Gluon</a:t>
            </a:r>
          </a:p>
          <a:p>
            <a:endParaRPr lang="en-US" dirty="0" smtClean="0"/>
          </a:p>
          <a:p>
            <a:r>
              <a:rPr lang="en-US" dirty="0" smtClean="0"/>
              <a:t>Gamma</a:t>
            </a:r>
          </a:p>
          <a:p>
            <a:endParaRPr lang="en-US" dirty="0" smtClean="0"/>
          </a:p>
          <a:p>
            <a:r>
              <a:rPr lang="en-US" dirty="0" smtClean="0"/>
              <a:t>Jet</a:t>
            </a:r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Dávila, U of Texas</a:t>
            </a:r>
            <a:endParaRPr lang="en-US"/>
          </a:p>
        </p:txBody>
      </p:sp>
      <p:grpSp>
        <p:nvGrpSpPr>
          <p:cNvPr id="15" name="Group 91"/>
          <p:cNvGrpSpPr/>
          <p:nvPr/>
        </p:nvGrpSpPr>
        <p:grpSpPr>
          <a:xfrm>
            <a:off x="914400" y="3656320"/>
            <a:ext cx="1828800" cy="2134880"/>
            <a:chOff x="914400" y="3656320"/>
            <a:chExt cx="1828800" cy="2134880"/>
          </a:xfrm>
        </p:grpSpPr>
        <p:grpSp>
          <p:nvGrpSpPr>
            <p:cNvPr id="16" name="Group 102"/>
            <p:cNvGrpSpPr/>
            <p:nvPr/>
          </p:nvGrpSpPr>
          <p:grpSpPr>
            <a:xfrm>
              <a:off x="1066800" y="3656320"/>
              <a:ext cx="1676400" cy="2134880"/>
              <a:chOff x="1219200" y="3505200"/>
              <a:chExt cx="1676400" cy="213488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219200" y="4114800"/>
                <a:ext cx="1371600" cy="1447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 rot="21069769">
                <a:off x="2132182" y="4840941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Arrow Connector 74"/>
              <p:cNvCxnSpPr/>
              <p:nvPr/>
            </p:nvCxnSpPr>
            <p:spPr>
              <a:xfrm flipV="1">
                <a:off x="1981200" y="3886200"/>
                <a:ext cx="4572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V="1">
                <a:off x="1828800" y="4724400"/>
                <a:ext cx="4572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Freeform 78"/>
              <p:cNvSpPr/>
              <p:nvPr/>
            </p:nvSpPr>
            <p:spPr>
              <a:xfrm rot="17159326">
                <a:off x="1676152" y="4797415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83"/>
              <p:cNvGrpSpPr/>
              <p:nvPr/>
            </p:nvGrpSpPr>
            <p:grpSpPr>
              <a:xfrm>
                <a:off x="2438400" y="3505200"/>
                <a:ext cx="457200" cy="381000"/>
                <a:chOff x="2438400" y="3505200"/>
                <a:chExt cx="457200" cy="381000"/>
              </a:xfrm>
            </p:grpSpPr>
            <p:cxnSp>
              <p:nvCxnSpPr>
                <p:cNvPr id="81" name="Straight Arrow Connector 80"/>
                <p:cNvCxnSpPr/>
                <p:nvPr/>
              </p:nvCxnSpPr>
              <p:spPr>
                <a:xfrm rot="5400000" flipH="1" flipV="1">
                  <a:off x="2324100" y="3619500"/>
                  <a:ext cx="381000" cy="15240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 flipV="1">
                  <a:off x="2438400" y="3505200"/>
                  <a:ext cx="457200" cy="381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84"/>
              <p:cNvGrpSpPr/>
              <p:nvPr/>
            </p:nvGrpSpPr>
            <p:grpSpPr>
              <a:xfrm>
                <a:off x="2286000" y="4343400"/>
                <a:ext cx="457200" cy="381000"/>
                <a:chOff x="2438400" y="3505200"/>
                <a:chExt cx="457200" cy="381000"/>
              </a:xfrm>
            </p:grpSpPr>
            <p:cxnSp>
              <p:nvCxnSpPr>
                <p:cNvPr id="86" name="Straight Arrow Connector 85"/>
                <p:cNvCxnSpPr/>
                <p:nvPr/>
              </p:nvCxnSpPr>
              <p:spPr>
                <a:xfrm rot="5400000" flipH="1" flipV="1">
                  <a:off x="2324100" y="3619500"/>
                  <a:ext cx="381000" cy="15240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 flipV="1">
                  <a:off x="2438400" y="3505200"/>
                  <a:ext cx="457200" cy="381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Arrow Connector 90"/>
              <p:cNvCxnSpPr/>
              <p:nvPr/>
            </p:nvCxnSpPr>
            <p:spPr>
              <a:xfrm rot="10800000" flipV="1">
                <a:off x="1447800" y="4267200"/>
                <a:ext cx="5334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rot="10800000" flipV="1">
                <a:off x="1295400" y="5105400"/>
                <a:ext cx="5334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5" name="Freeform 94"/>
              <p:cNvSpPr/>
              <p:nvPr/>
            </p:nvSpPr>
            <p:spPr>
              <a:xfrm rot="16842976">
                <a:off x="1396564" y="5332744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 rot="16842976">
                <a:off x="1472764" y="4570744"/>
                <a:ext cx="531591" cy="83082"/>
              </a:xfrm>
              <a:custGeom>
                <a:avLst/>
                <a:gdLst>
                  <a:gd name="connsiteX0" fmla="*/ 0 w 2101932"/>
                  <a:gd name="connsiteY0" fmla="*/ 356259 h 704602"/>
                  <a:gd name="connsiteX1" fmla="*/ 213756 w 2101932"/>
                  <a:gd name="connsiteY1" fmla="*/ 0 h 704602"/>
                  <a:gd name="connsiteX2" fmla="*/ 629392 w 2101932"/>
                  <a:gd name="connsiteY2" fmla="*/ 356259 h 704602"/>
                  <a:gd name="connsiteX3" fmla="*/ 475013 w 2101932"/>
                  <a:gd name="connsiteY3" fmla="*/ 700644 h 704602"/>
                  <a:gd name="connsiteX4" fmla="*/ 332509 w 2101932"/>
                  <a:gd name="connsiteY4" fmla="*/ 356259 h 704602"/>
                  <a:gd name="connsiteX5" fmla="*/ 760021 w 2101932"/>
                  <a:gd name="connsiteY5" fmla="*/ 11875 h 704602"/>
                  <a:gd name="connsiteX6" fmla="*/ 1140031 w 2101932"/>
                  <a:gd name="connsiteY6" fmla="*/ 344384 h 704602"/>
                  <a:gd name="connsiteX7" fmla="*/ 1009402 w 2101932"/>
                  <a:gd name="connsiteY7" fmla="*/ 700644 h 704602"/>
                  <a:gd name="connsiteX8" fmla="*/ 866899 w 2101932"/>
                  <a:gd name="connsiteY8" fmla="*/ 356259 h 704602"/>
                  <a:gd name="connsiteX9" fmla="*/ 1282535 w 2101932"/>
                  <a:gd name="connsiteY9" fmla="*/ 0 h 704602"/>
                  <a:gd name="connsiteX10" fmla="*/ 1650670 w 2101932"/>
                  <a:gd name="connsiteY10" fmla="*/ 356259 h 704602"/>
                  <a:gd name="connsiteX11" fmla="*/ 1555667 w 2101932"/>
                  <a:gd name="connsiteY11" fmla="*/ 700644 h 704602"/>
                  <a:gd name="connsiteX12" fmla="*/ 1389413 w 2101932"/>
                  <a:gd name="connsiteY12" fmla="*/ 332509 h 704602"/>
                  <a:gd name="connsiteX13" fmla="*/ 1793174 w 2101932"/>
                  <a:gd name="connsiteY13" fmla="*/ 11875 h 704602"/>
                  <a:gd name="connsiteX14" fmla="*/ 2101932 w 2101932"/>
                  <a:gd name="connsiteY14" fmla="*/ 344384 h 7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01932" h="704602">
                    <a:moveTo>
                      <a:pt x="0" y="356259"/>
                    </a:moveTo>
                    <a:cubicBezTo>
                      <a:pt x="54428" y="178129"/>
                      <a:pt x="108857" y="0"/>
                      <a:pt x="213756" y="0"/>
                    </a:cubicBezTo>
                    <a:cubicBezTo>
                      <a:pt x="318655" y="0"/>
                      <a:pt x="585849" y="239485"/>
                      <a:pt x="629392" y="356259"/>
                    </a:cubicBezTo>
                    <a:cubicBezTo>
                      <a:pt x="672935" y="473033"/>
                      <a:pt x="524493" y="700644"/>
                      <a:pt x="475013" y="700644"/>
                    </a:cubicBezTo>
                    <a:cubicBezTo>
                      <a:pt x="425533" y="700644"/>
                      <a:pt x="285008" y="471054"/>
                      <a:pt x="332509" y="356259"/>
                    </a:cubicBezTo>
                    <a:cubicBezTo>
                      <a:pt x="380010" y="241464"/>
                      <a:pt x="625434" y="13854"/>
                      <a:pt x="760021" y="11875"/>
                    </a:cubicBezTo>
                    <a:cubicBezTo>
                      <a:pt x="894608" y="9896"/>
                      <a:pt x="1098468" y="229589"/>
                      <a:pt x="1140031" y="344384"/>
                    </a:cubicBezTo>
                    <a:cubicBezTo>
                      <a:pt x="1181595" y="459179"/>
                      <a:pt x="1054924" y="698665"/>
                      <a:pt x="1009402" y="700644"/>
                    </a:cubicBezTo>
                    <a:cubicBezTo>
                      <a:pt x="963880" y="702623"/>
                      <a:pt x="821377" y="473033"/>
                      <a:pt x="866899" y="356259"/>
                    </a:cubicBezTo>
                    <a:cubicBezTo>
                      <a:pt x="912421" y="239485"/>
                      <a:pt x="1151907" y="0"/>
                      <a:pt x="1282535" y="0"/>
                    </a:cubicBezTo>
                    <a:cubicBezTo>
                      <a:pt x="1413163" y="0"/>
                      <a:pt x="1605148" y="239485"/>
                      <a:pt x="1650670" y="356259"/>
                    </a:cubicBezTo>
                    <a:cubicBezTo>
                      <a:pt x="1696192" y="473033"/>
                      <a:pt x="1599210" y="704602"/>
                      <a:pt x="1555667" y="700644"/>
                    </a:cubicBezTo>
                    <a:cubicBezTo>
                      <a:pt x="1512124" y="696686"/>
                      <a:pt x="1349829" y="447304"/>
                      <a:pt x="1389413" y="332509"/>
                    </a:cubicBezTo>
                    <a:cubicBezTo>
                      <a:pt x="1428997" y="217714"/>
                      <a:pt x="1674421" y="9896"/>
                      <a:pt x="1793174" y="11875"/>
                    </a:cubicBezTo>
                    <a:cubicBezTo>
                      <a:pt x="1911927" y="13854"/>
                      <a:pt x="2006929" y="179119"/>
                      <a:pt x="2101932" y="34438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" name="Straight Arrow Connector 71"/>
            <p:cNvCxnSpPr/>
            <p:nvPr/>
          </p:nvCxnSpPr>
          <p:spPr>
            <a:xfrm rot="5400000">
              <a:off x="723900" y="5219700"/>
              <a:ext cx="533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6200000" flipV="1">
              <a:off x="762000" y="4724400"/>
              <a:ext cx="533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6200000" flipV="1">
              <a:off x="723900" y="4229100"/>
              <a:ext cx="457200" cy="76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876300" y="4229100"/>
              <a:ext cx="38100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8763000" y="6336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5203</TotalTime>
  <Words>3586</Words>
  <Application>Microsoft Office PowerPoint</Application>
  <PresentationFormat>On-screen Show (4:3)</PresentationFormat>
  <Paragraphs>506</Paragraphs>
  <Slides>32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Jet Reconstruction in Heavy Ion Collisions</vt:lpstr>
      <vt:lpstr>Outline</vt:lpstr>
      <vt:lpstr>Correlations</vt:lpstr>
      <vt:lpstr>High Pt probes</vt:lpstr>
      <vt:lpstr>High Pt probes</vt:lpstr>
      <vt:lpstr>High Pt probes</vt:lpstr>
      <vt:lpstr>Alternative probes of Heavy Ion collisions</vt:lpstr>
      <vt:lpstr>Alternative probes of Heavy Ion collisions</vt:lpstr>
      <vt:lpstr>Alternative probes of Heavy Ion collisions</vt:lpstr>
      <vt:lpstr>Jet Finding Algorithms</vt:lpstr>
      <vt:lpstr>Jet reconstruction at STAR</vt:lpstr>
      <vt:lpstr>Jets in pp collisions</vt:lpstr>
      <vt:lpstr>Going to Heavy Ions</vt:lpstr>
      <vt:lpstr>Going to Heavy Ions</vt:lpstr>
      <vt:lpstr>Jet Spectrum in AuAu collisions at RHIC</vt:lpstr>
      <vt:lpstr>Jet Spectrum in AuAu collisions at RHIC</vt:lpstr>
      <vt:lpstr>RAA</vt:lpstr>
      <vt:lpstr>R(0.2)/R(0.4)</vt:lpstr>
      <vt:lpstr>Jet-hadron correlations</vt:lpstr>
      <vt:lpstr>New progress on background Fluctuations</vt:lpstr>
      <vt:lpstr>New progress on background Fluctuations</vt:lpstr>
      <vt:lpstr>Background Fluctuations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Conclusions</vt:lpstr>
      <vt:lpstr>Backup</vt:lpstr>
      <vt:lpstr>Di jet yields comparison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 Reconstruction in Heavy Ion Collisions</dc:title>
  <dc:creator>alan</dc:creator>
  <cp:lastModifiedBy>alan</cp:lastModifiedBy>
  <cp:revision>701</cp:revision>
  <dcterms:created xsi:type="dcterms:W3CDTF">2011-01-20T05:56:07Z</dcterms:created>
  <dcterms:modified xsi:type="dcterms:W3CDTF">2011-02-08T10:10:19Z</dcterms:modified>
</cp:coreProperties>
</file>