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9" r:id="rId2"/>
    <p:sldMasterId id="2147483696" r:id="rId3"/>
    <p:sldMasterId id="2147483684" r:id="rId4"/>
  </p:sldMasterIdLst>
  <p:notesMasterIdLst>
    <p:notesMasterId r:id="rId24"/>
  </p:notesMasterIdLst>
  <p:handoutMasterIdLst>
    <p:handoutMasterId r:id="rId25"/>
  </p:handoutMasterIdLst>
  <p:sldIdLst>
    <p:sldId id="256" r:id="rId5"/>
    <p:sldId id="313" r:id="rId6"/>
    <p:sldId id="315" r:id="rId7"/>
    <p:sldId id="324" r:id="rId8"/>
    <p:sldId id="323" r:id="rId9"/>
    <p:sldId id="314" r:id="rId10"/>
    <p:sldId id="316" r:id="rId11"/>
    <p:sldId id="317" r:id="rId12"/>
    <p:sldId id="318" r:id="rId13"/>
    <p:sldId id="319" r:id="rId14"/>
    <p:sldId id="286" r:id="rId15"/>
    <p:sldId id="295" r:id="rId16"/>
    <p:sldId id="320" r:id="rId17"/>
    <p:sldId id="310" r:id="rId18"/>
    <p:sldId id="269" r:id="rId19"/>
    <p:sldId id="273" r:id="rId20"/>
    <p:sldId id="277" r:id="rId21"/>
    <p:sldId id="322" r:id="rId22"/>
    <p:sldId id="281" r:id="rId23"/>
  </p:sldIdLst>
  <p:sldSz cx="12192000" cy="6858000"/>
  <p:notesSz cx="7772400" cy="14173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2CCF489-F7AF-4F81-AC55-32E1B15202D4}">
          <p14:sldIdLst>
            <p14:sldId id="256"/>
            <p14:sldId id="313"/>
            <p14:sldId id="315"/>
            <p14:sldId id="324"/>
            <p14:sldId id="323"/>
            <p14:sldId id="314"/>
            <p14:sldId id="316"/>
            <p14:sldId id="317"/>
            <p14:sldId id="318"/>
            <p14:sldId id="319"/>
            <p14:sldId id="286"/>
            <p14:sldId id="295"/>
            <p14:sldId id="320"/>
            <p14:sldId id="310"/>
            <p14:sldId id="269"/>
            <p14:sldId id="273"/>
          </p14:sldIdLst>
        </p14:section>
        <p14:section name="Backup" id="{BCE84D48-17FB-4690-985E-47C7CE307B50}">
          <p14:sldIdLst>
            <p14:sldId id="277"/>
            <p14:sldId id="322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5D500"/>
    <a:srgbClr val="48A600"/>
    <a:srgbClr val="FE62E8"/>
    <a:srgbClr val="EB0027"/>
    <a:srgbClr val="F39800"/>
    <a:srgbClr val="51A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5" autoAdjust="0"/>
    <p:restoredTop sz="87346" autoAdjust="0"/>
  </p:normalViewPr>
  <p:slideViewPr>
    <p:cSldViewPr snapToGrid="0" showGuides="1">
      <p:cViewPr varScale="1">
        <p:scale>
          <a:sx n="101" d="100"/>
          <a:sy n="101" d="100"/>
        </p:scale>
        <p:origin x="150" y="102"/>
      </p:cViewPr>
      <p:guideLst>
        <p:guide orient="horz" pos="240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3368040" cy="711121"/>
          </a:xfrm>
          <a:prstGeom prst="rect">
            <a:avLst/>
          </a:prstGeom>
        </p:spPr>
        <p:txBody>
          <a:bodyPr vert="horz" lIns="96615" tIns="48308" rIns="96615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402561" y="8"/>
            <a:ext cx="3368040" cy="711121"/>
          </a:xfrm>
          <a:prstGeom prst="rect">
            <a:avLst/>
          </a:prstGeom>
        </p:spPr>
        <p:txBody>
          <a:bodyPr vert="horz" lIns="96615" tIns="48308" rIns="96615" bIns="48308" rtlCol="0"/>
          <a:lstStyle>
            <a:lvl1pPr algn="r">
              <a:defRPr sz="1300"/>
            </a:lvl1pPr>
          </a:lstStyle>
          <a:p>
            <a:fld id="{799F95B2-737A-4146-B42F-88E2233D7D6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3462081"/>
            <a:ext cx="3368040" cy="711119"/>
          </a:xfrm>
          <a:prstGeom prst="rect">
            <a:avLst/>
          </a:prstGeom>
        </p:spPr>
        <p:txBody>
          <a:bodyPr vert="horz" lIns="96615" tIns="48308" rIns="96615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402561" y="13462081"/>
            <a:ext cx="3368040" cy="711119"/>
          </a:xfrm>
          <a:prstGeom prst="rect">
            <a:avLst/>
          </a:prstGeom>
        </p:spPr>
        <p:txBody>
          <a:bodyPr vert="horz" lIns="96615" tIns="48308" rIns="96615" bIns="48308" rtlCol="0" anchor="b"/>
          <a:lstStyle>
            <a:lvl1pPr algn="r">
              <a:defRPr sz="1300"/>
            </a:lvl1pPr>
          </a:lstStyle>
          <a:p>
            <a:fld id="{B48F37AF-6223-44FF-AAC7-4A677BE8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02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3368040" cy="711121"/>
          </a:xfrm>
          <a:prstGeom prst="rect">
            <a:avLst/>
          </a:prstGeom>
        </p:spPr>
        <p:txBody>
          <a:bodyPr vert="horz" lIns="96615" tIns="48308" rIns="96615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402561" y="8"/>
            <a:ext cx="3368040" cy="711121"/>
          </a:xfrm>
          <a:prstGeom prst="rect">
            <a:avLst/>
          </a:prstGeom>
        </p:spPr>
        <p:txBody>
          <a:bodyPr vert="horz" lIns="96615" tIns="48308" rIns="96615" bIns="48308" rtlCol="0"/>
          <a:lstStyle>
            <a:lvl1pPr algn="r">
              <a:defRPr sz="1300"/>
            </a:lvl1pPr>
          </a:lstStyle>
          <a:p>
            <a:fld id="{A14C4D38-8E50-4683-A235-D4F529D10A8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-365125" y="1771650"/>
            <a:ext cx="8502650" cy="4783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5" tIns="48308" rIns="96615" bIns="48308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77240" y="6820857"/>
            <a:ext cx="6217920" cy="5580698"/>
          </a:xfrm>
          <a:prstGeom prst="rect">
            <a:avLst/>
          </a:prstGeom>
        </p:spPr>
        <p:txBody>
          <a:bodyPr vert="horz" lIns="96615" tIns="48308" rIns="96615" bIns="48308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3462081"/>
            <a:ext cx="3368040" cy="711119"/>
          </a:xfrm>
          <a:prstGeom prst="rect">
            <a:avLst/>
          </a:prstGeom>
        </p:spPr>
        <p:txBody>
          <a:bodyPr vert="horz" lIns="96615" tIns="48308" rIns="96615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402561" y="13462081"/>
            <a:ext cx="3368040" cy="711119"/>
          </a:xfrm>
          <a:prstGeom prst="rect">
            <a:avLst/>
          </a:prstGeom>
        </p:spPr>
        <p:txBody>
          <a:bodyPr vert="horz" lIns="96615" tIns="48308" rIns="96615" bIns="48308" rtlCol="0" anchor="b"/>
          <a:lstStyle>
            <a:lvl1pPr algn="r">
              <a:defRPr sz="1300"/>
            </a:lvl1pPr>
          </a:lstStyle>
          <a:p>
            <a:fld id="{D4012089-AC14-42F6-9A20-8742A1C7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2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7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9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37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8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1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1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6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7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4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Heavy Flavor Tracker at the STAR experiment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  <a:endParaRPr lang="en-US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  <a:endParaRPr lang="en-US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1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4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31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9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9001"/>
            <a:ext cx="7622628" cy="948669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010" y="137100"/>
            <a:ext cx="1525579" cy="1176694"/>
          </a:xfrm>
          <a:prstGeom prst="rect">
            <a:avLst/>
          </a:prstGeom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‹#›</a:t>
            </a:fld>
            <a:r>
              <a:rPr lang="en-US" dirty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2756996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02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3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9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13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7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2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72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9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3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28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2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84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2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6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61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83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84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9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26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4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5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3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2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EE7D-EC8F-4FB0-9BA3-03DE74E7B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2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21" r:id="rId3"/>
    <p:sldLayoutId id="2147483708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AFE4-98EC-45BC-91C2-00C916A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9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6C87-CCB4-4753-A24B-4F283809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2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77F48-9CFE-4484-B0AB-41CC32A3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2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f.elf.stuba.sk/~19kcsf/images/KCSF_banner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45" y="0"/>
            <a:ext cx="12283545" cy="232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71104" y="2370697"/>
                <a:ext cx="6702357" cy="23876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4400" dirty="0">
                    <a:solidFill>
                      <a:schemeClr val="tx1"/>
                    </a:solidFill>
                  </a:rPr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baryon production in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Au+Au</a:t>
                </a:r>
                <a:r>
                  <a:rPr lang="en-US" sz="4400" dirty="0">
                    <a:solidFill>
                      <a:schemeClr val="tx1"/>
                    </a:solidFill>
                  </a:rPr>
                  <a:t>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4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400" b="0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NN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= 200 GeV with </a:t>
                </a:r>
                <a:br>
                  <a:rPr lang="en-US" sz="4400" dirty="0">
                    <a:solidFill>
                      <a:schemeClr val="tx1"/>
                    </a:solidFill>
                  </a:rPr>
                </a:br>
                <a:r>
                  <a:rPr lang="en-US" sz="4400" dirty="0">
                    <a:solidFill>
                      <a:schemeClr val="tx1"/>
                    </a:solidFill>
                  </a:rPr>
                  <a:t>the STAR experiment</a:t>
                </a:r>
                <a:endParaRPr lang="en-US" sz="4400" dirty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71104" y="2370697"/>
                <a:ext cx="6702357" cy="2387600"/>
              </a:xfrm>
              <a:blipFill>
                <a:blip r:embed="rId4"/>
                <a:stretch>
                  <a:fillRect l="-3182" t="-3571" b="-10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34341" y="2420445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Miroslav </a:t>
            </a:r>
            <a:r>
              <a:rPr lang="cs-CZ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Š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imko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the STAR Collaboration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Nuclear Physics Institute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the Czech Academy of Sciences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61" y="4799576"/>
            <a:ext cx="2826574" cy="2180165"/>
          </a:xfrm>
          <a:prstGeom prst="rect">
            <a:avLst/>
          </a:prstGeom>
        </p:spPr>
      </p:pic>
      <p:pic>
        <p:nvPicPr>
          <p:cNvPr id="1026" name="Picture 2" descr="http://physics.fjfi.cvut.cz/star2015/logo_re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96" y="4978613"/>
            <a:ext cx="969823" cy="18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39001"/>
            <a:ext cx="9591675" cy="948669"/>
          </a:xfrm>
        </p:spPr>
        <p:txBody>
          <a:bodyPr>
            <a:normAutofit/>
          </a:bodyPr>
          <a:lstStyle/>
          <a:p>
            <a:r>
              <a:rPr lang="en-US" dirty="0"/>
              <a:t>The Solenoidal Tracker at RHIC (STAR)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7981"/>
            <a:ext cx="10515600" cy="14626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Multipurpose particle detector</a:t>
            </a:r>
          </a:p>
          <a:p>
            <a:r>
              <a:rPr lang="en-US" dirty="0"/>
              <a:t>Excellent tracking and identification of charged particles with full azimuthal coverage at midrapidity</a:t>
            </a:r>
          </a:p>
          <a:p>
            <a:r>
              <a:rPr lang="en-US" dirty="0"/>
              <a:t>Mostly inside of a 0.5T solenoid magnet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10</a:t>
            </a:fld>
            <a:r>
              <a:rPr lang="en-US" dirty="0"/>
              <a:t>/16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520632"/>
            <a:ext cx="5486401" cy="383571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749" y="2977832"/>
            <a:ext cx="4486275" cy="193899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Heavy Flavor Tracker (HFT)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Installed in 2014 – 2016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4 layers of silicon detectors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Precise vertexing detector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2257425" y="3810000"/>
            <a:ext cx="4876800" cy="16383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35" y="3144873"/>
            <a:ext cx="4021527" cy="32568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051" y="42105"/>
            <a:ext cx="8315960" cy="1325563"/>
          </a:xfrm>
        </p:spPr>
        <p:txBody>
          <a:bodyPr/>
          <a:lstStyle/>
          <a:p>
            <a:r>
              <a:rPr lang="en-US" dirty="0"/>
              <a:t>STAR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eavy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lavor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racker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18635" y="1220595"/>
            <a:ext cx="3291230" cy="2201074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11</a:t>
            </a:fld>
            <a:r>
              <a:rPr lang="en-US" dirty="0"/>
              <a:t>/16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837051" y="1052217"/>
                <a:ext cx="7087749" cy="22223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</a:t>
                </a:r>
                <a:r>
                  <a:rPr lang="en-US" sz="2000" dirty="0"/>
                  <a:t>i</a:t>
                </a:r>
                <a:r>
                  <a:rPr lang="en-US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/>
                  <a:t>e</a:t>
                </a:r>
                <a:r>
                  <a:rPr lang="en-US" sz="2000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/>
                  <a:t> detector: the first MAPS technology in a collider experiment</a:t>
                </a:r>
              </a:p>
              <a:p>
                <a:r>
                  <a:rPr lang="en-US" sz="2000" dirty="0"/>
                  <a:t>Pointing resolution: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000" dirty="0"/>
                  <a:t>20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000" dirty="0"/>
                  <a:t>m at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/>
                  <a:t> (exceeds the requirement of 55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000" dirty="0"/>
                  <a:t>m for 750 MeV/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kaons)</a:t>
                </a:r>
              </a:p>
              <a:p>
                <a:r>
                  <a:rPr lang="en-US" sz="2000" dirty="0"/>
                  <a:t>Recorded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9×10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000" dirty="0"/>
                  <a:t> good </a:t>
                </a:r>
                <a:r>
                  <a:rPr lang="en-US" sz="2000" dirty="0" err="1"/>
                  <a:t>Au+Au</a:t>
                </a:r>
                <a:r>
                  <a:rPr lang="en-US" sz="2000" dirty="0"/>
                  <a:t> events in 2014. Results shown in this presentation are based on this data-sample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51" y="1052217"/>
                <a:ext cx="7087749" cy="2222379"/>
              </a:xfrm>
              <a:prstGeom prst="rect">
                <a:avLst/>
              </a:prstGeom>
              <a:blipFill>
                <a:blip r:embed="rId5"/>
                <a:stretch>
                  <a:fillRect l="-774" t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2361599" y="6430791"/>
            <a:ext cx="1962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[STAR: PRL 118 (2017) 212301]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6"/>
          <a:srcRect b="1768"/>
          <a:stretch/>
        </p:blipFill>
        <p:spPr>
          <a:xfrm>
            <a:off x="8120903" y="3594353"/>
            <a:ext cx="3643658" cy="2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643646" y="51390"/>
                <a:ext cx="9786229" cy="94866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Topological reconstruction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/>
                  <a:t> with the HFT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3646" y="51390"/>
                <a:ext cx="9786229" cy="948669"/>
              </a:xfrm>
              <a:blipFill>
                <a:blip r:embed="rId3"/>
                <a:stretch>
                  <a:fillRect l="-2243" t="-128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12</a:t>
            </a:fld>
            <a:r>
              <a:rPr lang="en-US" dirty="0"/>
              <a:t>/16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837051" y="1547508"/>
            <a:ext cx="54972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 txBox="1">
                <a:spLocks/>
              </p:cNvSpPr>
              <p:nvPr/>
            </p:nvSpPr>
            <p:spPr>
              <a:xfrm>
                <a:off x="554848" y="1085771"/>
                <a:ext cx="6960377" cy="28996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∼60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,       </a:t>
                </a:r>
                <a:r>
                  <a:rPr lang="en-US" sz="2400" dirty="0"/>
                  <a:t>BR = 5 %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Experimentally challenging to measure in heavy-ion collisions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HFT used for reconstruction of secondary vertices with high precision</a:t>
                </a:r>
              </a:p>
              <a:p>
                <a:r>
                  <a:rPr lang="en-US" sz="2400" dirty="0"/>
                  <a:t>Usage of machine learning methods to optimize topological cuts</a:t>
                </a:r>
              </a:p>
              <a:p>
                <a:r>
                  <a:rPr lang="en-US" sz="2400" dirty="0"/>
                  <a:t>Combinatorial background is greatly suppressed</a:t>
                </a:r>
              </a:p>
            </p:txBody>
          </p:sp>
        </mc:Choice>
        <mc:Fallback xmlns="">
          <p:sp>
            <p:nvSpPr>
              <p:cNvPr id="1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8" y="1085771"/>
                <a:ext cx="6960377" cy="2899635"/>
              </a:xfrm>
              <a:prstGeom prst="rect">
                <a:avLst/>
              </a:prstGeom>
              <a:blipFill>
                <a:blip r:embed="rId4"/>
                <a:stretch>
                  <a:fillRect l="-963" t="-4412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  <a:endParaRPr lang="en-US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/>
          <a:srcRect b="1768"/>
          <a:stretch/>
        </p:blipFill>
        <p:spPr>
          <a:xfrm>
            <a:off x="1990817" y="3985406"/>
            <a:ext cx="3181166" cy="237094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r="10983"/>
          <a:stretch/>
        </p:blipFill>
        <p:spPr>
          <a:xfrm>
            <a:off x="7515225" y="1237457"/>
            <a:ext cx="4549592" cy="45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7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p+K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invariant mass spectrum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280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3877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First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baryons in heavy-ion collisions</a:t>
                </a:r>
              </a:p>
              <a:p>
                <a:endParaRPr lang="en-US" dirty="0"/>
              </a:p>
              <a:p>
                <a:r>
                  <a:rPr lang="en-US" dirty="0"/>
                  <a:t>Measured for </a:t>
                </a:r>
              </a:p>
              <a:p>
                <a:pPr lvl="1"/>
                <a:r>
                  <a:rPr lang="en-US" dirty="0"/>
                  <a:t>Centrality: 10 – 60 %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: 3 – 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Significance: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∼5.2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Background estimation: </a:t>
                </a:r>
                <a:r>
                  <a:rPr lang="en-US" dirty="0" err="1"/>
                  <a:t>p+K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triplets with incorrect combinations of charge signs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38775" cy="4351338"/>
              </a:xfrm>
              <a:blipFill>
                <a:blip r:embed="rId4"/>
                <a:stretch>
                  <a:fillRect l="-179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13</a:t>
            </a:fld>
            <a:r>
              <a:rPr lang="en-US" dirty="0"/>
              <a:t>/16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35" y="1825625"/>
            <a:ext cx="4989365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8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57" y="977179"/>
            <a:ext cx="6961743" cy="3434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yield ratio 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4200" y="4411747"/>
            <a:ext cx="10998200" cy="194460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Clear enhancement observed compared to the fragmentation scenario predicted by PYTHIA</a:t>
            </a:r>
          </a:p>
          <a:p>
            <a:r>
              <a:rPr lang="en-US" dirty="0"/>
              <a:t>Compatible with baryon-to-meson ratios of light hadrons </a:t>
            </a:r>
          </a:p>
          <a:p>
            <a:r>
              <a:rPr lang="en-US" dirty="0" err="1"/>
              <a:t>Ko</a:t>
            </a:r>
            <a:r>
              <a:rPr lang="en-US" dirty="0"/>
              <a:t> model (0-5%), including coalescence of thermalized charm quarks, is consistent with the data for both di-quark + 1 quark, and three-quark scenarios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14</a:t>
            </a:fld>
            <a:r>
              <a:rPr lang="en-US" dirty="0"/>
              <a:t>/16</a:t>
            </a:r>
          </a:p>
        </p:txBody>
      </p:sp>
      <p:sp>
        <p:nvSpPr>
          <p:cNvPr id="9" name="Obdélník 8"/>
          <p:cNvSpPr/>
          <p:nvPr/>
        </p:nvSpPr>
        <p:spPr>
          <a:xfrm>
            <a:off x="9030732" y="1394021"/>
            <a:ext cx="1962397" cy="1215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[STAR: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PRL 108 (2012) 072301]</a:t>
            </a:r>
            <a:endParaRPr lang="en-US" sz="1100" dirty="0"/>
          </a:p>
          <a:p>
            <a:r>
              <a:rPr lang="en-US" sz="1100" dirty="0"/>
              <a:t>[Theory:</a:t>
            </a:r>
          </a:p>
          <a:p>
            <a:r>
              <a:rPr lang="en-US" sz="1100" dirty="0"/>
              <a:t>SHM: PLB 659 (2008) 149];</a:t>
            </a:r>
          </a:p>
          <a:p>
            <a:r>
              <a:rPr lang="en-US" sz="1100" dirty="0"/>
              <a:t>Greco: PRD 90 (2014) 054018;</a:t>
            </a:r>
          </a:p>
          <a:p>
            <a:r>
              <a:rPr lang="en-US" sz="1100" dirty="0" err="1"/>
              <a:t>Ko</a:t>
            </a:r>
            <a:r>
              <a:rPr lang="en-US" sz="1100" dirty="0"/>
              <a:t>: PRL 100 (2008) 222301]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6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7670"/>
                <a:ext cx="10172700" cy="485435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The first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baryons in heavy-ion collisions</a:t>
                </a:r>
              </a:p>
              <a:p>
                <a:r>
                  <a:rPr lang="en-US" sz="3200" dirty="0"/>
                  <a:t>Enhancement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3200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ratio – i</a:t>
                </a:r>
                <a:r>
                  <a:rPr lang="en-US" sz="3200" dirty="0"/>
                  <a:t>ndication of charm quark coalescence</a:t>
                </a:r>
                <a:endParaRPr lang="en-US" sz="3200" dirty="0">
                  <a:latin typeface="Calibri" panose="020F0502020204030204" pitchFamily="34" charset="0"/>
                </a:endParaRPr>
              </a:p>
              <a:p>
                <a:pPr lvl="1"/>
                <a:endParaRPr lang="en-US" sz="3200" dirty="0">
                  <a:latin typeface="Calibri" panose="020F0502020204030204" pitchFamily="34" charset="0"/>
                </a:endParaRPr>
              </a:p>
              <a:p>
                <a:r>
                  <a:rPr lang="en-US" sz="3200" dirty="0"/>
                  <a:t>In 2016, STAR recorded about twice more </a:t>
                </a:r>
                <a:r>
                  <a:rPr lang="en-US" sz="3200" dirty="0" err="1"/>
                  <a:t>Au+Au</a:t>
                </a:r>
                <a:r>
                  <a:rPr lang="en-US" sz="3200" dirty="0"/>
                  <a:t> events compared to 2014</a:t>
                </a:r>
              </a:p>
              <a:p>
                <a:r>
                  <a:rPr lang="en-US" sz="3200" dirty="0">
                    <a:latin typeface="Calibri" panose="020F0502020204030204" pitchFamily="34" charset="0"/>
                  </a:rPr>
                  <a:t>Stay tuned!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7670"/>
                <a:ext cx="10172700" cy="4854356"/>
              </a:xfrm>
              <a:blipFill>
                <a:blip r:embed="rId3"/>
                <a:stretch>
                  <a:fillRect l="-1379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September 4-7, 2017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AFBEE7D-EC8F-4FB0-9BA3-03DE74E7BC70}" type="slidenum">
              <a:rPr lang="en-US" smtClean="0"/>
              <a:pPr/>
              <a:t>15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347277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936" y="2685630"/>
            <a:ext cx="8315960" cy="1325563"/>
          </a:xfrm>
        </p:spPr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16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88160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8315960" cy="1325563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Miroslav </a:t>
            </a:r>
            <a:r>
              <a:rPr lang="en-US" dirty="0" err="1"/>
              <a:t>Šimko</a:t>
            </a:r>
            <a:r>
              <a:rPr lang="en-US" dirty="0"/>
              <a:t>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17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87310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9" y="1406009"/>
            <a:ext cx="6489271" cy="4165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39001"/>
                <a:ext cx="9657945" cy="94866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Nuclear modification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AA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39001"/>
                <a:ext cx="9657945" cy="948669"/>
              </a:xfrm>
              <a:blipFill>
                <a:blip r:embed="rId4"/>
                <a:stretch>
                  <a:fillRect l="-2208" t="-641" b="-1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Miroslav </a:t>
            </a:r>
            <a:r>
              <a:rPr lang="en-US" dirty="0" err="1"/>
              <a:t>Šimko</a:t>
            </a:r>
            <a:r>
              <a:rPr lang="en-US" dirty="0"/>
              <a:t>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18</a:t>
            </a:fld>
            <a:r>
              <a:rPr lang="en-US" dirty="0"/>
              <a:t>/16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989451" y="1344832"/>
                <a:ext cx="4673219" cy="47064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AA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AA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〉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pp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Yield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&gt; 2.5 GeV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greatly suppressed</a:t>
                </a:r>
              </a:p>
              <a:p>
                <a:pPr lvl="1"/>
                <a:r>
                  <a:rPr lang="en-US" dirty="0"/>
                  <a:t>Improved precision with the HFT</a:t>
                </a:r>
              </a:p>
              <a:p>
                <a:pPr lvl="1"/>
                <a:r>
                  <a:rPr lang="en-US" sz="2400" dirty="0"/>
                  <a:t>Results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400" dirty="0"/>
                  <a:t> are consistent</a:t>
                </a:r>
              </a:p>
              <a:p>
                <a:r>
                  <a:rPr lang="en-US" sz="2400" dirty="0"/>
                  <a:t>Models with strong charm-medium interactions describe the data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51" y="1344832"/>
                <a:ext cx="4673219" cy="4706414"/>
              </a:xfrm>
              <a:prstGeom prst="rect">
                <a:avLst/>
              </a:prstGeom>
              <a:blipFill>
                <a:blip r:embed="rId5"/>
                <a:stretch>
                  <a:fillRect l="-1695" r="-1434"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6689311" y="5320702"/>
            <a:ext cx="329288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[STAR: PRL 113 (2014) 142301]</a:t>
            </a:r>
          </a:p>
          <a:p>
            <a:r>
              <a:rPr lang="en-US" sz="1100" dirty="0"/>
              <a:t>[Theory: </a:t>
            </a:r>
          </a:p>
          <a:p>
            <a:r>
              <a:rPr lang="fr-FR" sz="1100" dirty="0"/>
              <a:t>TAMU: Eur. Phys. J. C (2016) 76: 107 </a:t>
            </a:r>
            <a:r>
              <a:rPr lang="en-US" sz="1100" dirty="0"/>
              <a:t>&amp; private comm.;</a:t>
            </a:r>
          </a:p>
          <a:p>
            <a:r>
              <a:rPr lang="en-US" sz="1100" dirty="0"/>
              <a:t>SUBATECH: PRC 91(2015) 054902 &amp; private comm.;</a:t>
            </a:r>
          </a:p>
          <a:p>
            <a:r>
              <a:rPr lang="en-US" sz="1100" dirty="0"/>
              <a:t>Duke: PRC 92(2015) 024907 &amp; private </a:t>
            </a:r>
            <a:r>
              <a:rPr lang="en-US" sz="1100" dirty="0" err="1"/>
              <a:t>comm</a:t>
            </a:r>
            <a:r>
              <a:rPr lang="en-US" sz="1100" dirty="0"/>
              <a:t>]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319874" y="3374873"/>
            <a:ext cx="146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F5D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cs-CZ" sz="1800" b="1" baseline="-25000" dirty="0">
                <a:solidFill>
                  <a:srgbClr val="F5D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</a:t>
            </a:r>
            <a:r>
              <a:rPr lang="cs-CZ" sz="1800" b="1" dirty="0">
                <a:solidFill>
                  <a:srgbClr val="F5D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800" b="1" dirty="0" err="1">
                <a:solidFill>
                  <a:srgbClr val="F5D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uncert</a:t>
            </a:r>
            <a:r>
              <a:rPr lang="cs-CZ" sz="1800" b="1" dirty="0">
                <a:solidFill>
                  <a:srgbClr val="F5D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el-GR" sz="1800" b="1" dirty="0">
                <a:solidFill>
                  <a:srgbClr val="48A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cs-CZ" sz="1800" b="1" baseline="-25000" dirty="0">
                <a:solidFill>
                  <a:srgbClr val="48A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pp</a:t>
            </a:r>
            <a:r>
              <a:rPr lang="cs-CZ" sz="1800" b="1" dirty="0">
                <a:solidFill>
                  <a:srgbClr val="48A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800" b="1" dirty="0" err="1">
                <a:solidFill>
                  <a:srgbClr val="48A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uncert</a:t>
            </a:r>
            <a:r>
              <a:rPr lang="cs-CZ" sz="1800" b="1" dirty="0">
                <a:solidFill>
                  <a:srgbClr val="48A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34866" y="4497774"/>
            <a:ext cx="19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20996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detector (PXL)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88350508"/>
                  </p:ext>
                </p:extLst>
              </p:nvPr>
            </p:nvGraphicFramePr>
            <p:xfrm>
              <a:off x="838200" y="1861185"/>
              <a:ext cx="10515600" cy="41148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869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Radii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Layer 1 at 2.8 cm</a:t>
                          </a:r>
                        </a:p>
                        <a:p>
                          <a:r>
                            <a:rPr lang="en-US" dirty="0"/>
                            <a:t>Layer 2 at 8 cm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007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Pixel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20.7 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μm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×20.7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μm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007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Hit resolution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3.7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007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Position stability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</m:oMath>
                          </a14:m>
                          <a:r>
                            <a:rPr lang="en-US" dirty="0"/>
                            <a:t> RMS</a:t>
                          </a:r>
                          <a:r>
                            <a:rPr lang="en-US" baseline="0" dirty="0"/>
                            <a:t> (20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</m:oMath>
                          </a14:m>
                          <a:r>
                            <a:rPr lang="en-US" baseline="0" dirty="0"/>
                            <a:t> envelope)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869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Radiation</a:t>
                          </a:r>
                          <a:r>
                            <a:rPr lang="en-US" baseline="0" dirty="0"/>
                            <a:t> length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Layer 1: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baseline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% 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Layer</a:t>
                          </a:r>
                          <a:r>
                            <a:rPr lang="en-US" baseline="0" dirty="0"/>
                            <a:t> 2: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0.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% 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007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</a:t>
                          </a:r>
                          <a:r>
                            <a:rPr lang="en-US" baseline="0" dirty="0"/>
                            <a:t> pixels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en-US" dirty="0"/>
                            <a:t> 356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007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Integration time (affects pileup)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185.6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869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Radiation environment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– 90 </a:t>
                          </a:r>
                          <a:r>
                            <a:rPr lang="en-US" dirty="0" err="1"/>
                            <a:t>kRad</a:t>
                          </a:r>
                          <a:r>
                            <a:rPr lang="en-US" dirty="0"/>
                            <a:t>/year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 baseline="0" dirty="0" smtClean="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/>
                            <a:t> 1  MeV n </a:t>
                          </a:r>
                          <a:r>
                            <a:rPr lang="en-US" baseline="0" dirty="0" err="1"/>
                            <a:t>eq</a:t>
                          </a:r>
                          <a:r>
                            <a:rPr lang="en-US" baseline="0" dirty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i="0" baseline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p>
                                <m:sSupPr>
                                  <m:ctrlP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baseline="0" dirty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i="0" baseline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4007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Installation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en-US" dirty="0"/>
                            <a:t> 1</a:t>
                          </a:r>
                          <a:r>
                            <a:rPr lang="en-US" baseline="0" dirty="0"/>
                            <a:t> day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88350508"/>
                  </p:ext>
                </p:extLst>
              </p:nvPr>
            </p:nvGraphicFramePr>
            <p:xfrm>
              <a:off x="838200" y="1861185"/>
              <a:ext cx="10515600" cy="41148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Radii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Layer 1 at 2.8 cm</a:t>
                          </a:r>
                        </a:p>
                        <a:p>
                          <a:r>
                            <a:rPr lang="en-US" dirty="0"/>
                            <a:t>Layer 2 at 8 cm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Pixel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183333" r="-232" b="-8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Hit resolution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283333" r="-232" b="-7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Position stability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383333" r="-232" b="-6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Radiation</a:t>
                          </a:r>
                          <a:r>
                            <a:rPr lang="en-US" baseline="0" dirty="0"/>
                            <a:t> length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273585" r="-232" b="-2830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</a:t>
                          </a:r>
                          <a:r>
                            <a:rPr lang="en-US" baseline="0" dirty="0"/>
                            <a:t> pixels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660000" r="-23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Integration time (affects pileup)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185.6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Radiation environment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491429" r="-232" b="-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Installation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1035000" r="-232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19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77016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62581"/>
            <a:ext cx="9372600" cy="948669"/>
          </a:xfrm>
        </p:spPr>
        <p:txBody>
          <a:bodyPr>
            <a:normAutofit/>
          </a:bodyPr>
          <a:lstStyle/>
          <a:p>
            <a:r>
              <a:rPr lang="en-US" dirty="0"/>
              <a:t>Quark-gluon Plasma (QGP)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3150" y="1781740"/>
            <a:ext cx="5675684" cy="3315553"/>
          </a:xfrm>
        </p:spPr>
        <p:txBody>
          <a:bodyPr>
            <a:normAutofit/>
          </a:bodyPr>
          <a:lstStyle/>
          <a:p>
            <a:r>
              <a:rPr lang="en-US" dirty="0"/>
              <a:t>New state of matter composed of deconfined quarks and gluons</a:t>
            </a:r>
          </a:p>
          <a:p>
            <a:r>
              <a:rPr lang="en-US" dirty="0"/>
              <a:t>Expected to exist in neutron stars and in the early Universe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Miroslav </a:t>
            </a:r>
            <a:r>
              <a:rPr lang="en-US" dirty="0" err="1"/>
              <a:t>Šimko</a:t>
            </a:r>
            <a:r>
              <a:rPr lang="en-US" dirty="0"/>
              <a:t>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2</a:t>
            </a:fld>
            <a:r>
              <a:rPr lang="en-US" dirty="0"/>
              <a:t>/16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00799" y="3810000"/>
            <a:ext cx="406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on </a:t>
            </a:r>
            <a:r>
              <a:rPr lang="cs-CZ" dirty="0">
                <a:solidFill>
                  <a:srgbClr val="FF0000"/>
                </a:solidFill>
              </a:rPr>
              <a:t>QGP </a:t>
            </a:r>
            <a:r>
              <a:rPr lang="en-US" dirty="0">
                <a:solidFill>
                  <a:srgbClr val="FF0000"/>
                </a:solidFill>
              </a:rPr>
              <a:t>in the talk on Wednesday at </a:t>
            </a:r>
            <a:r>
              <a:rPr lang="cs-CZ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:00 am by Jana Biel</a:t>
            </a:r>
            <a:r>
              <a:rPr lang="cs-CZ" dirty="0" err="1">
                <a:solidFill>
                  <a:srgbClr val="FF0000"/>
                </a:solidFill>
              </a:rPr>
              <a:t>číková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fias.uni-frankfurt.de/~hossi/Bilder/BR/Plotl/Phasen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81740"/>
            <a:ext cx="5326684" cy="35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123950" y="1261829"/>
            <a:ext cx="435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diagram of strongly interacting matter</a:t>
            </a:r>
          </a:p>
        </p:txBody>
      </p:sp>
    </p:spTree>
    <p:extLst>
      <p:ext uri="{BB962C8B-B14F-4D97-AF65-F5344CB8AC3E}">
        <p14:creationId xmlns:p14="http://schemas.microsoft.com/office/powerpoint/2010/main" val="198788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39" y="2512442"/>
            <a:ext cx="4041101" cy="26452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9001"/>
            <a:ext cx="7566039" cy="948669"/>
          </a:xfrm>
        </p:spPr>
        <p:txBody>
          <a:bodyPr>
            <a:normAutofit/>
          </a:bodyPr>
          <a:lstStyle/>
          <a:p>
            <a:r>
              <a:rPr lang="en-US" dirty="0"/>
              <a:t>Use charm quarks to probe QGP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99039"/>
                <a:ext cx="6189224" cy="49817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Charm quarks are predominantly produced in hard scatterings during early stages of heavy-ion collision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=1.28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±0.03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≫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QGP</m:t>
                        </m:r>
                      </m:sub>
                    </m:sSub>
                  </m:oMath>
                </a14:m>
                <a:endParaRPr lang="en-US" dirty="0"/>
              </a:p>
              <a:p>
                <a:pPr marL="62865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−0.4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+0.6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eV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62865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4.7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0.4</m:t>
                        </m:r>
                      </m:sub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+0.5</m:t>
                        </m:r>
                      </m:sup>
                    </m:sSubSup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</a:p>
              <a:p>
                <a:pPr marL="62865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sup>
                      </m:sSubSup>
                      <m:r>
                        <a:rPr lang="en-US" sz="2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  <a:p>
                <a:r>
                  <a:rPr lang="en-US" dirty="0"/>
                  <a:t>Good probe of the behavior of QGP as charm quarks experience the entire evolution of the medium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99039"/>
                <a:ext cx="6189224" cy="4981781"/>
              </a:xfrm>
              <a:blipFill>
                <a:blip r:embed="rId4"/>
                <a:stretch>
                  <a:fillRect l="-1673" t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3</a:t>
            </a:fld>
            <a:r>
              <a:rPr lang="en-US" dirty="0"/>
              <a:t>/16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9215514" y="1451687"/>
            <a:ext cx="323851" cy="2028826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9539364" y="3480512"/>
            <a:ext cx="138910" cy="923800"/>
          </a:xfrm>
          <a:prstGeom prst="line">
            <a:avLst/>
          </a:prstGeom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025752" y="3675372"/>
            <a:ext cx="130997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c-quark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9349110" y="1787753"/>
                <a:ext cx="149028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baryon</a:t>
                </a: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110" y="1787753"/>
                <a:ext cx="1490280" cy="461665"/>
              </a:xfrm>
              <a:prstGeom prst="rect">
                <a:avLst/>
              </a:prstGeom>
              <a:blipFill>
                <a:blip r:embed="rId5"/>
                <a:stretch>
                  <a:fillRect l="-1230" t="-10526" r="-5738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se šipkou 12"/>
          <p:cNvCxnSpPr/>
          <p:nvPr/>
        </p:nvCxnSpPr>
        <p:spPr>
          <a:xfrm flipV="1">
            <a:off x="9211777" y="842817"/>
            <a:ext cx="123949" cy="59306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8715099" y="913338"/>
            <a:ext cx="505366" cy="54915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8571520" y="1040580"/>
                <a:ext cx="39626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520" y="1040580"/>
                <a:ext cx="3962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8895452" y="861193"/>
                <a:ext cx="39626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52" y="861193"/>
                <a:ext cx="3962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se šipkou 22"/>
          <p:cNvCxnSpPr/>
          <p:nvPr/>
        </p:nvCxnSpPr>
        <p:spPr>
          <a:xfrm flipV="1">
            <a:off x="9210094" y="995218"/>
            <a:ext cx="278032" cy="48495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9438933" y="1118485"/>
                <a:ext cx="3786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33" y="1118485"/>
                <a:ext cx="378629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/>
          <p:cNvSpPr txBox="1"/>
          <p:nvPr/>
        </p:nvSpPr>
        <p:spPr>
          <a:xfrm>
            <a:off x="7484623" y="5378927"/>
            <a:ext cx="4402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on charm meson measurements in the talk on Wednesday at 12:15 by </a:t>
            </a:r>
            <a:r>
              <a:rPr lang="en-US" dirty="0" err="1">
                <a:solidFill>
                  <a:srgbClr val="FF0000"/>
                </a:solidFill>
              </a:rPr>
              <a:t>Luk</a:t>
            </a:r>
            <a:r>
              <a:rPr lang="cs-CZ" dirty="0" err="1">
                <a:solidFill>
                  <a:srgbClr val="FF0000"/>
                </a:solidFill>
              </a:rPr>
              <a:t>áš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Kram</a:t>
            </a:r>
            <a:r>
              <a:rPr lang="cs-CZ" dirty="0">
                <a:solidFill>
                  <a:srgbClr val="FF0000"/>
                </a:solidFill>
              </a:rPr>
              <a:t>á</a:t>
            </a:r>
            <a:r>
              <a:rPr lang="en-US" dirty="0" err="1">
                <a:solidFill>
                  <a:srgbClr val="FF0000"/>
                </a:solidFill>
              </a:rPr>
              <a:t>rik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473715" y="4295650"/>
            <a:ext cx="51297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[Chin. Phys. C, 40, 100001 (2016) and 2017 update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517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/>
                  <a:t> baryon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0512"/>
                <a:ext cx="4181475" cy="4351338"/>
              </a:xfrm>
            </p:spPr>
            <p:txBody>
              <a:bodyPr/>
              <a:lstStyle/>
              <a:p>
                <a:r>
                  <a:rPr lang="en-US" dirty="0"/>
                  <a:t>Lightest charm baryon</a:t>
                </a:r>
              </a:p>
              <a:p>
                <a:r>
                  <a:rPr lang="en-US" dirty="0"/>
                  <a:t>Valence quarks: </a:t>
                </a:r>
                <a:r>
                  <a:rPr lang="en-US" dirty="0" err="1"/>
                  <a:t>u+d+c</a:t>
                </a:r>
                <a:endParaRPr lang="en-US" dirty="0"/>
              </a:p>
              <a:p>
                <a:r>
                  <a:rPr lang="en-US" dirty="0"/>
                  <a:t>Mass: 2286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∼60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First observed in 1975 at BNL 7-ft cryogenic bubble chamber, exposed to a neutrino beam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0512"/>
                <a:ext cx="4181475" cy="4351338"/>
              </a:xfrm>
              <a:blipFill>
                <a:blip r:embed="rId4"/>
                <a:stretch>
                  <a:fillRect l="-2628" t="-2381" r="-3796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4</a:t>
            </a:fld>
            <a:r>
              <a:rPr lang="en-US" dirty="0"/>
              <a:t>/16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b="6054"/>
          <a:stretch/>
        </p:blipFill>
        <p:spPr>
          <a:xfrm>
            <a:off x="6635211" y="1476375"/>
            <a:ext cx="5258834" cy="399097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045988" y="5764768"/>
            <a:ext cx="3405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Cazzioli</a:t>
            </a:r>
            <a:r>
              <a:rPr lang="en-US" dirty="0"/>
              <a:t> et al.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PRL 34 (1975) </a:t>
            </a:r>
            <a:r>
              <a:rPr lang="en-US" dirty="0"/>
              <a:t>1125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6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coalescence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5849"/>
                <a:ext cx="5346347" cy="517207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Enhancement of baryon-to-meson ratios for light hadrons have been observed in </a:t>
                </a:r>
                <a:r>
                  <a:rPr lang="en-US" dirty="0" err="1"/>
                  <a:t>Au+Au</a:t>
                </a:r>
                <a:r>
                  <a:rPr lang="en-US" dirty="0"/>
                  <a:t> collisions compared to that in </a:t>
                </a:r>
                <a:r>
                  <a:rPr lang="en-US" dirty="0" err="1"/>
                  <a:t>p+p</a:t>
                </a:r>
                <a:r>
                  <a:rPr lang="en-US" dirty="0"/>
                  <a:t> collisions</a:t>
                </a:r>
              </a:p>
              <a:p>
                <a:r>
                  <a:rPr lang="en-US" dirty="0"/>
                  <a:t>Hadronization mechanisms:</a:t>
                </a:r>
              </a:p>
              <a:p>
                <a:pPr lvl="1"/>
                <a:r>
                  <a:rPr lang="en-US" dirty="0"/>
                  <a:t>Fragmentation: one </a:t>
                </a:r>
                <a:r>
                  <a:rPr lang="en-US" dirty="0" err="1"/>
                  <a:t>parton</a:t>
                </a:r>
                <a:r>
                  <a:rPr lang="en-US" dirty="0"/>
                  <a:t> fragments into hadron(s)</a:t>
                </a:r>
              </a:p>
              <a:p>
                <a:pPr lvl="1"/>
                <a:r>
                  <a:rPr lang="en-US" dirty="0"/>
                  <a:t>Coalescence: multiple quarks cluster together to form a hadron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Coalescence hadronization process is expected to occur in heavy-ion collisions, as compared to only fragmentation hadronization in elementary collisions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ratio will provide new insights into whether charm quarks also participate in coalescence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hadronization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5849"/>
                <a:ext cx="5346347" cy="5172075"/>
              </a:xfrm>
              <a:blipFill>
                <a:blip r:embed="rId3"/>
                <a:stretch>
                  <a:fillRect l="-1368" t="-2473" r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5</a:t>
            </a:fld>
            <a:r>
              <a:rPr lang="en-US" dirty="0"/>
              <a:t>/16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547" y="2748865"/>
            <a:ext cx="5967180" cy="304924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229603" y="1894972"/>
            <a:ext cx="1962397" cy="1215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[STAR: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PRL 108 (2012) 072301]</a:t>
            </a:r>
            <a:endParaRPr lang="en-US" sz="1100" dirty="0"/>
          </a:p>
          <a:p>
            <a:r>
              <a:rPr lang="en-US" sz="1100" dirty="0"/>
              <a:t>[Theory:</a:t>
            </a:r>
          </a:p>
          <a:p>
            <a:r>
              <a:rPr lang="en-US" sz="1100" dirty="0"/>
              <a:t>SHM: PLB 659 (2008) 149];</a:t>
            </a:r>
          </a:p>
          <a:p>
            <a:r>
              <a:rPr lang="en-US" sz="1100" dirty="0"/>
              <a:t>Greco: PRD 90 (2014) 054018;</a:t>
            </a:r>
          </a:p>
          <a:p>
            <a:r>
              <a:rPr lang="en-US" sz="1100" dirty="0" err="1"/>
              <a:t>Ko</a:t>
            </a:r>
            <a:r>
              <a:rPr lang="en-US" sz="1100" dirty="0"/>
              <a:t>: PRL 100 (2008) 222301]</a:t>
            </a:r>
          </a:p>
          <a:p>
            <a:endParaRPr lang="en-US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547" y="131617"/>
            <a:ext cx="4119517" cy="25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9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Relativistic Heavy-Ion Collider at Brookhaven National Laboratory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461858" cy="42132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Dedicated facility to study the Quark-Gluon Plasma and proton spin</a:t>
                </a:r>
              </a:p>
              <a:p>
                <a:r>
                  <a:rPr lang="en-US" dirty="0"/>
                  <a:t>Capable of colliding a variety of nuclei as well as polarized protons </a:t>
                </a:r>
              </a:p>
              <a:p>
                <a:r>
                  <a:rPr lang="en-US" dirty="0"/>
                  <a:t>3.9 km circumference</a:t>
                </a:r>
              </a:p>
              <a:p>
                <a:r>
                  <a:rPr lang="en-US" dirty="0"/>
                  <a:t>Maximum center-of-mass energy: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err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err="1">
                                <a:latin typeface="Cambria Math" panose="02040503050406030204" pitchFamily="18" charset="0"/>
                              </a:rPr>
                              <m:t>NN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= 200 GeV for </a:t>
                </a:r>
                <a:r>
                  <a:rPr lang="en-US" dirty="0" err="1"/>
                  <a:t>Au+Au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/>
                  <a:t>= 510 GeV  for </a:t>
                </a:r>
                <a:r>
                  <a:rPr lang="en-US" dirty="0" err="1"/>
                  <a:t>p+p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461858" cy="4213225"/>
              </a:xfrm>
              <a:blipFill>
                <a:blip r:embed="rId3"/>
                <a:stretch>
                  <a:fillRect l="-2189" t="-2168" r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6</a:t>
            </a:fld>
            <a:r>
              <a:rPr lang="en-US" dirty="0"/>
              <a:t>/16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058" y="1825625"/>
            <a:ext cx="6131354" cy="3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6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39001"/>
            <a:ext cx="8848725" cy="948669"/>
          </a:xfrm>
        </p:spPr>
        <p:txBody>
          <a:bodyPr>
            <a:normAutofit/>
          </a:bodyPr>
          <a:lstStyle/>
          <a:p>
            <a:r>
              <a:rPr lang="en-US" dirty="0"/>
              <a:t>The Solenoidal Tracker at RHIC (STAR)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7981"/>
            <a:ext cx="10515600" cy="14626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Multipurpose particle detector</a:t>
            </a:r>
          </a:p>
          <a:p>
            <a:r>
              <a:rPr lang="en-US" dirty="0"/>
              <a:t>Excellent tracking and identification of charged particles with full azimuthal coverage at midrapidity</a:t>
            </a:r>
          </a:p>
          <a:p>
            <a:r>
              <a:rPr lang="en-US" dirty="0"/>
              <a:t>Mostly inside of a 0.5T solenoid magnet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7</a:t>
            </a:fld>
            <a:r>
              <a:rPr lang="en-US" dirty="0"/>
              <a:t>/16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520632"/>
            <a:ext cx="5486401" cy="38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2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39001"/>
            <a:ext cx="9191626" cy="948669"/>
          </a:xfrm>
        </p:spPr>
        <p:txBody>
          <a:bodyPr>
            <a:normAutofit/>
          </a:bodyPr>
          <a:lstStyle/>
          <a:p>
            <a:r>
              <a:rPr lang="en-US" dirty="0"/>
              <a:t>The Solenoidal Tracker at RHIC (STAR)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7981"/>
            <a:ext cx="10515600" cy="14626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Multipurpose particle detector</a:t>
            </a:r>
          </a:p>
          <a:p>
            <a:r>
              <a:rPr lang="en-US" dirty="0"/>
              <a:t>Excellent tracking and identification of charged particles with full azimuthal coverage at midrapidity</a:t>
            </a:r>
          </a:p>
          <a:p>
            <a:r>
              <a:rPr lang="en-US" dirty="0"/>
              <a:t>Mostly inside of a 0.5T solenoid magnet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8</a:t>
            </a:fld>
            <a:r>
              <a:rPr lang="en-US" dirty="0"/>
              <a:t>/16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520632"/>
            <a:ext cx="5486401" cy="383571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749" y="2977832"/>
            <a:ext cx="4486275" cy="193899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Time-Projection Chamber (TPC)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Large-volume gaseous detector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Tracking and particle identification via energy-loss measurement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3895725" y="3810000"/>
            <a:ext cx="3238500" cy="5334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66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39001"/>
            <a:ext cx="9391651" cy="948669"/>
          </a:xfrm>
        </p:spPr>
        <p:txBody>
          <a:bodyPr>
            <a:normAutofit/>
          </a:bodyPr>
          <a:lstStyle/>
          <a:p>
            <a:r>
              <a:rPr lang="en-US" dirty="0"/>
              <a:t>The Solenoidal Tracker at RHIC (STAR)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7981"/>
            <a:ext cx="10515600" cy="14626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Multipurpose particle detector</a:t>
            </a:r>
          </a:p>
          <a:p>
            <a:r>
              <a:rPr lang="en-US" dirty="0"/>
              <a:t>Excellent tracking and identification of charged particles with full azimuthal coverage at midrapidity</a:t>
            </a:r>
          </a:p>
          <a:p>
            <a:r>
              <a:rPr lang="en-US" dirty="0"/>
              <a:t>Mostly inside of a 0.5T solenoid magnet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4-7,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Miroslav Šimko, 19. KČSF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E7D-EC8F-4FB0-9BA3-03DE74E7BC70}" type="slidenum">
              <a:rPr lang="en-US" smtClean="0"/>
              <a:pPr/>
              <a:t>9</a:t>
            </a:fld>
            <a:r>
              <a:rPr lang="en-US" dirty="0"/>
              <a:t>/16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520632"/>
            <a:ext cx="5486401" cy="383571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749" y="2977832"/>
            <a:ext cx="4486275" cy="193899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Time-Of-Flight detector (TOF)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MRPC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Particle identification via measurement of the time of flight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3409950" y="3810000"/>
            <a:ext cx="372427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764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14565</TotalTime>
  <Words>1485</Words>
  <Application>Microsoft Office PowerPoint</Application>
  <PresentationFormat>Širokoúhlá obrazovka</PresentationFormat>
  <Paragraphs>206</Paragraphs>
  <Slides>19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Cambria Math</vt:lpstr>
      <vt:lpstr>Helvetica</vt:lpstr>
      <vt:lpstr>Motiv Office</vt:lpstr>
      <vt:lpstr>2_Vlastní návrh</vt:lpstr>
      <vt:lpstr>1_Vlastní návrh</vt:lpstr>
      <vt:lpstr>Vlastní návrh</vt:lpstr>
      <vt:lpstr>Measurement of Λ_c  baryon production in Au+Au collisions at √(s_NN )= 200 GeV with  the STAR experiment</vt:lpstr>
      <vt:lpstr>Quark-gluon Plasma (QGP)</vt:lpstr>
      <vt:lpstr>Use charm quarks to probe QGP</vt:lpstr>
      <vt:lpstr>Λ_c baryon</vt:lpstr>
      <vt:lpstr>Quark coalescence</vt:lpstr>
      <vt:lpstr>The Relativistic Heavy-Ion Collider at Brookhaven National Laboratory</vt:lpstr>
      <vt:lpstr>The Solenoidal Tracker at RHIC (STAR)</vt:lpstr>
      <vt:lpstr>The Solenoidal Tracker at RHIC (STAR)</vt:lpstr>
      <vt:lpstr>The Solenoidal Tracker at RHIC (STAR)</vt:lpstr>
      <vt:lpstr>The Solenoidal Tracker at RHIC (STAR)</vt:lpstr>
      <vt:lpstr>STAR Heavy Flavor Tracker</vt:lpstr>
      <vt:lpstr>Topological reconstruction of Λ_c with the HFT</vt:lpstr>
      <vt:lpstr>p+K+π invariant mass spectrum</vt:lpstr>
      <vt:lpstr>Λ_c/D^0 yield ratio </vt:lpstr>
      <vt:lpstr>Summary</vt:lpstr>
      <vt:lpstr>Thank you for your attention</vt:lpstr>
      <vt:lpstr>Backup</vt:lpstr>
      <vt:lpstr>Nuclear modification factor R_AA of D^0 and D^±</vt:lpstr>
      <vt:lpstr>Pixel detector (PXL)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Simko</dc:creator>
  <cp:lastModifiedBy>Miroslav Simko</cp:lastModifiedBy>
  <cp:revision>498</cp:revision>
  <cp:lastPrinted>2015-12-05T19:08:54Z</cp:lastPrinted>
  <dcterms:created xsi:type="dcterms:W3CDTF">2015-01-13T14:24:47Z</dcterms:created>
  <dcterms:modified xsi:type="dcterms:W3CDTF">2017-09-05T12:49:28Z</dcterms:modified>
</cp:coreProperties>
</file>