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notesMasters/notesMaster1.xml" ContentType="application/vnd.openxmlformats-officedocument.presentationml.notesMaster+xml"/>
  <Default Extension="gif" ContentType="image/gi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9" r:id="rId2"/>
    <p:sldId id="262" r:id="rId3"/>
    <p:sldId id="287" r:id="rId4"/>
    <p:sldId id="292" r:id="rId5"/>
    <p:sldId id="291" r:id="rId6"/>
    <p:sldId id="273" r:id="rId7"/>
    <p:sldId id="278" r:id="rId8"/>
    <p:sldId id="280" r:id="rId9"/>
    <p:sldId id="293" r:id="rId10"/>
    <p:sldId id="306" r:id="rId11"/>
    <p:sldId id="304" r:id="rId12"/>
    <p:sldId id="288" r:id="rId13"/>
    <p:sldId id="270" r:id="rId14"/>
    <p:sldId id="305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CD00CD"/>
    <a:srgbClr val="00CDCD"/>
    <a:srgbClr val="008B8B"/>
    <a:srgbClr val="EEB42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466" autoAdjust="0"/>
    <p:restoredTop sz="94660"/>
  </p:normalViewPr>
  <p:slideViewPr>
    <p:cSldViewPr snapToGrid="0" snapToObjects="1">
      <p:cViewPr varScale="1">
        <p:scale>
          <a:sx n="98" d="100"/>
          <a:sy n="98" d="100"/>
        </p:scale>
        <p:origin x="-63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353D80-F6AD-064E-A7A9-2C43859BF9EC}" type="datetimeFigureOut">
              <a:rPr lang="en-US" smtClean="0"/>
              <a:pPr/>
              <a:t>2/22/13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8F96F8-5424-8F4B-9516-C3C95E0AEA2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C37FBC-FA8C-7845-AAAC-FF2FA1EDEDE8}" type="datetimeFigureOut">
              <a:rPr lang="en-US" smtClean="0"/>
              <a:pPr/>
              <a:t>2/22/13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BAA363-928F-4B42-9F76-C2149B62B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Lorentz Contraction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AA363-928F-4B42-9F76-C2149B62BFC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 pileup, single event!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AA363-928F-4B42-9F76-C2149B62BFC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Hard – separable from medium</a:t>
            </a:r>
          </a:p>
          <a:p>
            <a:r>
              <a:rPr lang="en-US" dirty="0" err="1" smtClean="0"/>
              <a:t>preferrably</a:t>
            </a:r>
            <a:r>
              <a:rPr lang="en-US" baseline="0" dirty="0" smtClean="0"/>
              <a:t> colored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AA363-928F-4B42-9F76-C2149B62BFC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thermal</a:t>
            </a:r>
            <a:r>
              <a:rPr lang="en-US" baseline="0" dirty="0" smtClean="0"/>
              <a:t> thermal, shower thermal, shower shower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AA363-928F-4B42-9F76-C2149B62BFC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r>
              <a:rPr lang="en-US" smtClean="0"/>
              <a:t>Feb 2013</a:t>
            </a: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lang="en-US" smtClean="0"/>
              <a:t>Kolja Kauder, LLWI 2013</a:t>
            </a: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ADE74342-C45F-5642-9F1E-B1172F473C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Kolja Kauder, LLWI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4342-C45F-5642-9F1E-B1172F473C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Kolja Kauder, LLWI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4342-C45F-5642-9F1E-B1172F473C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Kolja Kauder, LLWI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4342-C45F-5642-9F1E-B1172F473C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r>
              <a:rPr lang="en-US" smtClean="0"/>
              <a:t>Feb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pPr algn="ctr"/>
            <a:r>
              <a:rPr lang="en-US" smtClean="0"/>
              <a:t>Kolja Kauder, LLWI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ADE74342-C45F-5642-9F1E-B1172F473C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Kolja Kauder, LLWI 2013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4342-C45F-5642-9F1E-B1172F473C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2013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Kolja Kauder, LLWI 2013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4342-C45F-5642-9F1E-B1172F473C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Kolja Kauder, LLWI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4342-C45F-5642-9F1E-B1172F473C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Kolja Kauder, LLWI 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4342-C45F-5642-9F1E-B1172F473C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Kolja Kauder, LLWI 2013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4342-C45F-5642-9F1E-B1172F473C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Kolja Kauder, LLWI 2013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4342-C45F-5642-9F1E-B1172F473C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Feb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ctr"/>
            <a:r>
              <a:rPr lang="en-US" smtClean="0"/>
              <a:t>Kolja Kauder, LLWI 2013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DE74342-C45F-5642-9F1E-B1172F473C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19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gif"/><Relationship Id="rId5" Type="http://schemas.openxmlformats.org/officeDocument/2006/relationships/image" Target="../media/image15.gif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700" dirty="0" smtClean="0"/>
              <a:t>What Can be Learned from Identifying Leading Hadrons of Jets in STAR?</a:t>
            </a:r>
            <a:endParaRPr lang="en-US" sz="27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Kolja Kauder </a:t>
            </a:r>
            <a:r>
              <a:rPr lang="en-US" i="1" dirty="0" smtClean="0"/>
              <a:t>for the STAR Collaboration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r="30579" b="20297"/>
          <a:stretch>
            <a:fillRect/>
          </a:stretch>
        </p:blipFill>
        <p:spPr>
          <a:xfrm>
            <a:off x="5135898" y="49485"/>
            <a:ext cx="3958620" cy="8907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810000" cy="1010920"/>
          </a:xfrm>
          <a:prstGeom prst="rect">
            <a:avLst/>
          </a:prstGeom>
        </p:spPr>
      </p:pic>
      <p:pic>
        <p:nvPicPr>
          <p:cNvPr id="7" name="Picture 6" descr="lake-louise-panorama_smal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95737"/>
            <a:ext cx="9144000" cy="2476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2D Correlation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131352"/>
            <a:ext cx="4600347" cy="1140300"/>
          </a:xfrm>
        </p:spPr>
        <p:txBody>
          <a:bodyPr>
            <a:normAutofit/>
          </a:bodyPr>
          <a:lstStyle/>
          <a:p>
            <a:pPr lvl="1">
              <a:buClr>
                <a:srgbClr val="9FB8CD"/>
              </a:buClr>
            </a:pPr>
            <a:r>
              <a:rPr lang="en-US" sz="2000" dirty="0" smtClean="0">
                <a:solidFill>
                  <a:srgbClr val="000000"/>
                </a:solidFill>
              </a:rPr>
              <a:t>Jet Cone Yield</a:t>
            </a:r>
            <a:r>
              <a:rPr lang="en-US" sz="2000" dirty="0" smtClean="0">
                <a:solidFill>
                  <a:srgbClr val="000000"/>
                </a:solidFill>
                <a:sym typeface="Wingdings"/>
              </a:rPr>
              <a:t>:</a:t>
            </a:r>
            <a:r>
              <a:rPr lang="en-US" sz="2000" dirty="0" smtClean="0">
                <a:solidFill>
                  <a:srgbClr val="000000"/>
                </a:solidFill>
              </a:rPr>
              <a:t/>
            </a:r>
            <a:br>
              <a:rPr lang="en-US" sz="2000" dirty="0" smtClean="0">
                <a:solidFill>
                  <a:srgbClr val="000000"/>
                </a:solidFill>
              </a:rPr>
            </a:br>
            <a:r>
              <a:rPr lang="en-US" sz="2000" b="1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p</a:t>
            </a:r>
            <a:r>
              <a:rPr lang="en-US" sz="2000" b="1" baseline="30000" dirty="0" smtClean="0">
                <a:solidFill>
                  <a:srgbClr val="FF0000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:    	d+Au </a:t>
            </a:r>
            <a:r>
              <a:rPr lang="en-US" sz="2000" b="1" dirty="0" smtClean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</a:t>
            </a:r>
            <a:r>
              <a:rPr lang="en-US" sz="2000" b="1" dirty="0" smtClean="0">
                <a:solidFill>
                  <a:srgbClr val="FF0000"/>
                </a:solidFill>
                <a:sym typeface="Wingdings"/>
              </a:rPr>
              <a:t> Au+Au ~25%</a:t>
            </a:r>
            <a:br>
              <a:rPr lang="en-US" sz="2000" b="1" dirty="0" smtClean="0">
                <a:solidFill>
                  <a:srgbClr val="FF0000"/>
                </a:solidFill>
                <a:sym typeface="Wingdings"/>
              </a:rPr>
            </a:br>
            <a:r>
              <a:rPr lang="en-US" sz="2000" b="1" dirty="0" smtClean="0">
                <a:solidFill>
                  <a:srgbClr val="0000FF"/>
                </a:solidFill>
              </a:rPr>
              <a:t>P+K:	d+Au ~ Au+Au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Kolja Kauder, LLWI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52E63-AA1F-4835-B946-DE7C8BB05BD0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026" name="Picture 2" descr="C:\Users\uic_hi\Documents\Plots2010\PionsRawCorr_1126OneCutDca3AuAu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0" y="572848"/>
            <a:ext cx="2948940" cy="2526030"/>
          </a:xfrm>
          <a:prstGeom prst="rect">
            <a:avLst/>
          </a:prstGeom>
          <a:noFill/>
        </p:spPr>
      </p:pic>
      <p:pic>
        <p:nvPicPr>
          <p:cNvPr id="1027" name="Picture 3" descr="C:\Users\uic_hi\Documents\Plots2010\NonPionsRawCorr_1126OneCutDca3AuAu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929378" y="572848"/>
            <a:ext cx="2948940" cy="252603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7070713" y="387684"/>
            <a:ext cx="1774220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00FF"/>
                </a:solidFill>
              </a:rPr>
              <a:t>(P</a:t>
            </a:r>
            <a:r>
              <a:rPr lang="en-US" sz="1600" b="1" baseline="30000" dirty="0" smtClean="0">
                <a:solidFill>
                  <a:srgbClr val="0000FF"/>
                </a:solidFill>
              </a:rPr>
              <a:t>±</a:t>
            </a:r>
            <a:r>
              <a:rPr lang="en-US" sz="1600" b="1" dirty="0" smtClean="0">
                <a:solidFill>
                  <a:srgbClr val="0000FF"/>
                </a:solidFill>
              </a:rPr>
              <a:t>+K</a:t>
            </a:r>
            <a:r>
              <a:rPr lang="en-US" sz="1600" b="1" baseline="30000" dirty="0" smtClean="0">
                <a:solidFill>
                  <a:srgbClr val="0000FF"/>
                </a:solidFill>
              </a:rPr>
              <a:t>±</a:t>
            </a:r>
            <a:r>
              <a:rPr lang="en-US" sz="1600" b="1" dirty="0" smtClean="0">
                <a:solidFill>
                  <a:srgbClr val="0000FF"/>
                </a:solidFill>
              </a:rPr>
              <a:t>) trigger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387684"/>
            <a:ext cx="1774220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p</a:t>
            </a:r>
            <a:r>
              <a:rPr lang="en-US" sz="1600" b="1" baseline="30000" dirty="0" smtClean="0">
                <a:solidFill>
                  <a:srgbClr val="FF0000"/>
                </a:solidFill>
              </a:rPr>
              <a:t>± </a:t>
            </a:r>
            <a:r>
              <a:rPr lang="en-US" sz="1600" b="1" dirty="0" smtClean="0">
                <a:solidFill>
                  <a:srgbClr val="FF0000"/>
                </a:solidFill>
              </a:rPr>
              <a:t>trigger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4873020" y="5401364"/>
            <a:ext cx="4270980" cy="112241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9FB8CD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charset="2"/>
                <a:ea typeface="+mn-ea"/>
                <a:cs typeface="Symbol" charset="2"/>
              </a:rPr>
              <a:t>p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increase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instead of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decrease </a:t>
            </a:r>
          </a:p>
        </p:txBody>
      </p:sp>
      <p:pic>
        <p:nvPicPr>
          <p:cNvPr id="16" name="Picture 2" descr="C:\Users\uic_hi\Documents\Plots2010\PionsRawCorr_1126OneCutDca3AuAu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527999" y="2799692"/>
            <a:ext cx="2948940" cy="2526030"/>
          </a:xfrm>
          <a:prstGeom prst="rect">
            <a:avLst/>
          </a:prstGeom>
          <a:noFill/>
        </p:spPr>
      </p:pic>
      <p:pic>
        <p:nvPicPr>
          <p:cNvPr id="17" name="Picture 3" descr="C:\Users\uic_hi\Documents\Plots2010\NonPionsRawCorr_1126OneCutDca3AuAu.pn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197490" y="2799692"/>
            <a:ext cx="2948940" cy="2526030"/>
          </a:xfrm>
          <a:prstGeom prst="rect">
            <a:avLst/>
          </a:prstGeom>
          <a:noFill/>
        </p:spPr>
      </p:pic>
      <p:sp>
        <p:nvSpPr>
          <p:cNvPr id="18" name="Right Arrow 17"/>
          <p:cNvSpPr/>
          <p:nvPr/>
        </p:nvSpPr>
        <p:spPr>
          <a:xfrm rot="3097455">
            <a:off x="1596611" y="2803299"/>
            <a:ext cx="1279905" cy="165955"/>
          </a:xfrm>
          <a:prstGeom prst="rightArrow">
            <a:avLst>
              <a:gd name="adj1" fmla="val 35668"/>
              <a:gd name="adj2" fmla="val 171716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 rot="3097455">
            <a:off x="6430761" y="2803300"/>
            <a:ext cx="1279905" cy="165955"/>
          </a:xfrm>
          <a:prstGeom prst="rightArrow">
            <a:avLst>
              <a:gd name="adj1" fmla="val 35668"/>
              <a:gd name="adj2" fmla="val 171716"/>
            </a:avLst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Source of the Ridge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2013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Kolja Kauder, LLWI 2013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1A42C-469A-CB43-B8A0-BA85B7ACE25D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3" name="Content Placeholder 4"/>
          <p:cNvSpPr>
            <a:spLocks noGrp="1"/>
          </p:cNvSpPr>
          <p:nvPr>
            <p:ph sz="quarter" idx="1"/>
          </p:nvPr>
        </p:nvSpPr>
        <p:spPr>
          <a:xfrm>
            <a:off x="4496676" y="1219200"/>
            <a:ext cx="4595488" cy="2421987"/>
          </a:xfrm>
        </p:spPr>
        <p:txBody>
          <a:bodyPr>
            <a:normAutofit/>
          </a:bodyPr>
          <a:lstStyle/>
          <a:p>
            <a:r>
              <a:rPr lang="en-US" sz="2000" dirty="0" smtClean="0"/>
              <a:t>Front runner: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r>
              <a:rPr lang="en-US" sz="2000" b="1" dirty="0" smtClean="0"/>
              <a:t>Hydro</a:t>
            </a:r>
            <a:r>
              <a:rPr lang="en-US" sz="2000" dirty="0" smtClean="0"/>
              <a:t>: </a:t>
            </a:r>
            <a:br>
              <a:rPr lang="en-US" sz="2000" dirty="0" smtClean="0"/>
            </a:br>
            <a:r>
              <a:rPr lang="en-US" sz="2000" dirty="0" smtClean="0"/>
              <a:t>Initial State </a:t>
            </a:r>
            <a:r>
              <a:rPr lang="en-US" sz="2000" b="1" dirty="0" smtClean="0"/>
              <a:t>Anisotropy </a:t>
            </a:r>
            <a:r>
              <a:rPr lang="en-US" sz="2000" dirty="0" smtClean="0">
                <a:sym typeface="Wingdings"/>
              </a:rPr>
              <a:t> Final State</a:t>
            </a:r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3819179" cy="4937760"/>
          </a:xfrm>
        </p:spPr>
        <p:txBody>
          <a:bodyPr/>
          <a:lstStyle/>
          <a:p>
            <a:r>
              <a:rPr lang="en-US" dirty="0" smtClean="0"/>
              <a:t>Multitude of Ridge models </a:t>
            </a:r>
          </a:p>
          <a:p>
            <a:pPr lvl="2"/>
            <a:r>
              <a:rPr lang="en-US" dirty="0" smtClean="0"/>
              <a:t>Radiation + Jet Quenching</a:t>
            </a:r>
          </a:p>
          <a:p>
            <a:pPr lvl="2"/>
            <a:r>
              <a:rPr lang="en-US" dirty="0" smtClean="0"/>
              <a:t>Radiation + Longitudinal Flow</a:t>
            </a:r>
          </a:p>
          <a:p>
            <a:pPr lvl="2"/>
            <a:r>
              <a:rPr lang="en-US" dirty="0" smtClean="0"/>
              <a:t>Phantom Jet</a:t>
            </a:r>
          </a:p>
          <a:p>
            <a:pPr lvl="2"/>
            <a:r>
              <a:rPr lang="en-US" dirty="0" smtClean="0"/>
              <a:t>Turbulent Color Fields</a:t>
            </a:r>
          </a:p>
          <a:p>
            <a:pPr lvl="2"/>
            <a:r>
              <a:rPr lang="en-US" dirty="0" smtClean="0"/>
              <a:t>Momentum Kick</a:t>
            </a:r>
          </a:p>
          <a:p>
            <a:pPr lvl="2"/>
            <a:r>
              <a:rPr lang="en-US" dirty="0" smtClean="0"/>
              <a:t>Medium Heating and Parton Recombination</a:t>
            </a:r>
          </a:p>
          <a:p>
            <a:pPr lvl="2"/>
            <a:r>
              <a:rPr lang="en-US" dirty="0" smtClean="0"/>
              <a:t>...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</p:txBody>
      </p:sp>
      <p:pic>
        <p:nvPicPr>
          <p:cNvPr id="32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05830" y="1400612"/>
            <a:ext cx="3138170" cy="1493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" name="Picture 6"/>
          <p:cNvPicPr>
            <a:picLocks noChangeAspect="1" noChangeArrowheads="1"/>
          </p:cNvPicPr>
          <p:nvPr/>
        </p:nvPicPr>
        <p:blipFill>
          <a:blip r:embed="rId3"/>
          <a:srcRect l="5780" t="4857" r="3546" b="18201"/>
          <a:stretch>
            <a:fillRect/>
          </a:stretch>
        </p:blipFill>
        <p:spPr bwMode="auto">
          <a:xfrm>
            <a:off x="4857252" y="3641187"/>
            <a:ext cx="4053490" cy="1430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" name="Content Placeholder 4"/>
          <p:cNvSpPr>
            <a:spLocks noGrp="1"/>
          </p:cNvSpPr>
          <p:nvPr>
            <p:ph sz="quarter" idx="1"/>
          </p:nvPr>
        </p:nvSpPr>
        <p:spPr>
          <a:xfrm>
            <a:off x="4548512" y="5051661"/>
            <a:ext cx="4595488" cy="610968"/>
          </a:xfrm>
        </p:spPr>
        <p:txBody>
          <a:bodyPr>
            <a:normAutofit/>
          </a:bodyPr>
          <a:lstStyle/>
          <a:p>
            <a:r>
              <a:rPr lang="en-US" sz="2000" dirty="0" smtClean="0"/>
              <a:t>Ridge: </a:t>
            </a:r>
            <a:r>
              <a:rPr lang="en-US" sz="2000" b="1" dirty="0" smtClean="0"/>
              <a:t>Odd harmonics</a:t>
            </a:r>
            <a:r>
              <a:rPr lang="en-US" sz="2000" dirty="0" smtClean="0"/>
              <a:t> not negligible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Scaling of Fourier Coefficients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Kolja Kauder, LLWI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4342-C45F-5642-9F1E-B1172F473CEA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3" name="Picture 12" descr="RidgeVisualization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2648" y="1022688"/>
            <a:ext cx="3550693" cy="2419153"/>
          </a:xfrm>
          <a:prstGeom prst="rect">
            <a:avLst/>
          </a:prstGeom>
        </p:spPr>
      </p:pic>
      <p:pic>
        <p:nvPicPr>
          <p:cNvPr id="14" name="Picture 13" descr="VnFigure2071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7814" y="2797960"/>
            <a:ext cx="3987643" cy="2825793"/>
          </a:xfrm>
          <a:prstGeom prst="rect">
            <a:avLst/>
          </a:prstGeom>
        </p:spPr>
      </p:pic>
      <p:sp>
        <p:nvSpPr>
          <p:cNvPr id="16" name="Content Placeholder 2"/>
          <p:cNvSpPr txBox="1">
            <a:spLocks/>
          </p:cNvSpPr>
          <p:nvPr/>
        </p:nvSpPr>
        <p:spPr>
          <a:xfrm>
            <a:off x="5156357" y="1308754"/>
            <a:ext cx="3987643" cy="1844141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lvl="0" indent="-274320" defTabSz="91440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r>
              <a:rPr lang="en-US" sz="2200" dirty="0" smtClean="0">
                <a:solidFill>
                  <a:srgbClr val="000000"/>
                </a:solidFill>
              </a:rPr>
              <a:t>Expect flow-like harmonics to scale with </a:t>
            </a:r>
            <a:r>
              <a:rPr lang="en-US" sz="2200" b="1" dirty="0" smtClean="0">
                <a:solidFill>
                  <a:srgbClr val="000000"/>
                </a:solidFill>
              </a:rPr>
              <a:t>quark number</a:t>
            </a:r>
          </a:p>
          <a:p>
            <a:pPr marL="274320" indent="-274320" defTabSz="91440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r>
              <a:rPr lang="en-US" sz="2200" dirty="0" smtClean="0">
                <a:solidFill>
                  <a:srgbClr val="000000"/>
                </a:solidFill>
              </a:rPr>
              <a:t>Non</a:t>
            </a:r>
            <a:r>
              <a:rPr lang="en-US" sz="2200" dirty="0" smtClean="0">
                <a:solidFill>
                  <a:srgbClr val="000000"/>
                </a:solidFill>
              </a:rPr>
              <a:t>-Pions: P / K ratio also measured. </a:t>
            </a:r>
            <a:endParaRPr lang="en-US" sz="2200" dirty="0" smtClean="0">
              <a:solidFill>
                <a:srgbClr val="000000"/>
              </a:solidFill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tabLst/>
              <a:defRPr/>
            </a:pPr>
            <a:endParaRPr kumimoji="0" lang="en-US" sz="2200" b="1" i="0" u="none" strike="noStrike" kern="1200" cap="none" spc="0" normalizeH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4937814" y="5573470"/>
            <a:ext cx="3987643" cy="92987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Indications that V</a:t>
            </a:r>
            <a:r>
              <a:rPr kumimoji="0" lang="en-US" sz="22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V</a:t>
            </a:r>
            <a:r>
              <a:rPr kumimoji="0" lang="en-US" sz="22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 </a:t>
            </a:r>
            <a:r>
              <a:rPr lang="en-US" sz="2200" noProof="0" dirty="0" smtClean="0">
                <a:solidFill>
                  <a:srgbClr val="000000"/>
                </a:solidFill>
              </a:rPr>
              <a:t>scale differently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08794" y="5040646"/>
            <a:ext cx="220141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i="1" dirty="0" smtClean="0"/>
              <a:t>Statistical errors only</a:t>
            </a:r>
            <a:endParaRPr lang="en-US" sz="1500" i="1" dirty="0"/>
          </a:p>
        </p:txBody>
      </p:sp>
      <p:pic>
        <p:nvPicPr>
          <p:cNvPr id="12" name="Picture 11" descr="V2Cartoo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411" y="3441841"/>
            <a:ext cx="4242816" cy="2877312"/>
          </a:xfrm>
          <a:prstGeom prst="rect">
            <a:avLst/>
          </a:prstGeom>
        </p:spPr>
      </p:pic>
      <p:pic>
        <p:nvPicPr>
          <p:cNvPr id="19" name="Picture 18" descr="V2V3Cartoon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411" y="3441841"/>
            <a:ext cx="4242816" cy="2877312"/>
          </a:xfrm>
          <a:prstGeom prst="rect">
            <a:avLst/>
          </a:prstGeom>
        </p:spPr>
      </p:pic>
      <p:pic>
        <p:nvPicPr>
          <p:cNvPr id="20" name="Picture 19" descr="V2V3SumCartoo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3411" y="3441841"/>
            <a:ext cx="4242816" cy="2877312"/>
          </a:xfrm>
          <a:prstGeom prst="rect">
            <a:avLst/>
          </a:prstGeom>
        </p:spPr>
      </p:pic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7338035" y="228600"/>
            <a:ext cx="1587422" cy="49144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0000" tIns="46800" rIns="90000" bIns="46800">
            <a:prstTxWarp prst="textNoShape">
              <a:avLst/>
            </a:prstTxWarp>
            <a:spAutoFit/>
          </a:bodyPr>
          <a:lstStyle/>
          <a:p>
            <a:pPr algn="r" defTabSz="912813" hangingPunct="0">
              <a:lnSpc>
                <a:spcPct val="93000"/>
              </a:lnSpc>
              <a:spcBef>
                <a:spcPts val="350"/>
              </a:spcBef>
              <a:buClr>
                <a:srgbClr val="336666"/>
              </a:buClr>
              <a:buSzPct val="70000"/>
              <a:tabLst>
                <a:tab pos="723900" algn="l"/>
                <a:tab pos="1447800" algn="l"/>
                <a:tab pos="2171700" algn="l"/>
              </a:tabLst>
            </a:pPr>
            <a:r>
              <a:rPr lang="en-GB" sz="1200" dirty="0" smtClean="0">
                <a:solidFill>
                  <a:srgbClr val="000000"/>
                </a:solidFill>
                <a:ea typeface="Arial" charset="0"/>
                <a:cs typeface="Arial" charset="0"/>
              </a:rPr>
              <a:t>0-10% central</a:t>
            </a:r>
          </a:p>
          <a:p>
            <a:pPr algn="r" defTabSz="912813" hangingPunct="0">
              <a:lnSpc>
                <a:spcPct val="93000"/>
              </a:lnSpc>
              <a:spcBef>
                <a:spcPts val="350"/>
              </a:spcBef>
              <a:buClr>
                <a:srgbClr val="336666"/>
              </a:buClr>
              <a:buSzPct val="70000"/>
              <a:tabLst>
                <a:tab pos="723900" algn="l"/>
                <a:tab pos="1447800" algn="l"/>
                <a:tab pos="2171700" algn="l"/>
              </a:tabLst>
            </a:pPr>
            <a:r>
              <a:rPr lang="en-GB" sz="1200" dirty="0" smtClean="0">
                <a:solidFill>
                  <a:srgbClr val="000000"/>
                </a:solidFill>
                <a:ea typeface="Arial" charset="0"/>
                <a:cs typeface="Arial" charset="0"/>
              </a:rPr>
              <a:t>4 </a:t>
            </a:r>
            <a:r>
              <a:rPr lang="en-GB" sz="1200" dirty="0">
                <a:solidFill>
                  <a:srgbClr val="000000"/>
                </a:solidFill>
                <a:ea typeface="Arial" charset="0"/>
                <a:cs typeface="Arial" charset="0"/>
              </a:rPr>
              <a:t>&lt; p</a:t>
            </a:r>
            <a:r>
              <a:rPr lang="en-GB" sz="1200" baseline="-25000" dirty="0">
                <a:solidFill>
                  <a:srgbClr val="000000"/>
                </a:solidFill>
                <a:ea typeface="Arial" charset="0"/>
                <a:cs typeface="Arial" charset="0"/>
              </a:rPr>
              <a:t>T,trig</a:t>
            </a:r>
            <a:r>
              <a:rPr lang="en-GB" sz="1200" dirty="0">
                <a:solidFill>
                  <a:srgbClr val="000000"/>
                </a:solidFill>
                <a:ea typeface="Arial" charset="0"/>
                <a:cs typeface="Arial" charset="0"/>
              </a:rPr>
              <a:t> &lt;</a:t>
            </a:r>
            <a:r>
              <a:rPr lang="en-GB" sz="1200" dirty="0" smtClean="0">
                <a:solidFill>
                  <a:srgbClr val="000000"/>
                </a:solidFill>
                <a:ea typeface="Arial" charset="0"/>
                <a:cs typeface="Arial" charset="0"/>
              </a:rPr>
              <a:t> 5 </a:t>
            </a:r>
            <a:r>
              <a:rPr lang="en-GB" sz="1200" dirty="0">
                <a:solidFill>
                  <a:srgbClr val="000000"/>
                </a:solidFill>
                <a:ea typeface="Arial" charset="0"/>
                <a:cs typeface="Arial" charset="0"/>
              </a:rPr>
              <a:t>GeV/</a:t>
            </a:r>
            <a:r>
              <a:rPr lang="en-GB" sz="1200" i="1" dirty="0" smtClean="0">
                <a:solidFill>
                  <a:srgbClr val="000000"/>
                </a:solidFill>
                <a:ea typeface="Arial" charset="0"/>
                <a:cs typeface="Arial" charset="0"/>
              </a:rPr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Kolja Kauder, LLWI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4342-C45F-5642-9F1E-B1172F473CEA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Identified Triggers	</a:t>
            </a:r>
          </a:p>
          <a:p>
            <a:pPr lvl="1"/>
            <a:r>
              <a:rPr lang="en-US" dirty="0" smtClean="0"/>
              <a:t>Jet Cone:  Associated yield much larger for pion than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proton+kaon</a:t>
            </a:r>
            <a:r>
              <a:rPr lang="en-US" dirty="0" smtClean="0"/>
              <a:t> </a:t>
            </a:r>
            <a:r>
              <a:rPr lang="en-US" dirty="0" smtClean="0"/>
              <a:t>triggers.</a:t>
            </a:r>
          </a:p>
          <a:p>
            <a:pPr lvl="1"/>
            <a:r>
              <a:rPr lang="en-US" dirty="0" smtClean="0"/>
              <a:t>Signs of enhancement compared to d+Au</a:t>
            </a:r>
          </a:p>
          <a:p>
            <a:pPr lvl="1"/>
            <a:r>
              <a:rPr lang="en-US" dirty="0" smtClean="0"/>
              <a:t>Ridge:  Associated yield smaller for pions.  Scaling behavior constrains models</a:t>
            </a:r>
          </a:p>
          <a:p>
            <a:endParaRPr lang="en-US" dirty="0" smtClean="0"/>
          </a:p>
          <a:p>
            <a:r>
              <a:rPr lang="en-US" dirty="0" smtClean="0"/>
              <a:t>Outlook:</a:t>
            </a:r>
          </a:p>
          <a:p>
            <a:pPr lvl="1"/>
            <a:r>
              <a:rPr lang="en-US" dirty="0" smtClean="0"/>
              <a:t>Quantify comparison to </a:t>
            </a:r>
            <a:r>
              <a:rPr lang="en-US" dirty="0" err="1" smtClean="0"/>
              <a:t>ReCo</a:t>
            </a:r>
            <a:endParaRPr lang="en-US" dirty="0" smtClean="0"/>
          </a:p>
          <a:p>
            <a:pPr lvl="1"/>
            <a:r>
              <a:rPr lang="en-US" dirty="0" smtClean="0"/>
              <a:t>Proton-Kaon separation</a:t>
            </a:r>
          </a:p>
          <a:p>
            <a:pPr lvl="1"/>
            <a:r>
              <a:rPr lang="en-US" dirty="0" smtClean="0"/>
              <a:t>Quark vs. Gluon Jets?</a:t>
            </a:r>
          </a:p>
          <a:p>
            <a:pPr lvl="1"/>
            <a:endParaRPr lang="en-US" sz="2500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5729542" y="3438343"/>
            <a:ext cx="2677358" cy="2580563"/>
            <a:chOff x="0" y="1321711"/>
            <a:chExt cx="2773167" cy="2580563"/>
          </a:xfrm>
        </p:grpSpPr>
        <p:pic>
          <p:nvPicPr>
            <p:cNvPr id="11" name="Picture 10" descr="GluonContribAKK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321711"/>
              <a:ext cx="2483251" cy="2580563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1425460" y="3011262"/>
              <a:ext cx="1347707" cy="600164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n-US" sz="1100" dirty="0" smtClean="0"/>
                <a:t>Albino et al.</a:t>
              </a:r>
            </a:p>
            <a:p>
              <a:r>
                <a:rPr lang="en-US" sz="1100" dirty="0" smtClean="0"/>
                <a:t>NPB 725 (2005) 181</a:t>
              </a:r>
              <a:endParaRPr lang="en-US" sz="11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49135" y="2287627"/>
              <a:ext cx="18370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Gluon </a:t>
              </a:r>
              <a:br>
                <a:rPr lang="en-US" sz="1400" dirty="0" smtClean="0"/>
              </a:br>
              <a:r>
                <a:rPr lang="en-US" sz="1400" dirty="0" smtClean="0"/>
                <a:t>contribution factor</a:t>
              </a:r>
              <a:endParaRPr lang="en-US" sz="1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Kolja Kauder, LLWI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4342-C45F-5642-9F1E-B1172F473CEA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Introduction / Motivation</a:t>
            </a:r>
          </a:p>
          <a:p>
            <a:pPr lvl="1"/>
            <a:r>
              <a:rPr lang="en-US" dirty="0" smtClean="0"/>
              <a:t>Quark Gluon Plasma</a:t>
            </a:r>
          </a:p>
          <a:p>
            <a:pPr lvl="1"/>
            <a:r>
              <a:rPr lang="en-US" dirty="0" smtClean="0"/>
              <a:t>Experimental Setup</a:t>
            </a:r>
          </a:p>
          <a:p>
            <a:pPr lvl="1"/>
            <a:r>
              <a:rPr lang="en-US" dirty="0" smtClean="0"/>
              <a:t>Jets as Probes via 2D Correlation Analyses</a:t>
            </a:r>
          </a:p>
          <a:p>
            <a:pPr lvl="1"/>
            <a:r>
              <a:rPr lang="en-US" dirty="0" smtClean="0"/>
              <a:t>Identifying Trigger Particles to Study Particle Production</a:t>
            </a:r>
          </a:p>
          <a:p>
            <a:r>
              <a:rPr lang="en-US" dirty="0" smtClean="0"/>
              <a:t>Particle Identification Method</a:t>
            </a:r>
          </a:p>
          <a:p>
            <a:r>
              <a:rPr lang="en-US" dirty="0" smtClean="0"/>
              <a:t>Results</a:t>
            </a:r>
          </a:p>
          <a:p>
            <a:pPr lvl="1"/>
            <a:r>
              <a:rPr lang="en-US" dirty="0" smtClean="0"/>
              <a:t>Jet Cone Dilution by Background Triggers</a:t>
            </a:r>
          </a:p>
          <a:p>
            <a:pPr lvl="1"/>
            <a:r>
              <a:rPr lang="en-US" dirty="0" smtClean="0"/>
              <a:t>Ridge (and Away-Side): Higher Harmonics</a:t>
            </a:r>
          </a:p>
          <a:p>
            <a:r>
              <a:rPr lang="en-US" dirty="0" smtClean="0"/>
              <a:t>Summary and Outlook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4342-C45F-5642-9F1E-B1172F473CEA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Kolja Kauder, LLWI 2013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Stages of a Heavy Ion Collision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Kolja Kauder, LLWI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4342-C45F-5642-9F1E-B1172F473CEA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/>
          <a:srcRect b="24968"/>
          <a:stretch>
            <a:fillRect/>
          </a:stretch>
        </p:blipFill>
        <p:spPr bwMode="auto">
          <a:xfrm>
            <a:off x="457200" y="1219200"/>
            <a:ext cx="8232648" cy="1761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Content Placeholder 23"/>
          <p:cNvSpPr txBox="1">
            <a:spLocks/>
          </p:cNvSpPr>
          <p:nvPr/>
        </p:nvSpPr>
        <p:spPr>
          <a:xfrm>
            <a:off x="2712971" y="3382027"/>
            <a:ext cx="4021221" cy="259159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Quark Gluon Plasma:</a:t>
            </a:r>
          </a:p>
          <a:p>
            <a:pPr marL="731520" lvl="1" indent="-274320" defTabSz="91440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r>
              <a:rPr lang="en-US" sz="2600" dirty="0" smtClean="0">
                <a:solidFill>
                  <a:schemeClr val="tx1"/>
                </a:solidFill>
              </a:rPr>
              <a:t>Hot</a:t>
            </a:r>
          </a:p>
          <a:p>
            <a:pPr marL="731520" lvl="1" indent="-274320" defTabSz="91440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r>
              <a:rPr lang="en-US" sz="2600" dirty="0" smtClean="0">
                <a:solidFill>
                  <a:schemeClr val="tx1"/>
                </a:solidFill>
              </a:rPr>
              <a:t>Liquid</a:t>
            </a:r>
          </a:p>
          <a:p>
            <a:pPr marL="731520" lvl="1" indent="-274320" defTabSz="91440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r>
              <a:rPr lang="en-US" sz="2600" dirty="0" smtClean="0">
                <a:solidFill>
                  <a:schemeClr val="tx1"/>
                </a:solidFill>
              </a:rPr>
              <a:t>Strongly Interacting</a:t>
            </a:r>
          </a:p>
          <a:p>
            <a:pPr marL="731520" lvl="1" indent="-274320" defTabSz="91440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r>
              <a:rPr lang="en-US" sz="2600" dirty="0" smtClean="0">
                <a:solidFill>
                  <a:schemeClr val="tx1"/>
                </a:solidFill>
              </a:rPr>
              <a:t>Quark &amp; Gluon DOF</a:t>
            </a:r>
          </a:p>
        </p:txBody>
      </p:sp>
      <p:sp>
        <p:nvSpPr>
          <p:cNvPr id="13" name="Content Placeholder 23"/>
          <p:cNvSpPr txBox="1">
            <a:spLocks/>
          </p:cNvSpPr>
          <p:nvPr/>
        </p:nvSpPr>
        <p:spPr>
          <a:xfrm>
            <a:off x="6952200" y="3081146"/>
            <a:ext cx="2191800" cy="60176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lang="en-US" sz="2600" dirty="0" smtClean="0"/>
              <a:t>Measured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rot="16200000" flipV="1">
            <a:off x="3839114" y="2575312"/>
            <a:ext cx="1010722" cy="60270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3" idx="0"/>
          </p:cNvCxnSpPr>
          <p:nvPr/>
        </p:nvCxnSpPr>
        <p:spPr>
          <a:xfrm rot="16200000" flipV="1">
            <a:off x="7543788" y="2576833"/>
            <a:ext cx="709842" cy="29878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Content Placeholder 23"/>
          <p:cNvSpPr txBox="1">
            <a:spLocks/>
          </p:cNvSpPr>
          <p:nvPr/>
        </p:nvSpPr>
        <p:spPr>
          <a:xfrm>
            <a:off x="22134" y="3132731"/>
            <a:ext cx="2468041" cy="60176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lang="en-US" sz="2600" dirty="0" smtClean="0"/>
              <a:t>~400 nucleons </a:t>
            </a:r>
          </a:p>
        </p:txBody>
      </p:sp>
      <p:cxnSp>
        <p:nvCxnSpPr>
          <p:cNvPr id="29" name="Straight Arrow Connector 28"/>
          <p:cNvCxnSpPr>
            <a:stCxn id="26" idx="0"/>
          </p:cNvCxnSpPr>
          <p:nvPr/>
        </p:nvCxnSpPr>
        <p:spPr>
          <a:xfrm rot="5400000" flipH="1" flipV="1">
            <a:off x="940291" y="2687169"/>
            <a:ext cx="761427" cy="1296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STAR Detector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mtClean="0"/>
              <a:t>Feb 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5BB2-B922-8C48-9B41-4ACB00F3E87D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smtClean="0"/>
              <a:t>Kolja Kauder, LLWI 2013</a:t>
            </a:r>
            <a:endParaRPr lang="en-US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415" t="18403" r="-1837" b="8533"/>
          <a:stretch>
            <a:fillRect/>
          </a:stretch>
        </p:blipFill>
        <p:spPr bwMode="auto">
          <a:xfrm>
            <a:off x="158776" y="1150294"/>
            <a:ext cx="4936121" cy="360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Frame 7"/>
          <p:cNvSpPr/>
          <p:nvPr/>
        </p:nvSpPr>
        <p:spPr>
          <a:xfrm>
            <a:off x="3766196" y="2215811"/>
            <a:ext cx="1361690" cy="445873"/>
          </a:xfrm>
          <a:prstGeom prst="frame">
            <a:avLst>
              <a:gd name="adj1" fmla="val 6139"/>
            </a:avLst>
          </a:prstGeom>
          <a:ln>
            <a:solidFill>
              <a:srgbClr val="FF66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Content Placeholder 24" descr="ev53_front.jpg"/>
          <p:cNvPicPr>
            <a:picLocks noChangeAspect="1"/>
          </p:cNvPicPr>
          <p:nvPr/>
        </p:nvPicPr>
        <p:blipFill>
          <a:blip r:embed="rId4"/>
          <a:srcRect t="-20424" b="-20424"/>
          <a:stretch>
            <a:fillRect/>
          </a:stretch>
        </p:blipFill>
        <p:spPr bwMode="auto">
          <a:xfrm>
            <a:off x="5417057" y="642907"/>
            <a:ext cx="3269742" cy="3553570"/>
          </a:xfrm>
          <a:prstGeom prst="rect">
            <a:avLst/>
          </a:prstGeom>
        </p:spPr>
      </p:pic>
      <p:pic>
        <p:nvPicPr>
          <p:cNvPr id="10" name="Content Placeholder 25" descr="ev53_side.jpg"/>
          <p:cNvPicPr>
            <a:picLocks noChangeAspect="1"/>
          </p:cNvPicPr>
          <p:nvPr/>
        </p:nvPicPr>
        <p:blipFill>
          <a:blip r:embed="rId5"/>
          <a:srcRect t="-20424" b="-20424"/>
          <a:stretch>
            <a:fillRect/>
          </a:stretch>
        </p:blipFill>
        <p:spPr bwMode="auto">
          <a:xfrm>
            <a:off x="5417057" y="3223160"/>
            <a:ext cx="3269742" cy="35535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144475" y="5932496"/>
            <a:ext cx="1967205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000" dirty="0" smtClean="0"/>
              <a:t>Au+Au, 200 GeV</a:t>
            </a:r>
            <a:endParaRPr lang="en-US" sz="2000" dirty="0"/>
          </a:p>
        </p:txBody>
      </p:sp>
      <p:sp>
        <p:nvSpPr>
          <p:cNvPr id="14" name="Content Placeholder 23"/>
          <p:cNvSpPr txBox="1">
            <a:spLocks/>
          </p:cNvSpPr>
          <p:nvPr/>
        </p:nvSpPr>
        <p:spPr>
          <a:xfrm>
            <a:off x="523176" y="4690781"/>
            <a:ext cx="4893881" cy="1665569"/>
          </a:xfrm>
          <a:prstGeom prst="rect">
            <a:avLst/>
          </a:prstGeom>
        </p:spPr>
        <p:txBody>
          <a:bodyPr vert="horz">
            <a:normAutofit fontScale="925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Full azimuthal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acceptance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lang="en-US" sz="2600" dirty="0" smtClean="0"/>
              <a:t>P</a:t>
            </a:r>
            <a:r>
              <a:rPr lang="en-US" sz="2600" baseline="0" dirty="0" smtClean="0"/>
              <a:t>seudorapidity</a:t>
            </a:r>
            <a:r>
              <a:rPr lang="en-US" sz="2600" dirty="0" smtClean="0"/>
              <a:t> acceptance </a:t>
            </a:r>
            <a:r>
              <a:rPr lang="en-US" sz="2600" baseline="0" dirty="0" smtClean="0"/>
              <a:t>|</a:t>
            </a:r>
            <a:r>
              <a:rPr lang="en-US" sz="2600" baseline="0" dirty="0" smtClean="0">
                <a:latin typeface="Symbol" charset="2"/>
                <a:cs typeface="Symbol" charset="2"/>
              </a:rPr>
              <a:t>h</a:t>
            </a:r>
            <a:r>
              <a:rPr lang="en-US" sz="2600" baseline="0" dirty="0" smtClean="0"/>
              <a:t>|&lt;1</a:t>
            </a:r>
            <a:r>
              <a:rPr lang="en-US" sz="2600" dirty="0" smtClean="0"/>
              <a:t>.8</a:t>
            </a:r>
            <a:endParaRPr lang="en-US" sz="2600" baseline="0" dirty="0" smtClean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Particle Identification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Tomography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Feb 2013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Kolja Kauder, LLWI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4342-C45F-5642-9F1E-B1172F473CEA}" type="slidenum">
              <a:rPr lang="en-US" smtClean="0"/>
              <a:pPr/>
              <a:t>5</a:t>
            </a:fld>
            <a:endParaRPr lang="en-US"/>
          </a:p>
        </p:txBody>
      </p:sp>
      <p:grpSp>
        <p:nvGrpSpPr>
          <p:cNvPr id="8" name="Group 50"/>
          <p:cNvGrpSpPr/>
          <p:nvPr/>
        </p:nvGrpSpPr>
        <p:grpSpPr>
          <a:xfrm>
            <a:off x="167807" y="1857279"/>
            <a:ext cx="4583427" cy="2587690"/>
            <a:chOff x="1657159" y="1729379"/>
            <a:chExt cx="6654205" cy="3670075"/>
          </a:xfrm>
        </p:grpSpPr>
        <p:sp>
          <p:nvSpPr>
            <p:cNvPr id="9" name="Text Box 40"/>
            <p:cNvSpPr txBox="1">
              <a:spLocks noChangeArrowheads="1"/>
            </p:cNvSpPr>
            <p:nvPr/>
          </p:nvSpPr>
          <p:spPr bwMode="auto">
            <a:xfrm>
              <a:off x="6290121" y="3841957"/>
              <a:ext cx="2021243" cy="5238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charset="2"/>
                <a:buNone/>
              </a:pPr>
              <a:r>
                <a:rPr lang="en-US" dirty="0" smtClean="0"/>
                <a:t>Trigger</a:t>
              </a:r>
              <a:endParaRPr lang="en-US" dirty="0"/>
            </a:p>
          </p:txBody>
        </p:sp>
        <p:grpSp>
          <p:nvGrpSpPr>
            <p:cNvPr id="10" name="Group 20"/>
            <p:cNvGrpSpPr>
              <a:grpSpLocks/>
            </p:cNvGrpSpPr>
            <p:nvPr/>
          </p:nvGrpSpPr>
          <p:grpSpPr bwMode="auto">
            <a:xfrm>
              <a:off x="2520164" y="1729379"/>
              <a:ext cx="5174773" cy="3670075"/>
              <a:chOff x="3435" y="1720"/>
              <a:chExt cx="2230" cy="1536"/>
            </a:xfrm>
          </p:grpSpPr>
          <p:grpSp>
            <p:nvGrpSpPr>
              <p:cNvPr id="16" name="Group 25"/>
              <p:cNvGrpSpPr>
                <a:grpSpLocks/>
              </p:cNvGrpSpPr>
              <p:nvPr/>
            </p:nvGrpSpPr>
            <p:grpSpPr bwMode="auto">
              <a:xfrm>
                <a:off x="3771" y="1720"/>
                <a:ext cx="987" cy="1536"/>
                <a:chOff x="3771" y="1712"/>
                <a:chExt cx="987" cy="1536"/>
              </a:xfrm>
            </p:grpSpPr>
            <p:sp>
              <p:nvSpPr>
                <p:cNvPr id="24" name="Oval 23"/>
                <p:cNvSpPr>
                  <a:spLocks noChangeArrowheads="1"/>
                </p:cNvSpPr>
                <p:nvPr/>
              </p:nvSpPr>
              <p:spPr bwMode="auto">
                <a:xfrm>
                  <a:off x="3771" y="1712"/>
                  <a:ext cx="960" cy="153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0000"/>
                    </a:gs>
                    <a:gs pos="100000">
                      <a:srgbClr val="FFFF66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20000"/>
                    </a:spcBef>
                    <a:buClr>
                      <a:schemeClr val="tx1"/>
                    </a:buClr>
                    <a:buSzPct val="70000"/>
                    <a:buFont typeface="Wingdings" charset="2"/>
                    <a:buNone/>
                  </a:pPr>
                  <a:endParaRPr lang="en-US"/>
                </a:p>
              </p:txBody>
            </p:sp>
            <p:sp>
              <p:nvSpPr>
                <p:cNvPr id="25" name="Oval 24"/>
                <p:cNvSpPr>
                  <a:spLocks noChangeArrowheads="1"/>
                </p:cNvSpPr>
                <p:nvPr/>
              </p:nvSpPr>
              <p:spPr bwMode="auto">
                <a:xfrm>
                  <a:off x="4443" y="2336"/>
                  <a:ext cx="96" cy="96"/>
                </a:xfrm>
                <a:prstGeom prst="ellipse">
                  <a:avLst/>
                </a:prstGeom>
                <a:solidFill>
                  <a:srgbClr val="33CC33"/>
                </a:solidFill>
                <a:ln w="9525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20000"/>
                    </a:spcBef>
                    <a:buClr>
                      <a:schemeClr val="tx1"/>
                    </a:buClr>
                    <a:buSzPct val="70000"/>
                    <a:buFont typeface="Wingdings" charset="2"/>
                    <a:buNone/>
                  </a:pPr>
                  <a:endParaRPr lang="en-US"/>
                </a:p>
              </p:txBody>
            </p:sp>
            <p:sp>
              <p:nvSpPr>
                <p:cNvPr id="26" name="Oval 25"/>
                <p:cNvSpPr>
                  <a:spLocks noChangeArrowheads="1"/>
                </p:cNvSpPr>
                <p:nvPr/>
              </p:nvSpPr>
              <p:spPr bwMode="auto">
                <a:xfrm>
                  <a:off x="4491" y="2432"/>
                  <a:ext cx="96" cy="96"/>
                </a:xfrm>
                <a:prstGeom prst="ellipse">
                  <a:avLst/>
                </a:prstGeom>
                <a:solidFill>
                  <a:srgbClr val="33CC33"/>
                </a:solidFill>
                <a:ln w="9525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20000"/>
                    </a:spcBef>
                    <a:buClr>
                      <a:schemeClr val="tx1"/>
                    </a:buClr>
                    <a:buSzPct val="70000"/>
                    <a:buFont typeface="Wingdings" charset="2"/>
                    <a:buNone/>
                  </a:pPr>
                  <a:endParaRPr lang="en-US"/>
                </a:p>
              </p:txBody>
            </p:sp>
            <p:sp>
              <p:nvSpPr>
                <p:cNvPr id="27" name="Freeform 26"/>
                <p:cNvSpPr>
                  <a:spLocks/>
                </p:cNvSpPr>
                <p:nvPr/>
              </p:nvSpPr>
              <p:spPr bwMode="auto">
                <a:xfrm rot="1612189">
                  <a:off x="4539" y="2432"/>
                  <a:ext cx="219" cy="86"/>
                </a:xfrm>
                <a:custGeom>
                  <a:avLst/>
                  <a:gdLst>
                    <a:gd name="T0" fmla="*/ 0 w 1248"/>
                    <a:gd name="T1" fmla="*/ 0 h 760"/>
                    <a:gd name="T2" fmla="*/ 0 w 1248"/>
                    <a:gd name="T3" fmla="*/ 0 h 760"/>
                    <a:gd name="T4" fmla="*/ 0 w 1248"/>
                    <a:gd name="T5" fmla="*/ 0 h 760"/>
                    <a:gd name="T6" fmla="*/ 0 w 1248"/>
                    <a:gd name="T7" fmla="*/ 0 h 760"/>
                    <a:gd name="T8" fmla="*/ 0 w 1248"/>
                    <a:gd name="T9" fmla="*/ 0 h 760"/>
                    <a:gd name="T10" fmla="*/ 0 w 1248"/>
                    <a:gd name="T11" fmla="*/ 0 h 760"/>
                    <a:gd name="T12" fmla="*/ 0 w 1248"/>
                    <a:gd name="T13" fmla="*/ 0 h 760"/>
                    <a:gd name="T14" fmla="*/ 0 w 1248"/>
                    <a:gd name="T15" fmla="*/ 0 h 76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248"/>
                    <a:gd name="T25" fmla="*/ 0 h 760"/>
                    <a:gd name="T26" fmla="*/ 1248 w 1248"/>
                    <a:gd name="T27" fmla="*/ 760 h 76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248" h="760">
                      <a:moveTo>
                        <a:pt x="0" y="760"/>
                      </a:moveTo>
                      <a:cubicBezTo>
                        <a:pt x="96" y="760"/>
                        <a:pt x="192" y="760"/>
                        <a:pt x="240" y="712"/>
                      </a:cubicBezTo>
                      <a:cubicBezTo>
                        <a:pt x="288" y="664"/>
                        <a:pt x="240" y="512"/>
                        <a:pt x="288" y="472"/>
                      </a:cubicBezTo>
                      <a:cubicBezTo>
                        <a:pt x="336" y="432"/>
                        <a:pt x="472" y="512"/>
                        <a:pt x="528" y="472"/>
                      </a:cubicBezTo>
                      <a:cubicBezTo>
                        <a:pt x="584" y="432"/>
                        <a:pt x="560" y="264"/>
                        <a:pt x="624" y="232"/>
                      </a:cubicBezTo>
                      <a:cubicBezTo>
                        <a:pt x="688" y="200"/>
                        <a:pt x="856" y="312"/>
                        <a:pt x="912" y="280"/>
                      </a:cubicBezTo>
                      <a:cubicBezTo>
                        <a:pt x="968" y="248"/>
                        <a:pt x="904" y="80"/>
                        <a:pt x="960" y="40"/>
                      </a:cubicBezTo>
                      <a:cubicBezTo>
                        <a:pt x="1016" y="0"/>
                        <a:pt x="1132" y="20"/>
                        <a:pt x="1248" y="40"/>
                      </a:cubicBezTo>
                    </a:path>
                  </a:pathLst>
                </a:custGeom>
                <a:solidFill>
                  <a:srgbClr val="0000FF"/>
                </a:solidFill>
                <a:ln w="2857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20000"/>
                    </a:spcBef>
                    <a:buClr>
                      <a:schemeClr val="tx1"/>
                    </a:buClr>
                    <a:buSzPct val="70000"/>
                    <a:buFont typeface="Wingdings" charset="2"/>
                    <a:buNone/>
                  </a:pPr>
                  <a:endParaRPr lang="en-US"/>
                </a:p>
              </p:txBody>
            </p:sp>
            <p:sp>
              <p:nvSpPr>
                <p:cNvPr id="28" name="Freeform 27"/>
                <p:cNvSpPr>
                  <a:spLocks/>
                </p:cNvSpPr>
                <p:nvPr/>
              </p:nvSpPr>
              <p:spPr bwMode="auto">
                <a:xfrm rot="1612189">
                  <a:off x="4251" y="2384"/>
                  <a:ext cx="219" cy="86"/>
                </a:xfrm>
                <a:custGeom>
                  <a:avLst/>
                  <a:gdLst>
                    <a:gd name="T0" fmla="*/ 0 w 1248"/>
                    <a:gd name="T1" fmla="*/ 0 h 760"/>
                    <a:gd name="T2" fmla="*/ 0 w 1248"/>
                    <a:gd name="T3" fmla="*/ 0 h 760"/>
                    <a:gd name="T4" fmla="*/ 0 w 1248"/>
                    <a:gd name="T5" fmla="*/ 0 h 760"/>
                    <a:gd name="T6" fmla="*/ 0 w 1248"/>
                    <a:gd name="T7" fmla="*/ 0 h 760"/>
                    <a:gd name="T8" fmla="*/ 0 w 1248"/>
                    <a:gd name="T9" fmla="*/ 0 h 760"/>
                    <a:gd name="T10" fmla="*/ 0 w 1248"/>
                    <a:gd name="T11" fmla="*/ 0 h 760"/>
                    <a:gd name="T12" fmla="*/ 0 w 1248"/>
                    <a:gd name="T13" fmla="*/ 0 h 760"/>
                    <a:gd name="T14" fmla="*/ 0 w 1248"/>
                    <a:gd name="T15" fmla="*/ 0 h 76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248"/>
                    <a:gd name="T25" fmla="*/ 0 h 760"/>
                    <a:gd name="T26" fmla="*/ 1248 w 1248"/>
                    <a:gd name="T27" fmla="*/ 760 h 76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248" h="760">
                      <a:moveTo>
                        <a:pt x="0" y="760"/>
                      </a:moveTo>
                      <a:cubicBezTo>
                        <a:pt x="96" y="760"/>
                        <a:pt x="192" y="760"/>
                        <a:pt x="240" y="712"/>
                      </a:cubicBezTo>
                      <a:cubicBezTo>
                        <a:pt x="288" y="664"/>
                        <a:pt x="240" y="512"/>
                        <a:pt x="288" y="472"/>
                      </a:cubicBezTo>
                      <a:cubicBezTo>
                        <a:pt x="336" y="432"/>
                        <a:pt x="472" y="512"/>
                        <a:pt x="528" y="472"/>
                      </a:cubicBezTo>
                      <a:cubicBezTo>
                        <a:pt x="584" y="432"/>
                        <a:pt x="560" y="264"/>
                        <a:pt x="624" y="232"/>
                      </a:cubicBezTo>
                      <a:cubicBezTo>
                        <a:pt x="688" y="200"/>
                        <a:pt x="856" y="312"/>
                        <a:pt x="912" y="280"/>
                      </a:cubicBezTo>
                      <a:cubicBezTo>
                        <a:pt x="968" y="248"/>
                        <a:pt x="904" y="80"/>
                        <a:pt x="960" y="40"/>
                      </a:cubicBezTo>
                      <a:cubicBezTo>
                        <a:pt x="1016" y="0"/>
                        <a:pt x="1132" y="20"/>
                        <a:pt x="1248" y="40"/>
                      </a:cubicBezTo>
                    </a:path>
                  </a:pathLst>
                </a:custGeom>
                <a:solidFill>
                  <a:srgbClr val="0000FF"/>
                </a:solidFill>
                <a:ln w="2857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20000"/>
                    </a:spcBef>
                    <a:buClr>
                      <a:schemeClr val="tx1"/>
                    </a:buClr>
                    <a:buSzPct val="70000"/>
                    <a:buFont typeface="Wingdings" charset="2"/>
                    <a:buNone/>
                  </a:pPr>
                  <a:endParaRPr lang="en-US"/>
                </a:p>
              </p:txBody>
            </p:sp>
            <p:sp>
              <p:nvSpPr>
                <p:cNvPr id="29" name="Freeform 28"/>
                <p:cNvSpPr>
                  <a:spLocks/>
                </p:cNvSpPr>
                <p:nvPr/>
              </p:nvSpPr>
              <p:spPr bwMode="auto">
                <a:xfrm rot="1612189">
                  <a:off x="4018" y="2375"/>
                  <a:ext cx="219" cy="86"/>
                </a:xfrm>
                <a:custGeom>
                  <a:avLst/>
                  <a:gdLst>
                    <a:gd name="T0" fmla="*/ 0 w 1248"/>
                    <a:gd name="T1" fmla="*/ 0 h 760"/>
                    <a:gd name="T2" fmla="*/ 0 w 1248"/>
                    <a:gd name="T3" fmla="*/ 0 h 760"/>
                    <a:gd name="T4" fmla="*/ 0 w 1248"/>
                    <a:gd name="T5" fmla="*/ 0 h 760"/>
                    <a:gd name="T6" fmla="*/ 0 w 1248"/>
                    <a:gd name="T7" fmla="*/ 0 h 760"/>
                    <a:gd name="T8" fmla="*/ 0 w 1248"/>
                    <a:gd name="T9" fmla="*/ 0 h 760"/>
                    <a:gd name="T10" fmla="*/ 0 w 1248"/>
                    <a:gd name="T11" fmla="*/ 0 h 760"/>
                    <a:gd name="T12" fmla="*/ 0 w 1248"/>
                    <a:gd name="T13" fmla="*/ 0 h 760"/>
                    <a:gd name="T14" fmla="*/ 0 w 1248"/>
                    <a:gd name="T15" fmla="*/ 0 h 76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248"/>
                    <a:gd name="T25" fmla="*/ 0 h 760"/>
                    <a:gd name="T26" fmla="*/ 1248 w 1248"/>
                    <a:gd name="T27" fmla="*/ 760 h 76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248" h="760">
                      <a:moveTo>
                        <a:pt x="0" y="760"/>
                      </a:moveTo>
                      <a:cubicBezTo>
                        <a:pt x="96" y="760"/>
                        <a:pt x="192" y="760"/>
                        <a:pt x="240" y="712"/>
                      </a:cubicBezTo>
                      <a:cubicBezTo>
                        <a:pt x="288" y="664"/>
                        <a:pt x="240" y="512"/>
                        <a:pt x="288" y="472"/>
                      </a:cubicBezTo>
                      <a:cubicBezTo>
                        <a:pt x="336" y="432"/>
                        <a:pt x="472" y="512"/>
                        <a:pt x="528" y="472"/>
                      </a:cubicBezTo>
                      <a:cubicBezTo>
                        <a:pt x="584" y="432"/>
                        <a:pt x="560" y="264"/>
                        <a:pt x="624" y="232"/>
                      </a:cubicBezTo>
                      <a:cubicBezTo>
                        <a:pt x="688" y="200"/>
                        <a:pt x="856" y="312"/>
                        <a:pt x="912" y="280"/>
                      </a:cubicBezTo>
                      <a:cubicBezTo>
                        <a:pt x="968" y="248"/>
                        <a:pt x="904" y="80"/>
                        <a:pt x="960" y="40"/>
                      </a:cubicBezTo>
                      <a:cubicBezTo>
                        <a:pt x="1016" y="0"/>
                        <a:pt x="1132" y="20"/>
                        <a:pt x="1248" y="40"/>
                      </a:cubicBezTo>
                    </a:path>
                  </a:pathLst>
                </a:custGeom>
                <a:solidFill>
                  <a:srgbClr val="0000FF"/>
                </a:solidFill>
                <a:ln w="2857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20000"/>
                    </a:spcBef>
                    <a:buClr>
                      <a:schemeClr val="tx1"/>
                    </a:buClr>
                    <a:buSzPct val="70000"/>
                    <a:buFont typeface="Wingdings" charset="2"/>
                    <a:buNone/>
                  </a:pPr>
                  <a:endParaRPr lang="en-US"/>
                </a:p>
              </p:txBody>
            </p:sp>
            <p:sp>
              <p:nvSpPr>
                <p:cNvPr id="30" name="Freeform 29"/>
                <p:cNvSpPr>
                  <a:spLocks/>
                </p:cNvSpPr>
                <p:nvPr/>
              </p:nvSpPr>
              <p:spPr bwMode="auto">
                <a:xfrm rot="1612189">
                  <a:off x="3792" y="2359"/>
                  <a:ext cx="219" cy="86"/>
                </a:xfrm>
                <a:custGeom>
                  <a:avLst/>
                  <a:gdLst>
                    <a:gd name="T0" fmla="*/ 0 w 1248"/>
                    <a:gd name="T1" fmla="*/ 0 h 760"/>
                    <a:gd name="T2" fmla="*/ 0 w 1248"/>
                    <a:gd name="T3" fmla="*/ 0 h 760"/>
                    <a:gd name="T4" fmla="*/ 0 w 1248"/>
                    <a:gd name="T5" fmla="*/ 0 h 760"/>
                    <a:gd name="T6" fmla="*/ 0 w 1248"/>
                    <a:gd name="T7" fmla="*/ 0 h 760"/>
                    <a:gd name="T8" fmla="*/ 0 w 1248"/>
                    <a:gd name="T9" fmla="*/ 0 h 760"/>
                    <a:gd name="T10" fmla="*/ 0 w 1248"/>
                    <a:gd name="T11" fmla="*/ 0 h 760"/>
                    <a:gd name="T12" fmla="*/ 0 w 1248"/>
                    <a:gd name="T13" fmla="*/ 0 h 760"/>
                    <a:gd name="T14" fmla="*/ 0 w 1248"/>
                    <a:gd name="T15" fmla="*/ 0 h 76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248"/>
                    <a:gd name="T25" fmla="*/ 0 h 760"/>
                    <a:gd name="T26" fmla="*/ 1248 w 1248"/>
                    <a:gd name="T27" fmla="*/ 760 h 76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248" h="760">
                      <a:moveTo>
                        <a:pt x="0" y="760"/>
                      </a:moveTo>
                      <a:cubicBezTo>
                        <a:pt x="96" y="760"/>
                        <a:pt x="192" y="760"/>
                        <a:pt x="240" y="712"/>
                      </a:cubicBezTo>
                      <a:cubicBezTo>
                        <a:pt x="288" y="664"/>
                        <a:pt x="240" y="512"/>
                        <a:pt x="288" y="472"/>
                      </a:cubicBezTo>
                      <a:cubicBezTo>
                        <a:pt x="336" y="432"/>
                        <a:pt x="472" y="512"/>
                        <a:pt x="528" y="472"/>
                      </a:cubicBezTo>
                      <a:cubicBezTo>
                        <a:pt x="584" y="432"/>
                        <a:pt x="560" y="264"/>
                        <a:pt x="624" y="232"/>
                      </a:cubicBezTo>
                      <a:cubicBezTo>
                        <a:pt x="688" y="200"/>
                        <a:pt x="856" y="312"/>
                        <a:pt x="912" y="280"/>
                      </a:cubicBezTo>
                      <a:cubicBezTo>
                        <a:pt x="968" y="248"/>
                        <a:pt x="904" y="80"/>
                        <a:pt x="960" y="40"/>
                      </a:cubicBezTo>
                      <a:cubicBezTo>
                        <a:pt x="1016" y="0"/>
                        <a:pt x="1132" y="20"/>
                        <a:pt x="1248" y="40"/>
                      </a:cubicBezTo>
                    </a:path>
                  </a:pathLst>
                </a:custGeom>
                <a:solidFill>
                  <a:srgbClr val="0000FF"/>
                </a:solidFill>
                <a:ln w="2857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20000"/>
                    </a:spcBef>
                    <a:buClr>
                      <a:schemeClr val="tx1"/>
                    </a:buClr>
                    <a:buSzPct val="70000"/>
                    <a:buFont typeface="Wingdings" charset="2"/>
                    <a:buNone/>
                  </a:pPr>
                  <a:endParaRPr lang="en-US"/>
                </a:p>
              </p:txBody>
            </p:sp>
            <p:sp>
              <p:nvSpPr>
                <p:cNvPr id="31" name="Freeform 30"/>
                <p:cNvSpPr>
                  <a:spLocks/>
                </p:cNvSpPr>
                <p:nvPr/>
              </p:nvSpPr>
              <p:spPr bwMode="auto">
                <a:xfrm rot="4917376">
                  <a:off x="4233" y="2342"/>
                  <a:ext cx="88" cy="54"/>
                </a:xfrm>
                <a:custGeom>
                  <a:avLst/>
                  <a:gdLst>
                    <a:gd name="T0" fmla="*/ 0 w 1248"/>
                    <a:gd name="T1" fmla="*/ 0 h 760"/>
                    <a:gd name="T2" fmla="*/ 0 w 1248"/>
                    <a:gd name="T3" fmla="*/ 0 h 760"/>
                    <a:gd name="T4" fmla="*/ 0 w 1248"/>
                    <a:gd name="T5" fmla="*/ 0 h 760"/>
                    <a:gd name="T6" fmla="*/ 0 w 1248"/>
                    <a:gd name="T7" fmla="*/ 0 h 760"/>
                    <a:gd name="T8" fmla="*/ 0 w 1248"/>
                    <a:gd name="T9" fmla="*/ 0 h 760"/>
                    <a:gd name="T10" fmla="*/ 0 w 1248"/>
                    <a:gd name="T11" fmla="*/ 0 h 760"/>
                    <a:gd name="T12" fmla="*/ 0 w 1248"/>
                    <a:gd name="T13" fmla="*/ 0 h 760"/>
                    <a:gd name="T14" fmla="*/ 0 w 1248"/>
                    <a:gd name="T15" fmla="*/ 0 h 76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248"/>
                    <a:gd name="T25" fmla="*/ 0 h 760"/>
                    <a:gd name="T26" fmla="*/ 1248 w 1248"/>
                    <a:gd name="T27" fmla="*/ 760 h 76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248" h="760">
                      <a:moveTo>
                        <a:pt x="0" y="760"/>
                      </a:moveTo>
                      <a:cubicBezTo>
                        <a:pt x="96" y="760"/>
                        <a:pt x="192" y="760"/>
                        <a:pt x="240" y="712"/>
                      </a:cubicBezTo>
                      <a:cubicBezTo>
                        <a:pt x="288" y="664"/>
                        <a:pt x="240" y="512"/>
                        <a:pt x="288" y="472"/>
                      </a:cubicBezTo>
                      <a:cubicBezTo>
                        <a:pt x="336" y="432"/>
                        <a:pt x="472" y="512"/>
                        <a:pt x="528" y="472"/>
                      </a:cubicBezTo>
                      <a:cubicBezTo>
                        <a:pt x="584" y="432"/>
                        <a:pt x="560" y="264"/>
                        <a:pt x="624" y="232"/>
                      </a:cubicBezTo>
                      <a:cubicBezTo>
                        <a:pt x="688" y="200"/>
                        <a:pt x="856" y="312"/>
                        <a:pt x="912" y="280"/>
                      </a:cubicBezTo>
                      <a:cubicBezTo>
                        <a:pt x="968" y="248"/>
                        <a:pt x="904" y="80"/>
                        <a:pt x="960" y="40"/>
                      </a:cubicBezTo>
                      <a:cubicBezTo>
                        <a:pt x="1016" y="0"/>
                        <a:pt x="1132" y="20"/>
                        <a:pt x="1248" y="40"/>
                      </a:cubicBezTo>
                    </a:path>
                  </a:pathLst>
                </a:custGeom>
                <a:solidFill>
                  <a:srgbClr val="0000FF"/>
                </a:solidFill>
                <a:ln w="2857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rot="10800000" vert="eaVert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20000"/>
                    </a:spcBef>
                    <a:buClr>
                      <a:schemeClr val="tx1"/>
                    </a:buClr>
                    <a:buSzPct val="70000"/>
                    <a:buFont typeface="Wingdings" charset="2"/>
                    <a:buNone/>
                  </a:pPr>
                  <a:endParaRPr lang="en-US"/>
                </a:p>
              </p:txBody>
            </p:sp>
            <p:sp>
              <p:nvSpPr>
                <p:cNvPr id="32" name="Freeform 31"/>
                <p:cNvSpPr>
                  <a:spLocks/>
                </p:cNvSpPr>
                <p:nvPr/>
              </p:nvSpPr>
              <p:spPr bwMode="auto">
                <a:xfrm rot="16682624" flipH="1">
                  <a:off x="4153" y="2442"/>
                  <a:ext cx="88" cy="54"/>
                </a:xfrm>
                <a:custGeom>
                  <a:avLst/>
                  <a:gdLst>
                    <a:gd name="T0" fmla="*/ 0 w 1248"/>
                    <a:gd name="T1" fmla="*/ 0 h 760"/>
                    <a:gd name="T2" fmla="*/ 0 w 1248"/>
                    <a:gd name="T3" fmla="*/ 0 h 760"/>
                    <a:gd name="T4" fmla="*/ 0 w 1248"/>
                    <a:gd name="T5" fmla="*/ 0 h 760"/>
                    <a:gd name="T6" fmla="*/ 0 w 1248"/>
                    <a:gd name="T7" fmla="*/ 0 h 760"/>
                    <a:gd name="T8" fmla="*/ 0 w 1248"/>
                    <a:gd name="T9" fmla="*/ 0 h 760"/>
                    <a:gd name="T10" fmla="*/ 0 w 1248"/>
                    <a:gd name="T11" fmla="*/ 0 h 760"/>
                    <a:gd name="T12" fmla="*/ 0 w 1248"/>
                    <a:gd name="T13" fmla="*/ 0 h 760"/>
                    <a:gd name="T14" fmla="*/ 0 w 1248"/>
                    <a:gd name="T15" fmla="*/ 0 h 76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248"/>
                    <a:gd name="T25" fmla="*/ 0 h 760"/>
                    <a:gd name="T26" fmla="*/ 1248 w 1248"/>
                    <a:gd name="T27" fmla="*/ 760 h 76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248" h="760">
                      <a:moveTo>
                        <a:pt x="0" y="760"/>
                      </a:moveTo>
                      <a:cubicBezTo>
                        <a:pt x="96" y="760"/>
                        <a:pt x="192" y="760"/>
                        <a:pt x="240" y="712"/>
                      </a:cubicBezTo>
                      <a:cubicBezTo>
                        <a:pt x="288" y="664"/>
                        <a:pt x="240" y="512"/>
                        <a:pt x="288" y="472"/>
                      </a:cubicBezTo>
                      <a:cubicBezTo>
                        <a:pt x="336" y="432"/>
                        <a:pt x="472" y="512"/>
                        <a:pt x="528" y="472"/>
                      </a:cubicBezTo>
                      <a:cubicBezTo>
                        <a:pt x="584" y="432"/>
                        <a:pt x="560" y="264"/>
                        <a:pt x="624" y="232"/>
                      </a:cubicBezTo>
                      <a:cubicBezTo>
                        <a:pt x="688" y="200"/>
                        <a:pt x="856" y="312"/>
                        <a:pt x="912" y="280"/>
                      </a:cubicBezTo>
                      <a:cubicBezTo>
                        <a:pt x="968" y="248"/>
                        <a:pt x="904" y="80"/>
                        <a:pt x="960" y="40"/>
                      </a:cubicBezTo>
                      <a:cubicBezTo>
                        <a:pt x="1016" y="0"/>
                        <a:pt x="1132" y="20"/>
                        <a:pt x="1248" y="40"/>
                      </a:cubicBezTo>
                    </a:path>
                  </a:pathLst>
                </a:custGeom>
                <a:solidFill>
                  <a:srgbClr val="0000FF"/>
                </a:solidFill>
                <a:ln w="2857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eaVert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20000"/>
                    </a:spcBef>
                    <a:buClr>
                      <a:schemeClr val="tx1"/>
                    </a:buClr>
                    <a:buSzPct val="70000"/>
                    <a:buFont typeface="Wingdings" charset="2"/>
                    <a:buNone/>
                  </a:pPr>
                  <a:endParaRPr lang="en-US"/>
                </a:p>
              </p:txBody>
            </p:sp>
            <p:sp>
              <p:nvSpPr>
                <p:cNvPr id="33" name="Freeform 32"/>
                <p:cNvSpPr>
                  <a:spLocks/>
                </p:cNvSpPr>
                <p:nvPr/>
              </p:nvSpPr>
              <p:spPr bwMode="auto">
                <a:xfrm rot="4917376">
                  <a:off x="4001" y="2332"/>
                  <a:ext cx="88" cy="54"/>
                </a:xfrm>
                <a:custGeom>
                  <a:avLst/>
                  <a:gdLst>
                    <a:gd name="T0" fmla="*/ 0 w 1248"/>
                    <a:gd name="T1" fmla="*/ 0 h 760"/>
                    <a:gd name="T2" fmla="*/ 0 w 1248"/>
                    <a:gd name="T3" fmla="*/ 0 h 760"/>
                    <a:gd name="T4" fmla="*/ 0 w 1248"/>
                    <a:gd name="T5" fmla="*/ 0 h 760"/>
                    <a:gd name="T6" fmla="*/ 0 w 1248"/>
                    <a:gd name="T7" fmla="*/ 0 h 760"/>
                    <a:gd name="T8" fmla="*/ 0 w 1248"/>
                    <a:gd name="T9" fmla="*/ 0 h 760"/>
                    <a:gd name="T10" fmla="*/ 0 w 1248"/>
                    <a:gd name="T11" fmla="*/ 0 h 760"/>
                    <a:gd name="T12" fmla="*/ 0 w 1248"/>
                    <a:gd name="T13" fmla="*/ 0 h 760"/>
                    <a:gd name="T14" fmla="*/ 0 w 1248"/>
                    <a:gd name="T15" fmla="*/ 0 h 76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248"/>
                    <a:gd name="T25" fmla="*/ 0 h 760"/>
                    <a:gd name="T26" fmla="*/ 1248 w 1248"/>
                    <a:gd name="T27" fmla="*/ 760 h 76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248" h="760">
                      <a:moveTo>
                        <a:pt x="0" y="760"/>
                      </a:moveTo>
                      <a:cubicBezTo>
                        <a:pt x="96" y="760"/>
                        <a:pt x="192" y="760"/>
                        <a:pt x="240" y="712"/>
                      </a:cubicBezTo>
                      <a:cubicBezTo>
                        <a:pt x="288" y="664"/>
                        <a:pt x="240" y="512"/>
                        <a:pt x="288" y="472"/>
                      </a:cubicBezTo>
                      <a:cubicBezTo>
                        <a:pt x="336" y="432"/>
                        <a:pt x="472" y="512"/>
                        <a:pt x="528" y="472"/>
                      </a:cubicBezTo>
                      <a:cubicBezTo>
                        <a:pt x="584" y="432"/>
                        <a:pt x="560" y="264"/>
                        <a:pt x="624" y="232"/>
                      </a:cubicBezTo>
                      <a:cubicBezTo>
                        <a:pt x="688" y="200"/>
                        <a:pt x="856" y="312"/>
                        <a:pt x="912" y="280"/>
                      </a:cubicBezTo>
                      <a:cubicBezTo>
                        <a:pt x="968" y="248"/>
                        <a:pt x="904" y="80"/>
                        <a:pt x="960" y="40"/>
                      </a:cubicBezTo>
                      <a:cubicBezTo>
                        <a:pt x="1016" y="0"/>
                        <a:pt x="1132" y="20"/>
                        <a:pt x="1248" y="40"/>
                      </a:cubicBezTo>
                    </a:path>
                  </a:pathLst>
                </a:custGeom>
                <a:solidFill>
                  <a:srgbClr val="0000FF"/>
                </a:solidFill>
                <a:ln w="2857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rot="10800000" vert="eaVert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20000"/>
                    </a:spcBef>
                    <a:buClr>
                      <a:schemeClr val="tx1"/>
                    </a:buClr>
                    <a:buSzPct val="70000"/>
                    <a:buFont typeface="Wingdings" charset="2"/>
                    <a:buNone/>
                  </a:pPr>
                  <a:endParaRPr lang="en-US"/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 rot="16682624" flipH="1">
                  <a:off x="3921" y="2432"/>
                  <a:ext cx="88" cy="54"/>
                </a:xfrm>
                <a:custGeom>
                  <a:avLst/>
                  <a:gdLst>
                    <a:gd name="T0" fmla="*/ 0 w 1248"/>
                    <a:gd name="T1" fmla="*/ 0 h 760"/>
                    <a:gd name="T2" fmla="*/ 0 w 1248"/>
                    <a:gd name="T3" fmla="*/ 0 h 760"/>
                    <a:gd name="T4" fmla="*/ 0 w 1248"/>
                    <a:gd name="T5" fmla="*/ 0 h 760"/>
                    <a:gd name="T6" fmla="*/ 0 w 1248"/>
                    <a:gd name="T7" fmla="*/ 0 h 760"/>
                    <a:gd name="T8" fmla="*/ 0 w 1248"/>
                    <a:gd name="T9" fmla="*/ 0 h 760"/>
                    <a:gd name="T10" fmla="*/ 0 w 1248"/>
                    <a:gd name="T11" fmla="*/ 0 h 760"/>
                    <a:gd name="T12" fmla="*/ 0 w 1248"/>
                    <a:gd name="T13" fmla="*/ 0 h 760"/>
                    <a:gd name="T14" fmla="*/ 0 w 1248"/>
                    <a:gd name="T15" fmla="*/ 0 h 76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248"/>
                    <a:gd name="T25" fmla="*/ 0 h 760"/>
                    <a:gd name="T26" fmla="*/ 1248 w 1248"/>
                    <a:gd name="T27" fmla="*/ 760 h 76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248" h="760">
                      <a:moveTo>
                        <a:pt x="0" y="760"/>
                      </a:moveTo>
                      <a:cubicBezTo>
                        <a:pt x="96" y="760"/>
                        <a:pt x="192" y="760"/>
                        <a:pt x="240" y="712"/>
                      </a:cubicBezTo>
                      <a:cubicBezTo>
                        <a:pt x="288" y="664"/>
                        <a:pt x="240" y="512"/>
                        <a:pt x="288" y="472"/>
                      </a:cubicBezTo>
                      <a:cubicBezTo>
                        <a:pt x="336" y="432"/>
                        <a:pt x="472" y="512"/>
                        <a:pt x="528" y="472"/>
                      </a:cubicBezTo>
                      <a:cubicBezTo>
                        <a:pt x="584" y="432"/>
                        <a:pt x="560" y="264"/>
                        <a:pt x="624" y="232"/>
                      </a:cubicBezTo>
                      <a:cubicBezTo>
                        <a:pt x="688" y="200"/>
                        <a:pt x="856" y="312"/>
                        <a:pt x="912" y="280"/>
                      </a:cubicBezTo>
                      <a:cubicBezTo>
                        <a:pt x="968" y="248"/>
                        <a:pt x="904" y="80"/>
                        <a:pt x="960" y="40"/>
                      </a:cubicBezTo>
                      <a:cubicBezTo>
                        <a:pt x="1016" y="0"/>
                        <a:pt x="1132" y="20"/>
                        <a:pt x="1248" y="40"/>
                      </a:cubicBezTo>
                    </a:path>
                  </a:pathLst>
                </a:custGeom>
                <a:solidFill>
                  <a:srgbClr val="0000FF"/>
                </a:solidFill>
                <a:ln w="2857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eaVert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20000"/>
                    </a:spcBef>
                    <a:buClr>
                      <a:schemeClr val="tx1"/>
                    </a:buClr>
                    <a:buSzPct val="70000"/>
                    <a:buFont typeface="Wingdings" charset="2"/>
                    <a:buNone/>
                  </a:pPr>
                  <a:endParaRPr lang="en-US"/>
                </a:p>
              </p:txBody>
            </p:sp>
          </p:grpSp>
          <p:sp>
            <p:nvSpPr>
              <p:cNvPr id="17" name="Line 57"/>
              <p:cNvSpPr>
                <a:spLocks noChangeShapeType="1"/>
              </p:cNvSpPr>
              <p:nvPr/>
            </p:nvSpPr>
            <p:spPr bwMode="auto">
              <a:xfrm>
                <a:off x="4587" y="2440"/>
                <a:ext cx="1078" cy="125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Line 58"/>
              <p:cNvSpPr>
                <a:spLocks noChangeShapeType="1"/>
              </p:cNvSpPr>
              <p:nvPr/>
            </p:nvSpPr>
            <p:spPr bwMode="auto">
              <a:xfrm flipH="1" flipV="1">
                <a:off x="3653" y="1820"/>
                <a:ext cx="278" cy="346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Line 59"/>
              <p:cNvSpPr>
                <a:spLocks noChangeShapeType="1"/>
              </p:cNvSpPr>
              <p:nvPr/>
            </p:nvSpPr>
            <p:spPr bwMode="auto">
              <a:xfrm flipH="1">
                <a:off x="3646" y="2707"/>
                <a:ext cx="278" cy="183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Line 60"/>
              <p:cNvSpPr>
                <a:spLocks noChangeShapeType="1"/>
              </p:cNvSpPr>
              <p:nvPr/>
            </p:nvSpPr>
            <p:spPr bwMode="auto">
              <a:xfrm flipV="1">
                <a:off x="4605" y="2173"/>
                <a:ext cx="617" cy="194"/>
              </a:xfrm>
              <a:prstGeom prst="line">
                <a:avLst/>
              </a:prstGeom>
              <a:noFill/>
              <a:ln w="38100">
                <a:solidFill>
                  <a:schemeClr val="tx2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Line 61"/>
              <p:cNvSpPr>
                <a:spLocks noChangeShapeType="1"/>
              </p:cNvSpPr>
              <p:nvPr/>
            </p:nvSpPr>
            <p:spPr bwMode="auto">
              <a:xfrm>
                <a:off x="4592" y="2604"/>
                <a:ext cx="373" cy="101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Line 62"/>
              <p:cNvSpPr>
                <a:spLocks noChangeShapeType="1"/>
              </p:cNvSpPr>
              <p:nvPr/>
            </p:nvSpPr>
            <p:spPr bwMode="auto">
              <a:xfrm flipH="1">
                <a:off x="3435" y="2414"/>
                <a:ext cx="458" cy="16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Line 63"/>
              <p:cNvSpPr>
                <a:spLocks noChangeShapeType="1"/>
              </p:cNvSpPr>
              <p:nvPr/>
            </p:nvSpPr>
            <p:spPr bwMode="auto">
              <a:xfrm flipH="1">
                <a:off x="3435" y="2555"/>
                <a:ext cx="458" cy="143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1" name="Text Box 35"/>
            <p:cNvSpPr txBox="1">
              <a:spLocks noChangeArrowheads="1"/>
            </p:cNvSpPr>
            <p:nvPr/>
          </p:nvSpPr>
          <p:spPr bwMode="auto">
            <a:xfrm>
              <a:off x="2189236" y="4452549"/>
              <a:ext cx="1962844" cy="5238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charset="2"/>
                <a:buNone/>
              </a:pPr>
              <a:r>
                <a:rPr lang="en-US"/>
                <a:t>associates</a:t>
              </a:r>
            </a:p>
          </p:txBody>
        </p:sp>
        <p:sp>
          <p:nvSpPr>
            <p:cNvPr id="12" name="Text Box 36"/>
            <p:cNvSpPr txBox="1">
              <a:spLocks noChangeArrowheads="1"/>
            </p:cNvSpPr>
            <p:nvPr/>
          </p:nvSpPr>
          <p:spPr bwMode="auto">
            <a:xfrm>
              <a:off x="1657159" y="1739175"/>
              <a:ext cx="1962844" cy="5238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charset="2"/>
                <a:buNone/>
              </a:pPr>
              <a:r>
                <a:rPr lang="en-US" dirty="0" smtClean="0"/>
                <a:t>associates</a:t>
              </a:r>
              <a:endParaRPr lang="en-US" dirty="0"/>
            </a:p>
          </p:txBody>
        </p:sp>
        <p:sp>
          <p:nvSpPr>
            <p:cNvPr id="13" name="Line 60"/>
            <p:cNvSpPr>
              <a:spLocks noChangeShapeType="1"/>
            </p:cNvSpPr>
            <p:nvPr/>
          </p:nvSpPr>
          <p:spPr bwMode="auto">
            <a:xfrm flipV="1">
              <a:off x="5042428" y="2473477"/>
              <a:ext cx="864486" cy="559576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Arc 13"/>
            <p:cNvSpPr/>
            <p:nvPr/>
          </p:nvSpPr>
          <p:spPr>
            <a:xfrm>
              <a:off x="4807649" y="2412041"/>
              <a:ext cx="1810648" cy="2376480"/>
            </a:xfrm>
            <a:prstGeom prst="arc">
              <a:avLst>
                <a:gd name="adj1" fmla="val 19166704"/>
                <a:gd name="adj2" fmla="val 0"/>
              </a:avLst>
            </a:prstGeom>
            <a:ln w="44450">
              <a:solidFill>
                <a:schemeClr val="tx1"/>
              </a:solidFill>
              <a:headEnd type="triangle" w="med" len="lg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lvl1pPr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5" name="Text Box 36"/>
            <p:cNvSpPr txBox="1">
              <a:spLocks noChangeArrowheads="1"/>
            </p:cNvSpPr>
            <p:nvPr/>
          </p:nvSpPr>
          <p:spPr bwMode="auto">
            <a:xfrm>
              <a:off x="6048136" y="2306026"/>
              <a:ext cx="1962844" cy="5238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charset="2"/>
                <a:buNone/>
              </a:pPr>
              <a:r>
                <a:rPr lang="en-US" dirty="0" smtClean="0"/>
                <a:t>associates</a:t>
              </a:r>
              <a:endParaRPr lang="en-US" dirty="0"/>
            </a:p>
          </p:txBody>
        </p:sp>
      </p:grpSp>
      <p:sp>
        <p:nvSpPr>
          <p:cNvPr id="35" name="Content Placeholder 5"/>
          <p:cNvSpPr txBox="1">
            <a:spLocks/>
          </p:cNvSpPr>
          <p:nvPr/>
        </p:nvSpPr>
        <p:spPr>
          <a:xfrm>
            <a:off x="318562" y="1220748"/>
            <a:ext cx="3999991" cy="81794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Dihadron Correlation</a:t>
            </a:r>
          </a:p>
        </p:txBody>
      </p:sp>
      <p:sp>
        <p:nvSpPr>
          <p:cNvPr id="36" name="Content Placeholder 5"/>
          <p:cNvSpPr txBox="1">
            <a:spLocks/>
          </p:cNvSpPr>
          <p:nvPr/>
        </p:nvSpPr>
        <p:spPr>
          <a:xfrm>
            <a:off x="531307" y="4664865"/>
            <a:ext cx="2967549" cy="1518011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lang="en-US" sz="2600" dirty="0" smtClean="0"/>
              <a:t>Selecting </a:t>
            </a:r>
            <a:r>
              <a:rPr lang="en-US" sz="2600" b="1" dirty="0" smtClean="0"/>
              <a:t>Trigger ID</a:t>
            </a:r>
            <a:r>
              <a:rPr lang="en-US" sz="2600" dirty="0" smtClean="0"/>
              <a:t>: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31520" lvl="1" indent="-274320" defTabSz="91440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en-US" sz="2600" dirty="0" smtClean="0"/>
              <a:t>Jet Cone</a:t>
            </a:r>
          </a:p>
          <a:p>
            <a:pPr marL="731520" lvl="1" indent="-274320" defTabSz="91440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en-US" sz="2600" dirty="0" smtClean="0"/>
              <a:t>“Ridge” </a:t>
            </a:r>
          </a:p>
          <a:p>
            <a:pPr marL="731520" lvl="1" indent="-274320" defTabSz="91440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en-US" sz="2600" dirty="0" smtClean="0"/>
              <a:t>Away-Side</a:t>
            </a:r>
          </a:p>
        </p:txBody>
      </p:sp>
      <p:grpSp>
        <p:nvGrpSpPr>
          <p:cNvPr id="45" name="Group 25"/>
          <p:cNvGrpSpPr>
            <a:grpSpLocks/>
          </p:cNvGrpSpPr>
          <p:nvPr/>
        </p:nvGrpSpPr>
        <p:grpSpPr bwMode="auto">
          <a:xfrm>
            <a:off x="4745932" y="780177"/>
            <a:ext cx="3917689" cy="2834770"/>
            <a:chOff x="0" y="585409"/>
            <a:chExt cx="4190529" cy="4824790"/>
          </a:xfrm>
        </p:grpSpPr>
        <p:pic>
          <p:nvPicPr>
            <p:cNvPr id="46" name="Picture 4"/>
            <p:cNvPicPr>
              <a:picLocks noChangeArrowheads="1"/>
            </p:cNvPicPr>
            <p:nvPr/>
          </p:nvPicPr>
          <p:blipFill>
            <a:blip r:embed="rId3"/>
            <a:srcRect l="6844" t="54805" r="10515"/>
            <a:stretch>
              <a:fillRect/>
            </a:stretch>
          </p:blipFill>
          <p:spPr bwMode="auto">
            <a:xfrm>
              <a:off x="0" y="651571"/>
              <a:ext cx="4187231" cy="4758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" name="Text Box 4"/>
            <p:cNvSpPr txBox="1">
              <a:spLocks noChangeArrowheads="1"/>
            </p:cNvSpPr>
            <p:nvPr/>
          </p:nvSpPr>
          <p:spPr bwMode="auto">
            <a:xfrm>
              <a:off x="1434774" y="585409"/>
              <a:ext cx="2755755" cy="49764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1300" dirty="0">
                  <a:latin typeface="Bookman Old Style"/>
                  <a:cs typeface="Bookman Old Style"/>
                </a:rPr>
                <a:t>STAR, PRL 91 (2003) 072304 </a:t>
              </a:r>
            </a:p>
          </p:txBody>
        </p:sp>
      </p:grpSp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211585" y="3397686"/>
            <a:ext cx="3829406" cy="286101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9" name="Text Box 3"/>
          <p:cNvSpPr txBox="1">
            <a:spLocks noChangeArrowheads="1"/>
          </p:cNvSpPr>
          <p:nvPr/>
        </p:nvSpPr>
        <p:spPr bwMode="auto">
          <a:xfrm>
            <a:off x="7263388" y="4188120"/>
            <a:ext cx="1587422" cy="71447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0000" tIns="46800" rIns="90000" bIns="46800">
            <a:prstTxWarp prst="textNoShape">
              <a:avLst/>
            </a:prstTxWarp>
            <a:spAutoFit/>
          </a:bodyPr>
          <a:lstStyle/>
          <a:p>
            <a:pPr algn="r" defTabSz="912813" hangingPunct="0">
              <a:lnSpc>
                <a:spcPct val="93000"/>
              </a:lnSpc>
              <a:spcBef>
                <a:spcPts val="350"/>
              </a:spcBef>
              <a:buClr>
                <a:srgbClr val="336666"/>
              </a:buClr>
              <a:buSzPct val="70000"/>
              <a:tabLst>
                <a:tab pos="723900" algn="l"/>
                <a:tab pos="1447800" algn="l"/>
                <a:tab pos="2171700" algn="l"/>
              </a:tabLst>
            </a:pPr>
            <a:r>
              <a:rPr lang="en-GB" sz="1200" dirty="0" smtClean="0">
                <a:solidFill>
                  <a:srgbClr val="000000"/>
                </a:solidFill>
                <a:ea typeface="Arial" charset="0"/>
                <a:cs typeface="Arial" charset="0"/>
              </a:rPr>
              <a:t>0-10% central</a:t>
            </a:r>
          </a:p>
          <a:p>
            <a:pPr algn="r" defTabSz="912813" hangingPunct="0">
              <a:lnSpc>
                <a:spcPct val="93000"/>
              </a:lnSpc>
              <a:spcBef>
                <a:spcPts val="350"/>
              </a:spcBef>
              <a:buClr>
                <a:srgbClr val="336666"/>
              </a:buClr>
              <a:buSzPct val="70000"/>
              <a:tabLst>
                <a:tab pos="723900" algn="l"/>
                <a:tab pos="1447800" algn="l"/>
                <a:tab pos="2171700" algn="l"/>
              </a:tabLst>
            </a:pPr>
            <a:r>
              <a:rPr lang="en-GB" sz="1200" dirty="0" smtClean="0">
                <a:solidFill>
                  <a:srgbClr val="000000"/>
                </a:solidFill>
                <a:ea typeface="Arial" charset="0"/>
                <a:cs typeface="Arial" charset="0"/>
              </a:rPr>
              <a:t>4 </a:t>
            </a:r>
            <a:r>
              <a:rPr lang="en-GB" sz="1200" dirty="0">
                <a:solidFill>
                  <a:srgbClr val="000000"/>
                </a:solidFill>
                <a:ea typeface="Arial" charset="0"/>
                <a:cs typeface="Arial" charset="0"/>
              </a:rPr>
              <a:t>&lt; p</a:t>
            </a:r>
            <a:r>
              <a:rPr lang="en-GB" sz="1200" baseline="-25000" dirty="0">
                <a:solidFill>
                  <a:srgbClr val="000000"/>
                </a:solidFill>
                <a:ea typeface="Arial" charset="0"/>
                <a:cs typeface="Arial" charset="0"/>
              </a:rPr>
              <a:t>T,trig</a:t>
            </a:r>
            <a:r>
              <a:rPr lang="en-GB" sz="1200" dirty="0">
                <a:solidFill>
                  <a:srgbClr val="000000"/>
                </a:solidFill>
                <a:ea typeface="Arial" charset="0"/>
                <a:cs typeface="Arial" charset="0"/>
              </a:rPr>
              <a:t> &lt;</a:t>
            </a:r>
            <a:r>
              <a:rPr lang="en-GB" sz="1200" dirty="0" smtClean="0">
                <a:solidFill>
                  <a:srgbClr val="000000"/>
                </a:solidFill>
                <a:ea typeface="Arial" charset="0"/>
                <a:cs typeface="Arial" charset="0"/>
              </a:rPr>
              <a:t> 5 </a:t>
            </a:r>
            <a:r>
              <a:rPr lang="en-GB" sz="1200" dirty="0">
                <a:solidFill>
                  <a:srgbClr val="000000"/>
                </a:solidFill>
                <a:ea typeface="Arial" charset="0"/>
                <a:cs typeface="Arial" charset="0"/>
              </a:rPr>
              <a:t>GeV/</a:t>
            </a:r>
            <a:r>
              <a:rPr lang="en-GB" sz="1200" i="1" dirty="0" smtClean="0">
                <a:solidFill>
                  <a:srgbClr val="000000"/>
                </a:solidFill>
                <a:ea typeface="Arial" charset="0"/>
                <a:cs typeface="Arial" charset="0"/>
              </a:rPr>
              <a:t>c</a:t>
            </a:r>
          </a:p>
          <a:p>
            <a:pPr algn="r" defTabSz="912813" hangingPunct="0">
              <a:lnSpc>
                <a:spcPct val="93000"/>
              </a:lnSpc>
              <a:spcBef>
                <a:spcPts val="350"/>
              </a:spcBef>
              <a:buClr>
                <a:srgbClr val="336666"/>
              </a:buClr>
              <a:buSzPct val="70000"/>
              <a:tabLst>
                <a:tab pos="723900" algn="l"/>
                <a:tab pos="1447800" algn="l"/>
                <a:tab pos="2171700" algn="l"/>
              </a:tabLst>
            </a:pPr>
            <a:r>
              <a:rPr lang="en-GB" sz="1200" dirty="0" smtClean="0">
                <a:solidFill>
                  <a:srgbClr val="000000"/>
                </a:solidFill>
                <a:ea typeface="Arial" charset="0"/>
                <a:cs typeface="Arial" charset="0"/>
              </a:rPr>
              <a:t>1.5 &lt; </a:t>
            </a:r>
            <a:r>
              <a:rPr lang="en-GB" sz="1200" dirty="0" err="1" smtClean="0">
                <a:solidFill>
                  <a:srgbClr val="000000"/>
                </a:solidFill>
                <a:ea typeface="Arial" charset="0"/>
                <a:cs typeface="Arial" charset="0"/>
              </a:rPr>
              <a:t>p</a:t>
            </a:r>
            <a:r>
              <a:rPr lang="en-GB" sz="1200" baseline="-25000" dirty="0" err="1" smtClean="0">
                <a:solidFill>
                  <a:srgbClr val="000000"/>
                </a:solidFill>
                <a:ea typeface="Arial" charset="0"/>
                <a:cs typeface="Arial" charset="0"/>
              </a:rPr>
              <a:t>T,ssc</a:t>
            </a:r>
            <a:r>
              <a:rPr lang="en-GB" sz="1200" dirty="0" smtClean="0">
                <a:solidFill>
                  <a:srgbClr val="000000"/>
                </a:solidFill>
                <a:ea typeface="Arial" charset="0"/>
                <a:cs typeface="Arial" charset="0"/>
              </a:rPr>
              <a:t> &lt; 4 GeV/</a:t>
            </a:r>
            <a:r>
              <a:rPr lang="en-GB" sz="1200" i="1" dirty="0" smtClean="0">
                <a:solidFill>
                  <a:srgbClr val="000000"/>
                </a:solidFill>
                <a:ea typeface="Arial" charset="0"/>
                <a:cs typeface="Arial" charset="0"/>
              </a:rPr>
              <a:t>c</a:t>
            </a:r>
          </a:p>
        </p:txBody>
      </p:sp>
      <p:pic>
        <p:nvPicPr>
          <p:cNvPr id="41" name="Picture 2"/>
          <p:cNvPicPr>
            <a:picLocks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211585" y="3397686"/>
            <a:ext cx="3800856" cy="286101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2" name="Text Box 3"/>
          <p:cNvSpPr txBox="1">
            <a:spLocks noChangeArrowheads="1"/>
          </p:cNvSpPr>
          <p:nvPr/>
        </p:nvSpPr>
        <p:spPr bwMode="auto">
          <a:xfrm>
            <a:off x="6996113" y="77748"/>
            <a:ext cx="1693735" cy="54904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0000" tIns="46800" rIns="90000" bIns="46800">
            <a:prstTxWarp prst="textNoShape">
              <a:avLst/>
            </a:prstTxWarp>
            <a:spAutoFit/>
          </a:bodyPr>
          <a:lstStyle/>
          <a:p>
            <a:pPr algn="r" defTabSz="912813" hangingPunct="0">
              <a:lnSpc>
                <a:spcPct val="93000"/>
              </a:lnSpc>
              <a:spcBef>
                <a:spcPts val="350"/>
              </a:spcBef>
              <a:buClr>
                <a:srgbClr val="336666"/>
              </a:buClr>
              <a:buSzPct val="70000"/>
              <a:tabLst>
                <a:tab pos="723900" algn="l"/>
                <a:tab pos="1447800" algn="l"/>
                <a:tab pos="2171700" algn="l"/>
              </a:tabLst>
            </a:pPr>
            <a:r>
              <a:rPr lang="en-GB" sz="1400" dirty="0">
                <a:solidFill>
                  <a:srgbClr val="000000"/>
                </a:solidFill>
                <a:ea typeface="Arial" charset="0"/>
                <a:cs typeface="Arial" charset="0"/>
              </a:rPr>
              <a:t>4</a:t>
            </a:r>
            <a:r>
              <a:rPr lang="en-GB" sz="1400" dirty="0" smtClean="0">
                <a:solidFill>
                  <a:srgbClr val="000000"/>
                </a:solidFill>
                <a:ea typeface="Arial" charset="0"/>
                <a:cs typeface="Arial" charset="0"/>
              </a:rPr>
              <a:t> </a:t>
            </a:r>
            <a:r>
              <a:rPr lang="en-GB" sz="1400" dirty="0">
                <a:solidFill>
                  <a:srgbClr val="000000"/>
                </a:solidFill>
                <a:ea typeface="Arial" charset="0"/>
                <a:cs typeface="Arial" charset="0"/>
              </a:rPr>
              <a:t>&lt; </a:t>
            </a:r>
            <a:r>
              <a:rPr lang="en-GB" sz="1400" dirty="0" smtClean="0">
                <a:solidFill>
                  <a:srgbClr val="000000"/>
                </a:solidFill>
                <a:ea typeface="Arial" charset="0"/>
                <a:cs typeface="Arial" charset="0"/>
              </a:rPr>
              <a:t>p</a:t>
            </a:r>
            <a:r>
              <a:rPr lang="en-GB" sz="1400" baseline="-25000" dirty="0" smtClean="0">
                <a:solidFill>
                  <a:srgbClr val="000000"/>
                </a:solidFill>
                <a:ea typeface="Arial" charset="0"/>
                <a:cs typeface="Arial" charset="0"/>
              </a:rPr>
              <a:t>T</a:t>
            </a:r>
            <a:r>
              <a:rPr lang="en-GB" sz="1400" baseline="30000" dirty="0" smtClean="0">
                <a:solidFill>
                  <a:srgbClr val="000000"/>
                </a:solidFill>
                <a:ea typeface="Arial" charset="0"/>
                <a:cs typeface="Arial" charset="0"/>
              </a:rPr>
              <a:t>trig</a:t>
            </a:r>
            <a:r>
              <a:rPr lang="en-GB" sz="1400" dirty="0" smtClean="0">
                <a:solidFill>
                  <a:srgbClr val="000000"/>
                </a:solidFill>
                <a:ea typeface="Arial" charset="0"/>
                <a:cs typeface="Arial" charset="0"/>
              </a:rPr>
              <a:t> </a:t>
            </a:r>
            <a:r>
              <a:rPr lang="en-GB" sz="1400" dirty="0">
                <a:solidFill>
                  <a:srgbClr val="000000"/>
                </a:solidFill>
                <a:ea typeface="Arial" charset="0"/>
                <a:cs typeface="Arial" charset="0"/>
              </a:rPr>
              <a:t>&lt;</a:t>
            </a:r>
            <a:r>
              <a:rPr lang="en-GB" sz="1400" dirty="0" smtClean="0">
                <a:solidFill>
                  <a:srgbClr val="000000"/>
                </a:solidFill>
                <a:ea typeface="Arial" charset="0"/>
                <a:cs typeface="Arial" charset="0"/>
              </a:rPr>
              <a:t> 6 </a:t>
            </a:r>
            <a:r>
              <a:rPr lang="en-GB" sz="1400" dirty="0">
                <a:solidFill>
                  <a:srgbClr val="000000"/>
                </a:solidFill>
                <a:ea typeface="Arial" charset="0"/>
                <a:cs typeface="Arial" charset="0"/>
              </a:rPr>
              <a:t>GeV/</a:t>
            </a:r>
            <a:r>
              <a:rPr lang="en-GB" sz="1400" i="1" dirty="0" smtClean="0">
                <a:solidFill>
                  <a:srgbClr val="000000"/>
                </a:solidFill>
                <a:ea typeface="Arial" charset="0"/>
                <a:cs typeface="Arial" charset="0"/>
              </a:rPr>
              <a:t>c</a:t>
            </a:r>
          </a:p>
          <a:p>
            <a:pPr algn="r" defTabSz="912813" hangingPunct="0">
              <a:lnSpc>
                <a:spcPct val="93000"/>
              </a:lnSpc>
              <a:spcBef>
                <a:spcPts val="350"/>
              </a:spcBef>
              <a:buClr>
                <a:srgbClr val="336666"/>
              </a:buClr>
              <a:buSzPct val="70000"/>
              <a:tabLst>
                <a:tab pos="723900" algn="l"/>
                <a:tab pos="1447800" algn="l"/>
                <a:tab pos="2171700" algn="l"/>
              </a:tabLst>
            </a:pPr>
            <a:r>
              <a:rPr lang="en-GB" sz="1400" dirty="0" smtClean="0">
                <a:solidFill>
                  <a:srgbClr val="000000"/>
                </a:solidFill>
                <a:ea typeface="Arial" charset="0"/>
                <a:cs typeface="Arial" charset="0"/>
              </a:rPr>
              <a:t>2 &lt; </a:t>
            </a:r>
            <a:r>
              <a:rPr lang="en-GB" sz="1400" dirty="0" smtClean="0">
                <a:solidFill>
                  <a:srgbClr val="000000"/>
                </a:solidFill>
                <a:ea typeface="Arial" charset="0"/>
                <a:cs typeface="Arial" charset="0"/>
              </a:rPr>
              <a:t>p</a:t>
            </a:r>
            <a:r>
              <a:rPr lang="en-GB" sz="1400" baseline="-25000" dirty="0" smtClean="0">
                <a:solidFill>
                  <a:srgbClr val="000000"/>
                </a:solidFill>
                <a:ea typeface="Arial" charset="0"/>
                <a:cs typeface="Arial" charset="0"/>
              </a:rPr>
              <a:t>T</a:t>
            </a:r>
            <a:r>
              <a:rPr lang="en-GB" sz="1400" baseline="30000" dirty="0" smtClean="0">
                <a:solidFill>
                  <a:srgbClr val="000000"/>
                </a:solidFill>
                <a:ea typeface="Arial" charset="0"/>
                <a:cs typeface="Arial" charset="0"/>
              </a:rPr>
              <a:t>assc</a:t>
            </a:r>
            <a:r>
              <a:rPr lang="en-GB" sz="1400" dirty="0" smtClean="0">
                <a:solidFill>
                  <a:srgbClr val="000000"/>
                </a:solidFill>
                <a:ea typeface="Arial" charset="0"/>
                <a:cs typeface="Arial" charset="0"/>
              </a:rPr>
              <a:t> </a:t>
            </a:r>
            <a:r>
              <a:rPr lang="en-GB" sz="1400" dirty="0" smtClean="0">
                <a:solidFill>
                  <a:srgbClr val="000000"/>
                </a:solidFill>
                <a:ea typeface="Arial" charset="0"/>
                <a:cs typeface="Arial" charset="0"/>
              </a:rPr>
              <a:t>&lt; p</a:t>
            </a:r>
            <a:r>
              <a:rPr lang="en-GB" sz="1400" baseline="-25000" dirty="0" smtClean="0">
                <a:solidFill>
                  <a:srgbClr val="000000"/>
                </a:solidFill>
                <a:ea typeface="Arial" charset="0"/>
                <a:cs typeface="Arial" charset="0"/>
              </a:rPr>
              <a:t>T,trig</a:t>
            </a:r>
          </a:p>
        </p:txBody>
      </p:sp>
      <p:sp>
        <p:nvSpPr>
          <p:cNvPr id="43" name="Text Box 3"/>
          <p:cNvSpPr txBox="1">
            <a:spLocks noChangeArrowheads="1"/>
          </p:cNvSpPr>
          <p:nvPr/>
        </p:nvSpPr>
        <p:spPr bwMode="auto">
          <a:xfrm>
            <a:off x="7247280" y="4188120"/>
            <a:ext cx="1587422" cy="71447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0000" tIns="46800" rIns="90000" bIns="46800">
            <a:prstTxWarp prst="textNoShape">
              <a:avLst/>
            </a:prstTxWarp>
            <a:spAutoFit/>
          </a:bodyPr>
          <a:lstStyle/>
          <a:p>
            <a:pPr algn="r" defTabSz="912813" hangingPunct="0">
              <a:lnSpc>
                <a:spcPct val="93000"/>
              </a:lnSpc>
              <a:spcBef>
                <a:spcPts val="350"/>
              </a:spcBef>
              <a:buClr>
                <a:srgbClr val="336666"/>
              </a:buClr>
              <a:buSzPct val="70000"/>
              <a:tabLst>
                <a:tab pos="723900" algn="l"/>
                <a:tab pos="1447800" algn="l"/>
                <a:tab pos="2171700" algn="l"/>
              </a:tabLst>
            </a:pPr>
            <a:r>
              <a:rPr lang="en-GB" sz="1200" dirty="0" smtClean="0">
                <a:solidFill>
                  <a:srgbClr val="000000"/>
                </a:solidFill>
                <a:ea typeface="Arial" charset="0"/>
                <a:cs typeface="Arial" charset="0"/>
              </a:rPr>
              <a:t>d+Au</a:t>
            </a:r>
          </a:p>
          <a:p>
            <a:pPr algn="r" defTabSz="912813" hangingPunct="0">
              <a:lnSpc>
                <a:spcPct val="93000"/>
              </a:lnSpc>
              <a:spcBef>
                <a:spcPts val="350"/>
              </a:spcBef>
              <a:buClr>
                <a:srgbClr val="336666"/>
              </a:buClr>
              <a:buSzPct val="70000"/>
              <a:tabLst>
                <a:tab pos="723900" algn="l"/>
                <a:tab pos="1447800" algn="l"/>
                <a:tab pos="2171700" algn="l"/>
              </a:tabLst>
            </a:pPr>
            <a:r>
              <a:rPr lang="en-GB" sz="1200" dirty="0" smtClean="0">
                <a:solidFill>
                  <a:srgbClr val="000000"/>
                </a:solidFill>
                <a:ea typeface="Arial" charset="0"/>
                <a:cs typeface="Arial" charset="0"/>
              </a:rPr>
              <a:t>4 </a:t>
            </a:r>
            <a:r>
              <a:rPr lang="en-GB" sz="1200" dirty="0">
                <a:solidFill>
                  <a:srgbClr val="000000"/>
                </a:solidFill>
                <a:ea typeface="Arial" charset="0"/>
                <a:cs typeface="Arial" charset="0"/>
              </a:rPr>
              <a:t>&lt; p</a:t>
            </a:r>
            <a:r>
              <a:rPr lang="en-GB" sz="1200" baseline="-25000" dirty="0">
                <a:solidFill>
                  <a:srgbClr val="000000"/>
                </a:solidFill>
                <a:ea typeface="Arial" charset="0"/>
                <a:cs typeface="Arial" charset="0"/>
              </a:rPr>
              <a:t>T,trig</a:t>
            </a:r>
            <a:r>
              <a:rPr lang="en-GB" sz="1200" dirty="0">
                <a:solidFill>
                  <a:srgbClr val="000000"/>
                </a:solidFill>
                <a:ea typeface="Arial" charset="0"/>
                <a:cs typeface="Arial" charset="0"/>
              </a:rPr>
              <a:t> &lt;</a:t>
            </a:r>
            <a:r>
              <a:rPr lang="en-GB" sz="1200" dirty="0" smtClean="0">
                <a:solidFill>
                  <a:srgbClr val="000000"/>
                </a:solidFill>
                <a:ea typeface="Arial" charset="0"/>
                <a:cs typeface="Arial" charset="0"/>
              </a:rPr>
              <a:t> 5 </a:t>
            </a:r>
            <a:r>
              <a:rPr lang="en-GB" sz="1200" dirty="0">
                <a:solidFill>
                  <a:srgbClr val="000000"/>
                </a:solidFill>
                <a:ea typeface="Arial" charset="0"/>
                <a:cs typeface="Arial" charset="0"/>
              </a:rPr>
              <a:t>GeV/</a:t>
            </a:r>
            <a:r>
              <a:rPr lang="en-GB" sz="1200" i="1" dirty="0" smtClean="0">
                <a:solidFill>
                  <a:srgbClr val="000000"/>
                </a:solidFill>
                <a:ea typeface="Arial" charset="0"/>
                <a:cs typeface="Arial" charset="0"/>
              </a:rPr>
              <a:t>c</a:t>
            </a:r>
          </a:p>
          <a:p>
            <a:pPr algn="r" defTabSz="912813" hangingPunct="0">
              <a:lnSpc>
                <a:spcPct val="93000"/>
              </a:lnSpc>
              <a:spcBef>
                <a:spcPts val="350"/>
              </a:spcBef>
              <a:buClr>
                <a:srgbClr val="336666"/>
              </a:buClr>
              <a:buSzPct val="70000"/>
              <a:tabLst>
                <a:tab pos="723900" algn="l"/>
                <a:tab pos="1447800" algn="l"/>
                <a:tab pos="2171700" algn="l"/>
              </a:tabLst>
            </a:pPr>
            <a:r>
              <a:rPr lang="en-GB" sz="1200" dirty="0" smtClean="0">
                <a:solidFill>
                  <a:srgbClr val="000000"/>
                </a:solidFill>
                <a:ea typeface="Arial" charset="0"/>
                <a:cs typeface="Arial" charset="0"/>
              </a:rPr>
              <a:t>1.5 &lt; </a:t>
            </a:r>
            <a:r>
              <a:rPr lang="en-GB" sz="1200" dirty="0" err="1" smtClean="0">
                <a:solidFill>
                  <a:srgbClr val="000000"/>
                </a:solidFill>
                <a:ea typeface="Arial" charset="0"/>
                <a:cs typeface="Arial" charset="0"/>
              </a:rPr>
              <a:t>p</a:t>
            </a:r>
            <a:r>
              <a:rPr lang="en-GB" sz="1200" baseline="-25000" dirty="0" err="1" smtClean="0">
                <a:solidFill>
                  <a:srgbClr val="000000"/>
                </a:solidFill>
                <a:ea typeface="Arial" charset="0"/>
                <a:cs typeface="Arial" charset="0"/>
              </a:rPr>
              <a:t>T,ssc</a:t>
            </a:r>
            <a:r>
              <a:rPr lang="en-GB" sz="1200" dirty="0" smtClean="0">
                <a:solidFill>
                  <a:srgbClr val="000000"/>
                </a:solidFill>
                <a:ea typeface="Arial" charset="0"/>
                <a:cs typeface="Arial" charset="0"/>
              </a:rPr>
              <a:t> &lt; 4 GeV/</a:t>
            </a:r>
            <a:r>
              <a:rPr lang="en-GB" sz="1200" i="1" dirty="0" smtClean="0">
                <a:solidFill>
                  <a:srgbClr val="000000"/>
                </a:solidFill>
                <a:ea typeface="Arial" charset="0"/>
                <a:cs typeface="Arial" charset="0"/>
              </a:rPr>
              <a:t>c</a:t>
            </a:r>
          </a:p>
        </p:txBody>
      </p:sp>
      <p:sp>
        <p:nvSpPr>
          <p:cNvPr id="42" name="Text Box 3"/>
          <p:cNvSpPr txBox="1">
            <a:spLocks noChangeArrowheads="1"/>
          </p:cNvSpPr>
          <p:nvPr/>
        </p:nvSpPr>
        <p:spPr bwMode="auto">
          <a:xfrm>
            <a:off x="7263388" y="4188120"/>
            <a:ext cx="1587422" cy="71447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0000" tIns="46800" rIns="90000" bIns="46800">
            <a:prstTxWarp prst="textNoShape">
              <a:avLst/>
            </a:prstTxWarp>
            <a:spAutoFit/>
          </a:bodyPr>
          <a:lstStyle/>
          <a:p>
            <a:pPr algn="r" defTabSz="912813" hangingPunct="0">
              <a:lnSpc>
                <a:spcPct val="93000"/>
              </a:lnSpc>
              <a:spcBef>
                <a:spcPts val="350"/>
              </a:spcBef>
              <a:buClr>
                <a:srgbClr val="336666"/>
              </a:buClr>
              <a:buSzPct val="70000"/>
              <a:tabLst>
                <a:tab pos="723900" algn="l"/>
                <a:tab pos="1447800" algn="l"/>
                <a:tab pos="2171700" algn="l"/>
              </a:tabLst>
            </a:pPr>
            <a:r>
              <a:rPr lang="en-GB" sz="1200" dirty="0" smtClean="0">
                <a:solidFill>
                  <a:srgbClr val="000000"/>
                </a:solidFill>
                <a:ea typeface="Arial" charset="0"/>
                <a:cs typeface="Arial" charset="0"/>
              </a:rPr>
              <a:t>0-10% central</a:t>
            </a:r>
          </a:p>
          <a:p>
            <a:pPr algn="r" defTabSz="912813" hangingPunct="0">
              <a:lnSpc>
                <a:spcPct val="93000"/>
              </a:lnSpc>
              <a:spcBef>
                <a:spcPts val="350"/>
              </a:spcBef>
              <a:buClr>
                <a:srgbClr val="336666"/>
              </a:buClr>
              <a:buSzPct val="70000"/>
              <a:tabLst>
                <a:tab pos="723900" algn="l"/>
                <a:tab pos="1447800" algn="l"/>
                <a:tab pos="2171700" algn="l"/>
              </a:tabLst>
            </a:pPr>
            <a:r>
              <a:rPr lang="en-GB" sz="1200" dirty="0" smtClean="0">
                <a:solidFill>
                  <a:srgbClr val="000000"/>
                </a:solidFill>
                <a:ea typeface="Arial" charset="0"/>
                <a:cs typeface="Arial" charset="0"/>
              </a:rPr>
              <a:t>4 </a:t>
            </a:r>
            <a:r>
              <a:rPr lang="en-GB" sz="1200" dirty="0">
                <a:solidFill>
                  <a:srgbClr val="000000"/>
                </a:solidFill>
                <a:ea typeface="Arial" charset="0"/>
                <a:cs typeface="Arial" charset="0"/>
              </a:rPr>
              <a:t>&lt; </a:t>
            </a:r>
            <a:r>
              <a:rPr lang="en-GB" sz="1200" dirty="0" smtClean="0">
                <a:solidFill>
                  <a:srgbClr val="000000"/>
                </a:solidFill>
                <a:ea typeface="Arial" charset="0"/>
                <a:cs typeface="Arial" charset="0"/>
              </a:rPr>
              <a:t>p</a:t>
            </a:r>
            <a:r>
              <a:rPr lang="en-GB" sz="1200" baseline="-25000" dirty="0" smtClean="0">
                <a:solidFill>
                  <a:srgbClr val="000000"/>
                </a:solidFill>
                <a:ea typeface="Arial" charset="0"/>
                <a:cs typeface="Arial" charset="0"/>
              </a:rPr>
              <a:t>T</a:t>
            </a:r>
            <a:r>
              <a:rPr lang="en-GB" sz="1200" baseline="30000" dirty="0" smtClean="0">
                <a:solidFill>
                  <a:srgbClr val="000000"/>
                </a:solidFill>
                <a:ea typeface="Arial" charset="0"/>
                <a:cs typeface="Arial" charset="0"/>
              </a:rPr>
              <a:t>t</a:t>
            </a:r>
            <a:r>
              <a:rPr lang="en-GB" sz="1200" baseline="30000" dirty="0" smtClean="0">
                <a:solidFill>
                  <a:srgbClr val="000000"/>
                </a:solidFill>
                <a:ea typeface="Arial" charset="0"/>
                <a:cs typeface="Arial" charset="0"/>
              </a:rPr>
              <a:t>rig</a:t>
            </a:r>
            <a:r>
              <a:rPr lang="en-GB" sz="1200" dirty="0" smtClean="0">
                <a:solidFill>
                  <a:srgbClr val="000000"/>
                </a:solidFill>
                <a:ea typeface="Arial" charset="0"/>
                <a:cs typeface="Arial" charset="0"/>
              </a:rPr>
              <a:t> </a:t>
            </a:r>
            <a:r>
              <a:rPr lang="en-GB" sz="1200" dirty="0">
                <a:solidFill>
                  <a:srgbClr val="000000"/>
                </a:solidFill>
                <a:ea typeface="Arial" charset="0"/>
                <a:cs typeface="Arial" charset="0"/>
              </a:rPr>
              <a:t>&lt;</a:t>
            </a:r>
            <a:r>
              <a:rPr lang="en-GB" sz="1200" dirty="0" smtClean="0">
                <a:solidFill>
                  <a:srgbClr val="000000"/>
                </a:solidFill>
                <a:ea typeface="Arial" charset="0"/>
                <a:cs typeface="Arial" charset="0"/>
              </a:rPr>
              <a:t> 5 </a:t>
            </a:r>
            <a:r>
              <a:rPr lang="en-GB" sz="1200" dirty="0">
                <a:solidFill>
                  <a:srgbClr val="000000"/>
                </a:solidFill>
                <a:ea typeface="Arial" charset="0"/>
                <a:cs typeface="Arial" charset="0"/>
              </a:rPr>
              <a:t>GeV/</a:t>
            </a:r>
            <a:r>
              <a:rPr lang="en-GB" sz="1200" i="1" dirty="0" smtClean="0">
                <a:solidFill>
                  <a:srgbClr val="000000"/>
                </a:solidFill>
                <a:ea typeface="Arial" charset="0"/>
                <a:cs typeface="Arial" charset="0"/>
              </a:rPr>
              <a:t>c</a:t>
            </a:r>
          </a:p>
          <a:p>
            <a:pPr algn="r" defTabSz="912813" hangingPunct="0">
              <a:lnSpc>
                <a:spcPct val="93000"/>
              </a:lnSpc>
              <a:spcBef>
                <a:spcPts val="350"/>
              </a:spcBef>
              <a:buClr>
                <a:srgbClr val="336666"/>
              </a:buClr>
              <a:buSzPct val="70000"/>
              <a:tabLst>
                <a:tab pos="723900" algn="l"/>
                <a:tab pos="1447800" algn="l"/>
                <a:tab pos="2171700" algn="l"/>
              </a:tabLst>
            </a:pPr>
            <a:r>
              <a:rPr lang="en-GB" sz="1200" dirty="0" smtClean="0">
                <a:solidFill>
                  <a:srgbClr val="000000"/>
                </a:solidFill>
                <a:ea typeface="Arial" charset="0"/>
                <a:cs typeface="Arial" charset="0"/>
              </a:rPr>
              <a:t>1.5 &lt; </a:t>
            </a:r>
            <a:r>
              <a:rPr lang="en-GB" sz="1200" dirty="0" smtClean="0">
                <a:solidFill>
                  <a:srgbClr val="000000"/>
                </a:solidFill>
                <a:ea typeface="Arial" charset="0"/>
                <a:cs typeface="Arial" charset="0"/>
              </a:rPr>
              <a:t>p</a:t>
            </a:r>
            <a:r>
              <a:rPr lang="en-GB" sz="1200" baseline="-25000" dirty="0" smtClean="0">
                <a:solidFill>
                  <a:srgbClr val="000000"/>
                </a:solidFill>
                <a:ea typeface="Arial" charset="0"/>
                <a:cs typeface="Arial" charset="0"/>
              </a:rPr>
              <a:t>T</a:t>
            </a:r>
            <a:r>
              <a:rPr lang="en-GB" sz="1200" baseline="30000" dirty="0" smtClean="0">
                <a:solidFill>
                  <a:srgbClr val="000000"/>
                </a:solidFill>
                <a:ea typeface="Arial" charset="0"/>
                <a:cs typeface="Arial" charset="0"/>
              </a:rPr>
              <a:t>assc</a:t>
            </a:r>
            <a:r>
              <a:rPr lang="en-GB" sz="1200" dirty="0" smtClean="0">
                <a:solidFill>
                  <a:srgbClr val="000000"/>
                </a:solidFill>
                <a:ea typeface="Arial" charset="0"/>
                <a:cs typeface="Arial" charset="0"/>
              </a:rPr>
              <a:t> </a:t>
            </a:r>
            <a:r>
              <a:rPr lang="en-GB" sz="1200" dirty="0" smtClean="0">
                <a:solidFill>
                  <a:srgbClr val="000000"/>
                </a:solidFill>
                <a:ea typeface="Arial" charset="0"/>
                <a:cs typeface="Arial" charset="0"/>
              </a:rPr>
              <a:t>&lt; 4 GeV/</a:t>
            </a:r>
            <a:r>
              <a:rPr lang="en-GB" sz="1200" i="1" dirty="0" smtClean="0">
                <a:solidFill>
                  <a:srgbClr val="000000"/>
                </a:solidFill>
                <a:ea typeface="Arial" charset="0"/>
                <a:cs typeface="Arial" charset="0"/>
              </a:rPr>
              <a:t>c</a:t>
            </a:r>
          </a:p>
        </p:txBody>
      </p:sp>
      <p:pic>
        <p:nvPicPr>
          <p:cNvPr id="44" name="Picture 43" descr="Screen shot 2013-02-16 at 11.22.19 AM.pn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35442" y="1163638"/>
            <a:ext cx="406400" cy="1714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9" grpId="0" animBg="1"/>
      <p:bldP spid="52" grpId="0" animBg="1"/>
      <p:bldP spid="43" grpId="1" animBg="1"/>
      <p:bldP spid="43" grpId="2" animBg="1"/>
      <p:bldP spid="4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Baryon vs. Meson Trigger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1A42C-469A-CB43-B8A0-BA85B7ACE25D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Kolja Kauder, LLWI 2013</a:t>
            </a:r>
            <a:endParaRPr lang="en-US" dirty="0"/>
          </a:p>
        </p:txBody>
      </p:sp>
      <p:pic>
        <p:nvPicPr>
          <p:cNvPr id="7" name="Picture 26" descr="ppirati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7230" y="1008695"/>
            <a:ext cx="3747428" cy="2128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Content Placeholder 4"/>
          <p:cNvSpPr txBox="1">
            <a:spLocks/>
          </p:cNvSpPr>
          <p:nvPr/>
        </p:nvSpPr>
        <p:spPr>
          <a:xfrm>
            <a:off x="4732421" y="3248526"/>
            <a:ext cx="4183182" cy="2967789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Between 1.5~5 GeV</a:t>
            </a:r>
            <a:r>
              <a:rPr lang="en-US" dirty="0"/>
              <a:t>: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dirty="0" smtClean="0"/>
              <a:t>Enhanced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relative baryon yield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lang="en-US" dirty="0"/>
              <a:t>W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ell captured by</a:t>
            </a:r>
            <a:b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recombination/</a:t>
            </a:r>
            <a:b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coalescence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Baryon trigger</a:t>
            </a:r>
            <a:r>
              <a:rPr lang="en-US" dirty="0" smtClean="0"/>
              <a:t>:</a:t>
            </a:r>
            <a:r>
              <a:rPr lang="en-US" b="1" dirty="0" smtClean="0"/>
              <a:t> </a:t>
            </a:r>
            <a:br>
              <a:rPr lang="en-US" b="1" dirty="0" smtClean="0"/>
            </a:br>
            <a:r>
              <a:rPr lang="en-US" dirty="0" smtClean="0"/>
              <a:t>Stronger </a:t>
            </a:r>
            <a:r>
              <a:rPr lang="en-US" b="1" dirty="0" smtClean="0"/>
              <a:t>Dilution?</a:t>
            </a: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847912" y="760847"/>
            <a:ext cx="2588168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600" dirty="0" smtClean="0"/>
              <a:t>STAR, PRL 97 (2006) 152301</a:t>
            </a:r>
            <a:endParaRPr lang="en-US" sz="1600" dirty="0"/>
          </a:p>
        </p:txBody>
      </p:sp>
      <p:grpSp>
        <p:nvGrpSpPr>
          <p:cNvPr id="26" name="Group 25"/>
          <p:cNvGrpSpPr/>
          <p:nvPr/>
        </p:nvGrpSpPr>
        <p:grpSpPr>
          <a:xfrm>
            <a:off x="7141996" y="3662945"/>
            <a:ext cx="1896120" cy="2592617"/>
            <a:chOff x="7141996" y="3662945"/>
            <a:chExt cx="1896120" cy="2592617"/>
          </a:xfrm>
        </p:grpSpPr>
        <p:sp>
          <p:nvSpPr>
            <p:cNvPr id="25" name="TextBox 24"/>
            <p:cNvSpPr txBox="1"/>
            <p:nvPr/>
          </p:nvSpPr>
          <p:spPr>
            <a:xfrm>
              <a:off x="7165472" y="3662945"/>
              <a:ext cx="1751263" cy="2566739"/>
            </a:xfrm>
            <a:prstGeom prst="rect">
              <a:avLst/>
            </a:prstGeom>
            <a:solidFill>
              <a:schemeClr val="lt1">
                <a:alpha val="0"/>
              </a:schemeClr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7141996" y="3667783"/>
              <a:ext cx="1896120" cy="2587779"/>
              <a:chOff x="6527051" y="3440518"/>
              <a:chExt cx="1896120" cy="2587779"/>
            </a:xfrm>
          </p:grpSpPr>
          <p:grpSp>
            <p:nvGrpSpPr>
              <p:cNvPr id="11" name="Group 31"/>
              <p:cNvGrpSpPr/>
              <p:nvPr/>
            </p:nvGrpSpPr>
            <p:grpSpPr>
              <a:xfrm>
                <a:off x="6598770" y="3654424"/>
                <a:ext cx="1709908" cy="2373873"/>
                <a:chOff x="5179521" y="3917688"/>
                <a:chExt cx="1736844" cy="2360773"/>
              </a:xfrm>
            </p:grpSpPr>
            <p:pic>
              <p:nvPicPr>
                <p:cNvPr id="16" name="Picture 15" descr="Gauss1.gif"/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 l="8211" b="7022"/>
                <a:stretch>
                  <a:fillRect/>
                </a:stretch>
              </p:blipFill>
              <p:spPr>
                <a:xfrm>
                  <a:off x="5189052" y="3917688"/>
                  <a:ext cx="1725788" cy="2103166"/>
                </a:xfrm>
                <a:prstGeom prst="rect">
                  <a:avLst/>
                </a:prstGeom>
              </p:spPr>
            </p:pic>
            <p:pic>
              <p:nvPicPr>
                <p:cNvPr id="17" name="Picture 16" descr="Gauss2.gif"/>
                <p:cNvPicPr>
                  <a:picLocks noChangeAspect="1"/>
                </p:cNvPicPr>
                <p:nvPr/>
              </p:nvPicPr>
              <p:blipFill>
                <a:blip r:embed="rId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 l="7595" b="5218"/>
                <a:stretch>
                  <a:fillRect/>
                </a:stretch>
              </p:blipFill>
              <p:spPr>
                <a:xfrm>
                  <a:off x="5179521" y="4480603"/>
                  <a:ext cx="1736844" cy="1566414"/>
                </a:xfrm>
                <a:prstGeom prst="rect">
                  <a:avLst/>
                </a:prstGeom>
              </p:spPr>
            </p:pic>
            <p:sp>
              <p:nvSpPr>
                <p:cNvPr id="14" name="TextBox 13"/>
                <p:cNvSpPr txBox="1"/>
                <p:nvPr/>
              </p:nvSpPr>
              <p:spPr>
                <a:xfrm>
                  <a:off x="5675959" y="5939907"/>
                  <a:ext cx="83767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 smtClean="0">
                      <a:latin typeface="Symbol" charset="2"/>
                      <a:cs typeface="Symbol" charset="2"/>
                    </a:rPr>
                    <a:t>Df=0</a:t>
                  </a:r>
                </a:p>
              </p:txBody>
            </p:sp>
            <p:sp>
              <p:nvSpPr>
                <p:cNvPr id="18" name="Right Arrow 17"/>
                <p:cNvSpPr/>
                <p:nvPr/>
              </p:nvSpPr>
              <p:spPr>
                <a:xfrm rot="5400000">
                  <a:off x="5668481" y="4754229"/>
                  <a:ext cx="687776" cy="152505"/>
                </a:xfrm>
                <a:prstGeom prst="rightArrow">
                  <a:avLst>
                    <a:gd name="adj1" fmla="val 50000"/>
                    <a:gd name="adj2" fmla="val 138817"/>
                  </a:avLst>
                </a:prstGeom>
                <a:solidFill>
                  <a:schemeClr val="accent4">
                    <a:lumMod val="75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5230126" y="4372384"/>
                  <a:ext cx="585688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>
                      <a:cs typeface="Symbol" charset="2"/>
                    </a:rPr>
                    <a:t>a. </a:t>
                  </a:r>
                  <a:r>
                    <a:rPr lang="en-US" sz="1400" dirty="0" err="1" smtClean="0">
                      <a:cs typeface="Symbol" charset="2"/>
                    </a:rPr>
                    <a:t>u</a:t>
                  </a:r>
                  <a:r>
                    <a:rPr lang="en-US" sz="1400" dirty="0" smtClean="0">
                      <a:cs typeface="Symbol" charset="2"/>
                    </a:rPr>
                    <a:t>.</a:t>
                  </a:r>
                </a:p>
              </p:txBody>
            </p:sp>
          </p:grpSp>
          <p:sp>
            <p:nvSpPr>
              <p:cNvPr id="13" name="TextBox 12"/>
              <p:cNvSpPr txBox="1"/>
              <p:nvPr/>
            </p:nvSpPr>
            <p:spPr>
              <a:xfrm>
                <a:off x="6527051" y="3440518"/>
                <a:ext cx="1896120" cy="58477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600" dirty="0" smtClean="0"/>
                  <a:t>Fragmentation + Recombination</a:t>
                </a:r>
                <a:endParaRPr lang="en-US" sz="1600" dirty="0"/>
              </a:p>
            </p:txBody>
          </p:sp>
        </p:grpSp>
      </p:grpSp>
      <p:pic>
        <p:nvPicPr>
          <p:cNvPr id="33" name="Picture 11" descr="nlopqcd_akk_gluonfraction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AEB4BF"/>
              </a:clrFrom>
              <a:clrTo>
                <a:srgbClr val="AEB4BF">
                  <a:alpha val="0"/>
                </a:srgbClr>
              </a:clrTo>
            </a:clrChange>
          </a:blip>
          <a:srcRect l="13293" t="3084" r="9982" b="881"/>
          <a:stretch>
            <a:fillRect/>
          </a:stretch>
        </p:blipFill>
        <p:spPr bwMode="auto">
          <a:xfrm>
            <a:off x="2581149" y="1213819"/>
            <a:ext cx="2067756" cy="204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7" descr="figakk"/>
          <p:cNvPicPr>
            <a:picLocks noGrp="1" noChangeAspect="1" noChangeArrowheads="1"/>
          </p:cNvPicPr>
          <p:nvPr>
            <p:ph idx="1"/>
          </p:nvPr>
        </p:nvPicPr>
        <p:blipFill>
          <a:blip r:embed="rId7">
            <a:clrChange>
              <a:clrFrom>
                <a:srgbClr val="A7ADB9"/>
              </a:clrFrom>
              <a:clrTo>
                <a:srgbClr val="A7ADB9">
                  <a:alpha val="0"/>
                </a:srgbClr>
              </a:clrTo>
            </a:clrChange>
          </a:blip>
          <a:srcRect b="12236"/>
          <a:stretch>
            <a:fillRect/>
          </a:stretch>
        </p:blipFill>
        <p:spPr>
          <a:xfrm>
            <a:off x="0" y="1329286"/>
            <a:ext cx="2303769" cy="1864995"/>
          </a:xfrm>
          <a:noFill/>
          <a:ln/>
        </p:spPr>
      </p:pic>
      <p:sp>
        <p:nvSpPr>
          <p:cNvPr id="35" name="Rectangle 34"/>
          <p:cNvSpPr/>
          <p:nvPr/>
        </p:nvSpPr>
        <p:spPr>
          <a:xfrm>
            <a:off x="0" y="944383"/>
            <a:ext cx="958945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000" dirty="0" smtClean="0"/>
              <a:t>STAR, PLB 637 </a:t>
            </a:r>
            <a:br>
              <a:rPr lang="en-US" sz="1000" dirty="0" smtClean="0"/>
            </a:br>
            <a:r>
              <a:rPr lang="en-US" sz="1000" dirty="0" smtClean="0"/>
              <a:t>(2006) 161</a:t>
            </a:r>
            <a:endParaRPr lang="en-US" sz="1000" dirty="0"/>
          </a:p>
        </p:txBody>
      </p:sp>
      <p:sp>
        <p:nvSpPr>
          <p:cNvPr id="39" name="TextBox 38"/>
          <p:cNvSpPr txBox="1"/>
          <p:nvPr/>
        </p:nvSpPr>
        <p:spPr>
          <a:xfrm>
            <a:off x="2708186" y="1921709"/>
            <a:ext cx="18370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Gluon </a:t>
            </a:r>
            <a:br>
              <a:rPr lang="en-US" sz="1200" dirty="0" smtClean="0"/>
            </a:br>
            <a:r>
              <a:rPr lang="en-US" sz="1200" dirty="0" smtClean="0"/>
              <a:t>contribution factor</a:t>
            </a:r>
            <a:endParaRPr lang="en-US" sz="1200" dirty="0"/>
          </a:p>
        </p:txBody>
      </p:sp>
      <p:sp>
        <p:nvSpPr>
          <p:cNvPr id="40" name="Rectangle 39"/>
          <p:cNvSpPr/>
          <p:nvPr/>
        </p:nvSpPr>
        <p:spPr>
          <a:xfrm>
            <a:off x="3615489" y="2531818"/>
            <a:ext cx="1347707" cy="4308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100" dirty="0" smtClean="0"/>
              <a:t>Albino et al.</a:t>
            </a:r>
          </a:p>
          <a:p>
            <a:r>
              <a:rPr lang="en-US" sz="1100" dirty="0" smtClean="0"/>
              <a:t>NPB 725 (2005) 181</a:t>
            </a:r>
            <a:endParaRPr lang="en-US" sz="1100" dirty="0"/>
          </a:p>
        </p:txBody>
      </p:sp>
      <p:sp>
        <p:nvSpPr>
          <p:cNvPr id="41" name="Content Placeholder 4"/>
          <p:cNvSpPr txBox="1">
            <a:spLocks/>
          </p:cNvSpPr>
          <p:nvPr/>
        </p:nvSpPr>
        <p:spPr>
          <a:xfrm>
            <a:off x="129414" y="3641187"/>
            <a:ext cx="4519491" cy="266273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indent="-274320" defTabSz="91440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r>
              <a:rPr lang="en-US" sz="2200" dirty="0" smtClean="0"/>
              <a:t>AKK NLO </a:t>
            </a:r>
            <a:r>
              <a:rPr lang="en-US" sz="2200" dirty="0" err="1" smtClean="0"/>
              <a:t>FFs</a:t>
            </a:r>
            <a:r>
              <a:rPr lang="en-US" sz="2200" dirty="0" smtClean="0"/>
              <a:t> describe data well</a:t>
            </a:r>
          </a:p>
          <a:p>
            <a:pPr marL="274320" indent="-274320" defTabSz="91440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r>
              <a:rPr lang="en-US" sz="2200" dirty="0" smtClean="0"/>
              <a:t>At high p</a:t>
            </a:r>
            <a:r>
              <a:rPr lang="en-US" sz="2200" baseline="-25000" dirty="0" smtClean="0"/>
              <a:t>T</a:t>
            </a:r>
            <a:r>
              <a:rPr lang="en-US" sz="2200" dirty="0" smtClean="0"/>
              <a:t>: </a:t>
            </a:r>
          </a:p>
          <a:p>
            <a:pPr marL="731520" lvl="1" indent="-274320" defTabSz="91440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r>
              <a:rPr lang="en-US" sz="2200" dirty="0" smtClean="0"/>
              <a:t>Mesons bias toward </a:t>
            </a:r>
            <a:r>
              <a:rPr lang="en-US" sz="2200" i="1" dirty="0" smtClean="0"/>
              <a:t>q</a:t>
            </a:r>
            <a:r>
              <a:rPr lang="en-US" sz="2200" dirty="0" smtClean="0"/>
              <a:t> jets?</a:t>
            </a:r>
          </a:p>
          <a:p>
            <a:pPr marL="274320" indent="-274320" defTabSz="91440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r>
              <a:rPr lang="en-US" sz="2200" b="1" dirty="0" smtClean="0">
                <a:solidFill>
                  <a:srgbClr val="FF0000"/>
                </a:solidFill>
              </a:rPr>
              <a:t>C</a:t>
            </a:r>
            <a:r>
              <a:rPr lang="en-US" sz="2200" b="1" dirty="0" smtClean="0">
                <a:solidFill>
                  <a:srgbClr val="008000"/>
                </a:solidFill>
              </a:rPr>
              <a:t>o</a:t>
            </a:r>
            <a:r>
              <a:rPr lang="en-US" sz="2200" b="1" dirty="0" smtClean="0">
                <a:solidFill>
                  <a:srgbClr val="0000FF"/>
                </a:solidFill>
              </a:rPr>
              <a:t>l</a:t>
            </a:r>
            <a:r>
              <a:rPr lang="en-US" sz="2200" b="1" dirty="0" smtClean="0">
                <a:solidFill>
                  <a:srgbClr val="00CDCD"/>
                </a:solidFill>
              </a:rPr>
              <a:t>o</a:t>
            </a:r>
            <a:r>
              <a:rPr lang="en-US" sz="2200" b="1" dirty="0" smtClean="0">
                <a:solidFill>
                  <a:srgbClr val="CD00CD"/>
                </a:solidFill>
              </a:rPr>
              <a:t>r</a:t>
            </a:r>
            <a:r>
              <a:rPr lang="en-US" sz="2200" b="1" dirty="0" smtClean="0"/>
              <a:t> </a:t>
            </a:r>
            <a:r>
              <a:rPr lang="en-US" sz="2200" dirty="0" smtClean="0"/>
              <a:t>charge effect on energy loss?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 descr="RawCorr_Cent89_SigmaGt0.roo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1459" y="2147519"/>
            <a:ext cx="2458982" cy="1851515"/>
          </a:xfrm>
          <a:prstGeom prst="rect">
            <a:avLst/>
          </a:prstGeom>
        </p:spPr>
      </p:pic>
      <p:pic>
        <p:nvPicPr>
          <p:cNvPr id="56" name="Picture 55" descr="RawCorr_Cent89_Inc.root.pn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8877" y="1187949"/>
            <a:ext cx="2948940" cy="1964690"/>
          </a:xfrm>
          <a:prstGeom prst="rect">
            <a:avLst/>
          </a:prstGeom>
        </p:spPr>
      </p:pic>
      <p:pic>
        <p:nvPicPr>
          <p:cNvPr id="57" name="Picture 56" descr="RawCorr_Cent89_SigmaGt0.root.png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5486702" y="158252"/>
            <a:ext cx="2948940" cy="196469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334" y="0"/>
            <a:ext cx="8229600" cy="1143000"/>
          </a:xfrm>
        </p:spPr>
        <p:txBody>
          <a:bodyPr/>
          <a:lstStyle/>
          <a:p>
            <a:r>
              <a:rPr lang="en-US" dirty="0" smtClean="0"/>
              <a:t>Statistical Separation</a:t>
            </a:r>
            <a:br>
              <a:rPr lang="en-US" dirty="0" smtClean="0"/>
            </a:br>
            <a:r>
              <a:rPr lang="en-US" dirty="0" smtClean="0"/>
              <a:t>in Two Steps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1A42C-469A-CB43-B8A0-BA85B7ACE25D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Kolja Kauder, LLWI 2013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6882" y="1197620"/>
            <a:ext cx="1570373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Inclusive, raw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7225788" y="248958"/>
            <a:ext cx="1814539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dirty="0" smtClean="0"/>
              <a:t>n</a:t>
            </a:r>
            <a:r>
              <a:rPr lang="en-US" sz="1600" baseline="-25000" dirty="0" smtClean="0">
                <a:latin typeface="Symbol" charset="2"/>
                <a:cs typeface="Symbol" charset="2"/>
              </a:rPr>
              <a:t>s</a:t>
            </a:r>
            <a:r>
              <a:rPr lang="en-US" sz="1600" baseline="30000" dirty="0" smtClean="0">
                <a:latin typeface="Symbol" charset="2"/>
                <a:cs typeface="Symbol" charset="2"/>
              </a:rPr>
              <a:t>p</a:t>
            </a:r>
            <a:r>
              <a:rPr lang="en-US" sz="1600" dirty="0" smtClean="0"/>
              <a:t> &gt; 0. </a:t>
            </a:r>
          </a:p>
          <a:p>
            <a:r>
              <a:rPr lang="en-US" sz="1600" dirty="0" smtClean="0"/>
              <a:t>97% purity </a:t>
            </a:r>
          </a:p>
          <a:p>
            <a:r>
              <a:rPr lang="en-US" sz="1600" b="1" dirty="0" err="1" smtClean="0">
                <a:solidFill>
                  <a:srgbClr val="FF0000"/>
                </a:solidFill>
              </a:rPr>
              <a:t>pion</a:t>
            </a:r>
            <a:r>
              <a:rPr lang="en-US" sz="1600" b="1" dirty="0" smtClean="0">
                <a:solidFill>
                  <a:srgbClr val="FF0000"/>
                </a:solidFill>
              </a:rPr>
              <a:t> sample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983646" y="2112416"/>
            <a:ext cx="2082599" cy="58477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dirty="0" smtClean="0"/>
              <a:t>n</a:t>
            </a:r>
            <a:r>
              <a:rPr lang="en-US" sz="1600" baseline="-25000" dirty="0" smtClean="0">
                <a:latin typeface="Symbol" charset="2"/>
                <a:cs typeface="Symbol" charset="2"/>
              </a:rPr>
              <a:t>s</a:t>
            </a:r>
            <a:r>
              <a:rPr lang="en-US" sz="1600" baseline="30000" dirty="0" smtClean="0">
                <a:latin typeface="Symbol" charset="2"/>
                <a:cs typeface="Symbol" charset="2"/>
              </a:rPr>
              <a:t>p</a:t>
            </a:r>
            <a:r>
              <a:rPr lang="en-US" sz="1600" dirty="0" smtClean="0"/>
              <a:t> &lt; 0</a:t>
            </a:r>
            <a:r>
              <a:rPr lang="en-US" sz="1600" baseline="-25000" dirty="0" smtClean="0">
                <a:latin typeface="Symbol" charset="2"/>
                <a:cs typeface="Symbol" charset="2"/>
              </a:rPr>
              <a:t>,</a:t>
            </a:r>
            <a:r>
              <a:rPr lang="en-US" sz="1600" dirty="0" smtClean="0"/>
              <a:t> </a:t>
            </a:r>
          </a:p>
          <a:p>
            <a:r>
              <a:rPr lang="en-US" sz="1600" dirty="0" smtClean="0">
                <a:solidFill>
                  <a:srgbClr val="0000FF"/>
                </a:solidFill>
              </a:rPr>
              <a:t>pion-depleted sample</a:t>
            </a:r>
            <a:endParaRPr lang="en-US" sz="1600" dirty="0">
              <a:solidFill>
                <a:srgbClr val="0000FF"/>
              </a:solidFill>
            </a:endParaRPr>
          </a:p>
        </p:txBody>
      </p:sp>
      <p:grpSp>
        <p:nvGrpSpPr>
          <p:cNvPr id="6" name="Group 47"/>
          <p:cNvGrpSpPr/>
          <p:nvPr/>
        </p:nvGrpSpPr>
        <p:grpSpPr>
          <a:xfrm>
            <a:off x="251884" y="3649936"/>
            <a:ext cx="2865855" cy="1838786"/>
            <a:chOff x="334912" y="3645766"/>
            <a:chExt cx="2865855" cy="1838786"/>
          </a:xfrm>
        </p:grpSpPr>
        <p:pic>
          <p:nvPicPr>
            <p:cNvPr id="49" name="Picture 2"/>
            <p:cNvPicPr>
              <a:picLocks noChangeArrowheads="1"/>
            </p:cNvPicPr>
            <p:nvPr/>
          </p:nvPicPr>
          <p:blipFill>
            <a:blip r:embed="rId5"/>
            <a:stretch>
              <a:fillRect/>
            </a:stretch>
          </p:blipFill>
          <p:spPr bwMode="auto">
            <a:xfrm>
              <a:off x="334912" y="3645766"/>
              <a:ext cx="2865855" cy="1838786"/>
            </a:xfrm>
            <a:prstGeom prst="rect">
              <a:avLst/>
            </a:prstGeom>
            <a:noFill/>
            <a:ln w="9525" cap="flat" cmpd="sng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</p:pic>
        <p:pic>
          <p:nvPicPr>
            <p:cNvPr id="50" name="Picture 49" descr="otherredgaus.png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2474" t="12413" r="50479" b="11564"/>
            <a:stretch>
              <a:fillRect/>
            </a:stretch>
          </p:blipFill>
          <p:spPr>
            <a:xfrm>
              <a:off x="1272572" y="4061696"/>
              <a:ext cx="1045733" cy="1227666"/>
            </a:xfrm>
            <a:prstGeom prst="rect">
              <a:avLst/>
            </a:prstGeom>
          </p:spPr>
        </p:pic>
        <p:pic>
          <p:nvPicPr>
            <p:cNvPr id="51" name="Picture 50" descr="gaussian.png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0F0F0"/>
                </a:clrFrom>
                <a:clrTo>
                  <a:srgbClr val="F0F0F0">
                    <a:alpha val="0"/>
                  </a:srgbClr>
                </a:clrTo>
              </a:clrChange>
            </a:blip>
            <a:srcRect l="49704" t="12066" r="29887" b="13232"/>
            <a:stretch>
              <a:fillRect/>
            </a:stretch>
          </p:blipFill>
          <p:spPr>
            <a:xfrm>
              <a:off x="2318206" y="4070162"/>
              <a:ext cx="563031" cy="1240779"/>
            </a:xfrm>
            <a:prstGeom prst="rect">
              <a:avLst/>
            </a:prstGeom>
          </p:spPr>
        </p:pic>
        <p:cxnSp>
          <p:nvCxnSpPr>
            <p:cNvPr id="52" name="Straight Connector 51"/>
            <p:cNvCxnSpPr/>
            <p:nvPr/>
          </p:nvCxnSpPr>
          <p:spPr>
            <a:xfrm rot="16200000" flipH="1">
              <a:off x="1711428" y="4682745"/>
              <a:ext cx="1224509" cy="14114"/>
            </a:xfrm>
            <a:prstGeom prst="line">
              <a:avLst/>
            </a:prstGeom>
            <a:ln w="22225">
              <a:solidFill>
                <a:srgbClr val="FF6600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Rectangle 52"/>
            <p:cNvSpPr/>
            <p:nvPr/>
          </p:nvSpPr>
          <p:spPr>
            <a:xfrm>
              <a:off x="488128" y="3808612"/>
              <a:ext cx="336586" cy="92333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l-GR" dirty="0" smtClean="0">
                  <a:solidFill>
                    <a:srgbClr val="FF0000"/>
                  </a:solidFill>
                  <a:ea typeface="Arial" charset="0"/>
                  <a:cs typeface="Arial" charset="0"/>
                </a:rPr>
                <a:t>π</a:t>
              </a:r>
              <a:endParaRPr lang="en-US" dirty="0" smtClean="0">
                <a:solidFill>
                  <a:srgbClr val="FF0000"/>
                </a:solidFill>
                <a:ea typeface="Arial" charset="0"/>
                <a:cs typeface="Arial" charset="0"/>
              </a:endParaRPr>
            </a:p>
            <a:p>
              <a:r>
                <a:rPr lang="en-US" dirty="0" smtClean="0">
                  <a:solidFill>
                    <a:srgbClr val="51D330"/>
                  </a:solidFill>
                  <a:ea typeface="Arial" charset="0"/>
                  <a:cs typeface="Arial" charset="0"/>
                </a:rPr>
                <a:t>K</a:t>
              </a:r>
              <a:endParaRPr lang="en-US" dirty="0" smtClean="0">
                <a:solidFill>
                  <a:srgbClr val="0000FF"/>
                </a:solidFill>
                <a:ea typeface="Arial" charset="0"/>
                <a:cs typeface="Arial" charset="0"/>
              </a:endParaRPr>
            </a:p>
            <a:p>
              <a:r>
                <a:rPr lang="en-US" dirty="0" smtClean="0">
                  <a:solidFill>
                    <a:srgbClr val="0000FF"/>
                  </a:solidFill>
                  <a:ea typeface="Arial" charset="0"/>
                  <a:cs typeface="Arial" charset="0"/>
                </a:rPr>
                <a:t>P</a:t>
              </a:r>
              <a:endParaRPr lang="en-US" dirty="0">
                <a:solidFill>
                  <a:srgbClr val="0000FF"/>
                </a:solidFill>
                <a:ea typeface="Arial" charset="0"/>
                <a:cs typeface="Arial" charset="0"/>
              </a:endParaRPr>
            </a:p>
          </p:txBody>
        </p:sp>
      </p:grpSp>
      <p:cxnSp>
        <p:nvCxnSpPr>
          <p:cNvPr id="54" name="Straight Arrow Connector 53"/>
          <p:cNvCxnSpPr/>
          <p:nvPr/>
        </p:nvCxnSpPr>
        <p:spPr>
          <a:xfrm rot="16200000" flipV="1">
            <a:off x="1961256" y="5707088"/>
            <a:ext cx="596069" cy="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endCxn id="55" idx="1"/>
          </p:cNvCxnSpPr>
          <p:nvPr/>
        </p:nvCxnSpPr>
        <p:spPr>
          <a:xfrm>
            <a:off x="3439265" y="2586984"/>
            <a:ext cx="1812194" cy="4862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endCxn id="57" idx="1"/>
          </p:cNvCxnSpPr>
          <p:nvPr/>
        </p:nvCxnSpPr>
        <p:spPr>
          <a:xfrm flipV="1">
            <a:off x="3347407" y="1140597"/>
            <a:ext cx="2139295" cy="7580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22" name="Picture 21" descr="RawCorr_Cent89_SigmaGt0.root.png"/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5486702" y="4265275"/>
            <a:ext cx="2948940" cy="1964690"/>
          </a:xfrm>
          <a:prstGeom prst="rect">
            <a:avLst/>
          </a:prstGeom>
          <a:ln w="38100" cap="sq">
            <a:solidFill>
              <a:srgbClr val="0000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3" name="Rectangle 22"/>
          <p:cNvSpPr/>
          <p:nvPr/>
        </p:nvSpPr>
        <p:spPr>
          <a:xfrm>
            <a:off x="7212042" y="3999033"/>
            <a:ext cx="1828285" cy="58477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dirty="0" smtClean="0"/>
              <a:t>n</a:t>
            </a:r>
            <a:r>
              <a:rPr lang="en-US" sz="1600" baseline="-25000" dirty="0" smtClean="0">
                <a:latin typeface="Symbol" charset="2"/>
                <a:cs typeface="Symbol" charset="2"/>
              </a:rPr>
              <a:t>s</a:t>
            </a:r>
            <a:r>
              <a:rPr lang="en-US" sz="1600" baseline="30000" dirty="0" smtClean="0">
                <a:latin typeface="Symbol" charset="2"/>
                <a:cs typeface="Symbol" charset="2"/>
              </a:rPr>
              <a:t>p</a:t>
            </a:r>
            <a:r>
              <a:rPr lang="en-US" sz="1600" dirty="0" smtClean="0"/>
              <a:t> &lt; 0</a:t>
            </a:r>
            <a:r>
              <a:rPr lang="en-US" sz="1600" baseline="-25000" dirty="0" smtClean="0">
                <a:latin typeface="Symbol" charset="2"/>
                <a:cs typeface="Symbol" charset="2"/>
              </a:rPr>
              <a:t>,</a:t>
            </a:r>
            <a:r>
              <a:rPr lang="en-US" sz="1600" dirty="0" smtClean="0"/>
              <a:t> cleaned</a:t>
            </a:r>
          </a:p>
          <a:p>
            <a:r>
              <a:rPr lang="en-US" sz="1600" b="1" dirty="0" smtClean="0">
                <a:solidFill>
                  <a:srgbClr val="0000FF"/>
                </a:solidFill>
              </a:rPr>
              <a:t>pure p+K sample</a:t>
            </a:r>
            <a:endParaRPr lang="en-US" sz="1600" dirty="0">
              <a:solidFill>
                <a:srgbClr val="0000FF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rot="16200000" flipH="1">
            <a:off x="6343222" y="4290679"/>
            <a:ext cx="805097" cy="22180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31" name="Text Box 3"/>
          <p:cNvSpPr txBox="1">
            <a:spLocks noChangeArrowheads="1"/>
          </p:cNvSpPr>
          <p:nvPr/>
        </p:nvSpPr>
        <p:spPr bwMode="auto">
          <a:xfrm>
            <a:off x="3117739" y="5409054"/>
            <a:ext cx="2055578" cy="85287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0000" tIns="46800" rIns="90000" bIns="46800">
            <a:prstTxWarp prst="textNoShape">
              <a:avLst/>
            </a:prstTxWarp>
            <a:spAutoFit/>
          </a:bodyPr>
          <a:lstStyle/>
          <a:p>
            <a:pPr algn="r">
              <a:lnSpc>
                <a:spcPct val="93000"/>
              </a:lnSpc>
              <a:spcBef>
                <a:spcPts val="175"/>
              </a:spcBef>
              <a:buClr>
                <a:schemeClr val="tx1"/>
              </a:buClr>
              <a:buSzPct val="7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 smtClean="0"/>
              <a:t>0-10% central</a:t>
            </a:r>
          </a:p>
          <a:p>
            <a:pPr algn="r">
              <a:lnSpc>
                <a:spcPct val="93000"/>
              </a:lnSpc>
              <a:spcBef>
                <a:spcPts val="175"/>
              </a:spcBef>
              <a:buClr>
                <a:schemeClr val="tx1"/>
              </a:buClr>
              <a:buSzPct val="70000"/>
              <a:buFont typeface="Wingdings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smtClean="0">
                <a:ea typeface="Arial" charset="0"/>
                <a:cs typeface="Arial" charset="0"/>
              </a:rPr>
              <a:t>4</a:t>
            </a:r>
            <a:r>
              <a:rPr lang="en-GB" sz="1600" b="0" dirty="0" smtClean="0">
                <a:ea typeface="Arial" charset="0"/>
                <a:cs typeface="Arial" charset="0"/>
              </a:rPr>
              <a:t> </a:t>
            </a:r>
            <a:r>
              <a:rPr lang="en-GB" sz="1600" b="0" dirty="0">
                <a:ea typeface="Arial" charset="0"/>
                <a:cs typeface="Arial" charset="0"/>
              </a:rPr>
              <a:t>&lt; </a:t>
            </a:r>
            <a:r>
              <a:rPr lang="en-GB" sz="1600" b="0" dirty="0" smtClean="0">
                <a:ea typeface="Arial" charset="0"/>
                <a:cs typeface="Arial" charset="0"/>
              </a:rPr>
              <a:t>p</a:t>
            </a:r>
            <a:r>
              <a:rPr lang="en-GB" sz="1600" b="0" baseline="-25000" dirty="0" smtClean="0">
                <a:ea typeface="Arial" charset="0"/>
                <a:cs typeface="Arial" charset="0"/>
              </a:rPr>
              <a:t>T</a:t>
            </a:r>
            <a:r>
              <a:rPr lang="en-GB" sz="1600" b="0" baseline="30000" dirty="0" smtClean="0">
                <a:ea typeface="Arial" charset="0"/>
                <a:cs typeface="Arial" charset="0"/>
              </a:rPr>
              <a:t>trig</a:t>
            </a:r>
            <a:r>
              <a:rPr lang="en-GB" sz="1600" b="0" baseline="-25000" dirty="0" smtClean="0">
                <a:ea typeface="Arial" charset="0"/>
                <a:cs typeface="Arial" charset="0"/>
              </a:rPr>
              <a:t> </a:t>
            </a:r>
            <a:r>
              <a:rPr lang="en-GB" sz="1600" b="0" dirty="0">
                <a:ea typeface="Arial" charset="0"/>
                <a:cs typeface="Arial" charset="0"/>
              </a:rPr>
              <a:t>&lt;</a:t>
            </a:r>
            <a:r>
              <a:rPr lang="en-GB" sz="1600" b="0" dirty="0" smtClean="0">
                <a:ea typeface="Arial" charset="0"/>
                <a:cs typeface="Arial" charset="0"/>
              </a:rPr>
              <a:t> 5 </a:t>
            </a:r>
            <a:r>
              <a:rPr lang="en-GB" sz="1600" b="0" dirty="0">
                <a:ea typeface="Arial" charset="0"/>
                <a:cs typeface="Arial" charset="0"/>
              </a:rPr>
              <a:t>GeV/</a:t>
            </a:r>
            <a:r>
              <a:rPr lang="en-GB" sz="1600" b="0" dirty="0" smtClean="0">
                <a:ea typeface="Arial" charset="0"/>
                <a:cs typeface="Arial" charset="0"/>
              </a:rPr>
              <a:t>c</a:t>
            </a:r>
          </a:p>
          <a:p>
            <a:pPr algn="r">
              <a:lnSpc>
                <a:spcPct val="93000"/>
              </a:lnSpc>
              <a:spcBef>
                <a:spcPts val="175"/>
              </a:spcBef>
              <a:buClr>
                <a:schemeClr val="tx1"/>
              </a:buClr>
              <a:buSzPct val="70000"/>
              <a:buFont typeface="Wingdings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smtClean="0">
                <a:ea typeface="Arial" charset="0"/>
                <a:cs typeface="Arial" charset="0"/>
              </a:rPr>
              <a:t>1.5</a:t>
            </a:r>
            <a:r>
              <a:rPr lang="en-GB" sz="1600" b="0" dirty="0" smtClean="0">
                <a:ea typeface="Arial" charset="0"/>
                <a:cs typeface="Arial" charset="0"/>
              </a:rPr>
              <a:t> &lt; p</a:t>
            </a:r>
            <a:r>
              <a:rPr lang="en-GB" sz="1600" b="0" baseline="-25000" dirty="0" smtClean="0">
                <a:ea typeface="Arial" charset="0"/>
                <a:cs typeface="Arial" charset="0"/>
              </a:rPr>
              <a:t>T</a:t>
            </a:r>
            <a:r>
              <a:rPr lang="en-GB" sz="1600" b="0" baseline="30000" dirty="0" smtClean="0">
                <a:ea typeface="Arial" charset="0"/>
                <a:cs typeface="Arial" charset="0"/>
              </a:rPr>
              <a:t>assc</a:t>
            </a:r>
            <a:r>
              <a:rPr lang="en-GB" sz="1600" b="0" baseline="-25000" dirty="0" smtClean="0">
                <a:ea typeface="Arial" charset="0"/>
                <a:cs typeface="Arial" charset="0"/>
              </a:rPr>
              <a:t> </a:t>
            </a:r>
            <a:r>
              <a:rPr lang="en-GB" sz="1600" b="0" dirty="0" smtClean="0">
                <a:ea typeface="Arial" charset="0"/>
                <a:cs typeface="Arial" charset="0"/>
              </a:rPr>
              <a:t>&lt; 4 GeV/c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6882" y="3303687"/>
            <a:ext cx="3876256" cy="3462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Verdana" charset="0"/>
              </a:rPr>
              <a:t>n</a:t>
            </a:r>
            <a:r>
              <a:rPr lang="en-US" baseline="-25000" dirty="0" smtClean="0">
                <a:latin typeface="Symbol" charset="2"/>
                <a:cs typeface="Symbol" charset="2"/>
              </a:rPr>
              <a:t>s</a:t>
            </a:r>
            <a:r>
              <a:rPr lang="el-GR" baseline="30000" dirty="0" smtClean="0">
                <a:latin typeface="Times New Roman" charset="0"/>
                <a:ea typeface="Times New Roman" charset="0"/>
                <a:cs typeface="Times New Roman" charset="0"/>
              </a:rPr>
              <a:t>π</a:t>
            </a:r>
            <a:r>
              <a:rPr lang="en-US" dirty="0" smtClean="0">
                <a:latin typeface="Verdana" charset="0"/>
              </a:rPr>
              <a:t> </a:t>
            </a:r>
            <a:r>
              <a:rPr lang="en-US" dirty="0" smtClean="0"/>
              <a:t>= (dE/dx - </a:t>
            </a:r>
            <a:r>
              <a:rPr lang="el-GR" dirty="0" smtClean="0">
                <a:latin typeface="Times New Roman" charset="0"/>
                <a:ea typeface="Times New Roman" charset="0"/>
                <a:cs typeface="Times New Roman" charset="0"/>
              </a:rPr>
              <a:t>π</a:t>
            </a:r>
            <a:r>
              <a:rPr lang="en-US" dirty="0" smtClean="0"/>
              <a:t> prediction) /resolution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419030" y="5409054"/>
            <a:ext cx="4796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Verdana" charset="0"/>
              </a:rPr>
              <a:t>n</a:t>
            </a:r>
            <a:r>
              <a:rPr lang="en-US" sz="1600" baseline="-25000" dirty="0" smtClean="0">
                <a:latin typeface="Symbol" charset="2"/>
                <a:cs typeface="Symbol" charset="2"/>
              </a:rPr>
              <a:t>s</a:t>
            </a:r>
            <a:r>
              <a:rPr lang="el-GR" sz="1600" baseline="30000" dirty="0" smtClean="0">
                <a:latin typeface="Times New Roman" charset="0"/>
                <a:ea typeface="Times New Roman" charset="0"/>
                <a:cs typeface="Times New Roman" charset="0"/>
              </a:rPr>
              <a:t>π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9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2D Correlation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99471"/>
            <a:ext cx="8229600" cy="11731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Big difference immediately visible with the naked eye: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Pion</a:t>
            </a:r>
            <a:r>
              <a:rPr lang="en-US" dirty="0" smtClean="0"/>
              <a:t> triggers: 	Small Ridge 	Large Cone 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P+K</a:t>
            </a:r>
            <a:r>
              <a:rPr lang="en-US" dirty="0" smtClean="0"/>
              <a:t> triggers: 	Large Ridge	Small Cone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Kolja Kauder, LLWI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52E63-AA1F-4835-B946-DE7C8BB05BD0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026" name="Picture 2" descr="C:\Users\uic_hi\Documents\Plots2010\PionsRawCorr_1126OneCutDca3AuAu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96077" y="1265619"/>
            <a:ext cx="3602439" cy="3085810"/>
          </a:xfrm>
          <a:prstGeom prst="rect">
            <a:avLst/>
          </a:prstGeom>
          <a:noFill/>
        </p:spPr>
      </p:pic>
      <p:pic>
        <p:nvPicPr>
          <p:cNvPr id="1027" name="Picture 3" descr="C:\Users\uic_hi\Documents\Plots2010\NonPionsRawCorr_1126OneCutDca3AuAu.pn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123238" y="1265619"/>
            <a:ext cx="3602439" cy="308581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6170645" y="1264840"/>
            <a:ext cx="1774220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00FF"/>
                </a:solidFill>
              </a:rPr>
              <a:t>(P</a:t>
            </a:r>
            <a:r>
              <a:rPr lang="en-US" sz="1600" b="1" baseline="30000" dirty="0" smtClean="0">
                <a:solidFill>
                  <a:srgbClr val="0000FF"/>
                </a:solidFill>
              </a:rPr>
              <a:t>±</a:t>
            </a:r>
            <a:r>
              <a:rPr lang="en-US" sz="1600" b="1" dirty="0" smtClean="0">
                <a:solidFill>
                  <a:srgbClr val="0000FF"/>
                </a:solidFill>
              </a:rPr>
              <a:t>+K</a:t>
            </a:r>
            <a:r>
              <a:rPr lang="en-US" sz="1600" b="1" baseline="30000" dirty="0" smtClean="0">
                <a:solidFill>
                  <a:srgbClr val="0000FF"/>
                </a:solidFill>
              </a:rPr>
              <a:t>±</a:t>
            </a:r>
            <a:r>
              <a:rPr lang="en-US" sz="1600" b="1" dirty="0" smtClean="0">
                <a:solidFill>
                  <a:srgbClr val="0000FF"/>
                </a:solidFill>
              </a:rPr>
              <a:t>) trigger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45615" y="1264840"/>
            <a:ext cx="1774220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p</a:t>
            </a:r>
            <a:r>
              <a:rPr lang="en-US" sz="1600" b="1" baseline="30000" dirty="0" smtClean="0">
                <a:solidFill>
                  <a:srgbClr val="FF0000"/>
                </a:solidFill>
              </a:rPr>
              <a:t>± </a:t>
            </a:r>
            <a:r>
              <a:rPr lang="en-US" sz="1600" b="1" dirty="0" smtClean="0">
                <a:solidFill>
                  <a:srgbClr val="FF0000"/>
                </a:solidFill>
              </a:rPr>
              <a:t>trigger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97184" y="5814869"/>
            <a:ext cx="255808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Dilution? Need d+Au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909889" y="4865671"/>
            <a:ext cx="1624868" cy="819921"/>
          </a:xfrm>
          <a:prstGeom prst="rect">
            <a:avLst/>
          </a:prstGeom>
          <a:noFill/>
          <a:ln w="38100">
            <a:solidFill>
              <a:srgbClr val="3366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b="1" dirty="0"/>
          </a:p>
        </p:txBody>
      </p:sp>
      <p:cxnSp>
        <p:nvCxnSpPr>
          <p:cNvPr id="14" name="Straight Arrow Connector 13"/>
          <p:cNvCxnSpPr/>
          <p:nvPr/>
        </p:nvCxnSpPr>
        <p:spPr>
          <a:xfrm rot="16200000" flipH="1">
            <a:off x="1894308" y="1965224"/>
            <a:ext cx="571359" cy="1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16200000" flipH="1">
            <a:off x="6538453" y="2181120"/>
            <a:ext cx="571359" cy="1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0800000">
            <a:off x="7344836" y="3715500"/>
            <a:ext cx="393698" cy="382368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10800000">
            <a:off x="2701798" y="3771216"/>
            <a:ext cx="393698" cy="382368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2D Correlation – d+Au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025" y="4405707"/>
            <a:ext cx="7836384" cy="1632702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No appreciable ridge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Cone </a:t>
            </a:r>
            <a:r>
              <a:rPr lang="en-US" sz="2400" dirty="0" smtClean="0">
                <a:solidFill>
                  <a:srgbClr val="000000"/>
                </a:solidFill>
              </a:rPr>
              <a:t>is </a:t>
            </a:r>
            <a:r>
              <a:rPr lang="en-US" sz="2400" b="1" dirty="0" smtClean="0">
                <a:solidFill>
                  <a:srgbClr val="000000"/>
                </a:solidFill>
              </a:rPr>
              <a:t>similar </a:t>
            </a:r>
            <a:r>
              <a:rPr lang="en-US" sz="2400" dirty="0" smtClean="0">
                <a:solidFill>
                  <a:srgbClr val="000000"/>
                </a:solidFill>
              </a:rPr>
              <a:t>in d+Au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Signs of dilution are there, but subtle </a:t>
            </a:r>
            <a:endParaRPr lang="en-US" sz="2400" dirty="0" smtClean="0">
              <a:solidFill>
                <a:srgbClr val="000000"/>
              </a:solidFill>
            </a:endParaRPr>
          </a:p>
          <a:p>
            <a:pPr lvl="1"/>
            <a:endParaRPr lang="en-US" sz="2400" dirty="0" smtClean="0">
              <a:solidFill>
                <a:srgbClr val="0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Kolja Kauder, LLWI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52E63-AA1F-4835-B946-DE7C8BB05BD0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026" name="Picture 2" descr="C:\Users\uic_hi\Documents\Plots2010\PionsRawCorr_1126OneCutDca3AuAu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09035" y="1265620"/>
            <a:ext cx="3602438" cy="3085810"/>
          </a:xfrm>
          <a:prstGeom prst="rect">
            <a:avLst/>
          </a:prstGeom>
          <a:noFill/>
        </p:spPr>
      </p:pic>
      <p:pic>
        <p:nvPicPr>
          <p:cNvPr id="1027" name="Picture 3" descr="C:\Users\uic_hi\Documents\Plots2010\NonPionsRawCorr_1126OneCutDca3AuAu.pn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136196" y="1265620"/>
            <a:ext cx="3602438" cy="308581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6183603" y="1264841"/>
            <a:ext cx="1774220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00FF"/>
                </a:solidFill>
              </a:rPr>
              <a:t>(P</a:t>
            </a:r>
            <a:r>
              <a:rPr lang="en-US" sz="1600" b="1" baseline="30000" dirty="0" smtClean="0">
                <a:solidFill>
                  <a:srgbClr val="0000FF"/>
                </a:solidFill>
              </a:rPr>
              <a:t>±</a:t>
            </a:r>
            <a:r>
              <a:rPr lang="en-US" sz="1600" b="1" dirty="0" smtClean="0">
                <a:solidFill>
                  <a:srgbClr val="0000FF"/>
                </a:solidFill>
              </a:rPr>
              <a:t>+K</a:t>
            </a:r>
            <a:r>
              <a:rPr lang="en-US" sz="1600" b="1" baseline="30000" dirty="0" smtClean="0">
                <a:solidFill>
                  <a:srgbClr val="0000FF"/>
                </a:solidFill>
              </a:rPr>
              <a:t>±</a:t>
            </a:r>
            <a:r>
              <a:rPr lang="en-US" sz="1600" b="1" dirty="0" smtClean="0">
                <a:solidFill>
                  <a:srgbClr val="0000FF"/>
                </a:solidFill>
              </a:rPr>
              <a:t>) trigger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58573" y="1264841"/>
            <a:ext cx="1774220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p</a:t>
            </a:r>
            <a:r>
              <a:rPr lang="en-US" sz="1600" b="1" baseline="30000" dirty="0" smtClean="0">
                <a:solidFill>
                  <a:srgbClr val="FF0000"/>
                </a:solidFill>
              </a:rPr>
              <a:t>± </a:t>
            </a:r>
            <a:r>
              <a:rPr lang="en-US" sz="1600" b="1" dirty="0" smtClean="0">
                <a:solidFill>
                  <a:srgbClr val="FF0000"/>
                </a:solidFill>
              </a:rPr>
              <a:t>trigger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ＭＳ 明朝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Origin.thmx</Template>
  <TotalTime>4519</TotalTime>
  <Words>821</Words>
  <Application>Microsoft Macintosh PowerPoint</Application>
  <PresentationFormat>On-screen Show (4:3)</PresentationFormat>
  <Paragraphs>192</Paragraphs>
  <Slides>14</Slides>
  <Notes>4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Origin</vt:lpstr>
      <vt:lpstr>What Can be Learned from Identifying Leading Hadrons of Jets in STAR?</vt:lpstr>
      <vt:lpstr>Outline</vt:lpstr>
      <vt:lpstr>Stages of a Heavy Ion Collision</vt:lpstr>
      <vt:lpstr>The STAR Detector</vt:lpstr>
      <vt:lpstr>Tomography</vt:lpstr>
      <vt:lpstr>Baryon vs. Meson Trigger </vt:lpstr>
      <vt:lpstr>Statistical Separation in Two Steps</vt:lpstr>
      <vt:lpstr>2D Correlation</vt:lpstr>
      <vt:lpstr>2D Correlation – d+Au</vt:lpstr>
      <vt:lpstr>2D Correlation </vt:lpstr>
      <vt:lpstr>Source of the Ridge</vt:lpstr>
      <vt:lpstr>Scaling of Fourier Coefficients</vt:lpstr>
      <vt:lpstr>Summary</vt:lpstr>
      <vt:lpstr>Slide 14</vt:lpstr>
    </vt:vector>
  </TitlesOfParts>
  <Manager/>
  <Company>Unversity of Illinois at Chicago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Can be Learned from Identifying Leading Hadrons of Jets in STAR?</dc:title>
  <dc:subject/>
  <dc:creator>Kolja Kauder</dc:creator>
  <cp:keywords/>
  <dc:description/>
  <cp:lastModifiedBy>Kolja Kauder</cp:lastModifiedBy>
  <cp:revision>338</cp:revision>
  <dcterms:created xsi:type="dcterms:W3CDTF">2013-02-23T04:46:12Z</dcterms:created>
  <dcterms:modified xsi:type="dcterms:W3CDTF">2013-02-23T05:28:48Z</dcterms:modified>
  <cp:category/>
</cp:coreProperties>
</file>