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0" r:id="rId3"/>
    <p:sldId id="302" r:id="rId4"/>
    <p:sldId id="306" r:id="rId5"/>
    <p:sldId id="297" r:id="rId6"/>
    <p:sldId id="282" r:id="rId7"/>
    <p:sldId id="323" r:id="rId8"/>
    <p:sldId id="288" r:id="rId9"/>
    <p:sldId id="273" r:id="rId10"/>
    <p:sldId id="257" r:id="rId11"/>
    <p:sldId id="317" r:id="rId12"/>
    <p:sldId id="312" r:id="rId13"/>
    <p:sldId id="326" r:id="rId14"/>
    <p:sldId id="308" r:id="rId15"/>
    <p:sldId id="310" r:id="rId16"/>
    <p:sldId id="324" r:id="rId17"/>
    <p:sldId id="325" r:id="rId18"/>
    <p:sldId id="283" r:id="rId19"/>
    <p:sldId id="327" r:id="rId20"/>
    <p:sldId id="313" r:id="rId21"/>
    <p:sldId id="314" r:id="rId22"/>
    <p:sldId id="31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1D330"/>
    <a:srgbClr val="010000"/>
    <a:srgbClr val="65F648"/>
    <a:srgbClr val="B82EC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8" autoAdjust="0"/>
    <p:restoredTop sz="94576" autoAdjust="0"/>
  </p:normalViewPr>
  <p:slideViewPr>
    <p:cSldViewPr snapToGrid="0" snapToObjects="1">
      <p:cViewPr varScale="1">
        <p:scale>
          <a:sx n="83" d="100"/>
          <a:sy n="83" d="100"/>
        </p:scale>
        <p:origin x="-10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E118-49A1-034B-B52F-4D00008D4BBC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81186-4CC3-9740-993D-AEDBA2A9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494CA-4330-4540-8601-EF41F9F18AD1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31E83-3FC4-0949-931E-9EFCB81A7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Composition from fits:</a:t>
            </a:r>
          </a:p>
          <a:p>
            <a:pPr>
              <a:buNone/>
            </a:pPr>
            <a:r>
              <a:rPr lang="en-US" dirty="0" smtClean="0"/>
              <a:t>Non-pions  ≈ 60% Protons + 40% Kaons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1E83-3FC4-0949-931E-9EFCB81A71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22D0E24D-B7C5-F047-8B09-7D619D7300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Quark Matter 2011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346" y="213301"/>
            <a:ext cx="7447453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46" y="228600"/>
            <a:ext cx="7432154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60" y="228600"/>
            <a:ext cx="7034339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69946" y="152400"/>
            <a:ext cx="741685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Quark Matter 2011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C1A42C-469A-CB43-B8A0-BA85B7ACE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9725" y="192088"/>
            <a:ext cx="1497013" cy="665162"/>
            <a:chOff x="3024" y="1538"/>
            <a:chExt cx="3136" cy="139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024" y="1538"/>
              <a:ext cx="1344" cy="1394"/>
              <a:chOff x="3719" y="557"/>
              <a:chExt cx="1344" cy="139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auto">
              <a:xfrm>
                <a:off x="3719" y="557"/>
                <a:ext cx="1344" cy="1344"/>
              </a:xfrm>
              <a:prstGeom prst="star5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 flipH="1">
                <a:off x="3978" y="1369"/>
                <a:ext cx="213" cy="5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 rot="21600000" flipH="1" flipV="1">
                <a:off x="3749" y="108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 rot="4320000" flipH="1">
                <a:off x="3914" y="858"/>
                <a:ext cx="183" cy="4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 rot="25920000" flipH="1" flipV="1">
                <a:off x="4080" y="715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" name="Line 19"/>
              <p:cNvSpPr>
                <a:spLocks noChangeShapeType="1"/>
              </p:cNvSpPr>
              <p:nvPr/>
            </p:nvSpPr>
            <p:spPr bwMode="auto">
              <a:xfrm rot="8640000" flipH="1">
                <a:off x="4354" y="574"/>
                <a:ext cx="210" cy="51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" name="Line 20"/>
              <p:cNvSpPr>
                <a:spLocks noChangeShapeType="1"/>
              </p:cNvSpPr>
              <p:nvPr/>
            </p:nvSpPr>
            <p:spPr bwMode="auto">
              <a:xfrm rot="30240000" flipH="1" flipV="1">
                <a:off x="4547" y="940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" name="Line 21"/>
              <p:cNvSpPr>
                <a:spLocks noChangeShapeType="1"/>
              </p:cNvSpPr>
              <p:nvPr/>
            </p:nvSpPr>
            <p:spPr bwMode="auto">
              <a:xfrm rot="12960000" flipH="1">
                <a:off x="4717" y="990"/>
                <a:ext cx="200" cy="4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" name="Line 22"/>
              <p:cNvSpPr>
                <a:spLocks noChangeShapeType="1"/>
              </p:cNvSpPr>
              <p:nvPr/>
            </p:nvSpPr>
            <p:spPr bwMode="auto">
              <a:xfrm rot="34560000" flipH="1" flipV="1">
                <a:off x="4457" y="145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 rot="17280000" flipH="1">
                <a:off x="4477" y="1489"/>
                <a:ext cx="190" cy="44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 rot="38880000" flipH="1" flipV="1">
                <a:off x="3972" y="1572"/>
                <a:ext cx="462" cy="2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579" y="2020"/>
              <a:ext cx="2581" cy="576"/>
              <a:chOff x="3358" y="2573"/>
              <a:chExt cx="2581" cy="576"/>
            </a:xfrm>
          </p:grpSpPr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3378" y="2680"/>
                <a:ext cx="1264" cy="37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" name="Text Box 27"/>
              <p:cNvSpPr txBox="1">
                <a:spLocks noChangeArrowheads="1"/>
              </p:cNvSpPr>
              <p:nvPr/>
            </p:nvSpPr>
            <p:spPr bwMode="auto">
              <a:xfrm>
                <a:off x="3358" y="2573"/>
                <a:ext cx="2581" cy="57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STAR</a:t>
                </a:r>
              </a:p>
            </p:txBody>
          </p:sp>
        </p:grpSp>
      </p:grpSp>
      <p:sp>
        <p:nvSpPr>
          <p:cNvPr id="51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Kolja Kauder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6.gif"/><Relationship Id="rId7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Leading Hadron PID Effects in </a:t>
            </a:r>
            <a:br>
              <a:rPr lang="en-US" sz="2700" dirty="0" smtClean="0"/>
            </a:br>
            <a:r>
              <a:rPr lang="en-US" sz="2700" dirty="0" smtClean="0"/>
              <a:t>Di-hadron Angular Correlations in STAR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Kolja Kauder </a:t>
            </a:r>
            <a:r>
              <a:rPr lang="en-US" i="1" dirty="0" smtClean="0"/>
              <a:t>for the STAR Collaboration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30579" b="20297"/>
          <a:stretch>
            <a:fillRect/>
          </a:stretch>
        </p:blipFill>
        <p:spPr>
          <a:xfrm>
            <a:off x="5135898" y="49485"/>
            <a:ext cx="3958620" cy="890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0000" cy="101092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10" y="1469319"/>
            <a:ext cx="9132575" cy="140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8" y="1705279"/>
            <a:ext cx="4160520" cy="2834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– Au+Au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8190" y="1697493"/>
            <a:ext cx="4183467" cy="2850273"/>
          </a:xfrm>
          <a:prstGeom prst="rect">
            <a:avLst/>
          </a:prstGeom>
        </p:spPr>
      </p:pic>
      <p:sp>
        <p:nvSpPr>
          <p:cNvPr id="19" name="Content Placeholder 6"/>
          <p:cNvSpPr txBox="1">
            <a:spLocks/>
          </p:cNvSpPr>
          <p:nvPr/>
        </p:nvSpPr>
        <p:spPr>
          <a:xfrm>
            <a:off x="4532064" y="4534861"/>
            <a:ext cx="4611936" cy="127551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 smtClean="0">
                <a:latin typeface="Symbol" charset="2"/>
                <a:cs typeface="Symbol" charset="2"/>
              </a:rPr>
              <a:t>Dh </a:t>
            </a:r>
            <a:r>
              <a:rPr lang="en-US" sz="1600" dirty="0" smtClean="0">
                <a:cs typeface="Symbol" charset="2"/>
              </a:rPr>
              <a:t>reveals rich trigger PID dependent structure:</a:t>
            </a:r>
            <a:endParaRPr lang="en-US" sz="1700" dirty="0" smtClean="0"/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 smtClean="0">
                <a:cs typeface="Symbol" charset="2"/>
              </a:rPr>
              <a:t>Higher jet-like amplitude for pions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 smtClean="0">
                <a:cs typeface="Symbol" charset="2"/>
              </a:rPr>
              <a:t>Ridge predominantly contributed by non-pion-triggered events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600" dirty="0" smtClean="0">
              <a:cs typeface="Symbol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4011" y="1706887"/>
            <a:ext cx="95545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|</a:t>
            </a:r>
            <a:r>
              <a:rPr lang="en-US" sz="1400" dirty="0" smtClean="0">
                <a:latin typeface="Symbol" charset="2"/>
                <a:cs typeface="Symbol" charset="2"/>
              </a:rPr>
              <a:t>Dh</a:t>
            </a:r>
            <a:r>
              <a:rPr lang="en-US" sz="1400" dirty="0" smtClean="0"/>
              <a:t>|&lt;1.0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244710" y="1713661"/>
            <a:ext cx="9655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|</a:t>
            </a:r>
            <a:r>
              <a:rPr lang="en-US" sz="1400" dirty="0" smtClean="0">
                <a:latin typeface="Symbol" charset="2"/>
                <a:cs typeface="Symbol" charset="2"/>
              </a:rPr>
              <a:t>Df</a:t>
            </a:r>
            <a:r>
              <a:rPr lang="en-US" sz="1400" dirty="0" smtClean="0"/>
              <a:t>|&lt;0.73</a:t>
            </a:r>
            <a:endParaRPr lang="en-US" sz="1400" dirty="0"/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258457" y="4553493"/>
            <a:ext cx="4041648" cy="97511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 with previous results – but that </a:t>
            </a:r>
            <a:r>
              <a:rPr lang="en-US" sz="1700" dirty="0" smtClean="0"/>
              <a:t>is a function of projection range!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700" dirty="0" smtClean="0"/>
              <a:t>Does not reveal entire structure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202987" y="5744264"/>
            <a:ext cx="1864145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ea typeface="Arial" charset="0"/>
                <a:cs typeface="Arial" charset="0"/>
              </a:rPr>
              <a:t>4</a:t>
            </a:r>
            <a:r>
              <a:rPr lang="en-GB" sz="1400" b="0" dirty="0" smtClean="0">
                <a:ea typeface="Arial" charset="0"/>
                <a:cs typeface="Arial" charset="0"/>
              </a:rPr>
              <a:t> </a:t>
            </a:r>
            <a:r>
              <a:rPr lang="en-GB" sz="1400" b="0" dirty="0">
                <a:ea typeface="Arial" charset="0"/>
                <a:cs typeface="Arial" charset="0"/>
              </a:rPr>
              <a:t>&lt; p</a:t>
            </a:r>
            <a:r>
              <a:rPr lang="en-GB" sz="1400" b="0" baseline="-25000" dirty="0">
                <a:ea typeface="Arial" charset="0"/>
                <a:cs typeface="Arial" charset="0"/>
              </a:rPr>
              <a:t>T,trigger </a:t>
            </a:r>
            <a:r>
              <a:rPr lang="en-GB" sz="1400" b="0" dirty="0">
                <a:ea typeface="Arial" charset="0"/>
                <a:cs typeface="Arial" charset="0"/>
              </a:rPr>
              <a:t>&lt;</a:t>
            </a:r>
            <a:r>
              <a:rPr lang="en-GB" sz="1400" b="0" dirty="0" smtClean="0">
                <a:ea typeface="Arial" charset="0"/>
                <a:cs typeface="Arial" charset="0"/>
              </a:rPr>
              <a:t> 6 </a:t>
            </a:r>
            <a:r>
              <a:rPr lang="en-GB" sz="1400" b="0" dirty="0">
                <a:ea typeface="Arial" charset="0"/>
                <a:cs typeface="Arial" charset="0"/>
              </a:rPr>
              <a:t>GeV/</a:t>
            </a:r>
            <a:r>
              <a:rPr lang="en-GB" sz="14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400" b="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400" b="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400" b="0" dirty="0" smtClean="0">
                <a:ea typeface="Helvetica" charset="0"/>
                <a:cs typeface="Helvetica" charset="0"/>
                <a:sym typeface="Helvetica" charset="0"/>
              </a:rPr>
              <a:t>&gt; 1.5 GeV/c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017206" y="1776654"/>
            <a:ext cx="1542087" cy="954107"/>
            <a:chOff x="4017206" y="2006139"/>
            <a:chExt cx="1542087" cy="954107"/>
          </a:xfrm>
        </p:grpSpPr>
        <p:sp useBgFill="1">
          <p:nvSpPr>
            <p:cNvPr id="16" name="TextBox 15"/>
            <p:cNvSpPr txBox="1"/>
            <p:nvPr/>
          </p:nvSpPr>
          <p:spPr>
            <a:xfrm>
              <a:off x="4017206" y="2006139"/>
              <a:ext cx="1542087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 smtClean="0">
                  <a:solidFill>
                    <a:schemeClr val="tx1"/>
                  </a:solidFill>
                  <a:cs typeface="Symbol" charset="2"/>
                </a:rPr>
                <a:t>Trigger:</a:t>
              </a:r>
            </a:p>
            <a:p>
              <a:pPr lvl="1"/>
              <a:r>
                <a:rPr lang="en-US" sz="1400" b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1400" b="1" baseline="30000" dirty="0" smtClean="0">
                  <a:solidFill>
                    <a:srgbClr val="FF0000"/>
                  </a:solidFill>
                </a:rPr>
                <a:t>±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/>
              </a:r>
              <a:br>
                <a:rPr lang="en-US" sz="1400" b="1" dirty="0" smtClean="0">
                  <a:solidFill>
                    <a:srgbClr val="FF0000"/>
                  </a:solidFill>
                </a:rPr>
              </a:br>
              <a:r>
                <a:rPr lang="en-US" sz="1400" b="1" dirty="0" smtClean="0">
                  <a:solidFill>
                    <a:srgbClr val="0000FF"/>
                  </a:solidFill>
                </a:rPr>
                <a:t>(P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±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+K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±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)</a:t>
              </a:r>
            </a:p>
            <a:p>
              <a:pPr lvl="1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Charged h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7" name="Picture 16" descr="Circle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duotone>
                <a:srgbClr val="0000FF"/>
                <a:srgbClr val="FFF1C1"/>
              </a:duotone>
            </a:blip>
            <a:stretch>
              <a:fillRect/>
            </a:stretch>
          </p:blipFill>
          <p:spPr>
            <a:xfrm>
              <a:off x="4185104" y="2528543"/>
              <a:ext cx="182245" cy="177800"/>
            </a:xfrm>
            <a:prstGeom prst="rect">
              <a:avLst/>
            </a:prstGeom>
          </p:spPr>
        </p:pic>
        <p:pic>
          <p:nvPicPr>
            <p:cNvPr id="18" name="Picture 17" descr="Square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4196939" y="2302127"/>
              <a:ext cx="173355" cy="173355"/>
            </a:xfrm>
            <a:prstGeom prst="rect">
              <a:avLst/>
            </a:prstGeom>
          </p:spPr>
        </p:pic>
        <p:pic>
          <p:nvPicPr>
            <p:cNvPr id="20" name="Picture 19" descr="Star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2DD69"/>
                </a:clrFrom>
                <a:clrTo>
                  <a:srgbClr val="F2DD69">
                    <a:alpha val="0"/>
                  </a:srgbClr>
                </a:clrTo>
              </a:clrChange>
              <a:biLevel thresh="50000"/>
            </a:blip>
            <a:stretch>
              <a:fillRect/>
            </a:stretch>
          </p:blipFill>
          <p:spPr>
            <a:xfrm>
              <a:off x="4222233" y="2787085"/>
              <a:ext cx="128905" cy="13335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855278" y="5822451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60" y="228600"/>
            <a:ext cx="7034339" cy="914400"/>
          </a:xfrm>
        </p:spPr>
        <p:txBody>
          <a:bodyPr/>
          <a:lstStyle/>
          <a:p>
            <a:r>
              <a:rPr lang="en-US" dirty="0" smtClean="0"/>
              <a:t>Yields in Au+Au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1244746"/>
            <a:ext cx="4885440" cy="100027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b="1" dirty="0" smtClean="0"/>
              <a:t>Jet cone: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background + flow + ridge from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signal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0.7&lt;|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|&lt;1.5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rastically reduced systematic uncertainties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0053" y="4277194"/>
            <a:ext cx="312039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5476" y="4781487"/>
            <a:ext cx="139578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Pure Cone:</a:t>
            </a:r>
          </a:p>
          <a:p>
            <a:pPr algn="ctr"/>
            <a:r>
              <a:rPr lang="en-US" sz="1600" b="1" dirty="0" smtClean="0">
                <a:solidFill>
                  <a:srgbClr val="51D330"/>
                </a:solidFill>
              </a:rPr>
              <a:t>Au+Au</a:t>
            </a:r>
          </a:p>
          <a:p>
            <a:pPr algn="ctr"/>
            <a:r>
              <a:rPr lang="en-US" sz="1600" b="1" dirty="0" smtClean="0">
                <a:solidFill>
                  <a:srgbClr val="51D330"/>
                </a:solidFill>
              </a:rPr>
              <a:t> </a:t>
            </a:r>
            <a:r>
              <a:rPr lang="en-US" sz="1600" b="1" dirty="0" smtClean="0">
                <a:solidFill>
                  <a:srgbClr val="B82EC0"/>
                </a:solidFill>
              </a:rPr>
              <a:t>d+Au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297010" y="1244746"/>
            <a:ext cx="3846990" cy="178510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b="1" dirty="0" smtClean="0"/>
              <a:t>Ridge:</a:t>
            </a:r>
            <a:endParaRPr lang="en-US" dirty="0" smtClean="0"/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dirty="0" smtClean="0"/>
              <a:t>Use </a:t>
            </a:r>
            <a:r>
              <a:rPr lang="en-US" dirty="0" err="1" smtClean="0"/>
              <a:t>zyam</a:t>
            </a:r>
            <a:r>
              <a:rPr lang="en-US" dirty="0" smtClean="0"/>
              <a:t> alone 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dirty="0" smtClean="0"/>
              <a:t>Fit </a:t>
            </a:r>
            <a:r>
              <a:rPr lang="en-US" b="1" dirty="0" err="1" smtClean="0"/>
              <a:t>Gaussian+pedestal</a:t>
            </a:r>
            <a:endParaRPr lang="en-US" b="1" dirty="0" smtClean="0"/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dirty="0" smtClean="0"/>
              <a:t>to |</a:t>
            </a:r>
            <a:r>
              <a:rPr lang="en-US" dirty="0" smtClean="0">
                <a:latin typeface="Symbol" charset="2"/>
                <a:cs typeface="Symbol" charset="2"/>
              </a:rPr>
              <a:t>Dh</a:t>
            </a:r>
            <a:r>
              <a:rPr lang="en-US" dirty="0" smtClean="0"/>
              <a:t>| projection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</a:pPr>
            <a:endParaRPr lang="en-US" dirty="0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9518"/>
          <a:stretch>
            <a:fillRect/>
          </a:stretch>
        </p:blipFill>
        <p:spPr bwMode="auto">
          <a:xfrm>
            <a:off x="5814540" y="3105127"/>
            <a:ext cx="3120390" cy="192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582591" y="5495534"/>
            <a:ext cx="18834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Illustrations on this slide from Charged–h</a:t>
            </a:r>
            <a:r>
              <a:rPr lang="en-US" sz="1400" b="1" dirty="0" smtClean="0"/>
              <a:t> 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911" y="2069077"/>
            <a:ext cx="312039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131490" y="1244746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Cone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202987" y="5744264"/>
            <a:ext cx="1864145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ea typeface="Arial" charset="0"/>
                <a:cs typeface="Arial" charset="0"/>
              </a:rPr>
              <a:t>4</a:t>
            </a:r>
            <a:r>
              <a:rPr lang="en-GB" sz="1400" b="0" dirty="0" smtClean="0">
                <a:ea typeface="Arial" charset="0"/>
                <a:cs typeface="Arial" charset="0"/>
              </a:rPr>
              <a:t> </a:t>
            </a:r>
            <a:r>
              <a:rPr lang="en-GB" sz="1400" b="0" dirty="0">
                <a:ea typeface="Arial" charset="0"/>
                <a:cs typeface="Arial" charset="0"/>
              </a:rPr>
              <a:t>&lt; p</a:t>
            </a:r>
            <a:r>
              <a:rPr lang="en-GB" sz="1400" b="0" baseline="-25000" dirty="0">
                <a:ea typeface="Arial" charset="0"/>
                <a:cs typeface="Arial" charset="0"/>
              </a:rPr>
              <a:t>T,trigger </a:t>
            </a:r>
            <a:r>
              <a:rPr lang="en-GB" sz="1400" b="0" dirty="0">
                <a:ea typeface="Arial" charset="0"/>
                <a:cs typeface="Arial" charset="0"/>
              </a:rPr>
              <a:t>&lt;</a:t>
            </a:r>
            <a:r>
              <a:rPr lang="en-GB" sz="1400" b="0" dirty="0" smtClean="0">
                <a:ea typeface="Arial" charset="0"/>
                <a:cs typeface="Arial" charset="0"/>
              </a:rPr>
              <a:t> 6 </a:t>
            </a:r>
            <a:r>
              <a:rPr lang="en-GB" sz="1400" b="0" dirty="0">
                <a:ea typeface="Arial" charset="0"/>
                <a:cs typeface="Arial" charset="0"/>
              </a:rPr>
              <a:t>GeV/</a:t>
            </a:r>
            <a:r>
              <a:rPr lang="en-GB" sz="14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400" b="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400" b="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400" b="0" dirty="0" smtClean="0">
                <a:ea typeface="Helvetica" charset="0"/>
                <a:cs typeface="Helvetica" charset="0"/>
                <a:sym typeface="Helvetica" charset="0"/>
              </a:rPr>
              <a:t>&gt; 1.5 GeV/c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1742068" y="4743208"/>
            <a:ext cx="6103966" cy="74023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400" dirty="0" smtClean="0"/>
              <a:t>Large difference in Jet-like amplitude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42067" y="1579538"/>
            <a:ext cx="14710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± </a:t>
            </a:r>
            <a:r>
              <a:rPr lang="en-US" b="1" dirty="0" smtClean="0">
                <a:solidFill>
                  <a:srgbClr val="FF0000"/>
                </a:solidFill>
              </a:rPr>
              <a:t>trigger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18629" y="1636761"/>
            <a:ext cx="18774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(P</a:t>
            </a:r>
            <a:r>
              <a:rPr lang="en-US" b="1" baseline="30000" dirty="0" smtClean="0">
                <a:solidFill>
                  <a:srgbClr val="0000FF"/>
                </a:solidFill>
              </a:rPr>
              <a:t>±</a:t>
            </a:r>
            <a:r>
              <a:rPr lang="en-US" b="1" dirty="0" smtClean="0">
                <a:solidFill>
                  <a:srgbClr val="0000FF"/>
                </a:solidFill>
              </a:rPr>
              <a:t>+K</a:t>
            </a:r>
            <a:r>
              <a:rPr lang="en-US" b="1" baseline="30000" dirty="0" smtClean="0">
                <a:solidFill>
                  <a:srgbClr val="0000FF"/>
                </a:solidFill>
              </a:rPr>
              <a:t>±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rigger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7340" y="1862197"/>
            <a:ext cx="416052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032" y="1844694"/>
            <a:ext cx="416052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855278" y="5822451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2" y="1912608"/>
            <a:ext cx="3852835" cy="262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– d+Au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273" y="1935715"/>
            <a:ext cx="3852835" cy="262500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66257" y="1758719"/>
            <a:ext cx="95545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|</a:t>
            </a:r>
            <a:r>
              <a:rPr lang="en-US" sz="1400" dirty="0" smtClean="0">
                <a:latin typeface="Symbol" charset="2"/>
                <a:cs typeface="Symbol" charset="2"/>
              </a:rPr>
              <a:t>Dh</a:t>
            </a:r>
            <a:r>
              <a:rPr lang="en-US" sz="1400" dirty="0" smtClean="0"/>
              <a:t>|&lt;1.0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335420" y="1758719"/>
            <a:ext cx="9655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|</a:t>
            </a:r>
            <a:r>
              <a:rPr lang="en-US" sz="1400" dirty="0" smtClean="0">
                <a:latin typeface="Symbol" charset="2"/>
                <a:cs typeface="Symbol" charset="2"/>
              </a:rPr>
              <a:t>Df</a:t>
            </a:r>
            <a:r>
              <a:rPr lang="en-US" sz="1400" dirty="0" smtClean="0"/>
              <a:t>|&lt;0.73</a:t>
            </a:r>
            <a:endParaRPr lang="en-US" sz="1400" dirty="0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202987" y="5744264"/>
            <a:ext cx="1864145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ea typeface="Arial" charset="0"/>
                <a:cs typeface="Arial" charset="0"/>
              </a:rPr>
              <a:t>4</a:t>
            </a:r>
            <a:r>
              <a:rPr lang="en-GB" sz="1400" b="0" dirty="0" smtClean="0">
                <a:ea typeface="Arial" charset="0"/>
                <a:cs typeface="Arial" charset="0"/>
              </a:rPr>
              <a:t> </a:t>
            </a:r>
            <a:r>
              <a:rPr lang="en-GB" sz="1400" b="0" dirty="0">
                <a:ea typeface="Arial" charset="0"/>
                <a:cs typeface="Arial" charset="0"/>
              </a:rPr>
              <a:t>&lt; p</a:t>
            </a:r>
            <a:r>
              <a:rPr lang="en-GB" sz="1400" b="0" baseline="-25000" dirty="0">
                <a:ea typeface="Arial" charset="0"/>
                <a:cs typeface="Arial" charset="0"/>
              </a:rPr>
              <a:t>T,trigger </a:t>
            </a:r>
            <a:r>
              <a:rPr lang="en-GB" sz="1400" b="0" dirty="0">
                <a:ea typeface="Arial" charset="0"/>
                <a:cs typeface="Arial" charset="0"/>
              </a:rPr>
              <a:t>&lt;</a:t>
            </a:r>
            <a:r>
              <a:rPr lang="en-GB" sz="1400" b="0" dirty="0" smtClean="0">
                <a:ea typeface="Arial" charset="0"/>
                <a:cs typeface="Arial" charset="0"/>
              </a:rPr>
              <a:t> 6 </a:t>
            </a:r>
            <a:r>
              <a:rPr lang="en-GB" sz="1400" b="0" dirty="0">
                <a:ea typeface="Arial" charset="0"/>
                <a:cs typeface="Arial" charset="0"/>
              </a:rPr>
              <a:t>GeV/</a:t>
            </a:r>
            <a:r>
              <a:rPr lang="en-GB" sz="14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400" b="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400" b="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400" b="0" dirty="0" smtClean="0">
                <a:ea typeface="Helvetica" charset="0"/>
                <a:cs typeface="Helvetica" charset="0"/>
                <a:sym typeface="Helvetica" charset="0"/>
              </a:rPr>
              <a:t>&gt; 1.5 GeV/c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1742068" y="4610908"/>
            <a:ext cx="6103966" cy="74023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400" dirty="0" smtClean="0"/>
              <a:t>Difference in Jet-like amplitude persists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648" y="5809054"/>
            <a:ext cx="124024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d+Au MB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17206" y="1883747"/>
            <a:ext cx="1542087" cy="954107"/>
            <a:chOff x="4017206" y="2021438"/>
            <a:chExt cx="1542087" cy="954107"/>
          </a:xfrm>
        </p:grpSpPr>
        <p:sp useBgFill="1">
          <p:nvSpPr>
            <p:cNvPr id="20" name="TextBox 19"/>
            <p:cNvSpPr txBox="1"/>
            <p:nvPr/>
          </p:nvSpPr>
          <p:spPr>
            <a:xfrm>
              <a:off x="4017206" y="2021438"/>
              <a:ext cx="1542087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 smtClean="0">
                  <a:solidFill>
                    <a:schemeClr val="tx1"/>
                  </a:solidFill>
                  <a:cs typeface="Symbol" charset="2"/>
                </a:rPr>
                <a:t>Trigger:</a:t>
              </a:r>
            </a:p>
            <a:p>
              <a:pPr lvl="1"/>
              <a:r>
                <a:rPr lang="en-US" sz="1400" b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1400" b="1" baseline="30000" dirty="0" smtClean="0">
                  <a:solidFill>
                    <a:srgbClr val="FF0000"/>
                  </a:solidFill>
                </a:rPr>
                <a:t>±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/>
              </a:r>
              <a:br>
                <a:rPr lang="en-US" sz="1400" b="1" dirty="0" smtClean="0">
                  <a:solidFill>
                    <a:srgbClr val="FF0000"/>
                  </a:solidFill>
                </a:rPr>
              </a:br>
              <a:r>
                <a:rPr lang="en-US" sz="1400" b="1" dirty="0" smtClean="0">
                  <a:solidFill>
                    <a:srgbClr val="0000FF"/>
                  </a:solidFill>
                </a:rPr>
                <a:t>(P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±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+K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±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)</a:t>
              </a:r>
            </a:p>
            <a:p>
              <a:pPr lvl="1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Charged h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4" name="Picture 23" descr="Circle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duotone>
                <a:srgbClr val="0000FF"/>
                <a:srgbClr val="FFF1C1"/>
              </a:duotone>
            </a:blip>
            <a:stretch>
              <a:fillRect/>
            </a:stretch>
          </p:blipFill>
          <p:spPr>
            <a:xfrm>
              <a:off x="4185104" y="2528543"/>
              <a:ext cx="182245" cy="177800"/>
            </a:xfrm>
            <a:prstGeom prst="rect">
              <a:avLst/>
            </a:prstGeom>
          </p:spPr>
        </p:pic>
        <p:pic>
          <p:nvPicPr>
            <p:cNvPr id="30" name="Picture 29" descr="Square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4196939" y="2302127"/>
              <a:ext cx="173355" cy="173355"/>
            </a:xfrm>
            <a:prstGeom prst="rect">
              <a:avLst/>
            </a:prstGeom>
          </p:spPr>
        </p:pic>
        <p:pic>
          <p:nvPicPr>
            <p:cNvPr id="31" name="Picture 30" descr="Star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2DD69"/>
                </a:clrFrom>
                <a:clrTo>
                  <a:srgbClr val="F2DD69">
                    <a:alpha val="0"/>
                  </a:srgbClr>
                </a:clrTo>
              </a:clrChange>
              <a:biLevel thresh="50000"/>
            </a:blip>
            <a:stretch>
              <a:fillRect/>
            </a:stretch>
          </p:blipFill>
          <p:spPr>
            <a:xfrm>
              <a:off x="4222233" y="2787085"/>
              <a:ext cx="128905" cy="1333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Cone Yield and Width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3262" y="1995524"/>
          <a:ext cx="6037363" cy="2380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03249"/>
                <a:gridCol w="1418481"/>
                <a:gridCol w="1407474"/>
                <a:gridCol w="1117534"/>
                <a:gridCol w="1190625"/>
              </a:tblGrid>
              <a:tr h="7344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Trigger PID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Pure cone yield</a:t>
                      </a:r>
                      <a:r>
                        <a:rPr lang="en-US" sz="15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Pure cone yield</a:t>
                      </a:r>
                      <a:r>
                        <a:rPr lang="en-US" sz="15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latin typeface="Symbol" charset="2"/>
                          <a:cs typeface="Symbol" charset="2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endParaRPr lang="en-US" sz="1500" baseline="0" dirty="0" smtClean="0"/>
                    </a:p>
                  </a:txBody>
                  <a:tcPr anchor="ctr"/>
                </a:tc>
              </a:tr>
              <a:tr h="521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500" b="1" baseline="30000" dirty="0" smtClean="0">
                          <a:solidFill>
                            <a:srgbClr val="FF0000"/>
                          </a:solidFill>
                        </a:rPr>
                        <a:t>± 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trigger</a:t>
                      </a:r>
                      <a:endParaRPr lang="en-US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0.22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dirty="0" smtClean="0"/>
                        <a:t>±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0.19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dirty="0" smtClean="0"/>
                        <a:t>±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 </a:t>
                      </a:r>
                      <a:r>
                        <a:rPr lang="en-US" sz="1500" b="0" dirty="0" smtClean="0"/>
                        <a:t>±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0.03</a:t>
                      </a:r>
                      <a:endParaRPr lang="en-US" sz="15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 </a:t>
                      </a:r>
                      <a:r>
                        <a:rPr lang="en-US" sz="1500" b="0" dirty="0" smtClean="0"/>
                        <a:t>±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0.03</a:t>
                      </a:r>
                      <a:endParaRPr lang="en-US" sz="1500" b="0" dirty="0" smtClean="0"/>
                    </a:p>
                  </a:txBody>
                  <a:tcPr anchor="ctr"/>
                </a:tc>
              </a:tr>
              <a:tr h="52118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FF"/>
                          </a:solidFill>
                        </a:rPr>
                        <a:t>(P</a:t>
                      </a:r>
                      <a:r>
                        <a:rPr lang="en-US" sz="1500" b="1" baseline="30000" dirty="0" smtClean="0">
                          <a:solidFill>
                            <a:srgbClr val="0000FF"/>
                          </a:solidFill>
                        </a:rPr>
                        <a:t>±</a:t>
                      </a:r>
                      <a:r>
                        <a:rPr lang="en-US" sz="1500" b="1" dirty="0" smtClean="0">
                          <a:solidFill>
                            <a:srgbClr val="0000FF"/>
                          </a:solidFill>
                        </a:rPr>
                        <a:t>+K</a:t>
                      </a:r>
                      <a:r>
                        <a:rPr lang="en-US" sz="1500" b="1" baseline="30000" dirty="0" smtClean="0">
                          <a:solidFill>
                            <a:srgbClr val="0000FF"/>
                          </a:solidFill>
                        </a:rPr>
                        <a:t>±</a:t>
                      </a:r>
                      <a:r>
                        <a:rPr lang="en-US" sz="1500" b="1" dirty="0" smtClean="0">
                          <a:solidFill>
                            <a:srgbClr val="0000FF"/>
                          </a:solidFill>
                        </a:rPr>
                        <a:t>) trigger</a:t>
                      </a:r>
                      <a:endParaRPr 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0.12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dirty="0" smtClean="0"/>
                        <a:t>±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0.14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dirty="0" smtClean="0"/>
                        <a:t>±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0.27</a:t>
                      </a:r>
                      <a:r>
                        <a:rPr kumimoji="0"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dirty="0" smtClean="0"/>
                        <a:t>±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  <a:r>
                        <a:rPr kumimoji="0"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dirty="0" smtClean="0"/>
                        <a:t>±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0.01</a:t>
                      </a:r>
                    </a:p>
                  </a:txBody>
                  <a:tcPr anchor="ctr"/>
                </a:tc>
              </a:tr>
              <a:tr h="52118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Charged</a:t>
                      </a:r>
                      <a:r>
                        <a:rPr lang="en-US" sz="1500" b="0" baseline="0" dirty="0" smtClean="0"/>
                        <a:t> hadron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0.173 </a:t>
                      </a:r>
                      <a:r>
                        <a:rPr lang="en-US" sz="1500" b="0" dirty="0" smtClean="0"/>
                        <a:t>±</a:t>
                      </a:r>
                      <a:r>
                        <a:rPr lang="en-US" sz="1500" b="0" baseline="0" dirty="0" smtClean="0"/>
                        <a:t> 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</a:t>
                      </a:r>
                      <a:endParaRPr lang="en-US" sz="15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0.168 </a:t>
                      </a:r>
                      <a:r>
                        <a:rPr lang="en-US" sz="1500" b="0" dirty="0" smtClean="0"/>
                        <a:t>±</a:t>
                      </a:r>
                      <a:r>
                        <a:rPr lang="en-US" sz="1500" b="0" baseline="0" dirty="0" smtClean="0"/>
                        <a:t> 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  <a:endParaRPr lang="en-US" sz="15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r>
                        <a:rPr kumimoji="0"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dirty="0" smtClean="0"/>
                        <a:t>±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0.01</a:t>
                      </a:r>
                      <a:endParaRPr lang="en-US" sz="15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 </a:t>
                      </a:r>
                      <a:r>
                        <a:rPr lang="en-US" sz="1500" b="0" dirty="0" smtClean="0"/>
                        <a:t>±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0.01</a:t>
                      </a:r>
                      <a:endParaRPr lang="en-US" sz="1500" b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Content Placeholder 7"/>
          <p:cNvSpPr txBox="1">
            <a:spLocks/>
          </p:cNvSpPr>
          <p:nvPr/>
        </p:nvSpPr>
        <p:spPr>
          <a:xfrm>
            <a:off x="541323" y="5130996"/>
            <a:ext cx="8103316" cy="11849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 smtClean="0"/>
              <a:t>Similar associated hadron yields between d+Au and Au+Au for each type of trigger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 smtClean="0"/>
              <a:t>Larger pure cone yield for pion than P+K triggers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5316" y="1541309"/>
            <a:ext cx="96099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d+Au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81037" y="1528351"/>
            <a:ext cx="102927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762" y="4646650"/>
            <a:ext cx="254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All errors statistical only!</a:t>
            </a:r>
            <a:endParaRPr lang="en-US" sz="1600" dirty="0">
              <a:solidFill>
                <a:srgbClr val="8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5222" y="3935732"/>
            <a:ext cx="17335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5377" y="1504436"/>
            <a:ext cx="17335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999" y="2730549"/>
            <a:ext cx="17335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236585" y="1551171"/>
            <a:ext cx="96099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d+Au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022806" y="1538213"/>
            <a:ext cx="102927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046263" y="686772"/>
            <a:ext cx="10459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Pure Cone:</a:t>
            </a:r>
          </a:p>
          <a:p>
            <a:pPr algn="ctr"/>
            <a:r>
              <a:rPr lang="en-US" sz="1200" b="1" dirty="0" smtClean="0">
                <a:solidFill>
                  <a:srgbClr val="51D330"/>
                </a:solidFill>
              </a:rPr>
              <a:t>Au+Au</a:t>
            </a:r>
          </a:p>
          <a:p>
            <a:pPr algn="ctr"/>
            <a:r>
              <a:rPr lang="en-US" sz="1200" b="1" dirty="0" smtClean="0">
                <a:solidFill>
                  <a:srgbClr val="51D330"/>
                </a:solidFill>
              </a:rPr>
              <a:t> </a:t>
            </a:r>
            <a:r>
              <a:rPr lang="en-US" sz="1200" b="1" dirty="0" smtClean="0">
                <a:solidFill>
                  <a:srgbClr val="B82EC0"/>
                </a:solidFill>
              </a:rPr>
              <a:t>d+Au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Yield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10" y="1487146"/>
          <a:ext cx="4120875" cy="20803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90474"/>
                <a:gridCol w="2230401"/>
              </a:tblGrid>
              <a:tr h="51680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Trigger PID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Ridge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yield per unit </a:t>
                      </a:r>
                      <a:r>
                        <a:rPr lang="en-US" sz="1500" dirty="0" smtClean="0">
                          <a:latin typeface="Symbol" charset="2"/>
                          <a:cs typeface="Symbol" charset="2"/>
                        </a:rPr>
                        <a:t>Dh</a:t>
                      </a:r>
                      <a:endParaRPr lang="en-US" sz="1500" baseline="0" dirty="0" smtClean="0"/>
                    </a:p>
                  </a:txBody>
                  <a:tcPr anchor="ctr"/>
                </a:tc>
              </a:tr>
              <a:tr h="521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500" b="1" baseline="30000" dirty="0" smtClean="0">
                          <a:solidFill>
                            <a:srgbClr val="FF0000"/>
                          </a:solidFill>
                        </a:rPr>
                        <a:t>± 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trigger</a:t>
                      </a:r>
                      <a:endParaRPr lang="en-US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0.057 </a:t>
                      </a:r>
                      <a:r>
                        <a:rPr lang="en-US" sz="1500" b="0" dirty="0" smtClean="0"/>
                        <a:t>±</a:t>
                      </a:r>
                      <a:r>
                        <a:rPr lang="en-US" sz="1500" b="1" dirty="0" smtClean="0"/>
                        <a:t> 0.005</a:t>
                      </a:r>
                      <a:endParaRPr lang="en-US" sz="1500" b="1" dirty="0"/>
                    </a:p>
                  </a:txBody>
                  <a:tcPr anchor="ctr"/>
                </a:tc>
              </a:tr>
              <a:tr h="52118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FF"/>
                          </a:solidFill>
                        </a:rPr>
                        <a:t>(P</a:t>
                      </a:r>
                      <a:r>
                        <a:rPr lang="en-US" sz="1500" b="1" baseline="30000" dirty="0" smtClean="0">
                          <a:solidFill>
                            <a:srgbClr val="0000FF"/>
                          </a:solidFill>
                        </a:rPr>
                        <a:t>±</a:t>
                      </a:r>
                      <a:r>
                        <a:rPr lang="en-US" sz="1500" b="1" dirty="0" smtClean="0">
                          <a:solidFill>
                            <a:srgbClr val="0000FF"/>
                          </a:solidFill>
                        </a:rPr>
                        <a:t>+K</a:t>
                      </a:r>
                      <a:r>
                        <a:rPr lang="en-US" sz="1500" b="1" baseline="30000" dirty="0" smtClean="0">
                          <a:solidFill>
                            <a:srgbClr val="0000FF"/>
                          </a:solidFill>
                        </a:rPr>
                        <a:t>±</a:t>
                      </a:r>
                      <a:r>
                        <a:rPr lang="en-US" sz="1500" b="1" dirty="0" smtClean="0">
                          <a:solidFill>
                            <a:srgbClr val="0000FF"/>
                          </a:solidFill>
                        </a:rPr>
                        <a:t>) trigger</a:t>
                      </a:r>
                      <a:endParaRPr 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0.118 </a:t>
                      </a:r>
                      <a:r>
                        <a:rPr lang="en-US" sz="1500" b="0" dirty="0" smtClean="0"/>
                        <a:t>±</a:t>
                      </a: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0.007</a:t>
                      </a:r>
                      <a:endParaRPr lang="en-US" sz="1500" b="1" dirty="0" smtClean="0"/>
                    </a:p>
                  </a:txBody>
                  <a:tcPr anchor="ctr"/>
                </a:tc>
              </a:tr>
              <a:tr h="52118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Charged</a:t>
                      </a:r>
                      <a:r>
                        <a:rPr lang="en-US" sz="1500" b="0" baseline="0" dirty="0" smtClean="0"/>
                        <a:t> hadron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0.097 </a:t>
                      </a:r>
                      <a:r>
                        <a:rPr lang="en-US" sz="1500" b="0" dirty="0" smtClean="0"/>
                        <a:t>±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0.003</a:t>
                      </a:r>
                      <a:endParaRPr lang="en-US" sz="1500" b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Content Placeholder 7"/>
          <p:cNvSpPr txBox="1">
            <a:spLocks/>
          </p:cNvSpPr>
          <p:nvPr/>
        </p:nvSpPr>
        <p:spPr>
          <a:xfrm>
            <a:off x="541323" y="4802078"/>
            <a:ext cx="8103316" cy="155427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dirty="0" smtClean="0"/>
              <a:t>Need theory input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000" dirty="0" smtClean="0"/>
              <a:t>Radiation (from gluon jets)?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000" dirty="0" smtClean="0"/>
              <a:t>Momentum kick, jet flavor conversion, …?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000" dirty="0" smtClean="0"/>
              <a:t>Higher order Fourier harmonics?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7444" y="1225858"/>
            <a:ext cx="102927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42317" y="3567501"/>
            <a:ext cx="254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All errors statistical only!</a:t>
            </a:r>
            <a:endParaRPr lang="en-US" sz="1600" dirty="0">
              <a:solidFill>
                <a:srgbClr val="8000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ABE7F"/>
              </a:clrFrom>
              <a:clrTo>
                <a:srgbClr val="4ABE7F">
                  <a:alpha val="0"/>
                </a:srgbClr>
              </a:clrTo>
            </a:clrChange>
          </a:blip>
          <a:srcRect t="8179"/>
          <a:stretch>
            <a:fillRect/>
          </a:stretch>
        </p:blipFill>
        <p:spPr bwMode="auto">
          <a:xfrm>
            <a:off x="4884720" y="821711"/>
            <a:ext cx="2773680" cy="173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52198" y="4208610"/>
            <a:ext cx="860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400" b="1" dirty="0" smtClean="0"/>
              <a:t>Higher Ridge yield for</a:t>
            </a:r>
            <a:r>
              <a:rPr lang="en-US" sz="2400" b="1" dirty="0" smtClean="0"/>
              <a:t> P+</a:t>
            </a:r>
            <a:r>
              <a:rPr lang="en-US" sz="2400" b="1" dirty="0" smtClean="0"/>
              <a:t>K triggers than for pion triggers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0064"/>
          <a:stretch>
            <a:fillRect/>
          </a:stretch>
        </p:blipFill>
        <p:spPr bwMode="auto">
          <a:xfrm>
            <a:off x="6403848" y="2413507"/>
            <a:ext cx="2773680" cy="169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Correlation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49856" y="2213807"/>
            <a:ext cx="4394144" cy="646745"/>
          </a:xfrm>
        </p:spPr>
        <p:txBody>
          <a:bodyPr>
            <a:normAutofit fontScale="92500" lnSpcReduction="10000"/>
          </a:bodyPr>
          <a:lstStyle/>
          <a:p>
            <a:r>
              <a:rPr lang="en-US" sz="2162" dirty="0" smtClean="0">
                <a:cs typeface="Symbol" charset="2"/>
              </a:rPr>
              <a:t>Full </a:t>
            </a:r>
            <a:r>
              <a:rPr lang="en-US" sz="2162" dirty="0" smtClean="0">
                <a:latin typeface="Symbol" charset="2"/>
                <a:cs typeface="Symbol" charset="2"/>
              </a:rPr>
              <a:t>Dh</a:t>
            </a:r>
            <a:r>
              <a:rPr lang="en-US" sz="2162" dirty="0" smtClean="0">
                <a:cs typeface="Symbol" charset="2"/>
              </a:rPr>
              <a:t> range:  Difference in </a:t>
            </a:r>
            <a:r>
              <a:rPr lang="en-US" sz="2162" b="1" dirty="0" smtClean="0">
                <a:cs typeface="Symbol" charset="2"/>
              </a:rPr>
              <a:t>away-side </a:t>
            </a:r>
            <a:r>
              <a:rPr lang="en-US" sz="2162" dirty="0" smtClean="0">
                <a:cs typeface="Symbol" charset="2"/>
              </a:rPr>
              <a:t>structures.</a:t>
            </a:r>
            <a:endParaRPr lang="en-US" sz="2162" dirty="0" smtClean="0"/>
          </a:p>
          <a:p>
            <a:endParaRPr lang="en-US" sz="24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40" y="2018781"/>
            <a:ext cx="3120390" cy="2125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32" y="4061433"/>
            <a:ext cx="3120390" cy="2125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844465"/>
            <a:ext cx="1145623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d+Au MB</a:t>
            </a:r>
            <a:endParaRPr lang="en-US" sz="14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0574" y="2701562"/>
            <a:ext cx="4480256" cy="305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ontent Placeholder 4"/>
          <p:cNvSpPr>
            <a:spLocks noGrp="1"/>
          </p:cNvSpPr>
          <p:nvPr>
            <p:ph sz="quarter" idx="1"/>
          </p:nvPr>
        </p:nvSpPr>
        <p:spPr>
          <a:xfrm>
            <a:off x="216464" y="1198505"/>
            <a:ext cx="6010866" cy="775130"/>
          </a:xfrm>
        </p:spPr>
        <p:txBody>
          <a:bodyPr>
            <a:noAutofit/>
          </a:bodyPr>
          <a:lstStyle/>
          <a:p>
            <a:r>
              <a:rPr lang="en-US" sz="2000" dirty="0" smtClean="0"/>
              <a:t>Large </a:t>
            </a:r>
            <a:r>
              <a:rPr lang="en-US" sz="2000" dirty="0" smtClean="0">
                <a:latin typeface="Symbol" charset="2"/>
                <a:cs typeface="Symbol" charset="2"/>
              </a:rPr>
              <a:t>Dh </a:t>
            </a:r>
            <a:r>
              <a:rPr lang="en-US" sz="2000" dirty="0" smtClean="0">
                <a:cs typeface="Symbol" charset="2"/>
              </a:rPr>
              <a:t>: Ridge difference evident in raw correlation.</a:t>
            </a:r>
          </a:p>
          <a:p>
            <a:r>
              <a:rPr lang="en-US" sz="2000" dirty="0" smtClean="0">
                <a:cs typeface="Symbol" charset="2"/>
              </a:rPr>
              <a:t>Not reconcilable with </a:t>
            </a:r>
            <a:r>
              <a:rPr lang="en-US" sz="2000" b="1" dirty="0" smtClean="0">
                <a:cs typeface="Symbol" charset="2"/>
              </a:rPr>
              <a:t>symmetric </a:t>
            </a:r>
            <a:r>
              <a:rPr lang="en-US" sz="2000" dirty="0" smtClean="0">
                <a:cs typeface="Symbol" charset="2"/>
              </a:rPr>
              <a:t>backgrounds.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33293" y="619738"/>
            <a:ext cx="1555046" cy="4636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ea typeface="Arial" charset="0"/>
                <a:cs typeface="Arial" charset="0"/>
              </a:rPr>
              <a:t>4 &lt; p</a:t>
            </a:r>
            <a:r>
              <a:rPr lang="en-GB" sz="1200" baseline="-25000" dirty="0" smtClean="0">
                <a:ea typeface="Arial" charset="0"/>
                <a:cs typeface="Arial" charset="0"/>
              </a:rPr>
              <a:t>T,trigger </a:t>
            </a:r>
            <a:r>
              <a:rPr lang="en-GB" sz="1200" dirty="0" smtClean="0">
                <a:ea typeface="Arial" charset="0"/>
                <a:cs typeface="Arial" charset="0"/>
              </a:rPr>
              <a:t>&lt; 6 GeV/</a:t>
            </a:r>
            <a:r>
              <a:rPr lang="en-GB" sz="1200" i="1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20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20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200" dirty="0" smtClean="0">
                <a:ea typeface="Helvetica" charset="0"/>
                <a:cs typeface="Helvetica" charset="0"/>
                <a:sym typeface="Helvetica" charset="0"/>
              </a:rPr>
              <a:t>&gt; 1.5 GeV/</a:t>
            </a:r>
            <a:r>
              <a:rPr lang="en-US" sz="1200" i="1" dirty="0" smtClean="0">
                <a:ea typeface="Helvetica" charset="0"/>
                <a:cs typeface="Helvetica" charset="0"/>
                <a:sym typeface="Helvetica" charset="0"/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4132417"/>
            <a:ext cx="107787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0.7&lt;|</a:t>
            </a:r>
            <a:r>
              <a:rPr lang="en-US" sz="12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Dh</a:t>
            </a:r>
            <a:r>
              <a:rPr lang="en-US" sz="1200" dirty="0" smtClean="0">
                <a:solidFill>
                  <a:schemeClr val="tx1"/>
                </a:solidFill>
              </a:rPr>
              <a:t>|&lt;1.5 </a:t>
            </a:r>
            <a:endParaRPr lang="en-US" sz="1200" i="1" dirty="0" smtClean="0"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5318" y="5784167"/>
            <a:ext cx="107787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0 &lt;|</a:t>
            </a:r>
            <a:r>
              <a:rPr lang="en-US" sz="12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Dh</a:t>
            </a:r>
            <a:r>
              <a:rPr lang="en-US" sz="1200" dirty="0" smtClean="0">
                <a:solidFill>
                  <a:schemeClr val="tx1"/>
                </a:solidFill>
              </a:rPr>
              <a:t>|&lt;1.5 </a:t>
            </a:r>
            <a:endParaRPr lang="en-US" sz="1200" i="1" dirty="0" smtClean="0"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526212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403848" y="5754044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424136" y="1198505"/>
            <a:ext cx="2725438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Before background subtraction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451189" y="5150441"/>
            <a:ext cx="1542087" cy="954107"/>
            <a:chOff x="4017206" y="2021438"/>
            <a:chExt cx="1542087" cy="954107"/>
          </a:xfrm>
        </p:grpSpPr>
        <p:sp useBgFill="1">
          <p:nvSpPr>
            <p:cNvPr id="30" name="TextBox 29"/>
            <p:cNvSpPr txBox="1"/>
            <p:nvPr/>
          </p:nvSpPr>
          <p:spPr>
            <a:xfrm>
              <a:off x="4017206" y="2021438"/>
              <a:ext cx="1542087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 smtClean="0">
                  <a:solidFill>
                    <a:schemeClr val="tx1"/>
                  </a:solidFill>
                  <a:cs typeface="Symbol" charset="2"/>
                </a:rPr>
                <a:t>Trigger:</a:t>
              </a:r>
            </a:p>
            <a:p>
              <a:pPr lvl="1"/>
              <a:r>
                <a:rPr lang="en-US" sz="1400" b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1400" b="1" baseline="30000" dirty="0" smtClean="0">
                  <a:solidFill>
                    <a:srgbClr val="FF0000"/>
                  </a:solidFill>
                </a:rPr>
                <a:t>±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/>
              </a:r>
              <a:br>
                <a:rPr lang="en-US" sz="1400" b="1" dirty="0" smtClean="0">
                  <a:solidFill>
                    <a:srgbClr val="FF0000"/>
                  </a:solidFill>
                </a:rPr>
              </a:br>
              <a:r>
                <a:rPr lang="en-US" sz="1400" b="1" dirty="0" smtClean="0">
                  <a:solidFill>
                    <a:srgbClr val="0000FF"/>
                  </a:solidFill>
                </a:rPr>
                <a:t>(P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±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+K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±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)</a:t>
              </a:r>
            </a:p>
            <a:p>
              <a:pPr lvl="1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Charged h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31" name="Picture 30" descr="Circle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duotone>
                <a:srgbClr val="0000FF"/>
                <a:srgbClr val="FFF1C1"/>
              </a:duotone>
            </a:blip>
            <a:stretch>
              <a:fillRect/>
            </a:stretch>
          </p:blipFill>
          <p:spPr>
            <a:xfrm>
              <a:off x="4185104" y="2528543"/>
              <a:ext cx="182245" cy="177800"/>
            </a:xfrm>
            <a:prstGeom prst="rect">
              <a:avLst/>
            </a:prstGeom>
          </p:spPr>
        </p:pic>
        <p:pic>
          <p:nvPicPr>
            <p:cNvPr id="32" name="Picture 31" descr="Square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4196939" y="2302127"/>
              <a:ext cx="173355" cy="173355"/>
            </a:xfrm>
            <a:prstGeom prst="rect">
              <a:avLst/>
            </a:prstGeom>
          </p:spPr>
        </p:pic>
        <p:pic>
          <p:nvPicPr>
            <p:cNvPr id="33" name="Picture 32" descr="Star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2DD69"/>
                </a:clrFrom>
                <a:clrTo>
                  <a:srgbClr val="F2DD69">
                    <a:alpha val="0"/>
                  </a:srgbClr>
                </a:clrTo>
              </a:clrChange>
              <a:biLevel thresh="50000"/>
            </a:blip>
            <a:stretch>
              <a:fillRect/>
            </a:stretch>
          </p:blipFill>
          <p:spPr>
            <a:xfrm>
              <a:off x="4222233" y="2787085"/>
              <a:ext cx="128905" cy="1333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7121" y="1887371"/>
            <a:ext cx="4500183" cy="2259176"/>
          </a:xfrm>
        </p:spPr>
        <p:txBody>
          <a:bodyPr>
            <a:noAutofit/>
          </a:bodyPr>
          <a:lstStyle/>
          <a:p>
            <a:r>
              <a:rPr lang="en-US" sz="2200" dirty="0" smtClean="0"/>
              <a:t>Cone:</a:t>
            </a:r>
          </a:p>
          <a:p>
            <a:pPr lvl="1"/>
            <a:r>
              <a:rPr lang="en-US" sz="2200" dirty="0" smtClean="0"/>
              <a:t>Pion triggers: High associated jet-like yield</a:t>
            </a:r>
          </a:p>
          <a:p>
            <a:pPr lvl="1"/>
            <a:r>
              <a:rPr lang="en-US" sz="2200" dirty="0" smtClean="0"/>
              <a:t>P+K triggers: Lower jet yield</a:t>
            </a:r>
          </a:p>
          <a:p>
            <a:pPr lvl="1"/>
            <a:r>
              <a:rPr lang="en-US" sz="2200" dirty="0" smtClean="0"/>
              <a:t>Similar to d+Au - </a:t>
            </a:r>
            <a:r>
              <a:rPr lang="en-US" sz="2000" dirty="0" smtClean="0"/>
              <a:t>consistent with </a:t>
            </a:r>
            <a:r>
              <a:rPr lang="en-US" sz="2000" b="1" dirty="0" smtClean="0"/>
              <a:t>no dilution of the near side</a:t>
            </a:r>
            <a:endParaRPr lang="en-US" sz="2200" b="1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972762" y="1941457"/>
            <a:ext cx="4041648" cy="202351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Ridge</a:t>
            </a:r>
          </a:p>
          <a:p>
            <a:pPr lvl="1"/>
            <a:r>
              <a:rPr lang="en-US" sz="2200" dirty="0" smtClean="0"/>
              <a:t>Pion triggers: </a:t>
            </a:r>
            <a:r>
              <a:rPr lang="en-US" sz="2200" b="1" dirty="0" smtClean="0"/>
              <a:t>small Ridge</a:t>
            </a:r>
          </a:p>
          <a:p>
            <a:pPr lvl="1"/>
            <a:r>
              <a:rPr lang="en-US" sz="2200" dirty="0" smtClean="0"/>
              <a:t>P+K triggers: </a:t>
            </a:r>
            <a:r>
              <a:rPr lang="en-US" sz="2200" b="1" dirty="0" smtClean="0"/>
              <a:t>larger Ridge contribution</a:t>
            </a:r>
          </a:p>
          <a:p>
            <a:pPr lvl="1"/>
            <a:r>
              <a:rPr lang="en-US" sz="2200" dirty="0" smtClean="0"/>
              <a:t>Further theory input needed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11" name="Picture 10" descr="RawCorr_Cent89_SigmaGt0.roo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861" y="0"/>
            <a:ext cx="2773680" cy="1889760"/>
          </a:xfrm>
          <a:prstGeom prst="rect">
            <a:avLst/>
          </a:prstGeo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939810" y="4289824"/>
            <a:ext cx="7774423" cy="9065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Away-Side: </a:t>
            </a:r>
          </a:p>
          <a:p>
            <a:pPr marL="548640" lvl="1" indent="-274320" defTabSz="91440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Shape differences for pion and P+K triggers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625694" y="5103078"/>
            <a:ext cx="7774423" cy="116857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dirty="0" smtClean="0"/>
              <a:t>To do: 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Finalize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systematics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kaons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protons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0320" y="0"/>
            <a:ext cx="2773680" cy="1889760"/>
          </a:xfrm>
          <a:prstGeom prst="rect">
            <a:avLst/>
          </a:prstGeom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PHENIX measurement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7" name="Content Placeholder 6" descr="Screen shot 2011-05-19 at 2.39.14 PM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481" r="-1475"/>
          <a:stretch>
            <a:fillRect/>
          </a:stretch>
        </p:blipFill>
        <p:spPr>
          <a:xfrm>
            <a:off x="520220" y="1494591"/>
            <a:ext cx="3672135" cy="3004820"/>
          </a:xfrm>
        </p:spPr>
      </p:pic>
      <p:pic>
        <p:nvPicPr>
          <p:cNvPr id="8" name="Picture 7" descr="Screen shot 2011-05-19 at 2.40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750" y="1468855"/>
            <a:ext cx="3475990" cy="329819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032228" y="4918090"/>
            <a:ext cx="2111772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ea typeface="Arial" charset="0"/>
                <a:cs typeface="Arial" charset="0"/>
              </a:rPr>
              <a:t>2.5</a:t>
            </a:r>
            <a:r>
              <a:rPr lang="en-GB" sz="1400" b="0" dirty="0" smtClean="0">
                <a:ea typeface="Arial" charset="0"/>
                <a:cs typeface="Arial" charset="0"/>
              </a:rPr>
              <a:t> </a:t>
            </a:r>
            <a:r>
              <a:rPr lang="en-GB" sz="1400" b="0" dirty="0">
                <a:ea typeface="Arial" charset="0"/>
                <a:cs typeface="Arial" charset="0"/>
              </a:rPr>
              <a:t>&lt; p</a:t>
            </a:r>
            <a:r>
              <a:rPr lang="en-GB" sz="1400" b="0" baseline="-25000" dirty="0">
                <a:ea typeface="Arial" charset="0"/>
                <a:cs typeface="Arial" charset="0"/>
              </a:rPr>
              <a:t>T,trigger </a:t>
            </a:r>
            <a:r>
              <a:rPr lang="en-GB" sz="1400" b="0" dirty="0">
                <a:ea typeface="Arial" charset="0"/>
                <a:cs typeface="Arial" charset="0"/>
              </a:rPr>
              <a:t>&lt;</a:t>
            </a:r>
            <a:r>
              <a:rPr lang="en-GB" sz="1400" b="0" dirty="0" smtClean="0">
                <a:ea typeface="Arial" charset="0"/>
                <a:cs typeface="Arial" charset="0"/>
              </a:rPr>
              <a:t> 4 </a:t>
            </a:r>
            <a:r>
              <a:rPr lang="en-GB" sz="1400" b="0" dirty="0">
                <a:ea typeface="Arial" charset="0"/>
                <a:cs typeface="Arial" charset="0"/>
              </a:rPr>
              <a:t>GeV/</a:t>
            </a:r>
            <a:r>
              <a:rPr lang="en-GB" sz="14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smtClean="0">
                <a:ea typeface="Helvetica" charset="0"/>
                <a:cs typeface="Helvetica" charset="0"/>
                <a:sym typeface="Helvetica" charset="0"/>
              </a:rPr>
              <a:t>1.7 &lt; </a:t>
            </a:r>
            <a:r>
              <a:rPr lang="en-US" sz="1400" b="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400" b="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400" b="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400" dirty="0" smtClean="0">
                <a:ea typeface="Helvetica" charset="0"/>
                <a:cs typeface="Helvetica" charset="0"/>
                <a:sym typeface="Helvetica" charset="0"/>
              </a:rPr>
              <a:t>&lt;</a:t>
            </a:r>
            <a:r>
              <a:rPr lang="en-US" sz="1400" b="0" dirty="0" smtClean="0">
                <a:ea typeface="Helvetica" charset="0"/>
                <a:cs typeface="Helvetica" charset="0"/>
                <a:sym typeface="Helvetica" charset="0"/>
              </a:rPr>
              <a:t> 2.5 GeV/c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10721" y="4503717"/>
            <a:ext cx="6175625" cy="10926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GB" sz="2000" dirty="0" smtClean="0">
                <a:ea typeface="Arial" charset="0"/>
                <a:cs typeface="Arial" charset="0"/>
              </a:rPr>
              <a:t>PRC  71, 051902 (2005)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Within |</a:t>
            </a:r>
            <a:r>
              <a:rPr lang="en-US" sz="2000" dirty="0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/>
              <a:t>|&lt;0.35: Lower baryon-triggered yield  in central collisions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Baryon/Meson puzzle and correlations</a:t>
            </a:r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Particle identification in the TPC</a:t>
            </a:r>
          </a:p>
          <a:p>
            <a:pPr lvl="1"/>
            <a:r>
              <a:rPr lang="en-US" dirty="0" smtClean="0"/>
              <a:t>Di-hadron correlation, statistical separation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Jet cone</a:t>
            </a:r>
          </a:p>
          <a:p>
            <a:pPr lvl="1"/>
            <a:r>
              <a:rPr lang="en-US" dirty="0" smtClean="0"/>
              <a:t>Ridge</a:t>
            </a:r>
          </a:p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Cone Projections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415" y="1321816"/>
            <a:ext cx="312039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24579" y="1143000"/>
            <a:ext cx="16625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Charged–h</a:t>
            </a:r>
            <a:r>
              <a:rPr lang="en-US" b="1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0165" y="3613666"/>
            <a:ext cx="9405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±</a:t>
            </a:r>
            <a:r>
              <a:rPr lang="en-US" b="1" dirty="0" smtClean="0">
                <a:solidFill>
                  <a:srgbClr val="FF0000"/>
                </a:solidFill>
              </a:rPr>
              <a:t>–h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653" y="3982998"/>
            <a:ext cx="312039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6044" y="1321722"/>
            <a:ext cx="312039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882743" y="1143000"/>
            <a:ext cx="13083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(P</a:t>
            </a:r>
            <a:r>
              <a:rPr lang="en-US" b="1" baseline="30000" dirty="0" smtClean="0">
                <a:solidFill>
                  <a:srgbClr val="0000FF"/>
                </a:solidFill>
              </a:rPr>
              <a:t>±</a:t>
            </a:r>
            <a:r>
              <a:rPr lang="en-US" b="1" dirty="0" smtClean="0">
                <a:solidFill>
                  <a:srgbClr val="0000FF"/>
                </a:solidFill>
              </a:rPr>
              <a:t>+K</a:t>
            </a:r>
            <a:r>
              <a:rPr lang="en-US" b="1" baseline="30000" dirty="0" smtClean="0">
                <a:solidFill>
                  <a:srgbClr val="0000FF"/>
                </a:solidFill>
              </a:rPr>
              <a:t>±</a:t>
            </a:r>
            <a:r>
              <a:rPr lang="en-US" b="1" dirty="0" smtClean="0">
                <a:solidFill>
                  <a:srgbClr val="0000FF"/>
                </a:solidFill>
              </a:rPr>
              <a:t>)–h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98547"/>
            <a:ext cx="12699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1D330"/>
                </a:solidFill>
              </a:rPr>
              <a:t>Au+Au</a:t>
            </a:r>
          </a:p>
          <a:p>
            <a:pPr algn="ctr"/>
            <a:r>
              <a:rPr lang="en-US" sz="2200" b="1" dirty="0" smtClean="0">
                <a:solidFill>
                  <a:srgbClr val="B82EC0"/>
                </a:solidFill>
              </a:rPr>
              <a:t>d+Au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0600" y="3447702"/>
            <a:ext cx="2785834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30000" dirty="0" err="1" smtClean="0">
                <a:solidFill>
                  <a:srgbClr val="0000FF"/>
                </a:solidFill>
              </a:rPr>
              <a:t>±</a:t>
            </a:r>
            <a:r>
              <a:rPr lang="en-US" b="1" dirty="0" err="1" smtClean="0">
                <a:solidFill>
                  <a:srgbClr val="0000FF"/>
                </a:solidFill>
              </a:rPr>
              <a:t>+K</a:t>
            </a:r>
            <a:r>
              <a:rPr lang="en-US" b="1" baseline="30000" dirty="0" err="1" smtClean="0">
                <a:solidFill>
                  <a:srgbClr val="0000FF"/>
                </a:solidFill>
              </a:rPr>
              <a:t>±</a:t>
            </a:r>
            <a:r>
              <a:rPr lang="en-US" b="1" dirty="0" err="1" smtClean="0">
                <a:solidFill>
                  <a:srgbClr val="FF0000"/>
                </a:solidFill>
              </a:rPr>
              <a:t>+some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±</a:t>
            </a:r>
            <a:r>
              <a:rPr lang="en-US" b="1" dirty="0" smtClean="0">
                <a:solidFill>
                  <a:srgbClr val="0000FF"/>
                </a:solidFill>
              </a:rPr>
              <a:t>)–h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(before </a:t>
            </a:r>
            <a:r>
              <a:rPr lang="en-US" sz="16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>
                <a:solidFill>
                  <a:schemeClr val="tx1"/>
                </a:solidFill>
              </a:rPr>
              <a:t>±</a:t>
            </a:r>
            <a:r>
              <a:rPr lang="en-US" sz="1600" dirty="0" smtClean="0">
                <a:solidFill>
                  <a:schemeClr val="tx1"/>
                </a:solidFill>
              </a:rPr>
              <a:t> subtraction)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0600" y="4063255"/>
            <a:ext cx="2773680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Ridge vs. Raw Cone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71991" y="1608610"/>
            <a:ext cx="312039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61701" y="1300474"/>
            <a:ext cx="16625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Charged–h</a:t>
            </a:r>
            <a:r>
              <a:rPr lang="en-US" b="1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3295" y="3613666"/>
            <a:ext cx="9405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±</a:t>
            </a:r>
            <a:r>
              <a:rPr lang="en-US" b="1" dirty="0" smtClean="0">
                <a:solidFill>
                  <a:srgbClr val="FF0000"/>
                </a:solidFill>
              </a:rPr>
              <a:t>–h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6783" y="3982998"/>
            <a:ext cx="312039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77912" y="3982998"/>
            <a:ext cx="312039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053384" y="3613666"/>
            <a:ext cx="13083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(P</a:t>
            </a:r>
            <a:r>
              <a:rPr lang="en-US" b="1" baseline="30000" dirty="0" smtClean="0">
                <a:solidFill>
                  <a:srgbClr val="0000FF"/>
                </a:solidFill>
              </a:rPr>
              <a:t>±</a:t>
            </a:r>
            <a:r>
              <a:rPr lang="en-US" b="1" dirty="0" smtClean="0">
                <a:solidFill>
                  <a:srgbClr val="0000FF"/>
                </a:solidFill>
              </a:rPr>
              <a:t>+K</a:t>
            </a:r>
            <a:r>
              <a:rPr lang="en-US" b="1" baseline="30000" dirty="0" smtClean="0">
                <a:solidFill>
                  <a:srgbClr val="0000FF"/>
                </a:solidFill>
              </a:rPr>
              <a:t>±</a:t>
            </a:r>
            <a:r>
              <a:rPr lang="en-US" b="1" dirty="0" smtClean="0">
                <a:solidFill>
                  <a:srgbClr val="0000FF"/>
                </a:solidFill>
              </a:rPr>
              <a:t>)–h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1669806"/>
            <a:ext cx="358717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Before Flow subtraction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Raw Ridge </a:t>
            </a:r>
            <a:r>
              <a:rPr lang="en-US" sz="2000" dirty="0" smtClean="0"/>
              <a:t>at 0.7&lt;|</a:t>
            </a:r>
            <a:r>
              <a:rPr lang="en-US" sz="2000" dirty="0" smtClean="0">
                <a:latin typeface="Symbol" charset="2"/>
                <a:cs typeface="Symbol" charset="2"/>
              </a:rPr>
              <a:t>Dh</a:t>
            </a:r>
            <a:r>
              <a:rPr lang="en-US" sz="2000" dirty="0" smtClean="0"/>
              <a:t>|&lt;1.5 vs.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Raw Cone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|</a:t>
            </a:r>
            <a:r>
              <a:rPr lang="en-US" sz="2000" dirty="0" smtClean="0">
                <a:latin typeface="Symbol" charset="2"/>
                <a:cs typeface="Symbol" charset="2"/>
              </a:rPr>
              <a:t>Dh</a:t>
            </a:r>
            <a:r>
              <a:rPr lang="en-US" sz="2000" dirty="0" smtClean="0"/>
              <a:t>|&lt;0.7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83664" y="1669806"/>
            <a:ext cx="102927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61701" y="1300474"/>
            <a:ext cx="16625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Charged–h</a:t>
            </a:r>
            <a:r>
              <a:rPr lang="en-US" b="1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3295" y="3613666"/>
            <a:ext cx="9405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±</a:t>
            </a:r>
            <a:r>
              <a:rPr lang="en-US" b="1" dirty="0" smtClean="0">
                <a:solidFill>
                  <a:srgbClr val="FF0000"/>
                </a:solidFill>
              </a:rPr>
              <a:t>–h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53384" y="3613666"/>
            <a:ext cx="13083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(P</a:t>
            </a:r>
            <a:r>
              <a:rPr lang="en-US" b="1" baseline="30000" dirty="0" smtClean="0">
                <a:solidFill>
                  <a:srgbClr val="0000FF"/>
                </a:solidFill>
              </a:rPr>
              <a:t>±</a:t>
            </a:r>
            <a:r>
              <a:rPr lang="en-US" b="1" dirty="0" smtClean="0">
                <a:solidFill>
                  <a:srgbClr val="0000FF"/>
                </a:solidFill>
              </a:rPr>
              <a:t>+K</a:t>
            </a:r>
            <a:r>
              <a:rPr lang="en-US" b="1" baseline="30000" dirty="0" smtClean="0">
                <a:solidFill>
                  <a:srgbClr val="0000FF"/>
                </a:solidFill>
              </a:rPr>
              <a:t>±</a:t>
            </a:r>
            <a:r>
              <a:rPr lang="en-US" b="1" dirty="0" smtClean="0">
                <a:solidFill>
                  <a:srgbClr val="0000FF"/>
                </a:solidFill>
              </a:rPr>
              <a:t>)–h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1669806"/>
            <a:ext cx="358717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Fit range: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|</a:t>
            </a:r>
            <a:r>
              <a:rPr lang="en-US" sz="2000" b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Dh</a:t>
            </a:r>
            <a:r>
              <a:rPr lang="en-US" sz="2000" b="1" dirty="0" smtClean="0">
                <a:solidFill>
                  <a:schemeClr val="tx1"/>
                </a:solidFill>
              </a:rPr>
              <a:t>|&lt;1		0.8&lt;|</a:t>
            </a:r>
            <a:r>
              <a:rPr lang="en-US" sz="2000" b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Df</a:t>
            </a:r>
            <a:r>
              <a:rPr lang="en-US" sz="2000" b="1" dirty="0" smtClean="0">
                <a:solidFill>
                  <a:schemeClr val="tx1"/>
                </a:solidFill>
              </a:rPr>
              <a:t>|&lt;1.34	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583664" y="1669806"/>
            <a:ext cx="102927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6545" y="4009458"/>
            <a:ext cx="3075940" cy="19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648" y="4009458"/>
            <a:ext cx="3075940" cy="19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9604" y="1669806"/>
            <a:ext cx="3075940" cy="19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Baryon/Meson Puzzle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93387" y="1269814"/>
            <a:ext cx="3552682" cy="183417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Enhanced relative yield of baryons to mesons, compared to d+Au, well captured by </a:t>
            </a:r>
            <a:r>
              <a:rPr lang="en-US" sz="2200" b="1" dirty="0" smtClean="0"/>
              <a:t>recombination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7" name="Picture 26" descr="ppirat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20" y="1460761"/>
            <a:ext cx="518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164" y="1196704"/>
            <a:ext cx="258816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STAR, PRL 97 (2006) 152301</a:t>
            </a:r>
            <a:endParaRPr lang="en-US" sz="1600" dirty="0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0" y="4424733"/>
            <a:ext cx="5038844" cy="18765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dirty="0" smtClean="0"/>
              <a:t>From simplistic recombination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000" dirty="0" smtClean="0">
                <a:sym typeface="Wingdings"/>
              </a:rPr>
              <a:t>	Stronger trigger dilution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for baryons 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Lower associated yield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per hadron trigger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89054" y="4262038"/>
            <a:ext cx="3662257" cy="2016424"/>
            <a:chOff x="5189054" y="4262038"/>
            <a:chExt cx="3662257" cy="2016424"/>
          </a:xfrm>
        </p:grpSpPr>
        <p:sp>
          <p:nvSpPr>
            <p:cNvPr id="17" name="TextBox 16"/>
            <p:cNvSpPr txBox="1"/>
            <p:nvPr/>
          </p:nvSpPr>
          <p:spPr>
            <a:xfrm>
              <a:off x="5675959" y="5939908"/>
              <a:ext cx="837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Symbol" charset="2"/>
                  <a:cs typeface="Symbol" charset="2"/>
                </a:rPr>
                <a:t>Df=0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17215" y="5928450"/>
              <a:ext cx="837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Symbol" charset="2"/>
                  <a:cs typeface="Symbol" charset="2"/>
                </a:rPr>
                <a:t>Df=0</a:t>
              </a:r>
            </a:p>
          </p:txBody>
        </p:sp>
        <p:pic>
          <p:nvPicPr>
            <p:cNvPr id="22" name="Picture 21" descr="Gauss1.gif"/>
            <p:cNvPicPr>
              <a:picLocks noChangeAspect="1"/>
            </p:cNvPicPr>
            <p:nvPr/>
          </p:nvPicPr>
          <p:blipFill>
            <a:blip r:embed="rId3"/>
            <a:srcRect l="8211" b="7022"/>
            <a:stretch>
              <a:fillRect/>
            </a:stretch>
          </p:blipFill>
          <p:spPr>
            <a:xfrm>
              <a:off x="5189054" y="4272702"/>
              <a:ext cx="1725789" cy="1748152"/>
            </a:xfrm>
            <a:prstGeom prst="rect">
              <a:avLst/>
            </a:prstGeom>
          </p:spPr>
        </p:pic>
        <p:pic>
          <p:nvPicPr>
            <p:cNvPr id="23" name="Picture 22" descr="Gauss2.gif"/>
            <p:cNvPicPr>
              <a:picLocks noChangeAspect="1"/>
            </p:cNvPicPr>
            <p:nvPr/>
          </p:nvPicPr>
          <p:blipFill>
            <a:blip r:embed="rId4"/>
            <a:srcRect l="7595" b="5218"/>
            <a:stretch>
              <a:fillRect/>
            </a:stretch>
          </p:blipFill>
          <p:spPr>
            <a:xfrm>
              <a:off x="7114466" y="4272329"/>
              <a:ext cx="1736845" cy="1781516"/>
            </a:xfrm>
            <a:prstGeom prst="rect">
              <a:avLst/>
            </a:prstGeom>
          </p:spPr>
        </p:pic>
        <p:sp>
          <p:nvSpPr>
            <p:cNvPr id="25" name="Right Arrow 24"/>
            <p:cNvSpPr/>
            <p:nvPr/>
          </p:nvSpPr>
          <p:spPr>
            <a:xfrm>
              <a:off x="6535638" y="5097106"/>
              <a:ext cx="791724" cy="2969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16814" y="4311063"/>
              <a:ext cx="585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Symbol" charset="2"/>
                </a:rPr>
                <a:t>a. </a:t>
              </a:r>
              <a:r>
                <a:rPr lang="en-US" sz="1400" dirty="0" err="1" smtClean="0">
                  <a:cs typeface="Symbol" charset="2"/>
                </a:rPr>
                <a:t>u</a:t>
              </a:r>
              <a:r>
                <a:rPr lang="en-US" sz="1400" dirty="0" smtClean="0">
                  <a:cs typeface="Symbol" charset="2"/>
                </a:rPr>
                <a:t>.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>
              <a:off x="5136908" y="5146778"/>
              <a:ext cx="17481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58070" y="4299605"/>
              <a:ext cx="585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Symbol" charset="2"/>
                </a:rPr>
                <a:t>a. </a:t>
              </a:r>
              <a:r>
                <a:rPr lang="en-US" sz="1400" dirty="0" err="1" smtClean="0">
                  <a:cs typeface="Symbol" charset="2"/>
                </a:rPr>
                <a:t>u</a:t>
              </a:r>
              <a:r>
                <a:rPr lang="en-US" sz="1400" dirty="0" smtClean="0">
                  <a:cs typeface="Symbol" charset="2"/>
                </a:rPr>
                <a:t>.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>
              <a:off x="7078164" y="5135320"/>
              <a:ext cx="17481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338886" y="3676996"/>
            <a:ext cx="16730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01380" y="3508342"/>
            <a:ext cx="192599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Fragmentation + Recombination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Result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988" y="4593974"/>
            <a:ext cx="4337988" cy="160420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Azimuthal correlation: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Identical cone yield</a:t>
            </a:r>
            <a:r>
              <a:rPr lang="en-US" sz="2000" dirty="0" smtClean="0"/>
              <a:t> for P and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latin typeface="Gill Sans MT (Body)"/>
                <a:cs typeface="Gill Sans MT (Body)"/>
              </a:rPr>
              <a:t> triggers</a:t>
            </a:r>
          </a:p>
          <a:p>
            <a:r>
              <a:rPr lang="en-US" sz="2000" dirty="0" smtClean="0">
                <a:latin typeface="Gill Sans MT (Body)"/>
                <a:cs typeface="Gill Sans MT (Body)"/>
              </a:rPr>
              <a:t>No dilution, contrary to simplistic recombination scenario</a:t>
            </a:r>
            <a:endParaRPr lang="en-US" sz="2000" dirty="0">
              <a:latin typeface="Gill Sans MT (Body)"/>
              <a:cs typeface="Gill Sans MT (Body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17" name="Picture 11" descr="qmlogo_180x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40" y="1233323"/>
            <a:ext cx="1276242" cy="70902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607560" y="1411148"/>
            <a:ext cx="165752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J. </a:t>
            </a:r>
            <a:r>
              <a:rPr lang="en-US" sz="1600" dirty="0" err="1" smtClean="0"/>
              <a:t>Ulery</a:t>
            </a:r>
            <a:r>
              <a:rPr lang="en-US" sz="1600" dirty="0" smtClean="0"/>
              <a:t>, QM 2005</a:t>
            </a:r>
            <a:endParaRPr 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32" y="1962055"/>
            <a:ext cx="3925888" cy="2593695"/>
            <a:chOff x="252442" y="2127005"/>
            <a:chExt cx="3925888" cy="2593695"/>
          </a:xfrm>
        </p:grpSpPr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3"/>
            <a:srcRect t="48772"/>
            <a:stretch>
              <a:fillRect/>
            </a:stretch>
          </p:blipFill>
          <p:spPr bwMode="auto">
            <a:xfrm>
              <a:off x="252442" y="2766545"/>
              <a:ext cx="3925888" cy="1907044"/>
            </a:xfrm>
            <a:prstGeom prst="rect">
              <a:avLst/>
            </a:prstGeom>
            <a:noFill/>
          </p:spPr>
        </p:pic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3425235" y="2399832"/>
              <a:ext cx="463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7D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rPr>
                <a:t>Δφ</a:t>
              </a: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3343305" y="2925517"/>
              <a:ext cx="463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dirty="0" smtClean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Δφ</a:t>
              </a:r>
              <a:endParaRPr lang="el-GR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425235" y="4306876"/>
              <a:ext cx="463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7D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rPr>
                <a:t>Δφ</a:t>
              </a: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26305" y="4406375"/>
              <a:ext cx="2157412" cy="3143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dirty="0"/>
                <a:t>2.0&lt;</a:t>
              </a:r>
              <a:r>
                <a:rPr lang="en-US" sz="1400" dirty="0" err="1"/>
                <a:t>P</a:t>
              </a:r>
              <a:r>
                <a:rPr lang="en-US" sz="1400" baseline="-25000" dirty="0" err="1"/>
                <a:t>T</a:t>
              </a:r>
              <a:r>
                <a:rPr lang="en-US" sz="1400" dirty="0" err="1"/>
                <a:t>Assoc</a:t>
              </a:r>
              <a:r>
                <a:rPr lang="en-US" sz="1400" dirty="0"/>
                <a:t>&lt;</a:t>
              </a:r>
              <a:r>
                <a:rPr lang="en-US" sz="1400" dirty="0" smtClean="0"/>
                <a:t>3.0 </a:t>
              </a:r>
              <a:r>
                <a:rPr lang="en-US" sz="1400" dirty="0"/>
                <a:t>GeV/c 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054534" y="2127005"/>
              <a:ext cx="1123796" cy="1165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●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50%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○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 50%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Pbar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Lucida Grande"/>
                <a:buChar char="●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95% </a:t>
              </a: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rPr>
                <a:t>π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+</a:t>
              </a:r>
              <a:endPara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○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95% </a:t>
              </a: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rPr>
                <a:t>π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" charset="0"/>
                <a:buChar char="▬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 Charged</a:t>
              </a:r>
              <a:endPara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 charset="0"/>
                <a:cs typeface="Arial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630008" y="2199777"/>
              <a:ext cx="2253709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Tahoma" charset="0"/>
                </a:rPr>
                <a:t>3&lt;</a:t>
              </a:r>
              <a:r>
                <a:rPr lang="en-US" sz="2000" dirty="0" err="1">
                  <a:latin typeface="Tahoma" charset="0"/>
                </a:rPr>
                <a:t>P</a:t>
              </a:r>
              <a:r>
                <a:rPr lang="en-US" sz="2000" baseline="-25000" dirty="0" err="1">
                  <a:latin typeface="Tahoma" charset="0"/>
                </a:rPr>
                <a:t>T</a:t>
              </a:r>
              <a:r>
                <a:rPr lang="en-US" sz="2000" dirty="0" err="1">
                  <a:latin typeface="Tahoma" charset="0"/>
                </a:rPr>
                <a:t>Trig</a:t>
              </a:r>
              <a:r>
                <a:rPr lang="en-US" sz="2000" dirty="0">
                  <a:latin typeface="Tahoma" charset="0"/>
                </a:rPr>
                <a:t>&lt;4 GeV/c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721615" y="2861345"/>
              <a:ext cx="12764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STAR Preliminary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25574" y="4140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11" descr="nlopqcd_akk_gluonfraction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EB4BF"/>
              </a:clrFrom>
              <a:clrTo>
                <a:srgbClr val="AEB4BF">
                  <a:alpha val="0"/>
                </a:srgbClr>
              </a:clrTo>
            </a:clrChange>
          </a:blip>
          <a:srcRect l="13293" t="3084" r="9982" b="7070"/>
          <a:stretch>
            <a:fillRect/>
          </a:stretch>
        </p:blipFill>
        <p:spPr bwMode="auto">
          <a:xfrm>
            <a:off x="6685850" y="747332"/>
            <a:ext cx="2430840" cy="214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14"/>
          <p:cNvSpPr>
            <a:spLocks noGrp="1"/>
          </p:cNvSpPr>
          <p:nvPr>
            <p:ph sz="quarter" idx="1"/>
          </p:nvPr>
        </p:nvSpPr>
        <p:spPr>
          <a:xfrm>
            <a:off x="4523376" y="421353"/>
            <a:ext cx="4169094" cy="47443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Possible explanation</a:t>
            </a:r>
            <a:endParaRPr lang="en-US" sz="2200" dirty="0">
              <a:latin typeface="Gill Sans MT (Body)"/>
              <a:cs typeface="Gill Sans MT (Body)"/>
            </a:endParaRPr>
          </a:p>
        </p:txBody>
      </p:sp>
      <p:pic>
        <p:nvPicPr>
          <p:cNvPr id="24" name="Picture 7" descr="figakk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A7ADB9"/>
              </a:clrFrom>
              <a:clrTo>
                <a:srgbClr val="A7ADB9">
                  <a:alpha val="0"/>
                </a:srgbClr>
              </a:clrTo>
            </a:clrChange>
          </a:blip>
          <a:srcRect b="12236"/>
          <a:stretch>
            <a:fillRect/>
          </a:stretch>
        </p:blipFill>
        <p:spPr>
          <a:xfrm>
            <a:off x="4104701" y="862800"/>
            <a:ext cx="2708296" cy="2094923"/>
          </a:xfrm>
          <a:noFill/>
          <a:ln/>
        </p:spPr>
      </p:pic>
      <p:sp>
        <p:nvSpPr>
          <p:cNvPr id="25" name="Content Placeholder 5"/>
          <p:cNvSpPr>
            <a:spLocks noGrp="1"/>
          </p:cNvSpPr>
          <p:nvPr>
            <p:ph sz="quarter" idx="1"/>
          </p:nvPr>
        </p:nvSpPr>
        <p:spPr>
          <a:xfrm>
            <a:off x="4354480" y="3028846"/>
            <a:ext cx="4937966" cy="176526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AKK NLO </a:t>
            </a:r>
            <a:r>
              <a:rPr lang="en-US" sz="1800" dirty="0" err="1" smtClean="0"/>
              <a:t>FFs</a:t>
            </a:r>
            <a:r>
              <a:rPr lang="en-US" sz="1800" dirty="0" smtClean="0"/>
              <a:t> describe STAR data well</a:t>
            </a:r>
          </a:p>
          <a:p>
            <a:pPr lvl="0">
              <a:defRPr/>
            </a:pPr>
            <a:r>
              <a:rPr lang="en-US" sz="1800" dirty="0" smtClean="0"/>
              <a:t>Expected near-side effect: </a:t>
            </a:r>
            <a:br>
              <a:rPr lang="en-US" sz="1800" dirty="0" smtClean="0"/>
            </a:br>
            <a:r>
              <a:rPr lang="en-US" sz="1800" dirty="0" smtClean="0"/>
              <a:t>Baryon triggers come from </a:t>
            </a:r>
            <a:r>
              <a:rPr lang="en-US" sz="1800" b="1" dirty="0" smtClean="0"/>
              <a:t>gluon jets</a:t>
            </a:r>
            <a:r>
              <a:rPr lang="en-US" sz="1800" dirty="0" smtClean="0"/>
              <a:t>, </a:t>
            </a:r>
            <a:endParaRPr lang="en-US" sz="1800" b="1" dirty="0" smtClean="0"/>
          </a:p>
          <a:p>
            <a:pPr>
              <a:buNone/>
            </a:pPr>
            <a:r>
              <a:rPr lang="en-US" sz="1800" dirty="0" smtClean="0">
                <a:sym typeface="Wingdings"/>
              </a:rPr>
              <a:t>	 higher energy loss, </a:t>
            </a:r>
            <a:r>
              <a:rPr lang="en-US" sz="1800" b="1" dirty="0" smtClean="0">
                <a:sym typeface="Wingdings"/>
              </a:rPr>
              <a:t>higher cone yield</a:t>
            </a:r>
            <a:endParaRPr lang="en-US" sz="1800" b="1" dirty="0" smtClean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8680450" y="2729448"/>
            <a:ext cx="393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ea typeface="Times New Roman" charset="0"/>
                <a:cs typeface="Times New Roman" charset="0"/>
              </a:rPr>
              <a:t>p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ea typeface="Times New Roman" charset="0"/>
                <a:cs typeface="Times New Roman" charset="0"/>
              </a:rPr>
              <a:t>T</a:t>
            </a:r>
            <a:endParaRPr kumimoji="0" lang="el-GR" sz="1800" b="0" i="0" u="none" strike="noStrike" kern="0" cap="none" spc="0" normalizeH="0" baseline="-25000" noProof="0" dirty="0">
              <a:ln>
                <a:noFill/>
              </a:ln>
              <a:solidFill>
                <a:srgbClr val="00007D"/>
              </a:solidFill>
              <a:effectLst/>
              <a:uLnTx/>
              <a:uFillTx/>
              <a:ea typeface="Times New Roman" charset="0"/>
              <a:cs typeface="Times New Roman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270056" y="2733393"/>
            <a:ext cx="393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ea typeface="Times New Roman" charset="0"/>
                <a:cs typeface="Times New Roman" charset="0"/>
              </a:rPr>
              <a:t>p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ea typeface="Times New Roman" charset="0"/>
                <a:cs typeface="Times New Roman" charset="0"/>
              </a:rPr>
              <a:t>T</a:t>
            </a:r>
            <a:endParaRPr kumimoji="0" lang="el-GR" sz="1800" b="0" i="0" u="none" strike="noStrike" kern="0" cap="none" spc="0" normalizeH="0" baseline="-25000" noProof="0" dirty="0">
              <a:ln>
                <a:noFill/>
              </a:ln>
              <a:solidFill>
                <a:srgbClr val="00007D"/>
              </a:solidFill>
              <a:effectLst/>
              <a:uLnTx/>
              <a:uFillTx/>
              <a:ea typeface="Times New Roman" charset="0"/>
              <a:cs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26551" y="1574939"/>
            <a:ext cx="183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Gluon </a:t>
            </a:r>
            <a:br>
              <a:rPr lang="en-US" sz="1400" dirty="0" smtClean="0"/>
            </a:br>
            <a:r>
              <a:rPr lang="en-US" sz="1400" dirty="0" smtClean="0"/>
              <a:t>contribution factor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5704333" y="1695946"/>
            <a:ext cx="1031051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smtClean="0"/>
              <a:t>STAR, PLB 637 </a:t>
            </a:r>
            <a:br>
              <a:rPr lang="en-US" sz="1100" dirty="0" smtClean="0"/>
            </a:br>
            <a:r>
              <a:rPr lang="en-US" sz="1100" dirty="0" smtClean="0"/>
              <a:t>(2006) 161</a:t>
            </a:r>
            <a:endParaRPr lang="en-US" sz="1100" dirty="0"/>
          </a:p>
        </p:txBody>
      </p:sp>
      <p:sp>
        <p:nvSpPr>
          <p:cNvPr id="39" name="Rectangle 38"/>
          <p:cNvSpPr/>
          <p:nvPr/>
        </p:nvSpPr>
        <p:spPr>
          <a:xfrm>
            <a:off x="7714961" y="2337637"/>
            <a:ext cx="1360224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smtClean="0"/>
              <a:t>Albino et al.</a:t>
            </a:r>
          </a:p>
          <a:p>
            <a:r>
              <a:rPr lang="en-US" sz="1100" dirty="0" smtClean="0"/>
              <a:t>NPB 725 (2005) 181</a:t>
            </a:r>
            <a:endParaRPr lang="en-US" sz="11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5079810" y="4398588"/>
            <a:ext cx="3548567" cy="2007165"/>
            <a:chOff x="5079810" y="4398588"/>
            <a:chExt cx="3548567" cy="2007165"/>
          </a:xfrm>
        </p:grpSpPr>
        <p:pic>
          <p:nvPicPr>
            <p:cNvPr id="29" name="Picture 28" descr="Gauss1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18" b="3268"/>
            <a:stretch>
              <a:fillRect/>
            </a:stretch>
          </p:blipFill>
          <p:spPr>
            <a:xfrm>
              <a:off x="5079810" y="4507205"/>
              <a:ext cx="1765143" cy="1691957"/>
            </a:xfrm>
            <a:prstGeom prst="rect">
              <a:avLst/>
            </a:prstGeom>
          </p:spPr>
        </p:pic>
        <p:pic>
          <p:nvPicPr>
            <p:cNvPr id="30" name="Picture 29" descr="Gauss2.gif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49" t="-5746" b="2294"/>
            <a:stretch>
              <a:fillRect/>
            </a:stretch>
          </p:blipFill>
          <p:spPr>
            <a:xfrm>
              <a:off x="7100811" y="4560615"/>
              <a:ext cx="1527566" cy="1665856"/>
            </a:xfrm>
            <a:prstGeom prst="rect">
              <a:avLst/>
            </a:prstGeom>
          </p:spPr>
        </p:pic>
        <p:sp>
          <p:nvSpPr>
            <p:cNvPr id="31" name="Right Arrow 30"/>
            <p:cNvSpPr/>
            <p:nvPr/>
          </p:nvSpPr>
          <p:spPr>
            <a:xfrm>
              <a:off x="6465748" y="5274139"/>
              <a:ext cx="791724" cy="2762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7010" y="6065000"/>
              <a:ext cx="837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Symbol" charset="2"/>
                  <a:cs typeface="Symbol" charset="2"/>
                </a:rPr>
                <a:t>Df=0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53245" y="4436155"/>
              <a:ext cx="585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Symbol" charset="2"/>
                </a:rPr>
                <a:t>a. </a:t>
              </a:r>
              <a:r>
                <a:rPr lang="en-US" dirty="0" err="1" smtClean="0">
                  <a:cs typeface="Symbol" charset="2"/>
                </a:rPr>
                <a:t>u</a:t>
              </a:r>
              <a:r>
                <a:rPr lang="en-US" dirty="0" smtClean="0">
                  <a:cs typeface="Symbol" charset="2"/>
                </a:rPr>
                <a:t>.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 flipH="1">
              <a:off x="6914304" y="5271870"/>
              <a:ext cx="17481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12066" y="6067199"/>
              <a:ext cx="837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Symbol" charset="2"/>
                  <a:cs typeface="Symbol" charset="2"/>
                </a:rPr>
                <a:t>Df=0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98301" y="4438354"/>
              <a:ext cx="585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Symbol" charset="2"/>
                </a:rPr>
                <a:t>a. </a:t>
              </a:r>
              <a:r>
                <a:rPr lang="en-US" dirty="0" err="1" smtClean="0">
                  <a:cs typeface="Symbol" charset="2"/>
                </a:rPr>
                <a:t>u</a:t>
              </a:r>
              <a:r>
                <a:rPr lang="en-US" dirty="0" smtClean="0">
                  <a:cs typeface="Symbol" charset="2"/>
                </a:rPr>
                <a:t>.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 flipH="1">
              <a:off x="5059360" y="5274069"/>
              <a:ext cx="17481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847170" y="3745648"/>
            <a:ext cx="122173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ahoma" charset="0"/>
              </a:rPr>
              <a:t>Au+Au 0-5</a:t>
            </a:r>
            <a:r>
              <a:rPr lang="en-US" sz="1400" dirty="0" smtClean="0">
                <a:latin typeface="Tahoma" charset="0"/>
              </a:rPr>
              <a:t>%</a:t>
            </a:r>
            <a:endParaRPr lang="en-US" sz="14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5" grpId="0" build="p"/>
      <p:bldP spid="26" grpId="0"/>
      <p:bldP spid="27" grpId="0"/>
      <p:bldP spid="35" grpId="0"/>
      <p:bldP spid="3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253564" y="228600"/>
            <a:ext cx="7433236" cy="914400"/>
          </a:xfrm>
        </p:spPr>
        <p:txBody>
          <a:bodyPr/>
          <a:lstStyle/>
          <a:p>
            <a:r>
              <a:rPr lang="en-US" dirty="0" smtClean="0"/>
              <a:t>Second Dimension</a:t>
            </a:r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CA0-B97D-8846-A0F8-7F038EC3D48F}" type="slidenum">
              <a:rPr lang="en-US"/>
              <a:pPr/>
              <a:t>5</a:t>
            </a:fld>
            <a:endParaRPr lang="en-US"/>
          </a:p>
        </p:txBody>
      </p:sp>
      <p:sp>
        <p:nvSpPr>
          <p:cNvPr id="58381" name="Text Box 13"/>
          <p:cNvSpPr txBox="1">
            <a:spLocks noGrp="1" noChangeArrowheads="1"/>
          </p:cNvSpPr>
          <p:nvPr>
            <p:ph type="body" sz="half" idx="4294967295"/>
          </p:nvPr>
        </p:nvSpPr>
        <p:spPr>
          <a:xfrm>
            <a:off x="309724" y="4561201"/>
            <a:ext cx="4938559" cy="1698835"/>
          </a:xfrm>
          <a:solidFill>
            <a:schemeClr val="bg1"/>
          </a:solidFill>
          <a:ln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1800" b="1" dirty="0" smtClean="0"/>
              <a:t>PID: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Relativistic rise of </a:t>
            </a:r>
            <a:r>
              <a:rPr lang="en-US" sz="1800" b="1" dirty="0" smtClean="0"/>
              <a:t>ionization energy loss</a:t>
            </a:r>
            <a:r>
              <a:rPr lang="en-US" sz="1800" dirty="0" smtClean="0"/>
              <a:t> (</a:t>
            </a:r>
            <a:r>
              <a:rPr lang="en-US" sz="1800" dirty="0" err="1" smtClean="0"/>
              <a:t>dE</a:t>
            </a:r>
            <a:r>
              <a:rPr lang="en-US" sz="1800" dirty="0" err="1"/>
              <a:t>/</a:t>
            </a:r>
            <a:r>
              <a:rPr lang="en-US" sz="1800" dirty="0" err="1" smtClean="0"/>
              <a:t>dx</a:t>
            </a:r>
            <a:r>
              <a:rPr lang="en-US" sz="1800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Verdana" charset="0"/>
              </a:rPr>
              <a:t>n</a:t>
            </a:r>
            <a:r>
              <a:rPr lang="en-US" sz="1800" baseline="-25000" dirty="0" smtClean="0">
                <a:latin typeface="Symbol" charset="2"/>
                <a:cs typeface="Symbol" charset="2"/>
              </a:rPr>
              <a:t>s</a:t>
            </a:r>
            <a:r>
              <a:rPr lang="el-GR" sz="1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sz="1800" dirty="0" smtClean="0">
                <a:latin typeface="Verdana" charset="0"/>
              </a:rPr>
              <a:t> </a:t>
            </a:r>
            <a:r>
              <a:rPr lang="en-US" sz="1800" dirty="0" smtClean="0"/>
              <a:t>= (</a:t>
            </a:r>
            <a:r>
              <a:rPr lang="en-US" sz="1800" dirty="0" err="1" smtClean="0"/>
              <a:t>dE/dx</a:t>
            </a:r>
            <a:r>
              <a:rPr lang="en-US" sz="1800" dirty="0" smtClean="0"/>
              <a:t> - </a:t>
            </a:r>
            <a:r>
              <a:rPr lang="el-GR" sz="1800" dirty="0" smtClean="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sz="1800" dirty="0" smtClean="0"/>
              <a:t> prediction) /resolution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Fit </a:t>
            </a:r>
            <a:r>
              <a:rPr lang="en-US" sz="1800" dirty="0"/>
              <a:t>with</a:t>
            </a:r>
            <a:r>
              <a:rPr lang="en-US" sz="1800" dirty="0" smtClean="0"/>
              <a:t> Gaussians in 500 </a:t>
            </a:r>
            <a:r>
              <a:rPr lang="en-US" sz="1800" dirty="0" err="1" smtClean="0"/>
              <a:t>MeV</a:t>
            </a:r>
            <a:r>
              <a:rPr lang="en-US" sz="1800" dirty="0" smtClean="0"/>
              <a:t> slices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730" dirty="0" smtClean="0">
                <a:solidFill>
                  <a:schemeClr val="tx1"/>
                </a:solidFill>
              </a:rPr>
              <a:t>PID the same way as e.g. in PRL 97 (2006) 152301</a:t>
            </a:r>
          </a:p>
        </p:txBody>
      </p:sp>
      <p:pic>
        <p:nvPicPr>
          <p:cNvPr id="58377" name="Picture 9" descr="tpcdedx_1SigmaPlot_722_EnLarg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t="8240" r="29012" b="4830"/>
          <a:stretch>
            <a:fillRect/>
          </a:stretch>
        </p:blipFill>
        <p:spPr>
          <a:xfrm>
            <a:off x="5834220" y="801322"/>
            <a:ext cx="2921029" cy="2111423"/>
          </a:xfrm>
          <a:noFill/>
          <a:ln/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8714521" y="624751"/>
            <a:ext cx="431514" cy="2289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dirty="0">
              <a:solidFill>
                <a:srgbClr val="00CC00"/>
              </a:solidFill>
            </a:endParaRPr>
          </a:p>
          <a:p>
            <a:pPr eaLnBrk="1" hangingPunct="1"/>
            <a:endParaRPr lang="en-US" dirty="0">
              <a:solidFill>
                <a:srgbClr val="00CC00"/>
              </a:solidFill>
            </a:endParaRPr>
          </a:p>
          <a:p>
            <a:pPr eaLnBrk="1" hangingPunct="1"/>
            <a:r>
              <a:rPr lang="en-US" dirty="0" err="1">
                <a:solidFill>
                  <a:srgbClr val="00CC00"/>
                </a:solidFill>
              </a:rPr>
              <a:t>e</a:t>
            </a:r>
            <a:endParaRPr lang="en-US" dirty="0">
              <a:solidFill>
                <a:srgbClr val="00CC00"/>
              </a:solidFill>
            </a:endParaRPr>
          </a:p>
          <a:p>
            <a:pPr eaLnBrk="1" hangingPunct="1"/>
            <a:r>
              <a:rPr lang="el-GR" dirty="0">
                <a:solidFill>
                  <a:srgbClr val="FF0000"/>
                </a:solidFill>
                <a:ea typeface="Arial" charset="0"/>
                <a:cs typeface="Arial" charset="0"/>
              </a:rPr>
              <a:t>π</a:t>
            </a:r>
            <a:endParaRPr lang="en-US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K</a:t>
            </a:r>
          </a:p>
          <a:p>
            <a:pPr eaLnBrk="1" hangingPunct="1"/>
            <a:r>
              <a:rPr lang="en-US" dirty="0">
                <a:solidFill>
                  <a:srgbClr val="CC0099"/>
                </a:solidFill>
                <a:ea typeface="Arial" charset="0"/>
                <a:cs typeface="Arial" charset="0"/>
              </a:rPr>
              <a:t>P</a:t>
            </a:r>
          </a:p>
          <a:p>
            <a:pPr eaLnBrk="1" hangingPunct="1"/>
            <a:endParaRPr lang="en-US" dirty="0">
              <a:solidFill>
                <a:srgbClr val="CC0099"/>
              </a:solidFill>
              <a:ea typeface="Arial" charset="0"/>
              <a:cs typeface="Arial" charset="0"/>
            </a:endParaRPr>
          </a:p>
          <a:p>
            <a:pPr eaLnBrk="1" hangingPunct="1"/>
            <a:endParaRPr lang="el-GR" dirty="0">
              <a:solidFill>
                <a:srgbClr val="CC0099"/>
              </a:solidFill>
              <a:ea typeface="Arial" charset="0"/>
              <a:cs typeface="Arial" charset="0"/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8448047" y="2941457"/>
            <a:ext cx="695953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ahoma" charset="0"/>
              </a:rPr>
              <a:t>Log p</a:t>
            </a:r>
            <a:r>
              <a:rPr lang="en-US" sz="1400" baseline="-25000" dirty="0">
                <a:latin typeface="Tahoma" charset="0"/>
              </a:rPr>
              <a:t>T</a:t>
            </a:r>
            <a:endParaRPr lang="en-US" sz="1400" dirty="0">
              <a:latin typeface="Tahoma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 rot="10800000">
            <a:off x="5543430" y="945931"/>
            <a:ext cx="400110" cy="11516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Verdana" charset="0"/>
              </a:rPr>
              <a:t>Log </a:t>
            </a:r>
            <a:r>
              <a:rPr lang="en-US" sz="1400" dirty="0" err="1">
                <a:latin typeface="Verdana" charset="0"/>
              </a:rPr>
              <a:t>dE/dx</a:t>
            </a:r>
            <a:endParaRPr lang="en-US" sz="1400" dirty="0">
              <a:latin typeface="Verdana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55"/>
          <a:stretch>
            <a:fillRect/>
          </a:stretch>
        </p:blipFill>
        <p:spPr bwMode="auto">
          <a:xfrm>
            <a:off x="5797755" y="3389259"/>
            <a:ext cx="3535680" cy="22453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8675670" y="5298875"/>
            <a:ext cx="47961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Verdana" charset="0"/>
              </a:rPr>
              <a:t>n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s</a:t>
            </a:r>
            <a:r>
              <a:rPr lang="el-GR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sz="1600" dirty="0" smtClean="0">
                <a:latin typeface="Verdana" charset="0"/>
              </a:rPr>
              <a:t> </a:t>
            </a:r>
            <a:endParaRPr lang="el-GR" sz="1600" dirty="0">
              <a:latin typeface="Verdan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51320" y="3609545"/>
            <a:ext cx="33658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ea typeface="Arial" charset="0"/>
                <a:cs typeface="Arial" charset="0"/>
              </a:rPr>
              <a:t>π</a:t>
            </a:r>
            <a:endParaRPr lang="en-US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51D330"/>
                </a:solidFill>
                <a:ea typeface="Arial" charset="0"/>
                <a:cs typeface="Arial" charset="0"/>
              </a:rPr>
              <a:t>K</a:t>
            </a:r>
            <a:endParaRPr lang="en-US" dirty="0" smtClean="0">
              <a:solidFill>
                <a:srgbClr val="0000FF"/>
              </a:solidFill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  <a:ea typeface="Arial" charset="0"/>
                <a:cs typeface="Arial" charset="0"/>
              </a:rPr>
              <a:t>P</a:t>
            </a:r>
            <a:endParaRPr lang="en-US" dirty="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509582" y="3608332"/>
            <a:ext cx="58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Symbol" charset="2"/>
              </a:rPr>
              <a:t>a. 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.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5448272" y="5673462"/>
            <a:ext cx="3695719" cy="4038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600" dirty="0" smtClean="0"/>
              <a:t>Statistical separation of particle species</a:t>
            </a:r>
            <a:endParaRPr lang="en-US" sz="1600" dirty="0" smtClean="0">
              <a:cs typeface="Symbol" charset="2"/>
            </a:endParaRPr>
          </a:p>
        </p:txBody>
      </p:sp>
      <p:pic>
        <p:nvPicPr>
          <p:cNvPr id="23" name="Picture 22" descr="RawCorr_Cent89_Inc.roo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778" y="1003662"/>
            <a:ext cx="3467100" cy="2362200"/>
          </a:xfrm>
          <a:prstGeom prst="rect">
            <a:avLst/>
          </a:prstGeom>
        </p:spPr>
      </p:pic>
      <p:sp>
        <p:nvSpPr>
          <p:cNvPr id="18" name="Content Placeholder 6"/>
          <p:cNvSpPr txBox="1">
            <a:spLocks/>
          </p:cNvSpPr>
          <p:nvPr/>
        </p:nvSpPr>
        <p:spPr>
          <a:xfrm>
            <a:off x="407316" y="3276236"/>
            <a:ext cx="3635802" cy="116834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900" dirty="0" smtClean="0"/>
              <a:t>Explore additional structures in PID-triggered correlations with high statistics 2010 data set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1098" y="1251621"/>
            <a:ext cx="1555046" cy="6739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0-10% central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ea typeface="Arial" charset="0"/>
                <a:cs typeface="Arial" charset="0"/>
              </a:rPr>
              <a:t>4 &lt; p</a:t>
            </a:r>
            <a:r>
              <a:rPr lang="en-GB" sz="1200" baseline="-25000" dirty="0" smtClean="0">
                <a:ea typeface="Arial" charset="0"/>
                <a:cs typeface="Arial" charset="0"/>
              </a:rPr>
              <a:t>T,trigger </a:t>
            </a:r>
            <a:r>
              <a:rPr lang="en-GB" sz="1200" dirty="0" smtClean="0">
                <a:ea typeface="Arial" charset="0"/>
                <a:cs typeface="Arial" charset="0"/>
              </a:rPr>
              <a:t>&lt; 6 GeV/</a:t>
            </a:r>
            <a:r>
              <a:rPr lang="en-GB" sz="1200" i="1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20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20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200" dirty="0" smtClean="0">
                <a:ea typeface="Helvetica" charset="0"/>
                <a:cs typeface="Helvetica" charset="0"/>
                <a:sym typeface="Helvetica" charset="0"/>
              </a:rPr>
              <a:t>&gt; 1.5 GeV/</a:t>
            </a:r>
            <a:r>
              <a:rPr lang="en-US" sz="1200" i="1" dirty="0" smtClean="0">
                <a:ea typeface="Helvetica" charset="0"/>
                <a:cs typeface="Helvetica" charset="0"/>
                <a:sym typeface="Helvetica" charset="0"/>
              </a:rPr>
              <a:t>c</a:t>
            </a:r>
            <a:endParaRPr lang="en-US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667318" y="2012813"/>
            <a:ext cx="182718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Year ‘10  Au+Au</a:t>
            </a:r>
          </a:p>
          <a:p>
            <a:r>
              <a:rPr lang="en-US" sz="1200" dirty="0" smtClean="0"/>
              <a:t>√S</a:t>
            </a:r>
            <a:r>
              <a:rPr lang="en-US" sz="1200" i="1" baseline="-25000" dirty="0" smtClean="0"/>
              <a:t>NN</a:t>
            </a:r>
            <a:r>
              <a:rPr lang="en-US" sz="1200" dirty="0" smtClean="0"/>
              <a:t>=200 GeV</a:t>
            </a:r>
          </a:p>
          <a:p>
            <a:r>
              <a:rPr lang="en-US" sz="1200" dirty="0" smtClean="0"/>
              <a:t>|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z</a:t>
            </a:r>
            <a:r>
              <a:rPr lang="en-US" sz="1200" dirty="0" smtClean="0"/>
              <a:t>|&lt;25 cm, |</a:t>
            </a:r>
            <a:r>
              <a:rPr lang="en-US" sz="1200" dirty="0" err="1" smtClean="0"/>
              <a:t>dca</a:t>
            </a:r>
            <a:r>
              <a:rPr lang="en-US" sz="1200" dirty="0" smtClean="0"/>
              <a:t>|&lt;3cm</a:t>
            </a:r>
          </a:p>
          <a:p>
            <a:r>
              <a:rPr lang="en-US" sz="1200" dirty="0" err="1" smtClean="0"/>
              <a:t>nFit</a:t>
            </a:r>
            <a:r>
              <a:rPr lang="en-US" sz="1200" dirty="0" smtClean="0"/>
              <a:t>&gt;25, </a:t>
            </a:r>
            <a:r>
              <a:rPr lang="en-US" sz="1200" dirty="0" err="1" smtClean="0"/>
              <a:t>nFit/nFitMax</a:t>
            </a:r>
            <a:r>
              <a:rPr lang="en-US" sz="1200" dirty="0" smtClean="0"/>
              <a:t>&gt;51%</a:t>
            </a:r>
          </a:p>
          <a:p>
            <a:r>
              <a:rPr lang="en-US" sz="1200" dirty="0" smtClean="0"/>
              <a:t>Trigger is highest p</a:t>
            </a:r>
            <a:r>
              <a:rPr lang="en-US" sz="1200" baseline="-25000" dirty="0" smtClean="0"/>
              <a:t>T</a:t>
            </a:r>
            <a:r>
              <a:rPr lang="en-US" sz="1200" dirty="0" smtClean="0"/>
              <a:t> track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RawCorr_Cent89_SigmaGt0.roo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8942" y="1163498"/>
            <a:ext cx="34671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Trigger Sets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088422" y="5748034"/>
            <a:ext cx="2055578" cy="5810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ea typeface="Arial" charset="0"/>
                <a:cs typeface="Arial" charset="0"/>
              </a:rPr>
              <a:t>4</a:t>
            </a:r>
            <a:r>
              <a:rPr lang="en-GB" sz="1600" b="0" dirty="0" smtClean="0">
                <a:ea typeface="Arial" charset="0"/>
                <a:cs typeface="Arial" charset="0"/>
              </a:rPr>
              <a:t> </a:t>
            </a:r>
            <a:r>
              <a:rPr lang="en-GB" sz="1600" b="0" dirty="0">
                <a:ea typeface="Arial" charset="0"/>
                <a:cs typeface="Arial" charset="0"/>
              </a:rPr>
              <a:t>&lt; p</a:t>
            </a:r>
            <a:r>
              <a:rPr lang="en-GB" sz="1600" b="0" baseline="-25000" dirty="0">
                <a:ea typeface="Arial" charset="0"/>
                <a:cs typeface="Arial" charset="0"/>
              </a:rPr>
              <a:t>T,trigger </a:t>
            </a:r>
            <a:r>
              <a:rPr lang="en-GB" sz="1600" b="0" dirty="0">
                <a:ea typeface="Arial" charset="0"/>
                <a:cs typeface="Arial" charset="0"/>
              </a:rPr>
              <a:t>&lt;</a:t>
            </a:r>
            <a:r>
              <a:rPr lang="en-GB" sz="1600" b="0" dirty="0" smtClean="0">
                <a:ea typeface="Arial" charset="0"/>
                <a:cs typeface="Arial" charset="0"/>
              </a:rPr>
              <a:t> 6 </a:t>
            </a:r>
            <a:r>
              <a:rPr lang="en-GB" sz="1600" b="0" dirty="0">
                <a:ea typeface="Arial" charset="0"/>
                <a:cs typeface="Arial" charset="0"/>
              </a:rPr>
              <a:t>GeV/</a:t>
            </a:r>
            <a:r>
              <a:rPr lang="en-GB" sz="16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600" b="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600" b="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600" b="0" dirty="0" smtClean="0">
                <a:ea typeface="Helvetica" charset="0"/>
                <a:cs typeface="Helvetica" charset="0"/>
                <a:sym typeface="Helvetica" charset="0"/>
              </a:rPr>
              <a:t>&gt; 1.5 GeV/c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1366" y="5773948"/>
            <a:ext cx="2311543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0-10% central, Trigger is highest 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track</a:t>
            </a:r>
            <a:endParaRPr lang="en-US" sz="1600" dirty="0"/>
          </a:p>
        </p:txBody>
      </p:sp>
      <p:pic>
        <p:nvPicPr>
          <p:cNvPr id="9" name="Picture 8" descr="RawCorr_Cent89_Inc.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" y="1187949"/>
            <a:ext cx="3813810" cy="2598420"/>
          </a:xfrm>
          <a:prstGeom prst="rect">
            <a:avLst/>
          </a:prstGeom>
        </p:spPr>
      </p:pic>
      <p:pic>
        <p:nvPicPr>
          <p:cNvPr id="12" name="Picture 11" descr="RawCorr_Cent89_SigmaGt0.roo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876" y="3318397"/>
            <a:ext cx="3467100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82" y="1197620"/>
            <a:ext cx="15703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Inclusive, raw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77356" y="3476681"/>
            <a:ext cx="1814539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s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 &gt; C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p,</a:t>
            </a:r>
            <a:r>
              <a:rPr lang="en-US" sz="1600" dirty="0" smtClean="0"/>
              <a:t> 95%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pure pion sample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endCxn id="34" idx="1"/>
          </p:cNvCxnSpPr>
          <p:nvPr/>
        </p:nvCxnSpPr>
        <p:spPr>
          <a:xfrm>
            <a:off x="3719157" y="3161742"/>
            <a:ext cx="1150220" cy="1104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4" idx="1"/>
          </p:cNvCxnSpPr>
          <p:nvPr/>
        </p:nvCxnSpPr>
        <p:spPr>
          <a:xfrm flipV="1">
            <a:off x="3755236" y="2300039"/>
            <a:ext cx="1130204" cy="239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7996" y="3812549"/>
            <a:ext cx="3535680" cy="1838786"/>
            <a:chOff x="0" y="3645766"/>
            <a:chExt cx="3535680" cy="1838786"/>
          </a:xfrm>
        </p:grpSpPr>
        <p:pic>
          <p:nvPicPr>
            <p:cNvPr id="28" name="Picture 2"/>
            <p:cNvPicPr>
              <a:picLocks noChangeArrowheads="1"/>
            </p:cNvPicPr>
            <p:nvPr/>
          </p:nvPicPr>
          <p:blipFill>
            <a:blip r:embed="rId5"/>
            <a:srcRect t="7045"/>
            <a:stretch>
              <a:fillRect/>
            </a:stretch>
          </p:blipFill>
          <p:spPr bwMode="auto">
            <a:xfrm>
              <a:off x="0" y="3645766"/>
              <a:ext cx="3535680" cy="183878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30" name="Picture 29" descr="otherredgaus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474" t="12413" r="50479" b="11564"/>
            <a:stretch>
              <a:fillRect/>
            </a:stretch>
          </p:blipFill>
          <p:spPr>
            <a:xfrm>
              <a:off x="1176771" y="4014131"/>
              <a:ext cx="790164" cy="1265800"/>
            </a:xfrm>
            <a:prstGeom prst="rect">
              <a:avLst/>
            </a:prstGeom>
          </p:spPr>
        </p:pic>
        <p:pic>
          <p:nvPicPr>
            <p:cNvPr id="31" name="Picture 30" descr="gaussian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l="49704" t="12066" r="15616" b="13232"/>
            <a:stretch>
              <a:fillRect/>
            </a:stretch>
          </p:blipFill>
          <p:spPr>
            <a:xfrm>
              <a:off x="1981900" y="4040093"/>
              <a:ext cx="581242" cy="1224282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rot="16200000" flipH="1">
              <a:off x="1355827" y="4674276"/>
              <a:ext cx="1224509" cy="14114"/>
            </a:xfrm>
            <a:prstGeom prst="line">
              <a:avLst/>
            </a:prstGeom>
            <a:ln w="22225">
              <a:solidFill>
                <a:srgbClr val="FF66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8128" y="3808612"/>
              <a:ext cx="336586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π</a:t>
              </a:r>
              <a:endParaRPr lang="en-US" dirty="0" smtClean="0">
                <a:solidFill>
                  <a:srgbClr val="FF0000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51D330"/>
                  </a:solidFill>
                  <a:ea typeface="Arial" charset="0"/>
                  <a:cs typeface="Arial" charset="0"/>
                </a:rPr>
                <a:t>K</a:t>
              </a:r>
              <a:endParaRPr lang="en-US" dirty="0" smtClean="0">
                <a:solidFill>
                  <a:srgbClr val="0000FF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0000FF"/>
                  </a:solidFill>
                  <a:ea typeface="Arial" charset="0"/>
                  <a:cs typeface="Arial" charset="0"/>
                </a:rPr>
                <a:t>P</a:t>
              </a:r>
              <a:endParaRPr lang="en-US" dirty="0">
                <a:solidFill>
                  <a:srgbClr val="0000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881082" y="1331339"/>
            <a:ext cx="2262917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s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 &lt; C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p,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pion-depleted sample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4" name="Picture 23" descr="RawCorr_Cent89_SigmaGt0.root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90" t="27903" r="88343" b="37356"/>
          <a:stretch>
            <a:fillRect/>
          </a:stretch>
        </p:blipFill>
        <p:spPr>
          <a:xfrm>
            <a:off x="4885440" y="1840031"/>
            <a:ext cx="505390" cy="9200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Picture 33" descr="RawCorr_Cent89_SigmaGt0.root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90" t="27903" r="88343" b="37356"/>
          <a:stretch>
            <a:fillRect/>
          </a:stretch>
        </p:blipFill>
        <p:spPr>
          <a:xfrm>
            <a:off x="4869377" y="3806545"/>
            <a:ext cx="505390" cy="9200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 descr="RawCorr_Cent89_SigmaGt0.root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90" t="27903" r="88343" b="37356"/>
          <a:stretch>
            <a:fillRect/>
          </a:stretch>
        </p:blipFill>
        <p:spPr>
          <a:xfrm>
            <a:off x="0" y="1849894"/>
            <a:ext cx="505390" cy="9200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TextBox 38"/>
          <p:cNvSpPr txBox="1"/>
          <p:nvPr/>
        </p:nvSpPr>
        <p:spPr>
          <a:xfrm rot="16200000">
            <a:off x="-95764" y="3924608"/>
            <a:ext cx="56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Symbol" charset="2"/>
              </a:rPr>
              <a:t>a. 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837" y="5628081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V="1">
            <a:off x="1969747" y="5856999"/>
            <a:ext cx="59606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RawCorr_Cent89_SigmaGt0.roo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2332" y="1282838"/>
            <a:ext cx="3063710" cy="20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statistical separation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 dirty="0"/>
          </a:p>
        </p:txBody>
      </p:sp>
      <p:pic>
        <p:nvPicPr>
          <p:cNvPr id="12" name="Picture 11" descr="RawCorr_Cent89_SigmaGt0.root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1266" y="3256325"/>
            <a:ext cx="3063710" cy="20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97181" y="3351998"/>
            <a:ext cx="181453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pure pion sample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6" name="Group 32"/>
          <p:cNvGrpSpPr/>
          <p:nvPr/>
        </p:nvGrpSpPr>
        <p:grpSpPr>
          <a:xfrm>
            <a:off x="297996" y="3812549"/>
            <a:ext cx="3535680" cy="1838786"/>
            <a:chOff x="0" y="3645766"/>
            <a:chExt cx="3535680" cy="1838786"/>
          </a:xfrm>
        </p:grpSpPr>
        <p:pic>
          <p:nvPicPr>
            <p:cNvPr id="28" name="Picture 2"/>
            <p:cNvPicPr>
              <a:picLocks noChangeArrowheads="1"/>
            </p:cNvPicPr>
            <p:nvPr/>
          </p:nvPicPr>
          <p:blipFill>
            <a:blip r:embed="rId4"/>
            <a:srcRect t="7045"/>
            <a:stretch>
              <a:fillRect/>
            </a:stretch>
          </p:blipFill>
          <p:spPr bwMode="auto">
            <a:xfrm>
              <a:off x="0" y="3645766"/>
              <a:ext cx="3535680" cy="183878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30" name="Picture 29" descr="otherredgaus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474" t="12413" r="50479" b="11564"/>
            <a:stretch>
              <a:fillRect/>
            </a:stretch>
          </p:blipFill>
          <p:spPr>
            <a:xfrm>
              <a:off x="1176771" y="4014131"/>
              <a:ext cx="790164" cy="1265800"/>
            </a:xfrm>
            <a:prstGeom prst="rect">
              <a:avLst/>
            </a:prstGeom>
          </p:spPr>
        </p:pic>
        <p:pic>
          <p:nvPicPr>
            <p:cNvPr id="31" name="Picture 30" descr="gaussian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l="49704" t="12066" r="15616" b="13232"/>
            <a:stretch>
              <a:fillRect/>
            </a:stretch>
          </p:blipFill>
          <p:spPr>
            <a:xfrm>
              <a:off x="1981899" y="4040093"/>
              <a:ext cx="656767" cy="1224282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rot="16200000" flipH="1">
              <a:off x="1355827" y="4674276"/>
              <a:ext cx="1224509" cy="14114"/>
            </a:xfrm>
            <a:prstGeom prst="line">
              <a:avLst/>
            </a:prstGeom>
            <a:ln w="22225">
              <a:solidFill>
                <a:srgbClr val="FF66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8128" y="3808612"/>
              <a:ext cx="336586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π</a:t>
              </a:r>
              <a:endParaRPr lang="en-US" dirty="0" smtClean="0">
                <a:solidFill>
                  <a:srgbClr val="FF0000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51D330"/>
                  </a:solidFill>
                  <a:ea typeface="Arial" charset="0"/>
                  <a:cs typeface="Arial" charset="0"/>
                </a:rPr>
                <a:t>K</a:t>
              </a:r>
              <a:endParaRPr lang="en-US" dirty="0" smtClean="0">
                <a:solidFill>
                  <a:srgbClr val="0000FF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0000FF"/>
                  </a:solidFill>
                  <a:ea typeface="Arial" charset="0"/>
                  <a:cs typeface="Arial" charset="0"/>
                </a:rPr>
                <a:t>P</a:t>
              </a:r>
              <a:endParaRPr lang="en-US" dirty="0">
                <a:solidFill>
                  <a:srgbClr val="0000FF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rot="16200000" flipV="1">
            <a:off x="1969747" y="5856999"/>
            <a:ext cx="59606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RawCorr_Cent89_SigmaGt0.root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90" t="27903" r="88343" b="37356"/>
          <a:stretch>
            <a:fillRect/>
          </a:stretch>
        </p:blipFill>
        <p:spPr>
          <a:xfrm>
            <a:off x="5358919" y="1778618"/>
            <a:ext cx="446589" cy="8129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Picture 33" descr="RawCorr_Cent89_SigmaGt0.root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90" t="27903" r="88343" b="37356"/>
          <a:stretch>
            <a:fillRect/>
          </a:stretch>
        </p:blipFill>
        <p:spPr>
          <a:xfrm>
            <a:off x="5303980" y="3732173"/>
            <a:ext cx="446589" cy="8129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TextBox 38"/>
          <p:cNvSpPr txBox="1"/>
          <p:nvPr/>
        </p:nvSpPr>
        <p:spPr>
          <a:xfrm rot="16200000">
            <a:off x="-95764" y="3924608"/>
            <a:ext cx="56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Symbol" charset="2"/>
              </a:rPr>
              <a:t>a. 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.</a:t>
            </a:r>
          </a:p>
        </p:txBody>
      </p:sp>
      <p:sp>
        <p:nvSpPr>
          <p:cNvPr id="32" name="Content Placeholder 19"/>
          <p:cNvSpPr>
            <a:spLocks noGrp="1"/>
          </p:cNvSpPr>
          <p:nvPr>
            <p:ph sz="quarter" idx="1"/>
          </p:nvPr>
        </p:nvSpPr>
        <p:spPr>
          <a:xfrm>
            <a:off x="262819" y="1271032"/>
            <a:ext cx="4829960" cy="251269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Know pure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-triggered correlation</a:t>
            </a:r>
          </a:p>
          <a:p>
            <a:r>
              <a:rPr lang="en-US" sz="2000" dirty="0" smtClean="0"/>
              <a:t>Know number of remaining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 triggers in the “non-pion”-triggered correlation (other half of the gaussian)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ym typeface="Wingdings"/>
              </a:rPr>
              <a:t> </a:t>
            </a:r>
            <a:r>
              <a:rPr lang="en-US" sz="2000" b="1" dirty="0" smtClean="0"/>
              <a:t>Subtract </a:t>
            </a:r>
            <a:r>
              <a:rPr lang="en-US" sz="2000" dirty="0" smtClean="0"/>
              <a:t>pion contribution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027984" y="3096952"/>
            <a:ext cx="84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“–” </a:t>
            </a:r>
            <a:endParaRPr lang="en-US" sz="2400" b="1" dirty="0"/>
          </a:p>
        </p:txBody>
      </p:sp>
      <p:sp>
        <p:nvSpPr>
          <p:cNvPr id="35" name="Content Placeholder 6"/>
          <p:cNvSpPr txBox="1">
            <a:spLocks/>
          </p:cNvSpPr>
          <p:nvPr/>
        </p:nvSpPr>
        <p:spPr>
          <a:xfrm>
            <a:off x="4431884" y="5660504"/>
            <a:ext cx="4457805" cy="48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000" dirty="0" smtClean="0">
                <a:sym typeface="Wingdings"/>
              </a:rPr>
              <a:t> True P+K triggered correlation</a:t>
            </a:r>
            <a:endParaRPr lang="en-US" sz="2000" dirty="0" smtClean="0">
              <a:cs typeface="Symbol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81082" y="1331340"/>
            <a:ext cx="204747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pion-depleted sample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37" y="5628081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Di-Hadron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Background Subtraction: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Mixed MB events for </a:t>
            </a:r>
            <a:br>
              <a:rPr lang="en-US" dirty="0" smtClean="0"/>
            </a:br>
            <a:r>
              <a:rPr lang="en-US" b="1" dirty="0" err="1" smtClean="0"/>
              <a:t>combinatoric</a:t>
            </a:r>
            <a:r>
              <a:rPr lang="en-US" b="1" dirty="0" smtClean="0"/>
              <a:t>  background</a:t>
            </a:r>
          </a:p>
          <a:p>
            <a:pPr lvl="1"/>
            <a:r>
              <a:rPr lang="en-US" dirty="0" smtClean="0"/>
              <a:t>Background </a:t>
            </a:r>
            <a:r>
              <a:rPr lang="en-US" b="1" dirty="0" smtClean="0"/>
              <a:t>level </a:t>
            </a:r>
            <a:r>
              <a:rPr lang="en-US" dirty="0" smtClean="0"/>
              <a:t>from ZYAM assumption</a:t>
            </a:r>
            <a:endParaRPr lang="en-US" dirty="0" smtClean="0">
              <a:sym typeface="Wingdings"/>
            </a:endParaRPr>
          </a:p>
          <a:p>
            <a:endParaRPr lang="en-US" b="1" dirty="0" smtClean="0">
              <a:sym typeface="Wingdings"/>
            </a:endParaRPr>
          </a:p>
          <a:p>
            <a:endParaRPr lang="en-US" b="1" dirty="0" smtClean="0">
              <a:sym typeface="Wingdings"/>
            </a:endParaRPr>
          </a:p>
          <a:p>
            <a:r>
              <a:rPr lang="en-US" b="1" dirty="0" smtClean="0">
                <a:sym typeface="Wingdings"/>
              </a:rPr>
              <a:t>Elliptic flow at high p</a:t>
            </a:r>
            <a:r>
              <a:rPr lang="en-US" b="1" baseline="-25000" dirty="0" smtClean="0">
                <a:sym typeface="Wingdings"/>
              </a:rPr>
              <a:t>T</a:t>
            </a:r>
            <a:r>
              <a:rPr lang="en-US" b="1" dirty="0" smtClean="0">
                <a:sym typeface="Wingdings"/>
              </a:rPr>
              <a:t>:</a:t>
            </a:r>
          </a:p>
          <a:p>
            <a:pPr lvl="1">
              <a:buNone/>
            </a:pPr>
            <a:r>
              <a:rPr lang="en-US" sz="2200" dirty="0" smtClean="0"/>
              <a:t>PRC </a:t>
            </a:r>
            <a:r>
              <a:rPr lang="en-US" sz="2200" b="1" dirty="0" smtClean="0"/>
              <a:t>77</a:t>
            </a:r>
            <a:r>
              <a:rPr lang="en-US" sz="2200" dirty="0" smtClean="0"/>
              <a:t> (2008) 54901</a:t>
            </a:r>
            <a:endParaRPr lang="en-US" sz="2200" dirty="0" smtClean="0">
              <a:sym typeface="Wingdings"/>
            </a:endParaRPr>
          </a:p>
          <a:p>
            <a:pPr lvl="1"/>
            <a:r>
              <a:rPr lang="en-US" sz="2200" dirty="0" smtClean="0">
                <a:sym typeface="Wingdings"/>
              </a:rPr>
              <a:t>Use K</a:t>
            </a:r>
            <a:r>
              <a:rPr lang="en-US" sz="2200" baseline="30000" dirty="0" smtClean="0">
                <a:sym typeface="Wingdings"/>
              </a:rPr>
              <a:t>0</a:t>
            </a:r>
            <a:r>
              <a:rPr lang="en-US" sz="2200" dirty="0" smtClean="0">
                <a:sym typeface="Wingdings"/>
              </a:rPr>
              <a:t> v</a:t>
            </a:r>
            <a:r>
              <a:rPr lang="en-US" sz="2200" baseline="-25000" dirty="0" smtClean="0">
                <a:sym typeface="Wingdings"/>
              </a:rPr>
              <a:t>2</a:t>
            </a:r>
            <a:r>
              <a:rPr lang="en-US" sz="2200" dirty="0" smtClean="0">
                <a:sym typeface="Wingdings"/>
              </a:rPr>
              <a:t> for mesons (</a:t>
            </a:r>
            <a:r>
              <a:rPr lang="en-US" sz="22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200" dirty="0" smtClean="0">
                <a:sym typeface="Wingdings"/>
              </a:rPr>
              <a:t>, K</a:t>
            </a:r>
            <a:r>
              <a:rPr lang="en-US" sz="2200" baseline="30000" dirty="0" smtClean="0">
                <a:sym typeface="Wingdings"/>
              </a:rPr>
              <a:t>±</a:t>
            </a:r>
            <a:r>
              <a:rPr lang="en-US" sz="2200" dirty="0" smtClean="0">
                <a:sym typeface="Wingdings"/>
              </a:rPr>
              <a:t>)</a:t>
            </a:r>
          </a:p>
          <a:p>
            <a:pPr lvl="1"/>
            <a:r>
              <a:rPr lang="en-US" sz="2200" dirty="0" smtClean="0">
                <a:cs typeface="Symbol" charset="2"/>
                <a:sym typeface="Wingdings"/>
              </a:rPr>
              <a:t>Use </a:t>
            </a:r>
            <a:r>
              <a:rPr lang="en-US" sz="2200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2200" dirty="0" smtClean="0">
                <a:sym typeface="Wingdings"/>
              </a:rPr>
              <a:t> v</a:t>
            </a:r>
            <a:r>
              <a:rPr lang="en-US" sz="2200" baseline="-25000" dirty="0" smtClean="0">
                <a:sym typeface="Wingdings"/>
              </a:rPr>
              <a:t>2</a:t>
            </a:r>
            <a:r>
              <a:rPr lang="en-US" sz="2200" dirty="0" smtClean="0">
                <a:sym typeface="Wingdings"/>
              </a:rPr>
              <a:t> for baryons (protons)</a:t>
            </a:r>
          </a:p>
          <a:p>
            <a:pPr>
              <a:buNone/>
            </a:pPr>
            <a:endParaRPr lang="en-US" sz="2500" dirty="0" smtClean="0">
              <a:sym typeface="Wingdings"/>
            </a:endParaRPr>
          </a:p>
          <a:p>
            <a:pPr lvl="1">
              <a:buNone/>
            </a:pPr>
            <a:r>
              <a:rPr lang="en-US" dirty="0" smtClean="0"/>
              <a:t>PRC 72 (2005) 014904</a:t>
            </a:r>
          </a:p>
          <a:p>
            <a:pPr lvl="1"/>
            <a:r>
              <a:rPr lang="en-US" sz="2400" dirty="0" smtClean="0">
                <a:sym typeface="Wingdings"/>
              </a:rPr>
              <a:t>Use charged hadron v</a:t>
            </a:r>
            <a:r>
              <a:rPr lang="en-US" sz="2400" baseline="-25000" dirty="0" smtClean="0">
                <a:sym typeface="Wingdings"/>
              </a:rPr>
              <a:t>2</a:t>
            </a:r>
            <a:br>
              <a:rPr lang="en-US" sz="2400" baseline="-250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for associated particles </a:t>
            </a:r>
            <a:endParaRPr lang="en-US" b="1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37" y="3516829"/>
            <a:ext cx="3569335" cy="2745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435" y="997761"/>
            <a:ext cx="3292416" cy="203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84635" y="3410425"/>
            <a:ext cx="4160520" cy="28346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Di-Hadron Correlation with PID triggers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Quark Matter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57200" y="1554955"/>
            <a:ext cx="3816941" cy="40558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jet-like cone, small ridge from pion triggers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Smaller cone, large ridge from P+K triggers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endParaRPr lang="en-US"/>
          </a:p>
        </p:txBody>
      </p:sp>
      <p:pic>
        <p:nvPicPr>
          <p:cNvPr id="28" name="Picture 27" descr="RawCorr_Cent89_SigmaGt0.root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3864" y="976253"/>
            <a:ext cx="4160520" cy="2834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87342" y="3831913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(P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+K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) trigger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878" y="1219200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± </a:t>
            </a:r>
            <a:r>
              <a:rPr lang="en-US" sz="1600" b="1" dirty="0" smtClean="0">
                <a:solidFill>
                  <a:srgbClr val="FF0000"/>
                </a:solidFill>
              </a:rPr>
              <a:t>trigger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202987" y="5744264"/>
            <a:ext cx="1864145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ea typeface="Arial" charset="0"/>
                <a:cs typeface="Arial" charset="0"/>
              </a:rPr>
              <a:t>4</a:t>
            </a:r>
            <a:r>
              <a:rPr lang="en-GB" sz="1400" b="0" dirty="0" smtClean="0">
                <a:ea typeface="Arial" charset="0"/>
                <a:cs typeface="Arial" charset="0"/>
              </a:rPr>
              <a:t> </a:t>
            </a:r>
            <a:r>
              <a:rPr lang="en-GB" sz="1400" b="0" dirty="0">
                <a:ea typeface="Arial" charset="0"/>
                <a:cs typeface="Arial" charset="0"/>
              </a:rPr>
              <a:t>&lt; p</a:t>
            </a:r>
            <a:r>
              <a:rPr lang="en-GB" sz="1400" b="0" baseline="-25000" dirty="0">
                <a:ea typeface="Arial" charset="0"/>
                <a:cs typeface="Arial" charset="0"/>
              </a:rPr>
              <a:t>T,trigger </a:t>
            </a:r>
            <a:r>
              <a:rPr lang="en-GB" sz="1400" b="0" dirty="0">
                <a:ea typeface="Arial" charset="0"/>
                <a:cs typeface="Arial" charset="0"/>
              </a:rPr>
              <a:t>&lt;</a:t>
            </a:r>
            <a:r>
              <a:rPr lang="en-GB" sz="1400" b="0" dirty="0" smtClean="0">
                <a:ea typeface="Arial" charset="0"/>
                <a:cs typeface="Arial" charset="0"/>
              </a:rPr>
              <a:t> 6 </a:t>
            </a:r>
            <a:r>
              <a:rPr lang="en-GB" sz="1400" b="0" dirty="0">
                <a:ea typeface="Arial" charset="0"/>
                <a:cs typeface="Arial" charset="0"/>
              </a:rPr>
              <a:t>GeV/</a:t>
            </a:r>
            <a:r>
              <a:rPr lang="en-GB" sz="14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400" b="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400" b="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400" b="0" dirty="0" smtClean="0">
                <a:ea typeface="Helvetica" charset="0"/>
                <a:cs typeface="Helvetica" charset="0"/>
                <a:sym typeface="Helvetica" charset="0"/>
              </a:rPr>
              <a:t>&gt; 1.5 GeV/c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5278" y="5822451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A_KoljaKauder_Moriond2011_final.pptx</Template>
  <TotalTime>14164</TotalTime>
  <Words>1605</Words>
  <Application>Microsoft Macintosh PowerPoint</Application>
  <PresentationFormat>On-screen Show (4:3)</PresentationFormat>
  <Paragraphs>350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Origin</vt:lpstr>
      <vt:lpstr>Leading Hadron PID Effects in  Di-hadron Angular Correlations in STAR</vt:lpstr>
      <vt:lpstr>Overview </vt:lpstr>
      <vt:lpstr>Baryon/Meson Puzzle</vt:lpstr>
      <vt:lpstr>Early Result</vt:lpstr>
      <vt:lpstr>Second Dimension</vt:lpstr>
      <vt:lpstr>Biased Trigger Sets</vt:lpstr>
      <vt:lpstr>Further statistical separation</vt:lpstr>
      <vt:lpstr>Di-Hadron Analysis</vt:lpstr>
      <vt:lpstr>Di-Hadron Correlation with PID triggers</vt:lpstr>
      <vt:lpstr>Projections – Au+Au</vt:lpstr>
      <vt:lpstr>Yields in Au+Au</vt:lpstr>
      <vt:lpstr>Pure Cone</vt:lpstr>
      <vt:lpstr>Projections – d+Au</vt:lpstr>
      <vt:lpstr>Jet Cone Yield and Width</vt:lpstr>
      <vt:lpstr>Ridge Yield</vt:lpstr>
      <vt:lpstr>Raw Correlation</vt:lpstr>
      <vt:lpstr>Summary</vt:lpstr>
      <vt:lpstr>Backup</vt:lpstr>
      <vt:lpstr>Previous PHENIX measurement</vt:lpstr>
      <vt:lpstr>Pure Cone Projections</vt:lpstr>
      <vt:lpstr>Raw Ridge vs. Raw Cone</vt:lpstr>
      <vt:lpstr>Zyam</vt:lpstr>
    </vt:vector>
  </TitlesOfParts>
  <Company>Unversity of Illinois at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Ridge Dial</dc:title>
  <dc:creator>Kolja Kauder</dc:creator>
  <cp:lastModifiedBy>Kolja Kauder</cp:lastModifiedBy>
  <cp:revision>535</cp:revision>
  <dcterms:created xsi:type="dcterms:W3CDTF">2011-05-26T20:30:59Z</dcterms:created>
  <dcterms:modified xsi:type="dcterms:W3CDTF">2011-05-26T22:10:39Z</dcterms:modified>
</cp:coreProperties>
</file>