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5" r:id="rId2"/>
    <p:sldId id="307" r:id="rId3"/>
    <p:sldId id="319" r:id="rId4"/>
    <p:sldId id="321" r:id="rId5"/>
    <p:sldId id="282" r:id="rId6"/>
    <p:sldId id="334" r:id="rId7"/>
    <p:sldId id="333" r:id="rId8"/>
    <p:sldId id="335" r:id="rId9"/>
    <p:sldId id="309" r:id="rId10"/>
    <p:sldId id="310" r:id="rId11"/>
    <p:sldId id="330" r:id="rId12"/>
    <p:sldId id="314" r:id="rId13"/>
    <p:sldId id="317" r:id="rId14"/>
    <p:sldId id="340" r:id="rId15"/>
    <p:sldId id="279" r:id="rId16"/>
    <p:sldId id="342" r:id="rId17"/>
    <p:sldId id="331" r:id="rId18"/>
    <p:sldId id="332" r:id="rId19"/>
    <p:sldId id="338" r:id="rId20"/>
    <p:sldId id="313" r:id="rId21"/>
    <p:sldId id="34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1101A"/>
    <a:srgbClr val="000000"/>
    <a:srgbClr val="CD00CD"/>
    <a:srgbClr val="00CDCD"/>
    <a:srgbClr val="008B8B"/>
    <a:srgbClr val="EEB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73" autoAdjust="0"/>
    <p:restoredTop sz="89245" autoAdjust="0"/>
  </p:normalViewPr>
  <p:slideViewPr>
    <p:cSldViewPr snapToGrid="0" snapToObjects="1">
      <p:cViewPr varScale="1">
        <p:scale>
          <a:sx n="77" d="100"/>
          <a:sy n="77" d="100"/>
        </p:scale>
        <p:origin x="-1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3D80-F6AD-064E-A7A9-2C43859BF9EC}" type="datetimeFigureOut">
              <a:rPr lang="en-US" smtClean="0"/>
              <a:pPr/>
              <a:t>6/30/15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F96F8-5424-8F4B-9516-C3C95E0AE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78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37FBC-FA8C-7845-AAAC-FF2FA1EDEDE8}" type="datetimeFigureOut">
              <a:rPr lang="en-US" smtClean="0"/>
              <a:pPr/>
              <a:t>6/30/15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AA363-928F-4B42-9F76-C2149B62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3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0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2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5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Kauder, WSU - Hard Probes '15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E74342-C45F-5642-9F1E-B1172F473CEA}" type="slidenum">
              <a:rPr lang="en-US" smtClean="0"/>
              <a:pPr/>
              <a:t>‹#›</a:t>
            </a:fld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3" r="49074"/>
          <a:stretch/>
        </p:blipFill>
        <p:spPr>
          <a:xfrm>
            <a:off x="0" y="0"/>
            <a:ext cx="5576302" cy="3552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63962"/>
            <a:ext cx="6858000" cy="1112838"/>
          </a:xfrm>
        </p:spPr>
        <p:txBody>
          <a:bodyPr>
            <a:noAutofit/>
          </a:bodyPr>
          <a:lstStyle/>
          <a:p>
            <a:r>
              <a:rPr lang="en-US" sz="2200" dirty="0"/>
              <a:t>Di-Jet Imbalance Measurements in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Central </a:t>
            </a:r>
            <a:r>
              <a:rPr lang="en-US" sz="2200" dirty="0" err="1"/>
              <a:t>Au+Au</a:t>
            </a:r>
            <a:r>
              <a:rPr lang="en-US" sz="2200" dirty="0"/>
              <a:t> Collisions at </a:t>
            </a:r>
            <a:r>
              <a:rPr lang="en-US" sz="2200" dirty="0" smtClean="0"/>
              <a:t>√</a:t>
            </a:r>
            <a:r>
              <a:rPr lang="en-US" sz="2200" dirty="0" err="1" smtClean="0"/>
              <a:t>s</a:t>
            </a:r>
            <a:r>
              <a:rPr lang="en-US" sz="2200" baseline="-25000" dirty="0" err="1" smtClean="0"/>
              <a:t>NN</a:t>
            </a:r>
            <a:r>
              <a:rPr lang="en-US" sz="2200" dirty="0" smtClean="0"/>
              <a:t>=200 </a:t>
            </a:r>
            <a:r>
              <a:rPr lang="en-US" sz="2200" dirty="0" err="1" smtClean="0"/>
              <a:t>GeV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from </a:t>
            </a:r>
            <a:r>
              <a:rPr lang="en-US" sz="2200" dirty="0"/>
              <a:t>STAR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Kolja Kauder </a:t>
            </a:r>
            <a:r>
              <a:rPr lang="en-US" i="1" dirty="0" smtClean="0">
                <a:solidFill>
                  <a:srgbClr val="000000"/>
                </a:solidFill>
              </a:rPr>
              <a:t>for the STAR Collaboration</a:t>
            </a:r>
            <a:br>
              <a:rPr lang="en-US" i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July 02, 2015</a:t>
            </a:r>
            <a:endParaRPr lang="en-US" i="1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04" y="423327"/>
            <a:ext cx="3567698" cy="941022"/>
          </a:xfrm>
          <a:prstGeom prst="rect">
            <a:avLst/>
          </a:prstGeom>
        </p:spPr>
      </p:pic>
      <p:pic>
        <p:nvPicPr>
          <p:cNvPr id="13" name="Picture 12" descr="Wayne_state_university_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3" y="1523997"/>
            <a:ext cx="1659467" cy="16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1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rmAutofit/>
          </a:bodyPr>
          <a:lstStyle>
            <a:lvl1pPr>
              <a:defRPr i="1"/>
            </a:lvl1pPr>
          </a:lstStyle>
          <a:p>
            <a:pPr lvl="0">
              <a:defRPr sz="1800" b="0" i="0">
                <a:uFillTx/>
              </a:defRPr>
            </a:pPr>
            <a:r>
              <a:rPr lang="en-US" sz="2800" i="0" dirty="0" smtClean="0">
                <a:uFill>
                  <a:solidFill/>
                </a:uFill>
              </a:rPr>
              <a:t>Effect of Background Fluctuations</a:t>
            </a:r>
            <a:endParaRPr sz="2800" b="1" dirty="0">
              <a:uFill>
                <a:solidFill/>
              </a:uFill>
            </a:endParaRPr>
          </a:p>
        </p:txBody>
      </p:sp>
      <p:pic>
        <p:nvPicPr>
          <p:cNvPr id="171" name="aj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503170" y="211455"/>
            <a:ext cx="4617720" cy="6480810"/>
          </a:xfrm>
          <a:prstGeom prst="rect">
            <a:avLst/>
          </a:prstGeom>
          <a:ln w="12700">
            <a:round/>
          </a:ln>
        </p:spPr>
      </p:pic>
      <p:sp>
        <p:nvSpPr>
          <p:cNvPr id="172" name="Shape 172"/>
          <p:cNvSpPr/>
          <p:nvPr/>
        </p:nvSpPr>
        <p:spPr>
          <a:xfrm>
            <a:off x="2141693" y="1298822"/>
            <a:ext cx="5242507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R=0.4, </a:t>
            </a:r>
            <a:r>
              <a:rPr lang="en-US" sz="1300" b="1" dirty="0">
                <a:uFill>
                  <a:solidFill/>
                </a:uFill>
                <a:sym typeface="Helvetica"/>
              </a:rPr>
              <a:t>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&gt;20 GeV &amp;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SubLead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&gt;10 GeV with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</a:t>
            </a:r>
            <a:r>
              <a:rPr sz="1300" b="1" dirty="0" smtClean="0">
                <a:uFill>
                  <a:solidFill/>
                </a:uFill>
                <a:sym typeface="Helvetica"/>
              </a:rPr>
              <a:t>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173" name="Shape 173"/>
          <p:cNvSpPr/>
          <p:nvPr/>
        </p:nvSpPr>
        <p:spPr>
          <a:xfrm>
            <a:off x="7011654" y="5407190"/>
            <a:ext cx="823116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176" name="Group 176"/>
          <p:cNvGrpSpPr/>
          <p:nvPr/>
        </p:nvGrpSpPr>
        <p:grpSpPr>
          <a:xfrm>
            <a:off x="5863590" y="3354705"/>
            <a:ext cx="1095677" cy="377220"/>
            <a:chOff x="0" y="0"/>
            <a:chExt cx="1217418" cy="419133"/>
          </a:xfrm>
        </p:grpSpPr>
        <p:pic>
          <p:nvPicPr>
            <p:cNvPr id="174" name="StarIcon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Shape 175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262889" y="3531869"/>
            <a:ext cx="3360421" cy="1340048"/>
            <a:chOff x="0" y="103636"/>
            <a:chExt cx="3733799" cy="1488942"/>
          </a:xfrm>
        </p:grpSpPr>
        <p:sp>
          <p:nvSpPr>
            <p:cNvPr id="177" name="Shape 177"/>
            <p:cNvSpPr/>
            <p:nvPr/>
          </p:nvSpPr>
          <p:spPr>
            <a:xfrm flipH="1">
              <a:off x="1391359" y="103636"/>
              <a:ext cx="2342440" cy="104267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0" y="840236"/>
              <a:ext cx="1232628" cy="752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200" dirty="0">
                  <a:uFill>
                    <a:solidFill/>
                  </a:uFill>
                  <a:sym typeface="Helvetica"/>
                </a:rPr>
                <a:t>Method 1 </a:t>
              </a:r>
            </a:p>
            <a:p>
              <a:pPr lvl="0">
                <a:defRPr sz="1800">
                  <a:uFillTx/>
                </a:defRPr>
              </a:pPr>
              <a:r>
                <a:rPr sz="2200" dirty="0">
                  <a:uFill>
                    <a:solidFill/>
                  </a:uFill>
                  <a:sym typeface="Helvetica"/>
                </a:rPr>
                <a:t>(RC)</a:t>
              </a:r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5932808" y="3898813"/>
            <a:ext cx="2796177" cy="677108"/>
            <a:chOff x="0" y="0"/>
            <a:chExt cx="3106861" cy="752341"/>
          </a:xfrm>
        </p:grpSpPr>
        <p:sp>
          <p:nvSpPr>
            <p:cNvPr id="180" name="Shape 180"/>
            <p:cNvSpPr/>
            <p:nvPr/>
          </p:nvSpPr>
          <p:spPr>
            <a:xfrm flipV="1">
              <a:off x="0" y="394803"/>
              <a:ext cx="1862742" cy="3356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874233" y="0"/>
              <a:ext cx="1232628" cy="75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200">
                  <a:uFill>
                    <a:solidFill/>
                  </a:uFill>
                  <a:sym typeface="Helvetica"/>
                </a:rPr>
                <a:t>Method 2 </a:t>
              </a:r>
            </a:p>
            <a:p>
              <a:pPr lvl="0">
                <a:defRPr sz="1800">
                  <a:uFillTx/>
                </a:defRPr>
              </a:pPr>
              <a:r>
                <a:rPr sz="2200">
                  <a:uFill>
                    <a:solidFill/>
                  </a:uFill>
                  <a:sym typeface="Helvetica"/>
                </a:rPr>
                <a:t>(EC)</a:t>
              </a:r>
            </a:p>
          </p:txBody>
        </p:sp>
      </p:grpSp>
      <p:sp>
        <p:nvSpPr>
          <p:cNvPr id="183" name="Shape 183"/>
          <p:cNvSpPr/>
          <p:nvPr/>
        </p:nvSpPr>
        <p:spPr>
          <a:xfrm>
            <a:off x="2043508" y="1589284"/>
            <a:ext cx="1497331" cy="1897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251461" y="2903220"/>
            <a:ext cx="10259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uFill>
                  <a:solidFill/>
                </a:uFill>
                <a:sym typeface="Helvetica"/>
              </a:rPr>
              <a:t>Sys. Uncertainties: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- tracking eff. 6%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- tower energy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185" name="Shape 185"/>
          <p:cNvSpPr/>
          <p:nvPr/>
        </p:nvSpPr>
        <p:spPr>
          <a:xfrm>
            <a:off x="1776725" y="5577840"/>
            <a:ext cx="569214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>
                <a:sym typeface="Helvetica"/>
              </a:rPr>
              <a:t>Balancing of </a:t>
            </a:r>
            <a:r>
              <a:rPr sz="2200" b="1" dirty="0" smtClean="0">
                <a:sym typeface="Helvetica"/>
              </a:rPr>
              <a:t>Au+Au </a:t>
            </a:r>
            <a:r>
              <a:rPr sz="2200" b="1" dirty="0">
                <a:sym typeface="Helvetica"/>
              </a:rPr>
              <a:t>matched di-jets due to </a:t>
            </a:r>
            <a:br>
              <a:rPr sz="2200" b="1" dirty="0">
                <a:sym typeface="Helvetica"/>
              </a:rPr>
            </a:br>
            <a:r>
              <a:rPr sz="2200" b="1" dirty="0">
                <a:solidFill>
                  <a:srgbClr val="A1101A"/>
                </a:solidFill>
                <a:sym typeface="Helvetica"/>
              </a:rPr>
              <a:t>correlated signal yield</a:t>
            </a:r>
            <a:r>
              <a:rPr sz="2200" b="1" dirty="0">
                <a:sym typeface="Helvetica"/>
              </a:rPr>
              <a:t> in a cone of R=0.4  </a:t>
            </a:r>
          </a:p>
        </p:txBody>
      </p:sp>
      <p:sp>
        <p:nvSpPr>
          <p:cNvPr id="186" name="Shape 186"/>
          <p:cNvSpPr/>
          <p:nvPr/>
        </p:nvSpPr>
        <p:spPr>
          <a:xfrm rot="16200000">
            <a:off x="943513" y="1881413"/>
            <a:ext cx="1404814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 useBgFill="1">
        <p:nvSpPr>
          <p:cNvPr id="22" name="TextBox 21"/>
          <p:cNvSpPr txBox="1"/>
          <p:nvPr/>
        </p:nvSpPr>
        <p:spPr>
          <a:xfrm>
            <a:off x="5578895" y="285880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612648" y="2462330"/>
            <a:ext cx="2034171" cy="2611743"/>
            <a:chOff x="1102445" y="1710479"/>
            <a:chExt cx="2034171" cy="2611743"/>
          </a:xfrm>
        </p:grpSpPr>
        <p:grpSp>
          <p:nvGrpSpPr>
            <p:cNvPr id="62" name="Group 61"/>
            <p:cNvGrpSpPr/>
            <p:nvPr/>
          </p:nvGrpSpPr>
          <p:grpSpPr>
            <a:xfrm>
              <a:off x="1102445" y="1710479"/>
              <a:ext cx="2034171" cy="2220838"/>
              <a:chOff x="1102445" y="1710479"/>
              <a:chExt cx="2034171" cy="2220838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102445" y="2002275"/>
                <a:ext cx="2034171" cy="1929042"/>
                <a:chOff x="1102445" y="2002275"/>
                <a:chExt cx="2034171" cy="1929042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102445" y="2002275"/>
                  <a:ext cx="2034171" cy="1929042"/>
                  <a:chOff x="2111477" y="2698712"/>
                  <a:chExt cx="2768597" cy="2625512"/>
                </a:xfrm>
              </p:grpSpPr>
              <p:sp>
                <p:nvSpPr>
                  <p:cNvPr id="70" name="Isosceles Triangle 69"/>
                  <p:cNvSpPr/>
                  <p:nvPr/>
                </p:nvSpPr>
                <p:spPr>
                  <a:xfrm rot="10800000">
                    <a:off x="2111478" y="2937503"/>
                    <a:ext cx="2768596" cy="2386721"/>
                  </a:xfrm>
                  <a:prstGeom prst="triangle">
                    <a:avLst/>
                  </a:prstGeom>
                  <a:gradFill flip="none" rotWithShape="1">
                    <a:gsLst>
                      <a:gs pos="0">
                        <a:srgbClr val="EEB422"/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2111477" y="2698712"/>
                    <a:ext cx="2768597" cy="4267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EEB422"/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1879599" y="3056467"/>
                  <a:ext cx="237161" cy="799986"/>
                </a:xfrm>
                <a:prstGeom prst="line">
                  <a:avLst/>
                </a:prstGeom>
                <a:noFill/>
                <a:ln w="7308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116854" y="2550435"/>
                  <a:ext cx="177706" cy="1324919"/>
                </a:xfrm>
                <a:prstGeom prst="line">
                  <a:avLst/>
                </a:prstGeom>
                <a:noFill/>
                <a:ln w="7308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1240867" y="1710479"/>
                <a:ext cx="740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R=0.4</a:t>
                </a:r>
              </a:p>
            </p:txBody>
          </p:sp>
          <p:sp>
            <p:nvSpPr>
              <p:cNvPr id="66" name="Line 50"/>
              <p:cNvSpPr>
                <a:spLocks noChangeShapeType="1"/>
              </p:cNvSpPr>
              <p:nvPr/>
            </p:nvSpPr>
            <p:spPr bwMode="auto">
              <a:xfrm flipH="1" flipV="1">
                <a:off x="1139266" y="2177722"/>
                <a:ext cx="977493" cy="0"/>
              </a:xfrm>
              <a:prstGeom prst="line">
                <a:avLst/>
              </a:prstGeom>
              <a:noFill/>
              <a:ln w="2232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288488" y="3952890"/>
              <a:ext cx="1656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r>
                <a:rPr lang="en-US" baseline="30000" dirty="0" err="1" smtClean="0"/>
                <a:t>Cut</a:t>
              </a:r>
              <a:r>
                <a:rPr lang="en-US" baseline="30000" dirty="0" smtClean="0"/>
                <a:t> </a:t>
              </a:r>
              <a:r>
                <a:rPr lang="en-US" dirty="0" smtClean="0"/>
                <a:t>&gt; 2 </a:t>
              </a:r>
              <a:r>
                <a:rPr lang="en-US" dirty="0" err="1" smtClean="0"/>
                <a:t>GeV</a:t>
              </a:r>
              <a:r>
                <a:rPr lang="en-US" dirty="0" smtClean="0"/>
                <a:t>/</a:t>
              </a:r>
              <a:r>
                <a:rPr lang="en-US" i="1" dirty="0" smtClean="0"/>
                <a:t>c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719761" y="1908332"/>
            <a:ext cx="173547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Jet Selection</a:t>
            </a:r>
            <a:endParaRPr lang="en-US" sz="24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4036332" y="3407643"/>
            <a:ext cx="2034171" cy="2594195"/>
            <a:chOff x="3136616" y="1706455"/>
            <a:chExt cx="2034171" cy="2594195"/>
          </a:xfrm>
        </p:grpSpPr>
        <p:grpSp>
          <p:nvGrpSpPr>
            <p:cNvPr id="86" name="Group 85"/>
            <p:cNvGrpSpPr/>
            <p:nvPr/>
          </p:nvGrpSpPr>
          <p:grpSpPr>
            <a:xfrm>
              <a:off x="3136616" y="2002275"/>
              <a:ext cx="2034171" cy="1929042"/>
              <a:chOff x="4031912" y="2079811"/>
              <a:chExt cx="2034171" cy="1929042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4031912" y="2079811"/>
                <a:ext cx="2034171" cy="1929042"/>
                <a:chOff x="2111477" y="2698712"/>
                <a:chExt cx="2768597" cy="2625512"/>
              </a:xfrm>
            </p:grpSpPr>
            <p:sp>
              <p:nvSpPr>
                <p:cNvPr id="98" name="Isosceles Triangle 97"/>
                <p:cNvSpPr/>
                <p:nvPr/>
              </p:nvSpPr>
              <p:spPr>
                <a:xfrm rot="10800000">
                  <a:off x="2111478" y="2937503"/>
                  <a:ext cx="2768596" cy="2386721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2111477" y="2698712"/>
                  <a:ext cx="2768597" cy="4267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" name="Line 46"/>
              <p:cNvSpPr>
                <a:spLocks noChangeShapeType="1"/>
              </p:cNvSpPr>
              <p:nvPr/>
            </p:nvSpPr>
            <p:spPr bwMode="auto">
              <a:xfrm flipH="1" flipV="1">
                <a:off x="4809066" y="3134003"/>
                <a:ext cx="237161" cy="799986"/>
              </a:xfrm>
              <a:prstGeom prst="line">
                <a:avLst/>
              </a:prstGeom>
              <a:noFill/>
              <a:ln w="7308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46"/>
              <p:cNvSpPr>
                <a:spLocks noChangeShapeType="1"/>
              </p:cNvSpPr>
              <p:nvPr/>
            </p:nvSpPr>
            <p:spPr bwMode="auto">
              <a:xfrm flipV="1">
                <a:off x="5046321" y="2627971"/>
                <a:ext cx="177706" cy="1324919"/>
              </a:xfrm>
              <a:prstGeom prst="line">
                <a:avLst/>
              </a:prstGeom>
              <a:noFill/>
              <a:ln w="7308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50"/>
              <p:cNvSpPr>
                <a:spLocks noChangeShapeType="1"/>
              </p:cNvSpPr>
              <p:nvPr/>
            </p:nvSpPr>
            <p:spPr bwMode="auto">
              <a:xfrm flipV="1">
                <a:off x="5046320" y="3505199"/>
                <a:ext cx="177707" cy="428789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50"/>
              <p:cNvSpPr>
                <a:spLocks noChangeShapeType="1"/>
              </p:cNvSpPr>
              <p:nvPr/>
            </p:nvSpPr>
            <p:spPr bwMode="auto">
              <a:xfrm flipV="1">
                <a:off x="5037948" y="3505197"/>
                <a:ext cx="270654" cy="447691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50"/>
              <p:cNvSpPr>
                <a:spLocks noChangeShapeType="1"/>
              </p:cNvSpPr>
              <p:nvPr/>
            </p:nvSpPr>
            <p:spPr bwMode="auto">
              <a:xfrm flipV="1">
                <a:off x="5037948" y="3682483"/>
                <a:ext cx="0" cy="248835"/>
              </a:xfrm>
              <a:prstGeom prst="line">
                <a:avLst/>
              </a:prstGeom>
              <a:noFill/>
              <a:ln w="22320">
                <a:solidFill>
                  <a:srgbClr val="0000CC">
                    <a:alpha val="36000"/>
                  </a:srgbClr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50"/>
              <p:cNvSpPr>
                <a:spLocks noChangeShapeType="1"/>
              </p:cNvSpPr>
              <p:nvPr/>
            </p:nvSpPr>
            <p:spPr bwMode="auto">
              <a:xfrm flipH="1" flipV="1">
                <a:off x="4898342" y="3723861"/>
                <a:ext cx="139606" cy="199281"/>
              </a:xfrm>
              <a:prstGeom prst="line">
                <a:avLst/>
              </a:prstGeom>
              <a:noFill/>
              <a:ln w="22320">
                <a:solidFill>
                  <a:srgbClr val="0000CC">
                    <a:alpha val="36000"/>
                  </a:srgbClr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50"/>
              <p:cNvSpPr>
                <a:spLocks noChangeShapeType="1"/>
              </p:cNvSpPr>
              <p:nvPr/>
            </p:nvSpPr>
            <p:spPr bwMode="auto">
              <a:xfrm flipH="1" flipV="1">
                <a:off x="4910847" y="3521075"/>
                <a:ext cx="135474" cy="412913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3275039" y="1706455"/>
              <a:ext cx="740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R=0.4</a:t>
              </a:r>
            </a:p>
          </p:txBody>
        </p:sp>
        <p:sp>
          <p:nvSpPr>
            <p:cNvPr id="88" name="Line 50"/>
            <p:cNvSpPr>
              <a:spLocks noChangeShapeType="1"/>
            </p:cNvSpPr>
            <p:nvPr/>
          </p:nvSpPr>
          <p:spPr bwMode="auto">
            <a:xfrm flipH="1" flipV="1">
              <a:off x="3173438" y="2173698"/>
              <a:ext cx="977493" cy="0"/>
            </a:xfrm>
            <a:prstGeom prst="line">
              <a:avLst/>
            </a:prstGeom>
            <a:noFill/>
            <a:ln w="2232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241660" y="3931318"/>
              <a:ext cx="181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p</a:t>
              </a:r>
              <a:r>
                <a:rPr lang="en-US" b="1" baseline="-25000" dirty="0" err="1" smtClean="0">
                  <a:solidFill>
                    <a:srgbClr val="0000FF"/>
                  </a:solidFill>
                </a:rPr>
                <a:t>T</a:t>
              </a:r>
              <a:r>
                <a:rPr lang="en-US" b="1" baseline="30000" dirty="0" err="1" smtClean="0">
                  <a:solidFill>
                    <a:srgbClr val="0000FF"/>
                  </a:solidFill>
                </a:rPr>
                <a:t>Cut</a:t>
              </a:r>
              <a:r>
                <a:rPr lang="en-US" b="1" baseline="30000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smtClean="0">
                  <a:solidFill>
                    <a:srgbClr val="0000FF"/>
                  </a:solidFill>
                </a:rPr>
                <a:t>&gt; 1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GeV</a:t>
              </a:r>
              <a:r>
                <a:rPr lang="en-US" b="1" dirty="0" smtClean="0">
                  <a:solidFill>
                    <a:srgbClr val="0000FF"/>
                  </a:solidFill>
                </a:rPr>
                <a:t>/</a:t>
              </a:r>
              <a:r>
                <a:rPr lang="en-US" b="1" i="1" dirty="0" smtClean="0">
                  <a:solidFill>
                    <a:srgbClr val="0000FF"/>
                  </a:solidFill>
                </a:rPr>
                <a:t>c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608599" y="2426513"/>
            <a:ext cx="1333528" cy="653238"/>
            <a:chOff x="2608599" y="2426513"/>
            <a:chExt cx="1333528" cy="653238"/>
          </a:xfrm>
        </p:grpSpPr>
        <p:sp>
          <p:nvSpPr>
            <p:cNvPr id="101" name="Rectangle 100"/>
            <p:cNvSpPr/>
            <p:nvPr/>
          </p:nvSpPr>
          <p:spPr>
            <a:xfrm rot="19958028">
              <a:off x="2608599" y="2426513"/>
              <a:ext cx="12533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Matched to</a:t>
              </a:r>
            </a:p>
          </p:txBody>
        </p:sp>
        <p:sp>
          <p:nvSpPr>
            <p:cNvPr id="102" name="Line 46"/>
            <p:cNvSpPr>
              <a:spLocks noChangeShapeType="1"/>
            </p:cNvSpPr>
            <p:nvPr/>
          </p:nvSpPr>
          <p:spPr bwMode="auto">
            <a:xfrm flipV="1">
              <a:off x="2799684" y="2531739"/>
              <a:ext cx="1142443" cy="548012"/>
            </a:xfrm>
            <a:prstGeom prst="line">
              <a:avLst/>
            </a:prstGeom>
            <a:ln w="50800">
              <a:headEnd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 rot="2872571">
            <a:off x="2625912" y="3981375"/>
            <a:ext cx="1334699" cy="676535"/>
            <a:chOff x="2607428" y="2403216"/>
            <a:chExt cx="1334699" cy="676535"/>
          </a:xfrm>
        </p:grpSpPr>
        <p:sp>
          <p:nvSpPr>
            <p:cNvPr id="105" name="Rectangle 104"/>
            <p:cNvSpPr/>
            <p:nvPr/>
          </p:nvSpPr>
          <p:spPr>
            <a:xfrm rot="20114007">
              <a:off x="2607428" y="2403216"/>
              <a:ext cx="12533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Matched to</a:t>
              </a:r>
            </a:p>
          </p:txBody>
        </p:sp>
        <p:sp>
          <p:nvSpPr>
            <p:cNvPr id="106" name="Line 46"/>
            <p:cNvSpPr>
              <a:spLocks noChangeShapeType="1"/>
            </p:cNvSpPr>
            <p:nvPr/>
          </p:nvSpPr>
          <p:spPr bwMode="auto">
            <a:xfrm flipV="1">
              <a:off x="2799684" y="2531739"/>
              <a:ext cx="1142443" cy="548012"/>
            </a:xfrm>
            <a:prstGeom prst="line">
              <a:avLst/>
            </a:prstGeom>
            <a:ln w="50800">
              <a:headEnd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976436" y="692811"/>
            <a:ext cx="1929127" cy="2609475"/>
            <a:chOff x="5475792" y="2078407"/>
            <a:chExt cx="1822564" cy="3015526"/>
          </a:xfrm>
        </p:grpSpPr>
        <p:grpSp>
          <p:nvGrpSpPr>
            <p:cNvPr id="124" name="Group 123"/>
            <p:cNvGrpSpPr/>
            <p:nvPr/>
          </p:nvGrpSpPr>
          <p:grpSpPr>
            <a:xfrm>
              <a:off x="5762128" y="2352789"/>
              <a:ext cx="1271243" cy="2284978"/>
              <a:chOff x="2111477" y="2698712"/>
              <a:chExt cx="2768597" cy="2625512"/>
            </a:xfrm>
          </p:grpSpPr>
          <p:sp>
            <p:nvSpPr>
              <p:cNvPr id="135" name="Isosceles Triangle 134"/>
              <p:cNvSpPr/>
              <p:nvPr/>
            </p:nvSpPr>
            <p:spPr>
              <a:xfrm rot="10800000">
                <a:off x="2111478" y="2937503"/>
                <a:ext cx="2768596" cy="2386721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111477" y="2698712"/>
                <a:ext cx="2768597" cy="4267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" name="Line 46"/>
            <p:cNvSpPr>
              <a:spLocks noChangeShapeType="1"/>
            </p:cNvSpPr>
            <p:nvPr/>
          </p:nvSpPr>
          <p:spPr bwMode="auto">
            <a:xfrm flipH="1" flipV="1">
              <a:off x="6149817" y="3849750"/>
              <a:ext cx="237161" cy="799986"/>
            </a:xfrm>
            <a:prstGeom prst="line">
              <a:avLst/>
            </a:prstGeom>
            <a:noFill/>
            <a:ln w="73080">
              <a:solidFill>
                <a:srgbClr val="FF0000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46"/>
            <p:cNvSpPr>
              <a:spLocks noChangeShapeType="1"/>
            </p:cNvSpPr>
            <p:nvPr/>
          </p:nvSpPr>
          <p:spPr bwMode="auto">
            <a:xfrm flipV="1">
              <a:off x="6387073" y="3343718"/>
              <a:ext cx="177706" cy="1324919"/>
            </a:xfrm>
            <a:prstGeom prst="line">
              <a:avLst/>
            </a:prstGeom>
            <a:noFill/>
            <a:ln w="7308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50"/>
            <p:cNvSpPr>
              <a:spLocks noChangeShapeType="1"/>
            </p:cNvSpPr>
            <p:nvPr/>
          </p:nvSpPr>
          <p:spPr bwMode="auto">
            <a:xfrm flipV="1">
              <a:off x="6387072" y="4220946"/>
              <a:ext cx="177707" cy="428789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50"/>
            <p:cNvSpPr>
              <a:spLocks noChangeShapeType="1"/>
            </p:cNvSpPr>
            <p:nvPr/>
          </p:nvSpPr>
          <p:spPr bwMode="auto">
            <a:xfrm flipV="1">
              <a:off x="6378700" y="4220944"/>
              <a:ext cx="270654" cy="447691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50"/>
            <p:cNvSpPr>
              <a:spLocks noChangeShapeType="1"/>
            </p:cNvSpPr>
            <p:nvPr/>
          </p:nvSpPr>
          <p:spPr bwMode="auto">
            <a:xfrm flipV="1">
              <a:off x="6378700" y="4398230"/>
              <a:ext cx="0" cy="248835"/>
            </a:xfrm>
            <a:prstGeom prst="line">
              <a:avLst/>
            </a:prstGeom>
            <a:noFill/>
            <a:ln w="2232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50"/>
            <p:cNvSpPr>
              <a:spLocks noChangeShapeType="1"/>
            </p:cNvSpPr>
            <p:nvPr/>
          </p:nvSpPr>
          <p:spPr bwMode="auto">
            <a:xfrm flipH="1" flipV="1">
              <a:off x="6239094" y="4439608"/>
              <a:ext cx="139606" cy="199281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50"/>
            <p:cNvSpPr>
              <a:spLocks noChangeShapeType="1"/>
            </p:cNvSpPr>
            <p:nvPr/>
          </p:nvSpPr>
          <p:spPr bwMode="auto">
            <a:xfrm flipH="1" flipV="1">
              <a:off x="6305549" y="4236821"/>
              <a:ext cx="81523" cy="412913"/>
            </a:xfrm>
            <a:prstGeom prst="line">
              <a:avLst/>
            </a:prstGeom>
            <a:noFill/>
            <a:ln w="2232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475792" y="4724601"/>
              <a:ext cx="1822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r>
                <a:rPr lang="en-US" baseline="30000" dirty="0" err="1" smtClean="0"/>
                <a:t>Cut</a:t>
              </a:r>
              <a:r>
                <a:rPr lang="en-US" baseline="30000" dirty="0" smtClean="0"/>
                <a:t> </a:t>
              </a:r>
              <a:r>
                <a:rPr lang="en-US" dirty="0" smtClean="0"/>
                <a:t>&gt; 0.2 </a:t>
              </a:r>
              <a:r>
                <a:rPr lang="en-US" dirty="0" err="1" smtClean="0"/>
                <a:t>GeV</a:t>
              </a:r>
              <a:r>
                <a:rPr lang="en-US" dirty="0" smtClean="0"/>
                <a:t>/</a:t>
              </a:r>
              <a:r>
                <a:rPr lang="en-US" i="1" dirty="0" smtClean="0"/>
                <a:t>c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488764" y="2078407"/>
              <a:ext cx="936357" cy="494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R=0.2</a:t>
              </a:r>
            </a:p>
          </p:txBody>
        </p:sp>
        <p:sp>
          <p:nvSpPr>
            <p:cNvPr id="134" name="Line 50"/>
            <p:cNvSpPr>
              <a:spLocks noChangeShapeType="1"/>
            </p:cNvSpPr>
            <p:nvPr/>
          </p:nvSpPr>
          <p:spPr bwMode="auto">
            <a:xfrm flipH="1" flipV="1">
              <a:off x="5729033" y="2545650"/>
              <a:ext cx="635622" cy="0"/>
            </a:xfrm>
            <a:prstGeom prst="line">
              <a:avLst/>
            </a:prstGeom>
            <a:noFill/>
            <a:ln w="2232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2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Differential Measurements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6092190" y="1556910"/>
            <a:ext cx="2358789" cy="461665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Study Broadening</a:t>
            </a:r>
            <a:endParaRPr lang="en-US" sz="2400" dirty="0"/>
          </a:p>
        </p:txBody>
      </p:sp>
      <p:sp>
        <p:nvSpPr>
          <p:cNvPr id="155" name="TextBox 154"/>
          <p:cNvSpPr txBox="1"/>
          <p:nvPr/>
        </p:nvSpPr>
        <p:spPr>
          <a:xfrm>
            <a:off x="6207650" y="4452335"/>
            <a:ext cx="2103460" cy="461665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Study Softening</a:t>
            </a:r>
            <a:endParaRPr lang="en-US" sz="2400" dirty="0"/>
          </a:p>
        </p:txBody>
      </p:sp>
      <p:sp>
        <p:nvSpPr>
          <p:cNvPr id="55" name="Shape 105"/>
          <p:cNvSpPr/>
          <p:nvPr/>
        </p:nvSpPr>
        <p:spPr>
          <a:xfrm>
            <a:off x="424790" y="5478617"/>
            <a:ext cx="255704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1600" b="1">
                <a:solidFill>
                  <a:srgbClr val="FF9300"/>
                </a:solidFill>
                <a:uFill>
                  <a:solidFill>
                    <a:srgbClr val="FF93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dirty="0">
                <a:latin typeface="Gill Sans MT"/>
                <a:cs typeface="Gill Sans MT"/>
              </a:rPr>
              <a:t>Geom. </a:t>
            </a:r>
            <a:r>
              <a:rPr sz="2000" dirty="0" smtClean="0">
                <a:latin typeface="Gill Sans MT"/>
                <a:cs typeface="Gill Sans MT"/>
              </a:rPr>
              <a:t>matching</a:t>
            </a:r>
            <a:r>
              <a:rPr lang="en-US" sz="2000" dirty="0" smtClean="0">
                <a:latin typeface="Gill Sans MT"/>
                <a:cs typeface="Gill Sans MT"/>
              </a:rPr>
              <a:t>: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latin typeface="Gill Sans"/>
                <a:cs typeface="Gill Sans"/>
              </a:rPr>
              <a:t>R&lt;0.4</a:t>
            </a:r>
            <a:endParaRPr sz="2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5703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5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P_FollowDown_Par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6" y="1143000"/>
            <a:ext cx="6470735" cy="43881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7" y="1143000"/>
            <a:ext cx="6470732" cy="43881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8" y="1143000"/>
            <a:ext cx="6470732" cy="4388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Jet </a:t>
            </a:r>
            <a:r>
              <a:rPr lang="en-US" dirty="0"/>
              <a:t>Broadening – Match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8000"/>
                </a:solidFill>
              </a:rPr>
              <a:t>R=0.2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Shape 129"/>
          <p:cNvSpPr/>
          <p:nvPr/>
        </p:nvSpPr>
        <p:spPr>
          <a:xfrm>
            <a:off x="240031" y="2891790"/>
            <a:ext cx="10259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uFill>
                  <a:solidFill/>
                </a:uFill>
                <a:sym typeface="Helvetica"/>
              </a:rPr>
              <a:t>Sys. Uncertainties: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- tracking eff. 6%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- tower energy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21" name="Shape 212"/>
          <p:cNvSpPr/>
          <p:nvPr/>
        </p:nvSpPr>
        <p:spPr>
          <a:xfrm>
            <a:off x="612648" y="5598979"/>
            <a:ext cx="807719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200" b="1" dirty="0" smtClean="0">
                <a:sym typeface="Helvetica"/>
              </a:rPr>
              <a:t>For the same R=0.4, </a:t>
            </a:r>
            <a:r>
              <a:rPr lang="en-US" sz="2400" b="1" dirty="0" smtClean="0">
                <a:uFill>
                  <a:solidFill/>
                </a:uFill>
                <a:sym typeface="Helvetica"/>
              </a:rPr>
              <a:t>p</a:t>
            </a:r>
            <a:r>
              <a:rPr lang="en-US" sz="2400" b="1" baseline="-5999" dirty="0" smtClean="0">
                <a:uFill>
                  <a:solidFill/>
                </a:uFill>
                <a:sym typeface="Helvetica"/>
              </a:rPr>
              <a:t>T,</a:t>
            </a:r>
            <a:r>
              <a:rPr lang="en-US" sz="2400" b="1" baseline="-5999" dirty="0">
                <a:uFill>
                  <a:solidFill/>
                </a:uFill>
                <a:sym typeface="Helvetica"/>
              </a:rPr>
              <a:t>1</a:t>
            </a:r>
            <a:r>
              <a:rPr lang="en-US" sz="2400" b="1" dirty="0">
                <a:uFill>
                  <a:solidFill/>
                </a:uFill>
                <a:sym typeface="Helvetica"/>
              </a:rPr>
              <a:t>&gt;</a:t>
            </a:r>
            <a:r>
              <a:rPr lang="en-US" sz="2400" b="1" dirty="0" smtClean="0">
                <a:uFill>
                  <a:solidFill/>
                </a:uFill>
                <a:sym typeface="Helvetica"/>
              </a:rPr>
              <a:t>20, p</a:t>
            </a:r>
            <a:r>
              <a:rPr lang="en-US" sz="24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lang="en-US" sz="2400" b="1" baseline="-5999" dirty="0">
                <a:uFill>
                  <a:solidFill/>
                </a:uFill>
                <a:sym typeface="Helvetica"/>
              </a:rPr>
              <a:t>,2</a:t>
            </a:r>
            <a:r>
              <a:rPr lang="en-US" sz="2400" b="1" dirty="0">
                <a:uFill>
                  <a:solidFill/>
                </a:uFill>
                <a:sym typeface="Helvetica"/>
              </a:rPr>
              <a:t>&gt;10 </a:t>
            </a:r>
            <a:r>
              <a:rPr lang="en-US" sz="2400" b="1" dirty="0" err="1" smtClean="0">
                <a:uFill>
                  <a:solidFill/>
                </a:uFill>
                <a:sym typeface="Helvetica"/>
              </a:rPr>
              <a:t>GeV</a:t>
            </a:r>
            <a:r>
              <a:rPr lang="en-US" sz="2400" b="1" dirty="0" smtClean="0">
                <a:uFill>
                  <a:solidFill/>
                </a:uFill>
                <a:sym typeface="Helvetica"/>
              </a:rPr>
              <a:t> </a:t>
            </a:r>
            <a:r>
              <a:rPr lang="en-US" sz="2200" b="1" dirty="0" smtClean="0">
                <a:sym typeface="Helvetica"/>
              </a:rPr>
              <a:t>Jets,</a:t>
            </a:r>
            <a:endParaRPr sz="2200" b="1" dirty="0">
              <a:sym typeface="Helvetica"/>
            </a:endParaRPr>
          </a:p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200" b="1" dirty="0" smtClean="0">
                <a:sym typeface="Helvetica"/>
              </a:rPr>
              <a:t>balance </a:t>
            </a:r>
            <a:r>
              <a:rPr lang="en-US" sz="2200" b="1" dirty="0" smtClean="0">
                <a:solidFill>
                  <a:srgbClr val="A1101A"/>
                </a:solidFill>
                <a:sym typeface="Helvetica"/>
              </a:rPr>
              <a:t>can not be restored</a:t>
            </a:r>
            <a:r>
              <a:rPr lang="en-US" sz="2200" b="1" dirty="0" smtClean="0">
                <a:sym typeface="Helvetica"/>
              </a:rPr>
              <a:t> within R=0.2 </a:t>
            </a:r>
            <a:r>
              <a:rPr lang="en-US" sz="2200" b="1" dirty="0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sz="2200" b="1" dirty="0" smtClean="0">
                <a:solidFill>
                  <a:srgbClr val="008000"/>
                </a:solidFill>
                <a:sym typeface="Helvetica"/>
              </a:rPr>
              <a:t> Broadening</a:t>
            </a:r>
            <a:endParaRPr sz="2200" b="1" dirty="0">
              <a:solidFill>
                <a:srgbClr val="008000"/>
              </a:solidFill>
              <a:sym typeface="Helvetica"/>
            </a:endParaRPr>
          </a:p>
        </p:txBody>
      </p:sp>
      <p:grpSp>
        <p:nvGrpSpPr>
          <p:cNvPr id="18" name="Group 217"/>
          <p:cNvGrpSpPr/>
          <p:nvPr/>
        </p:nvGrpSpPr>
        <p:grpSpPr>
          <a:xfrm>
            <a:off x="5663513" y="3379289"/>
            <a:ext cx="1142083" cy="379218"/>
            <a:chOff x="0" y="0"/>
            <a:chExt cx="1217418" cy="419133"/>
          </a:xfrm>
        </p:grpSpPr>
        <p:pic>
          <p:nvPicPr>
            <p:cNvPr id="19" name="StarIc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" name="Shape 216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17" name="Shape 172"/>
          <p:cNvSpPr/>
          <p:nvPr/>
        </p:nvSpPr>
        <p:spPr>
          <a:xfrm>
            <a:off x="1658854" y="1284085"/>
            <a:ext cx="584716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</a:t>
            </a:r>
            <a:r>
              <a:rPr sz="1300" b="1" dirty="0" smtClean="0">
                <a:uFill>
                  <a:solidFill/>
                </a:uFill>
                <a:sym typeface="Helvetica"/>
              </a:rPr>
              <a:t>0.4</a:t>
            </a:r>
            <a:r>
              <a:rPr lang="en-US" sz="1300" b="1" dirty="0" smtClean="0">
                <a:uFill>
                  <a:solidFill/>
                </a:uFill>
                <a:sym typeface="Helvetica"/>
              </a:rPr>
              <a:t> and 0.2</a:t>
            </a:r>
            <a:r>
              <a:rPr sz="1300" b="1" dirty="0" smtClean="0">
                <a:uFill>
                  <a:solidFill/>
                </a:uFill>
                <a:sym typeface="Helvetica"/>
              </a:rPr>
              <a:t>, </a:t>
            </a:r>
            <a:r>
              <a:rPr lang="en-US" sz="1300" b="1" dirty="0">
                <a:uFill>
                  <a:solidFill/>
                </a:uFill>
                <a:sym typeface="Helvetica"/>
              </a:rPr>
              <a:t>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&gt;20 GeV &amp;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SubLead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&gt;10 GeV with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</a:t>
            </a:r>
            <a:r>
              <a:rPr sz="1300" b="1" dirty="0" smtClean="0">
                <a:uFill>
                  <a:solidFill/>
                </a:uFill>
                <a:sym typeface="Helvetica"/>
              </a:rPr>
              <a:t>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 useBgFill="1">
        <p:nvSpPr>
          <p:cNvPr id="28" name="TextBox 27"/>
          <p:cNvSpPr txBox="1"/>
          <p:nvPr/>
        </p:nvSpPr>
        <p:spPr>
          <a:xfrm>
            <a:off x="5578895" y="259488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10" name="Shape 134"/>
          <p:cNvSpPr/>
          <p:nvPr/>
        </p:nvSpPr>
        <p:spPr>
          <a:xfrm>
            <a:off x="7658100" y="3177540"/>
            <a:ext cx="94261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uFill>
                  <a:solidFill/>
                </a:uFill>
                <a:sym typeface="Helvetica"/>
              </a:rPr>
              <a:t>p-</a:t>
            </a:r>
            <a:r>
              <a:rPr sz="1100" dirty="0" smtClean="0">
                <a:uFill>
                  <a:solidFill/>
                </a:uFill>
                <a:sym typeface="Helvetica"/>
              </a:rPr>
              <a:t>value</a:t>
            </a:r>
            <a:r>
              <a:rPr lang="en-US" sz="1100" dirty="0">
                <a:uFill>
                  <a:solidFill/>
                </a:uFill>
                <a:sym typeface="Helvetica"/>
              </a:rPr>
              <a:t> </a:t>
            </a:r>
            <a:r>
              <a:rPr lang="en-US" sz="1100" dirty="0" smtClean="0">
                <a:uFill>
                  <a:solidFill/>
                </a:uFill>
                <a:sym typeface="Helvetica"/>
              </a:rPr>
              <a:t>= </a:t>
            </a:r>
            <a:r>
              <a:rPr sz="1100" dirty="0" smtClean="0">
                <a:uFill>
                  <a:solidFill/>
                </a:uFill>
                <a:sym typeface="Helvetica"/>
              </a:rPr>
              <a:t>0.8</a:t>
            </a:r>
            <a:r>
              <a:rPr sz="1100" dirty="0">
                <a:uFill>
                  <a:solidFill/>
                </a:uFill>
                <a:sym typeface="Helvetica"/>
              </a:rPr>
              <a:t/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(stat. error only)</a:t>
            </a:r>
          </a:p>
        </p:txBody>
      </p:sp>
      <p:sp>
        <p:nvSpPr>
          <p:cNvPr id="15" name="Shape 133"/>
          <p:cNvSpPr/>
          <p:nvPr/>
        </p:nvSpPr>
        <p:spPr>
          <a:xfrm>
            <a:off x="7658100" y="3702580"/>
            <a:ext cx="1025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sz="1100" dirty="0" smtClean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sz="1100" dirty="0" smtClean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= </a:t>
            </a:r>
            <a:r>
              <a:rPr lang="en-US" sz="1100" dirty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2 × </a:t>
            </a:r>
            <a:r>
              <a:rPr sz="1100" dirty="0" smtClean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sz="1100" baseline="31999" dirty="0" smtClean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</a:t>
            </a:r>
            <a:r>
              <a:rPr lang="en-US" sz="1100" baseline="31999" dirty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4</a:t>
            </a:r>
            <a:r>
              <a:rPr sz="1100" baseline="31999" dirty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/>
            </a:r>
            <a:br>
              <a:rPr sz="1100" baseline="31999" dirty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sz="1100" dirty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(stat. error only)</a:t>
            </a:r>
          </a:p>
        </p:txBody>
      </p:sp>
    </p:spTree>
    <p:extLst>
      <p:ext uri="{BB962C8B-B14F-4D97-AF65-F5344CB8AC3E}">
        <p14:creationId xmlns:p14="http://schemas.microsoft.com/office/powerpoint/2010/main" val="278841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dvAuto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7" y="1176866"/>
            <a:ext cx="6470732" cy="4388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7" y="1143087"/>
            <a:ext cx="6470731" cy="4388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6" y="1143088"/>
            <a:ext cx="6470731" cy="4388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Jet Softening – Match to </a:t>
            </a:r>
            <a:br>
              <a:rPr lang="en-US" dirty="0" smtClean="0"/>
            </a:br>
            <a:r>
              <a:rPr lang="en-US" b="1" dirty="0" err="1" smtClean="0">
                <a:solidFill>
                  <a:srgbClr val="3366FF"/>
                </a:solidFill>
              </a:rPr>
              <a:t>p</a:t>
            </a:r>
            <a:r>
              <a:rPr lang="en-US" b="1" baseline="-25000" dirty="0" err="1" smtClean="0">
                <a:solidFill>
                  <a:srgbClr val="3366FF"/>
                </a:solidFill>
              </a:rPr>
              <a:t>T</a:t>
            </a:r>
            <a:r>
              <a:rPr lang="en-US" b="1" baseline="30000" dirty="0" err="1" smtClean="0">
                <a:solidFill>
                  <a:srgbClr val="3366FF"/>
                </a:solidFill>
              </a:rPr>
              <a:t>Cut</a:t>
            </a:r>
            <a:r>
              <a:rPr lang="en-US" b="1" dirty="0" smtClean="0">
                <a:solidFill>
                  <a:srgbClr val="3366FF"/>
                </a:solidFill>
              </a:rPr>
              <a:t> = 1GeV/</a:t>
            </a:r>
            <a:r>
              <a:rPr lang="en-US" b="1" i="1" dirty="0" smtClean="0">
                <a:solidFill>
                  <a:srgbClr val="3366FF"/>
                </a:solidFill>
              </a:rPr>
              <a:t>c</a:t>
            </a:r>
            <a:endParaRPr lang="en-US" b="1" i="1" dirty="0">
              <a:solidFill>
                <a:srgbClr val="3366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Shape 129"/>
          <p:cNvSpPr/>
          <p:nvPr/>
        </p:nvSpPr>
        <p:spPr>
          <a:xfrm>
            <a:off x="240031" y="2891790"/>
            <a:ext cx="10259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uFill>
                  <a:solidFill/>
                </a:uFill>
                <a:sym typeface="Helvetica"/>
              </a:rPr>
              <a:t>Sys. Uncertainties: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- tracking eff. 6%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- tower energy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grpSp>
        <p:nvGrpSpPr>
          <p:cNvPr id="19" name="Group 217"/>
          <p:cNvGrpSpPr/>
          <p:nvPr/>
        </p:nvGrpSpPr>
        <p:grpSpPr>
          <a:xfrm>
            <a:off x="5663513" y="3379289"/>
            <a:ext cx="1142083" cy="379218"/>
            <a:chOff x="0" y="0"/>
            <a:chExt cx="1217418" cy="419133"/>
          </a:xfrm>
        </p:grpSpPr>
        <p:pic>
          <p:nvPicPr>
            <p:cNvPr id="20" name="StarIc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Shape 216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sp useBgFill="1">
        <p:nvSpPr>
          <p:cNvPr id="22" name="TextBox 21"/>
          <p:cNvSpPr txBox="1"/>
          <p:nvPr/>
        </p:nvSpPr>
        <p:spPr>
          <a:xfrm>
            <a:off x="5578895" y="2611375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23" name="Shape 172"/>
          <p:cNvSpPr/>
          <p:nvPr/>
        </p:nvSpPr>
        <p:spPr>
          <a:xfrm>
            <a:off x="1833796" y="1264303"/>
            <a:ext cx="584716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</a:t>
            </a:r>
            <a:r>
              <a:rPr sz="1300" b="1" dirty="0" smtClean="0">
                <a:uFill>
                  <a:solidFill/>
                </a:uFill>
                <a:sym typeface="Helvetica"/>
              </a:rPr>
              <a:t>0.4</a:t>
            </a:r>
            <a:r>
              <a:rPr lang="en-US" sz="1300" b="1" dirty="0" smtClean="0">
                <a:uFill>
                  <a:solidFill/>
                </a:uFill>
                <a:sym typeface="Helvetica"/>
              </a:rPr>
              <a:t> and 0.2</a:t>
            </a:r>
            <a:r>
              <a:rPr sz="1300" b="1" dirty="0" smtClean="0">
                <a:uFill>
                  <a:solidFill/>
                </a:uFill>
                <a:sym typeface="Helvetica"/>
              </a:rPr>
              <a:t>, </a:t>
            </a:r>
            <a:r>
              <a:rPr lang="en-US" sz="1300" b="1" dirty="0">
                <a:uFill>
                  <a:solidFill/>
                </a:uFill>
                <a:sym typeface="Helvetica"/>
              </a:rPr>
              <a:t>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&gt;20 GeV &amp;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SubLead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&gt;10 GeV with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</a:t>
            </a:r>
            <a:r>
              <a:rPr sz="1300" b="1" dirty="0" smtClean="0">
                <a:uFill>
                  <a:solidFill/>
                </a:uFill>
                <a:sym typeface="Helvetica"/>
              </a:rPr>
              <a:t>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24" name="Shape 212"/>
          <p:cNvSpPr/>
          <p:nvPr/>
        </p:nvSpPr>
        <p:spPr>
          <a:xfrm>
            <a:off x="863600" y="5531285"/>
            <a:ext cx="775997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400" b="1" dirty="0" err="1" smtClean="0"/>
              <a:t>p</a:t>
            </a:r>
            <a:r>
              <a:rPr lang="en-US" sz="2400" b="1" baseline="-25000" dirty="0" err="1" smtClean="0"/>
              <a:t>T</a:t>
            </a:r>
            <a:r>
              <a:rPr lang="en-US" sz="2400" b="1" baseline="30000" dirty="0" err="1" smtClean="0"/>
              <a:t>Cut</a:t>
            </a:r>
            <a:r>
              <a:rPr lang="en-US" sz="2400" b="1" dirty="0" smtClean="0"/>
              <a:t> = 1GeV/</a:t>
            </a:r>
            <a:r>
              <a:rPr lang="en-US" sz="2400" b="1" i="1" dirty="0" smtClean="0"/>
              <a:t>c </a:t>
            </a:r>
            <a:r>
              <a:rPr lang="en-US" sz="2400" b="1" dirty="0" smtClean="0"/>
              <a:t>not sufficient to restore balance</a:t>
            </a:r>
          </a:p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200" b="1" dirty="0" smtClean="0">
                <a:sym typeface="Wingdings"/>
              </a:rPr>
              <a:t></a:t>
            </a:r>
            <a:r>
              <a:rPr sz="2200" b="1" dirty="0" smtClean="0">
                <a:sym typeface="Helvetica"/>
              </a:rPr>
              <a:t> </a:t>
            </a:r>
            <a:r>
              <a:rPr lang="en-US" sz="2200" b="1" dirty="0" smtClean="0">
                <a:sym typeface="Helvetica"/>
              </a:rPr>
              <a:t>signs of </a:t>
            </a:r>
            <a:r>
              <a:rPr lang="en-US" sz="2200" b="1" dirty="0">
                <a:solidFill>
                  <a:srgbClr val="0000FF"/>
                </a:solidFill>
                <a:sym typeface="Helvetica"/>
              </a:rPr>
              <a:t>j</a:t>
            </a:r>
            <a:r>
              <a:rPr sz="2200" b="1" dirty="0" smtClean="0">
                <a:solidFill>
                  <a:srgbClr val="0000FF"/>
                </a:solidFill>
                <a:sym typeface="Helvetica"/>
              </a:rPr>
              <a:t>et </a:t>
            </a:r>
            <a:r>
              <a:rPr lang="en-US" sz="2200" b="1" dirty="0" smtClean="0">
                <a:solidFill>
                  <a:srgbClr val="0000FF"/>
                </a:solidFill>
                <a:sym typeface="Helvetica"/>
              </a:rPr>
              <a:t>softening</a:t>
            </a:r>
            <a:r>
              <a:rPr lang="en-US" sz="2200" b="1" dirty="0" smtClean="0">
                <a:sym typeface="Helvetica"/>
              </a:rPr>
              <a:t> between 1 and 2 </a:t>
            </a:r>
            <a:r>
              <a:rPr lang="en-US" sz="2200" b="1" dirty="0" err="1" smtClean="0">
                <a:sym typeface="Helvetica"/>
              </a:rPr>
              <a:t>GeV</a:t>
            </a:r>
            <a:r>
              <a:rPr lang="en-US" sz="2200" b="1" dirty="0" smtClean="0">
                <a:sym typeface="Helvetica"/>
              </a:rPr>
              <a:t>/</a:t>
            </a:r>
            <a:r>
              <a:rPr lang="en-US" sz="2200" b="1" i="1" dirty="0" smtClean="0">
                <a:sym typeface="Helvetica"/>
              </a:rPr>
              <a:t>c</a:t>
            </a:r>
            <a:endParaRPr sz="2200" b="1" i="1" dirty="0">
              <a:sym typeface="Helvetica"/>
            </a:endParaRPr>
          </a:p>
        </p:txBody>
      </p:sp>
      <p:sp>
        <p:nvSpPr>
          <p:cNvPr id="9" name="Shape 221"/>
          <p:cNvSpPr/>
          <p:nvPr/>
        </p:nvSpPr>
        <p:spPr>
          <a:xfrm>
            <a:off x="7680960" y="3257550"/>
            <a:ext cx="94261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uFill>
                  <a:solidFill/>
                </a:uFill>
                <a:sym typeface="Helvetica"/>
              </a:rPr>
              <a:t>p-</a:t>
            </a:r>
            <a:r>
              <a:rPr sz="1100" dirty="0" smtClean="0">
                <a:uFill>
                  <a:solidFill/>
                </a:uFill>
                <a:sym typeface="Helvetica"/>
              </a:rPr>
              <a:t>value</a:t>
            </a:r>
            <a:r>
              <a:rPr lang="en-US" sz="1100" dirty="0" smtClean="0">
                <a:uFill>
                  <a:solidFill/>
                </a:uFill>
                <a:sym typeface="Helvetica"/>
              </a:rPr>
              <a:t> = 0.8</a:t>
            </a:r>
            <a:r>
              <a:rPr sz="1100" baseline="31999" dirty="0">
                <a:uFill>
                  <a:solidFill/>
                </a:uFill>
                <a:sym typeface="Helvetica"/>
              </a:rPr>
              <a:t/>
            </a:r>
            <a:br>
              <a:rPr sz="1100" baseline="31999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(stat. error only)</a:t>
            </a:r>
          </a:p>
        </p:txBody>
      </p:sp>
      <p:sp>
        <p:nvSpPr>
          <p:cNvPr id="18" name="Shape 221"/>
          <p:cNvSpPr/>
          <p:nvPr/>
        </p:nvSpPr>
        <p:spPr>
          <a:xfrm>
            <a:off x="7680960" y="3769231"/>
            <a:ext cx="98180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solidFill>
                  <a:srgbClr val="0000FF"/>
                </a:solidFill>
                <a:uFill>
                  <a:solidFill/>
                </a:uFill>
                <a:sym typeface="Helvetica"/>
              </a:rPr>
              <a:t>p-</a:t>
            </a:r>
            <a:r>
              <a:rPr sz="1100" dirty="0" smtClean="0">
                <a:solidFill>
                  <a:srgbClr val="0000FF"/>
                </a:solidFill>
                <a:uFill>
                  <a:solidFill/>
                </a:uFill>
                <a:sym typeface="Helvetica"/>
              </a:rPr>
              <a:t>value</a:t>
            </a:r>
            <a:r>
              <a:rPr lang="en-US" sz="1100" dirty="0" smtClean="0">
                <a:solidFill>
                  <a:srgbClr val="0000FF"/>
                </a:solidFill>
                <a:uFill>
                  <a:solidFill/>
                </a:uFill>
                <a:sym typeface="Helvetica"/>
              </a:rPr>
              <a:t> =5-20%</a:t>
            </a:r>
            <a:br>
              <a:rPr lang="en-US" sz="1100" dirty="0" smtClean="0">
                <a:solidFill>
                  <a:srgbClr val="0000FF"/>
                </a:solidFill>
                <a:uFill>
                  <a:solidFill/>
                </a:uFill>
                <a:sym typeface="Helvetica"/>
              </a:rPr>
            </a:br>
            <a:r>
              <a:rPr lang="en-US" sz="1100" dirty="0" smtClean="0">
                <a:solidFill>
                  <a:srgbClr val="0000FF"/>
                </a:solidFill>
                <a:uFill>
                  <a:solidFill/>
                </a:uFill>
                <a:sym typeface="Helvetica"/>
              </a:rPr>
              <a:t> </a:t>
            </a:r>
            <a:r>
              <a:rPr sz="1100" dirty="0" smtClean="0">
                <a:solidFill>
                  <a:srgbClr val="0000FF"/>
                </a:solidFill>
                <a:uFill>
                  <a:solidFill/>
                </a:uFill>
                <a:sym typeface="Helvetica"/>
              </a:rPr>
              <a:t>(</a:t>
            </a:r>
            <a:r>
              <a:rPr sz="1100" dirty="0">
                <a:solidFill>
                  <a:srgbClr val="0000FF"/>
                </a:solidFill>
                <a:uFill>
                  <a:solidFill/>
                </a:uFill>
                <a:sym typeface="Helvetica"/>
              </a:rPr>
              <a:t>stat. error only)</a:t>
            </a:r>
          </a:p>
        </p:txBody>
      </p:sp>
    </p:spTree>
    <p:extLst>
      <p:ext uri="{BB962C8B-B14F-4D97-AF65-F5344CB8AC3E}">
        <p14:creationId xmlns:p14="http://schemas.microsoft.com/office/powerpoint/2010/main" val="278872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dvAuto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450" y="1173990"/>
            <a:ext cx="4493683" cy="51188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defTabSz="411480">
              <a:defRPr sz="1800">
                <a:uFillTx/>
              </a:defRPr>
            </a:pPr>
            <a:r>
              <a:rPr lang="en-US" b="1" dirty="0" smtClean="0">
                <a:solidFill>
                  <a:srgbClr val="A1101A"/>
                </a:solidFill>
                <a:sym typeface="Wingdings"/>
              </a:rPr>
              <a:t>For </a:t>
            </a:r>
            <a:r>
              <a:rPr lang="en-US" b="1" dirty="0">
                <a:solidFill>
                  <a:srgbClr val="A1101A"/>
                </a:solidFill>
                <a:sym typeface="Wingdings"/>
              </a:rPr>
              <a:t>the first time:  </a:t>
            </a:r>
            <a:r>
              <a:rPr lang="en-US" b="1" dirty="0">
                <a:solidFill>
                  <a:srgbClr val="000000"/>
                </a:solidFill>
                <a:sym typeface="Wingdings"/>
              </a:rPr>
              <a:t>“Lost” energy 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of the </a:t>
            </a:r>
            <a:r>
              <a:rPr lang="en-US" b="1" dirty="0" err="1" smtClean="0">
                <a:solidFill>
                  <a:srgbClr val="000000"/>
                </a:solidFill>
                <a:sym typeface="Wingdings"/>
              </a:rPr>
              <a:t>dijets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 is </a:t>
            </a:r>
            <a:r>
              <a:rPr lang="en-US" b="1" dirty="0">
                <a:solidFill>
                  <a:srgbClr val="A1101A"/>
                </a:solidFill>
                <a:sym typeface="Wingdings"/>
              </a:rPr>
              <a:t>recovered in a jet of R=0.4</a:t>
            </a:r>
          </a:p>
          <a:p>
            <a:pPr defTabSz="411480">
              <a:defRPr sz="1800">
                <a:uFillTx/>
              </a:defRPr>
            </a:pPr>
            <a:r>
              <a:rPr lang="en-US" b="1" dirty="0">
                <a:sym typeface="Wingdings"/>
              </a:rPr>
              <a:t>for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0000" dirty="0" err="1">
                <a:sym typeface="Helvetica"/>
              </a:rPr>
              <a:t>Cut</a:t>
            </a:r>
            <a:r>
              <a:rPr lang="en-US" b="1" baseline="-5999" dirty="0">
                <a:sym typeface="Helvetica"/>
              </a:rPr>
              <a:t> </a:t>
            </a:r>
            <a:r>
              <a:rPr lang="en-US" b="1" dirty="0">
                <a:sym typeface="Helvetica"/>
              </a:rPr>
              <a:t>= 0.2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>
                <a:sym typeface="Helvetica"/>
              </a:rPr>
              <a:t>c</a:t>
            </a: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b="1" i="1" dirty="0" smtClean="0">
                <a:sym typeface="Helvetica"/>
              </a:rPr>
              <a:t>Interpretation:</a:t>
            </a:r>
            <a:endParaRPr lang="en-US" b="1" i="1" dirty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ym typeface="Helvetica"/>
              </a:rPr>
              <a:t>	(Constituent) </a:t>
            </a:r>
            <a:r>
              <a:rPr lang="en-US" b="1" dirty="0" err="1" smtClean="0">
                <a:sym typeface="Helvetica"/>
              </a:rPr>
              <a:t>p</a:t>
            </a:r>
            <a:r>
              <a:rPr lang="en-US" b="1" baseline="-5999" dirty="0" err="1" smtClean="0">
                <a:sym typeface="Helvetica"/>
              </a:rPr>
              <a:t>T</a:t>
            </a:r>
            <a:r>
              <a:rPr lang="en-US" b="1" baseline="30000" dirty="0" err="1" smtClean="0">
                <a:sym typeface="Helvetica"/>
              </a:rPr>
              <a:t>Cut</a:t>
            </a:r>
            <a:r>
              <a:rPr lang="en-US" b="1" baseline="-5999" dirty="0" smtClean="0">
                <a:sym typeface="Helvetica"/>
              </a:rPr>
              <a:t> </a:t>
            </a:r>
            <a:r>
              <a:rPr lang="en-US" b="1" dirty="0" smtClean="0">
                <a:sym typeface="Helvetica"/>
              </a:rPr>
              <a:t>= 2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 smtClean="0">
                <a:sym typeface="Helvetica"/>
              </a:rPr>
              <a:t>c</a:t>
            </a:r>
            <a:endParaRPr lang="en-US" b="1" dirty="0" smtClean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 + 	 High Tower</a:t>
            </a: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ym typeface="Wingdings"/>
              </a:rPr>
              <a:t>  +  (Jet) </a:t>
            </a:r>
            <a:r>
              <a:rPr lang="en-US" b="1" dirty="0" err="1" smtClean="0">
                <a:sym typeface="Helvetica"/>
              </a:rPr>
              <a:t>p</a:t>
            </a:r>
            <a:r>
              <a:rPr lang="en-US" b="1" baseline="-5999" dirty="0" err="1" smtClean="0">
                <a:sym typeface="Helvetica"/>
              </a:rPr>
              <a:t>T</a:t>
            </a:r>
            <a:r>
              <a:rPr lang="en-US" b="1" baseline="31999" dirty="0" err="1" smtClean="0">
                <a:sym typeface="Helvetica"/>
              </a:rPr>
              <a:t>Lead</a:t>
            </a:r>
            <a:r>
              <a:rPr lang="en-US" b="1" dirty="0">
                <a:sym typeface="Helvetica"/>
              </a:rPr>
              <a:t>&gt;20 </a:t>
            </a:r>
            <a:r>
              <a:rPr lang="en-US" b="1" dirty="0" err="1" smtClean="0">
                <a:sym typeface="Helvetica"/>
              </a:rPr>
              <a:t>GeV</a:t>
            </a:r>
            <a:r>
              <a:rPr lang="en-US" b="1" dirty="0" smtClean="0">
                <a:sym typeface="Helvetica"/>
              </a:rPr>
              <a:t>/</a:t>
            </a:r>
            <a:r>
              <a:rPr lang="en-US" b="1" i="1" dirty="0" smtClean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b="1" i="1" dirty="0">
                <a:solidFill>
                  <a:srgbClr val="008000"/>
                </a:solidFill>
                <a:sym typeface="Helvetica"/>
              </a:rPr>
              <a:t>	</a:t>
            </a:r>
            <a:r>
              <a:rPr lang="en-US" b="1" i="1" dirty="0" smtClean="0">
                <a:solidFill>
                  <a:srgbClr val="008000"/>
                </a:solidFill>
                <a:sym typeface="Helvetica"/>
              </a:rPr>
              <a:t>	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 Surface Bias</a:t>
            </a: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/>
            </a:r>
            <a:br>
              <a:rPr lang="en-US" b="1" dirty="0" smtClean="0">
                <a:solidFill>
                  <a:srgbClr val="008000"/>
                </a:solidFill>
                <a:sym typeface="Wingdings"/>
              </a:rPr>
            </a:br>
            <a:r>
              <a:rPr lang="en-US" b="1" dirty="0" smtClean="0">
                <a:solidFill>
                  <a:srgbClr val="008000"/>
                </a:solidFill>
                <a:sym typeface="Wingdings"/>
              </a:rPr>
              <a:t/>
            </a:r>
            <a:br>
              <a:rPr lang="en-US" b="1" dirty="0" smtClean="0">
                <a:solidFill>
                  <a:srgbClr val="008000"/>
                </a:solidFill>
                <a:sym typeface="Wingdings"/>
              </a:rPr>
            </a:b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ym typeface="Wingdings"/>
              </a:rPr>
              <a:t>   </a:t>
            </a:r>
            <a:endParaRPr lang="en-US" b="1" dirty="0"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ym typeface="Wingdings"/>
              </a:rPr>
              <a:t> + (Recoil) </a:t>
            </a:r>
            <a:r>
              <a:rPr lang="en-US" b="1" dirty="0" err="1" smtClean="0">
                <a:sym typeface="Helvetica"/>
              </a:rPr>
              <a:t>p</a:t>
            </a:r>
            <a:r>
              <a:rPr lang="en-US" b="1" baseline="-5999" dirty="0" err="1" smtClean="0">
                <a:sym typeface="Helvetica"/>
              </a:rPr>
              <a:t>T</a:t>
            </a:r>
            <a:r>
              <a:rPr lang="en-US" b="1" baseline="31999" dirty="0" err="1" smtClean="0">
                <a:sym typeface="Helvetica"/>
              </a:rPr>
              <a:t>SubLead</a:t>
            </a:r>
            <a:r>
              <a:rPr lang="en-US" b="1" dirty="0" smtClean="0">
                <a:sym typeface="Helvetica"/>
              </a:rPr>
              <a:t>&gt;10 </a:t>
            </a:r>
            <a:r>
              <a:rPr lang="en-US" b="1" dirty="0" err="1" smtClean="0">
                <a:sym typeface="Helvetica"/>
              </a:rPr>
              <a:t>GeV</a:t>
            </a:r>
            <a:r>
              <a:rPr lang="en-US" b="1" dirty="0" smtClean="0">
                <a:sym typeface="Helvetica"/>
              </a:rPr>
              <a:t>/</a:t>
            </a:r>
            <a:r>
              <a:rPr lang="en-US" b="1" i="1" dirty="0" smtClean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b="1" i="1" dirty="0">
                <a:solidFill>
                  <a:srgbClr val="FF0000"/>
                </a:solidFill>
                <a:sym typeface="Helvetica"/>
              </a:rPr>
              <a:t>	</a:t>
            </a:r>
            <a:r>
              <a:rPr lang="en-US" b="1" i="1" dirty="0" smtClean="0">
                <a:solidFill>
                  <a:srgbClr val="FF0000"/>
                </a:solidFill>
                <a:sym typeface="Helvetica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Path Length Control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88932" y="1173990"/>
            <a:ext cx="4436535" cy="51188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defTabSz="411480">
              <a:defRPr sz="1800">
                <a:uFillTx/>
              </a:defRPr>
            </a:pPr>
            <a:r>
              <a:rPr lang="en-US" b="1" dirty="0" smtClean="0">
                <a:sym typeface="Helvetica"/>
              </a:rPr>
              <a:t>Contrast to LHC:</a:t>
            </a: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sz="900" b="1" dirty="0" smtClean="0"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sz="1700" b="1" dirty="0" smtClean="0">
                <a:sym typeface="Wingdings"/>
              </a:rPr>
              <a:t> Large imbalance, balanced at large angles</a:t>
            </a: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sz="1700" b="1" dirty="0">
              <a:solidFill>
                <a:srgbClr val="008000"/>
              </a:solidFill>
              <a:sym typeface="Wingdings"/>
            </a:endParaRPr>
          </a:p>
          <a:p>
            <a:pPr marL="285750" indent="-285750" defTabSz="411480">
              <a:buFont typeface="Arial"/>
              <a:buChar char="•"/>
              <a:defRPr sz="1800">
                <a:uFillTx/>
              </a:defRPr>
            </a:pPr>
            <a:r>
              <a:rPr lang="en-US" sz="1700" b="1" dirty="0" smtClean="0">
                <a:sym typeface="Wingdings"/>
              </a:rPr>
              <a:t>“Unbiased” di-jet selection</a:t>
            </a:r>
          </a:p>
          <a:p>
            <a:pPr defTabSz="411480">
              <a:defRPr sz="1800">
                <a:uFillTx/>
              </a:defRPr>
            </a:pPr>
            <a:r>
              <a:rPr lang="en-US" sz="1700" b="1" dirty="0" smtClean="0">
                <a:sym typeface="Wingdings"/>
              </a:rPr>
              <a:t>	 longer path lengths</a:t>
            </a:r>
          </a:p>
          <a:p>
            <a:pPr lvl="1" defTabSz="411480">
              <a:defRPr sz="1800">
                <a:uFillTx/>
              </a:defRPr>
            </a:pPr>
            <a:r>
              <a:rPr lang="en-US" sz="1700" b="1" dirty="0" smtClean="0">
                <a:sym typeface="Wingdings"/>
              </a:rPr>
              <a:t>&amp; Larger </a:t>
            </a:r>
            <a:r>
              <a:rPr lang="en-US" sz="1700" b="1" dirty="0">
                <a:sym typeface="Wingdings"/>
              </a:rPr>
              <a:t>energy loss at early times</a:t>
            </a:r>
          </a:p>
          <a:p>
            <a:pPr lvl="0" defTabSz="411480">
              <a:defRPr sz="1800">
                <a:uFillTx/>
              </a:defRPr>
            </a:pPr>
            <a:r>
              <a:rPr lang="en-US" sz="1700" b="1" dirty="0" smtClean="0">
                <a:sym typeface="Wingdings"/>
              </a:rPr>
              <a:t>	→ </a:t>
            </a:r>
            <a:r>
              <a:rPr lang="en-US" sz="1700" b="1" dirty="0">
                <a:sym typeface="Wingdings"/>
              </a:rPr>
              <a:t>more diffusion in medium </a:t>
            </a:r>
            <a:endParaRPr lang="en-US" sz="1700" b="1" dirty="0">
              <a:solidFill>
                <a:srgbClr val="008000"/>
              </a:solidFill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Shape 219"/>
          <p:cNvSpPr/>
          <p:nvPr/>
        </p:nvSpPr>
        <p:spPr>
          <a:xfrm>
            <a:off x="2330485" y="3878294"/>
            <a:ext cx="1756944" cy="1261884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1600" b="1" dirty="0" smtClean="0">
                <a:uFill>
                  <a:solidFill/>
                </a:uFill>
                <a:sym typeface="Helvetica"/>
              </a:rPr>
              <a:t>STAR:</a:t>
            </a:r>
            <a:br>
              <a:rPr lang="en-US" sz="1600" b="1" dirty="0" smtClean="0">
                <a:uFill>
                  <a:solidFill/>
                </a:uFill>
                <a:sym typeface="Helvetica"/>
              </a:rPr>
            </a:br>
            <a:r>
              <a:rPr lang="en-US" sz="1600" b="1" dirty="0" err="1" smtClean="0">
                <a:uFill>
                  <a:solidFill/>
                </a:uFill>
                <a:sym typeface="Helvetica"/>
              </a:rPr>
              <a:t>p</a:t>
            </a:r>
            <a:r>
              <a:rPr lang="en-US" sz="1600" b="1" baseline="-25000" dirty="0" err="1" smtClean="0">
                <a:uFill>
                  <a:solidFill/>
                </a:uFill>
                <a:sym typeface="Helvetica"/>
              </a:rPr>
              <a:t>T</a:t>
            </a:r>
            <a:r>
              <a:rPr lang="en-US" sz="1600" b="1" baseline="30000" dirty="0" err="1" smtClean="0">
                <a:uFill>
                  <a:solidFill/>
                </a:uFill>
                <a:sym typeface="Helvetica"/>
              </a:rPr>
              <a:t>lead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>&gt;15 </a:t>
            </a:r>
            <a:r>
              <a:rPr lang="en-US" sz="1600" b="1" dirty="0" err="1" smtClean="0">
                <a:uFill>
                  <a:solidFill/>
                </a:uFill>
                <a:sym typeface="Helvetica"/>
              </a:rPr>
              <a:t>GeV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>/</a:t>
            </a:r>
            <a:r>
              <a:rPr lang="en-US" sz="1600" b="1" i="1" dirty="0" smtClean="0">
                <a:uFill>
                  <a:solidFill/>
                </a:uFill>
                <a:sym typeface="Helvetica"/>
              </a:rPr>
              <a:t>c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/>
            </a:r>
            <a:br>
              <a:rPr lang="en-US" sz="1600" b="1" dirty="0" smtClean="0">
                <a:uFill>
                  <a:solidFill/>
                </a:uFill>
                <a:sym typeface="Helvetica"/>
              </a:rPr>
            </a:br>
            <a:r>
              <a:rPr sz="1600" b="1" dirty="0" err="1" smtClean="0">
                <a:uFill>
                  <a:solidFill/>
                </a:uFill>
                <a:sym typeface="Helvetica"/>
              </a:rPr>
              <a:t>p</a:t>
            </a:r>
            <a:r>
              <a:rPr sz="1600" b="1" baseline="-5999" dirty="0" err="1" smtClean="0">
                <a:uFill>
                  <a:solidFill/>
                </a:uFill>
                <a:sym typeface="Helvetica"/>
              </a:rPr>
              <a:t>T</a:t>
            </a:r>
            <a:r>
              <a:rPr sz="1600" b="1" baseline="31999" dirty="0" err="1" smtClean="0">
                <a:uFill>
                  <a:solidFill/>
                </a:uFill>
                <a:sym typeface="Helvetica"/>
              </a:rPr>
              <a:t>cut</a:t>
            </a:r>
            <a:r>
              <a:rPr sz="1600" b="1" dirty="0" smtClean="0">
                <a:uFill>
                  <a:solidFill/>
                </a:uFill>
                <a:sym typeface="Helvetica"/>
              </a:rPr>
              <a:t>&gt;2 </a:t>
            </a:r>
            <a:r>
              <a:rPr sz="1600" b="1" dirty="0" err="1" smtClean="0">
                <a:uFill>
                  <a:solidFill/>
                </a:uFill>
                <a:sym typeface="Helvetica"/>
              </a:rPr>
              <a:t>GeV</a:t>
            </a:r>
            <a:r>
              <a:rPr sz="1600" b="1" dirty="0" smtClean="0">
                <a:uFill>
                  <a:solidFill/>
                </a:uFill>
                <a:sym typeface="Helvetica"/>
              </a:rPr>
              <a:t>/</a:t>
            </a:r>
            <a:r>
              <a:rPr sz="1600" b="1" i="1" dirty="0" smtClean="0">
                <a:uFill>
                  <a:solidFill/>
                </a:uFill>
                <a:sym typeface="Helvetica"/>
              </a:rPr>
              <a:t>c</a:t>
            </a:r>
            <a:endParaRPr lang="en-US" sz="1600" b="1" i="1" dirty="0" smtClean="0">
              <a:uFill>
                <a:solidFill/>
              </a:uFill>
              <a:sym typeface="Helvetica"/>
            </a:endParaRPr>
          </a:p>
          <a:p>
            <a:pPr>
              <a:defRPr sz="1800">
                <a:uFillTx/>
              </a:defRPr>
            </a:pP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T. </a:t>
            </a:r>
            <a:r>
              <a:rPr lang="en-US" sz="1400" i="1" dirty="0" err="1">
                <a:latin typeface="Times"/>
                <a:ea typeface="Times"/>
                <a:cs typeface="Times"/>
                <a:sym typeface="Times"/>
              </a:rPr>
              <a:t>Renk</a:t>
            </a: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, PRC 87, 024905 (2013</a:t>
            </a:r>
            <a:r>
              <a:rPr lang="en-US" sz="1400" i="1" dirty="0" smtClean="0"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400" i="1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5" name="Picture 14" descr="Screen Shot 2015-06-04 at 4.05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14" y="1574315"/>
            <a:ext cx="2086985" cy="1991366"/>
          </a:xfrm>
          <a:prstGeom prst="rect">
            <a:avLst/>
          </a:prstGeom>
        </p:spPr>
      </p:pic>
      <p:sp>
        <p:nvSpPr>
          <p:cNvPr id="16" name="Shape 502"/>
          <p:cNvSpPr/>
          <p:nvPr/>
        </p:nvSpPr>
        <p:spPr>
          <a:xfrm>
            <a:off x="7495855" y="1613920"/>
            <a:ext cx="1058526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latin typeface="Times"/>
                <a:ea typeface="Times"/>
                <a:cs typeface="Times"/>
                <a:sym typeface="Times"/>
              </a:rPr>
              <a:t>CMS, PRC </a:t>
            </a:r>
            <a:r>
              <a:rPr sz="1200" b="1" i="1" dirty="0" smtClean="0">
                <a:latin typeface="Times"/>
                <a:ea typeface="Times"/>
                <a:cs typeface="Times"/>
                <a:sym typeface="Times"/>
              </a:rPr>
              <a:t>84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,</a:t>
            </a:r>
            <a:endParaRPr lang="en-US" sz="1200" i="1" dirty="0" smtClean="0">
              <a:latin typeface="Times"/>
              <a:ea typeface="Times"/>
              <a:cs typeface="Times"/>
              <a:sym typeface="Times"/>
            </a:endParaRP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024906 </a:t>
            </a:r>
            <a:r>
              <a:rPr sz="1200" i="1" dirty="0">
                <a:latin typeface="Times"/>
                <a:ea typeface="Times"/>
                <a:cs typeface="Times"/>
                <a:sym typeface="Times"/>
              </a:rPr>
              <a:t>(2011)</a:t>
            </a:r>
          </a:p>
        </p:txBody>
      </p:sp>
      <p:pic>
        <p:nvPicPr>
          <p:cNvPr id="18" name="Picture 17" descr="Screen Shot 2015-06-04 at 4.11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96" y="3855028"/>
            <a:ext cx="1597104" cy="1624249"/>
          </a:xfrm>
          <a:prstGeom prst="rect">
            <a:avLst/>
          </a:prstGeom>
        </p:spPr>
      </p:pic>
      <p:sp>
        <p:nvSpPr>
          <p:cNvPr id="19" name="Shape 219"/>
          <p:cNvSpPr/>
          <p:nvPr/>
        </p:nvSpPr>
        <p:spPr>
          <a:xfrm>
            <a:off x="4953000" y="4175910"/>
            <a:ext cx="1737162" cy="101566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1600" b="1" dirty="0" smtClean="0">
                <a:uFill>
                  <a:solidFill/>
                </a:uFill>
                <a:sym typeface="Helvetica"/>
              </a:rPr>
              <a:t>LHC:</a:t>
            </a:r>
            <a:br>
              <a:rPr lang="en-US" sz="1600" b="1" dirty="0" smtClean="0">
                <a:uFill>
                  <a:solidFill/>
                </a:uFill>
                <a:sym typeface="Helvetica"/>
              </a:rPr>
            </a:br>
            <a:r>
              <a:rPr lang="en-US" sz="1600" b="1" dirty="0" smtClean="0">
                <a:uFill>
                  <a:solidFill/>
                </a:uFill>
                <a:sym typeface="Helvetica"/>
              </a:rPr>
              <a:t>A</a:t>
            </a:r>
            <a:r>
              <a:rPr lang="en-US" sz="1600" b="1" baseline="-25000" dirty="0" smtClean="0">
                <a:uFill>
                  <a:solidFill/>
                </a:uFill>
                <a:sym typeface="Helvetica"/>
              </a:rPr>
              <a:t>J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> </a:t>
            </a:r>
            <a:r>
              <a:rPr lang="en-US" sz="1600" b="1" dirty="0">
                <a:uFill>
                  <a:solidFill/>
                </a:uFill>
                <a:sym typeface="Helvetica"/>
              </a:rPr>
              <a:t>D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>ijet Trigger</a:t>
            </a:r>
          </a:p>
          <a:p>
            <a:pPr>
              <a:defRPr sz="1800">
                <a:uFillTx/>
              </a:defRPr>
            </a:pP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T. </a:t>
            </a:r>
            <a:r>
              <a:rPr lang="en-US" sz="1400" i="1" dirty="0" err="1">
                <a:latin typeface="Times"/>
                <a:ea typeface="Times"/>
                <a:cs typeface="Times"/>
                <a:sym typeface="Times"/>
              </a:rPr>
              <a:t>Renk</a:t>
            </a: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, PRC 85, 064908 (2012</a:t>
            </a:r>
            <a:r>
              <a:rPr lang="en-US" sz="1400" i="1" dirty="0" smtClean="0"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400" i="1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1" name="Picture 20" descr="Screen Shot 2015-06-16 at 1.27.4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20" y="2310993"/>
            <a:ext cx="2247087" cy="1286195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3635019" y="2785337"/>
            <a:ext cx="574655" cy="3276601"/>
          </a:xfrm>
          <a:custGeom>
            <a:avLst/>
            <a:gdLst>
              <a:gd name="connsiteX0" fmla="*/ 0 w 474133"/>
              <a:gd name="connsiteY0" fmla="*/ 0 h 4402667"/>
              <a:gd name="connsiteX1" fmla="*/ 474133 w 474133"/>
              <a:gd name="connsiteY1" fmla="*/ 0 h 4402667"/>
              <a:gd name="connsiteX2" fmla="*/ 474133 w 474133"/>
              <a:gd name="connsiteY2" fmla="*/ 4402667 h 4402667"/>
              <a:gd name="connsiteX3" fmla="*/ 33867 w 474133"/>
              <a:gd name="connsiteY3" fmla="*/ 4402667 h 4402667"/>
              <a:gd name="connsiteX0" fmla="*/ 177800 w 440266"/>
              <a:gd name="connsiteY0" fmla="*/ 0 h 4402667"/>
              <a:gd name="connsiteX1" fmla="*/ 440266 w 440266"/>
              <a:gd name="connsiteY1" fmla="*/ 0 h 4402667"/>
              <a:gd name="connsiteX2" fmla="*/ 440266 w 440266"/>
              <a:gd name="connsiteY2" fmla="*/ 4402667 h 4402667"/>
              <a:gd name="connsiteX3" fmla="*/ 0 w 440266"/>
              <a:gd name="connsiteY3" fmla="*/ 4402667 h 4402667"/>
              <a:gd name="connsiteX0" fmla="*/ 177800 w 440266"/>
              <a:gd name="connsiteY0" fmla="*/ 0 h 4402667"/>
              <a:gd name="connsiteX1" fmla="*/ 440266 w 440266"/>
              <a:gd name="connsiteY1" fmla="*/ 0 h 4402667"/>
              <a:gd name="connsiteX2" fmla="*/ 440266 w 440266"/>
              <a:gd name="connsiteY2" fmla="*/ 3115734 h 4402667"/>
              <a:gd name="connsiteX3" fmla="*/ 0 w 440266"/>
              <a:gd name="connsiteY3" fmla="*/ 4402667 h 4402667"/>
              <a:gd name="connsiteX0" fmla="*/ 59266 w 321732"/>
              <a:gd name="connsiteY0" fmla="*/ 0 h 3124200"/>
              <a:gd name="connsiteX1" fmla="*/ 321732 w 321732"/>
              <a:gd name="connsiteY1" fmla="*/ 0 h 3124200"/>
              <a:gd name="connsiteX2" fmla="*/ 321732 w 321732"/>
              <a:gd name="connsiteY2" fmla="*/ 3115734 h 3124200"/>
              <a:gd name="connsiteX3" fmla="*/ 0 w 321732"/>
              <a:gd name="connsiteY3" fmla="*/ 3124200 h 3124200"/>
              <a:gd name="connsiteX0" fmla="*/ 245533 w 507999"/>
              <a:gd name="connsiteY0" fmla="*/ 0 h 3124200"/>
              <a:gd name="connsiteX1" fmla="*/ 507999 w 507999"/>
              <a:gd name="connsiteY1" fmla="*/ 0 h 3124200"/>
              <a:gd name="connsiteX2" fmla="*/ 507999 w 507999"/>
              <a:gd name="connsiteY2" fmla="*/ 3115734 h 3124200"/>
              <a:gd name="connsiteX3" fmla="*/ 0 w 507999"/>
              <a:gd name="connsiteY3" fmla="*/ 3124200 h 3124200"/>
              <a:gd name="connsiteX0" fmla="*/ 245533 w 507999"/>
              <a:gd name="connsiteY0" fmla="*/ 0 h 3124200"/>
              <a:gd name="connsiteX1" fmla="*/ 507999 w 507999"/>
              <a:gd name="connsiteY1" fmla="*/ 0 h 3124200"/>
              <a:gd name="connsiteX2" fmla="*/ 507999 w 507999"/>
              <a:gd name="connsiteY2" fmla="*/ 3073401 h 3124200"/>
              <a:gd name="connsiteX3" fmla="*/ 0 w 507999"/>
              <a:gd name="connsiteY3" fmla="*/ 3124200 h 3124200"/>
              <a:gd name="connsiteX0" fmla="*/ 237067 w 499533"/>
              <a:gd name="connsiteY0" fmla="*/ 0 h 3073401"/>
              <a:gd name="connsiteX1" fmla="*/ 499533 w 499533"/>
              <a:gd name="connsiteY1" fmla="*/ 0 h 3073401"/>
              <a:gd name="connsiteX2" fmla="*/ 499533 w 499533"/>
              <a:gd name="connsiteY2" fmla="*/ 3073401 h 3073401"/>
              <a:gd name="connsiteX3" fmla="*/ 0 w 499533"/>
              <a:gd name="connsiteY3" fmla="*/ 3073400 h 30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33" h="3073401">
                <a:moveTo>
                  <a:pt x="237067" y="0"/>
                </a:moveTo>
                <a:lnTo>
                  <a:pt x="499533" y="0"/>
                </a:lnTo>
                <a:lnTo>
                  <a:pt x="499533" y="3073401"/>
                </a:lnTo>
                <a:lnTo>
                  <a:pt x="0" y="3073400"/>
                </a:lnTo>
              </a:path>
            </a:pathLst>
          </a:cu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78662" y="3704898"/>
            <a:ext cx="1648527" cy="1614769"/>
            <a:chOff x="3343140" y="2765294"/>
            <a:chExt cx="1648527" cy="1614769"/>
          </a:xfrm>
        </p:grpSpPr>
        <p:pic>
          <p:nvPicPr>
            <p:cNvPr id="23" name="Picture 22" descr="Screen Shot 2015-06-04 at 4.09.47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140" y="2765294"/>
              <a:ext cx="1648527" cy="161476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flipH="1" flipV="1">
              <a:off x="3911600" y="3530599"/>
              <a:ext cx="45719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>
            <a:endCxn id="24" idx="3"/>
          </p:cNvCxnSpPr>
          <p:nvPr/>
        </p:nvCxnSpPr>
        <p:spPr>
          <a:xfrm>
            <a:off x="4123" y="4493062"/>
            <a:ext cx="1142999" cy="0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6" idx="3"/>
          </p:cNvCxnSpPr>
          <p:nvPr/>
        </p:nvCxnSpPr>
        <p:spPr>
          <a:xfrm flipV="1">
            <a:off x="435923" y="4412647"/>
            <a:ext cx="503794" cy="1043924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flipH="1" flipV="1">
            <a:off x="939717" y="4389788"/>
            <a:ext cx="45719" cy="45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939717" y="3818272"/>
            <a:ext cx="309006" cy="594375"/>
          </a:xfrm>
          <a:prstGeom prst="straightConnector1">
            <a:avLst/>
          </a:prstGeom>
          <a:ln w="41275">
            <a:solidFill>
              <a:srgbClr val="FF0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9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 Opportunity for Jet Geometry Engineering at RHIC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SubLead</a:t>
            </a:r>
            <a:r>
              <a:rPr lang="en-US" baseline="-25000" dirty="0" smtClean="0"/>
              <a:t> </a:t>
            </a:r>
            <a:r>
              <a:rPr lang="en-US" dirty="0" smtClean="0"/>
              <a:t>&amp; Constituent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b="1" dirty="0" smtClean="0">
                <a:uFill>
                  <a:solidFill/>
                </a:uFill>
                <a:sym typeface="Helvetica"/>
              </a:rPr>
              <a:t>systematically</a:t>
            </a:r>
            <a:r>
              <a:rPr lang="en-US" dirty="0" smtClean="0">
                <a:uFill>
                  <a:solidFill/>
                </a:uFill>
                <a:sym typeface="Helvetica"/>
              </a:rPr>
              <a:t> dial in the </a:t>
            </a:r>
            <a:r>
              <a:rPr lang="en-US" b="1" dirty="0" smtClean="0">
                <a:uFill>
                  <a:solidFill/>
                </a:uFill>
                <a:sym typeface="Helvetica"/>
              </a:rPr>
              <a:t>path length</a:t>
            </a:r>
            <a:r>
              <a:rPr lang="en-US" dirty="0" smtClean="0">
                <a:uFill>
                  <a:solidFill/>
                </a:uFill>
                <a:sym typeface="Helvetica"/>
              </a:rPr>
              <a:t> </a:t>
            </a:r>
            <a:r>
              <a:rPr lang="en-US" dirty="0">
                <a:uFill>
                  <a:solidFill/>
                </a:uFill>
                <a:sym typeface="Helvetica"/>
              </a:rPr>
              <a:t>of the recoil </a:t>
            </a:r>
            <a:r>
              <a:rPr lang="en-US" dirty="0" smtClean="0">
                <a:uFill>
                  <a:solidFill/>
                </a:uFill>
                <a:sym typeface="Helvetica"/>
              </a:rPr>
              <a:t>jet</a:t>
            </a:r>
          </a:p>
          <a:p>
            <a:endParaRPr lang="en-US" dirty="0" smtClean="0">
              <a:uFill>
                <a:solidFill/>
              </a:uFill>
              <a:sym typeface="Helvetica"/>
            </a:endParaRPr>
          </a:p>
          <a:p>
            <a:r>
              <a:rPr lang="en-US" dirty="0" smtClean="0"/>
              <a:t>Dijet </a:t>
            </a:r>
            <a:r>
              <a:rPr lang="en-US" dirty="0"/>
              <a:t>Imbalance = Recoil E-loss</a:t>
            </a:r>
            <a:r>
              <a:rPr lang="en-US" dirty="0" smtClean="0"/>
              <a:t>?</a:t>
            </a:r>
          </a:p>
          <a:p>
            <a:r>
              <a:rPr lang="en-US" dirty="0" smtClean="0"/>
              <a:t>Found  a </a:t>
            </a:r>
            <a:r>
              <a:rPr lang="en-US" b="1" dirty="0" smtClean="0"/>
              <a:t>“sweet spot”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Lost </a:t>
            </a:r>
            <a:r>
              <a:rPr lang="en-US" dirty="0"/>
              <a:t>energy seems to </a:t>
            </a:r>
            <a:r>
              <a:rPr lang="en-US" dirty="0" smtClean="0"/>
              <a:t>be</a:t>
            </a:r>
            <a:br>
              <a:rPr lang="en-US" dirty="0" smtClean="0"/>
            </a:br>
            <a:r>
              <a:rPr lang="en-US" b="1" dirty="0" smtClean="0">
                <a:solidFill>
                  <a:srgbClr val="800000"/>
                </a:solidFill>
              </a:rPr>
              <a:t>contained </a:t>
            </a:r>
            <a:r>
              <a:rPr lang="en-US" b="1" dirty="0">
                <a:solidFill>
                  <a:srgbClr val="800000"/>
                </a:solidFill>
              </a:rPr>
              <a:t>within R=0.4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Matching:</a:t>
            </a:r>
            <a:r>
              <a:rPr lang="en-US" dirty="0" smtClean="0"/>
              <a:t> </a:t>
            </a:r>
            <a:r>
              <a:rPr lang="en-US" i="1" dirty="0" smtClean="0"/>
              <a:t>Differentially</a:t>
            </a:r>
            <a:r>
              <a:rPr lang="en-US" dirty="0" smtClean="0"/>
              <a:t> study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/>
              </a:rPr>
              <a:t>Broadening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– </a:t>
            </a:r>
            <a:r>
              <a:rPr lang="en-US" i="1" dirty="0" smtClean="0">
                <a:solidFill>
                  <a:srgbClr val="008000"/>
                </a:solidFill>
                <a:sym typeface="Wingdings"/>
              </a:rPr>
              <a:t>jet</a:t>
            </a:r>
            <a:r>
              <a:rPr lang="en-US" i="1" dirty="0">
                <a:solidFill>
                  <a:srgbClr val="008000"/>
                </a:solidFill>
                <a:sym typeface="Wingdings"/>
              </a:rPr>
              <a:t>-by-</a:t>
            </a:r>
            <a:r>
              <a:rPr lang="en-US" i="1" dirty="0" smtClean="0">
                <a:solidFill>
                  <a:srgbClr val="008000"/>
                </a:solidFill>
                <a:sym typeface="Wingdings"/>
              </a:rPr>
              <a:t>jet</a:t>
            </a:r>
          </a:p>
          <a:p>
            <a:pPr lvl="1"/>
            <a:r>
              <a:rPr lang="en-US" dirty="0">
                <a:solidFill>
                  <a:srgbClr val="0000FF"/>
                </a:solidFill>
                <a:sym typeface="Wingdings"/>
              </a:rPr>
              <a:t>Softening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– </a:t>
            </a:r>
            <a:r>
              <a:rPr lang="en-US" i="1" dirty="0" smtClean="0">
                <a:solidFill>
                  <a:srgbClr val="0000FF"/>
                </a:solidFill>
                <a:sym typeface="Wingdings"/>
              </a:rPr>
              <a:t>jet</a:t>
            </a:r>
            <a:r>
              <a:rPr lang="en-US" i="1" dirty="0">
                <a:solidFill>
                  <a:srgbClr val="0000FF"/>
                </a:solidFill>
                <a:sym typeface="Wingdings"/>
              </a:rPr>
              <a:t>-by-jet</a:t>
            </a:r>
            <a:endParaRPr lang="en-US" i="1" dirty="0">
              <a:solidFill>
                <a:srgbClr val="0000FF"/>
              </a:solidFill>
            </a:endParaRPr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Future: </a:t>
            </a:r>
            <a:br>
              <a:rPr lang="en-US" dirty="0" smtClean="0"/>
            </a:br>
            <a:r>
              <a:rPr lang="en-US" dirty="0" smtClean="0"/>
              <a:t>Statistics </a:t>
            </a:r>
            <a:r>
              <a:rPr lang="en-US" dirty="0"/>
              <a:t>×</a:t>
            </a:r>
            <a:r>
              <a:rPr lang="en-US" dirty="0" smtClean="0"/>
              <a:t> 7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Fragmentation </a:t>
            </a:r>
            <a:r>
              <a:rPr lang="en-US" dirty="0"/>
              <a:t>function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radial </a:t>
            </a:r>
            <a:r>
              <a:rPr lang="en-US" dirty="0"/>
              <a:t>profile of in-medium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jet </a:t>
            </a:r>
            <a:r>
              <a:rPr lang="en-US" dirty="0"/>
              <a:t>energy </a:t>
            </a:r>
            <a:r>
              <a:rPr lang="en-US" dirty="0" smtClean="0"/>
              <a:t>loss</a:t>
            </a:r>
            <a:endParaRPr lang="en-US" baseline="-25000" dirty="0" smtClean="0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5590239" y="2700118"/>
            <a:ext cx="679408" cy="3218"/>
          </a:xfrm>
          <a:prstGeom prst="line">
            <a:avLst/>
          </a:prstGeom>
          <a:ln w="50800"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0" name="Line 46"/>
          <p:cNvSpPr>
            <a:spLocks noChangeShapeType="1"/>
          </p:cNvSpPr>
          <p:nvPr/>
        </p:nvSpPr>
        <p:spPr bwMode="auto">
          <a:xfrm flipV="1">
            <a:off x="7372787" y="2703336"/>
            <a:ext cx="679408" cy="3218"/>
          </a:xfrm>
          <a:prstGeom prst="line">
            <a:avLst/>
          </a:prstGeom>
          <a:ln w="50800"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" name="Picture 67" descr="Screen Shot 2015-06-04 at 4.15.41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92" y="4614627"/>
            <a:ext cx="2327821" cy="1717244"/>
          </a:xfrm>
          <a:prstGeom prst="rect">
            <a:avLst/>
          </a:prstGeom>
        </p:spPr>
      </p:pic>
      <p:sp>
        <p:nvSpPr>
          <p:cNvPr id="69" name="Shape 502"/>
          <p:cNvSpPr/>
          <p:nvPr/>
        </p:nvSpPr>
        <p:spPr>
          <a:xfrm>
            <a:off x="6160838" y="5776105"/>
            <a:ext cx="2351622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endParaRPr sz="1200" i="1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1" name="Shape 521"/>
          <p:cNvSpPr/>
          <p:nvPr/>
        </p:nvSpPr>
        <p:spPr>
          <a:xfrm>
            <a:off x="7424933" y="4961241"/>
            <a:ext cx="1682456" cy="7386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1400" dirty="0">
                <a:sym typeface="Helvetica"/>
              </a:rPr>
              <a:t>R=0.4</a:t>
            </a:r>
            <a:r>
              <a:rPr sz="1400" dirty="0" smtClean="0">
                <a:sym typeface="Helvetica"/>
              </a:rPr>
              <a:t>,p</a:t>
            </a:r>
            <a:r>
              <a:rPr sz="1400" baseline="-25000" dirty="0" smtClean="0">
                <a:sym typeface="Helvetica"/>
              </a:rPr>
              <a:t>T</a:t>
            </a:r>
            <a:r>
              <a:rPr sz="1400" baseline="30000" dirty="0" smtClean="0">
                <a:sym typeface="Helvetica"/>
              </a:rPr>
              <a:t>Cut</a:t>
            </a:r>
            <a:r>
              <a:rPr sz="1400" dirty="0">
                <a:sym typeface="Helvetica"/>
              </a:rPr>
              <a:t>&gt;2 </a:t>
            </a:r>
            <a:r>
              <a:rPr sz="1400" dirty="0" smtClean="0">
                <a:sym typeface="Helvetica"/>
              </a:rPr>
              <a:t>GeV</a:t>
            </a:r>
            <a:r>
              <a:rPr lang="en-US" sz="1400" dirty="0" smtClean="0">
                <a:sym typeface="Helvetica"/>
              </a:rPr>
              <a:t>/</a:t>
            </a:r>
            <a:r>
              <a:rPr lang="en-US" sz="1400" i="1" dirty="0" smtClean="0">
                <a:sym typeface="Helvetica"/>
              </a:rPr>
              <a:t>c</a:t>
            </a:r>
          </a:p>
          <a:p>
            <a:pPr lvl="0"/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T. </a:t>
            </a:r>
            <a:r>
              <a:rPr lang="en-US" sz="1400" i="1" dirty="0" err="1">
                <a:latin typeface="Times"/>
                <a:ea typeface="Times"/>
                <a:cs typeface="Times"/>
                <a:sym typeface="Times"/>
              </a:rPr>
              <a:t>Renk</a:t>
            </a: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,  PRC 87, 024905 (2013</a:t>
            </a:r>
            <a:r>
              <a:rPr lang="en-US" sz="1400" i="1" dirty="0" smtClean="0"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400" i="1" dirty="0"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839396" y="1539212"/>
            <a:ext cx="1489433" cy="2046905"/>
            <a:chOff x="2183165" y="1622318"/>
            <a:chExt cx="1489433" cy="2046905"/>
          </a:xfrm>
        </p:grpSpPr>
        <p:sp>
          <p:nvSpPr>
            <p:cNvPr id="67" name="Oval 44"/>
            <p:cNvSpPr>
              <a:spLocks noChangeArrowheads="1"/>
            </p:cNvSpPr>
            <p:nvPr/>
          </p:nvSpPr>
          <p:spPr bwMode="auto">
            <a:xfrm rot="7500000" flipV="1">
              <a:off x="2815236" y="2275406"/>
              <a:ext cx="958105" cy="727803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Trapezoid 70"/>
            <p:cNvSpPr/>
            <p:nvPr/>
          </p:nvSpPr>
          <p:spPr>
            <a:xfrm rot="18269909">
              <a:off x="2277469" y="2274094"/>
              <a:ext cx="2046905" cy="743353"/>
            </a:xfrm>
            <a:prstGeom prst="trapezoid">
              <a:avLst>
                <a:gd name="adj" fmla="val 106364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4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183165" y="1883226"/>
              <a:ext cx="858485" cy="596449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711965" y="2010515"/>
            <a:ext cx="1505146" cy="1411220"/>
            <a:chOff x="3603625" y="2539540"/>
            <a:chExt cx="1505146" cy="1411220"/>
          </a:xfrm>
        </p:grpSpPr>
        <p:sp>
          <p:nvSpPr>
            <p:cNvPr id="75" name="Oval 74"/>
            <p:cNvSpPr/>
            <p:nvPr/>
          </p:nvSpPr>
          <p:spPr>
            <a:xfrm>
              <a:off x="4449897" y="2952596"/>
              <a:ext cx="120650" cy="127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44"/>
            <p:cNvSpPr>
              <a:spLocks noChangeArrowheads="1"/>
            </p:cNvSpPr>
            <p:nvPr/>
          </p:nvSpPr>
          <p:spPr bwMode="auto">
            <a:xfrm rot="7500000" flipV="1">
              <a:off x="4265817" y="2812354"/>
              <a:ext cx="958105" cy="727803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Trapezoid 76"/>
            <p:cNvSpPr/>
            <p:nvPr/>
          </p:nvSpPr>
          <p:spPr>
            <a:xfrm rot="13522650">
              <a:off x="4518763" y="2552142"/>
              <a:ext cx="269011" cy="663958"/>
            </a:xfrm>
            <a:prstGeom prst="trapezoid">
              <a:avLst>
                <a:gd name="adj" fmla="val 32207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4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V="1">
              <a:off x="3603625" y="3014133"/>
              <a:ext cx="900642" cy="936627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4504268" y="2539540"/>
              <a:ext cx="507596" cy="474593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7622915" y="1831867"/>
            <a:ext cx="1328431" cy="1675929"/>
            <a:chOff x="7371660" y="2068015"/>
            <a:chExt cx="1328431" cy="1675929"/>
          </a:xfrm>
        </p:grpSpPr>
        <p:sp>
          <p:nvSpPr>
            <p:cNvPr id="81" name="Oval 44"/>
            <p:cNvSpPr>
              <a:spLocks noChangeArrowheads="1"/>
            </p:cNvSpPr>
            <p:nvPr/>
          </p:nvSpPr>
          <p:spPr bwMode="auto">
            <a:xfrm rot="7500000" flipV="1">
              <a:off x="7857137" y="2675890"/>
              <a:ext cx="958105" cy="727803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2" name="Straight Arrow Connector 81"/>
            <p:cNvCxnSpPr>
              <a:endCxn id="81" idx="0"/>
            </p:cNvCxnSpPr>
            <p:nvPr/>
          </p:nvCxnSpPr>
          <p:spPr>
            <a:xfrm flipV="1">
              <a:off x="7371660" y="2831067"/>
              <a:ext cx="666439" cy="912877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1" idx="0"/>
            </p:cNvCxnSpPr>
            <p:nvPr/>
          </p:nvCxnSpPr>
          <p:spPr>
            <a:xfrm flipH="1">
              <a:off x="8038099" y="2068015"/>
              <a:ext cx="603561" cy="763052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537319" y="3437232"/>
            <a:ext cx="357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RHIC </a:t>
            </a:r>
            <a:r>
              <a:rPr lang="en-US" dirty="0" smtClean="0"/>
              <a:t>Advantage:</a:t>
            </a:r>
            <a:br>
              <a:rPr lang="en-US" dirty="0" smtClean="0"/>
            </a:br>
            <a:r>
              <a:rPr lang="en-US" dirty="0" smtClean="0"/>
              <a:t>Steeply </a:t>
            </a:r>
            <a:r>
              <a:rPr lang="en-US" dirty="0"/>
              <a:t>falling spectrum</a:t>
            </a:r>
            <a:br>
              <a:rPr lang="en-US" dirty="0"/>
            </a:b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/>
              <a:t>Good correlation between</a:t>
            </a:r>
            <a:br>
              <a:rPr lang="en-US" dirty="0"/>
            </a:br>
            <a:r>
              <a:rPr lang="en-US" dirty="0" smtClean="0"/>
              <a:t>jet  and original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5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0" grpId="0" animBg="1"/>
      <p:bldP spid="61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87805"/>
            <a:ext cx="8229600" cy="48691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Jet reconstruction of leading and recoil jet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rgbClr val="000000"/>
                </a:solidFill>
              </a:rPr>
              <a:t>Energy loss </a:t>
            </a:r>
            <a:r>
              <a:rPr lang="en-US" sz="2400" i="1" dirty="0" smtClean="0">
                <a:solidFill>
                  <a:srgbClr val="000000"/>
                </a:solidFill>
              </a:rPr>
              <a:t>jet-by-jet</a:t>
            </a:r>
            <a:r>
              <a:rPr lang="en-US" sz="2400" dirty="0" smtClean="0">
                <a:solidFill>
                  <a:srgbClr val="000000"/>
                </a:solidFill>
              </a:rPr>
              <a:t> instead of ensemble-based</a:t>
            </a:r>
            <a:endParaRPr lang="en-US" sz="2400" dirty="0" smtClean="0">
              <a:solidFill>
                <a:srgbClr val="000000"/>
              </a:solidFill>
              <a:sym typeface="Wingdings"/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</a:rPr>
              <a:t>J</a:t>
            </a:r>
            <a:r>
              <a:rPr lang="en-US" sz="2400" dirty="0" smtClean="0">
                <a:solidFill>
                  <a:srgbClr val="000000"/>
                </a:solidFill>
              </a:rPr>
              <a:t>: Define </a:t>
            </a:r>
            <a:r>
              <a:rPr lang="en-US" sz="2400" dirty="0">
                <a:solidFill>
                  <a:srgbClr val="000000"/>
                </a:solidFill>
              </a:rPr>
              <a:t>a subset of </a:t>
            </a:r>
            <a:r>
              <a:rPr lang="en-US" sz="2400" dirty="0" smtClean="0"/>
              <a:t>imbalanced di-jets in </a:t>
            </a:r>
            <a:r>
              <a:rPr lang="en-US" sz="2400" dirty="0" err="1" smtClean="0"/>
              <a:t>Au+Au</a:t>
            </a:r>
            <a:r>
              <a:rPr lang="en-US" sz="2400" dirty="0" smtClean="0"/>
              <a:t>, that can be restored to </a:t>
            </a:r>
            <a:r>
              <a:rPr lang="en-US" sz="2400" i="1" dirty="0" err="1" smtClean="0"/>
              <a:t>pp</a:t>
            </a:r>
            <a:r>
              <a:rPr lang="en-US" sz="2400" dirty="0" smtClean="0"/>
              <a:t> balance</a:t>
            </a:r>
          </a:p>
          <a:p>
            <a:pPr lvl="1"/>
            <a:r>
              <a:rPr lang="en-US" sz="2400" dirty="0" smtClean="0"/>
              <a:t>“Lost” energy seems </a:t>
            </a:r>
            <a:r>
              <a:rPr lang="en-US" sz="2400" b="1" dirty="0" smtClean="0">
                <a:solidFill>
                  <a:srgbClr val="800000"/>
                </a:solidFill>
              </a:rPr>
              <a:t>contained within R=0.4 and low </a:t>
            </a:r>
            <a:r>
              <a:rPr lang="en-US" sz="2400" b="1" dirty="0" err="1" smtClean="0">
                <a:solidFill>
                  <a:srgbClr val="800000"/>
                </a:solidFill>
              </a:rPr>
              <a:t>p</a:t>
            </a:r>
            <a:r>
              <a:rPr lang="en-US" sz="2400" b="1" baseline="-25000" dirty="0" err="1" smtClean="0">
                <a:solidFill>
                  <a:srgbClr val="800000"/>
                </a:solidFill>
              </a:rPr>
              <a:t>T</a:t>
            </a:r>
            <a:endParaRPr lang="en-US" sz="2400" baseline="-250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uFill>
                  <a:solidFill/>
                </a:uFill>
                <a:sym typeface="Helvetica"/>
              </a:rPr>
              <a:t>Imbalance remains for smaller cone or higher constituent </a:t>
            </a:r>
            <a:r>
              <a:rPr lang="en-US" sz="2400" smtClean="0">
                <a:uFill>
                  <a:solidFill/>
                </a:uFill>
                <a:sym typeface="Helvetica"/>
              </a:rPr>
              <a:t>cutoff</a:t>
            </a:r>
            <a:r>
              <a:rPr lang="en-US" sz="2400">
                <a:solidFill>
                  <a:schemeClr val="tx1"/>
                </a:solidFill>
                <a:sym typeface="Helvetica"/>
              </a:rPr>
              <a:t> </a:t>
            </a:r>
          </a:p>
          <a:p>
            <a:pPr marL="274320" lvl="1" indent="0" algn="ctr">
              <a:buNone/>
            </a:pPr>
            <a:r>
              <a:rPr lang="en-US" sz="240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Observed </a:t>
            </a:r>
            <a:r>
              <a:rPr lang="en-US" sz="2400" b="1" dirty="0" smtClean="0">
                <a:solidFill>
                  <a:schemeClr val="tx1"/>
                </a:solidFill>
                <a:sym typeface="Wingdings"/>
              </a:rPr>
              <a:t>Broadening</a:t>
            </a:r>
            <a:r>
              <a:rPr lang="en-US" sz="2400" b="1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and </a:t>
            </a:r>
            <a:r>
              <a:rPr lang="en-US" sz="2400" b="1" dirty="0">
                <a:solidFill>
                  <a:srgbClr val="000000"/>
                </a:solidFill>
                <a:sym typeface="Wingdings"/>
              </a:rPr>
              <a:t>Softening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sym typeface="Wingdings"/>
              </a:rPr>
              <a:t>jet-by-jet</a:t>
            </a:r>
          </a:p>
          <a:p>
            <a:pPr lvl="2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6388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3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pp</a:t>
            </a:r>
            <a:r>
              <a:rPr lang="en-US" dirty="0" smtClean="0"/>
              <a:t> Reference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1199878"/>
            <a:ext cx="4327663" cy="3318262"/>
            <a:chOff x="0" y="1296098"/>
            <a:chExt cx="4327663" cy="3318262"/>
          </a:xfrm>
        </p:grpSpPr>
        <p:pic>
          <p:nvPicPr>
            <p:cNvPr id="10" name="evd_0.2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6098"/>
              <a:ext cx="4327663" cy="3318262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457200" y="1493397"/>
              <a:ext cx="1519992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Au+Au</a:t>
              </a:r>
              <a:r>
                <a:rPr lang="en-US" sz="2000" b="1" dirty="0" smtClean="0"/>
                <a:t> HT</a:t>
              </a:r>
              <a:endParaRPr lang="en-US" sz="20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33283" y="1199878"/>
            <a:ext cx="4327663" cy="3318261"/>
            <a:chOff x="0" y="1296098"/>
            <a:chExt cx="4327663" cy="3318261"/>
          </a:xfrm>
        </p:grpSpPr>
        <p:pic>
          <p:nvPicPr>
            <p:cNvPr id="17" name="evd_0.2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6098"/>
              <a:ext cx="4327663" cy="331826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457200" y="1493397"/>
              <a:ext cx="1519992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 smtClean="0"/>
                <a:t>pp</a:t>
              </a:r>
              <a:r>
                <a:rPr lang="en-US" sz="2000" b="1" dirty="0" smtClean="0"/>
                <a:t> HT</a:t>
              </a:r>
              <a:endParaRPr lang="en-US" sz="20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33283" y="1208348"/>
            <a:ext cx="4327662" cy="3318261"/>
            <a:chOff x="0" y="1296098"/>
            <a:chExt cx="4327662" cy="3318261"/>
          </a:xfrm>
        </p:grpSpPr>
        <p:pic>
          <p:nvPicPr>
            <p:cNvPr id="21" name="evd_0.2.gif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6098"/>
              <a:ext cx="4327662" cy="331826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457199" y="1493397"/>
              <a:ext cx="2101629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Central </a:t>
              </a:r>
              <a:r>
                <a:rPr lang="en-US" sz="2000" b="1" dirty="0" err="1" smtClean="0"/>
                <a:t>Au+Au</a:t>
              </a:r>
              <a:endParaRPr lang="en-US" sz="20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33284" y="1199878"/>
            <a:ext cx="4327662" cy="3318260"/>
            <a:chOff x="0" y="-51120"/>
            <a:chExt cx="4327662" cy="3318260"/>
          </a:xfrm>
        </p:grpSpPr>
        <p:pic>
          <p:nvPicPr>
            <p:cNvPr id="24" name="evd_0.2.gif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1120"/>
              <a:ext cx="4327662" cy="331826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346180" y="146179"/>
              <a:ext cx="2101629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 smtClean="0"/>
                <a:t>pp</a:t>
              </a:r>
              <a:r>
                <a:rPr lang="en-US" sz="2000" b="1" dirty="0" smtClean="0"/>
                <a:t> @  </a:t>
              </a:r>
              <a:r>
                <a:rPr lang="en-US" sz="2000" b="1" dirty="0" err="1" smtClean="0"/>
                <a:t>Au+Au</a:t>
              </a:r>
              <a:endParaRPr lang="en-US" sz="20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14466" y="1602026"/>
            <a:ext cx="1564998" cy="392560"/>
            <a:chOff x="3527855" y="2198590"/>
            <a:chExt cx="1564998" cy="392560"/>
          </a:xfrm>
        </p:grpSpPr>
        <p:sp>
          <p:nvSpPr>
            <p:cNvPr id="26" name="Shape 96"/>
            <p:cNvSpPr/>
            <p:nvPr/>
          </p:nvSpPr>
          <p:spPr>
            <a:xfrm>
              <a:off x="3527855" y="2579944"/>
              <a:ext cx="1551609" cy="1120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" name="Shape 108"/>
            <p:cNvSpPr/>
            <p:nvPr/>
          </p:nvSpPr>
          <p:spPr>
            <a:xfrm>
              <a:off x="3553970" y="2198590"/>
              <a:ext cx="1538883" cy="2462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lang="en-US" sz="1600" dirty="0" smtClean="0">
                  <a:uFill>
                    <a:solidFill/>
                  </a:uFill>
                  <a:latin typeface="Helvetica Neue"/>
                  <a:ea typeface="Helvetica Neue"/>
                  <a:cs typeface="Helvetica Neue"/>
                  <a:sym typeface="Helvetica Neue"/>
                </a:rPr>
                <a:t>Cannot compare</a:t>
              </a:r>
              <a:endPara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2186" y="2852475"/>
            <a:ext cx="1551609" cy="368522"/>
            <a:chOff x="3527855" y="2222628"/>
            <a:chExt cx="1551609" cy="368522"/>
          </a:xfrm>
        </p:grpSpPr>
        <p:sp>
          <p:nvSpPr>
            <p:cNvPr id="30" name="Shape 96"/>
            <p:cNvSpPr/>
            <p:nvPr/>
          </p:nvSpPr>
          <p:spPr>
            <a:xfrm>
              <a:off x="3527855" y="2579944"/>
              <a:ext cx="1551609" cy="11206"/>
            </a:xfrm>
            <a:prstGeom prst="line">
              <a:avLst/>
            </a:prstGeom>
            <a:noFill/>
            <a:ln w="50800" cap="flat">
              <a:solidFill>
                <a:srgbClr val="008000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>
                <a:solidFill>
                  <a:srgbClr val="008000"/>
                </a:solidFill>
              </a:endParaRPr>
            </a:p>
          </p:txBody>
        </p:sp>
        <p:sp>
          <p:nvSpPr>
            <p:cNvPr id="31" name="Shape 108"/>
            <p:cNvSpPr/>
            <p:nvPr/>
          </p:nvSpPr>
          <p:spPr>
            <a:xfrm>
              <a:off x="3864768" y="2222628"/>
              <a:ext cx="900338" cy="2462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0" algn="ctr">
                <a:defRPr sz="1800">
                  <a:uFillTx/>
                </a:defRPr>
              </a:pPr>
              <a:r>
                <a:rPr lang="en-US" sz="1600" b="1" dirty="0" smtClean="0">
                  <a:solidFill>
                    <a:srgbClr val="008000"/>
                  </a:solidFill>
                  <a:uFill>
                    <a:solidFill/>
                  </a:uFill>
                  <a:latin typeface="Helvetica Neue"/>
                  <a:ea typeface="Helvetica Neue"/>
                  <a:cs typeface="Helvetica Neue"/>
                  <a:sym typeface="Helvetica Neue"/>
                </a:rPr>
                <a:t>Compare</a:t>
              </a:r>
              <a:endParaRPr sz="1600" b="1" dirty="0">
                <a:solidFill>
                  <a:srgbClr val="008000"/>
                </a:solidFill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7200" y="4541701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correction to particle level. To compare on equal footing: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Embed full </a:t>
            </a:r>
            <a:r>
              <a:rPr lang="en-US" sz="2400" dirty="0" err="1" smtClean="0"/>
              <a:t>pp</a:t>
            </a:r>
            <a:r>
              <a:rPr lang="en-US" sz="2400" dirty="0" smtClean="0"/>
              <a:t> events into (unbiased) central events</a:t>
            </a:r>
          </a:p>
          <a:p>
            <a:endParaRPr lang="en-US" sz="2400" dirty="0" smtClean="0"/>
          </a:p>
          <a:p>
            <a:r>
              <a:rPr lang="en-US" sz="2400" dirty="0" smtClean="0"/>
              <a:t>Tower and efficiency uncertainty studied in </a:t>
            </a:r>
            <a:r>
              <a:rPr lang="en-US" sz="2400" i="1" dirty="0" err="1" smtClean="0"/>
              <a:t>pp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0552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roup 407"/>
          <p:cNvGrpSpPr/>
          <p:nvPr/>
        </p:nvGrpSpPr>
        <p:grpSpPr>
          <a:xfrm>
            <a:off x="132308" y="645795"/>
            <a:ext cx="5165500" cy="3726181"/>
            <a:chOff x="51759" y="0"/>
            <a:chExt cx="5739442" cy="4140200"/>
          </a:xfrm>
        </p:grpSpPr>
        <p:pic>
          <p:nvPicPr>
            <p:cNvPr id="405" name="aj_4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937882" y="-713118"/>
              <a:ext cx="4038601" cy="5668036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406" name="Shape 406"/>
            <p:cNvSpPr/>
            <p:nvPr/>
          </p:nvSpPr>
          <p:spPr>
            <a:xfrm rot="16200000">
              <a:off x="-787400" y="839159"/>
              <a:ext cx="1917699" cy="23938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Event Fraction</a:t>
              </a:r>
            </a:p>
          </p:txBody>
        </p:sp>
      </p:grpSp>
      <p:sp>
        <p:nvSpPr>
          <p:cNvPr id="408" name="Shape 4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/>
          <a:lstStyle/>
          <a:p>
            <a:pPr lvl="0">
              <a:defRPr sz="1800" b="0">
                <a:uFillTx/>
              </a:defRPr>
            </a:pPr>
            <a:r>
              <a:rPr sz="2500" b="1">
                <a:uFill>
                  <a:solidFill/>
                </a:uFill>
              </a:rPr>
              <a:t>pp HT Reference  and Systematic Errors</a:t>
            </a:r>
          </a:p>
        </p:txBody>
      </p:sp>
      <p:sp>
        <p:nvSpPr>
          <p:cNvPr id="410" name="Shape 410"/>
          <p:cNvSpPr/>
          <p:nvPr/>
        </p:nvSpPr>
        <p:spPr>
          <a:xfrm>
            <a:off x="5395345" y="4331971"/>
            <a:ext cx="2058141" cy="283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1100" i="1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100" b="1" i="1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112</a:t>
            </a:r>
            <a:r>
              <a:rPr sz="1100" i="1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122301 (2014)</a:t>
            </a:r>
          </a:p>
        </p:txBody>
      </p:sp>
      <p:sp>
        <p:nvSpPr>
          <p:cNvPr id="411" name="Shape 411"/>
          <p:cNvSpPr/>
          <p:nvPr/>
        </p:nvSpPr>
        <p:spPr>
          <a:xfrm>
            <a:off x="5303520" y="1211580"/>
            <a:ext cx="3234690" cy="2543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810"/>
              </a:spcBef>
              <a:defRPr sz="1800">
                <a:uFillTx/>
              </a:defRPr>
            </a:pPr>
            <a:r>
              <a:rPr sz="2000" b="1" u="sng">
                <a:uFill>
                  <a:solidFill/>
                </a:uFill>
                <a:sym typeface="Helvetica"/>
              </a:rPr>
              <a:t>Reference: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 b="1">
                <a:uFill>
                  <a:solidFill/>
                </a:uFill>
                <a:sym typeface="Helvetica"/>
              </a:rPr>
              <a:t>pp HT ⊗ AuAu MB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Embed pp HT randomly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into AuAu 0-20% minimum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bias event, adjusted for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relative tracking efficiency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between pp HT Y06 and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AuAu HT Y07</a:t>
            </a:r>
          </a:p>
        </p:txBody>
      </p:sp>
      <p:sp>
        <p:nvSpPr>
          <p:cNvPr id="412" name="Shape 412"/>
          <p:cNvSpPr/>
          <p:nvPr/>
        </p:nvSpPr>
        <p:spPr>
          <a:xfrm>
            <a:off x="422910" y="4526280"/>
            <a:ext cx="7978140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 b="1" u="sng">
                <a:uFill>
                  <a:solidFill/>
                </a:uFill>
                <a:sym typeface="Helvetica"/>
              </a:rPr>
              <a:t>Systematic Uncertainties (Analogous to Jet-Hadron Corr.)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- Tracking efficiency uncertainties 6%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- Relative Tower energy scale uncertainty 2%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- Background/vn: Null-Hypothesis Method1 vs. Method2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- Remaining uncertainties negligible</a:t>
            </a:r>
          </a:p>
        </p:txBody>
      </p:sp>
      <p:sp>
        <p:nvSpPr>
          <p:cNvPr id="413" name="Shape 413"/>
          <p:cNvSpPr/>
          <p:nvPr/>
        </p:nvSpPr>
        <p:spPr>
          <a:xfrm flipH="1">
            <a:off x="1062991" y="2775952"/>
            <a:ext cx="925271" cy="1784619"/>
          </a:xfrm>
          <a:prstGeom prst="line">
            <a:avLst/>
          </a:prstGeom>
          <a:ln w="25400">
            <a:solidFill/>
            <a:round/>
            <a:headEnd type="triangle"/>
          </a:ln>
        </p:spPr>
        <p:txBody>
          <a:bodyPr lIns="0" tIns="0" rIns="0" bIns="0"/>
          <a:lstStyle/>
          <a:p>
            <a:pPr defTabSz="41148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14" name="Shape 414"/>
          <p:cNvSpPr/>
          <p:nvPr/>
        </p:nvSpPr>
        <p:spPr>
          <a:xfrm flipV="1">
            <a:off x="2514041" y="1492267"/>
            <a:ext cx="2768577" cy="679433"/>
          </a:xfrm>
          <a:prstGeom prst="line">
            <a:avLst/>
          </a:prstGeom>
          <a:ln w="25400">
            <a:solidFill/>
            <a:round/>
            <a:headEnd type="triangle"/>
          </a:ln>
        </p:spPr>
        <p:txBody>
          <a:bodyPr lIns="0" tIns="0" rIns="0" bIns="0"/>
          <a:lstStyle/>
          <a:p>
            <a:pPr defTabSz="41148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417" name="Group 417"/>
          <p:cNvGrpSpPr/>
          <p:nvPr/>
        </p:nvGrpSpPr>
        <p:grpSpPr>
          <a:xfrm>
            <a:off x="3383280" y="2714625"/>
            <a:ext cx="1095677" cy="377220"/>
            <a:chOff x="0" y="0"/>
            <a:chExt cx="1217418" cy="419133"/>
          </a:xfrm>
        </p:grpSpPr>
        <p:pic>
          <p:nvPicPr>
            <p:cNvPr id="415" name="StarIcon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6" name="Shape 416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Kauder, WSU - Hard Probes '15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Data Analysis</a:t>
            </a:r>
          </a:p>
          <a:p>
            <a:pPr lvl="1"/>
            <a:r>
              <a:rPr lang="en-US" dirty="0" smtClean="0"/>
              <a:t>Data Selection and Jet Reconstruction</a:t>
            </a:r>
          </a:p>
          <a:p>
            <a:pPr lvl="1"/>
            <a:r>
              <a:rPr lang="en-US" dirty="0" smtClean="0"/>
              <a:t>Method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6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aj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575411" y="421626"/>
            <a:ext cx="4498812" cy="6155055"/>
          </a:xfrm>
          <a:prstGeom prst="rect">
            <a:avLst/>
          </a:prstGeom>
          <a:ln w="12700">
            <a:round/>
          </a:ln>
        </p:spPr>
      </p:pic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rmAutofit fontScale="90000"/>
          </a:bodyPr>
          <a:lstStyle/>
          <a:p>
            <a:pPr lvl="0">
              <a:defRPr sz="1800" b="0">
                <a:uFillTx/>
              </a:defRPr>
            </a:pPr>
            <a:r>
              <a:rPr lang="en-US" sz="2800" dirty="0">
                <a:uFill>
                  <a:solidFill/>
                </a:uFill>
              </a:rPr>
              <a:t>Di-Jet Imbalance A</a:t>
            </a:r>
            <a:r>
              <a:rPr lang="en-US" sz="2800" baseline="-5999" dirty="0">
                <a:uFill>
                  <a:solidFill/>
                </a:uFill>
              </a:rPr>
              <a:t>J</a:t>
            </a:r>
            <a:r>
              <a:rPr lang="en-US" sz="2800" dirty="0">
                <a:uFill>
                  <a:solidFill/>
                </a:uFill>
              </a:rPr>
              <a:t> </a:t>
            </a:r>
            <a:br>
              <a:rPr lang="en-US" sz="2800" dirty="0">
                <a:uFill>
                  <a:solidFill/>
                </a:uFill>
              </a:rPr>
            </a:br>
            <a:r>
              <a:rPr lang="en-US" sz="2800" dirty="0">
                <a:uFill>
                  <a:solidFill/>
                </a:uFill>
              </a:rPr>
              <a:t>Central </a:t>
            </a:r>
            <a:r>
              <a:rPr lang="en-US" sz="2800" dirty="0" err="1">
                <a:uFill>
                  <a:solidFill/>
                </a:uFill>
              </a:rPr>
              <a:t>Au+Au</a:t>
            </a:r>
            <a:r>
              <a:rPr lang="en-US" sz="2800" dirty="0">
                <a:uFill>
                  <a:solidFill/>
                </a:uFill>
              </a:rPr>
              <a:t>, R=</a:t>
            </a:r>
            <a:r>
              <a:rPr lang="en-US" sz="2800" dirty="0" smtClean="0">
                <a:uFill>
                  <a:solidFill/>
                </a:uFill>
              </a:rPr>
              <a:t>0.2</a:t>
            </a:r>
            <a:endParaRPr sz="2500" b="1" dirty="0">
              <a:uFill>
                <a:solidFill/>
              </a:uFill>
            </a:endParaRP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4294967295"/>
          </p:nvPr>
        </p:nvSpPr>
        <p:spPr>
          <a:xfrm>
            <a:off x="8773345" y="6595110"/>
            <a:ext cx="217293" cy="2171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2296" tIns="41148" rIns="82296" bIns="41148"/>
          <a:lstStyle/>
          <a:p>
            <a:pPr lvl="0">
              <a:defRPr sz="1800" b="0">
                <a:uFillTx/>
              </a:defRPr>
            </a:pPr>
            <a:fld id="{86CB4B4D-7CA3-9044-876B-883B54F8677D}" type="slidenum">
              <a:rPr sz="800" b="1">
                <a:uFill>
                  <a:solidFill/>
                </a:uFill>
              </a:rPr>
              <a:t>20</a:t>
            </a:fld>
            <a:endParaRPr sz="800" b="1">
              <a:uFill>
                <a:solidFill/>
              </a:u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5227724" y="2055563"/>
            <a:ext cx="2160240" cy="846311"/>
          </a:xfrm>
          <a:prstGeom prst="rect">
            <a:avLst/>
          </a:prstGeom>
          <a:solidFill>
            <a:srgbClr val="FFFFFF"/>
          </a:solidFill>
          <a:ln w="12700"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210" name="Group 210"/>
          <p:cNvGrpSpPr/>
          <p:nvPr/>
        </p:nvGrpSpPr>
        <p:grpSpPr>
          <a:xfrm>
            <a:off x="1747289" y="1249747"/>
            <a:ext cx="6155055" cy="4498814"/>
            <a:chOff x="0" y="0"/>
            <a:chExt cx="7200900" cy="5130800"/>
          </a:xfrm>
        </p:grpSpPr>
        <p:pic>
          <p:nvPicPr>
            <p:cNvPr id="207" name="aj_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208" name="Shape 208"/>
            <p:cNvSpPr/>
            <p:nvPr/>
          </p:nvSpPr>
          <p:spPr>
            <a:xfrm>
              <a:off x="3816350" y="869950"/>
              <a:ext cx="24257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3829050" y="1568450"/>
              <a:ext cx="2514600" cy="3048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11" name="Shape 211"/>
          <p:cNvSpPr/>
          <p:nvPr/>
        </p:nvSpPr>
        <p:spPr>
          <a:xfrm>
            <a:off x="228601" y="2926080"/>
            <a:ext cx="10259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>
                <a:uFill>
                  <a:solidFill/>
                </a:uFill>
                <a:sym typeface="Helvetica"/>
              </a:rPr>
              <a:t>Sys. Uncertainties:</a:t>
            </a:r>
            <a:br>
              <a:rPr sz="1100">
                <a:uFill>
                  <a:solidFill/>
                </a:uFill>
                <a:sym typeface="Helvetica"/>
              </a:rPr>
            </a:br>
            <a:r>
              <a:rPr sz="1100">
                <a:uFill>
                  <a:solidFill/>
                </a:uFill>
                <a:sym typeface="Helvetica"/>
              </a:rPr>
              <a:t>- tracking eff. 6%</a:t>
            </a:r>
            <a:br>
              <a:rPr sz="1100">
                <a:uFill>
                  <a:solidFill/>
                </a:uFill>
                <a:sym typeface="Helvetica"/>
              </a:rPr>
            </a:br>
            <a:r>
              <a:rPr sz="1100">
                <a:uFill>
                  <a:solidFill/>
                </a:uFill>
                <a:sym typeface="Helvetica"/>
              </a:rPr>
              <a:t>- tower energy</a:t>
            </a:r>
            <a:br>
              <a:rPr sz="1100">
                <a:uFill>
                  <a:solidFill/>
                </a:uFill>
                <a:sym typeface="Helvetica"/>
              </a:rPr>
            </a:br>
            <a:r>
              <a:rPr sz="1100">
                <a:uFill>
                  <a:solidFill/>
                </a:uFill>
                <a:sym typeface="Helvetica"/>
              </a:rPr>
              <a:t>  scale 2% </a:t>
            </a:r>
          </a:p>
        </p:txBody>
      </p:sp>
      <p:pic>
        <p:nvPicPr>
          <p:cNvPr id="213" name="aj_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2575411" y="509166"/>
            <a:ext cx="4498812" cy="6155055"/>
          </a:xfrm>
          <a:prstGeom prst="rect">
            <a:avLst/>
          </a:prstGeom>
          <a:ln w="12700">
            <a:round/>
          </a:ln>
        </p:spPr>
      </p:pic>
      <p:sp>
        <p:nvSpPr>
          <p:cNvPr id="214" name="Shape 214"/>
          <p:cNvSpPr/>
          <p:nvPr/>
        </p:nvSpPr>
        <p:spPr>
          <a:xfrm>
            <a:off x="6921867" y="5572500"/>
            <a:ext cx="660403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217" name="Group 217"/>
          <p:cNvGrpSpPr/>
          <p:nvPr/>
        </p:nvGrpSpPr>
        <p:grpSpPr>
          <a:xfrm>
            <a:off x="6084974" y="3810068"/>
            <a:ext cx="1040603" cy="367506"/>
            <a:chOff x="0" y="0"/>
            <a:chExt cx="1217418" cy="419133"/>
          </a:xfrm>
        </p:grpSpPr>
        <p:pic>
          <p:nvPicPr>
            <p:cNvPr id="215" name="StarIc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Shape 216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218" name="Shape 218"/>
          <p:cNvSpPr/>
          <p:nvPr/>
        </p:nvSpPr>
        <p:spPr>
          <a:xfrm rot="16200000">
            <a:off x="997125" y="2302452"/>
            <a:ext cx="1681487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219" name="Shape 219"/>
          <p:cNvSpPr/>
          <p:nvPr/>
        </p:nvSpPr>
        <p:spPr>
          <a:xfrm>
            <a:off x="2087293" y="1353782"/>
            <a:ext cx="560964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R=0.2, </a:t>
            </a:r>
            <a:r>
              <a:rPr sz="1300" b="1" dirty="0" smtClean="0">
                <a:uFill>
                  <a:solidFill/>
                </a:uFill>
                <a:sym typeface="Helvetica"/>
              </a:rPr>
              <a:t>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 smtClean="0">
                <a:uFill>
                  <a:solidFill/>
                </a:uFill>
                <a:sym typeface="Helvetica"/>
              </a:rPr>
              <a:t>Lead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&gt;16 GeV &amp; 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T,</a:t>
            </a:r>
            <a:r>
              <a:rPr lang="en-US" sz="1300" b="1" baseline="30000" dirty="0" smtClean="0">
                <a:uFill>
                  <a:solidFill/>
                </a:uFill>
                <a:sym typeface="Helvetica"/>
              </a:rPr>
              <a:t>SubLead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&gt;8 GeV with 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sz="1300" b="1" baseline="31999" dirty="0" smtClean="0">
                <a:uFill>
                  <a:solidFill/>
                </a:uFill>
                <a:sym typeface="Helvetica"/>
              </a:rPr>
              <a:t>cut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220" name="Shape 220"/>
          <p:cNvSpPr/>
          <p:nvPr/>
        </p:nvSpPr>
        <p:spPr>
          <a:xfrm>
            <a:off x="7680960" y="2811780"/>
            <a:ext cx="94261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&lt;</a:t>
            </a:r>
            <a:r>
              <a:rPr lang="en-US"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sz="1100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-10</a:t>
            </a:r>
            <a:br>
              <a:rPr sz="1100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sz="110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(stat. error only)</a:t>
            </a:r>
          </a:p>
        </p:txBody>
      </p:sp>
      <p:sp>
        <p:nvSpPr>
          <p:cNvPr id="221" name="Shape 221"/>
          <p:cNvSpPr/>
          <p:nvPr/>
        </p:nvSpPr>
        <p:spPr>
          <a:xfrm>
            <a:off x="7680960" y="3257550"/>
            <a:ext cx="94261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uFill>
                  <a:solidFill/>
                </a:uFill>
                <a:sym typeface="Helvetica"/>
              </a:rPr>
              <a:t>p-</a:t>
            </a:r>
            <a:r>
              <a:rPr sz="1100" dirty="0" smtClean="0">
                <a:uFill>
                  <a:solidFill/>
                </a:uFill>
                <a:sym typeface="Helvetica"/>
              </a:rPr>
              <a:t>value</a:t>
            </a:r>
            <a:r>
              <a:rPr lang="en-US" sz="1100" dirty="0" smtClean="0">
                <a:uFill>
                  <a:solidFill/>
                </a:uFill>
                <a:sym typeface="Helvetica"/>
              </a:rPr>
              <a:t> </a:t>
            </a:r>
            <a:r>
              <a:rPr sz="1100" dirty="0" smtClean="0">
                <a:uFill>
                  <a:solidFill/>
                </a:uFill>
                <a:sym typeface="Helvetica"/>
              </a:rPr>
              <a:t>&lt;</a:t>
            </a:r>
            <a:r>
              <a:rPr lang="en-US" sz="1100" dirty="0" smtClean="0">
                <a:uFill>
                  <a:solidFill/>
                </a:uFill>
                <a:sym typeface="Helvetica"/>
              </a:rPr>
              <a:t> </a:t>
            </a:r>
            <a:r>
              <a:rPr sz="1100" dirty="0" smtClean="0">
                <a:uFill>
                  <a:solidFill/>
                </a:uFill>
                <a:sym typeface="Helvetica"/>
              </a:rPr>
              <a:t>10</a:t>
            </a:r>
            <a:r>
              <a:rPr sz="1100" baseline="31999" dirty="0">
                <a:uFill>
                  <a:solidFill/>
                </a:uFill>
                <a:sym typeface="Helvetica"/>
              </a:rPr>
              <a:t>-4</a:t>
            </a:r>
            <a:br>
              <a:rPr sz="1100" baseline="31999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(stat. error only)</a:t>
            </a:r>
          </a:p>
        </p:txBody>
      </p:sp>
      <p:sp>
        <p:nvSpPr>
          <p:cNvPr id="212" name="Shape 212"/>
          <p:cNvSpPr/>
          <p:nvPr/>
        </p:nvSpPr>
        <p:spPr>
          <a:xfrm>
            <a:off x="1758483" y="5666086"/>
            <a:ext cx="614386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>
                <a:sym typeface="Helvetica"/>
              </a:rPr>
              <a:t>Matched Au+Au A</a:t>
            </a:r>
            <a:r>
              <a:rPr sz="2200" b="1" baseline="-5999" dirty="0">
                <a:sym typeface="Helvetica"/>
              </a:rPr>
              <a:t>J</a:t>
            </a:r>
            <a:r>
              <a:rPr sz="2200" b="1" dirty="0">
                <a:sym typeface="Helvetica"/>
              </a:rPr>
              <a:t> ≠  p+p A</a:t>
            </a:r>
            <a:r>
              <a:rPr sz="2200" b="1" baseline="-5999" dirty="0">
                <a:sym typeface="Helvetica"/>
              </a:rPr>
              <a:t>J </a:t>
            </a:r>
            <a:r>
              <a:rPr sz="2200" b="1" dirty="0">
                <a:sym typeface="Helvetica"/>
              </a:rPr>
              <a:t>for R=0.2</a:t>
            </a:r>
          </a:p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>
                <a:sym typeface="Helvetica"/>
              </a:rPr>
              <a:t>→ (recoil) Jet broadening in 0.2 − 0.4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 useBgFill="1">
        <p:nvSpPr>
          <p:cNvPr id="23" name="TextBox 22"/>
          <p:cNvSpPr txBox="1"/>
          <p:nvPr/>
        </p:nvSpPr>
        <p:spPr>
          <a:xfrm>
            <a:off x="5563393" y="3011328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</a:t>
            </a:r>
            <a:r>
              <a:rPr lang="en-US" sz="1300" b="1" smtClean="0"/>
              <a:t>=0.2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20597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 advAuto="0"/>
      <p:bldP spid="221" grpId="0" animBg="1" advAuto="0"/>
      <p:bldP spid="212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/>
          </p:cNvSpPr>
          <p:nvPr>
            <p:ph type="title"/>
          </p:nvPr>
        </p:nvSpPr>
        <p:spPr>
          <a:xfrm>
            <a:off x="262890" y="11430"/>
            <a:ext cx="8606791" cy="5829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>
                <a:uFillTx/>
              </a:defRPr>
            </a:pPr>
            <a:r>
              <a:rPr sz="2500" b="1">
                <a:uFill>
                  <a:solidFill/>
                </a:uFill>
              </a:rPr>
              <a:t> PYTHIA8 Particle Level (PL) and Toy Bkg. Model</a:t>
            </a:r>
          </a:p>
        </p:txBody>
      </p:sp>
      <p:sp>
        <p:nvSpPr>
          <p:cNvPr id="492" name="Shape 492"/>
          <p:cNvSpPr/>
          <p:nvPr/>
        </p:nvSpPr>
        <p:spPr>
          <a:xfrm>
            <a:off x="2034540" y="925830"/>
            <a:ext cx="491160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400" b="1">
                <a:uFill>
                  <a:solidFill/>
                </a:uFill>
                <a:sym typeface="Helvetica"/>
              </a:rPr>
              <a:t>Anti-k</a:t>
            </a:r>
            <a:r>
              <a:rPr sz="1400" b="1" baseline="-5999">
                <a:uFill>
                  <a:solidFill/>
                </a:uFill>
                <a:sym typeface="Helvetica"/>
              </a:rPr>
              <a:t>T</a:t>
            </a:r>
            <a:r>
              <a:rPr sz="1400" b="1">
                <a:uFill>
                  <a:solidFill/>
                </a:uFill>
                <a:sym typeface="Helvetica"/>
              </a:rPr>
              <a:t> R=0.4, p</a:t>
            </a:r>
            <a:r>
              <a:rPr sz="1400" b="1" baseline="-5999">
                <a:uFill>
                  <a:solidFill/>
                </a:uFill>
                <a:sym typeface="Helvetica"/>
              </a:rPr>
              <a:t>T,1</a:t>
            </a:r>
            <a:r>
              <a:rPr sz="1400" b="1">
                <a:uFill>
                  <a:solidFill/>
                </a:uFill>
                <a:sym typeface="Helvetica"/>
              </a:rPr>
              <a:t>&gt;20 GeV &amp; p</a:t>
            </a:r>
            <a:r>
              <a:rPr sz="1400" b="1" baseline="-5999">
                <a:uFill>
                  <a:solidFill/>
                </a:uFill>
                <a:sym typeface="Helvetica"/>
              </a:rPr>
              <a:t>T,2</a:t>
            </a:r>
            <a:r>
              <a:rPr sz="1400" b="1">
                <a:uFill>
                  <a:solidFill/>
                </a:uFill>
                <a:sym typeface="Helvetica"/>
              </a:rPr>
              <a:t>&gt;10 GeV with p</a:t>
            </a:r>
            <a:r>
              <a:rPr sz="1400" b="1" baseline="-5999">
                <a:uFill>
                  <a:solidFill/>
                </a:uFill>
                <a:sym typeface="Helvetica"/>
              </a:rPr>
              <a:t>T</a:t>
            </a:r>
            <a:r>
              <a:rPr sz="1400" b="1" baseline="31999">
                <a:uFill>
                  <a:solidFill/>
                </a:uFill>
                <a:sym typeface="Helvetica"/>
              </a:rPr>
              <a:t>cut</a:t>
            </a:r>
            <a:r>
              <a:rPr sz="1400" b="1">
                <a:uFill>
                  <a:solidFill/>
                </a:uFill>
                <a:sym typeface="Helvetica"/>
              </a:rPr>
              <a:t>&gt;2 GeV</a:t>
            </a:r>
          </a:p>
        </p:txBody>
      </p:sp>
      <p:grpSp>
        <p:nvGrpSpPr>
          <p:cNvPr id="497" name="Group 497"/>
          <p:cNvGrpSpPr/>
          <p:nvPr/>
        </p:nvGrpSpPr>
        <p:grpSpPr>
          <a:xfrm>
            <a:off x="646435" y="754380"/>
            <a:ext cx="7811767" cy="5543550"/>
            <a:chOff x="51511" y="0"/>
            <a:chExt cx="8679739" cy="6159500"/>
          </a:xfrm>
        </p:grpSpPr>
        <p:grpSp>
          <p:nvGrpSpPr>
            <p:cNvPr id="495" name="Group 495"/>
            <p:cNvGrpSpPr/>
            <p:nvPr/>
          </p:nvGrpSpPr>
          <p:grpSpPr>
            <a:xfrm>
              <a:off x="95249" y="0"/>
              <a:ext cx="8636001" cy="6159500"/>
              <a:chOff x="0" y="0"/>
              <a:chExt cx="8636000" cy="6159500"/>
            </a:xfrm>
          </p:grpSpPr>
          <p:pic>
            <p:nvPicPr>
              <p:cNvPr id="493" name="pythia_compare.gi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8636000" cy="6159500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sp>
            <p:nvSpPr>
              <p:cNvPr id="494" name="Shape 494"/>
              <p:cNvSpPr/>
              <p:nvPr/>
            </p:nvSpPr>
            <p:spPr>
              <a:xfrm>
                <a:off x="4889500" y="736600"/>
                <a:ext cx="2235562" cy="15388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  <a:sym typeface="Helvetica"/>
                  </a:rPr>
                  <a:t>Pythia8 PL</a:t>
                </a:r>
              </a:p>
              <a:p>
                <a:pPr lvl="0">
                  <a:defRPr sz="1800">
                    <a:uFillTx/>
                  </a:defRPr>
                </a:pPr>
                <a:r>
                  <a:rPr>
                    <a:solidFill>
                      <a:srgbClr val="FF2600"/>
                    </a:solidFill>
                    <a:uFill>
                      <a:solidFill>
                        <a:srgbClr val="FF2600"/>
                      </a:solidFill>
                    </a:uFill>
                    <a:sym typeface="Helvetica"/>
                  </a:rPr>
                  <a:t>Pythia8 PL &amp; Bkg</a:t>
                </a:r>
              </a:p>
              <a:p>
                <a:pPr lvl="0">
                  <a:defRPr sz="1800">
                    <a:uFillTx/>
                  </a:defRPr>
                </a:pPr>
                <a:r>
                  <a:rPr>
                    <a:solidFill>
                      <a:srgbClr val="0433FF"/>
                    </a:solidFill>
                    <a:uFill>
                      <a:solidFill>
                        <a:srgbClr val="0433FF"/>
                      </a:solidFill>
                    </a:uFill>
                    <a:sym typeface="Helvetica"/>
                  </a:rPr>
                  <a:t>Pythia8 PL &amp; Bkg (v2)</a:t>
                </a:r>
              </a:p>
              <a:p>
                <a:pPr lvl="0">
                  <a:defRPr sz="1800">
                    <a:uFillTx/>
                  </a:defRPr>
                </a:pPr>
                <a:r>
                  <a:rPr>
                    <a:solidFill>
                      <a:srgbClr val="FF40FF"/>
                    </a:solidFill>
                    <a:uFill>
                      <a:solidFill>
                        <a:srgbClr val="FF40FF"/>
                      </a:solidFill>
                    </a:uFill>
                    <a:sym typeface="Helvetica"/>
                  </a:rPr>
                  <a:t>Pythia8 PL &amp; Bkg</a:t>
                </a:r>
              </a:p>
              <a:p>
                <a:pPr lvl="0">
                  <a:defRPr sz="1800">
                    <a:uFillTx/>
                  </a:defRPr>
                </a:pPr>
                <a:r>
                  <a:rPr>
                    <a:solidFill>
                      <a:srgbClr val="FF40FF"/>
                    </a:solidFill>
                    <a:uFill>
                      <a:solidFill>
                        <a:srgbClr val="FF40FF"/>
                      </a:solidFill>
                    </a:uFill>
                    <a:sym typeface="Helvetica"/>
                  </a:rPr>
                  <a:t>&amp; track eff. Y07</a:t>
                </a:r>
              </a:p>
            </p:txBody>
          </p:sp>
        </p:grpSp>
        <p:sp>
          <p:nvSpPr>
            <p:cNvPr id="496" name="Shape 496"/>
            <p:cNvSpPr/>
            <p:nvPr/>
          </p:nvSpPr>
          <p:spPr>
            <a:xfrm rot="16200000">
              <a:off x="-762000" y="1289761"/>
              <a:ext cx="1917700" cy="2906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9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700">
                  <a:uFill>
                    <a:solidFill/>
                  </a:uFill>
                </a:rPr>
                <a:t>Event Fraction</a:t>
              </a:r>
            </a:p>
          </p:txBody>
        </p:sp>
      </p:grp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Kauder, WSU - Hard Probes '15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319588" y="3159123"/>
            <a:ext cx="4746624" cy="3077211"/>
          </a:xfrm>
        </p:spPr>
        <p:txBody>
          <a:bodyPr>
            <a:normAutofit/>
          </a:bodyPr>
          <a:lstStyle/>
          <a:p>
            <a:r>
              <a:rPr lang="en-US" i="1" dirty="0" smtClean="0"/>
              <a:t>Ensemble-based</a:t>
            </a:r>
            <a:endParaRPr lang="en-US" dirty="0" smtClean="0"/>
          </a:p>
          <a:p>
            <a:pPr lvl="1"/>
            <a:r>
              <a:rPr lang="en-US" dirty="0"/>
              <a:t>hard trigger </a:t>
            </a:r>
            <a:r>
              <a:rPr lang="en-US" dirty="0">
                <a:sym typeface="Wingdings"/>
              </a:rPr>
              <a:t> small modification</a:t>
            </a:r>
            <a:endParaRPr lang="en-US" dirty="0"/>
          </a:p>
          <a:p>
            <a:pPr lvl="1"/>
            <a:r>
              <a:rPr lang="en-US" dirty="0" smtClean="0"/>
              <a:t>Suppression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Enhancement at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Broadening in </a:t>
            </a:r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>
                <a:sym typeface="Wingdings"/>
              </a:rPr>
              <a:t>Goal: </a:t>
            </a:r>
            <a:r>
              <a:rPr lang="en-US" dirty="0">
                <a:sym typeface="Wingdings"/>
              </a:rPr>
              <a:t>jet-by-jet E-</a:t>
            </a:r>
            <a:r>
              <a:rPr lang="en-US" dirty="0" smtClean="0">
                <a:sym typeface="Wingdings"/>
              </a:rPr>
              <a:t>loss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</a:t>
            </a:r>
            <a:r>
              <a:rPr lang="en-US" b="1" dirty="0" smtClean="0">
                <a:sym typeface="Wingdings"/>
              </a:rPr>
              <a:t>Di-jet Imbalance A</a:t>
            </a:r>
            <a:r>
              <a:rPr lang="en-US" b="1" baseline="-25000" dirty="0" smtClean="0">
                <a:sym typeface="Wingdings"/>
              </a:rPr>
              <a:t>J</a:t>
            </a:r>
            <a:endParaRPr lang="en-US" b="1" baseline="-25000" dirty="0" smtClean="0"/>
          </a:p>
          <a:p>
            <a:endParaRPr lang="en-US" dirty="0"/>
          </a:p>
        </p:txBody>
      </p:sp>
      <p:pic>
        <p:nvPicPr>
          <p:cNvPr id="7" name="Picture 6" descr="Screen Shot 2015-05-31 at 9.3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574"/>
            <a:ext cx="3540125" cy="1860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48" y="1300024"/>
            <a:ext cx="2451100" cy="1940200"/>
          </a:xfrm>
          <a:prstGeom prst="rect">
            <a:avLst/>
          </a:prstGeom>
        </p:spPr>
      </p:pic>
      <p:pic>
        <p:nvPicPr>
          <p:cNvPr id="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3200" y="1303169"/>
            <a:ext cx="2181225" cy="1938505"/>
          </a:xfrm>
          <a:prstGeom prst="rect">
            <a:avLst/>
          </a:prstGeom>
          <a:ln w="12700">
            <a:round/>
          </a:ln>
        </p:spPr>
      </p:pic>
      <p:pic>
        <p:nvPicPr>
          <p:cNvPr id="10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41318" y="3721722"/>
            <a:ext cx="2030563" cy="2435025"/>
          </a:xfrm>
          <a:prstGeom prst="rect">
            <a:avLst/>
          </a:prstGeom>
          <a:ln w="12700">
            <a:round/>
          </a:ln>
        </p:spPr>
      </p:pic>
      <p:pic>
        <p:nvPicPr>
          <p:cNvPr id="11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1300" y="3687009"/>
            <a:ext cx="1988152" cy="2549325"/>
          </a:xfrm>
          <a:prstGeom prst="rect">
            <a:avLst/>
          </a:prstGeom>
          <a:ln w="12700">
            <a:round/>
          </a:ln>
        </p:spPr>
      </p:pic>
      <p:sp>
        <p:nvSpPr>
          <p:cNvPr id="12" name="Shape 74"/>
          <p:cNvSpPr/>
          <p:nvPr/>
        </p:nvSpPr>
        <p:spPr>
          <a:xfrm>
            <a:off x="241300" y="593130"/>
            <a:ext cx="2000018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200" b="1" dirty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Di-hadron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9</a:t>
            </a:r>
            <a:r>
              <a:rPr lang="en-US"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072304 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2003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200" i="1" dirty="0" smtClean="0">
              <a:solidFill>
                <a:srgbClr val="231E20"/>
              </a:solidFill>
              <a:latin typeface="Times"/>
              <a:ea typeface="Times"/>
              <a:cs typeface="Times"/>
              <a:sym typeface="Times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lang="en-US"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95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,152301 </a:t>
            </a:r>
            <a:r>
              <a:rPr lang="en-US"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2005)</a:t>
            </a:r>
            <a:endParaRPr lang="en-US" sz="1200" i="1" dirty="0">
              <a:solidFill>
                <a:srgbClr val="231E2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Decade+ of Jet Quenching in STAR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Shape 74"/>
          <p:cNvSpPr/>
          <p:nvPr/>
        </p:nvSpPr>
        <p:spPr>
          <a:xfrm>
            <a:off x="4271881" y="693568"/>
            <a:ext cx="2010566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200" b="1" dirty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Di</a:t>
            </a:r>
            <a:r>
              <a:rPr sz="22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-</a:t>
            </a:r>
            <a:r>
              <a:rPr lang="en-US" sz="22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Jets</a:t>
            </a:r>
            <a:endParaRPr sz="2200" b="1" dirty="0">
              <a:uFill>
                <a:solidFill/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200" b="1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97</a:t>
            </a: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162301 (2006)</a:t>
            </a:r>
          </a:p>
        </p:txBody>
      </p:sp>
      <p:sp>
        <p:nvSpPr>
          <p:cNvPr id="15" name="Shape 74"/>
          <p:cNvSpPr/>
          <p:nvPr/>
        </p:nvSpPr>
        <p:spPr>
          <a:xfrm>
            <a:off x="6692900" y="693568"/>
            <a:ext cx="2018982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22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2+1</a:t>
            </a:r>
            <a:endParaRPr sz="2200" b="1" dirty="0">
              <a:uFill>
                <a:solidFill/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PR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83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061901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20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11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 sz="1200" i="1" dirty="0">
              <a:solidFill>
                <a:srgbClr val="231E2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" name="Shape 75"/>
          <p:cNvSpPr/>
          <p:nvPr/>
        </p:nvSpPr>
        <p:spPr>
          <a:xfrm>
            <a:off x="210483" y="3005006"/>
            <a:ext cx="2030835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200" b="1" dirty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Jet-hadron</a:t>
            </a: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200" b="1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112</a:t>
            </a: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122301 (2014)</a:t>
            </a:r>
          </a:p>
        </p:txBody>
      </p:sp>
      <p:pic>
        <p:nvPicPr>
          <p:cNvPr id="17" name="Picture 16" descr="jet-quenching_berkeley.jpg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276"/>
          <a:stretch/>
        </p:blipFill>
        <p:spPr>
          <a:xfrm>
            <a:off x="7810500" y="80028"/>
            <a:ext cx="1320800" cy="9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Solenoidal</a:t>
            </a:r>
            <a:r>
              <a:rPr lang="en-US" dirty="0" smtClean="0"/>
              <a:t> Tracker At RHIC (STAR)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7/2/2015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2995486" y="2357437"/>
            <a:ext cx="1211390" cy="365125"/>
          </a:xfrm>
          <a:prstGeom prst="frame">
            <a:avLst>
              <a:gd name="adj1" fmla="val 6139"/>
            </a:avLst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3257482" y="2000249"/>
            <a:ext cx="949394" cy="365125"/>
          </a:xfrm>
          <a:prstGeom prst="frame">
            <a:avLst>
              <a:gd name="adj1" fmla="val 6139"/>
            </a:avLst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370196" y="1377028"/>
            <a:ext cx="4773803" cy="33562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Tracking (charged) and EMC (neutral) in 2</a:t>
            </a:r>
            <a:r>
              <a:rPr lang="en-US" dirty="0" smtClean="0">
                <a:latin typeface="Symbol" charset="2"/>
                <a:cs typeface="Symbol" charset="2"/>
              </a:rPr>
              <a:t>p </a:t>
            </a:r>
            <a:r>
              <a:rPr lang="en-US" dirty="0" smtClean="0"/>
              <a:t>(azimuth) × </a:t>
            </a:r>
            <a:r>
              <a:rPr lang="en-US" dirty="0"/>
              <a:t>±</a:t>
            </a:r>
            <a:r>
              <a:rPr lang="en-US" dirty="0" smtClean="0"/>
              <a:t>1 (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High Tower (HT) trigger:</a:t>
            </a:r>
            <a:br>
              <a:rPr lang="en-US" dirty="0" smtClean="0"/>
            </a:br>
            <a:r>
              <a:rPr lang="en-US" sz="2800" dirty="0" smtClean="0">
                <a:sym typeface="Helvetica"/>
              </a:rPr>
              <a:t>E</a:t>
            </a:r>
            <a:r>
              <a:rPr lang="en-US" sz="2800" baseline="-25000" dirty="0" smtClean="0">
                <a:sym typeface="Helvetica"/>
              </a:rPr>
              <a:t>T</a:t>
            </a:r>
            <a:r>
              <a:rPr lang="en-US" sz="2800" dirty="0" smtClean="0">
                <a:sym typeface="Helvetica"/>
              </a:rPr>
              <a:t>&gt;5.5 </a:t>
            </a:r>
            <a:r>
              <a:rPr lang="en-US" sz="2800" dirty="0" err="1" smtClean="0">
                <a:sym typeface="Helvetica"/>
              </a:rPr>
              <a:t>GeV</a:t>
            </a:r>
            <a:r>
              <a:rPr lang="en-US" sz="2800" dirty="0" smtClean="0">
                <a:sym typeface="Helvetica"/>
              </a:rPr>
              <a:t> in </a:t>
            </a:r>
            <a:r>
              <a:rPr lang="en-US" sz="2800" dirty="0">
                <a:sym typeface="Helvetica"/>
              </a:rPr>
              <a:t>one </a:t>
            </a:r>
            <a:r>
              <a:rPr lang="en-US" sz="2800" dirty="0" smtClean="0">
                <a:sym typeface="Helvetica"/>
              </a:rPr>
              <a:t>tower</a:t>
            </a:r>
          </a:p>
          <a:p>
            <a:pPr lvl="0"/>
            <a:r>
              <a:rPr lang="en-US" dirty="0" err="1"/>
              <a:t>AuAu</a:t>
            </a:r>
            <a:r>
              <a:rPr lang="en-US" dirty="0"/>
              <a:t> </a:t>
            </a:r>
            <a:r>
              <a:rPr lang="en-US" dirty="0" smtClean="0"/>
              <a:t>2007: cut to 0-12% central</a:t>
            </a:r>
          </a:p>
          <a:p>
            <a:r>
              <a:rPr lang="en-US" i="1" dirty="0" err="1" smtClean="0"/>
              <a:t>pp</a:t>
            </a:r>
            <a:r>
              <a:rPr lang="en-US" dirty="0" smtClean="0"/>
              <a:t> from 2006: Embed into 0-12% central </a:t>
            </a:r>
            <a:r>
              <a:rPr lang="en-US" dirty="0" err="1" smtClean="0"/>
              <a:t>Au+Au</a:t>
            </a:r>
            <a:endParaRPr lang="en-US" dirty="0" smtClean="0"/>
          </a:p>
          <a:p>
            <a:r>
              <a:rPr lang="en-US" dirty="0"/>
              <a:t>Efficiency difference and systematic uncertainty assessed in embedded </a:t>
            </a:r>
            <a:r>
              <a:rPr lang="en-US" i="1" dirty="0" err="1"/>
              <a:t>pp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baseline="30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854866" y="4777744"/>
            <a:ext cx="28437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200" dirty="0">
                <a:solidFill>
                  <a:prstClr val="black"/>
                </a:solidFill>
              </a:rPr>
              <a:t>Jet-</a:t>
            </a:r>
            <a:r>
              <a:rPr lang="en-US" sz="2200" dirty="0" smtClean="0">
                <a:solidFill>
                  <a:prstClr val="black"/>
                </a:solidFill>
              </a:rPr>
              <a:t>Finding:</a:t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b="1" dirty="0" smtClean="0">
                <a:solidFill>
                  <a:prstClr val="black"/>
                </a:solidFill>
              </a:rPr>
              <a:t>FastJet3</a:t>
            </a:r>
            <a:br>
              <a:rPr lang="en-US" sz="2200" b="1" dirty="0" smtClean="0">
                <a:solidFill>
                  <a:prstClr val="black"/>
                </a:solidFill>
              </a:rPr>
            </a:br>
            <a:r>
              <a:rPr lang="it-IT" sz="1600" i="1" dirty="0" smtClean="0">
                <a:solidFill>
                  <a:srgbClr val="464653"/>
                </a:solidFill>
              </a:rPr>
              <a:t>M</a:t>
            </a:r>
            <a:r>
              <a:rPr lang="it-IT" sz="1600" i="1" dirty="0">
                <a:solidFill>
                  <a:srgbClr val="464653"/>
                </a:solidFill>
              </a:rPr>
              <a:t>. Cacciari and G. Salam</a:t>
            </a:r>
            <a:br>
              <a:rPr lang="it-IT" sz="1600" i="1" dirty="0">
                <a:solidFill>
                  <a:srgbClr val="464653"/>
                </a:solidFill>
              </a:rPr>
            </a:br>
            <a:r>
              <a:rPr lang="it-IT" sz="1600" i="1" dirty="0">
                <a:solidFill>
                  <a:srgbClr val="464653"/>
                </a:solidFill>
              </a:rPr>
              <a:t>Phys. Lett. B 641, 57 (</a:t>
            </a:r>
            <a:r>
              <a:rPr lang="it-IT" sz="1600" i="1" dirty="0" smtClean="0">
                <a:solidFill>
                  <a:srgbClr val="464653"/>
                </a:solidFill>
              </a:rPr>
              <a:t>2006)</a:t>
            </a:r>
            <a:endParaRPr lang="it-IT" sz="1600" i="1" dirty="0">
              <a:solidFill>
                <a:srgbClr val="46465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70196" y="4802526"/>
            <a:ext cx="3739549" cy="833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274320" defTabSz="914400">
              <a:spcBef>
                <a:spcPts val="500"/>
              </a:spcBef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n-US" sz="2200" dirty="0" smtClean="0">
                <a:solidFill>
                  <a:srgbClr val="464653"/>
                </a:solidFill>
              </a:rPr>
              <a:t>Anti</a:t>
            </a:r>
            <a:r>
              <a:rPr lang="en-US" sz="2200" dirty="0">
                <a:solidFill>
                  <a:srgbClr val="464653"/>
                </a:solidFill>
              </a:rPr>
              <a:t>-</a:t>
            </a:r>
            <a:r>
              <a:rPr lang="en-US" sz="2200" dirty="0" err="1">
                <a:solidFill>
                  <a:srgbClr val="464653"/>
                </a:solidFill>
              </a:rPr>
              <a:t>k</a:t>
            </a:r>
            <a:r>
              <a:rPr lang="en-US" sz="2200" baseline="-25000" dirty="0" err="1">
                <a:solidFill>
                  <a:srgbClr val="464653"/>
                </a:solidFill>
              </a:rPr>
              <a:t>T</a:t>
            </a:r>
            <a:r>
              <a:rPr lang="en-US" sz="2200" dirty="0">
                <a:solidFill>
                  <a:srgbClr val="464653"/>
                </a:solidFill>
              </a:rPr>
              <a:t>, R=0.4 (0.2)</a:t>
            </a:r>
          </a:p>
          <a:p>
            <a:pPr marL="91440" indent="-274320" defTabSz="914400">
              <a:spcBef>
                <a:spcPts val="500"/>
              </a:spcBef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n-US" sz="2200" dirty="0">
                <a:solidFill>
                  <a:srgbClr val="464653"/>
                </a:solidFill>
              </a:rPr>
              <a:t>Background: </a:t>
            </a:r>
            <a:r>
              <a:rPr lang="en-US" sz="2200" dirty="0" err="1">
                <a:solidFill>
                  <a:srgbClr val="464653"/>
                </a:solidFill>
              </a:rPr>
              <a:t>k</a:t>
            </a:r>
            <a:r>
              <a:rPr lang="en-US" sz="2200" baseline="-25000" dirty="0" err="1">
                <a:solidFill>
                  <a:srgbClr val="464653"/>
                </a:solidFill>
              </a:rPr>
              <a:t>T</a:t>
            </a:r>
            <a:r>
              <a:rPr lang="en-US" sz="2200" dirty="0">
                <a:solidFill>
                  <a:srgbClr val="464653"/>
                </a:solidFill>
              </a:rPr>
              <a:t>, same </a:t>
            </a:r>
            <a:r>
              <a:rPr lang="en-US" sz="2200" dirty="0" smtClean="0">
                <a:solidFill>
                  <a:srgbClr val="464653"/>
                </a:solidFill>
              </a:rPr>
              <a:t>R</a:t>
            </a:r>
            <a:endParaRPr lang="en-US" sz="2200" dirty="0">
              <a:solidFill>
                <a:srgbClr val="464653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49" t="18403" r="-1837" b="8533"/>
          <a:stretch/>
        </p:blipFill>
        <p:spPr bwMode="auto">
          <a:xfrm>
            <a:off x="11117" y="1285875"/>
            <a:ext cx="4227509" cy="344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1" y="5689600"/>
            <a:ext cx="17907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4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vd_0.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5" y="1819297"/>
            <a:ext cx="4926584" cy="3777488"/>
          </a:xfrm>
          <a:prstGeom prst="rect">
            <a:avLst/>
          </a:prstGeom>
          <a:ln w="12700" cap="flat">
            <a:noFill/>
            <a:round/>
          </a:ln>
          <a:effectLst/>
        </p:spPr>
      </p:pic>
      <p:pic>
        <p:nvPicPr>
          <p:cNvPr id="89" name="evd_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6" y="1819297"/>
            <a:ext cx="4926584" cy="3777488"/>
          </a:xfrm>
          <a:prstGeom prst="rect">
            <a:avLst/>
          </a:prstGeom>
          <a:ln w="12700">
            <a:round/>
          </a:ln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sz="2800" dirty="0" smtClean="0">
                <a:uFill>
                  <a:solidFill/>
                </a:uFill>
              </a:rPr>
              <a:t>(</a:t>
            </a:r>
            <a:r>
              <a:rPr sz="2800" dirty="0">
                <a:uFill>
                  <a:solidFill/>
                </a:uFill>
              </a:rPr>
              <a:t>Biased) Di-Jet </a:t>
            </a:r>
            <a:r>
              <a:rPr sz="2800" dirty="0" smtClean="0">
                <a:uFill>
                  <a:solidFill/>
                </a:uFill>
              </a:rPr>
              <a:t>Selection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50249" y="1968741"/>
            <a:ext cx="44937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sz="2200" b="1" dirty="0" smtClean="0">
                <a:sym typeface="Helvetica"/>
              </a:rPr>
              <a:t>Constituent </a:t>
            </a:r>
            <a:r>
              <a:rPr lang="en-US" sz="2200" b="1" dirty="0" err="1" smtClean="0">
                <a:sym typeface="Helvetica"/>
              </a:rPr>
              <a:t>p</a:t>
            </a:r>
            <a:r>
              <a:rPr lang="en-US" sz="2200" b="1" baseline="-5999" dirty="0" err="1" smtClean="0">
                <a:sym typeface="Helvetica"/>
              </a:rPr>
              <a:t>T</a:t>
            </a:r>
            <a:r>
              <a:rPr lang="en-US" sz="2200" b="1" baseline="30000" dirty="0" err="1" smtClean="0">
                <a:sym typeface="Helvetica"/>
              </a:rPr>
              <a:t>Cut</a:t>
            </a:r>
            <a:r>
              <a:rPr lang="en-US" sz="2200" b="1" baseline="-5999" dirty="0" smtClean="0">
                <a:sym typeface="Helvetica"/>
              </a:rPr>
              <a:t> </a:t>
            </a:r>
            <a:r>
              <a:rPr lang="en-US" sz="2200" b="1" dirty="0" smtClean="0">
                <a:sym typeface="Helvetica"/>
              </a:rPr>
              <a:t>= 2 </a:t>
            </a:r>
            <a:r>
              <a:rPr lang="en-US" sz="2200" b="1" dirty="0" err="1">
                <a:sym typeface="Helvetica"/>
              </a:rPr>
              <a:t>GeV</a:t>
            </a:r>
            <a:r>
              <a:rPr lang="en-US" sz="2200" b="1" dirty="0">
                <a:sym typeface="Helvetica"/>
              </a:rPr>
              <a:t>/</a:t>
            </a:r>
            <a:r>
              <a:rPr lang="en-US" sz="2200" b="1" i="1" dirty="0" smtClean="0">
                <a:sym typeface="Helvetica"/>
              </a:rPr>
              <a:t>c</a:t>
            </a:r>
            <a:endParaRPr lang="en-US" sz="2200" b="1" dirty="0" smtClean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olidFill>
                  <a:srgbClr val="008000"/>
                </a:solidFill>
                <a:sym typeface="Helvetica"/>
              </a:rPr>
              <a:t>	</a:t>
            </a:r>
            <a:r>
              <a:rPr lang="en-US" sz="2200" b="1" dirty="0" smtClean="0">
                <a:solidFill>
                  <a:srgbClr val="008000"/>
                </a:solidFill>
                <a:sym typeface="Wingdings"/>
              </a:rPr>
              <a:t> Reduce BG</a:t>
            </a: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olidFill>
                  <a:srgbClr val="008000"/>
                </a:solidFill>
                <a:sym typeface="Wingdings"/>
              </a:rPr>
              <a:t>	 Reduce combinatorial </a:t>
            </a:r>
            <a:r>
              <a:rPr lang="en-US" sz="2200" b="1" dirty="0">
                <a:solidFill>
                  <a:srgbClr val="008000"/>
                </a:solidFill>
                <a:sym typeface="Wingdings"/>
              </a:rPr>
              <a:t>jets</a:t>
            </a:r>
            <a:endParaRPr lang="en-US" sz="2200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sz="2200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ym typeface="Wingdings"/>
              </a:rPr>
              <a:t>Di-jet Selection: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>
                <a:sym typeface="Helvetica"/>
              </a:rPr>
              <a:t>	Jet </a:t>
            </a:r>
            <a:r>
              <a:rPr lang="en-US" sz="2400" b="1" dirty="0" err="1" smtClean="0">
                <a:sym typeface="Helvetica"/>
              </a:rPr>
              <a:t>p</a:t>
            </a:r>
            <a:r>
              <a:rPr lang="en-US" sz="2400" b="1" baseline="-5999" dirty="0" err="1" smtClean="0">
                <a:sym typeface="Helvetica"/>
              </a:rPr>
              <a:t>T</a:t>
            </a:r>
            <a:r>
              <a:rPr lang="en-US" sz="2400" b="1" baseline="31999" dirty="0" err="1" smtClean="0">
                <a:sym typeface="Helvetica"/>
              </a:rPr>
              <a:t>Lead</a:t>
            </a:r>
            <a:r>
              <a:rPr lang="en-US" sz="2400" b="1" dirty="0">
                <a:sym typeface="Helvetica"/>
              </a:rPr>
              <a:t>&gt;20 </a:t>
            </a:r>
            <a:r>
              <a:rPr lang="en-US" sz="2400" b="1" dirty="0" err="1">
                <a:sym typeface="Helvetica"/>
              </a:rPr>
              <a:t>GeV</a:t>
            </a:r>
            <a:r>
              <a:rPr lang="en-US" sz="2400" b="1" dirty="0">
                <a:sym typeface="Helvetica"/>
              </a:rPr>
              <a:t>/c 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>
                <a:sym typeface="Helvetica"/>
              </a:rPr>
              <a:t>	Jet </a:t>
            </a:r>
            <a:r>
              <a:rPr lang="en-US" sz="2400" b="1" dirty="0" err="1" smtClean="0">
                <a:sym typeface="Helvetica"/>
              </a:rPr>
              <a:t>p</a:t>
            </a:r>
            <a:r>
              <a:rPr lang="en-US" sz="2400" b="1" baseline="-5999" dirty="0" err="1" smtClean="0">
                <a:sym typeface="Helvetica"/>
              </a:rPr>
              <a:t>T</a:t>
            </a:r>
            <a:r>
              <a:rPr lang="en-US" sz="2400" b="1" baseline="31999" dirty="0" err="1" smtClean="0">
                <a:sym typeface="Helvetica"/>
              </a:rPr>
              <a:t>SubLead</a:t>
            </a:r>
            <a:r>
              <a:rPr lang="en-US" sz="2400" b="1" dirty="0">
                <a:sym typeface="Helvetica"/>
              </a:rPr>
              <a:t>&gt;10 </a:t>
            </a:r>
            <a:r>
              <a:rPr lang="en-US" sz="2400" b="1" dirty="0" err="1">
                <a:sym typeface="Helvetica"/>
              </a:rPr>
              <a:t>GeV</a:t>
            </a:r>
            <a:r>
              <a:rPr lang="en-US" sz="2400" b="1" dirty="0">
                <a:sym typeface="Helvetica"/>
              </a:rPr>
              <a:t>/</a:t>
            </a:r>
            <a:r>
              <a:rPr lang="en-US" sz="2400" b="1" i="1" dirty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/>
              <a:t>	|</a:t>
            </a:r>
            <a:r>
              <a:rPr lang="en-US" sz="2400" b="1" dirty="0" err="1">
                <a:latin typeface="Symbol" charset="2"/>
                <a:cs typeface="Symbol" charset="2"/>
              </a:rPr>
              <a:t>Df</a:t>
            </a:r>
            <a:r>
              <a:rPr lang="en-US" sz="2400" b="1" dirty="0"/>
              <a:t>-</a:t>
            </a:r>
            <a:r>
              <a:rPr lang="en-US" sz="2400" b="1" dirty="0">
                <a:latin typeface="Symbol" charset="2"/>
                <a:cs typeface="Symbol" charset="2"/>
              </a:rPr>
              <a:t>p</a:t>
            </a:r>
            <a:r>
              <a:rPr lang="en-US" sz="2400" b="1" dirty="0"/>
              <a:t>|&lt;</a:t>
            </a:r>
            <a:r>
              <a:rPr lang="en-US" sz="2400" b="1" dirty="0" smtClean="0"/>
              <a:t>0.4</a:t>
            </a:r>
            <a:endParaRPr lang="en-US" sz="2200" b="1" dirty="0" smtClean="0">
              <a:sym typeface="Wingding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40" y="4918402"/>
            <a:ext cx="3378709" cy="891233"/>
          </a:xfrm>
          <a:prstGeom prst="rect">
            <a:avLst/>
          </a:prstGeom>
          <a:ln>
            <a:solidFill>
              <a:srgbClr val="A1101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4905671" y="1381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b="1" dirty="0">
                <a:sym typeface="Helvetica"/>
              </a:rPr>
              <a:t>Constituent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0000" dirty="0" err="1">
                <a:sym typeface="Helvetica"/>
              </a:rPr>
              <a:t>Cut</a:t>
            </a:r>
            <a:r>
              <a:rPr lang="en-US" b="1" baseline="-5999" dirty="0">
                <a:sym typeface="Helvetica"/>
              </a:rPr>
              <a:t> </a:t>
            </a:r>
            <a:r>
              <a:rPr lang="en-US" b="1" dirty="0">
                <a:sym typeface="Helvetica"/>
              </a:rPr>
              <a:t>= </a:t>
            </a:r>
            <a:r>
              <a:rPr lang="en-US" b="1" dirty="0" smtClean="0">
                <a:sym typeface="Helvetica"/>
              </a:rPr>
              <a:t>0.2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 smtClean="0">
                <a:sym typeface="Helvetica"/>
              </a:rPr>
              <a:t>c</a:t>
            </a:r>
            <a:endParaRPr lang="en-US" b="1" dirty="0">
              <a:sym typeface="Helvetica"/>
            </a:endParaRPr>
          </a:p>
        </p:txBody>
      </p:sp>
      <p:sp>
        <p:nvSpPr>
          <p:cNvPr id="13" name="Shape 502"/>
          <p:cNvSpPr/>
          <p:nvPr/>
        </p:nvSpPr>
        <p:spPr>
          <a:xfrm>
            <a:off x="6623129" y="5847551"/>
            <a:ext cx="2066719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200" i="1" dirty="0" smtClean="0">
                <a:latin typeface="Times"/>
                <a:ea typeface="Times"/>
                <a:cs typeface="Times"/>
                <a:sym typeface="Times"/>
              </a:rPr>
              <a:t>ATLAS, </a:t>
            </a:r>
            <a:r>
              <a:rPr lang="hu-HU" sz="1200" i="1" dirty="0" smtClean="0">
                <a:latin typeface="Times"/>
                <a:ea typeface="Times"/>
                <a:cs typeface="Times"/>
                <a:sym typeface="Times"/>
              </a:rPr>
              <a:t>PRL </a:t>
            </a:r>
            <a:r>
              <a:rPr lang="hu-HU" sz="1200" b="1" i="1" dirty="0" smtClean="0">
                <a:latin typeface="Times"/>
                <a:ea typeface="Times"/>
                <a:cs typeface="Times"/>
                <a:sym typeface="Times"/>
              </a:rPr>
              <a:t>105</a:t>
            </a:r>
            <a:r>
              <a:rPr lang="hu-HU" sz="1200" i="1"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hu-HU" sz="1200" i="1" dirty="0" smtClean="0">
                <a:latin typeface="Times"/>
                <a:ea typeface="Times"/>
                <a:cs typeface="Times"/>
                <a:sym typeface="Times"/>
              </a:rPr>
              <a:t>252303</a:t>
            </a:r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CMS</a:t>
            </a:r>
            <a:r>
              <a:rPr sz="1200" i="1" dirty="0">
                <a:latin typeface="Times"/>
                <a:ea typeface="Times"/>
                <a:cs typeface="Times"/>
                <a:sym typeface="Times"/>
              </a:rPr>
              <a:t>, PRC </a:t>
            </a:r>
            <a:r>
              <a:rPr sz="1200" b="1" i="1" dirty="0" smtClean="0">
                <a:latin typeface="Times"/>
                <a:ea typeface="Times"/>
                <a:cs typeface="Times"/>
                <a:sym typeface="Times"/>
              </a:rPr>
              <a:t>84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,</a:t>
            </a:r>
            <a:r>
              <a:rPr lang="en-US" sz="1200" i="1" dirty="0" smtClean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024906 (2011)</a:t>
            </a:r>
            <a:endParaRPr sz="1200" i="1" dirty="0"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079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3"/>
          <p:cNvGrpSpPr/>
          <p:nvPr/>
        </p:nvGrpSpPr>
        <p:grpSpPr>
          <a:xfrm>
            <a:off x="1583055" y="1300459"/>
            <a:ext cx="6235534" cy="4123078"/>
            <a:chOff x="0" y="0"/>
            <a:chExt cx="7200900" cy="5130800"/>
          </a:xfrm>
        </p:grpSpPr>
        <p:pic>
          <p:nvPicPr>
            <p:cNvPr id="111" name="aj_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2" name="Shape 112"/>
            <p:cNvSpPr/>
            <p:nvPr/>
          </p:nvSpPr>
          <p:spPr>
            <a:xfrm>
              <a:off x="3816350" y="882650"/>
              <a:ext cx="2565400" cy="965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583055" y="1300457"/>
            <a:ext cx="6235534" cy="4123079"/>
            <a:chOff x="0" y="0"/>
            <a:chExt cx="7200900" cy="5130800"/>
          </a:xfrm>
        </p:grpSpPr>
        <p:pic>
          <p:nvPicPr>
            <p:cNvPr id="114" name="aj_2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5" name="Shape 115"/>
            <p:cNvSpPr/>
            <p:nvPr/>
          </p:nvSpPr>
          <p:spPr>
            <a:xfrm>
              <a:off x="3816350" y="882650"/>
              <a:ext cx="24511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714750" y="1581150"/>
              <a:ext cx="2654300" cy="241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sz="3000" dirty="0">
                <a:uFill>
                  <a:solidFill/>
                </a:uFill>
              </a:rPr>
              <a:t>Di-Jet Imbalance A</a:t>
            </a:r>
            <a:r>
              <a:rPr sz="3000" baseline="-5999" dirty="0">
                <a:uFill>
                  <a:solidFill/>
                </a:uFill>
              </a:rPr>
              <a:t>J</a:t>
            </a:r>
            <a:r>
              <a:rPr sz="3000" dirty="0">
                <a:uFill>
                  <a:solidFill/>
                </a:uFill>
              </a:rPr>
              <a:t> </a:t>
            </a:r>
            <a:r>
              <a:rPr lang="en-US" sz="3000" dirty="0" smtClean="0">
                <a:uFill>
                  <a:solidFill/>
                </a:uFill>
              </a:rPr>
              <a:t/>
            </a:r>
            <a:br>
              <a:rPr lang="en-US" sz="3000" dirty="0" smtClean="0">
                <a:uFill>
                  <a:solidFill/>
                </a:uFill>
              </a:rPr>
            </a:br>
            <a:r>
              <a:rPr lang="en-US" sz="3000" dirty="0" smtClean="0">
                <a:uFill>
                  <a:solidFill/>
                </a:uFill>
              </a:rPr>
              <a:t>Central 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sz="3000" dirty="0">
                <a:uFill>
                  <a:solidFill/>
                </a:uFill>
              </a:rPr>
              <a:t>+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lang="en-US" sz="3000" dirty="0" smtClean="0">
                <a:uFill>
                  <a:solidFill/>
                </a:uFill>
              </a:rPr>
              <a:t>, </a:t>
            </a:r>
            <a:r>
              <a:rPr sz="3000" dirty="0" smtClean="0">
                <a:uFill>
                  <a:solidFill/>
                </a:uFill>
              </a:rPr>
              <a:t>R</a:t>
            </a:r>
            <a:r>
              <a:rPr sz="3000" dirty="0">
                <a:uFill>
                  <a:solidFill/>
                </a:uFill>
              </a:rPr>
              <a:t>=0.4 </a:t>
            </a:r>
          </a:p>
        </p:txBody>
      </p:sp>
      <p:sp>
        <p:nvSpPr>
          <p:cNvPr id="124" name="Shape 124"/>
          <p:cNvSpPr/>
          <p:nvPr/>
        </p:nvSpPr>
        <p:spPr>
          <a:xfrm>
            <a:off x="2097241" y="1307594"/>
            <a:ext cx="526233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R=0.4, </a:t>
            </a:r>
            <a:r>
              <a:rPr sz="1300" b="1" dirty="0" smtClean="0">
                <a:uFill>
                  <a:solidFill/>
                </a:uFill>
                <a:sym typeface="Helvetica"/>
              </a:rPr>
              <a:t>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 smtClean="0">
                <a:uFill>
                  <a:solidFill/>
                </a:uFill>
                <a:sym typeface="Helvetica"/>
              </a:rPr>
              <a:t>Lead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</a:t>
            </a:r>
            <a:r>
              <a:rPr sz="1300" b="1" dirty="0">
                <a:uFill>
                  <a:solidFill/>
                </a:uFill>
                <a:sym typeface="Helvetica"/>
              </a:rPr>
              <a:t>20 GeV &amp; </a:t>
            </a:r>
            <a:r>
              <a:rPr sz="1300" b="1" dirty="0" smtClean="0">
                <a:uFill>
                  <a:solidFill/>
                </a:uFill>
                <a:sym typeface="Helvetica"/>
              </a:rPr>
              <a:t>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 smtClean="0">
                <a:uFill>
                  <a:solidFill/>
                </a:uFill>
                <a:sym typeface="Helvetica"/>
              </a:rPr>
              <a:t>SubLead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</a:t>
            </a:r>
            <a:r>
              <a:rPr sz="1300" b="1" dirty="0">
                <a:uFill>
                  <a:solidFill/>
                </a:uFill>
                <a:sym typeface="Helvetica"/>
              </a:rPr>
              <a:t>10 GeV with p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sz="1300" b="1" dirty="0">
                <a:uFill>
                  <a:solidFill/>
                </a:uFill>
                <a:sym typeface="Helvetica"/>
              </a:rPr>
              <a:t>&gt;2 GeV/c</a:t>
            </a:r>
          </a:p>
        </p:txBody>
      </p:sp>
      <p:sp>
        <p:nvSpPr>
          <p:cNvPr id="125" name="Shape 125"/>
          <p:cNvSpPr/>
          <p:nvPr/>
        </p:nvSpPr>
        <p:spPr>
          <a:xfrm>
            <a:off x="6814438" y="5181507"/>
            <a:ext cx="860380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5863590" y="3395113"/>
            <a:ext cx="1054209" cy="336812"/>
            <a:chOff x="0" y="0"/>
            <a:chExt cx="1217418" cy="419133"/>
          </a:xfrm>
        </p:grpSpPr>
        <p:pic>
          <p:nvPicPr>
            <p:cNvPr id="126" name="StarIc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" name="Shape 127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129" name="Shape 129"/>
          <p:cNvSpPr/>
          <p:nvPr/>
        </p:nvSpPr>
        <p:spPr>
          <a:xfrm>
            <a:off x="240031" y="2891790"/>
            <a:ext cx="10259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uFill>
                  <a:solidFill/>
                </a:uFill>
                <a:sym typeface="Helvetica"/>
              </a:rPr>
              <a:t>Sys. Uncertainties: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- tracking eff. 6%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- tower energy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130" name="Shape 130"/>
          <p:cNvSpPr/>
          <p:nvPr/>
        </p:nvSpPr>
        <p:spPr>
          <a:xfrm>
            <a:off x="742950" y="5541616"/>
            <a:ext cx="776234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>
                <a:solidFill>
                  <a:srgbClr val="941100"/>
                </a:solidFill>
                <a:sym typeface="Helvetica"/>
              </a:rPr>
              <a:t>Au+Au di-jets more imbalanced than </a:t>
            </a:r>
            <a:r>
              <a:rPr sz="2200" b="1" dirty="0" smtClean="0">
                <a:solidFill>
                  <a:srgbClr val="941100"/>
                </a:solidFill>
                <a:sym typeface="Helvetica"/>
              </a:rPr>
              <a:t>p+p 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for p</a:t>
            </a:r>
            <a:r>
              <a:rPr sz="2200" b="1" baseline="-5999" dirty="0">
                <a:solidFill>
                  <a:srgbClr val="941100"/>
                </a:solidFill>
                <a:sym typeface="Helvetica"/>
              </a:rPr>
              <a:t>T</a:t>
            </a:r>
            <a:r>
              <a:rPr sz="2200" b="1" baseline="31999" dirty="0">
                <a:solidFill>
                  <a:srgbClr val="941100"/>
                </a:solidFill>
                <a:sym typeface="Helvetica"/>
              </a:rPr>
              <a:t>cut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&gt;2 GeV/c</a:t>
            </a:r>
          </a:p>
        </p:txBody>
      </p:sp>
      <p:sp>
        <p:nvSpPr>
          <p:cNvPr id="131" name="Shape 131"/>
          <p:cNvSpPr/>
          <p:nvPr/>
        </p:nvSpPr>
        <p:spPr>
          <a:xfrm>
            <a:off x="2886064" y="5918245"/>
            <a:ext cx="382747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200" b="1" dirty="0">
                <a:sym typeface="Helvetica"/>
              </a:rPr>
              <a:t>Can the balance be restored?</a:t>
            </a:r>
          </a:p>
        </p:txBody>
      </p:sp>
      <p:sp>
        <p:nvSpPr>
          <p:cNvPr id="132" name="Shape 132"/>
          <p:cNvSpPr/>
          <p:nvPr/>
        </p:nvSpPr>
        <p:spPr>
          <a:xfrm rot="16200000">
            <a:off x="871217" y="1813295"/>
            <a:ext cx="1541051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133" name="Shape 133"/>
          <p:cNvSpPr/>
          <p:nvPr/>
        </p:nvSpPr>
        <p:spPr>
          <a:xfrm>
            <a:off x="7658100" y="2708910"/>
            <a:ext cx="94261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&lt;</a:t>
            </a:r>
            <a:r>
              <a:rPr lang="en-US"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sz="1100" baseline="31999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</a:t>
            </a:r>
            <a:r>
              <a:rPr lang="en-US" sz="1100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4</a:t>
            </a:r>
            <a:r>
              <a:rPr sz="1100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/>
            </a:r>
            <a:br>
              <a:rPr sz="1100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sz="110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(stat. error only)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6</a:t>
            </a:fld>
            <a:endParaRPr lang="en-US"/>
          </a:p>
        </p:txBody>
      </p:sp>
      <p:sp useBgFill="1">
        <p:nvSpPr>
          <p:cNvPr id="5" name="TextBox 4"/>
          <p:cNvSpPr txBox="1"/>
          <p:nvPr/>
        </p:nvSpPr>
        <p:spPr>
          <a:xfrm>
            <a:off x="5578895" y="285880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24" name="Shape 133"/>
          <p:cNvSpPr/>
          <p:nvPr/>
        </p:nvSpPr>
        <p:spPr>
          <a:xfrm>
            <a:off x="7294933" y="3599124"/>
            <a:ext cx="1668943" cy="1454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lang="en-US" sz="1400" dirty="0" smtClean="0">
                <a:uFill>
                  <a:solidFill>
                    <a:srgbClr val="FF2600"/>
                  </a:solidFill>
                </a:uFill>
                <a:sym typeface="Helvetica"/>
              </a:rPr>
              <a:t>Pearson’s </a:t>
            </a:r>
            <a:r>
              <a:rPr lang="en-US" sz="1400" dirty="0" smtClean="0">
                <a:uFill>
                  <a:solidFill>
                    <a:srgbClr val="FF2600"/>
                  </a:solidFill>
                </a:uFill>
                <a:latin typeface="Symbol" charset="2"/>
                <a:cs typeface="Symbol" charset="2"/>
                <a:sym typeface="Helvetica"/>
              </a:rPr>
              <a:t>c</a:t>
            </a:r>
            <a:r>
              <a:rPr lang="en-US" sz="1400" baseline="30000" dirty="0" smtClean="0">
                <a:uFill>
                  <a:solidFill>
                    <a:srgbClr val="FF2600"/>
                  </a:solidFill>
                </a:uFill>
                <a:sym typeface="Helvetica"/>
              </a:rPr>
              <a:t>2</a:t>
            </a:r>
            <a:r>
              <a:rPr lang="en-US" sz="1400" dirty="0" smtClean="0">
                <a:uFill>
                  <a:solidFill>
                    <a:srgbClr val="FF2600"/>
                  </a:solidFill>
                </a:uFill>
                <a:sym typeface="Helvetica"/>
              </a:rPr>
              <a:t>-test of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lang="en-US" sz="1400" dirty="0" smtClean="0">
                <a:uFill>
                  <a:solidFill>
                    <a:srgbClr val="FF2600"/>
                  </a:solidFill>
                </a:uFill>
                <a:sym typeface="Helvetica"/>
              </a:rPr>
              <a:t>“The two histograms sample the same distribution”</a:t>
            </a:r>
            <a:endParaRPr lang="en-US" sz="1400" dirty="0">
              <a:uFill>
                <a:solidFill>
                  <a:srgbClr val="FF2600"/>
                </a:solidFill>
              </a:uFill>
              <a:sym typeface="Helvetica"/>
            </a:endParaRP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lang="en-US" sz="1400" i="1" dirty="0" smtClean="0">
                <a:uFill>
                  <a:solidFill>
                    <a:srgbClr val="FF2600"/>
                  </a:solidFill>
                </a:uFill>
                <a:sym typeface="Helvetica"/>
              </a:rPr>
              <a:t>N.D</a:t>
            </a:r>
            <a:r>
              <a:rPr lang="en-US" sz="1400" i="1" dirty="0">
                <a:uFill>
                  <a:solidFill>
                    <a:srgbClr val="FF2600"/>
                  </a:solidFill>
                </a:uFill>
                <a:sym typeface="Helvetica"/>
              </a:rPr>
              <a:t>. </a:t>
            </a:r>
            <a:r>
              <a:rPr lang="en-US" sz="1400" i="1" dirty="0" err="1" smtClean="0">
                <a:uFill>
                  <a:solidFill>
                    <a:srgbClr val="FF2600"/>
                  </a:solidFill>
                </a:uFill>
                <a:sym typeface="Helvetica"/>
              </a:rPr>
              <a:t>Gagunashvili</a:t>
            </a:r>
            <a:r>
              <a:rPr lang="en-US" sz="1400" i="1" dirty="0">
                <a:uFill>
                  <a:solidFill>
                    <a:srgbClr val="FF2600"/>
                  </a:solidFill>
                </a:uFill>
                <a:sym typeface="Helvetica"/>
              </a:rPr>
              <a:t>,</a:t>
            </a:r>
            <a:br>
              <a:rPr lang="en-US" sz="1400" i="1" dirty="0"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lang="en-US" sz="1400" i="1" dirty="0" err="1">
                <a:uFill>
                  <a:solidFill>
                    <a:srgbClr val="FF2600"/>
                  </a:solidFill>
                </a:uFill>
                <a:sym typeface="Helvetica"/>
              </a:rPr>
              <a:t>arXiv:physics</a:t>
            </a:r>
            <a:r>
              <a:rPr lang="en-US" sz="1400" i="1" dirty="0">
                <a:uFill>
                  <a:solidFill>
                    <a:srgbClr val="FF2600"/>
                  </a:solidFill>
                </a:uFill>
                <a:sym typeface="Helvetica"/>
              </a:rPr>
              <a:t>/0605123</a:t>
            </a:r>
            <a:endParaRPr sz="1400" i="1" dirty="0">
              <a:uFill>
                <a:solidFill>
                  <a:srgbClr val="FF2600"/>
                </a:solidFill>
              </a:uFill>
              <a:sym typeface="Helvetica"/>
            </a:endParaRPr>
          </a:p>
        </p:txBody>
      </p:sp>
      <p:cxnSp>
        <p:nvCxnSpPr>
          <p:cNvPr id="7" name="Straight Arrow Connector 6"/>
          <p:cNvCxnSpPr>
            <a:stCxn id="24" idx="0"/>
            <a:endCxn id="133" idx="2"/>
          </p:cNvCxnSpPr>
          <p:nvPr/>
        </p:nvCxnSpPr>
        <p:spPr>
          <a:xfrm flipV="1">
            <a:off x="8129405" y="3047464"/>
            <a:ext cx="0" cy="551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5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 advAuto="0"/>
      <p:bldP spid="130" grpId="0" animBg="1" advAuto="0"/>
      <p:bldP spid="131" grpId="0" animBg="1" advAuto="0"/>
      <p:bldP spid="133" grpId="0" animBg="1" advAuto="0"/>
      <p:bldP spid="24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evd_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2" y="1867778"/>
            <a:ext cx="4284815" cy="3285408"/>
          </a:xfrm>
          <a:prstGeom prst="rect">
            <a:avLst/>
          </a:prstGeom>
          <a:ln w="12700">
            <a:round/>
          </a:ln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lang="en-US" sz="2800" dirty="0" smtClean="0">
                <a:uFill>
                  <a:solidFill/>
                </a:uFill>
              </a:rPr>
              <a:t>Matched Di-jets w/o Constituent </a:t>
            </a:r>
            <a:r>
              <a:rPr lang="en-US" sz="2800" dirty="0" err="1" smtClean="0">
                <a:uFill>
                  <a:solidFill/>
                </a:uFill>
              </a:rPr>
              <a:t>p</a:t>
            </a:r>
            <a:r>
              <a:rPr lang="en-US" sz="2800" baseline="-25000" dirty="0" err="1" smtClean="0">
                <a:uFill>
                  <a:solidFill/>
                </a:uFill>
              </a:rPr>
              <a:t>T</a:t>
            </a:r>
            <a:r>
              <a:rPr lang="en-US" sz="2800" dirty="0" smtClean="0">
                <a:uFill>
                  <a:solidFill/>
                </a:uFill>
              </a:rPr>
              <a:t> Cut </a:t>
            </a:r>
            <a:endParaRPr sz="2800" b="1" dirty="0">
              <a:solidFill>
                <a:srgbClr val="FF0000"/>
              </a:solidFill>
              <a:uFill>
                <a:solidFill/>
              </a:uFill>
            </a:endParaRPr>
          </a:p>
        </p:txBody>
      </p:sp>
      <p:grpSp>
        <p:nvGrpSpPr>
          <p:cNvPr id="97" name="Group 97"/>
          <p:cNvGrpSpPr/>
          <p:nvPr/>
        </p:nvGrpSpPr>
        <p:grpSpPr>
          <a:xfrm>
            <a:off x="3470135" y="1404145"/>
            <a:ext cx="5535846" cy="3749041"/>
            <a:chOff x="-1" y="0"/>
            <a:chExt cx="6150939" cy="4165600"/>
          </a:xfrm>
        </p:grpSpPr>
        <p:pic>
          <p:nvPicPr>
            <p:cNvPr id="94" name="evd_0.2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424" y="478643"/>
              <a:ext cx="4808514" cy="3686957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95" name="Shape 95"/>
            <p:cNvSpPr/>
            <p:nvPr/>
          </p:nvSpPr>
          <p:spPr>
            <a:xfrm>
              <a:off x="2463981" y="0"/>
              <a:ext cx="3643452" cy="820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411480">
                <a:defRPr sz="1800">
                  <a:uFillTx/>
                </a:defRPr>
              </a:pPr>
              <a:r>
                <a:rPr lang="en-US" sz="1600" b="1" dirty="0" err="1">
                  <a:sym typeface="Helvetica"/>
                </a:rPr>
                <a:t>p</a:t>
              </a:r>
              <a:r>
                <a:rPr lang="en-US" sz="1600" b="1" baseline="-5999" dirty="0" err="1">
                  <a:sym typeface="Helvetica"/>
                </a:rPr>
                <a:t>T</a:t>
              </a:r>
              <a:r>
                <a:rPr lang="en-US" sz="1600" b="1" baseline="30000" dirty="0" err="1">
                  <a:sym typeface="Helvetica"/>
                </a:rPr>
                <a:t>Cut</a:t>
              </a:r>
              <a:r>
                <a:rPr sz="1600" b="1" dirty="0" smtClean="0">
                  <a:sym typeface="Helvetica"/>
                </a:rPr>
                <a:t>=</a:t>
              </a:r>
              <a:r>
                <a:rPr sz="1600" b="1" dirty="0">
                  <a:sym typeface="Helvetica"/>
                </a:rPr>
                <a:t>0.2 GeV/</a:t>
              </a:r>
              <a:r>
                <a:rPr sz="1600" b="1" i="1" dirty="0">
                  <a:sym typeface="Helvetica"/>
                </a:rPr>
                <a:t>c</a:t>
              </a:r>
            </a:p>
            <a:p>
              <a:pPr defTabSz="411480">
                <a:defRPr sz="1800">
                  <a:uFillTx/>
                </a:defRPr>
              </a:pPr>
              <a:r>
                <a:rPr sz="1600" b="1" dirty="0">
                  <a:sym typeface="Helvetica"/>
                </a:rPr>
                <a:t>p</a:t>
              </a:r>
              <a:r>
                <a:rPr sz="1600" b="1" baseline="-5999" dirty="0">
                  <a:sym typeface="Helvetica"/>
                </a:rPr>
                <a:t>T</a:t>
              </a:r>
              <a:r>
                <a:rPr sz="1600" b="1" baseline="31999" dirty="0">
                  <a:sym typeface="Helvetica"/>
                </a:rPr>
                <a:t>Lead</a:t>
              </a:r>
              <a:r>
                <a:rPr sz="1600" b="1" dirty="0">
                  <a:sym typeface="Helvetica"/>
                </a:rPr>
                <a:t>&gt;20 </a:t>
              </a:r>
              <a:r>
                <a:rPr sz="1600" b="1" dirty="0" smtClean="0">
                  <a:sym typeface="Helvetica"/>
                </a:rPr>
                <a:t>GeV</a:t>
              </a:r>
              <a:r>
                <a:rPr lang="en-US" sz="1600" b="1" dirty="0" smtClean="0">
                  <a:sym typeface="Helvetica"/>
                </a:rPr>
                <a:t>/</a:t>
              </a:r>
              <a:r>
                <a:rPr lang="en-US" sz="1600" b="1" i="1" dirty="0" smtClean="0">
                  <a:sym typeface="Helvetica"/>
                </a:rPr>
                <a:t>c</a:t>
              </a:r>
              <a:r>
                <a:rPr sz="1600" b="1" dirty="0" smtClean="0">
                  <a:sym typeface="Helvetica"/>
                </a:rPr>
                <a:t> (</a:t>
              </a:r>
              <a:r>
                <a:rPr lang="en-US" sz="1600" b="1" dirty="0">
                  <a:sym typeface="Helvetica"/>
                </a:rPr>
                <a:t>p</a:t>
              </a:r>
              <a:r>
                <a:rPr lang="en-US" sz="1600" b="1" baseline="-5999" dirty="0">
                  <a:sym typeface="Helvetica"/>
                </a:rPr>
                <a:t>T</a:t>
              </a:r>
              <a:r>
                <a:rPr lang="en-US" sz="1600" b="1" baseline="30000" dirty="0">
                  <a:sym typeface="Helvetica"/>
                </a:rPr>
                <a:t>Cut</a:t>
              </a:r>
              <a:r>
                <a:rPr sz="1600" b="1" dirty="0" smtClean="0">
                  <a:sym typeface="Helvetica"/>
                </a:rPr>
                <a:t>=</a:t>
              </a:r>
              <a:r>
                <a:rPr sz="1600" b="1" dirty="0">
                  <a:sym typeface="Helvetica"/>
                </a:rPr>
                <a:t>2 GeV/</a:t>
              </a:r>
              <a:r>
                <a:rPr sz="1600" b="1" i="1" dirty="0">
                  <a:sym typeface="Helvetica"/>
                </a:rPr>
                <a:t>c</a:t>
              </a:r>
              <a:r>
                <a:rPr sz="1600" b="1" dirty="0">
                  <a:sym typeface="Helvetica"/>
                </a:rPr>
                <a:t>)</a:t>
              </a:r>
            </a:p>
            <a:p>
              <a:pPr defTabSz="411480">
                <a:defRPr sz="1800">
                  <a:uFillTx/>
                </a:defRPr>
              </a:pPr>
              <a:r>
                <a:rPr sz="1600" b="1" dirty="0">
                  <a:sym typeface="Helvetica"/>
                </a:rPr>
                <a:t>p</a:t>
              </a:r>
              <a:r>
                <a:rPr sz="1600" b="1" baseline="-5999" dirty="0">
                  <a:sym typeface="Helvetica"/>
                </a:rPr>
                <a:t>T</a:t>
              </a:r>
              <a:r>
                <a:rPr sz="1600" b="1" baseline="31999" dirty="0">
                  <a:sym typeface="Helvetica"/>
                </a:rPr>
                <a:t>SubLead</a:t>
              </a:r>
              <a:r>
                <a:rPr sz="1600" b="1" dirty="0">
                  <a:sym typeface="Helvetica"/>
                </a:rPr>
                <a:t>&gt;10 </a:t>
              </a:r>
              <a:r>
                <a:rPr sz="1600" b="1" dirty="0" smtClean="0">
                  <a:sym typeface="Helvetica"/>
                </a:rPr>
                <a:t>GeV</a:t>
              </a:r>
              <a:r>
                <a:rPr lang="en-US" sz="1600" b="1" dirty="0" smtClean="0">
                  <a:sym typeface="Helvetica"/>
                </a:rPr>
                <a:t>/</a:t>
              </a:r>
              <a:r>
                <a:rPr lang="en-US" sz="1600" b="1" i="1" dirty="0" smtClean="0">
                  <a:sym typeface="Helvetica"/>
                </a:rPr>
                <a:t>c</a:t>
              </a:r>
              <a:r>
                <a:rPr sz="1600" b="1" dirty="0" smtClean="0">
                  <a:sym typeface="Helvetica"/>
                </a:rPr>
                <a:t> (</a:t>
              </a:r>
              <a:r>
                <a:rPr lang="en-US" sz="1600" b="1" dirty="0">
                  <a:sym typeface="Helvetica"/>
                </a:rPr>
                <a:t>p</a:t>
              </a:r>
              <a:r>
                <a:rPr lang="en-US" sz="1600" b="1" baseline="-5999" dirty="0">
                  <a:sym typeface="Helvetica"/>
                </a:rPr>
                <a:t>T</a:t>
              </a:r>
              <a:r>
                <a:rPr lang="en-US" sz="1600" b="1" baseline="30000" dirty="0">
                  <a:sym typeface="Helvetica"/>
                </a:rPr>
                <a:t>Cut</a:t>
              </a:r>
              <a:r>
                <a:rPr sz="1600" b="1" dirty="0" smtClean="0">
                  <a:sym typeface="Helvetica"/>
                </a:rPr>
                <a:t>=</a:t>
              </a:r>
              <a:r>
                <a:rPr sz="1600" b="1" dirty="0">
                  <a:sym typeface="Helvetica"/>
                </a:rPr>
                <a:t>2 GeV/</a:t>
              </a:r>
              <a:r>
                <a:rPr sz="1600" b="1" i="1" dirty="0">
                  <a:sym typeface="Helvetica"/>
                </a:rPr>
                <a:t>c</a:t>
              </a:r>
              <a:r>
                <a:rPr sz="1600" b="1" dirty="0">
                  <a:sym typeface="Helvetica"/>
                </a:rPr>
                <a:t>)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-1" y="878799"/>
              <a:ext cx="106409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101" name="Shape 101"/>
          <p:cNvSpPr/>
          <p:nvPr/>
        </p:nvSpPr>
        <p:spPr>
          <a:xfrm>
            <a:off x="612648" y="5238041"/>
            <a:ext cx="346329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2000" b="1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Keep this jet selection</a:t>
            </a:r>
            <a:endParaRPr sz="2000" b="1" dirty="0">
              <a:solidFill>
                <a:srgbClr val="FF2600"/>
              </a:solidFill>
              <a:uFill>
                <a:solidFill>
                  <a:srgbClr val="FF2600"/>
                </a:solidFill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6" name="Group 106"/>
          <p:cNvGrpSpPr/>
          <p:nvPr/>
        </p:nvGrpSpPr>
        <p:grpSpPr>
          <a:xfrm>
            <a:off x="1701799" y="2654226"/>
            <a:ext cx="5956300" cy="1491490"/>
            <a:chOff x="-250500" y="0"/>
            <a:chExt cx="6618109" cy="1657214"/>
          </a:xfrm>
        </p:grpSpPr>
        <p:sp>
          <p:nvSpPr>
            <p:cNvPr id="102" name="Shape 102"/>
            <p:cNvSpPr/>
            <p:nvPr/>
          </p:nvSpPr>
          <p:spPr>
            <a:xfrm flipH="1">
              <a:off x="-250500" y="370386"/>
              <a:ext cx="4741331" cy="74130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custDash>
                <a:ds d="200000" sp="200000"/>
              </a:custDash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533400" y="0"/>
              <a:ext cx="1481951" cy="2393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 b="1">
                  <a:solidFill>
                    <a:srgbClr val="FF9300"/>
                  </a:solidFill>
                  <a:uFill>
                    <a:solidFill>
                      <a:srgbClr val="FF93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400"/>
                <a:t>Geom. matching</a:t>
              </a:r>
            </a:p>
          </p:txBody>
        </p:sp>
        <p:sp>
          <p:nvSpPr>
            <p:cNvPr id="104" name="Shape 104"/>
            <p:cNvSpPr/>
            <p:nvPr/>
          </p:nvSpPr>
          <p:spPr>
            <a:xfrm flipH="1">
              <a:off x="1714315" y="1657214"/>
              <a:ext cx="4653294" cy="0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custDash>
                <a:ds d="200000" sp="200000"/>
              </a:custDash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 dirty="0"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6767" y="1341672"/>
              <a:ext cx="1481951" cy="239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 b="1">
                  <a:solidFill>
                    <a:srgbClr val="FF9300"/>
                  </a:solidFill>
                  <a:uFill>
                    <a:solidFill>
                      <a:srgbClr val="FF93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400" dirty="0"/>
                <a:t>Geom. matching</a:t>
              </a:r>
            </a:p>
          </p:txBody>
        </p:sp>
      </p:grpSp>
      <p:sp>
        <p:nvSpPr>
          <p:cNvPr id="107" name="Shape 107"/>
          <p:cNvSpPr/>
          <p:nvPr/>
        </p:nvSpPr>
        <p:spPr>
          <a:xfrm>
            <a:off x="5057620" y="5232351"/>
            <a:ext cx="390920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alculate </a:t>
            </a:r>
            <a:r>
              <a:rPr sz="2000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“matched” </a:t>
            </a: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2000" b="1" baseline="-5999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000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with 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constituent</a:t>
            </a: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z="2000" b="1" baseline="-5999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z="2000" b="1" baseline="-5999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,cut</a:t>
            </a:r>
            <a:r>
              <a:rPr sz="2000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&gt;0.2 GeV/c.</a:t>
            </a:r>
          </a:p>
        </p:txBody>
      </p:sp>
      <p:sp>
        <p:nvSpPr>
          <p:cNvPr id="108" name="Shape 108"/>
          <p:cNvSpPr/>
          <p:nvPr/>
        </p:nvSpPr>
        <p:spPr>
          <a:xfrm>
            <a:off x="2890477" y="1587157"/>
            <a:ext cx="243980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Rerun jet-finding algorithm</a:t>
            </a:r>
          </a:p>
          <a:p>
            <a:pPr lvl="0"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anti-k</a:t>
            </a:r>
            <a:r>
              <a:rPr sz="1600" baseline="-5999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sz="16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these events</a:t>
            </a:r>
            <a:endParaRPr sz="1600" dirty="0">
              <a:uFill>
                <a:solidFill/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Shape 93"/>
          <p:cNvSpPr/>
          <p:nvPr/>
        </p:nvSpPr>
        <p:spPr>
          <a:xfrm>
            <a:off x="208879" y="1216087"/>
            <a:ext cx="1784105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defRPr sz="1800">
                <a:uFillTx/>
              </a:defRPr>
            </a:pPr>
            <a:r>
              <a:rPr sz="1600" b="1" dirty="0" smtClean="0">
                <a:sym typeface="Helvetica"/>
              </a:rPr>
              <a:t>p</a:t>
            </a:r>
            <a:r>
              <a:rPr sz="1600" b="1" baseline="-5999" dirty="0" smtClean="0">
                <a:sym typeface="Helvetica"/>
              </a:rPr>
              <a:t>T</a:t>
            </a:r>
            <a:r>
              <a:rPr lang="en-US" sz="1600" b="1" baseline="30000" dirty="0" smtClean="0">
                <a:sym typeface="Helvetica"/>
              </a:rPr>
              <a:t>C</a:t>
            </a:r>
            <a:r>
              <a:rPr sz="1600" b="1" baseline="30000" dirty="0" smtClean="0">
                <a:sym typeface="Helvetica"/>
              </a:rPr>
              <a:t>ut</a:t>
            </a:r>
            <a:r>
              <a:rPr sz="1600" b="1" dirty="0">
                <a:sym typeface="Helvetica"/>
              </a:rPr>
              <a:t>=2 GeV/</a:t>
            </a:r>
            <a:r>
              <a:rPr sz="1600" b="1" i="1" dirty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sz="1600" b="1" dirty="0">
                <a:sym typeface="Helvetica"/>
              </a:rPr>
              <a:t>p</a:t>
            </a:r>
            <a:r>
              <a:rPr sz="1600" b="1" baseline="-5999" dirty="0">
                <a:sym typeface="Helvetica"/>
              </a:rPr>
              <a:t>T</a:t>
            </a:r>
            <a:r>
              <a:rPr sz="1600" b="1" baseline="31999" dirty="0">
                <a:sym typeface="Helvetica"/>
              </a:rPr>
              <a:t>Lead</a:t>
            </a:r>
            <a:r>
              <a:rPr sz="1600" b="1" dirty="0">
                <a:sym typeface="Helvetica"/>
              </a:rPr>
              <a:t>&gt;20 </a:t>
            </a:r>
            <a:r>
              <a:rPr sz="1600" b="1" dirty="0" smtClean="0">
                <a:sym typeface="Helvetica"/>
              </a:rPr>
              <a:t>GeV</a:t>
            </a:r>
            <a:r>
              <a:rPr lang="en-US" sz="1600" b="1" dirty="0" smtClean="0">
                <a:sym typeface="Helvetica"/>
              </a:rPr>
              <a:t>/c</a:t>
            </a:r>
            <a:r>
              <a:rPr sz="1600" b="1" dirty="0" smtClean="0">
                <a:sym typeface="Helvetica"/>
              </a:rPr>
              <a:t> </a:t>
            </a:r>
            <a:endParaRPr sz="1600" b="1" dirty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sz="1600" b="1" dirty="0">
                <a:sym typeface="Helvetica"/>
              </a:rPr>
              <a:t>p</a:t>
            </a:r>
            <a:r>
              <a:rPr sz="1600" b="1" baseline="-5999" dirty="0">
                <a:sym typeface="Helvetica"/>
              </a:rPr>
              <a:t>T</a:t>
            </a:r>
            <a:r>
              <a:rPr sz="1600" b="1" baseline="31999" dirty="0">
                <a:sym typeface="Helvetica"/>
              </a:rPr>
              <a:t>SubLead</a:t>
            </a:r>
            <a:r>
              <a:rPr sz="1600" b="1" dirty="0">
                <a:sym typeface="Helvetica"/>
              </a:rPr>
              <a:t>&gt;10 </a:t>
            </a:r>
            <a:r>
              <a:rPr sz="1600" b="1" dirty="0" smtClean="0">
                <a:sym typeface="Helvetica"/>
              </a:rPr>
              <a:t>GeV</a:t>
            </a:r>
            <a:r>
              <a:rPr lang="en-US" sz="1600" b="1" dirty="0" smtClean="0">
                <a:sym typeface="Helvetica"/>
              </a:rPr>
              <a:t>/</a:t>
            </a:r>
            <a:r>
              <a:rPr lang="en-US" sz="1600" b="1" i="1" dirty="0" smtClean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sz="1600" b="1" dirty="0" smtClean="0"/>
              <a:t>|</a:t>
            </a:r>
            <a:r>
              <a:rPr lang="en-US" sz="1600" b="1" dirty="0" err="1">
                <a:latin typeface="Symbol" charset="2"/>
                <a:cs typeface="Symbol" charset="2"/>
              </a:rPr>
              <a:t>Df</a:t>
            </a:r>
            <a:r>
              <a:rPr lang="en-US" sz="1600" b="1" dirty="0"/>
              <a:t>-</a:t>
            </a:r>
            <a:r>
              <a:rPr lang="en-US" sz="1600" b="1" dirty="0">
                <a:latin typeface="Symbol" charset="2"/>
                <a:cs typeface="Symbol" charset="2"/>
              </a:rPr>
              <a:t>p</a:t>
            </a:r>
            <a:r>
              <a:rPr lang="en-US" sz="1600" b="1" dirty="0"/>
              <a:t>|&lt;0.4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6" y="2345119"/>
            <a:ext cx="17907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22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6"/>
          <a:stretch/>
        </p:blipFill>
        <p:spPr>
          <a:xfrm>
            <a:off x="208879" y="2349426"/>
            <a:ext cx="1194471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4" name="Shape 105"/>
          <p:cNvSpPr/>
          <p:nvPr/>
        </p:nvSpPr>
        <p:spPr>
          <a:xfrm>
            <a:off x="3179757" y="5907853"/>
            <a:ext cx="255704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1600" b="1">
                <a:solidFill>
                  <a:srgbClr val="FF9300"/>
                </a:solidFill>
                <a:uFill>
                  <a:solidFill>
                    <a:srgbClr val="FF93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dirty="0">
                <a:latin typeface="Gill Sans MT"/>
                <a:cs typeface="Gill Sans MT"/>
              </a:rPr>
              <a:t>Geom. </a:t>
            </a:r>
            <a:r>
              <a:rPr sz="2000" dirty="0" smtClean="0">
                <a:latin typeface="Gill Sans MT"/>
                <a:cs typeface="Gill Sans MT"/>
              </a:rPr>
              <a:t>matching</a:t>
            </a:r>
            <a:r>
              <a:rPr lang="en-US" sz="2000" dirty="0" smtClean="0">
                <a:latin typeface="Gill Sans MT"/>
                <a:cs typeface="Gill Sans MT"/>
              </a:rPr>
              <a:t>: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latin typeface="Gill Sans"/>
                <a:cs typeface="Gill Sans"/>
              </a:rPr>
              <a:t>R&lt;0.4</a:t>
            </a:r>
            <a:endParaRPr sz="2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098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 advAuto="0"/>
      <p:bldP spid="106" grpId="0" animBg="1" advAuto="0"/>
      <p:bldP spid="107" grpId="0" animBg="1" advAuto="0"/>
      <p:bldP spid="108" grpId="0" animBg="1" advAuto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3"/>
          <p:cNvGrpSpPr/>
          <p:nvPr/>
        </p:nvGrpSpPr>
        <p:grpSpPr>
          <a:xfrm>
            <a:off x="1583055" y="1300459"/>
            <a:ext cx="6235534" cy="4123078"/>
            <a:chOff x="0" y="0"/>
            <a:chExt cx="7200900" cy="5130800"/>
          </a:xfrm>
        </p:grpSpPr>
        <p:pic>
          <p:nvPicPr>
            <p:cNvPr id="111" name="aj_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2" name="Shape 112"/>
            <p:cNvSpPr/>
            <p:nvPr/>
          </p:nvSpPr>
          <p:spPr>
            <a:xfrm>
              <a:off x="3816350" y="882650"/>
              <a:ext cx="2565400" cy="965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583055" y="1300457"/>
            <a:ext cx="6235534" cy="4123079"/>
            <a:chOff x="0" y="0"/>
            <a:chExt cx="7200900" cy="5130800"/>
          </a:xfrm>
        </p:grpSpPr>
        <p:pic>
          <p:nvPicPr>
            <p:cNvPr id="114" name="aj_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5" name="Shape 115"/>
            <p:cNvSpPr/>
            <p:nvPr/>
          </p:nvSpPr>
          <p:spPr>
            <a:xfrm>
              <a:off x="3816350" y="882650"/>
              <a:ext cx="24511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714750" y="1581150"/>
              <a:ext cx="2654300" cy="241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sz="3000" dirty="0">
                <a:uFill>
                  <a:solidFill/>
                </a:uFill>
              </a:rPr>
              <a:t>Di-Jet Imbalance A</a:t>
            </a:r>
            <a:r>
              <a:rPr sz="3000" baseline="-5999" dirty="0">
                <a:uFill>
                  <a:solidFill/>
                </a:uFill>
              </a:rPr>
              <a:t>J</a:t>
            </a:r>
            <a:r>
              <a:rPr sz="3000" dirty="0">
                <a:uFill>
                  <a:solidFill/>
                </a:uFill>
              </a:rPr>
              <a:t> </a:t>
            </a:r>
            <a:r>
              <a:rPr lang="en-US" sz="3000" dirty="0" smtClean="0">
                <a:uFill>
                  <a:solidFill/>
                </a:uFill>
              </a:rPr>
              <a:t/>
            </a:r>
            <a:br>
              <a:rPr lang="en-US" sz="3000" dirty="0" smtClean="0">
                <a:uFill>
                  <a:solidFill/>
                </a:uFill>
              </a:rPr>
            </a:br>
            <a:r>
              <a:rPr lang="en-US" sz="3000" dirty="0" smtClean="0">
                <a:uFill>
                  <a:solidFill/>
                </a:uFill>
              </a:rPr>
              <a:t>Central 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sz="3000" dirty="0">
                <a:uFill>
                  <a:solidFill/>
                </a:uFill>
              </a:rPr>
              <a:t>+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lang="en-US" sz="3000" dirty="0" smtClean="0">
                <a:uFill>
                  <a:solidFill/>
                </a:uFill>
              </a:rPr>
              <a:t>, </a:t>
            </a:r>
            <a:r>
              <a:rPr sz="3000" dirty="0" smtClean="0">
                <a:uFill>
                  <a:solidFill/>
                </a:uFill>
              </a:rPr>
              <a:t>R</a:t>
            </a:r>
            <a:r>
              <a:rPr sz="3000" dirty="0">
                <a:uFill>
                  <a:solidFill/>
                </a:uFill>
              </a:rPr>
              <a:t>=0.4 </a:t>
            </a:r>
          </a:p>
        </p:txBody>
      </p:sp>
      <p:grpSp>
        <p:nvGrpSpPr>
          <p:cNvPr id="122" name="Group 122"/>
          <p:cNvGrpSpPr/>
          <p:nvPr/>
        </p:nvGrpSpPr>
        <p:grpSpPr>
          <a:xfrm>
            <a:off x="1583055" y="1300457"/>
            <a:ext cx="6235534" cy="4123079"/>
            <a:chOff x="0" y="0"/>
            <a:chExt cx="7200900" cy="5130800"/>
          </a:xfrm>
        </p:grpSpPr>
        <p:pic>
          <p:nvPicPr>
            <p:cNvPr id="120" name="aj_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21" name="Shape 121"/>
            <p:cNvSpPr/>
            <p:nvPr/>
          </p:nvSpPr>
          <p:spPr>
            <a:xfrm>
              <a:off x="3841750" y="1568450"/>
              <a:ext cx="2565400" cy="2286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123" name="aj_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2639283" y="232800"/>
            <a:ext cx="4123077" cy="6235534"/>
          </a:xfrm>
          <a:prstGeom prst="rect">
            <a:avLst/>
          </a:prstGeom>
          <a:ln w="12700">
            <a:round/>
          </a:ln>
        </p:spPr>
      </p:pic>
      <p:sp>
        <p:nvSpPr>
          <p:cNvPr id="124" name="Shape 124"/>
          <p:cNvSpPr/>
          <p:nvPr/>
        </p:nvSpPr>
        <p:spPr>
          <a:xfrm>
            <a:off x="2097241" y="1307594"/>
            <a:ext cx="526233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R=0.4, </a:t>
            </a:r>
            <a:r>
              <a:rPr lang="en-US" sz="1300" b="1" dirty="0">
                <a:uFill>
                  <a:solidFill/>
                </a:uFill>
                <a:sym typeface="Helvetica"/>
              </a:rPr>
              <a:t>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&gt;20 GeV &amp;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SubLead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&gt;10 GeV with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</a:t>
            </a:r>
            <a:r>
              <a:rPr sz="1300" b="1" dirty="0" smtClean="0">
                <a:uFill>
                  <a:solidFill/>
                </a:uFill>
                <a:sym typeface="Helvetica"/>
              </a:rPr>
              <a:t>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125" name="Shape 125"/>
          <p:cNvSpPr/>
          <p:nvPr/>
        </p:nvSpPr>
        <p:spPr>
          <a:xfrm>
            <a:off x="6814438" y="5181507"/>
            <a:ext cx="860380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5863590" y="3395113"/>
            <a:ext cx="1054209" cy="336812"/>
            <a:chOff x="0" y="0"/>
            <a:chExt cx="1217418" cy="419133"/>
          </a:xfrm>
        </p:grpSpPr>
        <p:pic>
          <p:nvPicPr>
            <p:cNvPr id="126" name="StarIcon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" name="Shape 127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129" name="Shape 129"/>
          <p:cNvSpPr/>
          <p:nvPr/>
        </p:nvSpPr>
        <p:spPr>
          <a:xfrm>
            <a:off x="23350" y="2913735"/>
            <a:ext cx="148758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600" dirty="0">
                <a:uFill>
                  <a:solidFill/>
                </a:uFill>
                <a:sym typeface="Helvetica"/>
              </a:rPr>
              <a:t>Sys. Uncertainties: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tracking eff. 6%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tower energy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130" name="Shape 130"/>
          <p:cNvSpPr/>
          <p:nvPr/>
        </p:nvSpPr>
        <p:spPr>
          <a:xfrm>
            <a:off x="742950" y="5541616"/>
            <a:ext cx="776234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 smtClean="0">
                <a:solidFill>
                  <a:srgbClr val="941100"/>
                </a:solidFill>
                <a:sym typeface="Helvetica"/>
              </a:rPr>
              <a:t>Au+Au 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di-jets more imbalanced than p+p for p</a:t>
            </a:r>
            <a:r>
              <a:rPr sz="2200" b="1" baseline="-5999" dirty="0">
                <a:solidFill>
                  <a:srgbClr val="941100"/>
                </a:solidFill>
                <a:sym typeface="Helvetica"/>
              </a:rPr>
              <a:t>T</a:t>
            </a:r>
            <a:r>
              <a:rPr sz="2200" b="1" baseline="31999" dirty="0">
                <a:solidFill>
                  <a:srgbClr val="941100"/>
                </a:solidFill>
                <a:sym typeface="Helvetica"/>
              </a:rPr>
              <a:t>cut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&gt;2 GeV/c</a:t>
            </a:r>
          </a:p>
        </p:txBody>
      </p:sp>
      <p:sp>
        <p:nvSpPr>
          <p:cNvPr id="131" name="Shape 131"/>
          <p:cNvSpPr/>
          <p:nvPr/>
        </p:nvSpPr>
        <p:spPr>
          <a:xfrm>
            <a:off x="1428750" y="5849695"/>
            <a:ext cx="60283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 smtClean="0">
                <a:sym typeface="Helvetica"/>
              </a:rPr>
              <a:t>Au+Au A</a:t>
            </a:r>
            <a:r>
              <a:rPr sz="2200" b="1" baseline="-5999" dirty="0" smtClean="0">
                <a:sym typeface="Helvetica"/>
              </a:rPr>
              <a:t>J</a:t>
            </a:r>
            <a:r>
              <a:rPr sz="2200" b="1" dirty="0" smtClean="0">
                <a:sym typeface="Helvetica"/>
              </a:rPr>
              <a:t> ~ p+p A</a:t>
            </a:r>
            <a:r>
              <a:rPr sz="2200" b="1" baseline="-5999" dirty="0" smtClean="0">
                <a:sym typeface="Helvetica"/>
              </a:rPr>
              <a:t>J</a:t>
            </a:r>
            <a:r>
              <a:rPr sz="2200" b="1" dirty="0" smtClean="0">
                <a:sym typeface="Helvetica"/>
              </a:rPr>
              <a:t> for matched di-jets (R=0.4) </a:t>
            </a:r>
            <a:endParaRPr sz="2200" b="1" dirty="0">
              <a:sym typeface="Helvetica"/>
            </a:endParaRPr>
          </a:p>
        </p:txBody>
      </p:sp>
      <p:sp>
        <p:nvSpPr>
          <p:cNvPr id="132" name="Shape 132"/>
          <p:cNvSpPr/>
          <p:nvPr/>
        </p:nvSpPr>
        <p:spPr>
          <a:xfrm rot="16200000">
            <a:off x="871217" y="1813295"/>
            <a:ext cx="1541051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133" name="Shape 133"/>
          <p:cNvSpPr/>
          <p:nvPr/>
        </p:nvSpPr>
        <p:spPr>
          <a:xfrm>
            <a:off x="7658100" y="2708910"/>
            <a:ext cx="1199685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40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sz="14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sz="14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sz="14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&lt;</a:t>
            </a:r>
            <a:r>
              <a:rPr lang="en-US" sz="14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sz="14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sz="1400" baseline="31999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</a:t>
            </a:r>
            <a:r>
              <a:rPr lang="en-US" sz="1400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4</a:t>
            </a:r>
            <a:r>
              <a:rPr sz="1400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/>
            </a:r>
            <a:br>
              <a:rPr sz="1400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sz="140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(stat. error only)</a:t>
            </a:r>
          </a:p>
        </p:txBody>
      </p:sp>
      <p:sp>
        <p:nvSpPr>
          <p:cNvPr id="134" name="Shape 134"/>
          <p:cNvSpPr/>
          <p:nvPr/>
        </p:nvSpPr>
        <p:spPr>
          <a:xfrm>
            <a:off x="7658100" y="3177540"/>
            <a:ext cx="1199685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400" dirty="0">
                <a:uFill>
                  <a:solidFill/>
                </a:uFill>
                <a:sym typeface="Helvetica"/>
              </a:rPr>
              <a:t>p-</a:t>
            </a:r>
            <a:r>
              <a:rPr sz="1400" dirty="0" smtClean="0">
                <a:uFill>
                  <a:solidFill/>
                </a:uFill>
                <a:sym typeface="Helvetica"/>
              </a:rPr>
              <a:t>value</a:t>
            </a:r>
            <a:r>
              <a:rPr lang="en-US" sz="1400" dirty="0" smtClean="0">
                <a:uFill>
                  <a:solidFill/>
                </a:uFill>
                <a:sym typeface="Helvetica"/>
              </a:rPr>
              <a:t> = </a:t>
            </a:r>
            <a:r>
              <a:rPr sz="1400" dirty="0" smtClean="0">
                <a:uFill>
                  <a:solidFill/>
                </a:uFill>
                <a:sym typeface="Helvetica"/>
              </a:rPr>
              <a:t>0.8</a:t>
            </a:r>
            <a:r>
              <a:rPr sz="1400" dirty="0">
                <a:uFill>
                  <a:solidFill/>
                </a:uFill>
                <a:sym typeface="Helvetica"/>
              </a:rPr>
              <a:t/>
            </a:r>
            <a:br>
              <a:rPr sz="1400" dirty="0">
                <a:uFill>
                  <a:solidFill/>
                </a:uFill>
                <a:sym typeface="Helvetica"/>
              </a:rPr>
            </a:br>
            <a:r>
              <a:rPr sz="1400" dirty="0">
                <a:uFill>
                  <a:solidFill/>
                </a:uFill>
                <a:sym typeface="Helvetica"/>
              </a:rPr>
              <a:t>(stat. error only)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8</a:t>
            </a:fld>
            <a:endParaRPr lang="en-US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5578895" y="285880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10595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  <p:bldP spid="123" grpId="0" animBg="1" advAuto="0"/>
      <p:bldP spid="131" grpId="0" animBg="1" advAuto="0"/>
      <p:bldP spid="134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3"/>
          <p:cNvGrpSpPr/>
          <p:nvPr/>
        </p:nvGrpSpPr>
        <p:grpSpPr>
          <a:xfrm>
            <a:off x="110537" y="994815"/>
            <a:ext cx="4137663" cy="3829053"/>
            <a:chOff x="0" y="0"/>
            <a:chExt cx="4597401" cy="4254501"/>
          </a:xfrm>
        </p:grpSpPr>
        <p:grpSp>
          <p:nvGrpSpPr>
            <p:cNvPr id="141" name="Group 141"/>
            <p:cNvGrpSpPr/>
            <p:nvPr/>
          </p:nvGrpSpPr>
          <p:grpSpPr>
            <a:xfrm>
              <a:off x="76200" y="914400"/>
              <a:ext cx="4521201" cy="3340101"/>
              <a:chOff x="0" y="0"/>
              <a:chExt cx="4521200" cy="3340100"/>
            </a:xfrm>
          </p:grpSpPr>
          <p:pic>
            <p:nvPicPr>
              <p:cNvPr id="139" name="evd_2.gi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8100" y="118576"/>
                <a:ext cx="4483100" cy="3221524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sp>
            <p:nvSpPr>
              <p:cNvPr id="140" name="Shape 140"/>
              <p:cNvSpPr/>
              <p:nvPr/>
            </p:nvSpPr>
            <p:spPr>
              <a:xfrm>
                <a:off x="0" y="0"/>
                <a:ext cx="1225406" cy="564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defTabSz="411480">
                  <a:defRPr sz="1800">
                    <a:uFillTx/>
                  </a:defRPr>
                </a:pPr>
                <a:r>
                  <a:rPr sz="1100" b="1" dirty="0" smtClean="0">
                    <a:sym typeface="Helvetica"/>
                  </a:rPr>
                  <a:t>p</a:t>
                </a:r>
                <a:r>
                  <a:rPr sz="1100" b="1" baseline="-5999" dirty="0" smtClean="0">
                    <a:sym typeface="Helvetica"/>
                  </a:rPr>
                  <a:t>T</a:t>
                </a:r>
                <a:r>
                  <a:rPr lang="en-US" sz="1100" b="1" baseline="30000" dirty="0" smtClean="0">
                    <a:sym typeface="Helvetica"/>
                  </a:rPr>
                  <a:t>C</a:t>
                </a:r>
                <a:r>
                  <a:rPr sz="1100" b="1" baseline="30000" dirty="0" smtClean="0">
                    <a:sym typeface="Helvetica"/>
                  </a:rPr>
                  <a:t>ut</a:t>
                </a:r>
                <a:r>
                  <a:rPr sz="1100" b="1" dirty="0">
                    <a:sym typeface="Helvetica"/>
                  </a:rPr>
                  <a:t>=2 GeV/c</a:t>
                </a:r>
              </a:p>
              <a:p>
                <a:pPr defTabSz="411480">
                  <a:defRPr sz="1800">
                    <a:uFillTx/>
                  </a:defRPr>
                </a:pPr>
                <a:r>
                  <a:rPr sz="1100" b="1" dirty="0">
                    <a:sym typeface="Helvetica"/>
                  </a:rPr>
                  <a:t>p</a:t>
                </a:r>
                <a:r>
                  <a:rPr sz="1100" b="1" baseline="-5999" dirty="0">
                    <a:sym typeface="Helvetica"/>
                  </a:rPr>
                  <a:t>T</a:t>
                </a:r>
                <a:r>
                  <a:rPr sz="1100" b="1" baseline="31999" dirty="0">
                    <a:sym typeface="Helvetica"/>
                  </a:rPr>
                  <a:t>Lead</a:t>
                </a:r>
                <a:r>
                  <a:rPr sz="1100" b="1" dirty="0">
                    <a:sym typeface="Helvetica"/>
                  </a:rPr>
                  <a:t>&gt;20 GeV </a:t>
                </a:r>
              </a:p>
              <a:p>
                <a:pPr defTabSz="411480">
                  <a:defRPr sz="1800">
                    <a:uFillTx/>
                  </a:defRPr>
                </a:pPr>
                <a:r>
                  <a:rPr sz="1100" b="1" dirty="0">
                    <a:sym typeface="Helvetica"/>
                  </a:rPr>
                  <a:t>p</a:t>
                </a:r>
                <a:r>
                  <a:rPr sz="1100" b="1" baseline="-5999" dirty="0">
                    <a:sym typeface="Helvetica"/>
                  </a:rPr>
                  <a:t>T</a:t>
                </a:r>
                <a:r>
                  <a:rPr sz="1100" b="1" baseline="31999" dirty="0">
                    <a:sym typeface="Helvetica"/>
                  </a:rPr>
                  <a:t>SubLead</a:t>
                </a:r>
                <a:r>
                  <a:rPr sz="1100" b="1" dirty="0">
                    <a:sym typeface="Helvetica"/>
                  </a:rPr>
                  <a:t>&gt;10 GeV</a:t>
                </a:r>
              </a:p>
            </p:txBody>
          </p:sp>
        </p:grpSp>
        <p:sp>
          <p:nvSpPr>
            <p:cNvPr id="142" name="Shape 142"/>
            <p:cNvSpPr/>
            <p:nvPr/>
          </p:nvSpPr>
          <p:spPr>
            <a:xfrm>
              <a:off x="0" y="0"/>
              <a:ext cx="4499092" cy="701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000" b="1" u="sng" dirty="0">
                  <a:uFill>
                    <a:solidFill/>
                  </a:uFill>
                  <a:sym typeface="Helvetica"/>
                </a:rPr>
                <a:t>Method 1: Random Cone (RC): </a:t>
              </a:r>
            </a:p>
            <a:p>
              <a:pPr>
                <a:spcBef>
                  <a:spcPts val="360"/>
                </a:spcBef>
                <a:defRPr sz="1800">
                  <a:uFillTx/>
                </a:defRPr>
              </a:pPr>
              <a:r>
                <a:rPr dirty="0">
                  <a:uFill>
                    <a:solidFill/>
                  </a:uFill>
                  <a:sym typeface="Helvetica"/>
                </a:rPr>
                <a:t>Take di-jet pair p</a:t>
              </a:r>
              <a:r>
                <a:rPr baseline="-5999" dirty="0">
                  <a:uFill>
                    <a:solidFill/>
                  </a:uFill>
                  <a:sym typeface="Helvetica"/>
                </a:rPr>
                <a:t>T</a:t>
              </a:r>
              <a:r>
                <a:rPr baseline="31999" dirty="0">
                  <a:uFill>
                    <a:solidFill/>
                  </a:uFill>
                  <a:sym typeface="Helvetica"/>
                </a:rPr>
                <a:t>Cut</a:t>
              </a:r>
              <a:r>
                <a:rPr dirty="0">
                  <a:uFill>
                    <a:solidFill/>
                  </a:uFill>
                  <a:sym typeface="Helvetica"/>
                </a:rPr>
                <a:t>&gt;2 GeV/c (w/o low p</a:t>
              </a:r>
              <a:r>
                <a:rPr baseline="-5999" dirty="0">
                  <a:uFill>
                    <a:solidFill/>
                  </a:uFill>
                  <a:sym typeface="Helvetica"/>
                </a:rPr>
                <a:t>T</a:t>
              </a:r>
              <a:r>
                <a:rPr dirty="0">
                  <a:uFill>
                    <a:solidFill/>
                  </a:uFill>
                  <a:sym typeface="Helvetica"/>
                </a:rPr>
                <a:t>)</a:t>
              </a:r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3977508" y="1749870"/>
            <a:ext cx="4750454" cy="1257211"/>
            <a:chOff x="-2" y="100906"/>
            <a:chExt cx="5278280" cy="1396901"/>
          </a:xfrm>
        </p:grpSpPr>
        <p:sp>
          <p:nvSpPr>
            <p:cNvPr id="144" name="Shape 144"/>
            <p:cNvSpPr/>
            <p:nvPr/>
          </p:nvSpPr>
          <p:spPr>
            <a:xfrm>
              <a:off x="2763676" y="100906"/>
              <a:ext cx="2514602" cy="112851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40" tIns="45720" rIns="91440" bIns="4572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000" dirty="0">
                  <a:uFill>
                    <a:solidFill/>
                  </a:uFill>
                  <a:sym typeface="Helvetica"/>
                </a:rPr>
                <a:t>Calculate |A</a:t>
              </a:r>
              <a:r>
                <a:rPr sz="2000" baseline="-5999" dirty="0">
                  <a:uFill>
                    <a:solidFill/>
                  </a:uFill>
                  <a:sym typeface="Helvetica"/>
                </a:rPr>
                <a:t>J</a:t>
              </a:r>
              <a:r>
                <a:rPr sz="2000" dirty="0">
                  <a:uFill>
                    <a:solidFill/>
                  </a:uFill>
                  <a:sym typeface="Helvetica"/>
                </a:rPr>
                <a:t>| with p</a:t>
              </a:r>
              <a:r>
                <a:rPr sz="2000" baseline="-5999" dirty="0">
                  <a:uFill>
                    <a:solidFill/>
                  </a:uFill>
                  <a:sym typeface="Helvetica"/>
                </a:rPr>
                <a:t>T</a:t>
              </a:r>
              <a:r>
                <a:rPr sz="2000" baseline="31999" dirty="0">
                  <a:uFill>
                    <a:solidFill/>
                  </a:uFill>
                  <a:sym typeface="Helvetica"/>
                </a:rPr>
                <a:t>Cut</a:t>
              </a:r>
              <a:r>
                <a:rPr sz="2000" dirty="0">
                  <a:uFill>
                    <a:solidFill/>
                  </a:uFill>
                  <a:sym typeface="Helvetica"/>
                </a:rPr>
                <a:t>&gt;0.2 GeV/c </a:t>
              </a:r>
              <a:br>
                <a:rPr sz="2000" dirty="0">
                  <a:uFill>
                    <a:solidFill/>
                  </a:uFill>
                  <a:sym typeface="Helvetica"/>
                </a:rPr>
              </a:br>
              <a:r>
                <a:rPr sz="2000" dirty="0">
                  <a:uFill>
                    <a:solidFill/>
                  </a:uFill>
                  <a:sym typeface="Helvetica"/>
                </a:rPr>
                <a:t>using cone of R</a:t>
              </a:r>
            </a:p>
          </p:txBody>
        </p:sp>
        <p:grpSp>
          <p:nvGrpSpPr>
            <p:cNvPr id="148" name="Group 148"/>
            <p:cNvGrpSpPr/>
            <p:nvPr/>
          </p:nvGrpSpPr>
          <p:grpSpPr>
            <a:xfrm>
              <a:off x="-2" y="127000"/>
              <a:ext cx="2380762" cy="1370807"/>
              <a:chOff x="-1" y="0"/>
              <a:chExt cx="2380760" cy="1370807"/>
            </a:xfrm>
          </p:grpSpPr>
          <p:sp>
            <p:nvSpPr>
              <p:cNvPr id="145" name="Shape 145"/>
              <p:cNvSpPr/>
              <p:nvPr/>
            </p:nvSpPr>
            <p:spPr>
              <a:xfrm flipH="1" flipV="1">
                <a:off x="-1" y="440449"/>
                <a:ext cx="2380760" cy="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148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101743" y="139700"/>
                <a:ext cx="1843826" cy="12311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endParaRPr dirty="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endParaRPr>
              </a:p>
              <a:p>
                <a:pPr lvl="0">
                  <a:defRPr sz="1800">
                    <a:uFillTx/>
                  </a:defRPr>
                </a:pPr>
                <a:r>
                  <a: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the 2 Jet vectors</a:t>
                </a:r>
              </a:p>
              <a:p>
                <a:pPr lvl="0">
                  <a:defRPr sz="1800">
                    <a:uFillTx/>
                  </a:defRPr>
                </a:pPr>
                <a:r>
                  <a: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into a </a:t>
                </a:r>
                <a:r>
                  <a: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central </a:t>
                </a:r>
              </a:p>
              <a:p>
                <a:pPr lvl="0">
                  <a:defRPr sz="1800">
                    <a:uFillTx/>
                  </a:defRPr>
                </a:pPr>
                <a:r>
                  <a: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:r>
                  <a:rPr dirty="0" err="1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Au</a:t>
                </a:r>
                <a:r>
                  <a:rPr dirty="0" err="1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+Au</a:t>
                </a:r>
                <a:r>
                  <a: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:r>
                  <a: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MB </a:t>
                </a:r>
                <a:r>
                  <a:rPr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event </a:t>
                </a:r>
                <a:endParaRPr dirty="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14443" y="0"/>
                <a:ext cx="1754409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8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lvl="0">
                  <a:defRPr>
                    <a:uFillTx/>
                  </a:defRPr>
                </a:pPr>
                <a:r>
                  <a:rPr dirty="0">
                    <a:uFill>
                      <a:solidFill/>
                    </a:uFill>
                  </a:rPr>
                  <a:t>Embed randomly </a:t>
                </a:r>
              </a:p>
            </p:txBody>
          </p:sp>
        </p:grpSp>
      </p:grpSp>
      <p:grpSp>
        <p:nvGrpSpPr>
          <p:cNvPr id="167" name="Group 167"/>
          <p:cNvGrpSpPr/>
          <p:nvPr/>
        </p:nvGrpSpPr>
        <p:grpSpPr>
          <a:xfrm>
            <a:off x="91441" y="2804056"/>
            <a:ext cx="9052559" cy="3314664"/>
            <a:chOff x="0" y="7496"/>
            <a:chExt cx="10058400" cy="3682958"/>
          </a:xfrm>
        </p:grpSpPr>
        <p:grpSp>
          <p:nvGrpSpPr>
            <p:cNvPr id="165" name="Group 165"/>
            <p:cNvGrpSpPr/>
            <p:nvPr/>
          </p:nvGrpSpPr>
          <p:grpSpPr>
            <a:xfrm>
              <a:off x="0" y="18324"/>
              <a:ext cx="10058400" cy="3672130"/>
              <a:chOff x="0" y="18325"/>
              <a:chExt cx="10058399" cy="3672128"/>
            </a:xfrm>
          </p:grpSpPr>
          <p:grpSp>
            <p:nvGrpSpPr>
              <p:cNvPr id="159" name="Group 159"/>
              <p:cNvGrpSpPr/>
              <p:nvPr/>
            </p:nvGrpSpPr>
            <p:grpSpPr>
              <a:xfrm>
                <a:off x="5772371" y="18325"/>
                <a:ext cx="4286028" cy="3609843"/>
                <a:chOff x="128293" y="18326"/>
                <a:chExt cx="4286027" cy="3609842"/>
              </a:xfrm>
            </p:grpSpPr>
            <p:grpSp>
              <p:nvGrpSpPr>
                <p:cNvPr id="156" name="Group 156"/>
                <p:cNvGrpSpPr/>
                <p:nvPr/>
              </p:nvGrpSpPr>
              <p:grpSpPr>
                <a:xfrm>
                  <a:off x="128293" y="18326"/>
                  <a:ext cx="4286027" cy="3609842"/>
                  <a:chOff x="128293" y="18327"/>
                  <a:chExt cx="4286026" cy="3609841"/>
                </a:xfrm>
              </p:grpSpPr>
              <p:grpSp>
                <p:nvGrpSpPr>
                  <p:cNvPr id="152" name="Group 152"/>
                  <p:cNvGrpSpPr/>
                  <p:nvPr/>
                </p:nvGrpSpPr>
                <p:grpSpPr>
                  <a:xfrm>
                    <a:off x="250618" y="225599"/>
                    <a:ext cx="4163701" cy="3402569"/>
                    <a:chOff x="128288" y="0"/>
                    <a:chExt cx="4163700" cy="3402568"/>
                  </a:xfrm>
                </p:grpSpPr>
                <p:pic>
                  <p:nvPicPr>
                    <p:cNvPr id="150" name="2d_1355.gif"/>
                    <p:cNvPicPr/>
                    <p:nvPr/>
                  </p:nvPicPr>
                  <p:blipFill rotWithShape="1">
                    <a:blip r:embed="rId4">
                      <a:extLst/>
                    </a:blip>
                    <a:srcRect r="8771"/>
                    <a:stretch/>
                  </p:blipFill>
                  <p:spPr>
                    <a:xfrm>
                      <a:off x="128288" y="122924"/>
                      <a:ext cx="4163700" cy="3279644"/>
                    </a:xfrm>
                    <a:prstGeom prst="rect">
                      <a:avLst/>
                    </a:prstGeom>
                    <a:ln w="12700" cap="flat">
                      <a:noFill/>
                      <a:round/>
                    </a:ln>
                    <a:effectLst/>
                  </p:spPr>
                </p:pic>
                <p:sp>
                  <p:nvSpPr>
                    <p:cNvPr id="151" name="Shape 151"/>
                    <p:cNvSpPr/>
                    <p:nvPr/>
                  </p:nvSpPr>
                  <p:spPr>
                    <a:xfrm>
                      <a:off x="1119268" y="0"/>
                      <a:ext cx="2214691" cy="3426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/>
                      <a:endParaRPr/>
                    </a:p>
                  </p:txBody>
                </p:sp>
              </p:grpSp>
              <p:sp>
                <p:nvSpPr>
                  <p:cNvPr id="153" name="Shape 153"/>
                  <p:cNvSpPr/>
                  <p:nvPr/>
                </p:nvSpPr>
                <p:spPr>
                  <a:xfrm rot="16199985">
                    <a:off x="-733461" y="880081"/>
                    <a:ext cx="2015629" cy="2921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>
                      <a:defRPr sz="1800">
                        <a:uFillTx/>
                      </a:defRPr>
                    </a:pPr>
                    <a:r>
                      <a:rPr sz="1300" b="1">
                        <a:uFill>
                          <a:solidFill/>
                        </a:uFill>
                        <a:sym typeface="Helvetica"/>
                      </a:rPr>
                      <a:t>p</a:t>
                    </a:r>
                    <a:r>
                      <a:rPr sz="1300" b="1" baseline="-5999">
                        <a:uFill>
                          <a:solidFill/>
                        </a:uFill>
                        <a:sym typeface="Helvetica"/>
                      </a:rPr>
                      <a:t>T</a:t>
                    </a:r>
                    <a:r>
                      <a:rPr sz="1300" b="1">
                        <a:uFill>
                          <a:solidFill/>
                        </a:uFill>
                        <a:sym typeface="Helvetica"/>
                      </a:rPr>
                      <a:t> [GeV/c]</a:t>
                    </a:r>
                  </a:p>
                </p:txBody>
              </p:sp>
              <p:sp>
                <p:nvSpPr>
                  <p:cNvPr id="154" name="Shape 154"/>
                  <p:cNvSpPr/>
                  <p:nvPr/>
                </p:nvSpPr>
                <p:spPr>
                  <a:xfrm>
                    <a:off x="887711" y="3046960"/>
                    <a:ext cx="291975" cy="47777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>
                      <a:defRPr sz="1800"/>
                    </a:lvl1pPr>
                  </a:lstStyle>
                  <a:p>
                    <a:pPr lvl="0">
                      <a:defRPr>
                        <a:uFillTx/>
                      </a:defRPr>
                    </a:pPr>
                    <a:r>
                      <a:rPr dirty="0">
                        <a:uFill>
                          <a:solidFill/>
                        </a:uFill>
                      </a:rPr>
                      <a:t>η</a:t>
                    </a:r>
                  </a:p>
                </p:txBody>
              </p:sp>
              <p:sp>
                <p:nvSpPr>
                  <p:cNvPr id="155" name="Shape 155"/>
                  <p:cNvSpPr/>
                  <p:nvPr/>
                </p:nvSpPr>
                <p:spPr>
                  <a:xfrm>
                    <a:off x="3089403" y="3085398"/>
                    <a:ext cx="862649" cy="47777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>
                      <a:defRPr sz="1800"/>
                    </a:lvl1pPr>
                  </a:lstStyle>
                  <a:p>
                    <a:pPr lvl="0">
                      <a:defRPr>
                        <a:uFillTx/>
                      </a:defRPr>
                    </a:pPr>
                    <a:r>
                      <a:rPr>
                        <a:uFill>
                          <a:solidFill/>
                        </a:uFill>
                      </a:rPr>
                      <a:t>ϕ</a:t>
                    </a:r>
                  </a:p>
                </p:txBody>
              </p:sp>
            </p:grpSp>
            <p:sp>
              <p:nvSpPr>
                <p:cNvPr id="157" name="Shape 157"/>
                <p:cNvSpPr/>
                <p:nvPr/>
              </p:nvSpPr>
              <p:spPr>
                <a:xfrm>
                  <a:off x="1366321" y="2646872"/>
                  <a:ext cx="787401" cy="330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BE38F3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8" name="Shape 158"/>
                <p:cNvSpPr/>
                <p:nvPr/>
              </p:nvSpPr>
              <p:spPr>
                <a:xfrm>
                  <a:off x="2928421" y="2646872"/>
                  <a:ext cx="787401" cy="330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BE38F3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160" name="Shape 160"/>
              <p:cNvSpPr/>
              <p:nvPr/>
            </p:nvSpPr>
            <p:spPr>
              <a:xfrm>
                <a:off x="0" y="2443672"/>
                <a:ext cx="3305747" cy="10088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2000" b="1" u="sng">
                    <a:uFill>
                      <a:solidFill/>
                    </a:uFill>
                    <a:sym typeface="Helvetica"/>
                  </a:rPr>
                  <a:t>Method 2: EtaCone (EC): </a:t>
                </a:r>
              </a:p>
              <a:p>
                <a:pPr>
                  <a:spcBef>
                    <a:spcPts val="360"/>
                  </a:spcBef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  <a:sym typeface="Helvetica"/>
                  </a:rPr>
                  <a:t>Take di-jet pair </a:t>
                </a:r>
                <a:br>
                  <a:rPr>
                    <a:uFill>
                      <a:solidFill/>
                    </a:uFill>
                    <a:sym typeface="Helvetica"/>
                  </a:rPr>
                </a:br>
                <a:r>
                  <a:rPr>
                    <a:uFill>
                      <a:solidFill/>
                    </a:uFill>
                    <a:sym typeface="Helvetica"/>
                  </a:rPr>
                  <a:t>p</a:t>
                </a:r>
                <a:r>
                  <a:rPr baseline="-5999">
                    <a:uFill>
                      <a:solidFill/>
                    </a:uFill>
                    <a:sym typeface="Helvetica"/>
                  </a:rPr>
                  <a:t>T</a:t>
                </a:r>
                <a:r>
                  <a:rPr baseline="31999">
                    <a:uFill>
                      <a:solidFill/>
                    </a:uFill>
                    <a:sym typeface="Helvetica"/>
                  </a:rPr>
                  <a:t>Cut</a:t>
                </a:r>
                <a:r>
                  <a:rPr>
                    <a:uFill>
                      <a:solidFill/>
                    </a:uFill>
                    <a:sym typeface="Helvetica"/>
                  </a:rPr>
                  <a:t>&gt;2 GeV/c (w/o low p</a:t>
                </a:r>
                <a:r>
                  <a:rPr baseline="-5999">
                    <a:uFill>
                      <a:solidFill/>
                    </a:uFill>
                    <a:sym typeface="Helvetica"/>
                  </a:rPr>
                  <a:t>T</a:t>
                </a:r>
                <a:r>
                  <a:rPr>
                    <a:uFill>
                      <a:solidFill/>
                    </a:uFill>
                    <a:sym typeface="Helvetica"/>
                  </a:rPr>
                  <a:t>)</a:t>
                </a:r>
              </a:p>
            </p:txBody>
          </p:sp>
          <p:grpSp>
            <p:nvGrpSpPr>
              <p:cNvPr id="164" name="Group 164"/>
              <p:cNvGrpSpPr/>
              <p:nvPr/>
            </p:nvGrpSpPr>
            <p:grpSpPr>
              <a:xfrm>
                <a:off x="3352798" y="2011872"/>
                <a:ext cx="2741814" cy="1678581"/>
                <a:chOff x="-1" y="0"/>
                <a:chExt cx="2741812" cy="1678580"/>
              </a:xfrm>
            </p:grpSpPr>
            <p:sp>
              <p:nvSpPr>
                <p:cNvPr id="161" name="Shape 161"/>
                <p:cNvSpPr/>
                <p:nvPr/>
              </p:nvSpPr>
              <p:spPr>
                <a:xfrm flipH="1" flipV="1">
                  <a:off x="-1" y="440449"/>
                  <a:ext cx="2380760" cy="2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148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>
                  <a:off x="101743" y="139700"/>
                  <a:ext cx="2640068" cy="15388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lvl="0">
                    <a:defRPr sz="1800">
                      <a:uFillTx/>
                    </a:defRPr>
                  </a:pPr>
                  <a:endParaRPr dirty="0">
                    <a:uFill>
                      <a:solidFill/>
                    </a:uFill>
                    <a:sym typeface="Helvetica"/>
                  </a:endParaRPr>
                </a:p>
                <a:p>
                  <a:pPr lvl="0">
                    <a:defRPr sz="1800">
                      <a:uFillTx/>
                    </a:defRPr>
                  </a:pP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vectors into 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a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Au</a:t>
                  </a: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+Au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HT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/>
                  </a:r>
                  <a:b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</a:b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event</a:t>
                  </a:r>
                  <a:r>
                    <a:rPr lang="en-US" dirty="0" smtClean="0">
                      <a:uFill>
                        <a:solidFill/>
                      </a:uFill>
                      <a:sym typeface="Helvetica"/>
                    </a:rPr>
                    <a:t>,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 2R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away </a:t>
                  </a: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from 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/>
                  </a:r>
                  <a:b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</a:b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reconstructed di</a:t>
                  </a: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-jet </a:t>
                  </a:r>
                  <a:endPara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endParaRPr>
                </a:p>
                <a:p>
                  <a:pPr lvl="0">
                    <a:defRPr sz="1800">
                      <a:uFillTx/>
                    </a:defRPr>
                  </a:pP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pair in that event </a:t>
                  </a:r>
                  <a:endPara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endParaRPr>
                </a:p>
              </p:txBody>
            </p:sp>
            <p:sp>
              <p:nvSpPr>
                <p:cNvPr id="163" name="Shape 163"/>
                <p:cNvSpPr/>
                <p:nvPr/>
              </p:nvSpPr>
              <p:spPr>
                <a:xfrm>
                  <a:off x="114443" y="0"/>
                  <a:ext cx="1937851" cy="3077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800"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lvl="0">
                    <a:defRPr>
                      <a:uFillTx/>
                    </a:defRPr>
                  </a:pPr>
                  <a:r>
                    <a:rPr dirty="0">
                      <a:uFill>
                        <a:solidFill/>
                      </a:uFill>
                    </a:rPr>
                    <a:t>Embed the two Jet</a:t>
                  </a:r>
                </a:p>
              </p:txBody>
            </p:sp>
          </p:grpSp>
        </p:grpSp>
        <p:sp>
          <p:nvSpPr>
            <p:cNvPr id="166" name="Shape 166"/>
            <p:cNvSpPr/>
            <p:nvPr/>
          </p:nvSpPr>
          <p:spPr>
            <a:xfrm flipH="1">
              <a:off x="7737706" y="7496"/>
              <a:ext cx="4" cy="62377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35" name="Shape 136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lIns="82296" tIns="41148" rIns="82296" bIns="41148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 i="0">
                <a:uFillTx/>
              </a:defRPr>
            </a:pPr>
            <a:r>
              <a:rPr lang="en-US" sz="2800" i="0" dirty="0" smtClean="0">
                <a:uFill>
                  <a:solidFill/>
                </a:uFill>
              </a:rPr>
              <a:t>Null-Hypothesis: </a:t>
            </a:r>
            <a:br>
              <a:rPr lang="en-US" sz="2800" i="0" dirty="0" smtClean="0">
                <a:uFill>
                  <a:solidFill/>
                </a:uFill>
              </a:rPr>
            </a:br>
            <a:r>
              <a:rPr lang="en-US" sz="2800" i="0" dirty="0" smtClean="0">
                <a:uFill>
                  <a:solidFill/>
                </a:uFill>
              </a:rPr>
              <a:t>Balance Restored by Uncorrelated BG?</a:t>
            </a:r>
            <a:endParaRPr lang="en-US" sz="2500" b="1" i="0" dirty="0">
              <a:uFill>
                <a:solidFill/>
              </a:u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Hard Probes '15</a:t>
            </a:r>
            <a:endParaRPr lang="en-US" dirty="0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43915</TotalTime>
  <Words>1599</Words>
  <Application>Microsoft Macintosh PowerPoint</Application>
  <PresentationFormat>On-screen Show (4:3)</PresentationFormat>
  <Paragraphs>328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Di-Jet Imbalance Measurements in  Central Au+Au Collisions at √sNN=200 GeV  from STAR</vt:lpstr>
      <vt:lpstr>Overview</vt:lpstr>
      <vt:lpstr>PowerPoint Presentation</vt:lpstr>
      <vt:lpstr>The Solenoidal Tracker At RHIC (STAR)</vt:lpstr>
      <vt:lpstr>(Biased) Di-Jet Selection</vt:lpstr>
      <vt:lpstr>Di-Jet Imbalance AJ  Central Au+Au, R=0.4 </vt:lpstr>
      <vt:lpstr>Matched Di-jets w/o Constituent pT Cut </vt:lpstr>
      <vt:lpstr>Di-Jet Imbalance AJ  Central Au+Au, R=0.4 </vt:lpstr>
      <vt:lpstr>PowerPoint Presentation</vt:lpstr>
      <vt:lpstr>Effect of Background Fluctuations</vt:lpstr>
      <vt:lpstr>PowerPoint Presentation</vt:lpstr>
      <vt:lpstr>Jet Broadening – Match to  R=0.2</vt:lpstr>
      <vt:lpstr>Jet Softening – Match to  pTCut = 1GeV/c</vt:lpstr>
      <vt:lpstr>Discussion</vt:lpstr>
      <vt:lpstr>Unique Opportunity for Jet Geometry Engineering at RHIC</vt:lpstr>
      <vt:lpstr>Summary</vt:lpstr>
      <vt:lpstr>Backup</vt:lpstr>
      <vt:lpstr>pp Reference</vt:lpstr>
      <vt:lpstr>pp HT Reference  and Systematic Errors</vt:lpstr>
      <vt:lpstr>Di-Jet Imbalance AJ  Central Au+Au, R=0.2</vt:lpstr>
      <vt:lpstr> PYTHIA8 Particle Level (PL) and Toy Bkg. Model</vt:lpstr>
    </vt:vector>
  </TitlesOfParts>
  <Manager/>
  <Company>Unversity of Illinois at Chicago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be Learned from Identifying Leading Hadrons of Jets in STAR?</dc:title>
  <dc:subject/>
  <dc:creator>Kolja Kauder</dc:creator>
  <cp:keywords/>
  <dc:description/>
  <cp:lastModifiedBy>Kolja Kauder</cp:lastModifiedBy>
  <cp:revision>1090</cp:revision>
  <cp:lastPrinted>2015-06-02T16:16:05Z</cp:lastPrinted>
  <dcterms:created xsi:type="dcterms:W3CDTF">2013-02-23T04:46:12Z</dcterms:created>
  <dcterms:modified xsi:type="dcterms:W3CDTF">2015-06-30T13:09:43Z</dcterms:modified>
  <cp:category/>
</cp:coreProperties>
</file>