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65" r:id="rId2"/>
    <p:sldId id="307" r:id="rId3"/>
    <p:sldId id="347" r:id="rId4"/>
    <p:sldId id="319" r:id="rId5"/>
    <p:sldId id="346" r:id="rId6"/>
    <p:sldId id="349" r:id="rId7"/>
    <p:sldId id="350" r:id="rId8"/>
    <p:sldId id="351" r:id="rId9"/>
    <p:sldId id="282" r:id="rId10"/>
    <p:sldId id="352" r:id="rId11"/>
    <p:sldId id="333" r:id="rId12"/>
    <p:sldId id="335" r:id="rId13"/>
    <p:sldId id="309" r:id="rId14"/>
    <p:sldId id="310" r:id="rId15"/>
    <p:sldId id="330" r:id="rId16"/>
    <p:sldId id="314" r:id="rId17"/>
    <p:sldId id="317" r:id="rId18"/>
    <p:sldId id="344" r:id="rId19"/>
    <p:sldId id="353" r:id="rId20"/>
    <p:sldId id="355" r:id="rId21"/>
    <p:sldId id="356" r:id="rId22"/>
    <p:sldId id="358" r:id="rId23"/>
    <p:sldId id="279" r:id="rId24"/>
    <p:sldId id="342" r:id="rId25"/>
    <p:sldId id="331" r:id="rId26"/>
    <p:sldId id="338" r:id="rId27"/>
    <p:sldId id="313" r:id="rId28"/>
    <p:sldId id="34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1101A"/>
    <a:srgbClr val="000000"/>
    <a:srgbClr val="CD00CD"/>
    <a:srgbClr val="00CDCD"/>
    <a:srgbClr val="008B8B"/>
    <a:srgbClr val="EEB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73" autoAdjust="0"/>
    <p:restoredTop sz="89245" autoAdjust="0"/>
  </p:normalViewPr>
  <p:slideViewPr>
    <p:cSldViewPr snapToGrid="0" snapToObjects="1">
      <p:cViewPr varScale="1">
        <p:scale>
          <a:sx n="85" d="100"/>
          <a:sy n="85" d="100"/>
        </p:scale>
        <p:origin x="-10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53D80-F6AD-064E-A7A9-2C43859BF9EC}" type="datetimeFigureOut">
              <a:rPr lang="en-US" smtClean="0"/>
              <a:pPr/>
              <a:t>4/14/16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F96F8-5424-8F4B-9516-C3C95E0AE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78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37FBC-FA8C-7845-AAAC-FF2FA1EDEDE8}" type="datetimeFigureOut">
              <a:rPr lang="en-US" smtClean="0"/>
              <a:pPr/>
              <a:t>4/14/16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AA363-928F-4B42-9F76-C2149B62B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3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A363-928F-4B42-9F76-C2149B62BF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0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A363-928F-4B42-9F76-C2149B62BF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26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A363-928F-4B42-9F76-C2149B62BF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5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Kolja Kauder, WSU - High-pT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E74342-C45F-5642-9F1E-B1172F473CEA}" type="slidenum">
              <a:rPr lang="en-US" smtClean="0"/>
              <a:pPr/>
              <a:t>‹#›</a:t>
            </a:fld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4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ownloa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83" r="49074"/>
          <a:stretch/>
        </p:blipFill>
        <p:spPr>
          <a:xfrm>
            <a:off x="0" y="0"/>
            <a:ext cx="5576302" cy="3552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763962"/>
            <a:ext cx="6858000" cy="1112838"/>
          </a:xfrm>
        </p:spPr>
        <p:txBody>
          <a:bodyPr>
            <a:noAutofit/>
          </a:bodyPr>
          <a:lstStyle/>
          <a:p>
            <a:r>
              <a:rPr lang="en-US" sz="2200" dirty="0"/>
              <a:t>Di-Jet Imbalance Measurements in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Central </a:t>
            </a:r>
            <a:r>
              <a:rPr lang="en-US" sz="2200" dirty="0" err="1"/>
              <a:t>Au+Au</a:t>
            </a:r>
            <a:r>
              <a:rPr lang="en-US" sz="2200" dirty="0"/>
              <a:t> Collisions at </a:t>
            </a:r>
            <a:r>
              <a:rPr lang="en-US" sz="2200" dirty="0" smtClean="0"/>
              <a:t>√</a:t>
            </a:r>
            <a:r>
              <a:rPr lang="en-US" sz="2200" dirty="0" err="1" smtClean="0"/>
              <a:t>s</a:t>
            </a:r>
            <a:r>
              <a:rPr lang="en-US" sz="2200" baseline="-25000" dirty="0" err="1" smtClean="0"/>
              <a:t>NN</a:t>
            </a:r>
            <a:r>
              <a:rPr lang="en-US" sz="2200" dirty="0" smtClean="0"/>
              <a:t>=200 </a:t>
            </a:r>
            <a:r>
              <a:rPr lang="en-US" sz="2200" dirty="0" err="1" smtClean="0"/>
              <a:t>GeV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>from </a:t>
            </a:r>
            <a:r>
              <a:rPr lang="en-US" sz="2200" dirty="0"/>
              <a:t>STAR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Kolja Kauder </a:t>
            </a:r>
            <a:r>
              <a:rPr lang="en-US" i="1" dirty="0" smtClean="0">
                <a:solidFill>
                  <a:srgbClr val="000000"/>
                </a:solidFill>
              </a:rPr>
              <a:t>for the STAR Collaboration</a:t>
            </a:r>
            <a:br>
              <a:rPr lang="en-US" i="1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April 14, 2016</a:t>
            </a:r>
            <a:endParaRPr lang="en-US" i="1" dirty="0" smtClean="0">
              <a:solidFill>
                <a:srgbClr val="000000"/>
              </a:solidFill>
            </a:endParaRPr>
          </a:p>
        </p:txBody>
      </p:sp>
      <p:pic>
        <p:nvPicPr>
          <p:cNvPr id="11" name="Picture 10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04" y="423327"/>
            <a:ext cx="3567698" cy="941022"/>
          </a:xfrm>
          <a:prstGeom prst="rect">
            <a:avLst/>
          </a:prstGeom>
        </p:spPr>
      </p:pic>
      <p:pic>
        <p:nvPicPr>
          <p:cNvPr id="13" name="Picture 12" descr="Wayne_state_university_se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33" y="1523997"/>
            <a:ext cx="1659467" cy="16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1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3"/>
          <p:cNvGrpSpPr/>
          <p:nvPr/>
        </p:nvGrpSpPr>
        <p:grpSpPr>
          <a:xfrm>
            <a:off x="1583055" y="1300459"/>
            <a:ext cx="6235534" cy="4123078"/>
            <a:chOff x="0" y="0"/>
            <a:chExt cx="7200900" cy="5130800"/>
          </a:xfrm>
        </p:grpSpPr>
        <p:pic>
          <p:nvPicPr>
            <p:cNvPr id="111" name="aj_1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12" name="Shape 112"/>
            <p:cNvSpPr/>
            <p:nvPr/>
          </p:nvSpPr>
          <p:spPr>
            <a:xfrm>
              <a:off x="3816350" y="882650"/>
              <a:ext cx="2565400" cy="965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1583055" y="1300457"/>
            <a:ext cx="6235534" cy="4123079"/>
            <a:chOff x="0" y="0"/>
            <a:chExt cx="7200900" cy="5130800"/>
          </a:xfrm>
        </p:grpSpPr>
        <p:pic>
          <p:nvPicPr>
            <p:cNvPr id="114" name="aj_2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15" name="Shape 115"/>
            <p:cNvSpPr/>
            <p:nvPr/>
          </p:nvSpPr>
          <p:spPr>
            <a:xfrm>
              <a:off x="3816350" y="882650"/>
              <a:ext cx="2451100" cy="4572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714750" y="1581150"/>
              <a:ext cx="2654300" cy="2413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Autofit/>
          </a:bodyPr>
          <a:lstStyle/>
          <a:p>
            <a:pPr lvl="0">
              <a:defRPr sz="1800" b="0">
                <a:uFillTx/>
              </a:defRPr>
            </a:pPr>
            <a:r>
              <a:rPr sz="3000" dirty="0">
                <a:uFill>
                  <a:solidFill/>
                </a:uFill>
              </a:rPr>
              <a:t>Di-Jet Imbalance A</a:t>
            </a:r>
            <a:r>
              <a:rPr sz="3000" baseline="-5999" dirty="0">
                <a:uFill>
                  <a:solidFill/>
                </a:uFill>
              </a:rPr>
              <a:t>J</a:t>
            </a:r>
            <a:r>
              <a:rPr sz="3000" dirty="0">
                <a:uFill>
                  <a:solidFill/>
                </a:uFill>
              </a:rPr>
              <a:t> </a:t>
            </a:r>
            <a:r>
              <a:rPr lang="en-US" sz="3000" dirty="0" smtClean="0">
                <a:uFill>
                  <a:solidFill/>
                </a:uFill>
              </a:rPr>
              <a:t/>
            </a:r>
            <a:br>
              <a:rPr lang="en-US" sz="3000" dirty="0" smtClean="0">
                <a:uFill>
                  <a:solidFill/>
                </a:uFill>
              </a:rPr>
            </a:br>
            <a:r>
              <a:rPr lang="en-US" sz="3000" dirty="0" smtClean="0">
                <a:uFill>
                  <a:solidFill/>
                </a:uFill>
              </a:rPr>
              <a:t>Central </a:t>
            </a:r>
            <a:r>
              <a:rPr sz="3000" dirty="0" smtClean="0">
                <a:uFill>
                  <a:solidFill/>
                </a:uFill>
              </a:rPr>
              <a:t>Au</a:t>
            </a:r>
            <a:r>
              <a:rPr sz="3000" dirty="0">
                <a:uFill>
                  <a:solidFill/>
                </a:uFill>
              </a:rPr>
              <a:t>+</a:t>
            </a:r>
            <a:r>
              <a:rPr sz="3000" dirty="0" smtClean="0">
                <a:uFill>
                  <a:solidFill/>
                </a:uFill>
              </a:rPr>
              <a:t>Au</a:t>
            </a:r>
            <a:r>
              <a:rPr lang="en-US" sz="3000" dirty="0" smtClean="0">
                <a:uFill>
                  <a:solidFill/>
                </a:uFill>
              </a:rPr>
              <a:t>, </a:t>
            </a:r>
            <a:r>
              <a:rPr sz="3000" dirty="0" smtClean="0">
                <a:uFill>
                  <a:solidFill/>
                </a:uFill>
              </a:rPr>
              <a:t>R</a:t>
            </a:r>
            <a:r>
              <a:rPr sz="3000" dirty="0">
                <a:uFill>
                  <a:solidFill/>
                </a:uFill>
              </a:rPr>
              <a:t>=0.4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124" name="Shape 124"/>
          <p:cNvSpPr/>
          <p:nvPr/>
        </p:nvSpPr>
        <p:spPr>
          <a:xfrm>
            <a:off x="2097241" y="1307594"/>
            <a:ext cx="5262331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300" b="1" dirty="0">
                <a:uFill>
                  <a:solidFill/>
                </a:uFill>
                <a:sym typeface="Helvetica"/>
              </a:rPr>
              <a:t>Anti-k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dirty="0">
                <a:uFill>
                  <a:solidFill/>
                </a:uFill>
                <a:sym typeface="Helvetica"/>
              </a:rPr>
              <a:t> R=0.4, </a:t>
            </a:r>
            <a:r>
              <a:rPr sz="1300" b="1" dirty="0" smtClean="0">
                <a:uFill>
                  <a:solidFill/>
                </a:uFill>
                <a:sym typeface="Helvetica"/>
              </a:rPr>
              <a:t>p</a:t>
            </a:r>
            <a:r>
              <a:rPr sz="1300" b="1" baseline="-5999" dirty="0" smtClean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 smtClean="0">
                <a:uFill>
                  <a:solidFill/>
                </a:uFill>
                <a:sym typeface="Helvetica"/>
              </a:rPr>
              <a:t>Lead</a:t>
            </a:r>
            <a:r>
              <a:rPr sz="1300" b="1" dirty="0" smtClean="0">
                <a:uFill>
                  <a:solidFill/>
                </a:uFill>
                <a:sym typeface="Helvetica"/>
              </a:rPr>
              <a:t>&gt;</a:t>
            </a:r>
            <a:r>
              <a:rPr sz="1300" b="1" dirty="0">
                <a:uFill>
                  <a:solidFill/>
                </a:uFill>
                <a:sym typeface="Helvetica"/>
              </a:rPr>
              <a:t>20 GeV &amp; </a:t>
            </a:r>
            <a:r>
              <a:rPr sz="1300" b="1" dirty="0" smtClean="0">
                <a:uFill>
                  <a:solidFill/>
                </a:uFill>
                <a:sym typeface="Helvetica"/>
              </a:rPr>
              <a:t>p</a:t>
            </a:r>
            <a:r>
              <a:rPr sz="1300" b="1" baseline="-5999" dirty="0" smtClean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 smtClean="0">
                <a:uFill>
                  <a:solidFill/>
                </a:uFill>
                <a:sym typeface="Helvetica"/>
              </a:rPr>
              <a:t>SubLead</a:t>
            </a:r>
            <a:r>
              <a:rPr sz="1300" b="1" dirty="0" smtClean="0">
                <a:uFill>
                  <a:solidFill/>
                </a:uFill>
                <a:sym typeface="Helvetica"/>
              </a:rPr>
              <a:t>&gt;</a:t>
            </a:r>
            <a:r>
              <a:rPr sz="1300" b="1" dirty="0">
                <a:uFill>
                  <a:solidFill/>
                </a:uFill>
                <a:sym typeface="Helvetica"/>
              </a:rPr>
              <a:t>10 GeV with p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baseline="31999" dirty="0">
                <a:uFill>
                  <a:solidFill/>
                </a:uFill>
                <a:sym typeface="Helvetica"/>
              </a:rPr>
              <a:t>cut</a:t>
            </a:r>
            <a:r>
              <a:rPr sz="1300" b="1" dirty="0">
                <a:uFill>
                  <a:solidFill/>
                </a:uFill>
                <a:sym typeface="Helvetica"/>
              </a:rPr>
              <a:t>&gt;2 GeV/c</a:t>
            </a:r>
          </a:p>
        </p:txBody>
      </p:sp>
      <p:sp>
        <p:nvSpPr>
          <p:cNvPr id="125" name="Shape 125"/>
          <p:cNvSpPr/>
          <p:nvPr/>
        </p:nvSpPr>
        <p:spPr>
          <a:xfrm>
            <a:off x="6814438" y="5181507"/>
            <a:ext cx="860380" cy="2769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dirty="0">
                <a:uFill>
                  <a:solidFill/>
                </a:uFill>
                <a:sym typeface="Helvetica"/>
              </a:rPr>
              <a:t>|A</a:t>
            </a:r>
            <a:r>
              <a:rPr baseline="-5999" dirty="0">
                <a:uFill>
                  <a:solidFill/>
                </a:uFill>
                <a:sym typeface="Helvetica"/>
              </a:rPr>
              <a:t>J</a:t>
            </a:r>
            <a:r>
              <a:rPr dirty="0">
                <a:uFill>
                  <a:solidFill/>
                </a:uFill>
                <a:sym typeface="Helvetica"/>
              </a:rPr>
              <a:t>|</a:t>
            </a:r>
          </a:p>
        </p:txBody>
      </p:sp>
      <p:grpSp>
        <p:nvGrpSpPr>
          <p:cNvPr id="128" name="Group 128"/>
          <p:cNvGrpSpPr/>
          <p:nvPr/>
        </p:nvGrpSpPr>
        <p:grpSpPr>
          <a:xfrm>
            <a:off x="5863590" y="3395113"/>
            <a:ext cx="1054209" cy="336812"/>
            <a:chOff x="0" y="0"/>
            <a:chExt cx="1217418" cy="419133"/>
          </a:xfrm>
        </p:grpSpPr>
        <p:pic>
          <p:nvPicPr>
            <p:cNvPr id="126" name="StarIcon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7" name="Shape 127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 dirty="0">
                  <a:uFill>
                    <a:solidFill/>
                  </a:uFill>
                </a:rPr>
                <a:t>Preliminary</a:t>
              </a:r>
            </a:p>
          </p:txBody>
        </p:sp>
      </p:grpSp>
      <p:sp>
        <p:nvSpPr>
          <p:cNvPr id="129" name="Shape 129"/>
          <p:cNvSpPr/>
          <p:nvPr/>
        </p:nvSpPr>
        <p:spPr>
          <a:xfrm>
            <a:off x="67462" y="3403399"/>
            <a:ext cx="1590179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700" dirty="0">
                <a:uFill>
                  <a:solidFill/>
                </a:uFill>
                <a:sym typeface="Helvetica"/>
              </a:rPr>
              <a:t>Sys. Uncertainties:</a:t>
            </a:r>
            <a:br>
              <a:rPr sz="1700" dirty="0">
                <a:uFill>
                  <a:solidFill/>
                </a:uFill>
                <a:sym typeface="Helvetica"/>
              </a:rPr>
            </a:br>
            <a:r>
              <a:rPr sz="1700" dirty="0">
                <a:uFill>
                  <a:solidFill/>
                </a:uFill>
                <a:sym typeface="Helvetica"/>
              </a:rPr>
              <a:t>- tracking eff. 6%</a:t>
            </a:r>
            <a:br>
              <a:rPr sz="1700" dirty="0">
                <a:uFill>
                  <a:solidFill/>
                </a:uFill>
                <a:sym typeface="Helvetica"/>
              </a:rPr>
            </a:br>
            <a:r>
              <a:rPr sz="1700" dirty="0">
                <a:uFill>
                  <a:solidFill/>
                </a:uFill>
                <a:sym typeface="Helvetica"/>
              </a:rPr>
              <a:t>- tower energy</a:t>
            </a:r>
            <a:br>
              <a:rPr sz="1700" dirty="0">
                <a:uFill>
                  <a:solidFill/>
                </a:uFill>
                <a:sym typeface="Helvetica"/>
              </a:rPr>
            </a:br>
            <a:r>
              <a:rPr sz="1700" dirty="0">
                <a:uFill>
                  <a:solidFill/>
                </a:uFill>
                <a:sym typeface="Helvetica"/>
              </a:rPr>
              <a:t>  scale 2% </a:t>
            </a:r>
          </a:p>
        </p:txBody>
      </p:sp>
      <p:sp>
        <p:nvSpPr>
          <p:cNvPr id="130" name="Shape 130"/>
          <p:cNvSpPr/>
          <p:nvPr/>
        </p:nvSpPr>
        <p:spPr>
          <a:xfrm>
            <a:off x="742950" y="5541616"/>
            <a:ext cx="776234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200" b="1" dirty="0">
                <a:solidFill>
                  <a:srgbClr val="941100"/>
                </a:solidFill>
                <a:sym typeface="Helvetica"/>
              </a:rPr>
              <a:t>Au+Au di-jets more imbalanced than </a:t>
            </a:r>
            <a:r>
              <a:rPr sz="2200" b="1" dirty="0" smtClean="0">
                <a:solidFill>
                  <a:srgbClr val="941100"/>
                </a:solidFill>
                <a:sym typeface="Helvetica"/>
              </a:rPr>
              <a:t>p+p </a:t>
            </a:r>
            <a:r>
              <a:rPr sz="2200" b="1" dirty="0">
                <a:solidFill>
                  <a:srgbClr val="941100"/>
                </a:solidFill>
                <a:sym typeface="Helvetica"/>
              </a:rPr>
              <a:t>for p</a:t>
            </a:r>
            <a:r>
              <a:rPr sz="2200" b="1" baseline="-5999" dirty="0">
                <a:solidFill>
                  <a:srgbClr val="941100"/>
                </a:solidFill>
                <a:sym typeface="Helvetica"/>
              </a:rPr>
              <a:t>T</a:t>
            </a:r>
            <a:r>
              <a:rPr sz="2200" b="1" baseline="31999" dirty="0">
                <a:solidFill>
                  <a:srgbClr val="941100"/>
                </a:solidFill>
                <a:sym typeface="Helvetica"/>
              </a:rPr>
              <a:t>cut</a:t>
            </a:r>
            <a:r>
              <a:rPr sz="2200" b="1" dirty="0">
                <a:solidFill>
                  <a:srgbClr val="941100"/>
                </a:solidFill>
                <a:sym typeface="Helvetica"/>
              </a:rPr>
              <a:t>&gt;2 GeV/c</a:t>
            </a:r>
          </a:p>
        </p:txBody>
      </p:sp>
      <p:sp>
        <p:nvSpPr>
          <p:cNvPr id="131" name="Shape 131"/>
          <p:cNvSpPr/>
          <p:nvPr/>
        </p:nvSpPr>
        <p:spPr>
          <a:xfrm>
            <a:off x="2886064" y="5918245"/>
            <a:ext cx="382747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200" b="1" dirty="0">
                <a:sym typeface="Helvetica"/>
              </a:rPr>
              <a:t>Can the balance be restored?</a:t>
            </a:r>
          </a:p>
        </p:txBody>
      </p:sp>
      <p:sp>
        <p:nvSpPr>
          <p:cNvPr id="132" name="Shape 132"/>
          <p:cNvSpPr/>
          <p:nvPr/>
        </p:nvSpPr>
        <p:spPr>
          <a:xfrm rot="16200000">
            <a:off x="871217" y="1813295"/>
            <a:ext cx="1541051" cy="2616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Event Fraction</a:t>
            </a:r>
          </a:p>
        </p:txBody>
      </p:sp>
      <p:sp>
        <p:nvSpPr>
          <p:cNvPr id="133" name="Shape 133"/>
          <p:cNvSpPr/>
          <p:nvPr/>
        </p:nvSpPr>
        <p:spPr>
          <a:xfrm>
            <a:off x="7533933" y="2819857"/>
            <a:ext cx="154245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p-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value</a:t>
            </a:r>
            <a:r>
              <a:rPr lang="en-US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&lt;</a:t>
            </a:r>
            <a:r>
              <a:rPr lang="en-US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10</a:t>
            </a:r>
            <a:r>
              <a:rPr baseline="31999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-</a:t>
            </a:r>
            <a:r>
              <a:rPr lang="en-US"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4</a:t>
            </a:r>
            <a:r>
              <a:rPr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/>
            </a:r>
            <a:br>
              <a:rPr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</a:br>
            <a:r>
              <a:rPr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(stat. error only)</a:t>
            </a:r>
          </a:p>
        </p:txBody>
      </p:sp>
      <p:sp useBgFill="1">
        <p:nvSpPr>
          <p:cNvPr id="5" name="TextBox 4"/>
          <p:cNvSpPr txBox="1"/>
          <p:nvPr/>
        </p:nvSpPr>
        <p:spPr>
          <a:xfrm>
            <a:off x="5578895" y="2858800"/>
            <a:ext cx="151936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Central </a:t>
            </a:r>
            <a:r>
              <a:rPr lang="en-US" sz="1300" b="1" dirty="0" err="1" smtClean="0"/>
              <a:t>Au+Au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anti-</a:t>
            </a:r>
            <a:r>
              <a:rPr lang="en-US" sz="1300" b="1" dirty="0" err="1" smtClean="0"/>
              <a:t>k</a:t>
            </a:r>
            <a:r>
              <a:rPr lang="en-US" sz="1300" b="1" baseline="-25000" dirty="0" err="1" smtClean="0"/>
              <a:t>T</a:t>
            </a:r>
            <a:r>
              <a:rPr lang="en-US" sz="1300" b="1" dirty="0" smtClean="0"/>
              <a:t>, R=0.4</a:t>
            </a:r>
            <a:endParaRPr lang="en-US" sz="1300" b="1" dirty="0"/>
          </a:p>
        </p:txBody>
      </p:sp>
      <p:sp>
        <p:nvSpPr>
          <p:cNvPr id="24" name="Shape 133"/>
          <p:cNvSpPr/>
          <p:nvPr/>
        </p:nvSpPr>
        <p:spPr>
          <a:xfrm>
            <a:off x="7294933" y="3599124"/>
            <a:ext cx="184906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lang="en-US" sz="1600" dirty="0" smtClean="0">
                <a:uFill>
                  <a:solidFill>
                    <a:srgbClr val="FF2600"/>
                  </a:solidFill>
                </a:uFill>
                <a:sym typeface="Helvetica"/>
              </a:rPr>
              <a:t>Pearson’s </a:t>
            </a:r>
            <a:r>
              <a:rPr lang="en-US" sz="1600" dirty="0" smtClean="0">
                <a:uFill>
                  <a:solidFill>
                    <a:srgbClr val="FF2600"/>
                  </a:solidFill>
                </a:uFill>
                <a:latin typeface="Symbol" charset="2"/>
                <a:cs typeface="Symbol" charset="2"/>
                <a:sym typeface="Helvetica"/>
              </a:rPr>
              <a:t>c</a:t>
            </a:r>
            <a:r>
              <a:rPr lang="en-US" sz="1600" baseline="30000" dirty="0" smtClean="0">
                <a:uFill>
                  <a:solidFill>
                    <a:srgbClr val="FF2600"/>
                  </a:solidFill>
                </a:uFill>
                <a:sym typeface="Helvetica"/>
              </a:rPr>
              <a:t>2</a:t>
            </a:r>
            <a:r>
              <a:rPr lang="en-US" sz="1600" dirty="0" smtClean="0">
                <a:uFill>
                  <a:solidFill>
                    <a:srgbClr val="FF2600"/>
                  </a:solidFill>
                </a:uFill>
                <a:sym typeface="Helvetica"/>
              </a:rPr>
              <a:t>-test</a:t>
            </a:r>
            <a:br>
              <a:rPr lang="en-US" sz="1600" dirty="0" smtClean="0">
                <a:uFill>
                  <a:solidFill>
                    <a:srgbClr val="FF2600"/>
                  </a:solidFill>
                </a:uFill>
                <a:sym typeface="Helvetica"/>
              </a:rPr>
            </a:br>
            <a:r>
              <a:rPr lang="en-US" sz="1600" i="1" dirty="0" smtClean="0">
                <a:uFill>
                  <a:solidFill>
                    <a:srgbClr val="FF2600"/>
                  </a:solidFill>
                </a:uFill>
                <a:sym typeface="Helvetica"/>
              </a:rPr>
              <a:t>N.D</a:t>
            </a:r>
            <a:r>
              <a:rPr lang="en-US" sz="1600" i="1" dirty="0">
                <a:uFill>
                  <a:solidFill>
                    <a:srgbClr val="FF2600"/>
                  </a:solidFill>
                </a:uFill>
                <a:sym typeface="Helvetica"/>
              </a:rPr>
              <a:t>. </a:t>
            </a:r>
            <a:r>
              <a:rPr lang="en-US" sz="1600" i="1" dirty="0" err="1" smtClean="0">
                <a:uFill>
                  <a:solidFill>
                    <a:srgbClr val="FF2600"/>
                  </a:solidFill>
                </a:uFill>
                <a:sym typeface="Helvetica"/>
              </a:rPr>
              <a:t>Gagunashvili</a:t>
            </a:r>
            <a:r>
              <a:rPr lang="en-US" sz="1600" i="1" dirty="0">
                <a:uFill>
                  <a:solidFill>
                    <a:srgbClr val="FF2600"/>
                  </a:solidFill>
                </a:uFill>
                <a:sym typeface="Helvetica"/>
              </a:rPr>
              <a:t>,</a:t>
            </a:r>
            <a:br>
              <a:rPr lang="en-US" sz="1600" i="1" dirty="0">
                <a:uFill>
                  <a:solidFill>
                    <a:srgbClr val="FF2600"/>
                  </a:solidFill>
                </a:uFill>
                <a:sym typeface="Helvetica"/>
              </a:rPr>
            </a:br>
            <a:r>
              <a:rPr lang="en-US" sz="1600" i="1" dirty="0" err="1">
                <a:uFill>
                  <a:solidFill>
                    <a:srgbClr val="FF2600"/>
                  </a:solidFill>
                </a:uFill>
                <a:sym typeface="Helvetica"/>
              </a:rPr>
              <a:t>arXiv:physics</a:t>
            </a:r>
            <a:r>
              <a:rPr lang="en-US" sz="1600" i="1" dirty="0">
                <a:uFill>
                  <a:solidFill>
                    <a:srgbClr val="FF2600"/>
                  </a:solidFill>
                </a:uFill>
                <a:sym typeface="Helvetica"/>
              </a:rPr>
              <a:t>/0605123</a:t>
            </a:r>
            <a:endParaRPr sz="1600" i="1" dirty="0">
              <a:uFill>
                <a:solidFill>
                  <a:srgbClr val="FF2600"/>
                </a:solidFill>
              </a:uFill>
              <a:sym typeface="Helvetica"/>
            </a:endParaRPr>
          </a:p>
        </p:txBody>
      </p:sp>
      <p:cxnSp>
        <p:nvCxnSpPr>
          <p:cNvPr id="7" name="Straight Arrow Connector 6"/>
          <p:cNvCxnSpPr>
            <a:stCxn id="24" idx="0"/>
            <a:endCxn id="133" idx="2"/>
          </p:cNvCxnSpPr>
          <p:nvPr/>
        </p:nvCxnSpPr>
        <p:spPr>
          <a:xfrm flipV="1">
            <a:off x="8219467" y="3373855"/>
            <a:ext cx="85692" cy="225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 advAuto="0"/>
      <p:bldP spid="130" grpId="0" animBg="1" advAuto="0"/>
      <p:bldP spid="131" grpId="0" animBg="1" advAuto="0"/>
      <p:bldP spid="133" grpId="0" animBg="1" advAuto="0"/>
      <p:bldP spid="24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evd_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2" y="1867778"/>
            <a:ext cx="4284815" cy="3285408"/>
          </a:xfrm>
          <a:prstGeom prst="rect">
            <a:avLst/>
          </a:prstGeom>
          <a:ln w="12700">
            <a:round/>
          </a:ln>
        </p:spPr>
      </p:pic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Autofit/>
          </a:bodyPr>
          <a:lstStyle/>
          <a:p>
            <a:pPr lvl="0">
              <a:defRPr sz="1800" b="0">
                <a:uFillTx/>
              </a:defRPr>
            </a:pPr>
            <a:r>
              <a:rPr lang="en-US" sz="2800" dirty="0" smtClean="0">
                <a:uFill>
                  <a:solidFill/>
                </a:uFill>
              </a:rPr>
              <a:t>Matched Di-jets w/o Constituent </a:t>
            </a:r>
            <a:r>
              <a:rPr lang="en-US" sz="2800" dirty="0" err="1" smtClean="0">
                <a:uFill>
                  <a:solidFill/>
                </a:uFill>
              </a:rPr>
              <a:t>p</a:t>
            </a:r>
            <a:r>
              <a:rPr lang="en-US" sz="2800" baseline="-25000" dirty="0" err="1" smtClean="0">
                <a:uFill>
                  <a:solidFill/>
                </a:uFill>
              </a:rPr>
              <a:t>T</a:t>
            </a:r>
            <a:r>
              <a:rPr lang="en-US" sz="2800" dirty="0" smtClean="0">
                <a:uFill>
                  <a:solidFill/>
                </a:uFill>
              </a:rPr>
              <a:t> Cut </a:t>
            </a:r>
            <a:endParaRPr sz="2800" b="1" dirty="0">
              <a:solidFill>
                <a:srgbClr val="FF0000"/>
              </a:solidFill>
              <a:uFill>
                <a:solidFill/>
              </a:uFill>
            </a:endParaRPr>
          </a:p>
        </p:txBody>
      </p:sp>
      <p:grpSp>
        <p:nvGrpSpPr>
          <p:cNvPr id="97" name="Group 97"/>
          <p:cNvGrpSpPr/>
          <p:nvPr/>
        </p:nvGrpSpPr>
        <p:grpSpPr>
          <a:xfrm>
            <a:off x="3470135" y="1404145"/>
            <a:ext cx="5535846" cy="3749041"/>
            <a:chOff x="-1" y="0"/>
            <a:chExt cx="6150939" cy="4165600"/>
          </a:xfrm>
        </p:grpSpPr>
        <p:pic>
          <p:nvPicPr>
            <p:cNvPr id="94" name="evd_0.2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424" y="478643"/>
              <a:ext cx="4808514" cy="3686957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95" name="Shape 95"/>
            <p:cNvSpPr/>
            <p:nvPr/>
          </p:nvSpPr>
          <p:spPr>
            <a:xfrm>
              <a:off x="2463981" y="0"/>
              <a:ext cx="3643452" cy="820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defTabSz="411480">
                <a:defRPr sz="1800">
                  <a:uFillTx/>
                </a:defRPr>
              </a:pPr>
              <a:r>
                <a:rPr lang="en-US" sz="1600" b="1" dirty="0" err="1">
                  <a:sym typeface="Helvetica"/>
                </a:rPr>
                <a:t>p</a:t>
              </a:r>
              <a:r>
                <a:rPr lang="en-US" sz="1600" b="1" baseline="-5999" dirty="0" err="1">
                  <a:sym typeface="Helvetica"/>
                </a:rPr>
                <a:t>T</a:t>
              </a:r>
              <a:r>
                <a:rPr lang="en-US" sz="1600" b="1" baseline="30000" dirty="0" err="1">
                  <a:sym typeface="Helvetica"/>
                </a:rPr>
                <a:t>Cut</a:t>
              </a:r>
              <a:r>
                <a:rPr sz="1600" b="1" dirty="0" smtClean="0">
                  <a:sym typeface="Helvetica"/>
                </a:rPr>
                <a:t>=</a:t>
              </a:r>
              <a:r>
                <a:rPr sz="1600" b="1" dirty="0">
                  <a:sym typeface="Helvetica"/>
                </a:rPr>
                <a:t>0.2 GeV/</a:t>
              </a:r>
              <a:r>
                <a:rPr sz="1600" b="1" i="1" dirty="0">
                  <a:sym typeface="Helvetica"/>
                </a:rPr>
                <a:t>c</a:t>
              </a:r>
            </a:p>
            <a:p>
              <a:pPr defTabSz="411480">
                <a:defRPr sz="1800">
                  <a:uFillTx/>
                </a:defRPr>
              </a:pPr>
              <a:r>
                <a:rPr sz="1600" b="1" dirty="0">
                  <a:sym typeface="Helvetica"/>
                </a:rPr>
                <a:t>p</a:t>
              </a:r>
              <a:r>
                <a:rPr sz="1600" b="1" baseline="-5999" dirty="0">
                  <a:sym typeface="Helvetica"/>
                </a:rPr>
                <a:t>T</a:t>
              </a:r>
              <a:r>
                <a:rPr sz="1600" b="1" baseline="31999" dirty="0">
                  <a:sym typeface="Helvetica"/>
                </a:rPr>
                <a:t>Lead</a:t>
              </a:r>
              <a:r>
                <a:rPr sz="1600" b="1" dirty="0">
                  <a:sym typeface="Helvetica"/>
                </a:rPr>
                <a:t>&gt;20 </a:t>
              </a:r>
              <a:r>
                <a:rPr sz="1600" b="1" dirty="0" smtClean="0">
                  <a:sym typeface="Helvetica"/>
                </a:rPr>
                <a:t>GeV</a:t>
              </a:r>
              <a:r>
                <a:rPr lang="en-US" sz="1600" b="1" dirty="0" smtClean="0">
                  <a:sym typeface="Helvetica"/>
                </a:rPr>
                <a:t>/</a:t>
              </a:r>
              <a:r>
                <a:rPr lang="en-US" sz="1600" b="1" i="1" dirty="0" smtClean="0">
                  <a:sym typeface="Helvetica"/>
                </a:rPr>
                <a:t>c</a:t>
              </a:r>
              <a:r>
                <a:rPr sz="1600" b="1" dirty="0" smtClean="0">
                  <a:sym typeface="Helvetica"/>
                </a:rPr>
                <a:t> (</a:t>
              </a:r>
              <a:r>
                <a:rPr lang="en-US" sz="1600" b="1" dirty="0">
                  <a:sym typeface="Helvetica"/>
                </a:rPr>
                <a:t>p</a:t>
              </a:r>
              <a:r>
                <a:rPr lang="en-US" sz="1600" b="1" baseline="-5999" dirty="0">
                  <a:sym typeface="Helvetica"/>
                </a:rPr>
                <a:t>T</a:t>
              </a:r>
              <a:r>
                <a:rPr lang="en-US" sz="1600" b="1" baseline="30000" dirty="0">
                  <a:sym typeface="Helvetica"/>
                </a:rPr>
                <a:t>Cut</a:t>
              </a:r>
              <a:r>
                <a:rPr sz="1600" b="1" dirty="0" smtClean="0">
                  <a:sym typeface="Helvetica"/>
                </a:rPr>
                <a:t>=</a:t>
              </a:r>
              <a:r>
                <a:rPr sz="1600" b="1" dirty="0">
                  <a:sym typeface="Helvetica"/>
                </a:rPr>
                <a:t>2 GeV/</a:t>
              </a:r>
              <a:r>
                <a:rPr sz="1600" b="1" i="1" dirty="0">
                  <a:sym typeface="Helvetica"/>
                </a:rPr>
                <a:t>c</a:t>
              </a:r>
              <a:r>
                <a:rPr sz="1600" b="1" dirty="0">
                  <a:sym typeface="Helvetica"/>
                </a:rPr>
                <a:t>)</a:t>
              </a:r>
            </a:p>
            <a:p>
              <a:pPr defTabSz="411480">
                <a:defRPr sz="1800">
                  <a:uFillTx/>
                </a:defRPr>
              </a:pPr>
              <a:r>
                <a:rPr sz="1600" b="1" dirty="0">
                  <a:sym typeface="Helvetica"/>
                </a:rPr>
                <a:t>p</a:t>
              </a:r>
              <a:r>
                <a:rPr sz="1600" b="1" baseline="-5999" dirty="0">
                  <a:sym typeface="Helvetica"/>
                </a:rPr>
                <a:t>T</a:t>
              </a:r>
              <a:r>
                <a:rPr sz="1600" b="1" baseline="31999" dirty="0">
                  <a:sym typeface="Helvetica"/>
                </a:rPr>
                <a:t>SubLead</a:t>
              </a:r>
              <a:r>
                <a:rPr sz="1600" b="1" dirty="0">
                  <a:sym typeface="Helvetica"/>
                </a:rPr>
                <a:t>&gt;10 </a:t>
              </a:r>
              <a:r>
                <a:rPr sz="1600" b="1" dirty="0" smtClean="0">
                  <a:sym typeface="Helvetica"/>
                </a:rPr>
                <a:t>GeV</a:t>
              </a:r>
              <a:r>
                <a:rPr lang="en-US" sz="1600" b="1" dirty="0" smtClean="0">
                  <a:sym typeface="Helvetica"/>
                </a:rPr>
                <a:t>/</a:t>
              </a:r>
              <a:r>
                <a:rPr lang="en-US" sz="1600" b="1" i="1" dirty="0" smtClean="0">
                  <a:sym typeface="Helvetica"/>
                </a:rPr>
                <a:t>c</a:t>
              </a:r>
              <a:r>
                <a:rPr sz="1600" b="1" dirty="0" smtClean="0">
                  <a:sym typeface="Helvetica"/>
                </a:rPr>
                <a:t> (</a:t>
              </a:r>
              <a:r>
                <a:rPr lang="en-US" sz="1600" b="1" dirty="0">
                  <a:sym typeface="Helvetica"/>
                </a:rPr>
                <a:t>p</a:t>
              </a:r>
              <a:r>
                <a:rPr lang="en-US" sz="1600" b="1" baseline="-5999" dirty="0">
                  <a:sym typeface="Helvetica"/>
                </a:rPr>
                <a:t>T</a:t>
              </a:r>
              <a:r>
                <a:rPr lang="en-US" sz="1600" b="1" baseline="30000" dirty="0">
                  <a:sym typeface="Helvetica"/>
                </a:rPr>
                <a:t>Cut</a:t>
              </a:r>
              <a:r>
                <a:rPr sz="1600" b="1" dirty="0" smtClean="0">
                  <a:sym typeface="Helvetica"/>
                </a:rPr>
                <a:t>=</a:t>
              </a:r>
              <a:r>
                <a:rPr sz="1600" b="1" dirty="0">
                  <a:sym typeface="Helvetica"/>
                </a:rPr>
                <a:t>2 GeV/</a:t>
              </a:r>
              <a:r>
                <a:rPr sz="1600" b="1" i="1" dirty="0">
                  <a:sym typeface="Helvetica"/>
                </a:rPr>
                <a:t>c</a:t>
              </a:r>
              <a:r>
                <a:rPr sz="1600" b="1" dirty="0">
                  <a:sym typeface="Helvetica"/>
                </a:rPr>
                <a:t>)</a:t>
              </a:r>
            </a:p>
          </p:txBody>
        </p:sp>
        <p:sp>
          <p:nvSpPr>
            <p:cNvPr id="96" name="Shape 96"/>
            <p:cNvSpPr/>
            <p:nvPr/>
          </p:nvSpPr>
          <p:spPr>
            <a:xfrm>
              <a:off x="-1" y="878799"/>
              <a:ext cx="1064092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101" name="Shape 101"/>
          <p:cNvSpPr/>
          <p:nvPr/>
        </p:nvSpPr>
        <p:spPr>
          <a:xfrm>
            <a:off x="612648" y="5238041"/>
            <a:ext cx="346329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lang="en-US" sz="2000" b="1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Keep this jet selection</a:t>
            </a:r>
            <a:endParaRPr sz="2000" b="1" dirty="0">
              <a:solidFill>
                <a:srgbClr val="FF2600"/>
              </a:solidFill>
              <a:uFill>
                <a:solidFill>
                  <a:srgbClr val="FF2600"/>
                </a:solidFill>
              </a:u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6" name="Group 106"/>
          <p:cNvGrpSpPr/>
          <p:nvPr/>
        </p:nvGrpSpPr>
        <p:grpSpPr>
          <a:xfrm>
            <a:off x="1701799" y="2654226"/>
            <a:ext cx="5956300" cy="1491490"/>
            <a:chOff x="-250500" y="0"/>
            <a:chExt cx="6618109" cy="1657214"/>
          </a:xfrm>
        </p:grpSpPr>
        <p:sp>
          <p:nvSpPr>
            <p:cNvPr id="102" name="Shape 102"/>
            <p:cNvSpPr/>
            <p:nvPr/>
          </p:nvSpPr>
          <p:spPr>
            <a:xfrm flipH="1">
              <a:off x="-250500" y="370386"/>
              <a:ext cx="4741331" cy="74130"/>
            </a:xfrm>
            <a:prstGeom prst="line">
              <a:avLst/>
            </a:prstGeom>
            <a:noFill/>
            <a:ln w="25400" cap="flat">
              <a:solidFill>
                <a:srgbClr val="FF9300"/>
              </a:solidFill>
              <a:custDash>
                <a:ds d="200000" sp="200000"/>
              </a:custDash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533400" y="0"/>
              <a:ext cx="1481951" cy="2393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 b="1">
                  <a:solidFill>
                    <a:srgbClr val="FF9300"/>
                  </a:solidFill>
                  <a:uFill>
                    <a:solidFill>
                      <a:srgbClr val="FF9300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1400"/>
                <a:t>Geom. matching</a:t>
              </a:r>
            </a:p>
          </p:txBody>
        </p:sp>
        <p:sp>
          <p:nvSpPr>
            <p:cNvPr id="104" name="Shape 104"/>
            <p:cNvSpPr/>
            <p:nvPr/>
          </p:nvSpPr>
          <p:spPr>
            <a:xfrm flipH="1">
              <a:off x="1714315" y="1657214"/>
              <a:ext cx="4653294" cy="0"/>
            </a:xfrm>
            <a:prstGeom prst="line">
              <a:avLst/>
            </a:prstGeom>
            <a:noFill/>
            <a:ln w="25400" cap="flat">
              <a:solidFill>
                <a:srgbClr val="FF9300"/>
              </a:solidFill>
              <a:custDash>
                <a:ds d="200000" sp="200000"/>
              </a:custDash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 dirty="0"/>
            </a:p>
          </p:txBody>
        </p:sp>
        <p:sp>
          <p:nvSpPr>
            <p:cNvPr id="105" name="Shape 105"/>
            <p:cNvSpPr/>
            <p:nvPr/>
          </p:nvSpPr>
          <p:spPr>
            <a:xfrm>
              <a:off x="1976767" y="1341672"/>
              <a:ext cx="1481951" cy="2393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 b="1">
                  <a:solidFill>
                    <a:srgbClr val="FF9300"/>
                  </a:solidFill>
                  <a:uFill>
                    <a:solidFill>
                      <a:srgbClr val="FF9300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1400" dirty="0"/>
                <a:t>Geom. matching</a:t>
              </a:r>
            </a:p>
          </p:txBody>
        </p:sp>
      </p:grpSp>
      <p:sp>
        <p:nvSpPr>
          <p:cNvPr id="107" name="Shape 107"/>
          <p:cNvSpPr/>
          <p:nvPr/>
        </p:nvSpPr>
        <p:spPr>
          <a:xfrm>
            <a:off x="5057620" y="5232351"/>
            <a:ext cx="390920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lang="en-US"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alculate </a:t>
            </a:r>
            <a:r>
              <a:rPr sz="2000" b="1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“matched” </a:t>
            </a:r>
            <a:r>
              <a:rPr lang="en-US"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|</a:t>
            </a: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en-US" sz="2000" b="1" baseline="-5999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J</a:t>
            </a:r>
            <a:r>
              <a:rPr lang="en-US"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|</a:t>
            </a: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2000" b="1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with </a:t>
            </a: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constituent</a:t>
            </a:r>
            <a:r>
              <a:rPr lang="en-US"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z="2000" b="1" baseline="-5999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z="2000" b="1" baseline="-5999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,cut</a:t>
            </a:r>
            <a:r>
              <a:rPr sz="2000" b="1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&gt;0.2 GeV/c.</a:t>
            </a:r>
          </a:p>
        </p:txBody>
      </p:sp>
      <p:sp>
        <p:nvSpPr>
          <p:cNvPr id="108" name="Shape 108"/>
          <p:cNvSpPr/>
          <p:nvPr/>
        </p:nvSpPr>
        <p:spPr>
          <a:xfrm>
            <a:off x="2890477" y="1587157"/>
            <a:ext cx="2439805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Rerun jet-finding algorithm</a:t>
            </a:r>
          </a:p>
          <a:p>
            <a:pPr lvl="0"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anti-k</a:t>
            </a:r>
            <a:r>
              <a:rPr sz="1600" baseline="-5999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z="1600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sz="16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these events</a:t>
            </a:r>
            <a:endParaRPr sz="1600" dirty="0">
              <a:uFill>
                <a:solidFill/>
              </a:u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21" name="Shape 93"/>
          <p:cNvSpPr/>
          <p:nvPr/>
        </p:nvSpPr>
        <p:spPr>
          <a:xfrm>
            <a:off x="208879" y="1216087"/>
            <a:ext cx="1784105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1480">
              <a:defRPr sz="1800">
                <a:uFillTx/>
              </a:defRPr>
            </a:pPr>
            <a:r>
              <a:rPr sz="1600" b="1" dirty="0" smtClean="0">
                <a:sym typeface="Helvetica"/>
              </a:rPr>
              <a:t>p</a:t>
            </a:r>
            <a:r>
              <a:rPr sz="1600" b="1" baseline="-5999" dirty="0" smtClean="0">
                <a:sym typeface="Helvetica"/>
              </a:rPr>
              <a:t>T</a:t>
            </a:r>
            <a:r>
              <a:rPr lang="en-US" sz="1600" b="1" baseline="30000" dirty="0" smtClean="0">
                <a:sym typeface="Helvetica"/>
              </a:rPr>
              <a:t>C</a:t>
            </a:r>
            <a:r>
              <a:rPr sz="1600" b="1" baseline="30000" dirty="0" smtClean="0">
                <a:sym typeface="Helvetica"/>
              </a:rPr>
              <a:t>ut</a:t>
            </a:r>
            <a:r>
              <a:rPr sz="1600" b="1" dirty="0">
                <a:sym typeface="Helvetica"/>
              </a:rPr>
              <a:t>=2 GeV/</a:t>
            </a:r>
            <a:r>
              <a:rPr sz="1600" b="1" i="1" dirty="0">
                <a:sym typeface="Helvetica"/>
              </a:rPr>
              <a:t>c</a:t>
            </a:r>
          </a:p>
          <a:p>
            <a:pPr defTabSz="411480">
              <a:defRPr sz="1800">
                <a:uFillTx/>
              </a:defRPr>
            </a:pPr>
            <a:r>
              <a:rPr sz="1600" b="1" dirty="0">
                <a:sym typeface="Helvetica"/>
              </a:rPr>
              <a:t>p</a:t>
            </a:r>
            <a:r>
              <a:rPr sz="1600" b="1" baseline="-5999" dirty="0">
                <a:sym typeface="Helvetica"/>
              </a:rPr>
              <a:t>T</a:t>
            </a:r>
            <a:r>
              <a:rPr sz="1600" b="1" baseline="31999" dirty="0">
                <a:sym typeface="Helvetica"/>
              </a:rPr>
              <a:t>Lead</a:t>
            </a:r>
            <a:r>
              <a:rPr sz="1600" b="1" dirty="0">
                <a:sym typeface="Helvetica"/>
              </a:rPr>
              <a:t>&gt;20 </a:t>
            </a:r>
            <a:r>
              <a:rPr sz="1600" b="1" dirty="0" smtClean="0">
                <a:sym typeface="Helvetica"/>
              </a:rPr>
              <a:t>GeV</a:t>
            </a:r>
            <a:r>
              <a:rPr lang="en-US" sz="1600" b="1" dirty="0" smtClean="0">
                <a:sym typeface="Helvetica"/>
              </a:rPr>
              <a:t>/c</a:t>
            </a:r>
            <a:r>
              <a:rPr sz="1600" b="1" dirty="0" smtClean="0">
                <a:sym typeface="Helvetica"/>
              </a:rPr>
              <a:t> </a:t>
            </a:r>
            <a:endParaRPr sz="1600" b="1" dirty="0">
              <a:sym typeface="Helvetica"/>
            </a:endParaRPr>
          </a:p>
          <a:p>
            <a:pPr defTabSz="411480">
              <a:defRPr sz="1800">
                <a:uFillTx/>
              </a:defRPr>
            </a:pPr>
            <a:r>
              <a:rPr sz="1600" b="1" dirty="0">
                <a:sym typeface="Helvetica"/>
              </a:rPr>
              <a:t>p</a:t>
            </a:r>
            <a:r>
              <a:rPr sz="1600" b="1" baseline="-5999" dirty="0">
                <a:sym typeface="Helvetica"/>
              </a:rPr>
              <a:t>T</a:t>
            </a:r>
            <a:r>
              <a:rPr sz="1600" b="1" baseline="31999" dirty="0">
                <a:sym typeface="Helvetica"/>
              </a:rPr>
              <a:t>SubLead</a:t>
            </a:r>
            <a:r>
              <a:rPr sz="1600" b="1" dirty="0">
                <a:sym typeface="Helvetica"/>
              </a:rPr>
              <a:t>&gt;10 </a:t>
            </a:r>
            <a:r>
              <a:rPr sz="1600" b="1" dirty="0" smtClean="0">
                <a:sym typeface="Helvetica"/>
              </a:rPr>
              <a:t>GeV</a:t>
            </a:r>
            <a:r>
              <a:rPr lang="en-US" sz="1600" b="1" dirty="0" smtClean="0">
                <a:sym typeface="Helvetica"/>
              </a:rPr>
              <a:t>/</a:t>
            </a:r>
            <a:r>
              <a:rPr lang="en-US" sz="1600" b="1" i="1" dirty="0" smtClean="0">
                <a:sym typeface="Helvetica"/>
              </a:rPr>
              <a:t>c</a:t>
            </a:r>
          </a:p>
          <a:p>
            <a:pPr defTabSz="411480">
              <a:defRPr sz="1800">
                <a:uFillTx/>
              </a:defRPr>
            </a:pPr>
            <a:r>
              <a:rPr lang="en-US" sz="1600" b="1" dirty="0" smtClean="0"/>
              <a:t>|</a:t>
            </a:r>
            <a:r>
              <a:rPr lang="en-US" sz="1600" b="1" dirty="0" err="1">
                <a:latin typeface="Symbol" charset="2"/>
                <a:cs typeface="Symbol" charset="2"/>
              </a:rPr>
              <a:t>Df</a:t>
            </a:r>
            <a:r>
              <a:rPr lang="en-US" sz="1600" b="1" dirty="0"/>
              <a:t>-</a:t>
            </a:r>
            <a:r>
              <a:rPr lang="en-US" sz="1600" b="1" dirty="0">
                <a:latin typeface="Symbol" charset="2"/>
                <a:cs typeface="Symbol" charset="2"/>
              </a:rPr>
              <a:t>p</a:t>
            </a:r>
            <a:r>
              <a:rPr lang="en-US" sz="1600" b="1" dirty="0"/>
              <a:t>|&lt;0.4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6" y="2345119"/>
            <a:ext cx="17907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22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6"/>
          <a:stretch/>
        </p:blipFill>
        <p:spPr>
          <a:xfrm>
            <a:off x="208879" y="2349426"/>
            <a:ext cx="1194471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4" name="Shape 105"/>
          <p:cNvSpPr/>
          <p:nvPr/>
        </p:nvSpPr>
        <p:spPr>
          <a:xfrm>
            <a:off x="3179757" y="5907853"/>
            <a:ext cx="255704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defRPr sz="1600" b="1">
                <a:solidFill>
                  <a:srgbClr val="FF9300"/>
                </a:solidFill>
                <a:uFill>
                  <a:solidFill>
                    <a:srgbClr val="FF93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000" dirty="0">
                <a:latin typeface="Gill Sans MT"/>
                <a:cs typeface="Gill Sans MT"/>
              </a:rPr>
              <a:t>Geom. </a:t>
            </a:r>
            <a:r>
              <a:rPr sz="2000" dirty="0" smtClean="0">
                <a:latin typeface="Gill Sans MT"/>
                <a:cs typeface="Gill Sans MT"/>
              </a:rPr>
              <a:t>matching</a:t>
            </a:r>
            <a:r>
              <a:rPr lang="en-US" sz="2000" dirty="0" smtClean="0">
                <a:latin typeface="Gill Sans MT"/>
                <a:cs typeface="Gill Sans MT"/>
              </a:rPr>
              <a:t>: </a:t>
            </a: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>
                <a:latin typeface="Gill Sans"/>
                <a:cs typeface="Gill Sans"/>
              </a:rPr>
              <a:t>R&lt;0.4</a:t>
            </a:r>
            <a:endParaRPr sz="2000" dirty="0">
              <a:latin typeface="Gill Sans"/>
              <a:cs typeface="Gill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 advAuto="0"/>
      <p:bldP spid="106" grpId="0" animBg="1" advAuto="0"/>
      <p:bldP spid="107" grpId="0" animBg="1" advAuto="0"/>
      <p:bldP spid="108" grpId="0" animBg="1" advAuto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3"/>
          <p:cNvGrpSpPr/>
          <p:nvPr/>
        </p:nvGrpSpPr>
        <p:grpSpPr>
          <a:xfrm>
            <a:off x="1583055" y="1300459"/>
            <a:ext cx="6235534" cy="4123078"/>
            <a:chOff x="0" y="0"/>
            <a:chExt cx="7200900" cy="5130800"/>
          </a:xfrm>
        </p:grpSpPr>
        <p:pic>
          <p:nvPicPr>
            <p:cNvPr id="111" name="aj_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12" name="Shape 112"/>
            <p:cNvSpPr/>
            <p:nvPr/>
          </p:nvSpPr>
          <p:spPr>
            <a:xfrm>
              <a:off x="3816350" y="882650"/>
              <a:ext cx="2565400" cy="965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1583055" y="1300457"/>
            <a:ext cx="6235534" cy="4123079"/>
            <a:chOff x="0" y="0"/>
            <a:chExt cx="7200900" cy="5130800"/>
          </a:xfrm>
        </p:grpSpPr>
        <p:pic>
          <p:nvPicPr>
            <p:cNvPr id="114" name="aj_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15" name="Shape 115"/>
            <p:cNvSpPr/>
            <p:nvPr/>
          </p:nvSpPr>
          <p:spPr>
            <a:xfrm>
              <a:off x="3816350" y="882650"/>
              <a:ext cx="2451100" cy="4572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714750" y="1581150"/>
              <a:ext cx="2654300" cy="2413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Autofit/>
          </a:bodyPr>
          <a:lstStyle/>
          <a:p>
            <a:pPr lvl="0">
              <a:defRPr sz="1800" b="0">
                <a:uFillTx/>
              </a:defRPr>
            </a:pPr>
            <a:r>
              <a:rPr sz="3000" dirty="0">
                <a:uFill>
                  <a:solidFill/>
                </a:uFill>
              </a:rPr>
              <a:t>Di-Jet Imbalance A</a:t>
            </a:r>
            <a:r>
              <a:rPr sz="3000" baseline="-5999" dirty="0">
                <a:uFill>
                  <a:solidFill/>
                </a:uFill>
              </a:rPr>
              <a:t>J</a:t>
            </a:r>
            <a:r>
              <a:rPr sz="3000" dirty="0">
                <a:uFill>
                  <a:solidFill/>
                </a:uFill>
              </a:rPr>
              <a:t> </a:t>
            </a:r>
            <a:r>
              <a:rPr lang="en-US" sz="3000" dirty="0" smtClean="0">
                <a:uFill>
                  <a:solidFill/>
                </a:uFill>
              </a:rPr>
              <a:t/>
            </a:r>
            <a:br>
              <a:rPr lang="en-US" sz="3000" dirty="0" smtClean="0">
                <a:uFill>
                  <a:solidFill/>
                </a:uFill>
              </a:rPr>
            </a:br>
            <a:r>
              <a:rPr lang="en-US" sz="3000" dirty="0" smtClean="0">
                <a:uFill>
                  <a:solidFill/>
                </a:uFill>
              </a:rPr>
              <a:t>Central </a:t>
            </a:r>
            <a:r>
              <a:rPr sz="3000" dirty="0" smtClean="0">
                <a:uFill>
                  <a:solidFill/>
                </a:uFill>
              </a:rPr>
              <a:t>Au</a:t>
            </a:r>
            <a:r>
              <a:rPr sz="3000" dirty="0">
                <a:uFill>
                  <a:solidFill/>
                </a:uFill>
              </a:rPr>
              <a:t>+</a:t>
            </a:r>
            <a:r>
              <a:rPr sz="3000" dirty="0" smtClean="0">
                <a:uFill>
                  <a:solidFill/>
                </a:uFill>
              </a:rPr>
              <a:t>Au</a:t>
            </a:r>
            <a:r>
              <a:rPr lang="en-US" sz="3000" dirty="0" smtClean="0">
                <a:uFill>
                  <a:solidFill/>
                </a:uFill>
              </a:rPr>
              <a:t>, </a:t>
            </a:r>
            <a:r>
              <a:rPr sz="3000" dirty="0" smtClean="0">
                <a:uFill>
                  <a:solidFill/>
                </a:uFill>
              </a:rPr>
              <a:t>R</a:t>
            </a:r>
            <a:r>
              <a:rPr sz="3000" dirty="0">
                <a:uFill>
                  <a:solidFill/>
                </a:uFill>
              </a:rPr>
              <a:t>=0.4 </a:t>
            </a:r>
          </a:p>
        </p:txBody>
      </p:sp>
      <p:grpSp>
        <p:nvGrpSpPr>
          <p:cNvPr id="122" name="Group 122"/>
          <p:cNvGrpSpPr/>
          <p:nvPr/>
        </p:nvGrpSpPr>
        <p:grpSpPr>
          <a:xfrm>
            <a:off x="1583055" y="1300457"/>
            <a:ext cx="6235534" cy="4123079"/>
            <a:chOff x="0" y="0"/>
            <a:chExt cx="7200900" cy="5130800"/>
          </a:xfrm>
        </p:grpSpPr>
        <p:pic>
          <p:nvPicPr>
            <p:cNvPr id="120" name="aj_3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21" name="Shape 121"/>
            <p:cNvSpPr/>
            <p:nvPr/>
          </p:nvSpPr>
          <p:spPr>
            <a:xfrm>
              <a:off x="3841750" y="1568450"/>
              <a:ext cx="2565400" cy="2286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pic>
        <p:nvPicPr>
          <p:cNvPr id="123" name="aj_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2639283" y="232800"/>
            <a:ext cx="4123077" cy="6235534"/>
          </a:xfrm>
          <a:prstGeom prst="rect">
            <a:avLst/>
          </a:prstGeom>
          <a:ln w="12700">
            <a:round/>
          </a:ln>
        </p:spPr>
      </p:pic>
      <p:sp>
        <p:nvSpPr>
          <p:cNvPr id="124" name="Shape 124"/>
          <p:cNvSpPr/>
          <p:nvPr/>
        </p:nvSpPr>
        <p:spPr>
          <a:xfrm>
            <a:off x="2097241" y="1307594"/>
            <a:ext cx="5262331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300" b="1" dirty="0">
                <a:uFill>
                  <a:solidFill/>
                </a:uFill>
                <a:sym typeface="Helvetica"/>
              </a:rPr>
              <a:t>Anti-k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dirty="0">
                <a:uFill>
                  <a:solidFill/>
                </a:uFill>
                <a:sym typeface="Helvetica"/>
              </a:rPr>
              <a:t> R=0.4, </a:t>
            </a:r>
            <a:r>
              <a:rPr lang="en-US" sz="1300" b="1" dirty="0">
                <a:uFill>
                  <a:solidFill/>
                </a:uFill>
                <a:sym typeface="Helvetica"/>
              </a:rPr>
              <a:t>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&gt;20 GeV &amp;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SubLead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&gt;10 GeV with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1999" dirty="0">
                <a:uFill>
                  <a:solidFill/>
                </a:uFill>
                <a:sym typeface="Helvetica"/>
              </a:rPr>
              <a:t>cut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</a:t>
            </a:r>
            <a:r>
              <a:rPr sz="1300" b="1" dirty="0" smtClean="0">
                <a:uFill>
                  <a:solidFill/>
                </a:uFill>
                <a:sym typeface="Helvetica"/>
              </a:rPr>
              <a:t>2 </a:t>
            </a:r>
            <a:r>
              <a:rPr sz="1300" b="1" dirty="0">
                <a:uFill>
                  <a:solidFill/>
                </a:uFill>
                <a:sym typeface="Helvetica"/>
              </a:rPr>
              <a:t>GeV/c</a:t>
            </a:r>
          </a:p>
        </p:txBody>
      </p:sp>
      <p:sp>
        <p:nvSpPr>
          <p:cNvPr id="125" name="Shape 125"/>
          <p:cNvSpPr/>
          <p:nvPr/>
        </p:nvSpPr>
        <p:spPr>
          <a:xfrm>
            <a:off x="6814438" y="5181507"/>
            <a:ext cx="860380" cy="2769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dirty="0">
                <a:uFill>
                  <a:solidFill/>
                </a:uFill>
                <a:sym typeface="Helvetica"/>
              </a:rPr>
              <a:t>|A</a:t>
            </a:r>
            <a:r>
              <a:rPr baseline="-5999" dirty="0">
                <a:uFill>
                  <a:solidFill/>
                </a:uFill>
                <a:sym typeface="Helvetica"/>
              </a:rPr>
              <a:t>J</a:t>
            </a:r>
            <a:r>
              <a:rPr dirty="0">
                <a:uFill>
                  <a:solidFill/>
                </a:uFill>
                <a:sym typeface="Helvetica"/>
              </a:rPr>
              <a:t>|</a:t>
            </a:r>
          </a:p>
        </p:txBody>
      </p:sp>
      <p:grpSp>
        <p:nvGrpSpPr>
          <p:cNvPr id="128" name="Group 128"/>
          <p:cNvGrpSpPr/>
          <p:nvPr/>
        </p:nvGrpSpPr>
        <p:grpSpPr>
          <a:xfrm>
            <a:off x="5863590" y="3395113"/>
            <a:ext cx="1054209" cy="336812"/>
            <a:chOff x="0" y="0"/>
            <a:chExt cx="1217418" cy="419133"/>
          </a:xfrm>
        </p:grpSpPr>
        <p:pic>
          <p:nvPicPr>
            <p:cNvPr id="126" name="StarIcon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7" name="Shape 127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>
                  <a:uFill>
                    <a:solidFill/>
                  </a:uFill>
                </a:rPr>
                <a:t>Preliminary</a:t>
              </a:r>
            </a:p>
          </p:txBody>
        </p:sp>
      </p:grpSp>
      <p:sp>
        <p:nvSpPr>
          <p:cNvPr id="129" name="Shape 129"/>
          <p:cNvSpPr/>
          <p:nvPr/>
        </p:nvSpPr>
        <p:spPr>
          <a:xfrm>
            <a:off x="23350" y="2913735"/>
            <a:ext cx="1487587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600" dirty="0">
                <a:uFill>
                  <a:solidFill/>
                </a:uFill>
                <a:sym typeface="Helvetica"/>
              </a:rPr>
              <a:t>Sys. Uncertainties: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- tracking eff. 6%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- tower energy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  scale 2% </a:t>
            </a:r>
          </a:p>
        </p:txBody>
      </p:sp>
      <p:sp>
        <p:nvSpPr>
          <p:cNvPr id="130" name="Shape 130"/>
          <p:cNvSpPr/>
          <p:nvPr/>
        </p:nvSpPr>
        <p:spPr>
          <a:xfrm>
            <a:off x="742950" y="5541616"/>
            <a:ext cx="776234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200" b="1" dirty="0" smtClean="0">
                <a:solidFill>
                  <a:srgbClr val="941100"/>
                </a:solidFill>
                <a:sym typeface="Helvetica"/>
              </a:rPr>
              <a:t>Au+Au </a:t>
            </a:r>
            <a:r>
              <a:rPr sz="2200" b="1" dirty="0">
                <a:solidFill>
                  <a:srgbClr val="941100"/>
                </a:solidFill>
                <a:sym typeface="Helvetica"/>
              </a:rPr>
              <a:t>di-jets more imbalanced than p+p for p</a:t>
            </a:r>
            <a:r>
              <a:rPr sz="2200" b="1" baseline="-5999" dirty="0">
                <a:solidFill>
                  <a:srgbClr val="941100"/>
                </a:solidFill>
                <a:sym typeface="Helvetica"/>
              </a:rPr>
              <a:t>T</a:t>
            </a:r>
            <a:r>
              <a:rPr sz="2200" b="1" baseline="31999" dirty="0">
                <a:solidFill>
                  <a:srgbClr val="941100"/>
                </a:solidFill>
                <a:sym typeface="Helvetica"/>
              </a:rPr>
              <a:t>cut</a:t>
            </a:r>
            <a:r>
              <a:rPr sz="2200" b="1" dirty="0">
                <a:solidFill>
                  <a:srgbClr val="941100"/>
                </a:solidFill>
                <a:sym typeface="Helvetica"/>
              </a:rPr>
              <a:t>&gt;2 GeV/c</a:t>
            </a:r>
          </a:p>
        </p:txBody>
      </p:sp>
      <p:sp>
        <p:nvSpPr>
          <p:cNvPr id="131" name="Shape 131"/>
          <p:cNvSpPr/>
          <p:nvPr/>
        </p:nvSpPr>
        <p:spPr>
          <a:xfrm>
            <a:off x="1428750" y="5849695"/>
            <a:ext cx="602833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200" b="1" dirty="0" smtClean="0">
                <a:sym typeface="Helvetica"/>
              </a:rPr>
              <a:t>Au+Au A</a:t>
            </a:r>
            <a:r>
              <a:rPr sz="2200" b="1" baseline="-5999" dirty="0" smtClean="0">
                <a:sym typeface="Helvetica"/>
              </a:rPr>
              <a:t>J</a:t>
            </a:r>
            <a:r>
              <a:rPr sz="2200" b="1" dirty="0" smtClean="0">
                <a:sym typeface="Helvetica"/>
              </a:rPr>
              <a:t> ~ p+p A</a:t>
            </a:r>
            <a:r>
              <a:rPr sz="2200" b="1" baseline="-5999" dirty="0" smtClean="0">
                <a:sym typeface="Helvetica"/>
              </a:rPr>
              <a:t>J</a:t>
            </a:r>
            <a:r>
              <a:rPr sz="2200" b="1" dirty="0" smtClean="0">
                <a:sym typeface="Helvetica"/>
              </a:rPr>
              <a:t> for matched di-jets (R=0.4) </a:t>
            </a:r>
            <a:endParaRPr sz="2200" b="1" dirty="0">
              <a:sym typeface="Helvetica"/>
            </a:endParaRPr>
          </a:p>
        </p:txBody>
      </p:sp>
      <p:sp>
        <p:nvSpPr>
          <p:cNvPr id="132" name="Shape 132"/>
          <p:cNvSpPr/>
          <p:nvPr/>
        </p:nvSpPr>
        <p:spPr>
          <a:xfrm rot="16200000">
            <a:off x="871217" y="1813295"/>
            <a:ext cx="1541051" cy="2616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Event Fraction</a:t>
            </a:r>
          </a:p>
        </p:txBody>
      </p:sp>
      <p:sp>
        <p:nvSpPr>
          <p:cNvPr id="133" name="Shape 133"/>
          <p:cNvSpPr/>
          <p:nvPr/>
        </p:nvSpPr>
        <p:spPr>
          <a:xfrm>
            <a:off x="7457089" y="2508381"/>
            <a:ext cx="154245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p-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value</a:t>
            </a:r>
            <a:r>
              <a:rPr lang="en-US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&lt;</a:t>
            </a:r>
            <a:r>
              <a:rPr lang="en-US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10</a:t>
            </a:r>
            <a:r>
              <a:rPr baseline="31999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-</a:t>
            </a:r>
            <a:r>
              <a:rPr lang="en-US"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4</a:t>
            </a:r>
            <a:r>
              <a:rPr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/>
            </a:r>
            <a:br>
              <a:rPr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</a:br>
            <a:r>
              <a:rPr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(stat. error only)</a:t>
            </a:r>
          </a:p>
        </p:txBody>
      </p:sp>
      <p:sp>
        <p:nvSpPr>
          <p:cNvPr id="134" name="Shape 134"/>
          <p:cNvSpPr/>
          <p:nvPr/>
        </p:nvSpPr>
        <p:spPr>
          <a:xfrm>
            <a:off x="7457089" y="3177927"/>
            <a:ext cx="154245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dirty="0">
                <a:uFill>
                  <a:solidFill/>
                </a:uFill>
                <a:sym typeface="Helvetica"/>
              </a:rPr>
              <a:t>p-</a:t>
            </a:r>
            <a:r>
              <a:rPr dirty="0" smtClean="0">
                <a:uFill>
                  <a:solidFill/>
                </a:uFill>
                <a:sym typeface="Helvetica"/>
              </a:rPr>
              <a:t>value</a:t>
            </a:r>
            <a:r>
              <a:rPr lang="en-US" dirty="0" smtClean="0">
                <a:uFill>
                  <a:solidFill/>
                </a:uFill>
                <a:sym typeface="Helvetica"/>
              </a:rPr>
              <a:t> = </a:t>
            </a:r>
            <a:r>
              <a:rPr dirty="0" smtClean="0">
                <a:uFill>
                  <a:solidFill/>
                </a:uFill>
                <a:sym typeface="Helvetica"/>
              </a:rPr>
              <a:t>0.8</a:t>
            </a:r>
            <a:r>
              <a:rPr dirty="0">
                <a:uFill>
                  <a:solidFill/>
                </a:uFill>
                <a:sym typeface="Helvetica"/>
              </a:rPr>
              <a:t/>
            </a:r>
            <a:br>
              <a:rPr dirty="0">
                <a:uFill>
                  <a:solidFill/>
                </a:uFill>
                <a:sym typeface="Helvetica"/>
              </a:rPr>
            </a:br>
            <a:r>
              <a:rPr dirty="0">
                <a:uFill>
                  <a:solidFill/>
                </a:uFill>
                <a:sym typeface="Helvetica"/>
              </a:rPr>
              <a:t>(stat. error only)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 useBgFill="1">
        <p:nvSpPr>
          <p:cNvPr id="5" name="TextBox 4"/>
          <p:cNvSpPr txBox="1"/>
          <p:nvPr/>
        </p:nvSpPr>
        <p:spPr>
          <a:xfrm>
            <a:off x="5578895" y="2858800"/>
            <a:ext cx="151936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Central </a:t>
            </a:r>
            <a:r>
              <a:rPr lang="en-US" sz="1300" b="1" dirty="0" err="1" smtClean="0"/>
              <a:t>Au+Au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anti-</a:t>
            </a:r>
            <a:r>
              <a:rPr lang="en-US" sz="1300" b="1" dirty="0" err="1" smtClean="0"/>
              <a:t>k</a:t>
            </a:r>
            <a:r>
              <a:rPr lang="en-US" sz="1300" b="1" baseline="-25000" dirty="0" err="1" smtClean="0"/>
              <a:t>T</a:t>
            </a:r>
            <a:r>
              <a:rPr lang="en-US" sz="1300" b="1" dirty="0" smtClean="0"/>
              <a:t>, R=0.4</a:t>
            </a:r>
            <a:endParaRPr lang="en-US" sz="13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0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 advAuto="0"/>
      <p:bldP spid="123" grpId="0" animBg="1" advAuto="0"/>
      <p:bldP spid="131" grpId="0" animBg="1" advAuto="0"/>
      <p:bldP spid="134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3"/>
          <p:cNvGrpSpPr/>
          <p:nvPr/>
        </p:nvGrpSpPr>
        <p:grpSpPr>
          <a:xfrm>
            <a:off x="110537" y="994815"/>
            <a:ext cx="4137663" cy="3829053"/>
            <a:chOff x="0" y="0"/>
            <a:chExt cx="4597401" cy="4254501"/>
          </a:xfrm>
        </p:grpSpPr>
        <p:grpSp>
          <p:nvGrpSpPr>
            <p:cNvPr id="141" name="Group 141"/>
            <p:cNvGrpSpPr/>
            <p:nvPr/>
          </p:nvGrpSpPr>
          <p:grpSpPr>
            <a:xfrm>
              <a:off x="76200" y="914400"/>
              <a:ext cx="4521201" cy="3340101"/>
              <a:chOff x="0" y="0"/>
              <a:chExt cx="4521200" cy="3340100"/>
            </a:xfrm>
          </p:grpSpPr>
          <p:pic>
            <p:nvPicPr>
              <p:cNvPr id="139" name="evd_2.gif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8100" y="118576"/>
                <a:ext cx="4483100" cy="3221524"/>
              </a:xfrm>
              <a:prstGeom prst="rect">
                <a:avLst/>
              </a:prstGeom>
              <a:ln w="12700" cap="flat">
                <a:noFill/>
                <a:round/>
              </a:ln>
              <a:effectLst/>
            </p:spPr>
          </p:pic>
          <p:sp>
            <p:nvSpPr>
              <p:cNvPr id="140" name="Shape 140"/>
              <p:cNvSpPr/>
              <p:nvPr/>
            </p:nvSpPr>
            <p:spPr>
              <a:xfrm>
                <a:off x="0" y="0"/>
                <a:ext cx="1225406" cy="564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defTabSz="411480">
                  <a:defRPr sz="1800">
                    <a:uFillTx/>
                  </a:defRPr>
                </a:pPr>
                <a:r>
                  <a:rPr sz="1100" b="1" dirty="0" smtClean="0">
                    <a:sym typeface="Helvetica"/>
                  </a:rPr>
                  <a:t>p</a:t>
                </a:r>
                <a:r>
                  <a:rPr sz="1100" b="1" baseline="-5999" dirty="0" smtClean="0">
                    <a:sym typeface="Helvetica"/>
                  </a:rPr>
                  <a:t>T</a:t>
                </a:r>
                <a:r>
                  <a:rPr lang="en-US" sz="1100" b="1" baseline="30000" dirty="0" smtClean="0">
                    <a:sym typeface="Helvetica"/>
                  </a:rPr>
                  <a:t>C</a:t>
                </a:r>
                <a:r>
                  <a:rPr sz="1100" b="1" baseline="30000" dirty="0" smtClean="0">
                    <a:sym typeface="Helvetica"/>
                  </a:rPr>
                  <a:t>ut</a:t>
                </a:r>
                <a:r>
                  <a:rPr sz="1100" b="1" dirty="0">
                    <a:sym typeface="Helvetica"/>
                  </a:rPr>
                  <a:t>=2 GeV/c</a:t>
                </a:r>
              </a:p>
              <a:p>
                <a:pPr defTabSz="411480">
                  <a:defRPr sz="1800">
                    <a:uFillTx/>
                  </a:defRPr>
                </a:pPr>
                <a:r>
                  <a:rPr sz="1100" b="1" dirty="0">
                    <a:sym typeface="Helvetica"/>
                  </a:rPr>
                  <a:t>p</a:t>
                </a:r>
                <a:r>
                  <a:rPr sz="1100" b="1" baseline="-5999" dirty="0">
                    <a:sym typeface="Helvetica"/>
                  </a:rPr>
                  <a:t>T</a:t>
                </a:r>
                <a:r>
                  <a:rPr sz="1100" b="1" baseline="31999" dirty="0">
                    <a:sym typeface="Helvetica"/>
                  </a:rPr>
                  <a:t>Lead</a:t>
                </a:r>
                <a:r>
                  <a:rPr sz="1100" b="1" dirty="0">
                    <a:sym typeface="Helvetica"/>
                  </a:rPr>
                  <a:t>&gt;20 GeV </a:t>
                </a:r>
              </a:p>
              <a:p>
                <a:pPr defTabSz="411480">
                  <a:defRPr sz="1800">
                    <a:uFillTx/>
                  </a:defRPr>
                </a:pPr>
                <a:r>
                  <a:rPr sz="1100" b="1" dirty="0">
                    <a:sym typeface="Helvetica"/>
                  </a:rPr>
                  <a:t>p</a:t>
                </a:r>
                <a:r>
                  <a:rPr sz="1100" b="1" baseline="-5999" dirty="0">
                    <a:sym typeface="Helvetica"/>
                  </a:rPr>
                  <a:t>T</a:t>
                </a:r>
                <a:r>
                  <a:rPr sz="1100" b="1" baseline="31999" dirty="0">
                    <a:sym typeface="Helvetica"/>
                  </a:rPr>
                  <a:t>SubLead</a:t>
                </a:r>
                <a:r>
                  <a:rPr sz="1100" b="1" dirty="0">
                    <a:sym typeface="Helvetica"/>
                  </a:rPr>
                  <a:t>&gt;10 GeV</a:t>
                </a:r>
              </a:p>
            </p:txBody>
          </p:sp>
        </p:grpSp>
        <p:sp>
          <p:nvSpPr>
            <p:cNvPr id="142" name="Shape 142"/>
            <p:cNvSpPr/>
            <p:nvPr/>
          </p:nvSpPr>
          <p:spPr>
            <a:xfrm>
              <a:off x="0" y="0"/>
              <a:ext cx="4499092" cy="701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000" b="1" u="sng" dirty="0">
                  <a:uFill>
                    <a:solidFill/>
                  </a:uFill>
                  <a:sym typeface="Helvetica"/>
                </a:rPr>
                <a:t>Method 1: Random Cone (RC): </a:t>
              </a:r>
            </a:p>
            <a:p>
              <a:pPr>
                <a:spcBef>
                  <a:spcPts val="360"/>
                </a:spcBef>
                <a:defRPr sz="1800">
                  <a:uFillTx/>
                </a:defRPr>
              </a:pPr>
              <a:r>
                <a:rPr dirty="0">
                  <a:uFill>
                    <a:solidFill/>
                  </a:uFill>
                  <a:sym typeface="Helvetica"/>
                </a:rPr>
                <a:t>Take di-jet pair p</a:t>
              </a:r>
              <a:r>
                <a:rPr baseline="-5999" dirty="0">
                  <a:uFill>
                    <a:solidFill/>
                  </a:uFill>
                  <a:sym typeface="Helvetica"/>
                </a:rPr>
                <a:t>T</a:t>
              </a:r>
              <a:r>
                <a:rPr baseline="31999" dirty="0">
                  <a:uFill>
                    <a:solidFill/>
                  </a:uFill>
                  <a:sym typeface="Helvetica"/>
                </a:rPr>
                <a:t>Cut</a:t>
              </a:r>
              <a:r>
                <a:rPr dirty="0">
                  <a:uFill>
                    <a:solidFill/>
                  </a:uFill>
                  <a:sym typeface="Helvetica"/>
                </a:rPr>
                <a:t>&gt;2 GeV/c (w/o low p</a:t>
              </a:r>
              <a:r>
                <a:rPr baseline="-5999" dirty="0">
                  <a:uFill>
                    <a:solidFill/>
                  </a:uFill>
                  <a:sym typeface="Helvetica"/>
                </a:rPr>
                <a:t>T</a:t>
              </a:r>
              <a:r>
                <a:rPr dirty="0">
                  <a:uFill>
                    <a:solidFill/>
                  </a:uFill>
                  <a:sym typeface="Helvetica"/>
                </a:rPr>
                <a:t>)</a:t>
              </a:r>
            </a:p>
          </p:txBody>
        </p:sp>
      </p:grpSp>
      <p:grpSp>
        <p:nvGrpSpPr>
          <p:cNvPr id="149" name="Group 149"/>
          <p:cNvGrpSpPr/>
          <p:nvPr/>
        </p:nvGrpSpPr>
        <p:grpSpPr>
          <a:xfrm>
            <a:off x="3977508" y="1749870"/>
            <a:ext cx="4750454" cy="1257211"/>
            <a:chOff x="-2" y="100906"/>
            <a:chExt cx="5278280" cy="1396901"/>
          </a:xfrm>
        </p:grpSpPr>
        <p:sp>
          <p:nvSpPr>
            <p:cNvPr id="144" name="Shape 144"/>
            <p:cNvSpPr/>
            <p:nvPr/>
          </p:nvSpPr>
          <p:spPr>
            <a:xfrm>
              <a:off x="2763676" y="100906"/>
              <a:ext cx="2514602" cy="1128514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40" tIns="45720" rIns="91440" bIns="4572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000" dirty="0">
                  <a:uFill>
                    <a:solidFill/>
                  </a:uFill>
                  <a:sym typeface="Helvetica"/>
                </a:rPr>
                <a:t>Calculate |A</a:t>
              </a:r>
              <a:r>
                <a:rPr sz="2000" baseline="-5999" dirty="0">
                  <a:uFill>
                    <a:solidFill/>
                  </a:uFill>
                  <a:sym typeface="Helvetica"/>
                </a:rPr>
                <a:t>J</a:t>
              </a:r>
              <a:r>
                <a:rPr sz="2000" dirty="0">
                  <a:uFill>
                    <a:solidFill/>
                  </a:uFill>
                  <a:sym typeface="Helvetica"/>
                </a:rPr>
                <a:t>| with p</a:t>
              </a:r>
              <a:r>
                <a:rPr sz="2000" baseline="-5999" dirty="0">
                  <a:uFill>
                    <a:solidFill/>
                  </a:uFill>
                  <a:sym typeface="Helvetica"/>
                </a:rPr>
                <a:t>T</a:t>
              </a:r>
              <a:r>
                <a:rPr sz="2000" baseline="31999" dirty="0">
                  <a:uFill>
                    <a:solidFill/>
                  </a:uFill>
                  <a:sym typeface="Helvetica"/>
                </a:rPr>
                <a:t>Cut</a:t>
              </a:r>
              <a:r>
                <a:rPr sz="2000" dirty="0">
                  <a:uFill>
                    <a:solidFill/>
                  </a:uFill>
                  <a:sym typeface="Helvetica"/>
                </a:rPr>
                <a:t>&gt;0.2 GeV/c </a:t>
              </a:r>
              <a:br>
                <a:rPr sz="2000" dirty="0">
                  <a:uFill>
                    <a:solidFill/>
                  </a:uFill>
                  <a:sym typeface="Helvetica"/>
                </a:rPr>
              </a:br>
              <a:r>
                <a:rPr sz="2000" dirty="0">
                  <a:uFill>
                    <a:solidFill/>
                  </a:uFill>
                  <a:sym typeface="Helvetica"/>
                </a:rPr>
                <a:t>using cone of R</a:t>
              </a:r>
            </a:p>
          </p:txBody>
        </p:sp>
        <p:grpSp>
          <p:nvGrpSpPr>
            <p:cNvPr id="148" name="Group 148"/>
            <p:cNvGrpSpPr/>
            <p:nvPr/>
          </p:nvGrpSpPr>
          <p:grpSpPr>
            <a:xfrm>
              <a:off x="-2" y="127000"/>
              <a:ext cx="2380762" cy="1370807"/>
              <a:chOff x="-1" y="0"/>
              <a:chExt cx="2380760" cy="1370807"/>
            </a:xfrm>
          </p:grpSpPr>
          <p:sp>
            <p:nvSpPr>
              <p:cNvPr id="145" name="Shape 145"/>
              <p:cNvSpPr/>
              <p:nvPr/>
            </p:nvSpPr>
            <p:spPr>
              <a:xfrm flipH="1" flipV="1">
                <a:off x="-1" y="440449"/>
                <a:ext cx="2380760" cy="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1480">
                  <a:defRPr sz="1200">
                    <a:uFillTx/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101743" y="139700"/>
                <a:ext cx="1993356" cy="12311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endParaRPr dirty="0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endParaRPr>
              </a:p>
              <a:p>
                <a:pPr lvl="0">
                  <a:defRPr sz="1800">
                    <a:uFillTx/>
                  </a:defRPr>
                </a:pPr>
                <a:r>
                  <a:rPr dirty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the </a:t>
                </a:r>
                <a:r>
                  <a:rPr lang="en-US" dirty="0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two</a:t>
                </a:r>
                <a:r>
                  <a:rPr dirty="0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 </a:t>
                </a:r>
                <a:r>
                  <a:rPr dirty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Jet vectors</a:t>
                </a:r>
              </a:p>
              <a:p>
                <a:pPr lvl="0">
                  <a:defRPr sz="1800">
                    <a:uFillTx/>
                  </a:defRPr>
                </a:pPr>
                <a:r>
                  <a:rPr dirty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into a </a:t>
                </a:r>
                <a:r>
                  <a:rPr lang="en-US" dirty="0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central </a:t>
                </a:r>
              </a:p>
              <a:p>
                <a:pPr lvl="0">
                  <a:defRPr sz="1800">
                    <a:uFillTx/>
                  </a:defRPr>
                </a:pPr>
                <a:r>
                  <a:rPr lang="en-US" dirty="0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 </a:t>
                </a:r>
                <a:r>
                  <a:rPr dirty="0" err="1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Au</a:t>
                </a:r>
                <a:r>
                  <a:rPr dirty="0" err="1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+Au</a:t>
                </a:r>
                <a:r>
                  <a:rPr dirty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 </a:t>
                </a:r>
                <a:r>
                  <a:rPr lang="en-US" dirty="0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MB </a:t>
                </a:r>
                <a:r>
                  <a:rPr dirty="0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event </a:t>
                </a:r>
                <a:endParaRPr dirty="0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114443" y="0"/>
                <a:ext cx="1754409" cy="307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800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lvl="0">
                  <a:defRPr>
                    <a:uFillTx/>
                  </a:defRPr>
                </a:pPr>
                <a:r>
                  <a:rPr dirty="0">
                    <a:uFill>
                      <a:solidFill/>
                    </a:uFill>
                  </a:rPr>
                  <a:t>Embed randomly </a:t>
                </a:r>
              </a:p>
            </p:txBody>
          </p:sp>
        </p:grpSp>
      </p:grpSp>
      <p:grpSp>
        <p:nvGrpSpPr>
          <p:cNvPr id="167" name="Group 167"/>
          <p:cNvGrpSpPr/>
          <p:nvPr/>
        </p:nvGrpSpPr>
        <p:grpSpPr>
          <a:xfrm>
            <a:off x="91441" y="2804056"/>
            <a:ext cx="9052559" cy="3314664"/>
            <a:chOff x="0" y="7496"/>
            <a:chExt cx="10058400" cy="3682958"/>
          </a:xfrm>
        </p:grpSpPr>
        <p:grpSp>
          <p:nvGrpSpPr>
            <p:cNvPr id="165" name="Group 165"/>
            <p:cNvGrpSpPr/>
            <p:nvPr/>
          </p:nvGrpSpPr>
          <p:grpSpPr>
            <a:xfrm>
              <a:off x="0" y="18324"/>
              <a:ext cx="10058400" cy="3672130"/>
              <a:chOff x="0" y="18325"/>
              <a:chExt cx="10058399" cy="3672128"/>
            </a:xfrm>
          </p:grpSpPr>
          <p:grpSp>
            <p:nvGrpSpPr>
              <p:cNvPr id="159" name="Group 159"/>
              <p:cNvGrpSpPr/>
              <p:nvPr/>
            </p:nvGrpSpPr>
            <p:grpSpPr>
              <a:xfrm>
                <a:off x="5772371" y="18325"/>
                <a:ext cx="4286028" cy="3609843"/>
                <a:chOff x="128293" y="18326"/>
                <a:chExt cx="4286027" cy="3609842"/>
              </a:xfrm>
            </p:grpSpPr>
            <p:grpSp>
              <p:nvGrpSpPr>
                <p:cNvPr id="156" name="Group 156"/>
                <p:cNvGrpSpPr/>
                <p:nvPr/>
              </p:nvGrpSpPr>
              <p:grpSpPr>
                <a:xfrm>
                  <a:off x="128293" y="18326"/>
                  <a:ext cx="4286027" cy="3609842"/>
                  <a:chOff x="128293" y="18327"/>
                  <a:chExt cx="4286026" cy="3609841"/>
                </a:xfrm>
              </p:grpSpPr>
              <p:grpSp>
                <p:nvGrpSpPr>
                  <p:cNvPr id="152" name="Group 152"/>
                  <p:cNvGrpSpPr/>
                  <p:nvPr/>
                </p:nvGrpSpPr>
                <p:grpSpPr>
                  <a:xfrm>
                    <a:off x="250618" y="225599"/>
                    <a:ext cx="4163701" cy="3402569"/>
                    <a:chOff x="128288" y="0"/>
                    <a:chExt cx="4163700" cy="3402568"/>
                  </a:xfrm>
                </p:grpSpPr>
                <p:pic>
                  <p:nvPicPr>
                    <p:cNvPr id="150" name="2d_1355.gif"/>
                    <p:cNvPicPr/>
                    <p:nvPr/>
                  </p:nvPicPr>
                  <p:blipFill rotWithShape="1">
                    <a:blip r:embed="rId4">
                      <a:extLst/>
                    </a:blip>
                    <a:srcRect r="8771"/>
                    <a:stretch/>
                  </p:blipFill>
                  <p:spPr>
                    <a:xfrm>
                      <a:off x="128288" y="122924"/>
                      <a:ext cx="4163700" cy="3279644"/>
                    </a:xfrm>
                    <a:prstGeom prst="rect">
                      <a:avLst/>
                    </a:prstGeom>
                    <a:ln w="12700" cap="flat">
                      <a:noFill/>
                      <a:round/>
                    </a:ln>
                    <a:effectLst/>
                  </p:spPr>
                </p:pic>
                <p:sp>
                  <p:nvSpPr>
                    <p:cNvPr id="151" name="Shape 151"/>
                    <p:cNvSpPr/>
                    <p:nvPr/>
                  </p:nvSpPr>
                  <p:spPr>
                    <a:xfrm>
                      <a:off x="1119268" y="0"/>
                      <a:ext cx="2214691" cy="34260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/>
                      <a:endParaRPr/>
                    </a:p>
                  </p:txBody>
                </p:sp>
              </p:grpSp>
              <p:sp>
                <p:nvSpPr>
                  <p:cNvPr id="153" name="Shape 153"/>
                  <p:cNvSpPr/>
                  <p:nvPr/>
                </p:nvSpPr>
                <p:spPr>
                  <a:xfrm rot="16199985">
                    <a:off x="-733461" y="880081"/>
                    <a:ext cx="2015629" cy="29212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>
                      <a:defRPr sz="1800">
                        <a:uFillTx/>
                      </a:defRPr>
                    </a:pPr>
                    <a:r>
                      <a:rPr sz="1300" b="1">
                        <a:uFill>
                          <a:solidFill/>
                        </a:uFill>
                        <a:sym typeface="Helvetica"/>
                      </a:rPr>
                      <a:t>p</a:t>
                    </a:r>
                    <a:r>
                      <a:rPr sz="1300" b="1" baseline="-5999">
                        <a:uFill>
                          <a:solidFill/>
                        </a:uFill>
                        <a:sym typeface="Helvetica"/>
                      </a:rPr>
                      <a:t>T</a:t>
                    </a:r>
                    <a:r>
                      <a:rPr sz="1300" b="1">
                        <a:uFill>
                          <a:solidFill/>
                        </a:uFill>
                        <a:sym typeface="Helvetica"/>
                      </a:rPr>
                      <a:t> [GeV/c]</a:t>
                    </a:r>
                  </a:p>
                </p:txBody>
              </p:sp>
              <p:sp>
                <p:nvSpPr>
                  <p:cNvPr id="154" name="Shape 154"/>
                  <p:cNvSpPr/>
                  <p:nvPr/>
                </p:nvSpPr>
                <p:spPr>
                  <a:xfrm>
                    <a:off x="887711" y="3046960"/>
                    <a:ext cx="291975" cy="47777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>
                    <a:lvl1pPr>
                      <a:defRPr sz="1800"/>
                    </a:lvl1pPr>
                  </a:lstStyle>
                  <a:p>
                    <a:pPr lvl="0">
                      <a:defRPr>
                        <a:uFillTx/>
                      </a:defRPr>
                    </a:pPr>
                    <a:r>
                      <a:rPr dirty="0">
                        <a:uFill>
                          <a:solidFill/>
                        </a:uFill>
                      </a:rPr>
                      <a:t>η</a:t>
                    </a:r>
                  </a:p>
                </p:txBody>
              </p:sp>
              <p:sp>
                <p:nvSpPr>
                  <p:cNvPr id="155" name="Shape 155"/>
                  <p:cNvSpPr/>
                  <p:nvPr/>
                </p:nvSpPr>
                <p:spPr>
                  <a:xfrm>
                    <a:off x="3089403" y="3085398"/>
                    <a:ext cx="862649" cy="47777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>
                    <a:lvl1pPr>
                      <a:defRPr sz="1800"/>
                    </a:lvl1pPr>
                  </a:lstStyle>
                  <a:p>
                    <a:pPr lvl="0">
                      <a:defRPr>
                        <a:uFillTx/>
                      </a:defRPr>
                    </a:pPr>
                    <a:r>
                      <a:rPr>
                        <a:uFill>
                          <a:solidFill/>
                        </a:uFill>
                      </a:rPr>
                      <a:t>ϕ</a:t>
                    </a:r>
                  </a:p>
                </p:txBody>
              </p:sp>
            </p:grpSp>
            <p:sp>
              <p:nvSpPr>
                <p:cNvPr id="157" name="Shape 157"/>
                <p:cNvSpPr/>
                <p:nvPr/>
              </p:nvSpPr>
              <p:spPr>
                <a:xfrm>
                  <a:off x="1366321" y="2646872"/>
                  <a:ext cx="787401" cy="330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BE38F3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58" name="Shape 158"/>
                <p:cNvSpPr/>
                <p:nvPr/>
              </p:nvSpPr>
              <p:spPr>
                <a:xfrm>
                  <a:off x="2928421" y="2646872"/>
                  <a:ext cx="787401" cy="330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BE38F3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160" name="Shape 160"/>
              <p:cNvSpPr/>
              <p:nvPr/>
            </p:nvSpPr>
            <p:spPr>
              <a:xfrm>
                <a:off x="0" y="2443672"/>
                <a:ext cx="3305747" cy="10088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 sz="2000" b="1" u="sng">
                    <a:uFill>
                      <a:solidFill/>
                    </a:uFill>
                    <a:sym typeface="Helvetica"/>
                  </a:rPr>
                  <a:t>Method 2: EtaCone (EC): </a:t>
                </a:r>
              </a:p>
              <a:p>
                <a:pPr>
                  <a:spcBef>
                    <a:spcPts val="360"/>
                  </a:spcBef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  <a:sym typeface="Helvetica"/>
                  </a:rPr>
                  <a:t>Take di-jet pair </a:t>
                </a:r>
                <a:br>
                  <a:rPr>
                    <a:uFill>
                      <a:solidFill/>
                    </a:uFill>
                    <a:sym typeface="Helvetica"/>
                  </a:rPr>
                </a:br>
                <a:r>
                  <a:rPr>
                    <a:uFill>
                      <a:solidFill/>
                    </a:uFill>
                    <a:sym typeface="Helvetica"/>
                  </a:rPr>
                  <a:t>p</a:t>
                </a:r>
                <a:r>
                  <a:rPr baseline="-5999">
                    <a:uFill>
                      <a:solidFill/>
                    </a:uFill>
                    <a:sym typeface="Helvetica"/>
                  </a:rPr>
                  <a:t>T</a:t>
                </a:r>
                <a:r>
                  <a:rPr baseline="31999">
                    <a:uFill>
                      <a:solidFill/>
                    </a:uFill>
                    <a:sym typeface="Helvetica"/>
                  </a:rPr>
                  <a:t>Cut</a:t>
                </a:r>
                <a:r>
                  <a:rPr>
                    <a:uFill>
                      <a:solidFill/>
                    </a:uFill>
                    <a:sym typeface="Helvetica"/>
                  </a:rPr>
                  <a:t>&gt;2 GeV/c (w/o low p</a:t>
                </a:r>
                <a:r>
                  <a:rPr baseline="-5999">
                    <a:uFill>
                      <a:solidFill/>
                    </a:uFill>
                    <a:sym typeface="Helvetica"/>
                  </a:rPr>
                  <a:t>T</a:t>
                </a:r>
                <a:r>
                  <a:rPr>
                    <a:uFill>
                      <a:solidFill/>
                    </a:uFill>
                    <a:sym typeface="Helvetica"/>
                  </a:rPr>
                  <a:t>)</a:t>
                </a:r>
              </a:p>
            </p:txBody>
          </p:sp>
          <p:grpSp>
            <p:nvGrpSpPr>
              <p:cNvPr id="164" name="Group 164"/>
              <p:cNvGrpSpPr/>
              <p:nvPr/>
            </p:nvGrpSpPr>
            <p:grpSpPr>
              <a:xfrm>
                <a:off x="3352798" y="2011872"/>
                <a:ext cx="2741814" cy="1678581"/>
                <a:chOff x="-1" y="0"/>
                <a:chExt cx="2741812" cy="1678580"/>
              </a:xfrm>
            </p:grpSpPr>
            <p:sp>
              <p:nvSpPr>
                <p:cNvPr id="161" name="Shape 161"/>
                <p:cNvSpPr/>
                <p:nvPr/>
              </p:nvSpPr>
              <p:spPr>
                <a:xfrm flipH="1" flipV="1">
                  <a:off x="-1" y="440449"/>
                  <a:ext cx="2380760" cy="2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round/>
                  <a:head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148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62" name="Shape 162"/>
                <p:cNvSpPr/>
                <p:nvPr/>
              </p:nvSpPr>
              <p:spPr>
                <a:xfrm>
                  <a:off x="101743" y="139700"/>
                  <a:ext cx="2640068" cy="153888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lvl="0">
                    <a:defRPr sz="1800">
                      <a:uFillTx/>
                    </a:defRPr>
                  </a:pPr>
                  <a:endParaRPr dirty="0">
                    <a:uFill>
                      <a:solidFill/>
                    </a:uFill>
                    <a:sym typeface="Helvetica"/>
                  </a:endParaRPr>
                </a:p>
                <a:p>
                  <a:pPr lvl="0">
                    <a:defRPr sz="1800">
                      <a:uFillTx/>
                    </a:defRPr>
                  </a:pPr>
                  <a:r>
                    <a:rPr dirty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vectors into </a:t>
                  </a:r>
                  <a:r>
                    <a:rPr lang="en-US"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a </a:t>
                  </a: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Au</a:t>
                  </a:r>
                  <a:r>
                    <a:rPr dirty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+Au </a:t>
                  </a: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HT</a:t>
                  </a:r>
                  <a:r>
                    <a:rPr lang="en-US"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/>
                  </a:r>
                  <a:br>
                    <a:rPr lang="en-US"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</a:b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event</a:t>
                  </a:r>
                  <a:r>
                    <a:rPr lang="en-US" dirty="0" smtClean="0">
                      <a:uFill>
                        <a:solidFill/>
                      </a:uFill>
                      <a:sym typeface="Helvetica"/>
                    </a:rPr>
                    <a:t>, </a:t>
                  </a: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 2R</a:t>
                  </a:r>
                  <a:r>
                    <a:rPr lang="en-US"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 </a:t>
                  </a: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away </a:t>
                  </a:r>
                  <a:r>
                    <a:rPr dirty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from </a:t>
                  </a:r>
                  <a:r>
                    <a:rPr lang="en-US"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/>
                  </a:r>
                  <a:br>
                    <a:rPr lang="en-US"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</a:b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reconstructed di</a:t>
                  </a:r>
                  <a:r>
                    <a:rPr dirty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-jet </a:t>
                  </a:r>
                  <a:endParaRPr lang="en-US" dirty="0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endParaRPr>
                </a:p>
                <a:p>
                  <a:pPr lvl="0">
                    <a:defRPr sz="1800">
                      <a:uFillTx/>
                    </a:defRPr>
                  </a:pP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pair in that event </a:t>
                  </a:r>
                  <a:endParaRPr dirty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endParaRPr>
                </a:p>
              </p:txBody>
            </p:sp>
            <p:sp>
              <p:nvSpPr>
                <p:cNvPr id="163" name="Shape 163"/>
                <p:cNvSpPr/>
                <p:nvPr/>
              </p:nvSpPr>
              <p:spPr>
                <a:xfrm>
                  <a:off x="114443" y="0"/>
                  <a:ext cx="1937851" cy="3077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>
                    <a:defRPr sz="1800"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lvl="0">
                    <a:defRPr>
                      <a:uFillTx/>
                    </a:defRPr>
                  </a:pPr>
                  <a:r>
                    <a:rPr dirty="0">
                      <a:uFill>
                        <a:solidFill/>
                      </a:uFill>
                    </a:rPr>
                    <a:t>Embed the two Jet</a:t>
                  </a:r>
                </a:p>
              </p:txBody>
            </p:sp>
          </p:grpSp>
        </p:grpSp>
        <p:sp>
          <p:nvSpPr>
            <p:cNvPr id="166" name="Shape 166"/>
            <p:cNvSpPr/>
            <p:nvPr/>
          </p:nvSpPr>
          <p:spPr>
            <a:xfrm flipH="1">
              <a:off x="7737706" y="7496"/>
              <a:ext cx="4" cy="62377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35" name="Shape 136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lIns="82296" tIns="41148" rIns="82296" bIns="41148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 b="0" i="0">
                <a:uFillTx/>
              </a:defRPr>
            </a:pPr>
            <a:r>
              <a:rPr lang="en-US" sz="2800" i="0" dirty="0" smtClean="0">
                <a:uFill>
                  <a:solidFill/>
                </a:uFill>
              </a:rPr>
              <a:t>Null-Hypothesis: </a:t>
            </a:r>
            <a:br>
              <a:rPr lang="en-US" sz="2800" i="0" dirty="0" smtClean="0">
                <a:uFill>
                  <a:solidFill/>
                </a:uFill>
              </a:rPr>
            </a:br>
            <a:r>
              <a:rPr lang="en-US" sz="2800" i="0" dirty="0" smtClean="0">
                <a:uFill>
                  <a:solidFill/>
                </a:uFill>
              </a:rPr>
              <a:t>Balance Restored by Uncorrelated BG?</a:t>
            </a:r>
            <a:endParaRPr lang="en-US" sz="2500" b="1" i="0" dirty="0">
              <a:uFill>
                <a:solidFill/>
              </a:u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9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rmAutofit/>
          </a:bodyPr>
          <a:lstStyle>
            <a:lvl1pPr>
              <a:defRPr i="1"/>
            </a:lvl1pPr>
          </a:lstStyle>
          <a:p>
            <a:pPr lvl="0">
              <a:defRPr sz="1800" b="0" i="0">
                <a:uFillTx/>
              </a:defRPr>
            </a:pPr>
            <a:r>
              <a:rPr lang="en-US" sz="2800" i="0" dirty="0" smtClean="0">
                <a:uFill>
                  <a:solidFill/>
                </a:uFill>
              </a:rPr>
              <a:t>Effect of Background Fluctuations</a:t>
            </a:r>
            <a:endParaRPr sz="2800" b="1" dirty="0">
              <a:uFill>
                <a:solidFill/>
              </a:uFill>
            </a:endParaRPr>
          </a:p>
        </p:txBody>
      </p:sp>
      <p:pic>
        <p:nvPicPr>
          <p:cNvPr id="171" name="aj_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2503170" y="211455"/>
            <a:ext cx="4617720" cy="6480810"/>
          </a:xfrm>
          <a:prstGeom prst="rect">
            <a:avLst/>
          </a:prstGeom>
          <a:ln w="12700">
            <a:round/>
          </a:ln>
        </p:spPr>
      </p:pic>
      <p:sp>
        <p:nvSpPr>
          <p:cNvPr id="172" name="Shape 172"/>
          <p:cNvSpPr/>
          <p:nvPr/>
        </p:nvSpPr>
        <p:spPr>
          <a:xfrm>
            <a:off x="2141693" y="1298822"/>
            <a:ext cx="5242507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300" b="1" dirty="0">
                <a:uFill>
                  <a:solidFill/>
                </a:uFill>
                <a:sym typeface="Helvetica"/>
              </a:rPr>
              <a:t>Anti-k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dirty="0">
                <a:uFill>
                  <a:solidFill/>
                </a:uFill>
                <a:sym typeface="Helvetica"/>
              </a:rPr>
              <a:t> R=0.4, </a:t>
            </a:r>
            <a:r>
              <a:rPr lang="en-US" sz="1300" b="1" dirty="0">
                <a:uFill>
                  <a:solidFill/>
                </a:uFill>
                <a:sym typeface="Helvetica"/>
              </a:rPr>
              <a:t>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&gt;20 GeV &amp;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SubLead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&gt;10 GeV with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1999" dirty="0">
                <a:uFill>
                  <a:solidFill/>
                </a:uFill>
                <a:sym typeface="Helvetica"/>
              </a:rPr>
              <a:t>cut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</a:t>
            </a:r>
            <a:r>
              <a:rPr sz="1300" b="1" dirty="0" smtClean="0">
                <a:uFill>
                  <a:solidFill/>
                </a:uFill>
                <a:sym typeface="Helvetica"/>
              </a:rPr>
              <a:t>2 </a:t>
            </a:r>
            <a:r>
              <a:rPr sz="1300" b="1" dirty="0">
                <a:uFill>
                  <a:solidFill/>
                </a:uFill>
                <a:sym typeface="Helvetica"/>
              </a:rPr>
              <a:t>GeV/c</a:t>
            </a:r>
          </a:p>
        </p:txBody>
      </p:sp>
      <p:sp>
        <p:nvSpPr>
          <p:cNvPr id="173" name="Shape 173"/>
          <p:cNvSpPr/>
          <p:nvPr/>
        </p:nvSpPr>
        <p:spPr>
          <a:xfrm>
            <a:off x="7011654" y="5407190"/>
            <a:ext cx="823116" cy="2769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dirty="0">
                <a:uFill>
                  <a:solidFill/>
                </a:uFill>
                <a:sym typeface="Helvetica"/>
              </a:rPr>
              <a:t>|A</a:t>
            </a:r>
            <a:r>
              <a:rPr baseline="-5999" dirty="0">
                <a:uFill>
                  <a:solidFill/>
                </a:uFill>
                <a:sym typeface="Helvetica"/>
              </a:rPr>
              <a:t>J</a:t>
            </a:r>
            <a:r>
              <a:rPr dirty="0">
                <a:uFill>
                  <a:solidFill/>
                </a:uFill>
                <a:sym typeface="Helvetica"/>
              </a:rPr>
              <a:t>|</a:t>
            </a:r>
          </a:p>
        </p:txBody>
      </p:sp>
      <p:grpSp>
        <p:nvGrpSpPr>
          <p:cNvPr id="176" name="Group 176"/>
          <p:cNvGrpSpPr/>
          <p:nvPr/>
        </p:nvGrpSpPr>
        <p:grpSpPr>
          <a:xfrm>
            <a:off x="5863590" y="3354705"/>
            <a:ext cx="1095677" cy="377220"/>
            <a:chOff x="0" y="0"/>
            <a:chExt cx="1217418" cy="419133"/>
          </a:xfrm>
        </p:grpSpPr>
        <p:pic>
          <p:nvPicPr>
            <p:cNvPr id="174" name="StarIcon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5" name="Shape 175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 dirty="0">
                  <a:uFill>
                    <a:solidFill/>
                  </a:uFill>
                </a:rPr>
                <a:t>Preliminary</a:t>
              </a:r>
            </a:p>
          </p:txBody>
        </p:sp>
      </p:grpSp>
      <p:grpSp>
        <p:nvGrpSpPr>
          <p:cNvPr id="179" name="Group 179"/>
          <p:cNvGrpSpPr/>
          <p:nvPr/>
        </p:nvGrpSpPr>
        <p:grpSpPr>
          <a:xfrm>
            <a:off x="262889" y="3531869"/>
            <a:ext cx="3360421" cy="1340048"/>
            <a:chOff x="0" y="103636"/>
            <a:chExt cx="3733799" cy="1488942"/>
          </a:xfrm>
        </p:grpSpPr>
        <p:sp>
          <p:nvSpPr>
            <p:cNvPr id="177" name="Shape 177"/>
            <p:cNvSpPr/>
            <p:nvPr/>
          </p:nvSpPr>
          <p:spPr>
            <a:xfrm flipH="1">
              <a:off x="1391359" y="103636"/>
              <a:ext cx="2342440" cy="104267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0" y="840236"/>
              <a:ext cx="1232628" cy="7523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200" dirty="0">
                  <a:uFill>
                    <a:solidFill/>
                  </a:uFill>
                  <a:sym typeface="Helvetica"/>
                </a:rPr>
                <a:t>Method 1 </a:t>
              </a:r>
            </a:p>
            <a:p>
              <a:pPr lvl="0">
                <a:defRPr sz="1800">
                  <a:uFillTx/>
                </a:defRPr>
              </a:pPr>
              <a:r>
                <a:rPr sz="2200" dirty="0">
                  <a:uFill>
                    <a:solidFill/>
                  </a:uFill>
                  <a:sym typeface="Helvetica"/>
                </a:rPr>
                <a:t>(RC)</a:t>
              </a:r>
            </a:p>
          </p:txBody>
        </p:sp>
      </p:grpSp>
      <p:grpSp>
        <p:nvGrpSpPr>
          <p:cNvPr id="182" name="Group 182"/>
          <p:cNvGrpSpPr/>
          <p:nvPr/>
        </p:nvGrpSpPr>
        <p:grpSpPr>
          <a:xfrm>
            <a:off x="5932808" y="3898813"/>
            <a:ext cx="2796177" cy="677108"/>
            <a:chOff x="0" y="0"/>
            <a:chExt cx="3106861" cy="752341"/>
          </a:xfrm>
        </p:grpSpPr>
        <p:sp>
          <p:nvSpPr>
            <p:cNvPr id="180" name="Shape 180"/>
            <p:cNvSpPr/>
            <p:nvPr/>
          </p:nvSpPr>
          <p:spPr>
            <a:xfrm flipV="1">
              <a:off x="0" y="394803"/>
              <a:ext cx="1862742" cy="33565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874233" y="0"/>
              <a:ext cx="1232628" cy="752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200">
                  <a:uFill>
                    <a:solidFill/>
                  </a:uFill>
                  <a:sym typeface="Helvetica"/>
                </a:rPr>
                <a:t>Method 2 </a:t>
              </a:r>
            </a:p>
            <a:p>
              <a:pPr lvl="0">
                <a:defRPr sz="1800">
                  <a:uFillTx/>
                </a:defRPr>
              </a:pPr>
              <a:r>
                <a:rPr sz="2200">
                  <a:uFill>
                    <a:solidFill/>
                  </a:uFill>
                  <a:sym typeface="Helvetica"/>
                </a:rPr>
                <a:t>(EC)</a:t>
              </a:r>
            </a:p>
          </p:txBody>
        </p:sp>
      </p:grpSp>
      <p:sp>
        <p:nvSpPr>
          <p:cNvPr id="183" name="Shape 183"/>
          <p:cNvSpPr/>
          <p:nvPr/>
        </p:nvSpPr>
        <p:spPr>
          <a:xfrm>
            <a:off x="2043508" y="1589284"/>
            <a:ext cx="1497331" cy="1897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1776725" y="5577840"/>
            <a:ext cx="5692140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200" b="1" dirty="0">
                <a:sym typeface="Helvetica"/>
              </a:rPr>
              <a:t>Balancing of </a:t>
            </a:r>
            <a:r>
              <a:rPr sz="2200" b="1" dirty="0" smtClean="0">
                <a:sym typeface="Helvetica"/>
              </a:rPr>
              <a:t>Au+Au </a:t>
            </a:r>
            <a:r>
              <a:rPr sz="2200" b="1" dirty="0">
                <a:sym typeface="Helvetica"/>
              </a:rPr>
              <a:t>matched di-jets due to </a:t>
            </a:r>
            <a:br>
              <a:rPr sz="2200" b="1" dirty="0">
                <a:sym typeface="Helvetica"/>
              </a:rPr>
            </a:br>
            <a:r>
              <a:rPr sz="2200" b="1" dirty="0">
                <a:solidFill>
                  <a:srgbClr val="A1101A"/>
                </a:solidFill>
                <a:sym typeface="Helvetica"/>
              </a:rPr>
              <a:t>correlated signal yield</a:t>
            </a:r>
            <a:r>
              <a:rPr sz="2200" b="1" dirty="0">
                <a:sym typeface="Helvetica"/>
              </a:rPr>
              <a:t> in a cone of R=0.4  </a:t>
            </a:r>
          </a:p>
        </p:txBody>
      </p:sp>
      <p:sp>
        <p:nvSpPr>
          <p:cNvPr id="186" name="Shape 186"/>
          <p:cNvSpPr/>
          <p:nvPr/>
        </p:nvSpPr>
        <p:spPr>
          <a:xfrm rot="16200000">
            <a:off x="943513" y="1881413"/>
            <a:ext cx="1404814" cy="2616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Event Fraction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 useBgFill="1">
        <p:nvSpPr>
          <p:cNvPr id="22" name="TextBox 21"/>
          <p:cNvSpPr txBox="1"/>
          <p:nvPr/>
        </p:nvSpPr>
        <p:spPr>
          <a:xfrm>
            <a:off x="5578895" y="2858800"/>
            <a:ext cx="151936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Central </a:t>
            </a:r>
            <a:r>
              <a:rPr lang="en-US" sz="1300" b="1" dirty="0" err="1" smtClean="0"/>
              <a:t>Au+Au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anti-</a:t>
            </a:r>
            <a:r>
              <a:rPr lang="en-US" sz="1300" b="1" dirty="0" err="1" smtClean="0"/>
              <a:t>k</a:t>
            </a:r>
            <a:r>
              <a:rPr lang="en-US" sz="1300" b="1" baseline="-25000" dirty="0" err="1" smtClean="0"/>
              <a:t>T</a:t>
            </a:r>
            <a:r>
              <a:rPr lang="en-US" sz="1300" b="1" dirty="0" smtClean="0"/>
              <a:t>, R=0.4</a:t>
            </a:r>
            <a:endParaRPr lang="en-US" sz="1300" b="1" dirty="0"/>
          </a:p>
        </p:txBody>
      </p:sp>
      <p:sp>
        <p:nvSpPr>
          <p:cNvPr id="23" name="Shape 129"/>
          <p:cNvSpPr/>
          <p:nvPr/>
        </p:nvSpPr>
        <p:spPr>
          <a:xfrm>
            <a:off x="23350" y="2913735"/>
            <a:ext cx="1487587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600" dirty="0">
                <a:uFill>
                  <a:solidFill/>
                </a:uFill>
                <a:sym typeface="Helvetica"/>
              </a:rPr>
              <a:t>Sys. Uncertainties: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- tracking eff. 6%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- tower energy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  scale 2%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7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612648" y="2462330"/>
            <a:ext cx="2034171" cy="2611743"/>
            <a:chOff x="1102445" y="1710479"/>
            <a:chExt cx="2034171" cy="2611743"/>
          </a:xfrm>
        </p:grpSpPr>
        <p:grpSp>
          <p:nvGrpSpPr>
            <p:cNvPr id="62" name="Group 61"/>
            <p:cNvGrpSpPr/>
            <p:nvPr/>
          </p:nvGrpSpPr>
          <p:grpSpPr>
            <a:xfrm>
              <a:off x="1102445" y="1710479"/>
              <a:ext cx="2034171" cy="2220838"/>
              <a:chOff x="1102445" y="1710479"/>
              <a:chExt cx="2034171" cy="2220838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1102445" y="2002275"/>
                <a:ext cx="2034171" cy="1929042"/>
                <a:chOff x="1102445" y="2002275"/>
                <a:chExt cx="2034171" cy="1929042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1102445" y="2002275"/>
                  <a:ext cx="2034171" cy="1929042"/>
                  <a:chOff x="2111477" y="2698712"/>
                  <a:chExt cx="2768597" cy="2625512"/>
                </a:xfrm>
              </p:grpSpPr>
              <p:sp>
                <p:nvSpPr>
                  <p:cNvPr id="70" name="Isosceles Triangle 69"/>
                  <p:cNvSpPr/>
                  <p:nvPr/>
                </p:nvSpPr>
                <p:spPr>
                  <a:xfrm rot="10800000">
                    <a:off x="2111478" y="2937503"/>
                    <a:ext cx="2768596" cy="2386721"/>
                  </a:xfrm>
                  <a:prstGeom prst="triangle">
                    <a:avLst/>
                  </a:prstGeom>
                  <a:gradFill flip="none" rotWithShape="1">
                    <a:gsLst>
                      <a:gs pos="0">
                        <a:srgbClr val="EEB422"/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2111477" y="2698712"/>
                    <a:ext cx="2768597" cy="4267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EEB422"/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1879599" y="3056467"/>
                  <a:ext cx="237161" cy="799986"/>
                </a:xfrm>
                <a:prstGeom prst="line">
                  <a:avLst/>
                </a:prstGeom>
                <a:noFill/>
                <a:ln w="7308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116854" y="2550435"/>
                  <a:ext cx="177706" cy="1324919"/>
                </a:xfrm>
                <a:prstGeom prst="line">
                  <a:avLst/>
                </a:prstGeom>
                <a:noFill/>
                <a:ln w="7308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1240867" y="1710479"/>
                <a:ext cx="740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R=0.4</a:t>
                </a:r>
              </a:p>
            </p:txBody>
          </p:sp>
          <p:sp>
            <p:nvSpPr>
              <p:cNvPr id="66" name="Line 50"/>
              <p:cNvSpPr>
                <a:spLocks noChangeShapeType="1"/>
              </p:cNvSpPr>
              <p:nvPr/>
            </p:nvSpPr>
            <p:spPr bwMode="auto">
              <a:xfrm flipH="1" flipV="1">
                <a:off x="1139266" y="2177722"/>
                <a:ext cx="977493" cy="0"/>
              </a:xfrm>
              <a:prstGeom prst="line">
                <a:avLst/>
              </a:prstGeom>
              <a:noFill/>
              <a:ln w="2232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1288488" y="3952890"/>
              <a:ext cx="1656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p</a:t>
              </a:r>
              <a:r>
                <a:rPr lang="en-US" baseline="-25000" dirty="0" err="1" smtClean="0"/>
                <a:t>T</a:t>
              </a:r>
              <a:r>
                <a:rPr lang="en-US" baseline="30000" dirty="0" err="1" smtClean="0"/>
                <a:t>Cut</a:t>
              </a:r>
              <a:r>
                <a:rPr lang="en-US" baseline="30000" dirty="0" smtClean="0"/>
                <a:t> </a:t>
              </a:r>
              <a:r>
                <a:rPr lang="en-US" dirty="0" smtClean="0"/>
                <a:t>&gt; 2 </a:t>
              </a:r>
              <a:r>
                <a:rPr lang="en-US" dirty="0" err="1" smtClean="0"/>
                <a:t>GeV</a:t>
              </a:r>
              <a:r>
                <a:rPr lang="en-US" dirty="0" smtClean="0"/>
                <a:t>/</a:t>
              </a:r>
              <a:r>
                <a:rPr lang="en-US" i="1" dirty="0" smtClean="0"/>
                <a:t>c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719761" y="1908332"/>
            <a:ext cx="173547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Jet Selection</a:t>
            </a:r>
            <a:endParaRPr lang="en-US" sz="2400" dirty="0"/>
          </a:p>
        </p:txBody>
      </p:sp>
      <p:grpSp>
        <p:nvGrpSpPr>
          <p:cNvPr id="85" name="Group 84"/>
          <p:cNvGrpSpPr/>
          <p:nvPr/>
        </p:nvGrpSpPr>
        <p:grpSpPr>
          <a:xfrm>
            <a:off x="4036332" y="3407643"/>
            <a:ext cx="2034171" cy="2594195"/>
            <a:chOff x="3136616" y="1706455"/>
            <a:chExt cx="2034171" cy="2594195"/>
          </a:xfrm>
        </p:grpSpPr>
        <p:grpSp>
          <p:nvGrpSpPr>
            <p:cNvPr id="86" name="Group 85"/>
            <p:cNvGrpSpPr/>
            <p:nvPr/>
          </p:nvGrpSpPr>
          <p:grpSpPr>
            <a:xfrm>
              <a:off x="3136616" y="2002275"/>
              <a:ext cx="2034171" cy="1929042"/>
              <a:chOff x="4031912" y="2079811"/>
              <a:chExt cx="2034171" cy="1929042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4031912" y="2079811"/>
                <a:ext cx="2034171" cy="1929042"/>
                <a:chOff x="2111477" y="2698712"/>
                <a:chExt cx="2768597" cy="2625512"/>
              </a:xfrm>
            </p:grpSpPr>
            <p:sp>
              <p:nvSpPr>
                <p:cNvPr id="98" name="Isosceles Triangle 97"/>
                <p:cNvSpPr/>
                <p:nvPr/>
              </p:nvSpPr>
              <p:spPr>
                <a:xfrm rot="10800000">
                  <a:off x="2111478" y="2937503"/>
                  <a:ext cx="2768596" cy="2386721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2111477" y="2698712"/>
                  <a:ext cx="2768597" cy="4267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1" name="Line 46"/>
              <p:cNvSpPr>
                <a:spLocks noChangeShapeType="1"/>
              </p:cNvSpPr>
              <p:nvPr/>
            </p:nvSpPr>
            <p:spPr bwMode="auto">
              <a:xfrm flipH="1" flipV="1">
                <a:off x="4809066" y="3134003"/>
                <a:ext cx="237161" cy="799986"/>
              </a:xfrm>
              <a:prstGeom prst="line">
                <a:avLst/>
              </a:prstGeom>
              <a:noFill/>
              <a:ln w="7308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46"/>
              <p:cNvSpPr>
                <a:spLocks noChangeShapeType="1"/>
              </p:cNvSpPr>
              <p:nvPr/>
            </p:nvSpPr>
            <p:spPr bwMode="auto">
              <a:xfrm flipV="1">
                <a:off x="5046321" y="2627971"/>
                <a:ext cx="177706" cy="1324919"/>
              </a:xfrm>
              <a:prstGeom prst="line">
                <a:avLst/>
              </a:prstGeom>
              <a:noFill/>
              <a:ln w="7308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Line 50"/>
              <p:cNvSpPr>
                <a:spLocks noChangeShapeType="1"/>
              </p:cNvSpPr>
              <p:nvPr/>
            </p:nvSpPr>
            <p:spPr bwMode="auto">
              <a:xfrm flipV="1">
                <a:off x="5046320" y="3505199"/>
                <a:ext cx="177707" cy="428789"/>
              </a:xfrm>
              <a:prstGeom prst="line">
                <a:avLst/>
              </a:prstGeom>
              <a:noFill/>
              <a:ln w="22320">
                <a:solidFill>
                  <a:srgbClr val="0000CC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50"/>
              <p:cNvSpPr>
                <a:spLocks noChangeShapeType="1"/>
              </p:cNvSpPr>
              <p:nvPr/>
            </p:nvSpPr>
            <p:spPr bwMode="auto">
              <a:xfrm flipV="1">
                <a:off x="5037948" y="3505197"/>
                <a:ext cx="270654" cy="447691"/>
              </a:xfrm>
              <a:prstGeom prst="line">
                <a:avLst/>
              </a:prstGeom>
              <a:noFill/>
              <a:ln w="22320">
                <a:solidFill>
                  <a:srgbClr val="0000CC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50"/>
              <p:cNvSpPr>
                <a:spLocks noChangeShapeType="1"/>
              </p:cNvSpPr>
              <p:nvPr/>
            </p:nvSpPr>
            <p:spPr bwMode="auto">
              <a:xfrm flipV="1">
                <a:off x="5037948" y="3682483"/>
                <a:ext cx="0" cy="248835"/>
              </a:xfrm>
              <a:prstGeom prst="line">
                <a:avLst/>
              </a:prstGeom>
              <a:noFill/>
              <a:ln w="22320">
                <a:solidFill>
                  <a:srgbClr val="0000CC">
                    <a:alpha val="36000"/>
                  </a:srgbClr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50"/>
              <p:cNvSpPr>
                <a:spLocks noChangeShapeType="1"/>
              </p:cNvSpPr>
              <p:nvPr/>
            </p:nvSpPr>
            <p:spPr bwMode="auto">
              <a:xfrm flipH="1" flipV="1">
                <a:off x="4898342" y="3723861"/>
                <a:ext cx="139606" cy="199281"/>
              </a:xfrm>
              <a:prstGeom prst="line">
                <a:avLst/>
              </a:prstGeom>
              <a:noFill/>
              <a:ln w="22320">
                <a:solidFill>
                  <a:srgbClr val="0000CC">
                    <a:alpha val="36000"/>
                  </a:srgbClr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50"/>
              <p:cNvSpPr>
                <a:spLocks noChangeShapeType="1"/>
              </p:cNvSpPr>
              <p:nvPr/>
            </p:nvSpPr>
            <p:spPr bwMode="auto">
              <a:xfrm flipH="1" flipV="1">
                <a:off x="4910847" y="3521075"/>
                <a:ext cx="135474" cy="412913"/>
              </a:xfrm>
              <a:prstGeom prst="line">
                <a:avLst/>
              </a:prstGeom>
              <a:noFill/>
              <a:ln w="22320">
                <a:solidFill>
                  <a:srgbClr val="0000CC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3275039" y="1706455"/>
              <a:ext cx="740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R=0.4</a:t>
              </a:r>
            </a:p>
          </p:txBody>
        </p:sp>
        <p:sp>
          <p:nvSpPr>
            <p:cNvPr id="88" name="Line 50"/>
            <p:cNvSpPr>
              <a:spLocks noChangeShapeType="1"/>
            </p:cNvSpPr>
            <p:nvPr/>
          </p:nvSpPr>
          <p:spPr bwMode="auto">
            <a:xfrm flipH="1" flipV="1">
              <a:off x="3173438" y="2173698"/>
              <a:ext cx="977493" cy="0"/>
            </a:xfrm>
            <a:prstGeom prst="line">
              <a:avLst/>
            </a:prstGeom>
            <a:noFill/>
            <a:ln w="2232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241660" y="3931318"/>
              <a:ext cx="1818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p</a:t>
              </a:r>
              <a:r>
                <a:rPr lang="en-US" b="1" baseline="-25000" dirty="0" err="1" smtClean="0">
                  <a:solidFill>
                    <a:srgbClr val="0000FF"/>
                  </a:solidFill>
                </a:rPr>
                <a:t>T</a:t>
              </a:r>
              <a:r>
                <a:rPr lang="en-US" b="1" baseline="30000" dirty="0" err="1" smtClean="0">
                  <a:solidFill>
                    <a:srgbClr val="0000FF"/>
                  </a:solidFill>
                </a:rPr>
                <a:t>Cut</a:t>
              </a:r>
              <a:r>
                <a:rPr lang="en-US" b="1" baseline="30000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smtClean="0">
                  <a:solidFill>
                    <a:srgbClr val="0000FF"/>
                  </a:solidFill>
                </a:rPr>
                <a:t>&gt; 1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GeV</a:t>
              </a:r>
              <a:r>
                <a:rPr lang="en-US" b="1" dirty="0" smtClean="0">
                  <a:solidFill>
                    <a:srgbClr val="0000FF"/>
                  </a:solidFill>
                </a:rPr>
                <a:t>/</a:t>
              </a:r>
              <a:r>
                <a:rPr lang="en-US" b="1" i="1" dirty="0" smtClean="0">
                  <a:solidFill>
                    <a:srgbClr val="0000FF"/>
                  </a:solidFill>
                </a:rPr>
                <a:t>c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608599" y="2426513"/>
            <a:ext cx="1333528" cy="653238"/>
            <a:chOff x="2608599" y="2426513"/>
            <a:chExt cx="1333528" cy="653238"/>
          </a:xfrm>
        </p:grpSpPr>
        <p:sp>
          <p:nvSpPr>
            <p:cNvPr id="101" name="Rectangle 100"/>
            <p:cNvSpPr/>
            <p:nvPr/>
          </p:nvSpPr>
          <p:spPr>
            <a:xfrm rot="19958028">
              <a:off x="2608599" y="2426513"/>
              <a:ext cx="12533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Matched to</a:t>
              </a:r>
            </a:p>
          </p:txBody>
        </p:sp>
        <p:sp>
          <p:nvSpPr>
            <p:cNvPr id="102" name="Line 46"/>
            <p:cNvSpPr>
              <a:spLocks noChangeShapeType="1"/>
            </p:cNvSpPr>
            <p:nvPr/>
          </p:nvSpPr>
          <p:spPr bwMode="auto">
            <a:xfrm flipV="1">
              <a:off x="2799684" y="2531739"/>
              <a:ext cx="1142443" cy="548012"/>
            </a:xfrm>
            <a:prstGeom prst="line">
              <a:avLst/>
            </a:prstGeom>
            <a:ln w="50800">
              <a:headEnd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 rot="2872571">
            <a:off x="2625912" y="3981375"/>
            <a:ext cx="1334699" cy="676535"/>
            <a:chOff x="2607428" y="2403216"/>
            <a:chExt cx="1334699" cy="676535"/>
          </a:xfrm>
        </p:grpSpPr>
        <p:sp>
          <p:nvSpPr>
            <p:cNvPr id="105" name="Rectangle 104"/>
            <p:cNvSpPr/>
            <p:nvPr/>
          </p:nvSpPr>
          <p:spPr>
            <a:xfrm rot="20114007">
              <a:off x="2607428" y="2403216"/>
              <a:ext cx="12533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Matched to</a:t>
              </a:r>
            </a:p>
          </p:txBody>
        </p:sp>
        <p:sp>
          <p:nvSpPr>
            <p:cNvPr id="106" name="Line 46"/>
            <p:cNvSpPr>
              <a:spLocks noChangeShapeType="1"/>
            </p:cNvSpPr>
            <p:nvPr/>
          </p:nvSpPr>
          <p:spPr bwMode="auto">
            <a:xfrm flipV="1">
              <a:off x="2799684" y="2531739"/>
              <a:ext cx="1142443" cy="548012"/>
            </a:xfrm>
            <a:prstGeom prst="line">
              <a:avLst/>
            </a:prstGeom>
            <a:ln w="50800">
              <a:headEnd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976436" y="692811"/>
            <a:ext cx="1929127" cy="2609475"/>
            <a:chOff x="5475792" y="2078407"/>
            <a:chExt cx="1822564" cy="3015526"/>
          </a:xfrm>
        </p:grpSpPr>
        <p:grpSp>
          <p:nvGrpSpPr>
            <p:cNvPr id="124" name="Group 123"/>
            <p:cNvGrpSpPr/>
            <p:nvPr/>
          </p:nvGrpSpPr>
          <p:grpSpPr>
            <a:xfrm>
              <a:off x="5762128" y="2352789"/>
              <a:ext cx="1271243" cy="2284978"/>
              <a:chOff x="2111477" y="2698712"/>
              <a:chExt cx="2768597" cy="2625512"/>
            </a:xfrm>
          </p:grpSpPr>
          <p:sp>
            <p:nvSpPr>
              <p:cNvPr id="135" name="Isosceles Triangle 134"/>
              <p:cNvSpPr/>
              <p:nvPr/>
            </p:nvSpPr>
            <p:spPr>
              <a:xfrm rot="10800000">
                <a:off x="2111478" y="2937503"/>
                <a:ext cx="2768596" cy="2386721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2111477" y="2698712"/>
                <a:ext cx="2768597" cy="4267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" name="Line 46"/>
            <p:cNvSpPr>
              <a:spLocks noChangeShapeType="1"/>
            </p:cNvSpPr>
            <p:nvPr/>
          </p:nvSpPr>
          <p:spPr bwMode="auto">
            <a:xfrm flipH="1" flipV="1">
              <a:off x="6149817" y="3849750"/>
              <a:ext cx="237161" cy="799986"/>
            </a:xfrm>
            <a:prstGeom prst="line">
              <a:avLst/>
            </a:prstGeom>
            <a:noFill/>
            <a:ln w="73080">
              <a:solidFill>
                <a:srgbClr val="FF0000">
                  <a:alpha val="20000"/>
                </a:srgbClr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46"/>
            <p:cNvSpPr>
              <a:spLocks noChangeShapeType="1"/>
            </p:cNvSpPr>
            <p:nvPr/>
          </p:nvSpPr>
          <p:spPr bwMode="auto">
            <a:xfrm flipV="1">
              <a:off x="6387073" y="3343718"/>
              <a:ext cx="177706" cy="1324919"/>
            </a:xfrm>
            <a:prstGeom prst="line">
              <a:avLst/>
            </a:prstGeom>
            <a:noFill/>
            <a:ln w="7308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50"/>
            <p:cNvSpPr>
              <a:spLocks noChangeShapeType="1"/>
            </p:cNvSpPr>
            <p:nvPr/>
          </p:nvSpPr>
          <p:spPr bwMode="auto">
            <a:xfrm flipV="1">
              <a:off x="6387072" y="4220946"/>
              <a:ext cx="177707" cy="428789"/>
            </a:xfrm>
            <a:prstGeom prst="line">
              <a:avLst/>
            </a:prstGeom>
            <a:noFill/>
            <a:ln w="22320">
              <a:solidFill>
                <a:srgbClr val="0000CC">
                  <a:alpha val="20000"/>
                </a:srgbClr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50"/>
            <p:cNvSpPr>
              <a:spLocks noChangeShapeType="1"/>
            </p:cNvSpPr>
            <p:nvPr/>
          </p:nvSpPr>
          <p:spPr bwMode="auto">
            <a:xfrm flipV="1">
              <a:off x="6378700" y="4220944"/>
              <a:ext cx="270654" cy="447691"/>
            </a:xfrm>
            <a:prstGeom prst="line">
              <a:avLst/>
            </a:prstGeom>
            <a:noFill/>
            <a:ln w="22320">
              <a:solidFill>
                <a:srgbClr val="0000CC">
                  <a:alpha val="20000"/>
                </a:srgbClr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50"/>
            <p:cNvSpPr>
              <a:spLocks noChangeShapeType="1"/>
            </p:cNvSpPr>
            <p:nvPr/>
          </p:nvSpPr>
          <p:spPr bwMode="auto">
            <a:xfrm flipV="1">
              <a:off x="6378700" y="4398230"/>
              <a:ext cx="0" cy="248835"/>
            </a:xfrm>
            <a:prstGeom prst="line">
              <a:avLst/>
            </a:prstGeom>
            <a:noFill/>
            <a:ln w="22320">
              <a:solidFill>
                <a:srgbClr val="0000CC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50"/>
            <p:cNvSpPr>
              <a:spLocks noChangeShapeType="1"/>
            </p:cNvSpPr>
            <p:nvPr/>
          </p:nvSpPr>
          <p:spPr bwMode="auto">
            <a:xfrm flipH="1" flipV="1">
              <a:off x="6239094" y="4439608"/>
              <a:ext cx="139606" cy="199281"/>
            </a:xfrm>
            <a:prstGeom prst="line">
              <a:avLst/>
            </a:prstGeom>
            <a:noFill/>
            <a:ln w="22320">
              <a:solidFill>
                <a:srgbClr val="0000CC">
                  <a:alpha val="20000"/>
                </a:srgbClr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50"/>
            <p:cNvSpPr>
              <a:spLocks noChangeShapeType="1"/>
            </p:cNvSpPr>
            <p:nvPr/>
          </p:nvSpPr>
          <p:spPr bwMode="auto">
            <a:xfrm flipH="1" flipV="1">
              <a:off x="6305549" y="4236821"/>
              <a:ext cx="81523" cy="412913"/>
            </a:xfrm>
            <a:prstGeom prst="line">
              <a:avLst/>
            </a:prstGeom>
            <a:noFill/>
            <a:ln w="22320">
              <a:solidFill>
                <a:srgbClr val="0000CC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475792" y="4724601"/>
              <a:ext cx="1822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p</a:t>
              </a:r>
              <a:r>
                <a:rPr lang="en-US" baseline="-25000" dirty="0" err="1" smtClean="0"/>
                <a:t>T</a:t>
              </a:r>
              <a:r>
                <a:rPr lang="en-US" baseline="30000" dirty="0" err="1" smtClean="0"/>
                <a:t>Cut</a:t>
              </a:r>
              <a:r>
                <a:rPr lang="en-US" baseline="30000" dirty="0" smtClean="0"/>
                <a:t> </a:t>
              </a:r>
              <a:r>
                <a:rPr lang="en-US" dirty="0" smtClean="0"/>
                <a:t>&gt; 0.2 </a:t>
              </a:r>
              <a:r>
                <a:rPr lang="en-US" dirty="0" err="1" smtClean="0"/>
                <a:t>GeV</a:t>
              </a:r>
              <a:r>
                <a:rPr lang="en-US" dirty="0" smtClean="0"/>
                <a:t>/</a:t>
              </a:r>
              <a:r>
                <a:rPr lang="en-US" i="1" dirty="0" smtClean="0"/>
                <a:t>c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488764" y="2078407"/>
              <a:ext cx="936357" cy="494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R=0.2</a:t>
              </a:r>
            </a:p>
          </p:txBody>
        </p:sp>
        <p:sp>
          <p:nvSpPr>
            <p:cNvPr id="134" name="Line 50"/>
            <p:cNvSpPr>
              <a:spLocks noChangeShapeType="1"/>
            </p:cNvSpPr>
            <p:nvPr/>
          </p:nvSpPr>
          <p:spPr bwMode="auto">
            <a:xfrm flipH="1" flipV="1">
              <a:off x="5729033" y="2545650"/>
              <a:ext cx="635622" cy="0"/>
            </a:xfrm>
            <a:prstGeom prst="line">
              <a:avLst/>
            </a:prstGeom>
            <a:noFill/>
            <a:ln w="2232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2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Differential Measurements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6092190" y="1556910"/>
            <a:ext cx="2358789" cy="461665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Study Broadening</a:t>
            </a:r>
            <a:endParaRPr lang="en-US" sz="2400" dirty="0"/>
          </a:p>
        </p:txBody>
      </p:sp>
      <p:sp>
        <p:nvSpPr>
          <p:cNvPr id="155" name="TextBox 154"/>
          <p:cNvSpPr txBox="1"/>
          <p:nvPr/>
        </p:nvSpPr>
        <p:spPr>
          <a:xfrm>
            <a:off x="6207650" y="4452335"/>
            <a:ext cx="2103460" cy="461665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Study Softening</a:t>
            </a:r>
            <a:endParaRPr lang="en-US" sz="2400" dirty="0"/>
          </a:p>
        </p:txBody>
      </p:sp>
      <p:sp>
        <p:nvSpPr>
          <p:cNvPr id="55" name="Shape 105"/>
          <p:cNvSpPr/>
          <p:nvPr/>
        </p:nvSpPr>
        <p:spPr>
          <a:xfrm>
            <a:off x="424790" y="5478617"/>
            <a:ext cx="255704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defRPr sz="1600" b="1">
                <a:solidFill>
                  <a:srgbClr val="FF9300"/>
                </a:solidFill>
                <a:uFill>
                  <a:solidFill>
                    <a:srgbClr val="FF93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000" dirty="0">
                <a:latin typeface="Gill Sans MT"/>
                <a:cs typeface="Gill Sans MT"/>
              </a:rPr>
              <a:t>Geom. </a:t>
            </a:r>
            <a:r>
              <a:rPr sz="2000" dirty="0" smtClean="0">
                <a:latin typeface="Gill Sans MT"/>
                <a:cs typeface="Gill Sans MT"/>
              </a:rPr>
              <a:t>matching</a:t>
            </a:r>
            <a:r>
              <a:rPr lang="en-US" sz="2000" dirty="0" smtClean="0">
                <a:latin typeface="Gill Sans MT"/>
                <a:cs typeface="Gill Sans MT"/>
              </a:rPr>
              <a:t>: </a:t>
            </a: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>
                <a:latin typeface="Gill Sans"/>
                <a:cs typeface="Gill Sans"/>
              </a:rPr>
              <a:t>R&lt;0.4</a:t>
            </a:r>
            <a:endParaRPr sz="2000" dirty="0">
              <a:latin typeface="Gill Sans"/>
              <a:cs typeface="Gill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3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5" grpId="0" animBg="1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P_FollowDown_Par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36" y="1143000"/>
            <a:ext cx="6470735" cy="43881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37" y="1143000"/>
            <a:ext cx="6470732" cy="43881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38" y="1143000"/>
            <a:ext cx="6470732" cy="4388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Jet </a:t>
            </a:r>
            <a:r>
              <a:rPr lang="en-US" dirty="0"/>
              <a:t>Broadening – Match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8000"/>
                </a:solidFill>
              </a:rPr>
              <a:t>R=0.2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21" name="Shape 212"/>
          <p:cNvSpPr/>
          <p:nvPr/>
        </p:nvSpPr>
        <p:spPr>
          <a:xfrm>
            <a:off x="612648" y="5598979"/>
            <a:ext cx="807719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200" b="1" dirty="0" smtClean="0">
                <a:sym typeface="Helvetica"/>
              </a:rPr>
              <a:t>For the same R=0.4, </a:t>
            </a:r>
            <a:r>
              <a:rPr lang="en-US" sz="2400" b="1" dirty="0" smtClean="0">
                <a:uFill>
                  <a:solidFill/>
                </a:uFill>
                <a:sym typeface="Helvetica"/>
              </a:rPr>
              <a:t>p</a:t>
            </a:r>
            <a:r>
              <a:rPr lang="en-US" sz="2400" b="1" baseline="-5999" dirty="0" smtClean="0">
                <a:uFill>
                  <a:solidFill/>
                </a:uFill>
                <a:sym typeface="Helvetica"/>
              </a:rPr>
              <a:t>T,</a:t>
            </a:r>
            <a:r>
              <a:rPr lang="en-US" sz="2400" b="1" baseline="-5999" dirty="0">
                <a:uFill>
                  <a:solidFill/>
                </a:uFill>
                <a:sym typeface="Helvetica"/>
              </a:rPr>
              <a:t>1</a:t>
            </a:r>
            <a:r>
              <a:rPr lang="en-US" sz="2400" b="1" dirty="0">
                <a:uFill>
                  <a:solidFill/>
                </a:uFill>
                <a:sym typeface="Helvetica"/>
              </a:rPr>
              <a:t>&gt;</a:t>
            </a:r>
            <a:r>
              <a:rPr lang="en-US" sz="2400" b="1" dirty="0" smtClean="0">
                <a:uFill>
                  <a:solidFill/>
                </a:uFill>
                <a:sym typeface="Helvetica"/>
              </a:rPr>
              <a:t>20, p</a:t>
            </a:r>
            <a:r>
              <a:rPr lang="en-US" sz="2400" b="1" baseline="-5999" dirty="0" smtClean="0">
                <a:uFill>
                  <a:solidFill/>
                </a:uFill>
                <a:sym typeface="Helvetica"/>
              </a:rPr>
              <a:t>T</a:t>
            </a:r>
            <a:r>
              <a:rPr lang="en-US" sz="2400" b="1" baseline="-5999" dirty="0">
                <a:uFill>
                  <a:solidFill/>
                </a:uFill>
                <a:sym typeface="Helvetica"/>
              </a:rPr>
              <a:t>,2</a:t>
            </a:r>
            <a:r>
              <a:rPr lang="en-US" sz="2400" b="1" dirty="0">
                <a:uFill>
                  <a:solidFill/>
                </a:uFill>
                <a:sym typeface="Helvetica"/>
              </a:rPr>
              <a:t>&gt;10 </a:t>
            </a:r>
            <a:r>
              <a:rPr lang="en-US" sz="2400" b="1" dirty="0" err="1" smtClean="0">
                <a:uFill>
                  <a:solidFill/>
                </a:uFill>
                <a:sym typeface="Helvetica"/>
              </a:rPr>
              <a:t>GeV</a:t>
            </a:r>
            <a:r>
              <a:rPr lang="en-US" sz="2400" b="1" dirty="0" smtClean="0">
                <a:uFill>
                  <a:solidFill/>
                </a:uFill>
                <a:sym typeface="Helvetica"/>
              </a:rPr>
              <a:t> </a:t>
            </a:r>
            <a:r>
              <a:rPr lang="en-US" sz="2200" b="1" dirty="0" smtClean="0">
                <a:sym typeface="Helvetica"/>
              </a:rPr>
              <a:t>Jets,</a:t>
            </a:r>
            <a:endParaRPr sz="2200" b="1" dirty="0">
              <a:sym typeface="Helvetica"/>
            </a:endParaRPr>
          </a:p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200" b="1" dirty="0" smtClean="0">
                <a:sym typeface="Helvetica"/>
              </a:rPr>
              <a:t>balance </a:t>
            </a:r>
            <a:r>
              <a:rPr lang="en-US" sz="2200" b="1" dirty="0" smtClean="0">
                <a:solidFill>
                  <a:srgbClr val="A1101A"/>
                </a:solidFill>
                <a:sym typeface="Helvetica"/>
              </a:rPr>
              <a:t>can not be restored</a:t>
            </a:r>
            <a:r>
              <a:rPr lang="en-US" sz="2200" b="1" dirty="0" smtClean="0">
                <a:sym typeface="Helvetica"/>
              </a:rPr>
              <a:t> within R=0.2 </a:t>
            </a:r>
            <a:r>
              <a:rPr lang="en-US" sz="2200" b="1" dirty="0" smtClean="0">
                <a:solidFill>
                  <a:srgbClr val="008000"/>
                </a:solidFill>
                <a:sym typeface="Wingdings"/>
              </a:rPr>
              <a:t></a:t>
            </a:r>
            <a:r>
              <a:rPr lang="en-US" sz="2200" b="1" dirty="0" smtClean="0">
                <a:solidFill>
                  <a:srgbClr val="008000"/>
                </a:solidFill>
                <a:sym typeface="Helvetica"/>
              </a:rPr>
              <a:t> Broadening</a:t>
            </a:r>
            <a:endParaRPr sz="2200" b="1" dirty="0">
              <a:solidFill>
                <a:srgbClr val="008000"/>
              </a:solidFill>
              <a:sym typeface="Helvetica"/>
            </a:endParaRPr>
          </a:p>
        </p:txBody>
      </p:sp>
      <p:grpSp>
        <p:nvGrpSpPr>
          <p:cNvPr id="18" name="Group 217"/>
          <p:cNvGrpSpPr/>
          <p:nvPr/>
        </p:nvGrpSpPr>
        <p:grpSpPr>
          <a:xfrm>
            <a:off x="5663513" y="3379289"/>
            <a:ext cx="1142083" cy="379218"/>
            <a:chOff x="0" y="0"/>
            <a:chExt cx="1217418" cy="419133"/>
          </a:xfrm>
        </p:grpSpPr>
        <p:pic>
          <p:nvPicPr>
            <p:cNvPr id="19" name="StarIcon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" name="Shape 216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 dirty="0">
                  <a:uFill>
                    <a:solidFill/>
                  </a:uFill>
                </a:rPr>
                <a:t>Preliminary</a:t>
              </a:r>
            </a:p>
          </p:txBody>
        </p:sp>
      </p:grpSp>
      <p:sp>
        <p:nvSpPr>
          <p:cNvPr id="17" name="Shape 172"/>
          <p:cNvSpPr/>
          <p:nvPr/>
        </p:nvSpPr>
        <p:spPr>
          <a:xfrm>
            <a:off x="1658854" y="1284085"/>
            <a:ext cx="5847164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300" b="1" dirty="0">
                <a:uFill>
                  <a:solidFill/>
                </a:uFill>
                <a:sym typeface="Helvetica"/>
              </a:rPr>
              <a:t>Anti-k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dirty="0">
                <a:uFill>
                  <a:solidFill/>
                </a:uFill>
                <a:sym typeface="Helvetica"/>
              </a:rPr>
              <a:t> R=</a:t>
            </a:r>
            <a:r>
              <a:rPr sz="1300" b="1" dirty="0" smtClean="0">
                <a:uFill>
                  <a:solidFill/>
                </a:uFill>
                <a:sym typeface="Helvetica"/>
              </a:rPr>
              <a:t>0.4</a:t>
            </a:r>
            <a:r>
              <a:rPr lang="en-US" sz="1300" b="1" dirty="0" smtClean="0">
                <a:uFill>
                  <a:solidFill/>
                </a:uFill>
                <a:sym typeface="Helvetica"/>
              </a:rPr>
              <a:t> and 0.2</a:t>
            </a:r>
            <a:r>
              <a:rPr sz="1300" b="1" dirty="0" smtClean="0">
                <a:uFill>
                  <a:solidFill/>
                </a:uFill>
                <a:sym typeface="Helvetica"/>
              </a:rPr>
              <a:t>, </a:t>
            </a:r>
            <a:r>
              <a:rPr lang="en-US" sz="1300" b="1" dirty="0">
                <a:uFill>
                  <a:solidFill/>
                </a:uFill>
                <a:sym typeface="Helvetica"/>
              </a:rPr>
              <a:t>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&gt;20 GeV &amp;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SubLead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&gt;10 GeV with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1999" dirty="0">
                <a:uFill>
                  <a:solidFill/>
                </a:uFill>
                <a:sym typeface="Helvetica"/>
              </a:rPr>
              <a:t>cut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</a:t>
            </a:r>
            <a:r>
              <a:rPr sz="1300" b="1" dirty="0" smtClean="0">
                <a:uFill>
                  <a:solidFill/>
                </a:uFill>
                <a:sym typeface="Helvetica"/>
              </a:rPr>
              <a:t>2 </a:t>
            </a:r>
            <a:r>
              <a:rPr sz="1300" b="1" dirty="0">
                <a:uFill>
                  <a:solidFill/>
                </a:uFill>
                <a:sym typeface="Helvetica"/>
              </a:rPr>
              <a:t>GeV/c</a:t>
            </a:r>
          </a:p>
        </p:txBody>
      </p:sp>
      <p:sp useBgFill="1">
        <p:nvSpPr>
          <p:cNvPr id="28" name="TextBox 27"/>
          <p:cNvSpPr txBox="1"/>
          <p:nvPr/>
        </p:nvSpPr>
        <p:spPr>
          <a:xfrm>
            <a:off x="5578895" y="2594880"/>
            <a:ext cx="151936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Central </a:t>
            </a:r>
            <a:r>
              <a:rPr lang="en-US" sz="1300" b="1" dirty="0" err="1" smtClean="0"/>
              <a:t>Au+Au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anti-</a:t>
            </a:r>
            <a:r>
              <a:rPr lang="en-US" sz="1300" b="1" dirty="0" err="1" smtClean="0"/>
              <a:t>k</a:t>
            </a:r>
            <a:r>
              <a:rPr lang="en-US" sz="1300" b="1" baseline="-25000" dirty="0" err="1" smtClean="0"/>
              <a:t>T</a:t>
            </a:r>
            <a:r>
              <a:rPr lang="en-US" sz="1300" b="1" dirty="0" smtClean="0"/>
              <a:t>, R=0.4</a:t>
            </a:r>
            <a:endParaRPr lang="en-US" sz="1300" b="1" dirty="0"/>
          </a:p>
        </p:txBody>
      </p:sp>
      <p:sp>
        <p:nvSpPr>
          <p:cNvPr id="10" name="Shape 134"/>
          <p:cNvSpPr/>
          <p:nvPr/>
        </p:nvSpPr>
        <p:spPr>
          <a:xfrm>
            <a:off x="7461195" y="2900541"/>
            <a:ext cx="154245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dirty="0">
                <a:uFill>
                  <a:solidFill/>
                </a:uFill>
                <a:sym typeface="Helvetica"/>
              </a:rPr>
              <a:t>p-</a:t>
            </a:r>
            <a:r>
              <a:rPr dirty="0" smtClean="0">
                <a:uFill>
                  <a:solidFill/>
                </a:uFill>
                <a:sym typeface="Helvetica"/>
              </a:rPr>
              <a:t>value</a:t>
            </a:r>
            <a:r>
              <a:rPr lang="en-US" dirty="0">
                <a:uFill>
                  <a:solidFill/>
                </a:uFill>
                <a:sym typeface="Helvetica"/>
              </a:rPr>
              <a:t> </a:t>
            </a:r>
            <a:r>
              <a:rPr lang="en-US" dirty="0" smtClean="0">
                <a:uFill>
                  <a:solidFill/>
                </a:uFill>
                <a:sym typeface="Helvetica"/>
              </a:rPr>
              <a:t>= </a:t>
            </a:r>
            <a:r>
              <a:rPr dirty="0" smtClean="0">
                <a:uFill>
                  <a:solidFill/>
                </a:uFill>
                <a:sym typeface="Helvetica"/>
              </a:rPr>
              <a:t>0.8</a:t>
            </a:r>
            <a:r>
              <a:rPr dirty="0">
                <a:uFill>
                  <a:solidFill/>
                </a:uFill>
                <a:sym typeface="Helvetica"/>
              </a:rPr>
              <a:t/>
            </a:r>
            <a:br>
              <a:rPr dirty="0">
                <a:uFill>
                  <a:solidFill/>
                </a:uFill>
                <a:sym typeface="Helvetica"/>
              </a:rPr>
            </a:br>
            <a:r>
              <a:rPr dirty="0">
                <a:uFill>
                  <a:solidFill/>
                </a:uFill>
                <a:sym typeface="Helvetica"/>
              </a:rPr>
              <a:t>(stat. error only)</a:t>
            </a:r>
          </a:p>
        </p:txBody>
      </p:sp>
      <p:sp>
        <p:nvSpPr>
          <p:cNvPr id="15" name="Shape 133"/>
          <p:cNvSpPr/>
          <p:nvPr/>
        </p:nvSpPr>
        <p:spPr>
          <a:xfrm>
            <a:off x="7461195" y="3621621"/>
            <a:ext cx="166712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dirty="0"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p-</a:t>
            </a:r>
            <a:r>
              <a:rPr dirty="0" smtClean="0"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value</a:t>
            </a:r>
            <a:r>
              <a:rPr lang="en-US" dirty="0" smtClean="0"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= </a:t>
            </a:r>
            <a:r>
              <a:rPr lang="en-US" dirty="0"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2 × </a:t>
            </a:r>
            <a:r>
              <a:rPr dirty="0" smtClean="0"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10</a:t>
            </a:r>
            <a:r>
              <a:rPr baseline="31999" dirty="0" smtClean="0"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-</a:t>
            </a:r>
            <a:r>
              <a:rPr lang="en-US" baseline="31999" dirty="0"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4</a:t>
            </a:r>
            <a:r>
              <a:rPr baseline="31999" dirty="0"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/>
            </a:r>
            <a:br>
              <a:rPr baseline="31999" dirty="0"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</a:br>
            <a:r>
              <a:rPr dirty="0"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(stat. error only)</a:t>
            </a:r>
          </a:p>
        </p:txBody>
      </p:sp>
      <p:sp>
        <p:nvSpPr>
          <p:cNvPr id="22" name="Shape 129"/>
          <p:cNvSpPr/>
          <p:nvPr/>
        </p:nvSpPr>
        <p:spPr>
          <a:xfrm>
            <a:off x="23350" y="2913735"/>
            <a:ext cx="1487587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600" dirty="0">
                <a:uFill>
                  <a:solidFill/>
                </a:uFill>
                <a:sym typeface="Helvetica"/>
              </a:rPr>
              <a:t>Sys. Uncertainties: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- tracking eff. 6%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- tower energy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  scale 2%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dvAuto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37" y="1176866"/>
            <a:ext cx="6470732" cy="43881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37" y="1143087"/>
            <a:ext cx="6470731" cy="43881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36" y="1143088"/>
            <a:ext cx="6470731" cy="4388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Jet Softening – Match to </a:t>
            </a:r>
            <a:br>
              <a:rPr lang="en-US" dirty="0" smtClean="0"/>
            </a:br>
            <a:r>
              <a:rPr lang="en-US" b="1" dirty="0" err="1" smtClean="0">
                <a:solidFill>
                  <a:srgbClr val="3366FF"/>
                </a:solidFill>
              </a:rPr>
              <a:t>p</a:t>
            </a:r>
            <a:r>
              <a:rPr lang="en-US" b="1" baseline="-25000" dirty="0" err="1" smtClean="0">
                <a:solidFill>
                  <a:srgbClr val="3366FF"/>
                </a:solidFill>
              </a:rPr>
              <a:t>T</a:t>
            </a:r>
            <a:r>
              <a:rPr lang="en-US" b="1" baseline="30000" dirty="0" err="1" smtClean="0">
                <a:solidFill>
                  <a:srgbClr val="3366FF"/>
                </a:solidFill>
              </a:rPr>
              <a:t>Cut</a:t>
            </a:r>
            <a:r>
              <a:rPr lang="en-US" b="1" dirty="0" smtClean="0">
                <a:solidFill>
                  <a:srgbClr val="3366FF"/>
                </a:solidFill>
              </a:rPr>
              <a:t> = 1GeV/</a:t>
            </a:r>
            <a:r>
              <a:rPr lang="en-US" b="1" i="1" dirty="0" smtClean="0">
                <a:solidFill>
                  <a:srgbClr val="3366FF"/>
                </a:solidFill>
              </a:rPr>
              <a:t>c</a:t>
            </a:r>
            <a:endParaRPr lang="en-US" b="1" i="1" dirty="0">
              <a:solidFill>
                <a:srgbClr val="3366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grpSp>
        <p:nvGrpSpPr>
          <p:cNvPr id="19" name="Group 217"/>
          <p:cNvGrpSpPr/>
          <p:nvPr/>
        </p:nvGrpSpPr>
        <p:grpSpPr>
          <a:xfrm>
            <a:off x="5663513" y="3379289"/>
            <a:ext cx="1142083" cy="379218"/>
            <a:chOff x="0" y="0"/>
            <a:chExt cx="1217418" cy="419133"/>
          </a:xfrm>
        </p:grpSpPr>
        <p:pic>
          <p:nvPicPr>
            <p:cNvPr id="20" name="StarIcon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" name="Shape 216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 dirty="0">
                  <a:uFill>
                    <a:solidFill/>
                  </a:uFill>
                </a:rPr>
                <a:t>Preliminary</a:t>
              </a:r>
            </a:p>
          </p:txBody>
        </p:sp>
      </p:grpSp>
      <p:sp useBgFill="1">
        <p:nvSpPr>
          <p:cNvPr id="22" name="TextBox 21"/>
          <p:cNvSpPr txBox="1"/>
          <p:nvPr/>
        </p:nvSpPr>
        <p:spPr>
          <a:xfrm>
            <a:off x="5578895" y="2611375"/>
            <a:ext cx="151936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Central </a:t>
            </a:r>
            <a:r>
              <a:rPr lang="en-US" sz="1300" b="1" dirty="0" err="1" smtClean="0"/>
              <a:t>Au+Au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anti-</a:t>
            </a:r>
            <a:r>
              <a:rPr lang="en-US" sz="1300" b="1" dirty="0" err="1" smtClean="0"/>
              <a:t>k</a:t>
            </a:r>
            <a:r>
              <a:rPr lang="en-US" sz="1300" b="1" baseline="-25000" dirty="0" err="1" smtClean="0"/>
              <a:t>T</a:t>
            </a:r>
            <a:r>
              <a:rPr lang="en-US" sz="1300" b="1" dirty="0" smtClean="0"/>
              <a:t>, R=0.4</a:t>
            </a:r>
            <a:endParaRPr lang="en-US" sz="1300" b="1" dirty="0"/>
          </a:p>
        </p:txBody>
      </p:sp>
      <p:sp>
        <p:nvSpPr>
          <p:cNvPr id="23" name="Shape 172"/>
          <p:cNvSpPr/>
          <p:nvPr/>
        </p:nvSpPr>
        <p:spPr>
          <a:xfrm>
            <a:off x="1833796" y="1264303"/>
            <a:ext cx="5847164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300" b="1" dirty="0">
                <a:uFill>
                  <a:solidFill/>
                </a:uFill>
                <a:sym typeface="Helvetica"/>
              </a:rPr>
              <a:t>Anti-k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dirty="0">
                <a:uFill>
                  <a:solidFill/>
                </a:uFill>
                <a:sym typeface="Helvetica"/>
              </a:rPr>
              <a:t> R=</a:t>
            </a:r>
            <a:r>
              <a:rPr sz="1300" b="1" dirty="0" smtClean="0">
                <a:uFill>
                  <a:solidFill/>
                </a:uFill>
                <a:sym typeface="Helvetica"/>
              </a:rPr>
              <a:t>0.4</a:t>
            </a:r>
            <a:r>
              <a:rPr lang="en-US" sz="1300" b="1" dirty="0" smtClean="0">
                <a:uFill>
                  <a:solidFill/>
                </a:uFill>
                <a:sym typeface="Helvetica"/>
              </a:rPr>
              <a:t> and 0.2</a:t>
            </a:r>
            <a:r>
              <a:rPr sz="1300" b="1" dirty="0" smtClean="0">
                <a:uFill>
                  <a:solidFill/>
                </a:uFill>
                <a:sym typeface="Helvetica"/>
              </a:rPr>
              <a:t>, </a:t>
            </a:r>
            <a:r>
              <a:rPr lang="en-US" sz="1300" b="1" dirty="0">
                <a:uFill>
                  <a:solidFill/>
                </a:uFill>
                <a:sym typeface="Helvetica"/>
              </a:rPr>
              <a:t>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&gt;20 GeV &amp;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SubLead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&gt;10 GeV with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1999" dirty="0">
                <a:uFill>
                  <a:solidFill/>
                </a:uFill>
                <a:sym typeface="Helvetica"/>
              </a:rPr>
              <a:t>cut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</a:t>
            </a:r>
            <a:r>
              <a:rPr sz="1300" b="1" dirty="0" smtClean="0">
                <a:uFill>
                  <a:solidFill/>
                </a:uFill>
                <a:sym typeface="Helvetica"/>
              </a:rPr>
              <a:t>2 </a:t>
            </a:r>
            <a:r>
              <a:rPr sz="1300" b="1" dirty="0">
                <a:uFill>
                  <a:solidFill/>
                </a:uFill>
                <a:sym typeface="Helvetica"/>
              </a:rPr>
              <a:t>GeV/c</a:t>
            </a:r>
          </a:p>
        </p:txBody>
      </p:sp>
      <p:sp>
        <p:nvSpPr>
          <p:cNvPr id="24" name="Shape 212"/>
          <p:cNvSpPr/>
          <p:nvPr/>
        </p:nvSpPr>
        <p:spPr>
          <a:xfrm>
            <a:off x="863600" y="5531285"/>
            <a:ext cx="775997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400" b="1" dirty="0" err="1" smtClean="0"/>
              <a:t>p</a:t>
            </a:r>
            <a:r>
              <a:rPr lang="en-US" sz="2400" b="1" baseline="-25000" dirty="0" err="1" smtClean="0"/>
              <a:t>T</a:t>
            </a:r>
            <a:r>
              <a:rPr lang="en-US" sz="2400" b="1" baseline="30000" dirty="0" err="1" smtClean="0"/>
              <a:t>Cut</a:t>
            </a:r>
            <a:r>
              <a:rPr lang="en-US" sz="2400" b="1" dirty="0" smtClean="0"/>
              <a:t> = 1GeV/</a:t>
            </a:r>
            <a:r>
              <a:rPr lang="en-US" sz="2400" b="1" i="1" dirty="0" smtClean="0"/>
              <a:t>c </a:t>
            </a:r>
            <a:r>
              <a:rPr lang="en-US" sz="2400" b="1" dirty="0" smtClean="0"/>
              <a:t>not sufficient to restore balance</a:t>
            </a:r>
          </a:p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200" b="1" dirty="0" smtClean="0">
                <a:sym typeface="Wingdings"/>
              </a:rPr>
              <a:t></a:t>
            </a:r>
            <a:r>
              <a:rPr sz="2200" b="1" dirty="0" smtClean="0">
                <a:sym typeface="Helvetica"/>
              </a:rPr>
              <a:t> </a:t>
            </a:r>
            <a:r>
              <a:rPr lang="en-US" sz="2200" b="1" dirty="0" smtClean="0">
                <a:sym typeface="Helvetica"/>
              </a:rPr>
              <a:t>signs of </a:t>
            </a:r>
            <a:r>
              <a:rPr lang="en-US" sz="2200" b="1" dirty="0">
                <a:solidFill>
                  <a:srgbClr val="0000FF"/>
                </a:solidFill>
                <a:sym typeface="Helvetica"/>
              </a:rPr>
              <a:t>j</a:t>
            </a:r>
            <a:r>
              <a:rPr sz="2200" b="1" dirty="0" smtClean="0">
                <a:solidFill>
                  <a:srgbClr val="0000FF"/>
                </a:solidFill>
                <a:sym typeface="Helvetica"/>
              </a:rPr>
              <a:t>et </a:t>
            </a:r>
            <a:r>
              <a:rPr lang="en-US" sz="2200" b="1" dirty="0" smtClean="0">
                <a:solidFill>
                  <a:srgbClr val="0000FF"/>
                </a:solidFill>
                <a:sym typeface="Helvetica"/>
              </a:rPr>
              <a:t>softening</a:t>
            </a:r>
            <a:r>
              <a:rPr lang="en-US" sz="2200" b="1" dirty="0" smtClean="0">
                <a:sym typeface="Helvetica"/>
              </a:rPr>
              <a:t> between 1 and 2 </a:t>
            </a:r>
            <a:r>
              <a:rPr lang="en-US" sz="2200" b="1" dirty="0" err="1" smtClean="0">
                <a:sym typeface="Helvetica"/>
              </a:rPr>
              <a:t>GeV</a:t>
            </a:r>
            <a:r>
              <a:rPr lang="en-US" sz="2200" b="1" dirty="0" smtClean="0">
                <a:sym typeface="Helvetica"/>
              </a:rPr>
              <a:t>/</a:t>
            </a:r>
            <a:r>
              <a:rPr lang="en-US" sz="2200" b="1" i="1" dirty="0" smtClean="0">
                <a:sym typeface="Helvetica"/>
              </a:rPr>
              <a:t>c</a:t>
            </a:r>
            <a:endParaRPr sz="2200" b="1" i="1" dirty="0">
              <a:sym typeface="Helvetica"/>
            </a:endParaRPr>
          </a:p>
        </p:txBody>
      </p:sp>
      <p:sp>
        <p:nvSpPr>
          <p:cNvPr id="18" name="Shape 221"/>
          <p:cNvSpPr/>
          <p:nvPr/>
        </p:nvSpPr>
        <p:spPr>
          <a:xfrm>
            <a:off x="7461195" y="3621621"/>
            <a:ext cx="160658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dirty="0">
                <a:solidFill>
                  <a:srgbClr val="0000FF"/>
                </a:solidFill>
                <a:uFill>
                  <a:solidFill/>
                </a:uFill>
                <a:sym typeface="Helvetica"/>
              </a:rPr>
              <a:t>p-</a:t>
            </a:r>
            <a:r>
              <a:rPr dirty="0" smtClean="0">
                <a:solidFill>
                  <a:srgbClr val="0000FF"/>
                </a:solidFill>
                <a:uFill>
                  <a:solidFill/>
                </a:uFill>
                <a:sym typeface="Helvetica"/>
              </a:rPr>
              <a:t>value</a:t>
            </a:r>
            <a:r>
              <a:rPr lang="en-US" dirty="0" smtClean="0">
                <a:solidFill>
                  <a:srgbClr val="0000FF"/>
                </a:solidFill>
                <a:uFill>
                  <a:solidFill/>
                </a:uFill>
                <a:sym typeface="Helvetica"/>
              </a:rPr>
              <a:t> =5-20%</a:t>
            </a:r>
            <a:br>
              <a:rPr lang="en-US" dirty="0" smtClean="0">
                <a:solidFill>
                  <a:srgbClr val="0000FF"/>
                </a:solidFill>
                <a:uFill>
                  <a:solidFill/>
                </a:uFill>
                <a:sym typeface="Helvetica"/>
              </a:rPr>
            </a:br>
            <a:r>
              <a:rPr lang="en-US" dirty="0" smtClean="0">
                <a:solidFill>
                  <a:srgbClr val="0000FF"/>
                </a:solidFill>
                <a:uFill>
                  <a:solidFill/>
                </a:uFill>
                <a:sym typeface="Helvetica"/>
              </a:rPr>
              <a:t> </a:t>
            </a:r>
            <a:r>
              <a:rPr dirty="0" smtClean="0">
                <a:solidFill>
                  <a:srgbClr val="0000FF"/>
                </a:solidFill>
                <a:uFill>
                  <a:solidFill/>
                </a:uFill>
                <a:sym typeface="Helvetica"/>
              </a:rPr>
              <a:t>(</a:t>
            </a:r>
            <a:r>
              <a:rPr dirty="0">
                <a:solidFill>
                  <a:srgbClr val="0000FF"/>
                </a:solidFill>
                <a:uFill>
                  <a:solidFill/>
                </a:uFill>
                <a:sym typeface="Helvetica"/>
              </a:rPr>
              <a:t>stat. error only)</a:t>
            </a:r>
          </a:p>
        </p:txBody>
      </p:sp>
      <p:sp>
        <p:nvSpPr>
          <p:cNvPr id="17" name="Shape 129"/>
          <p:cNvSpPr/>
          <p:nvPr/>
        </p:nvSpPr>
        <p:spPr>
          <a:xfrm>
            <a:off x="23350" y="2913735"/>
            <a:ext cx="1487587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600" dirty="0">
                <a:uFill>
                  <a:solidFill/>
                </a:uFill>
                <a:sym typeface="Helvetica"/>
              </a:rPr>
              <a:t>Sys. Uncertainties: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- tracking eff. 6%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- tower energy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  scale 2% </a:t>
            </a:r>
          </a:p>
        </p:txBody>
      </p:sp>
      <p:sp>
        <p:nvSpPr>
          <p:cNvPr id="25" name="Shape 134"/>
          <p:cNvSpPr/>
          <p:nvPr/>
        </p:nvSpPr>
        <p:spPr>
          <a:xfrm>
            <a:off x="7461195" y="2900541"/>
            <a:ext cx="154245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dirty="0">
                <a:uFill>
                  <a:solidFill/>
                </a:uFill>
                <a:sym typeface="Helvetica"/>
              </a:rPr>
              <a:t>p-</a:t>
            </a:r>
            <a:r>
              <a:rPr dirty="0" smtClean="0">
                <a:uFill>
                  <a:solidFill/>
                </a:uFill>
                <a:sym typeface="Helvetica"/>
              </a:rPr>
              <a:t>value</a:t>
            </a:r>
            <a:r>
              <a:rPr lang="en-US" dirty="0">
                <a:uFill>
                  <a:solidFill/>
                </a:uFill>
                <a:sym typeface="Helvetica"/>
              </a:rPr>
              <a:t> </a:t>
            </a:r>
            <a:r>
              <a:rPr lang="en-US" dirty="0" smtClean="0">
                <a:uFill>
                  <a:solidFill/>
                </a:uFill>
                <a:sym typeface="Helvetica"/>
              </a:rPr>
              <a:t>= </a:t>
            </a:r>
            <a:r>
              <a:rPr dirty="0" smtClean="0">
                <a:uFill>
                  <a:solidFill/>
                </a:uFill>
                <a:sym typeface="Helvetica"/>
              </a:rPr>
              <a:t>0.8</a:t>
            </a:r>
            <a:r>
              <a:rPr dirty="0">
                <a:uFill>
                  <a:solidFill/>
                </a:uFill>
                <a:sym typeface="Helvetica"/>
              </a:rPr>
              <a:t/>
            </a:r>
            <a:br>
              <a:rPr dirty="0">
                <a:uFill>
                  <a:solidFill/>
                </a:uFill>
                <a:sym typeface="Helvetica"/>
              </a:rPr>
            </a:br>
            <a:r>
              <a:rPr dirty="0">
                <a:uFill>
                  <a:solidFill/>
                </a:uFill>
                <a:sym typeface="Helvetica"/>
              </a:rPr>
              <a:t>(stat. error only)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2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 advAuto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17"/>
          <p:cNvGrpSpPr/>
          <p:nvPr/>
        </p:nvGrpSpPr>
        <p:grpSpPr>
          <a:xfrm>
            <a:off x="160401" y="1143000"/>
            <a:ext cx="4154357" cy="2987661"/>
            <a:chOff x="0" y="0"/>
            <a:chExt cx="7200900" cy="5130800"/>
          </a:xfrm>
        </p:grpSpPr>
        <p:pic>
          <p:nvPicPr>
            <p:cNvPr id="14" name="aj_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5" name="Shape 115"/>
            <p:cNvSpPr/>
            <p:nvPr/>
          </p:nvSpPr>
          <p:spPr>
            <a:xfrm>
              <a:off x="3816350" y="882650"/>
              <a:ext cx="2451100" cy="4572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" name="Shape 116"/>
            <p:cNvSpPr/>
            <p:nvPr/>
          </p:nvSpPr>
          <p:spPr>
            <a:xfrm>
              <a:off x="3714750" y="1581150"/>
              <a:ext cx="2654300" cy="2413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</a:t>
            </a:r>
            <a:r>
              <a:rPr lang="en-US" smtClean="0"/>
              <a:t>and Compare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8" name="Shape 502"/>
          <p:cNvSpPr/>
          <p:nvPr/>
        </p:nvSpPr>
        <p:spPr>
          <a:xfrm>
            <a:off x="6623129" y="5847551"/>
            <a:ext cx="2066719" cy="36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lang="en-US" sz="1200" i="1" dirty="0" smtClean="0">
                <a:latin typeface="Times"/>
                <a:ea typeface="Times"/>
                <a:cs typeface="Times"/>
                <a:sym typeface="Times"/>
              </a:rPr>
              <a:t>ATLAS, </a:t>
            </a:r>
            <a:r>
              <a:rPr lang="hu-HU" sz="1200" i="1" dirty="0" smtClean="0">
                <a:latin typeface="Times"/>
                <a:ea typeface="Times"/>
                <a:cs typeface="Times"/>
                <a:sym typeface="Times"/>
              </a:rPr>
              <a:t>PRL </a:t>
            </a:r>
            <a:r>
              <a:rPr lang="hu-HU" sz="1200" b="1" i="1" dirty="0" smtClean="0">
                <a:latin typeface="Times"/>
                <a:ea typeface="Times"/>
                <a:cs typeface="Times"/>
                <a:sym typeface="Times"/>
              </a:rPr>
              <a:t>105</a:t>
            </a:r>
            <a:r>
              <a:rPr lang="hu-HU" sz="1200" i="1" dirty="0"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hu-HU" sz="1200" i="1" dirty="0" smtClean="0">
                <a:latin typeface="Times"/>
                <a:ea typeface="Times"/>
                <a:cs typeface="Times"/>
                <a:sym typeface="Times"/>
              </a:rPr>
              <a:t>252303</a:t>
            </a:r>
          </a:p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CMS</a:t>
            </a:r>
            <a:r>
              <a:rPr sz="1200" i="1" dirty="0">
                <a:latin typeface="Times"/>
                <a:ea typeface="Times"/>
                <a:cs typeface="Times"/>
                <a:sym typeface="Times"/>
              </a:rPr>
              <a:t>, PRC </a:t>
            </a:r>
            <a:r>
              <a:rPr sz="1200" b="1" i="1" dirty="0" smtClean="0">
                <a:latin typeface="Times"/>
                <a:ea typeface="Times"/>
                <a:cs typeface="Times"/>
                <a:sym typeface="Times"/>
              </a:rPr>
              <a:t>84</a:t>
            </a: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,</a:t>
            </a:r>
            <a:r>
              <a:rPr lang="en-US" sz="1200" i="1" dirty="0" smtClean="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024906 (2011)</a:t>
            </a:r>
            <a:endParaRPr sz="1200" i="1" dirty="0"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28351" y="3152589"/>
            <a:ext cx="4420734" cy="2620257"/>
            <a:chOff x="1317103" y="3220831"/>
            <a:chExt cx="3750945" cy="2070715"/>
          </a:xfrm>
        </p:grpSpPr>
        <p:pic>
          <p:nvPicPr>
            <p:cNvPr id="9" name="Picture 8" descr="Screen Shot 2015-06-04 at 4.05.25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134"/>
            <a:stretch/>
          </p:blipFill>
          <p:spPr>
            <a:xfrm>
              <a:off x="1317103" y="3220831"/>
              <a:ext cx="3736004" cy="1635050"/>
            </a:xfrm>
            <a:prstGeom prst="rect">
              <a:avLst/>
            </a:prstGeom>
          </p:spPr>
        </p:pic>
        <p:pic>
          <p:nvPicPr>
            <p:cNvPr id="10" name="Picture 9" descr="Screen Shot 2015-06-04 at 4.05.25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779"/>
            <a:stretch/>
          </p:blipFill>
          <p:spPr>
            <a:xfrm>
              <a:off x="1332044" y="4855881"/>
              <a:ext cx="3736004" cy="435665"/>
            </a:xfrm>
            <a:prstGeom prst="rect">
              <a:avLst/>
            </a:prstGeom>
          </p:spPr>
        </p:pic>
      </p:grpSp>
      <p:pic>
        <p:nvPicPr>
          <p:cNvPr id="7" name="Picture 6" descr="CCnew4_01_11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7E7F4"/>
              </a:clrFrom>
              <a:clrTo>
                <a:srgbClr val="E7E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7"/>
          <a:stretch/>
        </p:blipFill>
        <p:spPr>
          <a:xfrm>
            <a:off x="4314758" y="948764"/>
            <a:ext cx="4506512" cy="2747310"/>
          </a:xfrm>
          <a:prstGeom prst="rect">
            <a:avLst/>
          </a:prstGeom>
        </p:spPr>
      </p:pic>
      <p:sp>
        <p:nvSpPr>
          <p:cNvPr id="12" name="Shape 212"/>
          <p:cNvSpPr/>
          <p:nvPr/>
        </p:nvSpPr>
        <p:spPr>
          <a:xfrm>
            <a:off x="156474" y="4761297"/>
            <a:ext cx="4294095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300" b="1" dirty="0" smtClean="0"/>
              <a:t>“Hard Core”: Similar to LHC:</a:t>
            </a:r>
          </a:p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endParaRPr lang="en-US" sz="2300" b="1" dirty="0" smtClean="0">
              <a:sym typeface="Wingdings"/>
            </a:endParaRPr>
          </a:p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300" dirty="0" smtClean="0">
                <a:sym typeface="Helvetica"/>
              </a:rPr>
              <a:t>clear imbalance compared to </a:t>
            </a:r>
            <a:r>
              <a:rPr lang="en-US" sz="2300" i="1" dirty="0" err="1" smtClean="0">
                <a:sym typeface="Helvetica"/>
              </a:rPr>
              <a:t>pp</a:t>
            </a:r>
            <a:endParaRPr sz="2300" i="1" dirty="0">
              <a:sym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8" name="Group 217"/>
          <p:cNvGrpSpPr/>
          <p:nvPr/>
        </p:nvGrpSpPr>
        <p:grpSpPr>
          <a:xfrm>
            <a:off x="2702623" y="2623961"/>
            <a:ext cx="1142083" cy="379218"/>
            <a:chOff x="0" y="0"/>
            <a:chExt cx="1217418" cy="419133"/>
          </a:xfrm>
        </p:grpSpPr>
        <p:pic>
          <p:nvPicPr>
            <p:cNvPr id="19" name="StarIcon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" name="Shape 216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 dirty="0">
                  <a:uFill>
                    <a:solidFill/>
                  </a:uFill>
                </a:rPr>
                <a:t>Preliminary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932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Contrast and Compare II</a:t>
            </a:r>
            <a:br>
              <a:rPr lang="en-US" dirty="0" smtClean="0"/>
            </a:br>
            <a:r>
              <a:rPr lang="en-US" dirty="0" smtClean="0"/>
              <a:t>Missing Energy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pic>
        <p:nvPicPr>
          <p:cNvPr id="6" name="aj_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840438" y="1303618"/>
            <a:ext cx="2921004" cy="4332942"/>
          </a:xfrm>
          <a:prstGeom prst="rect">
            <a:avLst/>
          </a:prstGeom>
          <a:ln w="12700">
            <a:round/>
          </a:ln>
        </p:spPr>
      </p:pic>
      <p:sp>
        <p:nvSpPr>
          <p:cNvPr id="7" name="Shape 212"/>
          <p:cNvSpPr/>
          <p:nvPr/>
        </p:nvSpPr>
        <p:spPr>
          <a:xfrm>
            <a:off x="134469" y="5115240"/>
            <a:ext cx="429409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300" b="1" dirty="0" smtClean="0"/>
              <a:t>RHIC: Contained in R=0.4</a:t>
            </a:r>
          </a:p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300" b="1" dirty="0" smtClean="0"/>
              <a:t>Shifted to lower </a:t>
            </a:r>
            <a:r>
              <a:rPr lang="en-US" sz="2300" b="1" dirty="0" err="1" smtClean="0"/>
              <a:t>p</a:t>
            </a:r>
            <a:r>
              <a:rPr lang="en-US" sz="2300" b="1" baseline="-25000" dirty="0" err="1" smtClean="0"/>
              <a:t>T</a:t>
            </a:r>
            <a:endParaRPr lang="en-US" sz="2300" b="1" baseline="-25000" dirty="0" smtClean="0"/>
          </a:p>
        </p:txBody>
      </p:sp>
      <p:pic>
        <p:nvPicPr>
          <p:cNvPr id="8" name="Picture 7" descr="Screen Shot 2016-04-01 at 4.2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948" y="138954"/>
            <a:ext cx="3529852" cy="2982365"/>
          </a:xfrm>
          <a:prstGeom prst="rect">
            <a:avLst/>
          </a:prstGeom>
        </p:spPr>
      </p:pic>
      <p:sp>
        <p:nvSpPr>
          <p:cNvPr id="10" name="Shape 502"/>
          <p:cNvSpPr/>
          <p:nvPr/>
        </p:nvSpPr>
        <p:spPr>
          <a:xfrm>
            <a:off x="6623129" y="5847551"/>
            <a:ext cx="2066719" cy="36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CMS</a:t>
            </a:r>
            <a:r>
              <a:rPr sz="1200" i="1" dirty="0"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hr-HR" sz="1200" i="1" dirty="0">
                <a:latin typeface="Times"/>
                <a:ea typeface="Times"/>
                <a:cs typeface="Times"/>
                <a:sym typeface="Times"/>
              </a:rPr>
              <a:t>JHEP 01 (2016) </a:t>
            </a:r>
            <a:r>
              <a:rPr lang="hr-HR" sz="1200" i="1" dirty="0" smtClean="0">
                <a:latin typeface="Times"/>
                <a:ea typeface="Times"/>
                <a:cs typeface="Times"/>
                <a:sym typeface="Times"/>
              </a:rPr>
              <a:t>006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lang="en-US" sz="1200" i="1" dirty="0">
                <a:latin typeface="Times"/>
                <a:ea typeface="Times"/>
                <a:cs typeface="Times"/>
                <a:sym typeface="Times"/>
              </a:rPr>
              <a:t>CMS, </a:t>
            </a:r>
            <a:r>
              <a:rPr lang="hr-HR" sz="1200" i="1" dirty="0" smtClean="0">
                <a:latin typeface="Times"/>
                <a:ea typeface="Times"/>
                <a:cs typeface="Times"/>
                <a:sym typeface="Times"/>
              </a:rPr>
              <a:t>JHEP </a:t>
            </a:r>
            <a:r>
              <a:rPr lang="hr-HR" sz="1200" i="1" dirty="0">
                <a:latin typeface="Times"/>
                <a:ea typeface="Times"/>
                <a:cs typeface="Times"/>
                <a:sym typeface="Times"/>
              </a:rPr>
              <a:t>1602 (2016)</a:t>
            </a:r>
            <a:endParaRPr lang="hr-HR" sz="1200" i="1" dirty="0" smtClean="0">
              <a:latin typeface="Times"/>
              <a:ea typeface="Times"/>
              <a:cs typeface="Times"/>
              <a:sym typeface="Times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endParaRPr sz="1200" i="1" dirty="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1" name="Picture 10" descr="Screen Shot 2016-04-01 at 4.32.15 PM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628" y="784037"/>
            <a:ext cx="659254" cy="1674159"/>
          </a:xfrm>
          <a:prstGeom prst="rect">
            <a:avLst/>
          </a:prstGeom>
        </p:spPr>
      </p:pic>
      <p:sp>
        <p:nvSpPr>
          <p:cNvPr id="12" name="Shape 212"/>
          <p:cNvSpPr/>
          <p:nvPr/>
        </p:nvSpPr>
        <p:spPr>
          <a:xfrm>
            <a:off x="4580964" y="3144606"/>
            <a:ext cx="4294095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300" b="1" dirty="0" smtClean="0"/>
              <a:t>LHC: Shifted to large angles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79958" y="4284260"/>
            <a:ext cx="1620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b="1" dirty="0" smtClean="0"/>
              <a:t>Jet-like yield</a:t>
            </a:r>
            <a:br>
              <a:rPr lang="en-US" b="1" dirty="0" smtClean="0"/>
            </a:br>
            <a:r>
              <a:rPr lang="en-US" b="1" dirty="0" smtClean="0"/>
              <a:t>out to |</a:t>
            </a:r>
            <a:r>
              <a:rPr lang="en-US" b="1" dirty="0" smtClean="0">
                <a:latin typeface="Symbol" charset="2"/>
                <a:cs typeface="Symbol" charset="2"/>
              </a:rPr>
              <a:t>D</a:t>
            </a:r>
            <a:r>
              <a:rPr lang="en-US" b="1" dirty="0" smtClean="0">
                <a:latin typeface="Calibri"/>
                <a:cs typeface="Calibri"/>
              </a:rPr>
              <a:t>R</a:t>
            </a:r>
            <a:r>
              <a:rPr lang="en-US" b="1" dirty="0" smtClean="0"/>
              <a:t>|~1</a:t>
            </a:r>
            <a:endParaRPr lang="en-US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4911167" y="3671938"/>
            <a:ext cx="2314465" cy="2190557"/>
            <a:chOff x="5254814" y="3632569"/>
            <a:chExt cx="2314465" cy="2190557"/>
          </a:xfrm>
        </p:grpSpPr>
        <p:pic>
          <p:nvPicPr>
            <p:cNvPr id="14" name="Picture 13" descr="Screen Shot 2016-04-01 at 4.36.31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979" y="3651426"/>
              <a:ext cx="1892300" cy="2171700"/>
            </a:xfrm>
            <a:prstGeom prst="rect">
              <a:avLst/>
            </a:prstGeom>
          </p:spPr>
        </p:pic>
        <p:pic>
          <p:nvPicPr>
            <p:cNvPr id="16" name="Picture 15" descr="Screen Shot 2016-04-01 at 4.37.24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2989" y="3696447"/>
              <a:ext cx="1371600" cy="457200"/>
            </a:xfrm>
            <a:prstGeom prst="rect">
              <a:avLst/>
            </a:prstGeom>
          </p:spPr>
        </p:pic>
        <p:pic>
          <p:nvPicPr>
            <p:cNvPr id="18" name="Picture 17" descr="Screen Shot 2016-04-01 at 4.37.46 P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814" y="3632569"/>
              <a:ext cx="457200" cy="1968500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7" name="Group 217"/>
          <p:cNvGrpSpPr/>
          <p:nvPr/>
        </p:nvGrpSpPr>
        <p:grpSpPr>
          <a:xfrm>
            <a:off x="2856494" y="3501186"/>
            <a:ext cx="1142083" cy="379218"/>
            <a:chOff x="0" y="0"/>
            <a:chExt cx="1217418" cy="419133"/>
          </a:xfrm>
        </p:grpSpPr>
        <p:pic>
          <p:nvPicPr>
            <p:cNvPr id="20" name="StarIcon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" name="Shape 216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 dirty="0">
                  <a:uFill>
                    <a:solidFill/>
                  </a:uFill>
                </a:rPr>
                <a:t>Preliminary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917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Data Analysis</a:t>
            </a:r>
          </a:p>
          <a:p>
            <a:pPr lvl="1"/>
            <a:r>
              <a:rPr lang="en-US" dirty="0" smtClean="0"/>
              <a:t>Data Selection and Jet Reconstruction</a:t>
            </a:r>
          </a:p>
          <a:p>
            <a:pPr lvl="1"/>
            <a:r>
              <a:rPr lang="en-US" dirty="0" smtClean="0"/>
              <a:t>Method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6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Geometric Biases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pic>
        <p:nvPicPr>
          <p:cNvPr id="7" name="Picture 6" descr="Screen Shot 2016-02-26 at 5.0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3" y="1643530"/>
            <a:ext cx="6625327" cy="239670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60170" y="3894566"/>
            <a:ext cx="2576495" cy="2301455"/>
            <a:chOff x="3343140" y="2765294"/>
            <a:chExt cx="1648527" cy="1614769"/>
          </a:xfrm>
        </p:grpSpPr>
        <p:pic>
          <p:nvPicPr>
            <p:cNvPr id="9" name="Picture 8" descr="Screen Shot 2015-06-04 at 4.09.47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140" y="2765294"/>
              <a:ext cx="1648527" cy="161476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flipH="1" flipV="1">
              <a:off x="3911600" y="3530599"/>
              <a:ext cx="45719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flipH="1" flipV="1">
            <a:off x="4121225" y="4579456"/>
            <a:ext cx="45719" cy="457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648620" y="5016613"/>
            <a:ext cx="802890" cy="0"/>
          </a:xfrm>
          <a:prstGeom prst="straightConnector1">
            <a:avLst/>
          </a:prstGeom>
          <a:ln w="41275">
            <a:solidFill>
              <a:srgbClr val="FF0000"/>
            </a:solidFill>
            <a:headEnd type="stealth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85631" y="5016613"/>
            <a:ext cx="1462989" cy="0"/>
          </a:xfrm>
          <a:prstGeom prst="straightConnector1">
            <a:avLst/>
          </a:prstGeom>
          <a:ln w="41275">
            <a:solidFill>
              <a:srgbClr val="008000"/>
            </a:solidFill>
            <a:headEnd type="stealth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creen Shot 2015-06-04 at 4.11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88" y="1778435"/>
            <a:ext cx="2070564" cy="2105757"/>
          </a:xfrm>
          <a:prstGeom prst="rect">
            <a:avLst/>
          </a:prstGeom>
        </p:spPr>
      </p:pic>
      <p:sp>
        <p:nvSpPr>
          <p:cNvPr id="15" name="Shape 212"/>
          <p:cNvSpPr/>
          <p:nvPr/>
        </p:nvSpPr>
        <p:spPr>
          <a:xfrm>
            <a:off x="1159434" y="1258700"/>
            <a:ext cx="4294095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300" b="1" dirty="0" smtClean="0"/>
              <a:t>STAR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14989" y="2800477"/>
            <a:ext cx="642471" cy="0"/>
          </a:xfrm>
          <a:prstGeom prst="straightConnector1">
            <a:avLst/>
          </a:prstGeom>
          <a:ln w="41275">
            <a:solidFill>
              <a:srgbClr val="008000"/>
            </a:solidFill>
            <a:headEnd type="stealth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hape 212"/>
          <p:cNvSpPr/>
          <p:nvPr/>
        </p:nvSpPr>
        <p:spPr>
          <a:xfrm>
            <a:off x="6601006" y="34365"/>
            <a:ext cx="2477308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dirty="0" err="1" smtClean="0"/>
              <a:t>YaJEM</a:t>
            </a:r>
            <a:r>
              <a:rPr lang="en-US" dirty="0" smtClean="0"/>
              <a:t>, </a:t>
            </a:r>
            <a:r>
              <a:rPr lang="en-US" i="1" dirty="0" smtClean="0"/>
              <a:t>T. </a:t>
            </a:r>
            <a:r>
              <a:rPr lang="en-US" i="1" dirty="0" err="1" smtClean="0"/>
              <a:t>Renk</a:t>
            </a:r>
            <a:endParaRPr lang="en-US" i="1" dirty="0" smtClean="0"/>
          </a:p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i="1" dirty="0" smtClean="0"/>
              <a:t>arXiv:1212.0646</a:t>
            </a:r>
            <a:br>
              <a:rPr lang="en-US" i="1" dirty="0" smtClean="0"/>
            </a:br>
            <a:r>
              <a:rPr lang="en-US" i="1" dirty="0" smtClean="0">
                <a:ea typeface="Times"/>
                <a:cs typeface="Times"/>
                <a:sym typeface="Times"/>
              </a:rPr>
              <a:t>PRC </a:t>
            </a:r>
            <a:r>
              <a:rPr lang="en-US" i="1" dirty="0">
                <a:ea typeface="Times"/>
                <a:cs typeface="Times"/>
                <a:sym typeface="Times"/>
              </a:rPr>
              <a:t>85, 064908 (2012</a:t>
            </a:r>
            <a:r>
              <a:rPr lang="en-US" i="1" dirty="0" smtClean="0">
                <a:ea typeface="Times"/>
                <a:cs typeface="Times"/>
                <a:sym typeface="Times"/>
              </a:rPr>
              <a:t>)</a:t>
            </a:r>
          </a:p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i="1" dirty="0" smtClean="0">
                <a:ea typeface="Times"/>
                <a:cs typeface="Times"/>
                <a:sym typeface="Times"/>
              </a:rPr>
              <a:t>PRC </a:t>
            </a:r>
            <a:r>
              <a:rPr lang="en-US" i="1" dirty="0">
                <a:ea typeface="Times"/>
                <a:cs typeface="Times"/>
                <a:sym typeface="Times"/>
              </a:rPr>
              <a:t>87, 024905 (2013</a:t>
            </a:r>
            <a:r>
              <a:rPr lang="en-US" i="1" dirty="0" smtClean="0">
                <a:ea typeface="Times"/>
                <a:cs typeface="Times"/>
                <a:sym typeface="Times"/>
              </a:rPr>
              <a:t>)</a:t>
            </a:r>
            <a:endParaRPr lang="en-US" i="1" dirty="0">
              <a:ea typeface="Times"/>
              <a:cs typeface="Times"/>
              <a:sym typeface="Times"/>
            </a:endParaRPr>
          </a:p>
        </p:txBody>
      </p:sp>
      <p:sp>
        <p:nvSpPr>
          <p:cNvPr id="24" name="Shape 212"/>
          <p:cNvSpPr/>
          <p:nvPr/>
        </p:nvSpPr>
        <p:spPr>
          <a:xfrm>
            <a:off x="6421716" y="1258700"/>
            <a:ext cx="2722284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300" b="1" dirty="0" smtClean="0"/>
              <a:t>LHC </a:t>
            </a:r>
            <a:r>
              <a:rPr lang="en-US" sz="2300" b="1" dirty="0" err="1" smtClean="0"/>
              <a:t>Dijets</a:t>
            </a:r>
            <a:endParaRPr lang="en-US" sz="2300" b="1" dirty="0" smtClean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961663" y="2845300"/>
            <a:ext cx="799842" cy="0"/>
          </a:xfrm>
          <a:prstGeom prst="straightConnector1">
            <a:avLst/>
          </a:prstGeom>
          <a:ln w="41275">
            <a:solidFill>
              <a:srgbClr val="FF0000"/>
            </a:solidFill>
            <a:headEnd type="stealth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895493" y="2845300"/>
            <a:ext cx="1066170" cy="30837"/>
          </a:xfrm>
          <a:prstGeom prst="straightConnector1">
            <a:avLst/>
          </a:prstGeom>
          <a:ln w="41275">
            <a:solidFill>
              <a:srgbClr val="008000"/>
            </a:solidFill>
            <a:headEnd type="stealth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-15702" y="3094106"/>
            <a:ext cx="9458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hadron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075312" y="3063328"/>
            <a:ext cx="9359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/>
              <a:t>jet</a:t>
            </a:r>
            <a:endParaRPr lang="en-US" b="1" dirty="0" smtClean="0"/>
          </a:p>
          <a:p>
            <a:pPr algn="ctr"/>
            <a:r>
              <a:rPr lang="en-US" b="1" dirty="0" smtClean="0"/>
              <a:t>w/ cuts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313247" y="2845300"/>
            <a:ext cx="745590" cy="0"/>
          </a:xfrm>
          <a:prstGeom prst="straightConnector1">
            <a:avLst/>
          </a:prstGeom>
          <a:ln w="41275">
            <a:solidFill>
              <a:srgbClr val="008000"/>
            </a:solidFill>
            <a:headEnd type="stealth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004542" y="3064493"/>
            <a:ext cx="10438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ideal jet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452471" y="2845300"/>
            <a:ext cx="1001058" cy="0"/>
          </a:xfrm>
          <a:prstGeom prst="straightConnector1">
            <a:avLst/>
          </a:prstGeom>
          <a:ln w="41275">
            <a:solidFill>
              <a:srgbClr val="008000"/>
            </a:solidFill>
            <a:headEnd type="stealth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774346" y="3152746"/>
            <a:ext cx="66537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 smtClean="0"/>
              <a:t>dijet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622258" y="4016200"/>
            <a:ext cx="2469636" cy="218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11480">
              <a:defRPr sz="1800">
                <a:uFillTx/>
              </a:defRPr>
            </a:pPr>
            <a:r>
              <a:rPr lang="en-US" sz="1700" b="1" dirty="0" smtClean="0">
                <a:sym typeface="Wingdings"/>
              </a:rPr>
              <a:t>LHC: </a:t>
            </a:r>
            <a:br>
              <a:rPr lang="en-US" sz="1700" b="1" dirty="0" smtClean="0">
                <a:sym typeface="Wingdings"/>
              </a:rPr>
            </a:br>
            <a:r>
              <a:rPr lang="en-US" sz="1700" b="1" dirty="0" smtClean="0">
                <a:sym typeface="Wingdings"/>
              </a:rPr>
              <a:t>“</a:t>
            </a:r>
            <a:r>
              <a:rPr lang="en-US" sz="1700" b="1" dirty="0">
                <a:sym typeface="Wingdings"/>
              </a:rPr>
              <a:t>Unbiased” di-jet selection</a:t>
            </a:r>
          </a:p>
          <a:p>
            <a:pPr marL="285750" indent="-285750" defTabSz="411480">
              <a:buFont typeface="Wingdings" charset="0"/>
              <a:buChar char="à"/>
              <a:defRPr sz="1800">
                <a:uFillTx/>
              </a:defRPr>
            </a:pPr>
            <a:r>
              <a:rPr lang="en-US" sz="1700" b="1" dirty="0" smtClean="0">
                <a:sym typeface="Wingdings"/>
              </a:rPr>
              <a:t>longer </a:t>
            </a:r>
            <a:r>
              <a:rPr lang="en-US" sz="1700" b="1" dirty="0">
                <a:sym typeface="Wingdings"/>
              </a:rPr>
              <a:t>path </a:t>
            </a:r>
            <a:r>
              <a:rPr lang="en-US" sz="1700" b="1" dirty="0" smtClean="0">
                <a:sym typeface="Wingdings"/>
              </a:rPr>
              <a:t>lengths &amp; larger </a:t>
            </a:r>
            <a:r>
              <a:rPr lang="en-US" sz="1700" b="1" dirty="0">
                <a:sym typeface="Wingdings"/>
              </a:rPr>
              <a:t>energy loss at early times</a:t>
            </a:r>
          </a:p>
          <a:p>
            <a:pPr lvl="0" defTabSz="411480">
              <a:defRPr sz="1800">
                <a:uFillTx/>
              </a:defRPr>
            </a:pPr>
            <a:r>
              <a:rPr lang="en-US" sz="1700" b="1" dirty="0">
                <a:sym typeface="Wingdings"/>
              </a:rPr>
              <a:t>	→ more diffusion in medium</a:t>
            </a:r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6620" y="40603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11480">
              <a:defRPr sz="1800">
                <a:uFillTx/>
              </a:defRPr>
            </a:pPr>
            <a:r>
              <a:rPr lang="en-US" b="1" i="1" dirty="0" smtClean="0">
                <a:sym typeface="Helvetica"/>
              </a:rPr>
              <a:t>STAR Interpretation</a:t>
            </a:r>
            <a:r>
              <a:rPr lang="en-US" b="1" i="1" dirty="0">
                <a:sym typeface="Helvetica"/>
              </a:rPr>
              <a:t>:</a:t>
            </a:r>
          </a:p>
          <a:p>
            <a:pPr defTabSz="411480">
              <a:defRPr sz="1800">
                <a:uFillTx/>
              </a:defRPr>
            </a:pPr>
            <a:r>
              <a:rPr lang="en-US" b="1" dirty="0">
                <a:sym typeface="Helvetica"/>
              </a:rPr>
              <a:t>	(Constituent) </a:t>
            </a:r>
            <a:r>
              <a:rPr lang="en-US" b="1" dirty="0" err="1">
                <a:sym typeface="Helvetica"/>
              </a:rPr>
              <a:t>p</a:t>
            </a:r>
            <a:r>
              <a:rPr lang="en-US" b="1" baseline="-5999" dirty="0" err="1">
                <a:sym typeface="Helvetica"/>
              </a:rPr>
              <a:t>T</a:t>
            </a:r>
            <a:r>
              <a:rPr lang="en-US" b="1" baseline="30000" dirty="0" err="1">
                <a:sym typeface="Helvetica"/>
              </a:rPr>
              <a:t>Cut</a:t>
            </a:r>
            <a:r>
              <a:rPr lang="en-US" b="1" baseline="-5999" dirty="0">
                <a:sym typeface="Helvetica"/>
              </a:rPr>
              <a:t> </a:t>
            </a:r>
            <a:r>
              <a:rPr lang="en-US" b="1" dirty="0">
                <a:sym typeface="Helvetica"/>
              </a:rPr>
              <a:t>= 2 </a:t>
            </a:r>
            <a:r>
              <a:rPr lang="en-US" b="1" dirty="0" err="1">
                <a:sym typeface="Helvetica"/>
              </a:rPr>
              <a:t>GeV</a:t>
            </a:r>
            <a:r>
              <a:rPr lang="en-US" b="1" dirty="0">
                <a:sym typeface="Helvetica"/>
              </a:rPr>
              <a:t>/</a:t>
            </a:r>
            <a:r>
              <a:rPr lang="en-US" b="1" i="1" dirty="0">
                <a:sym typeface="Helvetica"/>
              </a:rPr>
              <a:t>c</a:t>
            </a:r>
            <a:endParaRPr lang="en-US" b="1" dirty="0">
              <a:sym typeface="Helvetica"/>
            </a:endParaRPr>
          </a:p>
          <a:p>
            <a:pPr defTabSz="411480">
              <a:defRPr sz="1800">
                <a:uFillTx/>
              </a:defRPr>
            </a:pPr>
            <a:r>
              <a:rPr lang="en-US" b="1" dirty="0">
                <a:sym typeface="Wingdings"/>
              </a:rPr>
              <a:t>  + 	 High Tower</a:t>
            </a:r>
          </a:p>
          <a:p>
            <a:pPr defTabSz="411480">
              <a:defRPr sz="1800">
                <a:uFillTx/>
              </a:defRPr>
            </a:pPr>
            <a:r>
              <a:rPr lang="en-US" b="1" dirty="0">
                <a:sym typeface="Wingdings"/>
              </a:rPr>
              <a:t>  +  (Jet) </a:t>
            </a:r>
            <a:r>
              <a:rPr lang="en-US" b="1" dirty="0" err="1">
                <a:sym typeface="Helvetica"/>
              </a:rPr>
              <a:t>p</a:t>
            </a:r>
            <a:r>
              <a:rPr lang="en-US" b="1" baseline="-5999" dirty="0" err="1">
                <a:sym typeface="Helvetica"/>
              </a:rPr>
              <a:t>T</a:t>
            </a:r>
            <a:r>
              <a:rPr lang="en-US" b="1" baseline="31999" dirty="0" err="1">
                <a:sym typeface="Helvetica"/>
              </a:rPr>
              <a:t>Lead</a:t>
            </a:r>
            <a:r>
              <a:rPr lang="en-US" b="1" dirty="0">
                <a:sym typeface="Helvetica"/>
              </a:rPr>
              <a:t>&gt;20 </a:t>
            </a:r>
            <a:r>
              <a:rPr lang="en-US" b="1" dirty="0" err="1">
                <a:sym typeface="Helvetica"/>
              </a:rPr>
              <a:t>GeV</a:t>
            </a:r>
            <a:r>
              <a:rPr lang="en-US" b="1" dirty="0">
                <a:sym typeface="Helvetica"/>
              </a:rPr>
              <a:t>/</a:t>
            </a:r>
            <a:r>
              <a:rPr lang="en-US" b="1" i="1" dirty="0">
                <a:sym typeface="Helvetica"/>
              </a:rPr>
              <a:t>c</a:t>
            </a:r>
          </a:p>
          <a:p>
            <a:pPr defTabSz="411480">
              <a:defRPr sz="1800">
                <a:uFillTx/>
              </a:defRPr>
            </a:pPr>
            <a:r>
              <a:rPr lang="en-US" b="1" i="1" dirty="0">
                <a:solidFill>
                  <a:srgbClr val="008000"/>
                </a:solidFill>
                <a:sym typeface="Helvetica"/>
              </a:rPr>
              <a:t>		</a:t>
            </a:r>
            <a:r>
              <a:rPr lang="en-US" b="1" dirty="0">
                <a:solidFill>
                  <a:srgbClr val="008000"/>
                </a:solidFill>
                <a:sym typeface="Wingdings"/>
              </a:rPr>
              <a:t> Surface 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Bias</a:t>
            </a:r>
            <a:r>
              <a:rPr lang="en-US" b="1" dirty="0" smtClean="0">
                <a:sym typeface="Wingdings"/>
              </a:rPr>
              <a:t>   </a:t>
            </a:r>
            <a:endParaRPr lang="en-US" b="1" dirty="0">
              <a:sym typeface="Wingdings"/>
            </a:endParaRPr>
          </a:p>
          <a:p>
            <a:pPr defTabSz="411480">
              <a:defRPr sz="1800">
                <a:uFillTx/>
              </a:defRPr>
            </a:pPr>
            <a:r>
              <a:rPr lang="en-US" b="1" dirty="0">
                <a:sym typeface="Wingdings"/>
              </a:rPr>
              <a:t> + (Recoil) </a:t>
            </a:r>
            <a:r>
              <a:rPr lang="en-US" b="1" dirty="0" err="1">
                <a:sym typeface="Helvetica"/>
              </a:rPr>
              <a:t>p</a:t>
            </a:r>
            <a:r>
              <a:rPr lang="en-US" b="1" baseline="-5999" dirty="0" err="1">
                <a:sym typeface="Helvetica"/>
              </a:rPr>
              <a:t>T</a:t>
            </a:r>
            <a:r>
              <a:rPr lang="en-US" b="1" baseline="31999" dirty="0" err="1">
                <a:sym typeface="Helvetica"/>
              </a:rPr>
              <a:t>SubLead</a:t>
            </a:r>
            <a:r>
              <a:rPr lang="en-US" b="1" dirty="0">
                <a:sym typeface="Helvetica"/>
              </a:rPr>
              <a:t>&gt;10 </a:t>
            </a:r>
            <a:r>
              <a:rPr lang="en-US" b="1" dirty="0" err="1">
                <a:sym typeface="Helvetica"/>
              </a:rPr>
              <a:t>GeV</a:t>
            </a:r>
            <a:r>
              <a:rPr lang="en-US" b="1" dirty="0">
                <a:sym typeface="Helvetica"/>
              </a:rPr>
              <a:t>/</a:t>
            </a:r>
            <a:r>
              <a:rPr lang="en-US" b="1" i="1" dirty="0">
                <a:sym typeface="Helvetica"/>
              </a:rPr>
              <a:t>c</a:t>
            </a:r>
          </a:p>
          <a:p>
            <a:pPr defTabSz="411480">
              <a:defRPr sz="1800">
                <a:uFillTx/>
              </a:defRPr>
            </a:pPr>
            <a:r>
              <a:rPr lang="en-US" b="1" i="1" dirty="0">
                <a:solidFill>
                  <a:srgbClr val="FF0000"/>
                </a:solidFill>
                <a:sym typeface="Helvetica"/>
              </a:rPr>
              <a:t>	 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 Path Length Control</a:t>
            </a:r>
          </a:p>
        </p:txBody>
      </p:sp>
    </p:spTree>
    <p:extLst>
      <p:ext uri="{BB962C8B-B14F-4D97-AF65-F5344CB8AC3E}">
        <p14:creationId xmlns:p14="http://schemas.microsoft.com/office/powerpoint/2010/main" val="217823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777 -0.0963 " pathEditMode="relative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777 -0.0963 " pathEditMode="relative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YaJEM</a:t>
            </a:r>
            <a:r>
              <a:rPr lang="en-US" dirty="0"/>
              <a:t> Calculation for STAR </a:t>
            </a:r>
            <a:r>
              <a:rPr lang="en-US" dirty="0" err="1" smtClean="0"/>
              <a:t>Dijets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(First Look)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pic>
        <p:nvPicPr>
          <p:cNvPr id="6" name="Picture 5" descr="Screen Shot 2016-04-01 at 4.45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3" y="1435715"/>
            <a:ext cx="3374091" cy="32920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06531" y="1668350"/>
            <a:ext cx="37501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Courtesy of Kirill </a:t>
            </a:r>
            <a:r>
              <a:rPr lang="en-US" b="1" dirty="0" err="1" smtClean="0"/>
              <a:t>Lapidus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1D </a:t>
            </a:r>
            <a:r>
              <a:rPr lang="en-US" b="1" dirty="0"/>
              <a:t>hydro</a:t>
            </a:r>
          </a:p>
          <a:p>
            <a:r>
              <a:rPr lang="sk-SK" dirty="0"/>
              <a:t>R = 0.4</a:t>
            </a:r>
          </a:p>
          <a:p>
            <a:r>
              <a:rPr lang="sk-SK" dirty="0" smtClean="0"/>
              <a:t>constituent </a:t>
            </a:r>
            <a:r>
              <a:rPr lang="sk-SK" dirty="0"/>
              <a:t>bias 2 GeV</a:t>
            </a:r>
          </a:p>
          <a:p>
            <a:r>
              <a:rPr lang="sk-SK" dirty="0"/>
              <a:t>5.5 hard track in either of two </a:t>
            </a:r>
            <a:r>
              <a:rPr lang="sk-SK" dirty="0" smtClean="0"/>
              <a:t>jets</a:t>
            </a:r>
            <a:br>
              <a:rPr lang="sk-SK" dirty="0" smtClean="0"/>
            </a:br>
            <a:r>
              <a:rPr lang="sk-SK" dirty="0" smtClean="0"/>
              <a:t>back-to-back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6" name="Shape 212"/>
          <p:cNvSpPr/>
          <p:nvPr/>
        </p:nvSpPr>
        <p:spPr>
          <a:xfrm>
            <a:off x="4004235" y="4234703"/>
            <a:ext cx="4930589" cy="1769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300" dirty="0" smtClean="0"/>
              <a:t>Signs of creation hot spots shift by 2-4 </a:t>
            </a:r>
            <a:r>
              <a:rPr lang="en-US" sz="2300" dirty="0" err="1" smtClean="0"/>
              <a:t>fm</a:t>
            </a:r>
            <a:endParaRPr lang="en-US" sz="2300" dirty="0" smtClean="0"/>
          </a:p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endParaRPr lang="en-US" sz="2300" dirty="0" smtClean="0"/>
          </a:p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300" dirty="0" smtClean="0"/>
              <a:t>Needs further investigation</a:t>
            </a:r>
          </a:p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300" dirty="0" smtClean="0"/>
              <a:t>-- Be mindful of fluctuations and hydrodynamic expansion</a:t>
            </a:r>
          </a:p>
        </p:txBody>
      </p:sp>
    </p:spTree>
    <p:extLst>
      <p:ext uri="{BB962C8B-B14F-4D97-AF65-F5344CB8AC3E}">
        <p14:creationId xmlns:p14="http://schemas.microsoft.com/office/powerpoint/2010/main" val="14029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14" name="Group 514"/>
          <p:cNvGrpSpPr/>
          <p:nvPr/>
        </p:nvGrpSpPr>
        <p:grpSpPr>
          <a:xfrm>
            <a:off x="326451" y="1269552"/>
            <a:ext cx="8017450" cy="2739260"/>
            <a:chOff x="0" y="0"/>
            <a:chExt cx="8908277" cy="3043621"/>
          </a:xfrm>
        </p:grpSpPr>
        <p:grpSp>
          <p:nvGrpSpPr>
            <p:cNvPr id="512" name="Group 512"/>
            <p:cNvGrpSpPr/>
            <p:nvPr/>
          </p:nvGrpSpPr>
          <p:grpSpPr>
            <a:xfrm>
              <a:off x="0" y="79618"/>
              <a:ext cx="3759225" cy="2964003"/>
              <a:chOff x="0" y="0"/>
              <a:chExt cx="3759224" cy="2964001"/>
            </a:xfrm>
          </p:grpSpPr>
          <p:pic>
            <p:nvPicPr>
              <p:cNvPr id="510" name="droppedImage.pdf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759225" cy="2964002"/>
              </a:xfrm>
              <a:prstGeom prst="rect">
                <a:avLst/>
              </a:prstGeom>
              <a:ln w="12700" cap="flat">
                <a:noFill/>
                <a:round/>
              </a:ln>
              <a:effectLst/>
            </p:spPr>
          </p:pic>
          <p:sp>
            <p:nvSpPr>
              <p:cNvPr id="511" name="Shape 511"/>
              <p:cNvSpPr/>
              <p:nvPr/>
            </p:nvSpPr>
            <p:spPr>
              <a:xfrm>
                <a:off x="601653" y="2219212"/>
                <a:ext cx="1739901" cy="266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1480">
                  <a:defRPr sz="1800">
                    <a:uFillTx/>
                  </a:defRPr>
                </a:pPr>
                <a:r>
                  <a:rPr sz="900" i="1" dirty="0">
                    <a:latin typeface="Times"/>
                    <a:ea typeface="Times"/>
                    <a:cs typeface="Times"/>
                    <a:sym typeface="Times"/>
                  </a:rPr>
                  <a:t>T. Renk, PRC </a:t>
                </a:r>
                <a:r>
                  <a:rPr sz="900" b="1" i="1" dirty="0">
                    <a:latin typeface="Times"/>
                    <a:ea typeface="Times"/>
                    <a:cs typeface="Times"/>
                    <a:sym typeface="Times"/>
                  </a:rPr>
                  <a:t>88</a:t>
                </a:r>
                <a:r>
                  <a:rPr sz="900" i="1" dirty="0">
                    <a:latin typeface="Times"/>
                    <a:ea typeface="Times"/>
                    <a:cs typeface="Times"/>
                    <a:sym typeface="Times"/>
                  </a:rPr>
                  <a:t>, 044905 (2013)</a:t>
                </a:r>
              </a:p>
            </p:txBody>
          </p:sp>
        </p:grpSp>
        <p:sp>
          <p:nvSpPr>
            <p:cNvPr id="513" name="Shape 513"/>
            <p:cNvSpPr/>
            <p:nvPr/>
          </p:nvSpPr>
          <p:spPr>
            <a:xfrm>
              <a:off x="4183876" y="0"/>
              <a:ext cx="4724401" cy="13678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000" b="1" u="sng" dirty="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sym typeface="Helvetica"/>
                </a:rPr>
                <a:t>LHC: </a:t>
              </a:r>
              <a:br>
                <a:rPr sz="2000" b="1" u="sng" dirty="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sym typeface="Helvetica"/>
                </a:rPr>
              </a:br>
              <a:r>
                <a:rPr sz="2000" b="1" dirty="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sym typeface="Helvetica"/>
                </a:rPr>
                <a:t>Larger energy loss at early times</a:t>
              </a:r>
            </a:p>
            <a:p>
              <a:pPr lvl="0">
                <a:defRPr sz="1800">
                  <a:uFillTx/>
                </a:defRPr>
              </a:pPr>
              <a:r>
                <a:rPr sz="2000" b="1" dirty="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sym typeface="Helvetica"/>
                </a:rPr>
                <a:t>→ more diffusion in medium </a:t>
              </a:r>
              <a:br>
                <a:rPr sz="2000" b="1" dirty="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sym typeface="Helvetica"/>
                </a:rPr>
              </a:br>
              <a:r>
                <a:rPr sz="2000" b="1" dirty="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sym typeface="Helvetica"/>
                </a:rPr>
                <a:t>→ larger angles</a:t>
              </a:r>
            </a:p>
          </p:txBody>
        </p:sp>
      </p:grpSp>
      <p:sp>
        <p:nvSpPr>
          <p:cNvPr id="515" name="Shape 515"/>
          <p:cNvSpPr/>
          <p:nvPr/>
        </p:nvSpPr>
        <p:spPr>
          <a:xfrm>
            <a:off x="4077843" y="2552430"/>
            <a:ext cx="4652010" cy="1585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2000" b="1" u="sng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sym typeface="Helvetica"/>
              </a:rPr>
              <a:t>RHIC:</a:t>
            </a:r>
            <a:r>
              <a:rPr sz="2000" b="1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sym typeface="Helvetica"/>
              </a:rPr>
              <a:t> </a:t>
            </a:r>
          </a:p>
          <a:p>
            <a:pPr>
              <a:spcBef>
                <a:spcPts val="360"/>
              </a:spcBef>
              <a:defRPr sz="1800">
                <a:uFillTx/>
              </a:defRPr>
            </a:pPr>
            <a:r>
              <a:rPr sz="2000" b="1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sym typeface="Helvetica"/>
              </a:rPr>
              <a:t>Quenched energy closer to initial </a:t>
            </a:r>
            <a:br>
              <a:rPr sz="2000" b="1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sym typeface="Helvetica"/>
              </a:rPr>
            </a:br>
            <a:r>
              <a:rPr sz="2000" b="1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sym typeface="Helvetica"/>
              </a:rPr>
              <a:t>parton/jet direction. Can utilize biases</a:t>
            </a:r>
            <a:br>
              <a:rPr sz="2000" b="1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sym typeface="Helvetica"/>
              </a:rPr>
            </a:br>
            <a:r>
              <a:rPr sz="2000" b="1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sym typeface="Helvetica"/>
              </a:rPr>
              <a:t>for systematic exploration.</a:t>
            </a:r>
          </a:p>
          <a:p>
            <a:pPr lvl="0">
              <a:defRPr sz="1800">
                <a:uFillTx/>
              </a:defRPr>
            </a:pPr>
            <a:r>
              <a:rPr sz="2000" b="1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sym typeface="Helvetica"/>
              </a:rPr>
              <a:t>→ (easier) to study soft gluon radiation</a:t>
            </a:r>
          </a:p>
        </p:txBody>
      </p:sp>
      <p:pic>
        <p:nvPicPr>
          <p:cNvPr id="18" name="Picture 17" descr="Screen Shot 2015-06-04 at 4.15.41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2" y="4008813"/>
            <a:ext cx="3158454" cy="2330006"/>
          </a:xfrm>
          <a:prstGeom prst="rect">
            <a:avLst/>
          </a:prstGeom>
        </p:spPr>
      </p:pic>
      <p:sp>
        <p:nvSpPr>
          <p:cNvPr id="19" name="Shape 521"/>
          <p:cNvSpPr/>
          <p:nvPr/>
        </p:nvSpPr>
        <p:spPr>
          <a:xfrm>
            <a:off x="7431662" y="5570273"/>
            <a:ext cx="1682456" cy="7386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1400" dirty="0">
                <a:sym typeface="Helvetica"/>
              </a:rPr>
              <a:t>R=0.4</a:t>
            </a:r>
            <a:r>
              <a:rPr sz="1400" dirty="0" smtClean="0">
                <a:sym typeface="Helvetica"/>
              </a:rPr>
              <a:t>,p</a:t>
            </a:r>
            <a:r>
              <a:rPr sz="1400" baseline="-25000" dirty="0" smtClean="0">
                <a:sym typeface="Helvetica"/>
              </a:rPr>
              <a:t>T</a:t>
            </a:r>
            <a:r>
              <a:rPr sz="1400" baseline="30000" dirty="0" smtClean="0">
                <a:sym typeface="Helvetica"/>
              </a:rPr>
              <a:t>Cut</a:t>
            </a:r>
            <a:r>
              <a:rPr sz="1400" dirty="0">
                <a:sym typeface="Helvetica"/>
              </a:rPr>
              <a:t>&gt;2 </a:t>
            </a:r>
            <a:r>
              <a:rPr sz="1400" dirty="0" smtClean="0">
                <a:sym typeface="Helvetica"/>
              </a:rPr>
              <a:t>GeV</a:t>
            </a:r>
            <a:r>
              <a:rPr lang="en-US" sz="1400" dirty="0" smtClean="0">
                <a:sym typeface="Helvetica"/>
              </a:rPr>
              <a:t>/</a:t>
            </a:r>
            <a:r>
              <a:rPr lang="en-US" sz="1400" i="1" dirty="0" smtClean="0">
                <a:sym typeface="Helvetica"/>
              </a:rPr>
              <a:t>c</a:t>
            </a:r>
          </a:p>
          <a:p>
            <a:pPr lvl="0"/>
            <a:r>
              <a:rPr lang="en-US" sz="1400" i="1" dirty="0">
                <a:latin typeface="Times"/>
                <a:ea typeface="Times"/>
                <a:cs typeface="Times"/>
                <a:sym typeface="Times"/>
              </a:rPr>
              <a:t>T. </a:t>
            </a:r>
            <a:r>
              <a:rPr lang="en-US" sz="1400" i="1" dirty="0" err="1">
                <a:latin typeface="Times"/>
                <a:ea typeface="Times"/>
                <a:cs typeface="Times"/>
                <a:sym typeface="Times"/>
              </a:rPr>
              <a:t>Renk</a:t>
            </a:r>
            <a:r>
              <a:rPr lang="en-US" sz="1400" i="1" dirty="0">
                <a:latin typeface="Times"/>
                <a:ea typeface="Times"/>
                <a:cs typeface="Times"/>
                <a:sym typeface="Times"/>
              </a:rPr>
              <a:t>,  PRC 87, 024905 (2013</a:t>
            </a:r>
            <a:r>
              <a:rPr lang="en-US" sz="1400" i="1" dirty="0" smtClean="0">
                <a:latin typeface="Times"/>
                <a:ea typeface="Times"/>
                <a:cs typeface="Times"/>
                <a:sym typeface="Times"/>
              </a:rPr>
              <a:t>)</a:t>
            </a:r>
            <a:endParaRPr lang="en-US" sz="1400" i="1"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77843" y="4456968"/>
            <a:ext cx="35700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RHIC </a:t>
            </a:r>
            <a:r>
              <a:rPr lang="en-US" sz="2000" dirty="0" smtClean="0"/>
              <a:t>Advantage:</a:t>
            </a:r>
            <a:br>
              <a:rPr lang="en-US" sz="2000" dirty="0" smtClean="0"/>
            </a:br>
            <a:r>
              <a:rPr lang="en-US" sz="2000" dirty="0" smtClean="0"/>
              <a:t>Steeply </a:t>
            </a:r>
            <a:r>
              <a:rPr lang="en-US" sz="2000" dirty="0"/>
              <a:t>falling spectrum</a:t>
            </a:r>
            <a:br>
              <a:rPr lang="en-US" sz="2000" dirty="0"/>
            </a:br>
            <a:r>
              <a:rPr lang="en-US" sz="2000" dirty="0" smtClean="0"/>
              <a:t>  </a:t>
            </a:r>
            <a:r>
              <a:rPr lang="is-IS" sz="2000" b="1" dirty="0">
                <a:uFill>
                  <a:solidFill>
                    <a:srgbClr val="941100"/>
                  </a:solidFill>
                </a:uFill>
                <a:sym typeface="Helvetica"/>
              </a:rPr>
              <a:t>→ </a:t>
            </a:r>
            <a:r>
              <a:rPr lang="en-US" sz="2000" dirty="0" smtClean="0"/>
              <a:t>Good </a:t>
            </a:r>
            <a:r>
              <a:rPr lang="en-US" sz="2000" dirty="0"/>
              <a:t>correlation between</a:t>
            </a:r>
            <a:br>
              <a:rPr lang="en-US" sz="2000" dirty="0"/>
            </a:br>
            <a:r>
              <a:rPr lang="en-US" sz="2000" dirty="0" smtClean="0"/>
              <a:t>jet  and original energy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</a:t>
            </a:r>
            <a:r>
              <a:rPr lang="en-US" dirty="0" err="1" smtClean="0"/>
              <a:t>vs</a:t>
            </a:r>
            <a:r>
              <a:rPr lang="en-US" dirty="0" smtClean="0"/>
              <a:t> LHC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3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Unique Opportunity for Jet Geometry Engineering at RHIC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SubLead</a:t>
            </a:r>
            <a:r>
              <a:rPr lang="en-US" baseline="-25000" dirty="0" smtClean="0"/>
              <a:t> </a:t>
            </a:r>
            <a:r>
              <a:rPr lang="en-US" dirty="0" smtClean="0"/>
              <a:t>&amp; Constituent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b="1" dirty="0" smtClean="0">
                <a:uFill>
                  <a:solidFill/>
                </a:uFill>
                <a:sym typeface="Helvetica"/>
              </a:rPr>
              <a:t>systematically</a:t>
            </a:r>
            <a:r>
              <a:rPr lang="en-US" dirty="0" smtClean="0">
                <a:uFill>
                  <a:solidFill/>
                </a:uFill>
                <a:sym typeface="Helvetica"/>
              </a:rPr>
              <a:t> dial in the </a:t>
            </a:r>
            <a:r>
              <a:rPr lang="en-US" b="1" dirty="0" smtClean="0">
                <a:uFill>
                  <a:solidFill/>
                </a:uFill>
                <a:sym typeface="Helvetica"/>
              </a:rPr>
              <a:t>path length</a:t>
            </a:r>
            <a:r>
              <a:rPr lang="en-US" dirty="0" smtClean="0">
                <a:uFill>
                  <a:solidFill/>
                </a:uFill>
                <a:sym typeface="Helvetica"/>
              </a:rPr>
              <a:t> </a:t>
            </a:r>
            <a:r>
              <a:rPr lang="en-US" dirty="0">
                <a:uFill>
                  <a:solidFill/>
                </a:uFill>
                <a:sym typeface="Helvetica"/>
              </a:rPr>
              <a:t>of the recoil </a:t>
            </a:r>
            <a:r>
              <a:rPr lang="en-US" dirty="0" smtClean="0">
                <a:uFill>
                  <a:solidFill/>
                </a:uFill>
                <a:sym typeface="Helvetica"/>
              </a:rPr>
              <a:t>jet</a:t>
            </a:r>
          </a:p>
          <a:p>
            <a:endParaRPr lang="en-US" dirty="0" smtClean="0">
              <a:uFill>
                <a:solidFill/>
              </a:uFill>
              <a:sym typeface="Helvetica"/>
            </a:endParaRPr>
          </a:p>
          <a:p>
            <a:r>
              <a:rPr lang="en-US" dirty="0" smtClean="0"/>
              <a:t>Dijet </a:t>
            </a:r>
            <a:r>
              <a:rPr lang="en-US" dirty="0"/>
              <a:t>Imbalance = Recoil E-loss</a:t>
            </a:r>
            <a:r>
              <a:rPr lang="en-US" dirty="0" smtClean="0"/>
              <a:t>?</a:t>
            </a:r>
          </a:p>
          <a:p>
            <a:r>
              <a:rPr lang="en-US" dirty="0" smtClean="0"/>
              <a:t>Found  a </a:t>
            </a:r>
            <a:r>
              <a:rPr lang="en-US" b="1" dirty="0" smtClean="0"/>
              <a:t>“sweet spot”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Lost </a:t>
            </a:r>
            <a:r>
              <a:rPr lang="en-US" dirty="0"/>
              <a:t>energy seems to </a:t>
            </a:r>
            <a:r>
              <a:rPr lang="en-US" dirty="0" smtClean="0"/>
              <a:t>be</a:t>
            </a:r>
            <a:br>
              <a:rPr lang="en-US" dirty="0" smtClean="0"/>
            </a:br>
            <a:r>
              <a:rPr lang="en-US" b="1" dirty="0" smtClean="0">
                <a:solidFill>
                  <a:srgbClr val="800000"/>
                </a:solidFill>
              </a:rPr>
              <a:t>contained </a:t>
            </a:r>
            <a:r>
              <a:rPr lang="en-US" b="1" dirty="0">
                <a:solidFill>
                  <a:srgbClr val="800000"/>
                </a:solidFill>
              </a:rPr>
              <a:t>within R=0.4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Matching:</a:t>
            </a:r>
            <a:r>
              <a:rPr lang="en-US" dirty="0" smtClean="0"/>
              <a:t> </a:t>
            </a:r>
            <a:r>
              <a:rPr lang="en-US" i="1" dirty="0" smtClean="0"/>
              <a:t>Differentially</a:t>
            </a:r>
            <a:r>
              <a:rPr lang="en-US" dirty="0" smtClean="0"/>
              <a:t> study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/>
              </a:rPr>
              <a:t>Broadening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– </a:t>
            </a:r>
            <a:r>
              <a:rPr lang="en-US" i="1" dirty="0" smtClean="0">
                <a:solidFill>
                  <a:srgbClr val="008000"/>
                </a:solidFill>
                <a:sym typeface="Wingdings"/>
              </a:rPr>
              <a:t>jet</a:t>
            </a:r>
            <a:r>
              <a:rPr lang="en-US" i="1" dirty="0">
                <a:solidFill>
                  <a:srgbClr val="008000"/>
                </a:solidFill>
                <a:sym typeface="Wingdings"/>
              </a:rPr>
              <a:t>-by-</a:t>
            </a:r>
            <a:r>
              <a:rPr lang="en-US" i="1" dirty="0" smtClean="0">
                <a:solidFill>
                  <a:srgbClr val="008000"/>
                </a:solidFill>
                <a:sym typeface="Wingdings"/>
              </a:rPr>
              <a:t>jet</a:t>
            </a:r>
          </a:p>
          <a:p>
            <a:pPr lvl="1"/>
            <a:r>
              <a:rPr lang="en-US" dirty="0">
                <a:solidFill>
                  <a:srgbClr val="0000FF"/>
                </a:solidFill>
                <a:sym typeface="Wingdings"/>
              </a:rPr>
              <a:t>Softening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– </a:t>
            </a:r>
            <a:r>
              <a:rPr lang="en-US" i="1" dirty="0" smtClean="0">
                <a:solidFill>
                  <a:srgbClr val="0000FF"/>
                </a:solidFill>
                <a:sym typeface="Wingdings"/>
              </a:rPr>
              <a:t>jet</a:t>
            </a:r>
            <a:r>
              <a:rPr lang="en-US" i="1" dirty="0">
                <a:solidFill>
                  <a:srgbClr val="0000FF"/>
                </a:solidFill>
                <a:sym typeface="Wingdings"/>
              </a:rPr>
              <a:t>-by-jet</a:t>
            </a:r>
            <a:endParaRPr lang="en-US" i="1" dirty="0">
              <a:solidFill>
                <a:srgbClr val="0000FF"/>
              </a:solidFill>
            </a:endParaRPr>
          </a:p>
          <a:p>
            <a:pPr lvl="1"/>
            <a:endParaRPr lang="en-US" baseline="-25000" dirty="0" smtClean="0"/>
          </a:p>
          <a:p>
            <a:pPr lvl="1"/>
            <a:endParaRPr lang="en-US" baseline="-25000" dirty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2600" dirty="0" smtClean="0"/>
              <a:t>Future: </a:t>
            </a:r>
            <a:br>
              <a:rPr lang="en-US" sz="2600" dirty="0" smtClean="0"/>
            </a:b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Fragmentation </a:t>
            </a:r>
            <a:r>
              <a:rPr lang="en-US" dirty="0"/>
              <a:t>function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radial </a:t>
            </a:r>
            <a:r>
              <a:rPr lang="en-US" dirty="0"/>
              <a:t>profile of in-medium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jet </a:t>
            </a:r>
            <a:r>
              <a:rPr lang="en-US" dirty="0"/>
              <a:t>energy </a:t>
            </a:r>
            <a:r>
              <a:rPr lang="en-US" dirty="0" smtClean="0"/>
              <a:t>loss</a:t>
            </a:r>
            <a:endParaRPr lang="en-US" baseline="-25000" dirty="0" smtClean="0"/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 flipV="1">
            <a:off x="5590239" y="2700118"/>
            <a:ext cx="679408" cy="3218"/>
          </a:xfrm>
          <a:prstGeom prst="line">
            <a:avLst/>
          </a:prstGeom>
          <a:ln w="50800"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70" name="Line 46"/>
          <p:cNvSpPr>
            <a:spLocks noChangeShapeType="1"/>
          </p:cNvSpPr>
          <p:nvPr/>
        </p:nvSpPr>
        <p:spPr bwMode="auto">
          <a:xfrm flipV="1">
            <a:off x="7372787" y="2703336"/>
            <a:ext cx="679408" cy="3218"/>
          </a:xfrm>
          <a:prstGeom prst="line">
            <a:avLst/>
          </a:prstGeom>
          <a:ln w="50800"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Shape 502"/>
          <p:cNvSpPr/>
          <p:nvPr/>
        </p:nvSpPr>
        <p:spPr>
          <a:xfrm>
            <a:off x="6160838" y="5776105"/>
            <a:ext cx="2351622" cy="36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endParaRPr sz="1200" i="1" dirty="0"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839396" y="1539212"/>
            <a:ext cx="1489433" cy="2046905"/>
            <a:chOff x="2183165" y="1622318"/>
            <a:chExt cx="1489433" cy="2046905"/>
          </a:xfrm>
        </p:grpSpPr>
        <p:sp>
          <p:nvSpPr>
            <p:cNvPr id="67" name="Oval 44"/>
            <p:cNvSpPr>
              <a:spLocks noChangeArrowheads="1"/>
            </p:cNvSpPr>
            <p:nvPr/>
          </p:nvSpPr>
          <p:spPr bwMode="auto">
            <a:xfrm rot="7500000" flipV="1">
              <a:off x="2815236" y="2275406"/>
              <a:ext cx="958105" cy="727803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Trapezoid 70"/>
            <p:cNvSpPr/>
            <p:nvPr/>
          </p:nvSpPr>
          <p:spPr>
            <a:xfrm rot="18269909">
              <a:off x="2277469" y="2274094"/>
              <a:ext cx="2046905" cy="743353"/>
            </a:xfrm>
            <a:prstGeom prst="trapezoid">
              <a:avLst>
                <a:gd name="adj" fmla="val 106364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4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2183165" y="1883226"/>
              <a:ext cx="858485" cy="596449"/>
            </a:xfrm>
            <a:prstGeom prst="straightConnector1">
              <a:avLst/>
            </a:prstGeom>
            <a:ln w="41275">
              <a:solidFill>
                <a:srgbClr val="008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7434754" y="1997726"/>
            <a:ext cx="1505146" cy="1411220"/>
            <a:chOff x="3603625" y="2539540"/>
            <a:chExt cx="1505146" cy="1411220"/>
          </a:xfrm>
        </p:grpSpPr>
        <p:sp>
          <p:nvSpPr>
            <p:cNvPr id="75" name="Oval 74"/>
            <p:cNvSpPr/>
            <p:nvPr/>
          </p:nvSpPr>
          <p:spPr>
            <a:xfrm>
              <a:off x="4449897" y="2952596"/>
              <a:ext cx="120650" cy="127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44"/>
            <p:cNvSpPr>
              <a:spLocks noChangeArrowheads="1"/>
            </p:cNvSpPr>
            <p:nvPr/>
          </p:nvSpPr>
          <p:spPr bwMode="auto">
            <a:xfrm rot="7500000" flipV="1">
              <a:off x="4265817" y="2812354"/>
              <a:ext cx="958105" cy="727803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Trapezoid 76"/>
            <p:cNvSpPr/>
            <p:nvPr/>
          </p:nvSpPr>
          <p:spPr>
            <a:xfrm rot="13522650">
              <a:off x="4518763" y="2552142"/>
              <a:ext cx="269011" cy="663958"/>
            </a:xfrm>
            <a:prstGeom prst="trapezoid">
              <a:avLst>
                <a:gd name="adj" fmla="val 32207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4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V="1">
              <a:off x="3603625" y="3014133"/>
              <a:ext cx="900642" cy="936627"/>
            </a:xfrm>
            <a:prstGeom prst="straightConnector1">
              <a:avLst/>
            </a:prstGeom>
            <a:ln w="41275">
              <a:solidFill>
                <a:srgbClr val="008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4504268" y="2539540"/>
              <a:ext cx="507596" cy="474593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5843134" y="1800120"/>
            <a:ext cx="1328431" cy="1675929"/>
            <a:chOff x="7371660" y="2068015"/>
            <a:chExt cx="1328431" cy="1675929"/>
          </a:xfrm>
        </p:grpSpPr>
        <p:sp>
          <p:nvSpPr>
            <p:cNvPr id="81" name="Oval 44"/>
            <p:cNvSpPr>
              <a:spLocks noChangeArrowheads="1"/>
            </p:cNvSpPr>
            <p:nvPr/>
          </p:nvSpPr>
          <p:spPr bwMode="auto">
            <a:xfrm rot="7500000" flipV="1">
              <a:off x="7857137" y="2675890"/>
              <a:ext cx="958105" cy="727803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2" name="Straight Arrow Connector 81"/>
            <p:cNvCxnSpPr>
              <a:endCxn id="81" idx="0"/>
            </p:cNvCxnSpPr>
            <p:nvPr/>
          </p:nvCxnSpPr>
          <p:spPr>
            <a:xfrm flipV="1">
              <a:off x="7371660" y="2831067"/>
              <a:ext cx="666439" cy="912877"/>
            </a:xfrm>
            <a:prstGeom prst="straightConnector1">
              <a:avLst/>
            </a:prstGeom>
            <a:ln w="41275">
              <a:solidFill>
                <a:srgbClr val="008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81" idx="0"/>
            </p:cNvCxnSpPr>
            <p:nvPr/>
          </p:nvCxnSpPr>
          <p:spPr>
            <a:xfrm flipH="1">
              <a:off x="8038099" y="2068015"/>
              <a:ext cx="603561" cy="763052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77655" y="4484452"/>
            <a:ext cx="39626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/>
              <a:t>Sampled Luminosity:</a:t>
            </a:r>
          </a:p>
          <a:p>
            <a:r>
              <a:rPr lang="en-US" sz="2200" dirty="0" smtClean="0"/>
              <a:t>Run7 High Tower: 	0.</a:t>
            </a:r>
            <a:r>
              <a:rPr lang="ru-RU" sz="2200" dirty="0" smtClean="0"/>
              <a:t>56 </a:t>
            </a:r>
            <a:r>
              <a:rPr lang="en-US" sz="2200" dirty="0" smtClean="0"/>
              <a:t>n</a:t>
            </a:r>
            <a:r>
              <a:rPr lang="ru-RU" sz="2200" dirty="0" smtClean="0"/>
              <a:t>b</a:t>
            </a:r>
            <a:r>
              <a:rPr lang="ru-RU" sz="2200" baseline="30000" dirty="0" smtClean="0"/>
              <a:t>-1</a:t>
            </a:r>
            <a:endParaRPr lang="en-US" sz="2200" baseline="30000" dirty="0" smtClean="0"/>
          </a:p>
          <a:p>
            <a:r>
              <a:rPr lang="en-US" sz="2200" dirty="0" smtClean="0"/>
              <a:t>Run14 High Tower: 	14 </a:t>
            </a:r>
            <a:r>
              <a:rPr lang="en-US" sz="2200" dirty="0"/>
              <a:t>n</a:t>
            </a:r>
            <a:r>
              <a:rPr lang="ru-RU" sz="2200" dirty="0"/>
              <a:t>b</a:t>
            </a:r>
            <a:r>
              <a:rPr lang="ru-RU" sz="2200" baseline="30000" dirty="0"/>
              <a:t>-</a:t>
            </a:r>
            <a:r>
              <a:rPr lang="ru-RU" sz="2200" baseline="30000" dirty="0" smtClean="0"/>
              <a:t>1</a:t>
            </a:r>
            <a:endParaRPr lang="en-US" sz="2200" dirty="0" smtClean="0"/>
          </a:p>
          <a:p>
            <a:r>
              <a:rPr lang="en-US" sz="2400" dirty="0" smtClean="0"/>
              <a:t>Statistics × 30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3935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0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87805"/>
            <a:ext cx="8229600" cy="486915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Jet reconstruction of leading and recoil jet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400" dirty="0" smtClean="0">
                <a:solidFill>
                  <a:srgbClr val="000000"/>
                </a:solidFill>
              </a:rPr>
              <a:t>Energy loss </a:t>
            </a:r>
            <a:r>
              <a:rPr lang="en-US" sz="2400" i="1" dirty="0" smtClean="0">
                <a:solidFill>
                  <a:srgbClr val="000000"/>
                </a:solidFill>
              </a:rPr>
              <a:t>jet-by-jet</a:t>
            </a:r>
            <a:r>
              <a:rPr lang="en-US" sz="2400" dirty="0" smtClean="0">
                <a:solidFill>
                  <a:srgbClr val="000000"/>
                </a:solidFill>
              </a:rPr>
              <a:t> instead of ensemble-based</a:t>
            </a:r>
          </a:p>
          <a:p>
            <a:endParaRPr lang="en-US" sz="2400" dirty="0" smtClean="0">
              <a:solidFill>
                <a:srgbClr val="000000"/>
              </a:solidFill>
              <a:sym typeface="Wingdings"/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A</a:t>
            </a:r>
            <a:r>
              <a:rPr lang="en-US" sz="2400" baseline="-25000" dirty="0" smtClean="0">
                <a:solidFill>
                  <a:srgbClr val="000000"/>
                </a:solidFill>
              </a:rPr>
              <a:t>J</a:t>
            </a:r>
            <a:r>
              <a:rPr lang="en-US" sz="2400" dirty="0" smtClean="0">
                <a:solidFill>
                  <a:srgbClr val="000000"/>
                </a:solidFill>
              </a:rPr>
              <a:t>: Define </a:t>
            </a:r>
            <a:r>
              <a:rPr lang="en-US" sz="2400" dirty="0">
                <a:solidFill>
                  <a:srgbClr val="000000"/>
                </a:solidFill>
              </a:rPr>
              <a:t>a subset of </a:t>
            </a:r>
            <a:r>
              <a:rPr lang="en-US" sz="2400" dirty="0" smtClean="0"/>
              <a:t>imbalanced di-jets in </a:t>
            </a:r>
            <a:r>
              <a:rPr lang="en-US" sz="2400" dirty="0" err="1" smtClean="0"/>
              <a:t>Au+Au</a:t>
            </a:r>
            <a:r>
              <a:rPr lang="en-US" sz="2400" dirty="0" smtClean="0"/>
              <a:t>, that can be restored to </a:t>
            </a:r>
            <a:r>
              <a:rPr lang="en-US" sz="2400" i="1" dirty="0" err="1" smtClean="0"/>
              <a:t>pp</a:t>
            </a:r>
            <a:r>
              <a:rPr lang="en-US" sz="2400" dirty="0" smtClean="0"/>
              <a:t> balance</a:t>
            </a:r>
          </a:p>
          <a:p>
            <a:pPr lvl="1"/>
            <a:r>
              <a:rPr lang="en-US" sz="2400" b="1" dirty="0" smtClean="0">
                <a:solidFill>
                  <a:srgbClr val="800000"/>
                </a:solidFill>
              </a:rPr>
              <a:t>For the first time,</a:t>
            </a:r>
            <a:r>
              <a:rPr lang="en-US" sz="2400" b="1" dirty="0" smtClean="0"/>
              <a:t> </a:t>
            </a:r>
            <a:r>
              <a:rPr lang="en-US" sz="2400" dirty="0" smtClean="0"/>
              <a:t>“lost” energy seems </a:t>
            </a:r>
            <a:r>
              <a:rPr lang="en-US" sz="2400" b="1" dirty="0" smtClean="0">
                <a:solidFill>
                  <a:srgbClr val="800000"/>
                </a:solidFill>
              </a:rPr>
              <a:t>contained within R=0.4 and low </a:t>
            </a:r>
            <a:r>
              <a:rPr lang="en-US" sz="2400" b="1" dirty="0" err="1" smtClean="0">
                <a:solidFill>
                  <a:srgbClr val="800000"/>
                </a:solidFill>
              </a:rPr>
              <a:t>p</a:t>
            </a:r>
            <a:r>
              <a:rPr lang="en-US" sz="2400" b="1" baseline="-25000" dirty="0" err="1" smtClean="0">
                <a:solidFill>
                  <a:srgbClr val="800000"/>
                </a:solidFill>
              </a:rPr>
              <a:t>T</a:t>
            </a:r>
            <a:endParaRPr lang="en-US" sz="2400" baseline="-250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uFill>
                  <a:solidFill/>
                </a:uFill>
                <a:sym typeface="Helvetica"/>
              </a:rPr>
              <a:t>Imbalance remains for smaller cone or higher constituent cutoff</a:t>
            </a:r>
            <a:r>
              <a:rPr lang="en-US" sz="2400" dirty="0">
                <a:solidFill>
                  <a:schemeClr val="tx1"/>
                </a:solidFill>
                <a:sym typeface="Helvetica"/>
              </a:rPr>
              <a:t> </a:t>
            </a:r>
          </a:p>
          <a:p>
            <a:pPr marL="274320" lvl="1" indent="0" algn="ctr">
              <a:buNone/>
            </a:pPr>
            <a:r>
              <a:rPr lang="en-US" sz="2400" dirty="0" smtClean="0">
                <a:sym typeface="Wingdings"/>
              </a:rPr>
              <a:t> Observed </a:t>
            </a:r>
            <a:r>
              <a:rPr lang="en-US" sz="2400" b="1" dirty="0" smtClean="0">
                <a:solidFill>
                  <a:schemeClr val="tx1"/>
                </a:solidFill>
                <a:sym typeface="Wingdings"/>
              </a:rPr>
              <a:t>Broadening</a:t>
            </a:r>
            <a:r>
              <a:rPr lang="en-US" sz="2400" b="1" dirty="0" smtClean="0">
                <a:solidFill>
                  <a:srgbClr val="0080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and </a:t>
            </a:r>
            <a:r>
              <a:rPr lang="en-US" sz="2400" b="1" dirty="0">
                <a:solidFill>
                  <a:srgbClr val="000000"/>
                </a:solidFill>
                <a:sym typeface="Wingdings"/>
              </a:rPr>
              <a:t>Softening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sym typeface="Wingdings"/>
              </a:rPr>
              <a:t>jet-by-jet</a:t>
            </a:r>
          </a:p>
          <a:p>
            <a:pPr lvl="2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8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3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roup 407"/>
          <p:cNvGrpSpPr/>
          <p:nvPr/>
        </p:nvGrpSpPr>
        <p:grpSpPr>
          <a:xfrm>
            <a:off x="132308" y="645795"/>
            <a:ext cx="5165500" cy="3726181"/>
            <a:chOff x="51759" y="0"/>
            <a:chExt cx="5739442" cy="4140200"/>
          </a:xfrm>
        </p:grpSpPr>
        <p:pic>
          <p:nvPicPr>
            <p:cNvPr id="405" name="aj_4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5400000">
              <a:off x="937882" y="-713118"/>
              <a:ext cx="4038601" cy="5668036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406" name="Shape 406"/>
            <p:cNvSpPr/>
            <p:nvPr/>
          </p:nvSpPr>
          <p:spPr>
            <a:xfrm rot="16200000">
              <a:off x="-787400" y="839159"/>
              <a:ext cx="1917699" cy="23938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1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Event Fraction</a:t>
              </a:r>
            </a:p>
          </p:txBody>
        </p:sp>
      </p:grpSp>
      <p:sp>
        <p:nvSpPr>
          <p:cNvPr id="408" name="Shape 4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/>
          <a:lstStyle/>
          <a:p>
            <a:pPr lvl="0">
              <a:defRPr sz="1800" b="0">
                <a:uFillTx/>
              </a:defRPr>
            </a:pPr>
            <a:r>
              <a:rPr sz="2500" b="1">
                <a:uFill>
                  <a:solidFill/>
                </a:uFill>
              </a:rPr>
              <a:t>pp HT Reference  and Systematic Errors</a:t>
            </a:r>
          </a:p>
        </p:txBody>
      </p:sp>
      <p:sp>
        <p:nvSpPr>
          <p:cNvPr id="410" name="Shape 410"/>
          <p:cNvSpPr/>
          <p:nvPr/>
        </p:nvSpPr>
        <p:spPr>
          <a:xfrm>
            <a:off x="5395345" y="4331971"/>
            <a:ext cx="2058141" cy="283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1100" i="1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STAR, PRL </a:t>
            </a:r>
            <a:r>
              <a:rPr sz="1100" b="1" i="1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112</a:t>
            </a:r>
            <a:r>
              <a:rPr sz="1100" i="1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, 122301 (2014)</a:t>
            </a:r>
          </a:p>
        </p:txBody>
      </p:sp>
      <p:sp>
        <p:nvSpPr>
          <p:cNvPr id="411" name="Shape 411"/>
          <p:cNvSpPr/>
          <p:nvPr/>
        </p:nvSpPr>
        <p:spPr>
          <a:xfrm>
            <a:off x="5303520" y="1211580"/>
            <a:ext cx="3234690" cy="2543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810"/>
              </a:spcBef>
              <a:defRPr sz="1800">
                <a:uFillTx/>
              </a:defRPr>
            </a:pPr>
            <a:r>
              <a:rPr sz="2000" b="1" u="sng">
                <a:uFill>
                  <a:solidFill/>
                </a:uFill>
                <a:sym typeface="Helvetica"/>
              </a:rPr>
              <a:t>Reference:</a:t>
            </a:r>
          </a:p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2000" b="1">
                <a:uFill>
                  <a:solidFill/>
                </a:uFill>
                <a:sym typeface="Helvetica"/>
              </a:rPr>
              <a:t>pp HT ⊗ AuAu MB</a:t>
            </a:r>
          </a:p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Embed pp HT randomly</a:t>
            </a:r>
          </a:p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into AuAu 0-20% minimum</a:t>
            </a:r>
          </a:p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bias event, adjusted for</a:t>
            </a:r>
          </a:p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relative tracking efficiency</a:t>
            </a:r>
          </a:p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between pp HT Y06 and</a:t>
            </a:r>
          </a:p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AuAu HT Y07</a:t>
            </a:r>
          </a:p>
        </p:txBody>
      </p:sp>
      <p:sp>
        <p:nvSpPr>
          <p:cNvPr id="412" name="Shape 412"/>
          <p:cNvSpPr/>
          <p:nvPr/>
        </p:nvSpPr>
        <p:spPr>
          <a:xfrm>
            <a:off x="422910" y="4526280"/>
            <a:ext cx="7978140" cy="186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2000" b="1" u="sng">
                <a:uFill>
                  <a:solidFill/>
                </a:uFill>
                <a:sym typeface="Helvetica"/>
              </a:rPr>
              <a:t>Systematic Uncertainties (Analogous to Jet-Hadron Corr.)</a:t>
            </a:r>
          </a:p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- Tracking efficiency uncertainties 6%</a:t>
            </a:r>
          </a:p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- Relative Tower energy scale uncertainty 2%</a:t>
            </a:r>
          </a:p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- Background/vn: Null-Hypothesis Method1 vs. Method2</a:t>
            </a:r>
          </a:p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- Remaining uncertainties negligible</a:t>
            </a:r>
          </a:p>
        </p:txBody>
      </p:sp>
      <p:sp>
        <p:nvSpPr>
          <p:cNvPr id="413" name="Shape 413"/>
          <p:cNvSpPr/>
          <p:nvPr/>
        </p:nvSpPr>
        <p:spPr>
          <a:xfrm flipH="1">
            <a:off x="1062991" y="2775952"/>
            <a:ext cx="925271" cy="1784619"/>
          </a:xfrm>
          <a:prstGeom prst="line">
            <a:avLst/>
          </a:prstGeom>
          <a:ln w="25400">
            <a:solidFill/>
            <a:round/>
            <a:headEnd type="triangle"/>
          </a:ln>
        </p:spPr>
        <p:txBody>
          <a:bodyPr lIns="0" tIns="0" rIns="0" bIns="0"/>
          <a:lstStyle/>
          <a:p>
            <a:pPr defTabSz="41148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14" name="Shape 414"/>
          <p:cNvSpPr/>
          <p:nvPr/>
        </p:nvSpPr>
        <p:spPr>
          <a:xfrm flipV="1">
            <a:off x="2514041" y="1492267"/>
            <a:ext cx="2768577" cy="679433"/>
          </a:xfrm>
          <a:prstGeom prst="line">
            <a:avLst/>
          </a:prstGeom>
          <a:ln w="25400">
            <a:solidFill/>
            <a:round/>
            <a:headEnd type="triangle"/>
          </a:ln>
        </p:spPr>
        <p:txBody>
          <a:bodyPr lIns="0" tIns="0" rIns="0" bIns="0"/>
          <a:lstStyle/>
          <a:p>
            <a:pPr defTabSz="41148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417" name="Group 417"/>
          <p:cNvGrpSpPr/>
          <p:nvPr/>
        </p:nvGrpSpPr>
        <p:grpSpPr>
          <a:xfrm>
            <a:off x="3383280" y="2714625"/>
            <a:ext cx="1095677" cy="377220"/>
            <a:chOff x="0" y="0"/>
            <a:chExt cx="1217418" cy="419133"/>
          </a:xfrm>
        </p:grpSpPr>
        <p:pic>
          <p:nvPicPr>
            <p:cNvPr id="415" name="StarIcon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6" name="Shape 416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>
                  <a:uFill>
                    <a:solidFill/>
                  </a:uFill>
                </a:rPr>
                <a:t>Preliminary</a:t>
              </a:r>
            </a:p>
          </p:txBody>
        </p: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aj_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2575411" y="421626"/>
            <a:ext cx="4498812" cy="6155055"/>
          </a:xfrm>
          <a:prstGeom prst="rect">
            <a:avLst/>
          </a:prstGeom>
          <a:ln w="12700">
            <a:round/>
          </a:ln>
        </p:spPr>
      </p:pic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rmAutofit fontScale="90000"/>
          </a:bodyPr>
          <a:lstStyle/>
          <a:p>
            <a:pPr lvl="0">
              <a:defRPr sz="1800" b="0">
                <a:uFillTx/>
              </a:defRPr>
            </a:pPr>
            <a:r>
              <a:rPr lang="en-US" sz="2800" dirty="0">
                <a:uFill>
                  <a:solidFill/>
                </a:uFill>
              </a:rPr>
              <a:t>Di-Jet Imbalance A</a:t>
            </a:r>
            <a:r>
              <a:rPr lang="en-US" sz="2800" baseline="-5999" dirty="0">
                <a:uFill>
                  <a:solidFill/>
                </a:uFill>
              </a:rPr>
              <a:t>J</a:t>
            </a:r>
            <a:r>
              <a:rPr lang="en-US" sz="2800" dirty="0">
                <a:uFill>
                  <a:solidFill/>
                </a:uFill>
              </a:rPr>
              <a:t> </a:t>
            </a:r>
            <a:br>
              <a:rPr lang="en-US" sz="2800" dirty="0">
                <a:uFill>
                  <a:solidFill/>
                </a:uFill>
              </a:rPr>
            </a:br>
            <a:r>
              <a:rPr lang="en-US" sz="2800" dirty="0">
                <a:uFill>
                  <a:solidFill/>
                </a:uFill>
              </a:rPr>
              <a:t>Central </a:t>
            </a:r>
            <a:r>
              <a:rPr lang="en-US" sz="2800" dirty="0" err="1">
                <a:uFill>
                  <a:solidFill/>
                </a:uFill>
              </a:rPr>
              <a:t>Au+Au</a:t>
            </a:r>
            <a:r>
              <a:rPr lang="en-US" sz="2800" dirty="0">
                <a:uFill>
                  <a:solidFill/>
                </a:uFill>
              </a:rPr>
              <a:t>, R=</a:t>
            </a:r>
            <a:r>
              <a:rPr lang="en-US" sz="2800" dirty="0" smtClean="0">
                <a:uFill>
                  <a:solidFill/>
                </a:uFill>
              </a:rPr>
              <a:t>0.2</a:t>
            </a:r>
            <a:endParaRPr sz="2500" b="1" dirty="0">
              <a:uFill>
                <a:solidFill/>
              </a:uFill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5227724" y="2055563"/>
            <a:ext cx="2160240" cy="846311"/>
          </a:xfrm>
          <a:prstGeom prst="rect">
            <a:avLst/>
          </a:prstGeom>
          <a:solidFill>
            <a:srgbClr val="FFFFFF"/>
          </a:solidFill>
          <a:ln w="12700"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210" name="Group 210"/>
          <p:cNvGrpSpPr/>
          <p:nvPr/>
        </p:nvGrpSpPr>
        <p:grpSpPr>
          <a:xfrm>
            <a:off x="1747289" y="1249747"/>
            <a:ext cx="6155055" cy="4498814"/>
            <a:chOff x="0" y="0"/>
            <a:chExt cx="7200900" cy="5130800"/>
          </a:xfrm>
        </p:grpSpPr>
        <p:pic>
          <p:nvPicPr>
            <p:cNvPr id="207" name="aj_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208" name="Shape 208"/>
            <p:cNvSpPr/>
            <p:nvPr/>
          </p:nvSpPr>
          <p:spPr>
            <a:xfrm>
              <a:off x="3816350" y="869950"/>
              <a:ext cx="2425700" cy="4572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3829050" y="1568450"/>
              <a:ext cx="2514600" cy="3048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11" name="Shape 211"/>
          <p:cNvSpPr/>
          <p:nvPr/>
        </p:nvSpPr>
        <p:spPr>
          <a:xfrm>
            <a:off x="228601" y="2926080"/>
            <a:ext cx="102592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100">
                <a:uFill>
                  <a:solidFill/>
                </a:uFill>
                <a:sym typeface="Helvetica"/>
              </a:rPr>
              <a:t>Sys. Uncertainties:</a:t>
            </a:r>
            <a:br>
              <a:rPr sz="1100">
                <a:uFill>
                  <a:solidFill/>
                </a:uFill>
                <a:sym typeface="Helvetica"/>
              </a:rPr>
            </a:br>
            <a:r>
              <a:rPr sz="1100">
                <a:uFill>
                  <a:solidFill/>
                </a:uFill>
                <a:sym typeface="Helvetica"/>
              </a:rPr>
              <a:t>- tracking eff. 6%</a:t>
            </a:r>
            <a:br>
              <a:rPr sz="1100">
                <a:uFill>
                  <a:solidFill/>
                </a:uFill>
                <a:sym typeface="Helvetica"/>
              </a:rPr>
            </a:br>
            <a:r>
              <a:rPr sz="1100">
                <a:uFill>
                  <a:solidFill/>
                </a:uFill>
                <a:sym typeface="Helvetica"/>
              </a:rPr>
              <a:t>- tower energy</a:t>
            </a:r>
            <a:br>
              <a:rPr sz="1100">
                <a:uFill>
                  <a:solidFill/>
                </a:uFill>
                <a:sym typeface="Helvetica"/>
              </a:rPr>
            </a:br>
            <a:r>
              <a:rPr sz="1100">
                <a:uFill>
                  <a:solidFill/>
                </a:uFill>
                <a:sym typeface="Helvetica"/>
              </a:rPr>
              <a:t>  scale 2% </a:t>
            </a:r>
          </a:p>
        </p:txBody>
      </p:sp>
      <p:pic>
        <p:nvPicPr>
          <p:cNvPr id="213" name="aj_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2575411" y="509166"/>
            <a:ext cx="4498812" cy="6155055"/>
          </a:xfrm>
          <a:prstGeom prst="rect">
            <a:avLst/>
          </a:prstGeom>
          <a:ln w="12700">
            <a:round/>
          </a:ln>
        </p:spPr>
      </p:pic>
      <p:sp>
        <p:nvSpPr>
          <p:cNvPr id="214" name="Shape 214"/>
          <p:cNvSpPr/>
          <p:nvPr/>
        </p:nvSpPr>
        <p:spPr>
          <a:xfrm>
            <a:off x="6921867" y="5572500"/>
            <a:ext cx="660403" cy="2769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dirty="0">
                <a:uFill>
                  <a:solidFill/>
                </a:uFill>
                <a:sym typeface="Helvetica"/>
              </a:rPr>
              <a:t>|A</a:t>
            </a:r>
            <a:r>
              <a:rPr baseline="-5999" dirty="0">
                <a:uFill>
                  <a:solidFill/>
                </a:uFill>
                <a:sym typeface="Helvetica"/>
              </a:rPr>
              <a:t>J</a:t>
            </a:r>
            <a:r>
              <a:rPr dirty="0">
                <a:uFill>
                  <a:solidFill/>
                </a:uFill>
                <a:sym typeface="Helvetica"/>
              </a:rPr>
              <a:t>|</a:t>
            </a:r>
          </a:p>
        </p:txBody>
      </p:sp>
      <p:grpSp>
        <p:nvGrpSpPr>
          <p:cNvPr id="217" name="Group 217"/>
          <p:cNvGrpSpPr/>
          <p:nvPr/>
        </p:nvGrpSpPr>
        <p:grpSpPr>
          <a:xfrm>
            <a:off x="6084974" y="3810068"/>
            <a:ext cx="1040603" cy="367506"/>
            <a:chOff x="0" y="0"/>
            <a:chExt cx="1217418" cy="419133"/>
          </a:xfrm>
        </p:grpSpPr>
        <p:pic>
          <p:nvPicPr>
            <p:cNvPr id="215" name="StarIcon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6" name="Shape 216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 dirty="0">
                  <a:uFill>
                    <a:solidFill/>
                  </a:uFill>
                </a:rPr>
                <a:t>Preliminary</a:t>
              </a:r>
            </a:p>
          </p:txBody>
        </p:sp>
      </p:grpSp>
      <p:sp>
        <p:nvSpPr>
          <p:cNvPr id="218" name="Shape 218"/>
          <p:cNvSpPr/>
          <p:nvPr/>
        </p:nvSpPr>
        <p:spPr>
          <a:xfrm rot="16200000">
            <a:off x="997125" y="2302452"/>
            <a:ext cx="1681487" cy="2616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Event Fraction</a:t>
            </a:r>
          </a:p>
        </p:txBody>
      </p:sp>
      <p:sp>
        <p:nvSpPr>
          <p:cNvPr id="219" name="Shape 219"/>
          <p:cNvSpPr/>
          <p:nvPr/>
        </p:nvSpPr>
        <p:spPr>
          <a:xfrm>
            <a:off x="2087293" y="1353782"/>
            <a:ext cx="5609644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300" b="1" dirty="0">
                <a:uFill>
                  <a:solidFill/>
                </a:uFill>
                <a:sym typeface="Helvetica"/>
              </a:rPr>
              <a:t>Anti-k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dirty="0">
                <a:uFill>
                  <a:solidFill/>
                </a:uFill>
                <a:sym typeface="Helvetica"/>
              </a:rPr>
              <a:t> R=0.2, </a:t>
            </a:r>
            <a:r>
              <a:rPr sz="1300" b="1" dirty="0" smtClean="0">
                <a:uFill>
                  <a:solidFill/>
                </a:uFill>
                <a:sym typeface="Helvetica"/>
              </a:rPr>
              <a:t>p</a:t>
            </a:r>
            <a:r>
              <a:rPr sz="1300" b="1" baseline="-5999" dirty="0" smtClean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 smtClean="0">
                <a:uFill>
                  <a:solidFill/>
                </a:uFill>
                <a:sym typeface="Helvetica"/>
              </a:rPr>
              <a:t>Lead</a:t>
            </a:r>
            <a:r>
              <a:rPr sz="1300" b="1" dirty="0" smtClean="0">
                <a:uFill>
                  <a:solidFill/>
                </a:uFill>
                <a:sym typeface="Helvetica"/>
              </a:rPr>
              <a:t>&gt;16 GeV &amp; p</a:t>
            </a:r>
            <a:r>
              <a:rPr sz="1300" b="1" baseline="-5999" dirty="0" smtClean="0">
                <a:uFill>
                  <a:solidFill/>
                </a:uFill>
                <a:sym typeface="Helvetica"/>
              </a:rPr>
              <a:t>T,</a:t>
            </a:r>
            <a:r>
              <a:rPr lang="en-US" sz="1300" b="1" baseline="30000" dirty="0" smtClean="0">
                <a:uFill>
                  <a:solidFill/>
                </a:uFill>
                <a:sym typeface="Helvetica"/>
              </a:rPr>
              <a:t>SubLead</a:t>
            </a:r>
            <a:r>
              <a:rPr sz="1300" b="1" dirty="0" smtClean="0">
                <a:uFill>
                  <a:solidFill/>
                </a:uFill>
                <a:sym typeface="Helvetica"/>
              </a:rPr>
              <a:t>&gt;8 GeV with p</a:t>
            </a:r>
            <a:r>
              <a:rPr sz="1300" b="1" baseline="-5999" dirty="0" smtClean="0">
                <a:uFill>
                  <a:solidFill/>
                </a:uFill>
                <a:sym typeface="Helvetica"/>
              </a:rPr>
              <a:t>T</a:t>
            </a:r>
            <a:r>
              <a:rPr sz="1300" b="1" baseline="31999" dirty="0" smtClean="0">
                <a:uFill>
                  <a:solidFill/>
                </a:uFill>
                <a:sym typeface="Helvetica"/>
              </a:rPr>
              <a:t>cut</a:t>
            </a:r>
            <a:r>
              <a:rPr sz="1300" b="1" dirty="0" smtClean="0">
                <a:uFill>
                  <a:solidFill/>
                </a:uFill>
                <a:sym typeface="Helvetica"/>
              </a:rPr>
              <a:t>&gt;2 </a:t>
            </a:r>
            <a:r>
              <a:rPr sz="1300" b="1" dirty="0">
                <a:uFill>
                  <a:solidFill/>
                </a:uFill>
                <a:sym typeface="Helvetica"/>
              </a:rPr>
              <a:t>GeV/c</a:t>
            </a:r>
          </a:p>
        </p:txBody>
      </p:sp>
      <p:sp>
        <p:nvSpPr>
          <p:cNvPr id="220" name="Shape 220"/>
          <p:cNvSpPr/>
          <p:nvPr/>
        </p:nvSpPr>
        <p:spPr>
          <a:xfrm>
            <a:off x="7680960" y="2811780"/>
            <a:ext cx="94261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100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p-</a:t>
            </a:r>
            <a:r>
              <a:rPr sz="11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value</a:t>
            </a:r>
            <a:r>
              <a:rPr lang="en-US" sz="11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sz="11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&lt;</a:t>
            </a:r>
            <a:r>
              <a:rPr lang="en-US" sz="11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sz="11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10</a:t>
            </a:r>
            <a:r>
              <a:rPr sz="1100"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-10</a:t>
            </a:r>
            <a:br>
              <a:rPr sz="1100"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</a:br>
            <a:r>
              <a:rPr sz="1100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(stat. error only)</a:t>
            </a:r>
          </a:p>
        </p:txBody>
      </p:sp>
      <p:sp>
        <p:nvSpPr>
          <p:cNvPr id="221" name="Shape 221"/>
          <p:cNvSpPr/>
          <p:nvPr/>
        </p:nvSpPr>
        <p:spPr>
          <a:xfrm>
            <a:off x="7680960" y="3257550"/>
            <a:ext cx="94261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100" dirty="0">
                <a:uFill>
                  <a:solidFill/>
                </a:uFill>
                <a:sym typeface="Helvetica"/>
              </a:rPr>
              <a:t>p-</a:t>
            </a:r>
            <a:r>
              <a:rPr sz="1100" dirty="0" smtClean="0">
                <a:uFill>
                  <a:solidFill/>
                </a:uFill>
                <a:sym typeface="Helvetica"/>
              </a:rPr>
              <a:t>value</a:t>
            </a:r>
            <a:r>
              <a:rPr lang="en-US" sz="1100" dirty="0" smtClean="0">
                <a:uFill>
                  <a:solidFill/>
                </a:uFill>
                <a:sym typeface="Helvetica"/>
              </a:rPr>
              <a:t> </a:t>
            </a:r>
            <a:r>
              <a:rPr sz="1100" dirty="0" smtClean="0">
                <a:uFill>
                  <a:solidFill/>
                </a:uFill>
                <a:sym typeface="Helvetica"/>
              </a:rPr>
              <a:t>&lt;</a:t>
            </a:r>
            <a:r>
              <a:rPr lang="en-US" sz="1100" dirty="0" smtClean="0">
                <a:uFill>
                  <a:solidFill/>
                </a:uFill>
                <a:sym typeface="Helvetica"/>
              </a:rPr>
              <a:t> </a:t>
            </a:r>
            <a:r>
              <a:rPr sz="1100" dirty="0" smtClean="0">
                <a:uFill>
                  <a:solidFill/>
                </a:uFill>
                <a:sym typeface="Helvetica"/>
              </a:rPr>
              <a:t>10</a:t>
            </a:r>
            <a:r>
              <a:rPr sz="1100" baseline="31999" dirty="0">
                <a:uFill>
                  <a:solidFill/>
                </a:uFill>
                <a:sym typeface="Helvetica"/>
              </a:rPr>
              <a:t>-4</a:t>
            </a:r>
            <a:br>
              <a:rPr sz="1100" baseline="31999" dirty="0">
                <a:uFill>
                  <a:solidFill/>
                </a:uFill>
                <a:sym typeface="Helvetica"/>
              </a:rPr>
            </a:br>
            <a:r>
              <a:rPr sz="1100" dirty="0">
                <a:uFill>
                  <a:solidFill/>
                </a:uFill>
                <a:sym typeface="Helvetica"/>
              </a:rPr>
              <a:t>(stat. error only)</a:t>
            </a:r>
          </a:p>
        </p:txBody>
      </p:sp>
      <p:sp>
        <p:nvSpPr>
          <p:cNvPr id="212" name="Shape 212"/>
          <p:cNvSpPr/>
          <p:nvPr/>
        </p:nvSpPr>
        <p:spPr>
          <a:xfrm>
            <a:off x="1758483" y="5666086"/>
            <a:ext cx="614386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200" b="1" dirty="0">
                <a:sym typeface="Helvetica"/>
              </a:rPr>
              <a:t>Matched Au+Au A</a:t>
            </a:r>
            <a:r>
              <a:rPr sz="2200" b="1" baseline="-5999" dirty="0">
                <a:sym typeface="Helvetica"/>
              </a:rPr>
              <a:t>J</a:t>
            </a:r>
            <a:r>
              <a:rPr sz="2200" b="1" dirty="0">
                <a:sym typeface="Helvetica"/>
              </a:rPr>
              <a:t> ≠  p+p A</a:t>
            </a:r>
            <a:r>
              <a:rPr sz="2200" b="1" baseline="-5999" dirty="0">
                <a:sym typeface="Helvetica"/>
              </a:rPr>
              <a:t>J </a:t>
            </a:r>
            <a:r>
              <a:rPr sz="2200" b="1" dirty="0">
                <a:sym typeface="Helvetica"/>
              </a:rPr>
              <a:t>for R=0.2</a:t>
            </a:r>
          </a:p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200" b="1" dirty="0">
                <a:sym typeface="Helvetica"/>
              </a:rPr>
              <a:t>→ (recoil) Jet broadening in 0.2 − 0.4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 useBgFill="1">
        <p:nvSpPr>
          <p:cNvPr id="23" name="TextBox 22"/>
          <p:cNvSpPr txBox="1"/>
          <p:nvPr/>
        </p:nvSpPr>
        <p:spPr>
          <a:xfrm>
            <a:off x="5563393" y="3011328"/>
            <a:ext cx="151936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Central </a:t>
            </a:r>
            <a:r>
              <a:rPr lang="en-US" sz="1300" b="1" dirty="0" err="1" smtClean="0"/>
              <a:t>Au+Au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anti-</a:t>
            </a:r>
            <a:r>
              <a:rPr lang="en-US" sz="1300" b="1" dirty="0" err="1" smtClean="0"/>
              <a:t>k</a:t>
            </a:r>
            <a:r>
              <a:rPr lang="en-US" sz="1300" b="1" baseline="-25000" dirty="0" err="1" smtClean="0"/>
              <a:t>T</a:t>
            </a:r>
            <a:r>
              <a:rPr lang="en-US" sz="1300" b="1" dirty="0" smtClean="0"/>
              <a:t>, R</a:t>
            </a:r>
            <a:r>
              <a:rPr lang="en-US" sz="1300" b="1" smtClean="0"/>
              <a:t>=0.2</a:t>
            </a:r>
            <a:endParaRPr lang="en-US" sz="13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6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 advAuto="0"/>
      <p:bldP spid="221" grpId="0" animBg="1" advAuto="0"/>
      <p:bldP spid="212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/>
          </p:cNvSpPr>
          <p:nvPr>
            <p:ph type="title"/>
          </p:nvPr>
        </p:nvSpPr>
        <p:spPr>
          <a:xfrm>
            <a:off x="262890" y="11430"/>
            <a:ext cx="8606791" cy="5829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>
                <a:uFillTx/>
              </a:defRPr>
            </a:pPr>
            <a:r>
              <a:rPr sz="2500" b="1">
                <a:uFill>
                  <a:solidFill/>
                </a:uFill>
              </a:rPr>
              <a:t> PYTHIA8 Particle Level (PL) and Toy Bkg. Model</a:t>
            </a:r>
          </a:p>
        </p:txBody>
      </p:sp>
      <p:sp>
        <p:nvSpPr>
          <p:cNvPr id="492" name="Shape 492"/>
          <p:cNvSpPr/>
          <p:nvPr/>
        </p:nvSpPr>
        <p:spPr>
          <a:xfrm>
            <a:off x="2034540" y="925830"/>
            <a:ext cx="491160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400" b="1">
                <a:uFill>
                  <a:solidFill/>
                </a:uFill>
                <a:sym typeface="Helvetica"/>
              </a:rPr>
              <a:t>Anti-k</a:t>
            </a:r>
            <a:r>
              <a:rPr sz="1400" b="1" baseline="-5999">
                <a:uFill>
                  <a:solidFill/>
                </a:uFill>
                <a:sym typeface="Helvetica"/>
              </a:rPr>
              <a:t>T</a:t>
            </a:r>
            <a:r>
              <a:rPr sz="1400" b="1">
                <a:uFill>
                  <a:solidFill/>
                </a:uFill>
                <a:sym typeface="Helvetica"/>
              </a:rPr>
              <a:t> R=0.4, p</a:t>
            </a:r>
            <a:r>
              <a:rPr sz="1400" b="1" baseline="-5999">
                <a:uFill>
                  <a:solidFill/>
                </a:uFill>
                <a:sym typeface="Helvetica"/>
              </a:rPr>
              <a:t>T,1</a:t>
            </a:r>
            <a:r>
              <a:rPr sz="1400" b="1">
                <a:uFill>
                  <a:solidFill/>
                </a:uFill>
                <a:sym typeface="Helvetica"/>
              </a:rPr>
              <a:t>&gt;20 GeV &amp; p</a:t>
            </a:r>
            <a:r>
              <a:rPr sz="1400" b="1" baseline="-5999">
                <a:uFill>
                  <a:solidFill/>
                </a:uFill>
                <a:sym typeface="Helvetica"/>
              </a:rPr>
              <a:t>T,2</a:t>
            </a:r>
            <a:r>
              <a:rPr sz="1400" b="1">
                <a:uFill>
                  <a:solidFill/>
                </a:uFill>
                <a:sym typeface="Helvetica"/>
              </a:rPr>
              <a:t>&gt;10 GeV with p</a:t>
            </a:r>
            <a:r>
              <a:rPr sz="1400" b="1" baseline="-5999">
                <a:uFill>
                  <a:solidFill/>
                </a:uFill>
                <a:sym typeface="Helvetica"/>
              </a:rPr>
              <a:t>T</a:t>
            </a:r>
            <a:r>
              <a:rPr sz="1400" b="1" baseline="31999">
                <a:uFill>
                  <a:solidFill/>
                </a:uFill>
                <a:sym typeface="Helvetica"/>
              </a:rPr>
              <a:t>cut</a:t>
            </a:r>
            <a:r>
              <a:rPr sz="1400" b="1">
                <a:uFill>
                  <a:solidFill/>
                </a:uFill>
                <a:sym typeface="Helvetica"/>
              </a:rPr>
              <a:t>&gt;2 GeV</a:t>
            </a:r>
          </a:p>
        </p:txBody>
      </p:sp>
      <p:grpSp>
        <p:nvGrpSpPr>
          <p:cNvPr id="497" name="Group 497"/>
          <p:cNvGrpSpPr/>
          <p:nvPr/>
        </p:nvGrpSpPr>
        <p:grpSpPr>
          <a:xfrm>
            <a:off x="646435" y="754380"/>
            <a:ext cx="7811767" cy="5543550"/>
            <a:chOff x="51511" y="0"/>
            <a:chExt cx="8679739" cy="6159500"/>
          </a:xfrm>
        </p:grpSpPr>
        <p:grpSp>
          <p:nvGrpSpPr>
            <p:cNvPr id="495" name="Group 495"/>
            <p:cNvGrpSpPr/>
            <p:nvPr/>
          </p:nvGrpSpPr>
          <p:grpSpPr>
            <a:xfrm>
              <a:off x="95249" y="0"/>
              <a:ext cx="8636001" cy="6159500"/>
              <a:chOff x="0" y="0"/>
              <a:chExt cx="8636000" cy="6159500"/>
            </a:xfrm>
          </p:grpSpPr>
          <p:pic>
            <p:nvPicPr>
              <p:cNvPr id="493" name="pythia_compare.gif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8636000" cy="6159500"/>
              </a:xfrm>
              <a:prstGeom prst="rect">
                <a:avLst/>
              </a:prstGeom>
              <a:ln w="12700" cap="flat">
                <a:noFill/>
                <a:round/>
              </a:ln>
              <a:effectLst/>
            </p:spPr>
          </p:pic>
          <p:sp>
            <p:nvSpPr>
              <p:cNvPr id="494" name="Shape 494"/>
              <p:cNvSpPr/>
              <p:nvPr/>
            </p:nvSpPr>
            <p:spPr>
              <a:xfrm>
                <a:off x="4889500" y="736600"/>
                <a:ext cx="2235562" cy="15388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  <a:sym typeface="Helvetica"/>
                  </a:rPr>
                  <a:t>Pythia8 PL</a:t>
                </a:r>
              </a:p>
              <a:p>
                <a:pPr lvl="0">
                  <a:defRPr sz="1800">
                    <a:uFillTx/>
                  </a:defRPr>
                </a:pPr>
                <a:r>
                  <a:rPr>
                    <a:solidFill>
                      <a:srgbClr val="FF2600"/>
                    </a:solidFill>
                    <a:uFill>
                      <a:solidFill>
                        <a:srgbClr val="FF2600"/>
                      </a:solidFill>
                    </a:uFill>
                    <a:sym typeface="Helvetica"/>
                  </a:rPr>
                  <a:t>Pythia8 PL &amp; Bkg</a:t>
                </a:r>
              </a:p>
              <a:p>
                <a:pPr lvl="0">
                  <a:defRPr sz="1800">
                    <a:uFillTx/>
                  </a:defRPr>
                </a:pPr>
                <a:r>
                  <a:rPr>
                    <a:solidFill>
                      <a:srgbClr val="0433FF"/>
                    </a:solidFill>
                    <a:uFill>
                      <a:solidFill>
                        <a:srgbClr val="0433FF"/>
                      </a:solidFill>
                    </a:uFill>
                    <a:sym typeface="Helvetica"/>
                  </a:rPr>
                  <a:t>Pythia8 PL &amp; Bkg (v2)</a:t>
                </a:r>
              </a:p>
              <a:p>
                <a:pPr lvl="0">
                  <a:defRPr sz="1800">
                    <a:uFillTx/>
                  </a:defRPr>
                </a:pPr>
                <a:r>
                  <a:rPr>
                    <a:solidFill>
                      <a:srgbClr val="FF40FF"/>
                    </a:solidFill>
                    <a:uFill>
                      <a:solidFill>
                        <a:srgbClr val="FF40FF"/>
                      </a:solidFill>
                    </a:uFill>
                    <a:sym typeface="Helvetica"/>
                  </a:rPr>
                  <a:t>Pythia8 PL &amp; Bkg</a:t>
                </a:r>
              </a:p>
              <a:p>
                <a:pPr lvl="0">
                  <a:defRPr sz="1800">
                    <a:uFillTx/>
                  </a:defRPr>
                </a:pPr>
                <a:r>
                  <a:rPr>
                    <a:solidFill>
                      <a:srgbClr val="FF40FF"/>
                    </a:solidFill>
                    <a:uFill>
                      <a:solidFill>
                        <a:srgbClr val="FF40FF"/>
                      </a:solidFill>
                    </a:uFill>
                    <a:sym typeface="Helvetica"/>
                  </a:rPr>
                  <a:t>&amp; track eff. Y07</a:t>
                </a:r>
              </a:p>
            </p:txBody>
          </p:sp>
        </p:grpSp>
        <p:sp>
          <p:nvSpPr>
            <p:cNvPr id="496" name="Shape 496"/>
            <p:cNvSpPr/>
            <p:nvPr/>
          </p:nvSpPr>
          <p:spPr>
            <a:xfrm rot="16200000">
              <a:off x="-762000" y="1289761"/>
              <a:ext cx="1917700" cy="2906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19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700">
                  <a:uFill>
                    <a:solidFill/>
                  </a:uFill>
                </a:rPr>
                <a:t>Event Fraction</a:t>
              </a:r>
            </a:p>
          </p:txBody>
        </p:sp>
      </p:grp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33644" y="2815325"/>
            <a:ext cx="5230848" cy="3178095"/>
            <a:chOff x="433644" y="2815325"/>
            <a:chExt cx="5230848" cy="3178095"/>
          </a:xfrm>
        </p:grpSpPr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3644" y="3051068"/>
              <a:ext cx="5230848" cy="2942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2701014" y="2815325"/>
              <a:ext cx="1279525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Magnet</a:t>
              </a: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128740" y="2815325"/>
              <a:ext cx="1055687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</a:rPr>
                <a:t>BEMC</a:t>
              </a: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3592395" y="3220239"/>
              <a:ext cx="776288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</a:rPr>
                <a:t>TPC</a:t>
              </a: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3171445" y="3535094"/>
              <a:ext cx="809093" cy="750407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3182838" y="3189124"/>
              <a:ext cx="157939" cy="345971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1656584" y="3161399"/>
              <a:ext cx="895737" cy="725639"/>
            </a:xfrm>
            <a:prstGeom prst="line">
              <a:avLst/>
            </a:prstGeom>
            <a:noFill/>
            <a:ln w="3672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457200" y="5761645"/>
              <a:ext cx="1965325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382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r>
                <a:rPr lang="en-US" sz="1000" dirty="0">
                  <a:solidFill>
                    <a:schemeClr val="tx1"/>
                  </a:solidFill>
                  <a:cs typeface="Arial" charset="0"/>
                </a:rPr>
                <a:t>© </a:t>
              </a:r>
              <a:r>
                <a:rPr lang="en-US" sz="1000" dirty="0">
                  <a:solidFill>
                    <a:schemeClr val="tx1"/>
                  </a:solidFill>
                </a:rPr>
                <a:t>Maria &amp; Alex </a:t>
              </a:r>
              <a:r>
                <a:rPr lang="en-US" sz="1000" dirty="0" err="1">
                  <a:solidFill>
                    <a:schemeClr val="tx1"/>
                  </a:solidFill>
                </a:rPr>
                <a:t>Schmah</a:t>
              </a:r>
              <a:r>
                <a:rPr lang="en-US" sz="10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pic>
        <p:nvPicPr>
          <p:cNvPr id="23" name="Picture 22" descr="downloa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1" t="47783" r="50651" b="24958"/>
          <a:stretch/>
        </p:blipFill>
        <p:spPr>
          <a:xfrm>
            <a:off x="6030121" y="2387346"/>
            <a:ext cx="2865354" cy="2999384"/>
          </a:xfrm>
          <a:prstGeom prst="rect">
            <a:avLst/>
          </a:prstGeom>
        </p:spPr>
      </p:pic>
      <p:sp>
        <p:nvSpPr>
          <p:cNvPr id="24" name="Content Placeholder 23"/>
          <p:cNvSpPr txBox="1">
            <a:spLocks/>
          </p:cNvSpPr>
          <p:nvPr/>
        </p:nvSpPr>
        <p:spPr>
          <a:xfrm>
            <a:off x="2898648" y="1255844"/>
            <a:ext cx="4753246" cy="1559481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Charged and neutral particles: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 azimuthal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acceptance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baseline="0" dirty="0" smtClean="0"/>
              <a:t>Extended pseudorapidity</a:t>
            </a:r>
            <a:r>
              <a:rPr lang="en-US" sz="2600" dirty="0" smtClean="0"/>
              <a:t> acceptance </a:t>
            </a:r>
            <a:r>
              <a:rPr lang="en-US" sz="2600" baseline="0" dirty="0" smtClean="0"/>
              <a:t>|</a:t>
            </a:r>
            <a:r>
              <a:rPr lang="en-US" sz="2600" baseline="0" dirty="0" smtClean="0">
                <a:latin typeface="Symbol" charset="2"/>
                <a:cs typeface="Symbol" charset="2"/>
              </a:rPr>
              <a:t>h</a:t>
            </a:r>
            <a:r>
              <a:rPr lang="en-US" sz="2600" baseline="0" dirty="0" smtClean="0"/>
              <a:t>|&lt;1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59222" y="5799802"/>
            <a:ext cx="19672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Au+Au, 200 GeV</a:t>
            </a:r>
            <a:endParaRPr lang="en-US" sz="2000" dirty="0"/>
          </a:p>
        </p:txBody>
      </p:sp>
      <p:sp>
        <p:nvSpPr>
          <p:cNvPr id="18" name="Shape 85"/>
          <p:cNvSpPr/>
          <p:nvPr/>
        </p:nvSpPr>
        <p:spPr>
          <a:xfrm>
            <a:off x="422094" y="1463228"/>
            <a:ext cx="2193309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600" dirty="0">
                <a:latin typeface="+mn-lt"/>
                <a:ea typeface="+mn-ea"/>
                <a:cs typeface="+mn-cs"/>
                <a:sym typeface="Helvetica"/>
              </a:rPr>
              <a:t>Online Trigger</a:t>
            </a:r>
          </a:p>
          <a:p>
            <a:pPr marL="0" marR="0"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lang="en-US" sz="1600" dirty="0" smtClean="0">
                <a:sym typeface="Helvetica"/>
              </a:rPr>
              <a:t>E</a:t>
            </a:r>
            <a:r>
              <a:rPr lang="en-US" sz="1600" baseline="-25000" dirty="0" smtClean="0">
                <a:sym typeface="Helvetica"/>
              </a:rPr>
              <a:t>T</a:t>
            </a:r>
            <a:r>
              <a:rPr sz="1600" dirty="0" smtClean="0">
                <a:latin typeface="+mn-lt"/>
                <a:ea typeface="+mn-ea"/>
                <a:cs typeface="+mn-cs"/>
                <a:sym typeface="Helvetica"/>
              </a:rPr>
              <a:t>&gt; </a:t>
            </a:r>
            <a:r>
              <a:rPr sz="1600" dirty="0">
                <a:latin typeface="+mn-lt"/>
                <a:ea typeface="+mn-ea"/>
                <a:cs typeface="+mn-cs"/>
                <a:sym typeface="Helvetica"/>
              </a:rPr>
              <a:t>5.4 GeV </a:t>
            </a:r>
            <a:br>
              <a:rPr sz="1600" dirty="0">
                <a:latin typeface="+mn-lt"/>
                <a:ea typeface="+mn-ea"/>
                <a:cs typeface="+mn-cs"/>
                <a:sym typeface="Helvetica"/>
              </a:rPr>
            </a:br>
            <a:r>
              <a:rPr sz="1600" dirty="0">
                <a:latin typeface="+mn-lt"/>
                <a:ea typeface="+mn-ea"/>
                <a:cs typeface="+mn-cs"/>
                <a:sym typeface="Helvetica"/>
              </a:rPr>
              <a:t>in one tower</a:t>
            </a:r>
          </a:p>
          <a:p>
            <a:pPr marL="0" marR="0"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600" dirty="0">
                <a:latin typeface="+mn-lt"/>
                <a:ea typeface="+mn-ea"/>
                <a:cs typeface="+mn-cs"/>
                <a:sym typeface="Helvetica"/>
              </a:rPr>
              <a:t>Δφ x Δη = 0.05 x 0.05</a:t>
            </a:r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971177" y="2432169"/>
            <a:ext cx="328706" cy="448063"/>
          </a:xfrm>
          <a:prstGeom prst="line">
            <a:avLst/>
          </a:prstGeom>
          <a:noFill/>
          <a:ln w="3672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8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319588" y="1298575"/>
            <a:ext cx="4746624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Suppression at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>	</a:t>
            </a:r>
            <a:r>
              <a:rPr lang="en-US" i="1" dirty="0" smtClean="0"/>
              <a:t>balanced by</a:t>
            </a:r>
            <a:endParaRPr lang="en-US" i="1" baseline="-25000" dirty="0" smtClean="0"/>
          </a:p>
          <a:p>
            <a:r>
              <a:rPr lang="en-US" dirty="0" smtClean="0"/>
              <a:t>Enhancement at 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  <a:p>
            <a:pPr lvl="1"/>
            <a:endParaRPr lang="en-US" dirty="0" smtClean="0"/>
          </a:p>
          <a:p>
            <a:r>
              <a:rPr lang="en-US" dirty="0" smtClean="0"/>
              <a:t>Broadening in </a:t>
            </a:r>
            <a:r>
              <a:rPr lang="en-US" dirty="0" err="1" smtClean="0">
                <a:latin typeface="Symbol" charset="2"/>
                <a:cs typeface="Symbol" charset="2"/>
              </a:rPr>
              <a:t>Df</a:t>
            </a:r>
            <a:endParaRPr lang="en-US" dirty="0" smtClean="0">
              <a:latin typeface="Symbol" charset="2"/>
              <a:cs typeface="Symbol" charset="2"/>
            </a:endParaRPr>
          </a:p>
          <a:p>
            <a:endParaRPr lang="en-US" dirty="0"/>
          </a:p>
        </p:txBody>
      </p:sp>
      <p:pic>
        <p:nvPicPr>
          <p:cNvPr id="7" name="Picture 6" descr="Screen Shot 2015-05-31 at 9.33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102"/>
            <a:ext cx="3540125" cy="1860549"/>
          </a:xfrm>
          <a:prstGeom prst="rect">
            <a:avLst/>
          </a:prstGeom>
        </p:spPr>
      </p:pic>
      <p:pic>
        <p:nvPicPr>
          <p:cNvPr id="10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1318" y="3721722"/>
            <a:ext cx="2030563" cy="2435025"/>
          </a:xfrm>
          <a:prstGeom prst="rect">
            <a:avLst/>
          </a:prstGeom>
          <a:ln w="12700">
            <a:round/>
          </a:ln>
        </p:spPr>
      </p:pic>
      <p:pic>
        <p:nvPicPr>
          <p:cNvPr id="11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1300" y="3687009"/>
            <a:ext cx="1988152" cy="2549325"/>
          </a:xfrm>
          <a:prstGeom prst="rect">
            <a:avLst/>
          </a:prstGeom>
          <a:ln w="12700">
            <a:round/>
          </a:ln>
        </p:spPr>
      </p:pic>
      <p:sp>
        <p:nvSpPr>
          <p:cNvPr id="12" name="Shape 74"/>
          <p:cNvSpPr/>
          <p:nvPr/>
        </p:nvSpPr>
        <p:spPr>
          <a:xfrm>
            <a:off x="241300" y="712658"/>
            <a:ext cx="2000018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2200" b="1" dirty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Di-hadron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STAR, PRL </a:t>
            </a:r>
            <a:r>
              <a:rPr sz="1200" b="1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9</a:t>
            </a:r>
            <a:r>
              <a:rPr lang="en-US" sz="1200" b="1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1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072304 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lang="en-US"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2003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endParaRPr lang="en-US" sz="1200" i="1" dirty="0" smtClean="0">
              <a:solidFill>
                <a:srgbClr val="231E20"/>
              </a:solidFill>
              <a:latin typeface="Times"/>
              <a:ea typeface="Times"/>
              <a:cs typeface="Times"/>
              <a:sym typeface="Times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lang="en-US"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STAR, PRL </a:t>
            </a:r>
            <a:r>
              <a:rPr lang="en-US" sz="1200" b="1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95</a:t>
            </a:r>
            <a:r>
              <a:rPr lang="en-US"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,152301 </a:t>
            </a:r>
            <a:r>
              <a:rPr lang="en-US"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lang="en-US"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2005)</a:t>
            </a:r>
            <a:endParaRPr lang="en-US" sz="1200" i="1" dirty="0">
              <a:solidFill>
                <a:srgbClr val="231E2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Jets Through Correlations</a:t>
            </a:r>
          </a:p>
        </p:txBody>
      </p:sp>
      <p:sp>
        <p:nvSpPr>
          <p:cNvPr id="16" name="Shape 75"/>
          <p:cNvSpPr/>
          <p:nvPr/>
        </p:nvSpPr>
        <p:spPr>
          <a:xfrm>
            <a:off x="210483" y="3005006"/>
            <a:ext cx="2030835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2200" b="1" dirty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Jet-hadron</a:t>
            </a:r>
          </a:p>
          <a:p>
            <a:pPr marL="0" marR="0"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STAR, PRL </a:t>
            </a:r>
            <a:r>
              <a:rPr sz="1200" b="1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112</a:t>
            </a: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, 122301 (2014)</a:t>
            </a:r>
          </a:p>
        </p:txBody>
      </p:sp>
      <p:pic>
        <p:nvPicPr>
          <p:cNvPr id="17" name="Picture 16" descr="jet-quenching_berkeley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276"/>
          <a:stretch/>
        </p:blipFill>
        <p:spPr>
          <a:xfrm>
            <a:off x="7810500" y="80028"/>
            <a:ext cx="1320800" cy="9247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9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384676" y="1004748"/>
            <a:ext cx="4746624" cy="44039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hard trigger </a:t>
            </a:r>
            <a:r>
              <a:rPr lang="en-US" dirty="0">
                <a:sym typeface="Wingdings"/>
              </a:rPr>
              <a:t> small modification</a:t>
            </a:r>
            <a:endParaRPr lang="en-US" dirty="0"/>
          </a:p>
          <a:p>
            <a:r>
              <a:rPr lang="en-US" dirty="0" smtClean="0"/>
              <a:t>hard trigger on both sides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tangential bias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All Correlations: Ensemble-based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sz="2100" dirty="0" smtClean="0"/>
              <a:t>“jets lose x amount of energy </a:t>
            </a:r>
            <a:r>
              <a:rPr lang="en-US" sz="2100" i="1" dirty="0" smtClean="0"/>
              <a:t>on average</a:t>
            </a:r>
            <a:r>
              <a:rPr lang="en-US" sz="2100" dirty="0" smtClean="0"/>
              <a:t>”</a:t>
            </a:r>
            <a:r>
              <a:rPr lang="en-US" sz="2100" dirty="0" smtClean="0">
                <a:solidFill>
                  <a:srgbClr val="FF6600"/>
                </a:solidFill>
              </a:rPr>
              <a:t/>
            </a:r>
            <a:br>
              <a:rPr lang="en-US" sz="2100" dirty="0" smtClean="0">
                <a:solidFill>
                  <a:srgbClr val="FF6600"/>
                </a:solidFill>
              </a:rPr>
            </a:br>
            <a:endParaRPr lang="en-US" sz="2100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ym typeface="Wingdings"/>
              </a:rPr>
              <a:t>Goal: reconstruct </a:t>
            </a:r>
            <a:r>
              <a:rPr lang="en-US" b="1" dirty="0" smtClean="0">
                <a:sym typeface="Wingdings"/>
              </a:rPr>
              <a:t>both</a:t>
            </a:r>
            <a:r>
              <a:rPr lang="en-US" dirty="0" smtClean="0">
                <a:sym typeface="Wingdings"/>
              </a:rPr>
              <a:t> sides of a hard scattering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	 </a:t>
            </a:r>
            <a:r>
              <a:rPr lang="en-US" b="1" dirty="0" smtClean="0">
                <a:sym typeface="Wingdings"/>
              </a:rPr>
              <a:t>jet</a:t>
            </a:r>
            <a:r>
              <a:rPr lang="en-US" b="1" dirty="0">
                <a:sym typeface="Wingdings"/>
              </a:rPr>
              <a:t>-by-jet</a:t>
            </a:r>
            <a:r>
              <a:rPr lang="en-US" dirty="0">
                <a:sym typeface="Wingdings"/>
              </a:rPr>
              <a:t> E-loss 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sz="2100" dirty="0" smtClean="0"/>
              <a:t>“</a:t>
            </a:r>
            <a:r>
              <a:rPr lang="en-US" sz="2100" i="1" dirty="0" smtClean="0"/>
              <a:t>this</a:t>
            </a:r>
            <a:r>
              <a:rPr lang="en-US" sz="2100" dirty="0" smtClean="0"/>
              <a:t> di-jet pair has x </a:t>
            </a:r>
            <a:r>
              <a:rPr lang="en-US" sz="2100" dirty="0"/>
              <a:t>amount of </a:t>
            </a:r>
            <a:r>
              <a:rPr lang="en-US" sz="2100" dirty="0" smtClean="0"/>
              <a:t>imbalance”</a:t>
            </a:r>
            <a:r>
              <a:rPr lang="en-US" sz="2100" dirty="0">
                <a:solidFill>
                  <a:srgbClr val="FF6600"/>
                </a:solidFill>
              </a:rPr>
              <a:t/>
            </a:r>
            <a:br>
              <a:rPr lang="en-US" sz="2100" dirty="0">
                <a:solidFill>
                  <a:srgbClr val="FF6600"/>
                </a:solidFill>
              </a:rPr>
            </a:br>
            <a:endParaRPr lang="en-US" baseline="-25000" dirty="0" smtClean="0"/>
          </a:p>
          <a:p>
            <a:endParaRPr lang="en-US" dirty="0"/>
          </a:p>
        </p:txBody>
      </p:sp>
      <p:pic>
        <p:nvPicPr>
          <p:cNvPr id="9" name="pasted-imag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9" y="1365507"/>
            <a:ext cx="3128681" cy="2474376"/>
          </a:xfrm>
          <a:prstGeom prst="rect">
            <a:avLst/>
          </a:prstGeom>
          <a:ln w="12700">
            <a:rou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Di-Jets in Correlations</a:t>
            </a:r>
            <a:endParaRPr lang="en-US" dirty="0"/>
          </a:p>
        </p:txBody>
      </p:sp>
      <p:sp>
        <p:nvSpPr>
          <p:cNvPr id="14" name="Shape 74"/>
          <p:cNvSpPr/>
          <p:nvPr/>
        </p:nvSpPr>
        <p:spPr>
          <a:xfrm>
            <a:off x="222823" y="748059"/>
            <a:ext cx="2010566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2200" b="1" dirty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Di</a:t>
            </a:r>
            <a:r>
              <a:rPr sz="22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-</a:t>
            </a:r>
            <a:r>
              <a:rPr lang="en-US" sz="22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Jets</a:t>
            </a:r>
            <a:endParaRPr sz="2200" b="1" dirty="0">
              <a:uFill>
                <a:solidFill/>
              </a:uFill>
              <a:latin typeface="+mn-lt"/>
              <a:ea typeface="+mn-ea"/>
              <a:cs typeface="+mn-cs"/>
              <a:sym typeface="Helvetica"/>
            </a:endParaRPr>
          </a:p>
          <a:p>
            <a:pPr marL="0" marR="0"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STAR, PRL </a:t>
            </a:r>
            <a:r>
              <a:rPr sz="1200" b="1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97</a:t>
            </a: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, 162301 (2006)</a:t>
            </a:r>
          </a:p>
        </p:txBody>
      </p:sp>
      <p:sp>
        <p:nvSpPr>
          <p:cNvPr id="15" name="Shape 74"/>
          <p:cNvSpPr/>
          <p:nvPr/>
        </p:nvSpPr>
        <p:spPr>
          <a:xfrm>
            <a:off x="0" y="3565164"/>
            <a:ext cx="2018982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lang="en-US" sz="22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2+1</a:t>
            </a:r>
            <a:endParaRPr sz="2200" b="1" dirty="0">
              <a:uFill>
                <a:solidFill/>
              </a:uFill>
              <a:latin typeface="+mn-lt"/>
              <a:ea typeface="+mn-ea"/>
              <a:cs typeface="+mn-cs"/>
              <a:sym typeface="Helvetica"/>
            </a:endParaRPr>
          </a:p>
          <a:p>
            <a:pPr marL="0" marR="0"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STAR, 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PR</a:t>
            </a:r>
            <a:r>
              <a:rPr lang="en-US"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C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200" b="1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83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061901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20</a:t>
            </a:r>
            <a:r>
              <a:rPr lang="en-US"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11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endParaRPr sz="1200" i="1" dirty="0">
              <a:solidFill>
                <a:srgbClr val="231E2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7" name="Picture 16" descr="jet-quenching_berkeley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276"/>
          <a:stretch/>
        </p:blipFill>
        <p:spPr>
          <a:xfrm>
            <a:off x="7810500" y="80028"/>
            <a:ext cx="1320800" cy="924720"/>
          </a:xfrm>
          <a:prstGeom prst="rect">
            <a:avLst/>
          </a:prstGeom>
        </p:spPr>
      </p:pic>
      <p:pic>
        <p:nvPicPr>
          <p:cNvPr id="2" name="Picture 1" descr="mediu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4" r="33647"/>
          <a:stretch/>
        </p:blipFill>
        <p:spPr>
          <a:xfrm>
            <a:off x="29881" y="4190977"/>
            <a:ext cx="4398671" cy="18452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1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130674" y="1296524"/>
            <a:ext cx="4814468" cy="49500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200" dirty="0">
                <a:solidFill>
                  <a:prstClr val="black"/>
                </a:solidFill>
              </a:rPr>
              <a:t>Resulting clusters are </a:t>
            </a:r>
            <a:r>
              <a:rPr lang="en-US" sz="2200" b="1" dirty="0" smtClean="0">
                <a:solidFill>
                  <a:prstClr val="black"/>
                </a:solidFill>
              </a:rPr>
              <a:t>jets</a:t>
            </a:r>
            <a:r>
              <a:rPr lang="en-US" sz="2200" dirty="0" smtClean="0">
                <a:solidFill>
                  <a:prstClr val="black"/>
                </a:solidFill>
              </a:rPr>
              <a:t>.</a:t>
            </a:r>
          </a:p>
          <a:p>
            <a:pPr marL="731520" lvl="1" indent="-274320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200" b="1" dirty="0" smtClean="0">
                <a:solidFill>
                  <a:srgbClr val="464653"/>
                </a:solidFill>
                <a:sym typeface="Wingdings"/>
              </a:rPr>
              <a:t>Operational </a:t>
            </a:r>
            <a:r>
              <a:rPr lang="en-US" sz="2200" dirty="0" smtClean="0">
                <a:solidFill>
                  <a:srgbClr val="464653"/>
                </a:solidFill>
                <a:sym typeface="Wingdings"/>
              </a:rPr>
              <a:t>definition. No unambiguous jet definition exists!</a:t>
            </a:r>
          </a:p>
          <a:p>
            <a:pPr marL="548640" lvl="1" indent="-274320" defTabSz="914400">
              <a:spcBef>
                <a:spcPts val="500"/>
              </a:spcBef>
              <a:buClr>
                <a:srgbClr val="9FB8CD"/>
              </a:buClr>
              <a:buSzPct val="76000"/>
              <a:buFont typeface="Wingdings 3"/>
              <a:buChar char=""/>
            </a:pPr>
            <a:endParaRPr lang="en-US" sz="2200" dirty="0" smtClean="0">
              <a:solidFill>
                <a:prstClr val="black"/>
              </a:solidFill>
              <a:sym typeface="Wingdings"/>
            </a:endParaRPr>
          </a:p>
          <a:p>
            <a:pPr marL="274320" lvl="0" indent="-274320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200" dirty="0" smtClean="0">
                <a:solidFill>
                  <a:prstClr val="black"/>
                </a:solidFill>
                <a:sym typeface="Wingdings"/>
              </a:rPr>
              <a:t>Advantages</a:t>
            </a:r>
            <a:r>
              <a:rPr lang="en-US" sz="2200" dirty="0">
                <a:solidFill>
                  <a:prstClr val="black"/>
                </a:solidFill>
                <a:sym typeface="Wingdings"/>
              </a:rPr>
              <a:t>: </a:t>
            </a:r>
          </a:p>
          <a:p>
            <a:pPr marL="548640" lvl="1" indent="-274320" defTabSz="914400">
              <a:spcBef>
                <a:spcPts val="500"/>
              </a:spcBef>
              <a:buClr>
                <a:srgbClr val="9FB8CD"/>
              </a:buClr>
              <a:buSzPct val="76000"/>
              <a:buFont typeface="Wingdings 3"/>
              <a:buChar char=""/>
            </a:pPr>
            <a:r>
              <a:rPr lang="en-US" sz="1900" dirty="0">
                <a:solidFill>
                  <a:srgbClr val="464653"/>
                </a:solidFill>
                <a:sym typeface="Wingdings"/>
              </a:rPr>
              <a:t>Minimize sensitivity to hadronization</a:t>
            </a:r>
            <a:r>
              <a:rPr lang="en-US" sz="1900" dirty="0" smtClean="0">
                <a:solidFill>
                  <a:srgbClr val="464653"/>
                </a:solidFill>
                <a:sym typeface="Wingdings"/>
              </a:rPr>
              <a:t>:</a:t>
            </a:r>
            <a:br>
              <a:rPr lang="en-US" sz="1900" dirty="0" smtClean="0">
                <a:solidFill>
                  <a:srgbClr val="464653"/>
                </a:solidFill>
                <a:sym typeface="Wingdings"/>
              </a:rPr>
            </a:br>
            <a:r>
              <a:rPr lang="en-US" sz="1900" b="1" dirty="0" smtClean="0">
                <a:solidFill>
                  <a:srgbClr val="464653"/>
                </a:solidFill>
                <a:sym typeface="Wingdings"/>
              </a:rPr>
              <a:t>IR-safe </a:t>
            </a:r>
            <a:r>
              <a:rPr lang="en-US" sz="1900" dirty="0" smtClean="0">
                <a:solidFill>
                  <a:srgbClr val="464653"/>
                </a:solidFill>
                <a:sym typeface="Wingdings"/>
              </a:rPr>
              <a:t>and </a:t>
            </a:r>
            <a:r>
              <a:rPr lang="en-US" sz="1900" b="1" dirty="0" smtClean="0">
                <a:solidFill>
                  <a:srgbClr val="464653"/>
                </a:solidFill>
                <a:sym typeface="Wingdings"/>
              </a:rPr>
              <a:t>collinear</a:t>
            </a:r>
            <a:r>
              <a:rPr lang="en-US" sz="1900" b="1" dirty="0">
                <a:solidFill>
                  <a:srgbClr val="464653"/>
                </a:solidFill>
                <a:sym typeface="Wingdings"/>
              </a:rPr>
              <a:t>-</a:t>
            </a:r>
            <a:r>
              <a:rPr lang="en-US" sz="1900" b="1" dirty="0" smtClean="0">
                <a:solidFill>
                  <a:srgbClr val="464653"/>
                </a:solidFill>
                <a:sym typeface="Wingdings"/>
              </a:rPr>
              <a:t>safe </a:t>
            </a:r>
            <a:r>
              <a:rPr lang="en-US" sz="1900" dirty="0" smtClean="0">
                <a:solidFill>
                  <a:srgbClr val="464653"/>
                </a:solidFill>
                <a:sym typeface="Wingdings"/>
              </a:rPr>
              <a:t>algorithm </a:t>
            </a:r>
            <a:r>
              <a:rPr lang="en-US" sz="1900" dirty="0">
                <a:solidFill>
                  <a:srgbClr val="464653"/>
                </a:solidFill>
                <a:sym typeface="Wingdings"/>
              </a:rPr>
              <a:t>and </a:t>
            </a:r>
            <a:r>
              <a:rPr lang="en-US" sz="1900" dirty="0" smtClean="0">
                <a:solidFill>
                  <a:srgbClr val="464653"/>
                </a:solidFill>
                <a:sym typeface="Wingdings"/>
              </a:rPr>
              <a:t>instrumentation</a:t>
            </a:r>
          </a:p>
          <a:p>
            <a:pPr marL="548640" lvl="1" indent="-274320" defTabSz="914400">
              <a:spcBef>
                <a:spcPts val="500"/>
              </a:spcBef>
              <a:buClr>
                <a:srgbClr val="9FB8CD"/>
              </a:buClr>
              <a:buSzPct val="76000"/>
              <a:buFont typeface="Wingdings 3"/>
              <a:buChar char=""/>
            </a:pPr>
            <a:r>
              <a:rPr lang="en-US" sz="1900" dirty="0" smtClean="0">
                <a:solidFill>
                  <a:srgbClr val="464653"/>
                </a:solidFill>
                <a:sym typeface="Wingdings"/>
              </a:rPr>
              <a:t>Measure </a:t>
            </a:r>
            <a:r>
              <a:rPr lang="en-US" sz="1900" dirty="0">
                <a:solidFill>
                  <a:srgbClr val="464653"/>
                </a:solidFill>
                <a:sym typeface="Wingdings"/>
              </a:rPr>
              <a:t>energy flow: connect to dynamics of </a:t>
            </a:r>
            <a:r>
              <a:rPr lang="en-US" sz="1900" b="1" dirty="0" err="1" smtClean="0">
                <a:solidFill>
                  <a:srgbClr val="464653"/>
                </a:solidFill>
                <a:sym typeface="Wingdings"/>
              </a:rPr>
              <a:t>partons</a:t>
            </a:r>
            <a:endParaRPr lang="en-US" sz="1900" b="1" dirty="0" smtClean="0">
              <a:solidFill>
                <a:srgbClr val="464653"/>
              </a:solidFill>
              <a:sym typeface="Wingdings"/>
            </a:endParaRPr>
          </a:p>
          <a:p>
            <a:pPr marL="548640" lvl="1" indent="-274320" defTabSz="914400">
              <a:spcBef>
                <a:spcPts val="500"/>
              </a:spcBef>
              <a:buClr>
                <a:srgbClr val="9FB8CD"/>
              </a:buClr>
              <a:buSzPct val="76000"/>
              <a:buFont typeface="Wingdings 3"/>
              <a:buChar char=""/>
            </a:pPr>
            <a:r>
              <a:rPr lang="en-US" sz="1900" dirty="0" smtClean="0">
                <a:sym typeface="Wingdings"/>
              </a:rPr>
              <a:t>Comparison </a:t>
            </a:r>
            <a:r>
              <a:rPr lang="en-US" sz="1900" dirty="0">
                <a:sym typeface="Wingdings"/>
              </a:rPr>
              <a:t>to </a:t>
            </a:r>
            <a:r>
              <a:rPr lang="en-US" sz="1900" b="1" dirty="0">
                <a:sym typeface="Wingdings"/>
              </a:rPr>
              <a:t>QCD</a:t>
            </a:r>
            <a:r>
              <a:rPr lang="en-US" sz="1900" dirty="0">
                <a:sym typeface="Wingdings"/>
              </a:rPr>
              <a:t> calculations beyond event </a:t>
            </a:r>
            <a:r>
              <a:rPr lang="en-US" sz="1900" dirty="0" smtClean="0">
                <a:sym typeface="Wingdings"/>
              </a:rPr>
              <a:t>generators</a:t>
            </a:r>
            <a:endParaRPr lang="en-US" sz="2400" baseline="30000" dirty="0" smtClean="0">
              <a:sym typeface="Wingdings"/>
            </a:endParaRPr>
          </a:p>
          <a:p>
            <a:endParaRPr lang="en-US" sz="2400" baseline="30000" dirty="0" smtClean="0">
              <a:sym typeface="Wingdings"/>
            </a:endParaRPr>
          </a:p>
          <a:p>
            <a:endParaRPr lang="en-US" sz="900" baseline="30000" dirty="0" smtClean="0">
              <a:sym typeface="Wingdings"/>
            </a:endParaRPr>
          </a:p>
          <a:p>
            <a:endParaRPr lang="en-US" sz="900" baseline="30000" dirty="0" smtClean="0">
              <a:sym typeface="Wingdings"/>
            </a:endParaRPr>
          </a:p>
          <a:p>
            <a:endParaRPr lang="en-US" sz="900" baseline="30000" dirty="0">
              <a:sym typeface="Wingdings"/>
            </a:endParaRPr>
          </a:p>
          <a:p>
            <a:endParaRPr lang="en-US" sz="900" baseline="30000" dirty="0" smtClean="0">
              <a:sym typeface="Wingdings"/>
            </a:endParaRPr>
          </a:p>
          <a:p>
            <a:endParaRPr lang="en-US" sz="900" baseline="30000" dirty="0">
              <a:sym typeface="Wingding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827" y="1296524"/>
            <a:ext cx="3704432" cy="4985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/>
              </a:rPr>
              <a:t>Sequential Clustering: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ym typeface="Wingdings"/>
              </a:rPr>
              <a:t>anti-</a:t>
            </a:r>
            <a:r>
              <a:rPr lang="en-US" sz="2400" b="1" i="1" dirty="0" err="1" smtClean="0">
                <a:sym typeface="Wingdings"/>
              </a:rPr>
              <a:t>k</a:t>
            </a:r>
            <a:r>
              <a:rPr lang="en-US" sz="2400" b="1" i="1" baseline="-25000" dirty="0" err="1" smtClean="0">
                <a:sym typeface="Wingdings"/>
              </a:rPr>
              <a:t>T</a:t>
            </a:r>
            <a:r>
              <a:rPr lang="en-US" sz="2400" dirty="0" smtClean="0">
                <a:sym typeface="Wingdings"/>
              </a:rPr>
              <a:t>, </a:t>
            </a:r>
            <a:r>
              <a:rPr lang="en-US" sz="2400" i="1" dirty="0" smtClean="0">
                <a:sym typeface="Wingdings"/>
              </a:rPr>
              <a:t>R</a:t>
            </a:r>
            <a:r>
              <a:rPr lang="en-US" sz="2400" dirty="0" smtClean="0">
                <a:sym typeface="Wingdings"/>
              </a:rPr>
              <a:t>=0.2—0.5</a:t>
            </a:r>
          </a:p>
          <a:p>
            <a:endParaRPr lang="en-US" sz="2400" baseline="30000" dirty="0" smtClean="0">
              <a:sym typeface="Wingdings"/>
            </a:endParaRPr>
          </a:p>
          <a:p>
            <a:endParaRPr lang="en-US" sz="2400" baseline="30000" dirty="0">
              <a:sym typeface="Wingdings"/>
            </a:endParaRPr>
          </a:p>
          <a:p>
            <a:endParaRPr lang="en-US" sz="2400" baseline="30000" dirty="0" smtClean="0">
              <a:sym typeface="Wingdings"/>
            </a:endParaRPr>
          </a:p>
          <a:p>
            <a:endParaRPr lang="en-US" sz="2400" baseline="30000" dirty="0">
              <a:sym typeface="Wingdings"/>
            </a:endParaRPr>
          </a:p>
          <a:p>
            <a:endParaRPr lang="en-US" sz="2400" baseline="30000" dirty="0" smtClean="0">
              <a:sym typeface="Wingdings"/>
            </a:endParaRPr>
          </a:p>
          <a:p>
            <a:endParaRPr lang="en-US" sz="2400" baseline="30000" dirty="0" smtClean="0">
              <a:sym typeface="Wingdings"/>
            </a:endParaRPr>
          </a:p>
          <a:p>
            <a:endParaRPr lang="en-US" sz="2400" baseline="30000" dirty="0">
              <a:sym typeface="Wingdings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ym typeface="Wingdings"/>
              </a:rPr>
              <a:t>average energy density: </a:t>
            </a:r>
            <a:br>
              <a:rPr lang="en-US" sz="2400" dirty="0" smtClean="0">
                <a:sym typeface="Wingdings"/>
              </a:rPr>
            </a:br>
            <a:r>
              <a:rPr lang="en-US" sz="2400" b="1" i="1" dirty="0" err="1" smtClean="0">
                <a:sym typeface="Wingdings"/>
              </a:rPr>
              <a:t>k</a:t>
            </a:r>
            <a:r>
              <a:rPr lang="en-US" sz="2400" b="1" i="1" baseline="-25000" dirty="0" err="1" smtClean="0">
                <a:sym typeface="Wingdings"/>
              </a:rPr>
              <a:t>T</a:t>
            </a:r>
            <a:r>
              <a:rPr lang="en-US" sz="2400" dirty="0" smtClean="0">
                <a:sym typeface="Wingdings"/>
              </a:rPr>
              <a:t> algorithm, same </a:t>
            </a:r>
            <a:r>
              <a:rPr lang="en-US" sz="2400" i="1" dirty="0" smtClean="0">
                <a:sym typeface="Wingdings"/>
              </a:rPr>
              <a:t>R</a:t>
            </a:r>
            <a:endParaRPr lang="en-US" sz="2400" baseline="30000" dirty="0" smtClean="0">
              <a:sym typeface="Wingdings"/>
            </a:endParaRPr>
          </a:p>
          <a:p>
            <a:endParaRPr lang="en-US" sz="2400" baseline="30000" dirty="0">
              <a:sym typeface="Wingdings"/>
            </a:endParaRPr>
          </a:p>
          <a:p>
            <a:endParaRPr lang="en-US" sz="2400" baseline="30000" dirty="0" smtClean="0">
              <a:sym typeface="Wingdings"/>
            </a:endParaRPr>
          </a:p>
          <a:p>
            <a:endParaRPr lang="en-US" sz="2400" baseline="30000" dirty="0">
              <a:sym typeface="Wingdings"/>
            </a:endParaRPr>
          </a:p>
          <a:p>
            <a:endParaRPr lang="en-US" sz="2400" baseline="30000" dirty="0" smtClean="0">
              <a:sym typeface="Wingdings"/>
            </a:endParaRPr>
          </a:p>
          <a:p>
            <a:endParaRPr lang="en-US" sz="2400" baseline="30000" dirty="0">
              <a:sym typeface="Wingdings"/>
            </a:endParaRPr>
          </a:p>
          <a:p>
            <a:endParaRPr lang="en-US" sz="900" baseline="30000" dirty="0" smtClean="0">
              <a:sym typeface="Wingdings"/>
            </a:endParaRPr>
          </a:p>
          <a:p>
            <a:endParaRPr lang="en-US" sz="900" baseline="30000" dirty="0">
              <a:sym typeface="Wingdings"/>
            </a:endParaRPr>
          </a:p>
          <a:p>
            <a:endParaRPr lang="en-US" sz="900" baseline="30000" dirty="0" smtClean="0">
              <a:sym typeface="Wingdings"/>
            </a:endParaRPr>
          </a:p>
          <a:p>
            <a:endParaRPr lang="en-US" sz="900" baseline="30000" dirty="0">
              <a:sym typeface="Wingdings"/>
            </a:endParaRPr>
          </a:p>
          <a:p>
            <a:endParaRPr lang="en-US" sz="900" baseline="30000" dirty="0">
              <a:sym typeface="Wingding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Finding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pic>
        <p:nvPicPr>
          <p:cNvPr id="7" name="Picture 6" descr="herwig-parton-level-ev-antikt-R1.0-ghosted4ro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0" y="2059576"/>
            <a:ext cx="2133010" cy="154621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862099" y="28211"/>
            <a:ext cx="228190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1600" dirty="0" smtClean="0">
                <a:solidFill>
                  <a:prstClr val="black"/>
                </a:solidFill>
              </a:rPr>
              <a:t>Implementation:</a:t>
            </a:r>
          </a:p>
          <a:p>
            <a:pPr lvl="0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b="1" dirty="0" smtClean="0">
                <a:solidFill>
                  <a:prstClr val="black"/>
                </a:solidFill>
              </a:rPr>
              <a:t>FastJet3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it-IT" sz="1400" i="1" dirty="0" smtClean="0">
                <a:solidFill>
                  <a:srgbClr val="464653"/>
                </a:solidFill>
              </a:rPr>
              <a:t>M. Cacciari and G. Salam</a:t>
            </a:r>
            <a:br>
              <a:rPr lang="it-IT" sz="1400" i="1" dirty="0" smtClean="0">
                <a:solidFill>
                  <a:srgbClr val="464653"/>
                </a:solidFill>
              </a:rPr>
            </a:br>
            <a:r>
              <a:rPr lang="it-IT" sz="1400" i="1" dirty="0" smtClean="0">
                <a:solidFill>
                  <a:srgbClr val="464653"/>
                </a:solidFill>
              </a:rPr>
              <a:t>Phys. Lett. B 641, 57 (2006)</a:t>
            </a:r>
            <a:endParaRPr lang="it-IT" sz="1400" i="1" dirty="0">
              <a:solidFill>
                <a:srgbClr val="464653"/>
              </a:solidFill>
            </a:endParaRPr>
          </a:p>
        </p:txBody>
      </p:sp>
      <p:pic>
        <p:nvPicPr>
          <p:cNvPr id="22" name="Picture 21" descr="herwig-parton-level-ev-kt-R1.0-ghosted4ro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0" y="4548635"/>
            <a:ext cx="2150364" cy="15587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3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Underlying Heavy Ion Event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4473222"/>
            <a:ext cx="3995282" cy="16837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Can still </a:t>
            </a:r>
            <a:r>
              <a:rPr lang="en-US" i="1" dirty="0" smtClean="0"/>
              <a:t>find</a:t>
            </a:r>
            <a:r>
              <a:rPr lang="en-US" dirty="0" smtClean="0"/>
              <a:t> a “jet”, but does it come from a hard scattering?</a:t>
            </a:r>
          </a:p>
          <a:p>
            <a:r>
              <a:rPr lang="en-US" dirty="0" smtClean="0"/>
              <a:t>And if so, how to determine the </a:t>
            </a:r>
            <a:r>
              <a:rPr lang="en-US" dirty="0" err="1" smtClean="0"/>
              <a:t>parton</a:t>
            </a:r>
            <a:r>
              <a:rPr lang="en-US" dirty="0" smtClean="0"/>
              <a:t> energy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816337" y="1328444"/>
            <a:ext cx="3870463" cy="2870028"/>
            <a:chOff x="0" y="1296098"/>
            <a:chExt cx="4327663" cy="3318262"/>
          </a:xfrm>
        </p:grpSpPr>
        <p:pic>
          <p:nvPicPr>
            <p:cNvPr id="8" name="evd_0.2.gi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96098"/>
              <a:ext cx="4327663" cy="3318262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457199" y="1296098"/>
              <a:ext cx="2488311" cy="81844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Central </a:t>
              </a:r>
              <a:r>
                <a:rPr lang="en-US" sz="2000" b="1" dirty="0" err="1" smtClean="0"/>
                <a:t>Au+Au</a:t>
              </a:r>
              <a:r>
                <a:rPr lang="en-US" sz="2000" b="1" dirty="0" smtClean="0"/>
                <a:t> @ 200 </a:t>
              </a:r>
              <a:r>
                <a:rPr lang="en-US" sz="2000" b="1" dirty="0" err="1" smtClean="0"/>
                <a:t>GeV</a:t>
              </a:r>
              <a:endParaRPr lang="en-US" sz="20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6907" y="1328444"/>
            <a:ext cx="3735294" cy="2870028"/>
            <a:chOff x="0" y="1296096"/>
            <a:chExt cx="4327663" cy="3318263"/>
          </a:xfrm>
        </p:grpSpPr>
        <p:pic>
          <p:nvPicPr>
            <p:cNvPr id="11" name="evd_0.2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96098"/>
              <a:ext cx="4327663" cy="3318261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76167" y="1296096"/>
              <a:ext cx="1688482" cy="81844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 smtClean="0"/>
                <a:t>pp</a:t>
              </a:r>
              <a:r>
                <a:rPr lang="en-US" sz="2000" b="1" i="1" dirty="0" smtClean="0"/>
                <a:t> </a:t>
              </a:r>
              <a:br>
                <a:rPr lang="en-US" sz="2000" b="1" i="1" dirty="0" smtClean="0"/>
              </a:br>
              <a:r>
                <a:rPr lang="en-US" sz="2000" b="1" i="1" dirty="0" smtClean="0"/>
                <a:t>@200 </a:t>
              </a:r>
              <a:r>
                <a:rPr lang="en-US" sz="2000" b="1" i="1" dirty="0" err="1" smtClean="0"/>
                <a:t>GeV</a:t>
              </a:r>
              <a:endParaRPr lang="en-US" sz="20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1" y="4198472"/>
            <a:ext cx="4117848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i="1" dirty="0" smtClean="0">
                <a:sym typeface="Wingdings"/>
              </a:rPr>
              <a:t>&lt; </a:t>
            </a:r>
            <a:r>
              <a:rPr lang="en-US" sz="2000" dirty="0" smtClean="0">
                <a:latin typeface="Symbol" charset="2"/>
                <a:cs typeface="Symbol" charset="2"/>
                <a:sym typeface="Wingdings"/>
              </a:rPr>
              <a:t>S </a:t>
            </a:r>
            <a:r>
              <a:rPr lang="en-US" sz="2000" i="1" dirty="0" err="1" smtClean="0">
                <a:sym typeface="Wingdings"/>
              </a:rPr>
              <a:t>p</a:t>
            </a:r>
            <a:r>
              <a:rPr lang="en-US" sz="2000" i="1" baseline="-25000" dirty="0" err="1" smtClean="0">
                <a:sym typeface="Wingdings"/>
              </a:rPr>
              <a:t>T</a:t>
            </a:r>
            <a:r>
              <a:rPr lang="en-US" sz="2000" dirty="0" smtClean="0">
                <a:sym typeface="Wingdings"/>
              </a:rPr>
              <a:t> &gt; in an R= 0.4 cone is on the order of  ~25 </a:t>
            </a:r>
            <a:r>
              <a:rPr lang="en-US" sz="2000" dirty="0" err="1" smtClean="0">
                <a:sym typeface="Wingdings"/>
              </a:rPr>
              <a:t>GeV</a:t>
            </a:r>
            <a:r>
              <a:rPr lang="en-US" sz="2000" dirty="0" smtClean="0">
                <a:sym typeface="Wingdings"/>
              </a:rPr>
              <a:t>/</a:t>
            </a:r>
            <a:r>
              <a:rPr lang="en-US" sz="2000" i="1" dirty="0" smtClean="0">
                <a:sym typeface="Wingdings"/>
              </a:rPr>
              <a:t>c</a:t>
            </a:r>
          </a:p>
          <a:p>
            <a:endParaRPr lang="en-US" sz="2000" dirty="0">
              <a:sym typeface="Wingdings"/>
            </a:endParaRPr>
          </a:p>
          <a:p>
            <a:r>
              <a:rPr lang="en-US" sz="2000" dirty="0" smtClean="0">
                <a:sym typeface="Wingdings"/>
              </a:rPr>
              <a:t>Intra-event fluctuations:	~6 </a:t>
            </a:r>
            <a:r>
              <a:rPr lang="en-US" sz="2000" dirty="0" err="1" smtClean="0">
                <a:sym typeface="Wingdings"/>
              </a:rPr>
              <a:t>GeV</a:t>
            </a:r>
            <a:r>
              <a:rPr lang="en-US" sz="2000" dirty="0" smtClean="0">
                <a:sym typeface="Wingdings"/>
              </a:rPr>
              <a:t>/</a:t>
            </a:r>
            <a:r>
              <a:rPr lang="en-US" sz="2000" i="1" u="sng" dirty="0" smtClean="0">
                <a:sym typeface="Wingdings"/>
              </a:rPr>
              <a:t>c</a:t>
            </a:r>
            <a:br>
              <a:rPr lang="en-US" sz="2000" i="1" u="sng" dirty="0" smtClean="0">
                <a:sym typeface="Wingdings"/>
              </a:rPr>
            </a:br>
            <a:endParaRPr lang="en-US" sz="2000" i="1" u="sng" dirty="0" smtClean="0">
              <a:sym typeface="Wingding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43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44826" y="1296524"/>
            <a:ext cx="4081685" cy="4832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smtClean="0">
                <a:sym typeface="Wingdings"/>
              </a:rPr>
              <a:t>Subtract average density:</a:t>
            </a:r>
          </a:p>
          <a:p>
            <a:pPr marL="342900" indent="-342900">
              <a:buFontTx/>
              <a:buChar char="-"/>
            </a:pPr>
            <a:endParaRPr lang="en-US" sz="2200" dirty="0">
              <a:sym typeface="Wingdings"/>
            </a:endParaRPr>
          </a:p>
          <a:p>
            <a:pPr marL="342900" indent="-342900">
              <a:buFontTx/>
              <a:buChar char="-"/>
            </a:pPr>
            <a:endParaRPr lang="en-US" sz="2200" dirty="0" smtClean="0">
              <a:sym typeface="Wingdings"/>
            </a:endParaRPr>
          </a:p>
          <a:p>
            <a:pPr marL="342900" indent="-342900">
              <a:buFontTx/>
              <a:buChar char="-"/>
            </a:pPr>
            <a:r>
              <a:rPr lang="en-US" sz="2200" dirty="0" smtClean="0">
                <a:sym typeface="Wingdings"/>
              </a:rPr>
              <a:t>Fluctuations </a:t>
            </a:r>
            <a:r>
              <a:rPr lang="en-US" sz="2200" dirty="0">
                <a:sym typeface="Wingdings"/>
              </a:rPr>
              <a:t>and Detector </a:t>
            </a:r>
            <a:r>
              <a:rPr lang="en-US" sz="2200" dirty="0" smtClean="0">
                <a:sym typeface="Wingdings"/>
              </a:rPr>
              <a:t>Effects: </a:t>
            </a:r>
            <a:r>
              <a:rPr lang="en-US" sz="2200" b="1" dirty="0" smtClean="0">
                <a:sym typeface="Wingdings"/>
              </a:rPr>
              <a:t>Embed</a:t>
            </a:r>
            <a:r>
              <a:rPr lang="en-US" sz="2200" dirty="0" smtClean="0">
                <a:sym typeface="Wingdings"/>
              </a:rPr>
              <a:t> </a:t>
            </a:r>
            <a:r>
              <a:rPr lang="en-US" sz="2200" dirty="0">
                <a:sym typeface="Wingdings"/>
              </a:rPr>
              <a:t>reference </a:t>
            </a:r>
            <a:r>
              <a:rPr lang="en-US" sz="2200" dirty="0" smtClean="0">
                <a:sym typeface="Wingdings"/>
              </a:rPr>
              <a:t>in </a:t>
            </a:r>
            <a:r>
              <a:rPr lang="en-US" sz="2200" dirty="0" err="1" smtClean="0">
                <a:sym typeface="Wingdings"/>
              </a:rPr>
              <a:t>AuAu</a:t>
            </a:r>
            <a:endParaRPr lang="en-US" sz="2200" baseline="30000" dirty="0">
              <a:sym typeface="Wingdings"/>
            </a:endParaRPr>
          </a:p>
          <a:p>
            <a:endParaRPr lang="en-US" sz="2200" baseline="30000" dirty="0" smtClean="0">
              <a:sym typeface="Wingdings"/>
            </a:endParaRPr>
          </a:p>
          <a:p>
            <a:endParaRPr lang="en-US" sz="2200" baseline="30000" dirty="0">
              <a:sym typeface="Wingdings"/>
            </a:endParaRPr>
          </a:p>
          <a:p>
            <a:endParaRPr lang="en-US" sz="2200" baseline="30000" dirty="0" smtClean="0">
              <a:sym typeface="Wingdings"/>
            </a:endParaRPr>
          </a:p>
          <a:p>
            <a:endParaRPr lang="en-US" sz="2200" baseline="30000" dirty="0" smtClean="0">
              <a:sym typeface="Wingdings"/>
            </a:endParaRPr>
          </a:p>
          <a:p>
            <a:endParaRPr lang="en-US" sz="2200" baseline="30000" dirty="0">
              <a:sym typeface="Wingdings"/>
            </a:endParaRPr>
          </a:p>
          <a:p>
            <a:endParaRPr lang="en-US" sz="2200" baseline="30000" dirty="0" smtClean="0">
              <a:sym typeface="Wingdings"/>
            </a:endParaRPr>
          </a:p>
          <a:p>
            <a:endParaRPr lang="en-US" sz="2200" baseline="30000" dirty="0"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sz="2200" dirty="0" smtClean="0">
                <a:sym typeface="Wingdings"/>
              </a:rPr>
              <a:t>Compare </a:t>
            </a:r>
            <a:r>
              <a:rPr lang="en-US" sz="2200" dirty="0">
                <a:sym typeface="Wingdings"/>
              </a:rPr>
              <a:t>on </a:t>
            </a:r>
            <a:r>
              <a:rPr lang="en-US" sz="2200" b="1" dirty="0" smtClean="0">
                <a:sym typeface="Wingdings"/>
              </a:rPr>
              <a:t>detector level</a:t>
            </a:r>
            <a:endParaRPr lang="en-US" sz="2200" b="1" dirty="0">
              <a:sym typeface="Wingdings"/>
            </a:endParaRPr>
          </a:p>
          <a:p>
            <a:endParaRPr lang="en-US" sz="2200" dirty="0" smtClean="0">
              <a:sym typeface="Wingdings"/>
            </a:endParaRPr>
          </a:p>
          <a:p>
            <a:endParaRPr lang="en-US" sz="2200" baseline="30000" dirty="0">
              <a:sym typeface="Wingdings"/>
            </a:endParaRPr>
          </a:p>
          <a:p>
            <a:r>
              <a:rPr lang="en-US" sz="2200" baseline="30000" dirty="0" smtClean="0">
                <a:sym typeface="Wingdings"/>
              </a:rPr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40" y="1717129"/>
            <a:ext cx="2653821" cy="451714"/>
          </a:xfrm>
          <a:prstGeom prst="rect">
            <a:avLst/>
          </a:prstGeom>
          <a:ln w="12700">
            <a:solidFill>
              <a:srgbClr val="9FB8CD"/>
            </a:solidFill>
          </a:ln>
        </p:spPr>
      </p:pic>
      <p:pic>
        <p:nvPicPr>
          <p:cNvPr id="19" name="evd_0.2.gif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6" y="3264011"/>
            <a:ext cx="2545785" cy="1658767"/>
          </a:xfrm>
          <a:prstGeom prst="rect">
            <a:avLst/>
          </a:prstGeom>
          <a:ln w="12700" cap="flat">
            <a:noFill/>
            <a:rou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566464" y="3264011"/>
            <a:ext cx="148643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i="1" dirty="0" err="1" smtClean="0"/>
              <a:t>pp</a:t>
            </a:r>
            <a:r>
              <a:rPr lang="en-US" sz="1600" b="1" dirty="0" smtClean="0"/>
              <a:t> @  </a:t>
            </a:r>
            <a:r>
              <a:rPr lang="en-US" sz="1600" b="1" dirty="0" err="1" smtClean="0"/>
              <a:t>Au+Au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452482" y="1296524"/>
            <a:ext cx="4599020" cy="48320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ym typeface="Wingdings"/>
              </a:rPr>
              <a:t>20 </a:t>
            </a:r>
            <a:r>
              <a:rPr lang="en-US" sz="2200" dirty="0" err="1">
                <a:sym typeface="Wingdings"/>
              </a:rPr>
              <a:t>GeV</a:t>
            </a:r>
            <a:r>
              <a:rPr lang="en-US" sz="2200" dirty="0">
                <a:sym typeface="Wingdings"/>
              </a:rPr>
              <a:t> fluctuations are </a:t>
            </a:r>
            <a:r>
              <a:rPr lang="en-US" sz="2200" dirty="0" smtClean="0">
                <a:sym typeface="Wingdings"/>
              </a:rPr>
              <a:t>rare (~3</a:t>
            </a:r>
            <a:r>
              <a:rPr lang="en-US" sz="2200" dirty="0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2200" dirty="0" smtClean="0">
                <a:sym typeface="Wingdings"/>
              </a:rPr>
              <a:t>)</a:t>
            </a:r>
          </a:p>
          <a:p>
            <a:r>
              <a:rPr lang="en-US" sz="2200" dirty="0" smtClean="0">
                <a:sym typeface="Wingdings"/>
              </a:rPr>
              <a:t>– </a:t>
            </a:r>
            <a:r>
              <a:rPr lang="en-US" sz="2200" dirty="0">
                <a:sym typeface="Wingdings"/>
              </a:rPr>
              <a:t>but 20 </a:t>
            </a:r>
            <a:r>
              <a:rPr lang="en-US" sz="2200" dirty="0" err="1">
                <a:sym typeface="Wingdings"/>
              </a:rPr>
              <a:t>GeV</a:t>
            </a:r>
            <a:r>
              <a:rPr lang="en-US" sz="2200" dirty="0">
                <a:sym typeface="Wingdings"/>
              </a:rPr>
              <a:t> jets are rare as well</a:t>
            </a:r>
          </a:p>
          <a:p>
            <a:endParaRPr lang="en-US" sz="2200" dirty="0" smtClean="0"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sz="2200" dirty="0" smtClean="0">
                <a:solidFill>
                  <a:srgbClr val="FF0000"/>
                </a:solidFill>
                <a:sym typeface="Wingdings"/>
              </a:rPr>
              <a:t>How to select hard scatters?</a:t>
            </a:r>
          </a:p>
          <a:p>
            <a:endParaRPr lang="en-US" sz="2200" dirty="0" smtClean="0">
              <a:sym typeface="Wingdings"/>
            </a:endParaRPr>
          </a:p>
          <a:p>
            <a:r>
              <a:rPr lang="en-US" sz="2200" dirty="0" smtClean="0">
                <a:sym typeface="Wingdings"/>
              </a:rPr>
              <a:t>Focus on “coincidence” measurements</a:t>
            </a:r>
          </a:p>
          <a:p>
            <a:pPr marL="342900" indent="-342900">
              <a:buFont typeface="Arial"/>
              <a:buChar char="•"/>
            </a:pPr>
            <a:endParaRPr lang="en-US" sz="2200" b="1" dirty="0" smtClean="0"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en-US" sz="2200" b="1" dirty="0" smtClean="0">
                <a:sym typeface="Wingdings"/>
              </a:rPr>
              <a:t>Di-Jet Asymmetry</a:t>
            </a:r>
            <a:r>
              <a:rPr lang="en-US" sz="2200" dirty="0" smtClean="0">
                <a:sym typeface="Wingdings"/>
              </a:rPr>
              <a:t/>
            </a:r>
            <a:br>
              <a:rPr lang="en-US" sz="2200" dirty="0" smtClean="0">
                <a:sym typeface="Wingdings"/>
              </a:rPr>
            </a:br>
            <a:endParaRPr lang="en-US" sz="2200" i="1" dirty="0" smtClean="0"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sz="2200" i="1" dirty="0" smtClean="0"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sz="2200" i="1" dirty="0"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sz="2200" i="1" dirty="0" smtClean="0"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sz="2200" i="1" dirty="0"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sz="2200" i="1" dirty="0">
              <a:sym typeface="Wingding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40" y="4477161"/>
            <a:ext cx="3378709" cy="891233"/>
          </a:xfrm>
          <a:prstGeom prst="rect">
            <a:avLst/>
          </a:prstGeom>
          <a:ln>
            <a:solidFill>
              <a:srgbClr val="A1101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Shape 502"/>
          <p:cNvSpPr/>
          <p:nvPr/>
        </p:nvSpPr>
        <p:spPr>
          <a:xfrm>
            <a:off x="6620081" y="5666277"/>
            <a:ext cx="2066719" cy="36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lang="en-US" sz="1200" i="1" dirty="0" smtClean="0">
                <a:latin typeface="Times"/>
                <a:ea typeface="Times"/>
                <a:cs typeface="Times"/>
                <a:sym typeface="Times"/>
              </a:rPr>
              <a:t>ATLAS, </a:t>
            </a:r>
            <a:r>
              <a:rPr lang="hu-HU" sz="1200" i="1" dirty="0" smtClean="0">
                <a:latin typeface="Times"/>
                <a:ea typeface="Times"/>
                <a:cs typeface="Times"/>
                <a:sym typeface="Times"/>
              </a:rPr>
              <a:t>PRL </a:t>
            </a:r>
            <a:r>
              <a:rPr lang="hu-HU" sz="1200" b="1" i="1" dirty="0" smtClean="0">
                <a:latin typeface="Times"/>
                <a:ea typeface="Times"/>
                <a:cs typeface="Times"/>
                <a:sym typeface="Times"/>
              </a:rPr>
              <a:t>105</a:t>
            </a:r>
            <a:r>
              <a:rPr lang="hu-HU" sz="1200" i="1" dirty="0"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hu-HU" sz="1200" i="1" dirty="0" smtClean="0">
                <a:latin typeface="Times"/>
                <a:ea typeface="Times"/>
                <a:cs typeface="Times"/>
                <a:sym typeface="Times"/>
              </a:rPr>
              <a:t>252303</a:t>
            </a:r>
          </a:p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CMS</a:t>
            </a:r>
            <a:r>
              <a:rPr sz="1200" i="1" dirty="0">
                <a:latin typeface="Times"/>
                <a:ea typeface="Times"/>
                <a:cs typeface="Times"/>
                <a:sym typeface="Times"/>
              </a:rPr>
              <a:t>, PRC </a:t>
            </a:r>
            <a:r>
              <a:rPr sz="1200" b="1" i="1" dirty="0" smtClean="0">
                <a:latin typeface="Times"/>
                <a:ea typeface="Times"/>
                <a:cs typeface="Times"/>
                <a:sym typeface="Times"/>
              </a:rPr>
              <a:t>84</a:t>
            </a: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,</a:t>
            </a:r>
            <a:r>
              <a:rPr lang="en-US" sz="1200" i="1" dirty="0" smtClean="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024906 (2011)</a:t>
            </a:r>
            <a:endParaRPr sz="1200" i="1"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4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vd_0.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5" y="1819297"/>
            <a:ext cx="4926584" cy="3777488"/>
          </a:xfrm>
          <a:prstGeom prst="rect">
            <a:avLst/>
          </a:prstGeom>
          <a:ln w="12700" cap="flat">
            <a:noFill/>
            <a:round/>
          </a:ln>
          <a:effectLst/>
        </p:spPr>
      </p:pic>
      <p:pic>
        <p:nvPicPr>
          <p:cNvPr id="89" name="evd_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6" y="1819297"/>
            <a:ext cx="4926584" cy="3777488"/>
          </a:xfrm>
          <a:prstGeom prst="rect">
            <a:avLst/>
          </a:prstGeom>
          <a:ln w="12700">
            <a:round/>
          </a:ln>
        </p:spPr>
      </p:pic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Autofit/>
          </a:bodyPr>
          <a:lstStyle/>
          <a:p>
            <a:pPr lvl="0">
              <a:defRPr sz="1800" b="0">
                <a:uFillTx/>
              </a:defRPr>
            </a:pPr>
            <a:r>
              <a:rPr sz="2800" dirty="0" smtClean="0">
                <a:uFill>
                  <a:solidFill/>
                </a:uFill>
              </a:rPr>
              <a:t>(</a:t>
            </a:r>
            <a:r>
              <a:rPr sz="2800" dirty="0">
                <a:uFill>
                  <a:solidFill/>
                </a:uFill>
              </a:rPr>
              <a:t>Biased) Di-Jet </a:t>
            </a:r>
            <a:r>
              <a:rPr sz="2800" dirty="0" smtClean="0">
                <a:uFill>
                  <a:solidFill/>
                </a:uFill>
              </a:rPr>
              <a:t>Selection</a:t>
            </a:r>
            <a:endParaRPr sz="2800" dirty="0">
              <a:uFill>
                <a:solidFill/>
              </a:u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High-pT WorkShop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50249" y="1968741"/>
            <a:ext cx="449375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1480">
              <a:defRPr sz="1800">
                <a:uFillTx/>
              </a:defRPr>
            </a:pPr>
            <a:r>
              <a:rPr lang="en-US" sz="2200" b="1" dirty="0" smtClean="0">
                <a:sym typeface="Helvetica"/>
              </a:rPr>
              <a:t>Constituent </a:t>
            </a:r>
            <a:r>
              <a:rPr lang="en-US" sz="2200" b="1" dirty="0" err="1" smtClean="0">
                <a:sym typeface="Helvetica"/>
              </a:rPr>
              <a:t>p</a:t>
            </a:r>
            <a:r>
              <a:rPr lang="en-US" sz="2200" b="1" baseline="-5999" dirty="0" err="1" smtClean="0">
                <a:sym typeface="Helvetica"/>
              </a:rPr>
              <a:t>T</a:t>
            </a:r>
            <a:r>
              <a:rPr lang="en-US" sz="2200" b="1" baseline="30000" dirty="0" err="1" smtClean="0">
                <a:sym typeface="Helvetica"/>
              </a:rPr>
              <a:t>Cut</a:t>
            </a:r>
            <a:r>
              <a:rPr lang="en-US" sz="2200" b="1" baseline="-5999" dirty="0" smtClean="0">
                <a:sym typeface="Helvetica"/>
              </a:rPr>
              <a:t> </a:t>
            </a:r>
            <a:r>
              <a:rPr lang="en-US" sz="2200" b="1" dirty="0" smtClean="0">
                <a:sym typeface="Helvetica"/>
              </a:rPr>
              <a:t>= 2 </a:t>
            </a:r>
            <a:r>
              <a:rPr lang="en-US" sz="2200" b="1" dirty="0" err="1">
                <a:sym typeface="Helvetica"/>
              </a:rPr>
              <a:t>GeV</a:t>
            </a:r>
            <a:r>
              <a:rPr lang="en-US" sz="2200" b="1" dirty="0">
                <a:sym typeface="Helvetica"/>
              </a:rPr>
              <a:t>/</a:t>
            </a:r>
            <a:r>
              <a:rPr lang="en-US" sz="2200" b="1" i="1" dirty="0" smtClean="0">
                <a:sym typeface="Helvetica"/>
              </a:rPr>
              <a:t>c</a:t>
            </a:r>
            <a:endParaRPr lang="en-US" sz="2200" b="1" dirty="0" smtClean="0">
              <a:sym typeface="Helvetica"/>
            </a:endParaRPr>
          </a:p>
          <a:p>
            <a:pPr defTabSz="411480">
              <a:defRPr sz="1800">
                <a:uFillTx/>
              </a:defRPr>
            </a:pPr>
            <a:r>
              <a:rPr lang="en-US" sz="2200" b="1" dirty="0" smtClean="0">
                <a:solidFill>
                  <a:srgbClr val="008000"/>
                </a:solidFill>
                <a:sym typeface="Helvetica"/>
              </a:rPr>
              <a:t>	</a:t>
            </a:r>
            <a:r>
              <a:rPr lang="en-US" sz="2200" b="1" dirty="0" smtClean="0">
                <a:solidFill>
                  <a:srgbClr val="008000"/>
                </a:solidFill>
                <a:sym typeface="Wingdings"/>
              </a:rPr>
              <a:t> Reduce BG</a:t>
            </a:r>
          </a:p>
          <a:p>
            <a:pPr defTabSz="411480">
              <a:defRPr sz="1800">
                <a:uFillTx/>
              </a:defRPr>
            </a:pPr>
            <a:r>
              <a:rPr lang="en-US" sz="2200" b="1" dirty="0" smtClean="0">
                <a:solidFill>
                  <a:srgbClr val="008000"/>
                </a:solidFill>
                <a:sym typeface="Wingdings"/>
              </a:rPr>
              <a:t>	 Reduce combinatorial </a:t>
            </a:r>
            <a:r>
              <a:rPr lang="en-US" sz="2200" b="1" dirty="0">
                <a:solidFill>
                  <a:srgbClr val="008000"/>
                </a:solidFill>
                <a:sym typeface="Wingdings"/>
              </a:rPr>
              <a:t>jets</a:t>
            </a:r>
            <a:endParaRPr lang="en-US" sz="2200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sz="2200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r>
              <a:rPr lang="en-US" sz="2200" b="1" dirty="0" smtClean="0">
                <a:sym typeface="Wingdings"/>
              </a:rPr>
              <a:t>Di-jet Selection:</a:t>
            </a:r>
          </a:p>
          <a:p>
            <a:pPr defTabSz="411480">
              <a:defRPr sz="1800">
                <a:uFillTx/>
              </a:defRPr>
            </a:pPr>
            <a:r>
              <a:rPr lang="en-US" sz="2400" b="1" dirty="0" smtClean="0">
                <a:sym typeface="Helvetica"/>
              </a:rPr>
              <a:t>	Jet </a:t>
            </a:r>
            <a:r>
              <a:rPr lang="en-US" sz="2400" b="1" dirty="0" err="1" smtClean="0">
                <a:sym typeface="Helvetica"/>
              </a:rPr>
              <a:t>p</a:t>
            </a:r>
            <a:r>
              <a:rPr lang="en-US" sz="2400" b="1" baseline="-5999" dirty="0" err="1" smtClean="0">
                <a:sym typeface="Helvetica"/>
              </a:rPr>
              <a:t>T</a:t>
            </a:r>
            <a:r>
              <a:rPr lang="en-US" sz="2400" b="1" baseline="31999" dirty="0" err="1" smtClean="0">
                <a:sym typeface="Helvetica"/>
              </a:rPr>
              <a:t>Lead</a:t>
            </a:r>
            <a:r>
              <a:rPr lang="en-US" sz="2400" b="1" dirty="0">
                <a:sym typeface="Helvetica"/>
              </a:rPr>
              <a:t>&gt;20 </a:t>
            </a:r>
            <a:r>
              <a:rPr lang="en-US" sz="2400" b="1" dirty="0" err="1">
                <a:sym typeface="Helvetica"/>
              </a:rPr>
              <a:t>GeV</a:t>
            </a:r>
            <a:r>
              <a:rPr lang="en-US" sz="2400" b="1" dirty="0">
                <a:sym typeface="Helvetica"/>
              </a:rPr>
              <a:t>/c </a:t>
            </a:r>
          </a:p>
          <a:p>
            <a:pPr defTabSz="411480">
              <a:defRPr sz="1800">
                <a:uFillTx/>
              </a:defRPr>
            </a:pPr>
            <a:r>
              <a:rPr lang="en-US" sz="2400" b="1" dirty="0" smtClean="0">
                <a:sym typeface="Helvetica"/>
              </a:rPr>
              <a:t>	Jet </a:t>
            </a:r>
            <a:r>
              <a:rPr lang="en-US" sz="2400" b="1" dirty="0" err="1" smtClean="0">
                <a:sym typeface="Helvetica"/>
              </a:rPr>
              <a:t>p</a:t>
            </a:r>
            <a:r>
              <a:rPr lang="en-US" sz="2400" b="1" baseline="-5999" dirty="0" err="1" smtClean="0">
                <a:sym typeface="Helvetica"/>
              </a:rPr>
              <a:t>T</a:t>
            </a:r>
            <a:r>
              <a:rPr lang="en-US" sz="2400" b="1" baseline="31999" dirty="0" err="1" smtClean="0">
                <a:sym typeface="Helvetica"/>
              </a:rPr>
              <a:t>SubLead</a:t>
            </a:r>
            <a:r>
              <a:rPr lang="en-US" sz="2400" b="1" dirty="0">
                <a:sym typeface="Helvetica"/>
              </a:rPr>
              <a:t>&gt;10 </a:t>
            </a:r>
            <a:r>
              <a:rPr lang="en-US" sz="2400" b="1" dirty="0" err="1">
                <a:sym typeface="Helvetica"/>
              </a:rPr>
              <a:t>GeV</a:t>
            </a:r>
            <a:r>
              <a:rPr lang="en-US" sz="2400" b="1" dirty="0">
                <a:sym typeface="Helvetica"/>
              </a:rPr>
              <a:t>/</a:t>
            </a:r>
            <a:r>
              <a:rPr lang="en-US" sz="2400" b="1" i="1" dirty="0">
                <a:sym typeface="Helvetica"/>
              </a:rPr>
              <a:t>c</a:t>
            </a:r>
          </a:p>
          <a:p>
            <a:pPr defTabSz="411480">
              <a:defRPr sz="1800">
                <a:uFillTx/>
              </a:defRPr>
            </a:pPr>
            <a:r>
              <a:rPr lang="en-US" sz="2400" b="1" dirty="0" smtClean="0"/>
              <a:t>	|</a:t>
            </a:r>
            <a:r>
              <a:rPr lang="en-US" sz="2400" b="1" dirty="0" err="1">
                <a:latin typeface="Symbol" charset="2"/>
                <a:cs typeface="Symbol" charset="2"/>
              </a:rPr>
              <a:t>Df</a:t>
            </a:r>
            <a:r>
              <a:rPr lang="en-US" sz="2400" b="1" dirty="0"/>
              <a:t>-</a:t>
            </a:r>
            <a:r>
              <a:rPr lang="en-US" sz="2400" b="1" dirty="0">
                <a:latin typeface="Symbol" charset="2"/>
                <a:cs typeface="Symbol" charset="2"/>
              </a:rPr>
              <a:t>p</a:t>
            </a:r>
            <a:r>
              <a:rPr lang="en-US" sz="2400" b="1" dirty="0"/>
              <a:t>|&lt;</a:t>
            </a:r>
            <a:r>
              <a:rPr lang="en-US" sz="2400" b="1" dirty="0" smtClean="0"/>
              <a:t>0.4</a:t>
            </a:r>
            <a:endParaRPr lang="en-US" sz="2200" b="1" dirty="0" smtClean="0">
              <a:sym typeface="Wingding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40" y="5151168"/>
            <a:ext cx="3378709" cy="89123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4905671" y="1381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11480">
              <a:defRPr sz="1800">
                <a:uFillTx/>
              </a:defRPr>
            </a:pPr>
            <a:r>
              <a:rPr lang="en-US" b="1" dirty="0">
                <a:sym typeface="Helvetica"/>
              </a:rPr>
              <a:t>Constituent </a:t>
            </a:r>
            <a:r>
              <a:rPr lang="en-US" b="1" dirty="0" err="1">
                <a:sym typeface="Helvetica"/>
              </a:rPr>
              <a:t>p</a:t>
            </a:r>
            <a:r>
              <a:rPr lang="en-US" b="1" baseline="-5999" dirty="0" err="1">
                <a:sym typeface="Helvetica"/>
              </a:rPr>
              <a:t>T</a:t>
            </a:r>
            <a:r>
              <a:rPr lang="en-US" b="1" baseline="30000" dirty="0" err="1">
                <a:sym typeface="Helvetica"/>
              </a:rPr>
              <a:t>Cut</a:t>
            </a:r>
            <a:r>
              <a:rPr lang="en-US" b="1" baseline="-5999" dirty="0">
                <a:sym typeface="Helvetica"/>
              </a:rPr>
              <a:t> </a:t>
            </a:r>
            <a:r>
              <a:rPr lang="en-US" b="1" dirty="0">
                <a:sym typeface="Helvetica"/>
              </a:rPr>
              <a:t>= </a:t>
            </a:r>
            <a:r>
              <a:rPr lang="en-US" b="1" dirty="0" smtClean="0">
                <a:sym typeface="Helvetica"/>
              </a:rPr>
              <a:t>0.2 </a:t>
            </a:r>
            <a:r>
              <a:rPr lang="en-US" b="1" dirty="0" err="1">
                <a:sym typeface="Helvetica"/>
              </a:rPr>
              <a:t>GeV</a:t>
            </a:r>
            <a:r>
              <a:rPr lang="en-US" b="1" dirty="0">
                <a:sym typeface="Helvetica"/>
              </a:rPr>
              <a:t>/</a:t>
            </a:r>
            <a:r>
              <a:rPr lang="en-US" b="1" i="1" dirty="0" smtClean="0">
                <a:sym typeface="Helvetica"/>
              </a:rPr>
              <a:t>c</a:t>
            </a:r>
            <a:endParaRPr lang="en-US" b="1" dirty="0">
              <a:sym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47244</TotalTime>
  <Words>1887</Words>
  <Application>Microsoft Macintosh PowerPoint</Application>
  <PresentationFormat>On-screen Show (4:3)</PresentationFormat>
  <Paragraphs>425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Origin</vt:lpstr>
      <vt:lpstr>Di-Jet Imbalance Measurements in  Central Au+Au Collisions at √sNN=200 GeV  from STAR</vt:lpstr>
      <vt:lpstr>Overview</vt:lpstr>
      <vt:lpstr>STAR</vt:lpstr>
      <vt:lpstr>PowerPoint Presentation</vt:lpstr>
      <vt:lpstr>PowerPoint Presentation</vt:lpstr>
      <vt:lpstr>Jet Finding</vt:lpstr>
      <vt:lpstr>The Underlying Heavy Ion Event</vt:lpstr>
      <vt:lpstr>Background</vt:lpstr>
      <vt:lpstr>(Biased) Di-Jet Selection</vt:lpstr>
      <vt:lpstr>Di-Jet Imbalance AJ  Central Au+Au, R=0.4 </vt:lpstr>
      <vt:lpstr>Matched Di-jets w/o Constituent pT Cut </vt:lpstr>
      <vt:lpstr>Di-Jet Imbalance AJ  Central Au+Au, R=0.4 </vt:lpstr>
      <vt:lpstr>PowerPoint Presentation</vt:lpstr>
      <vt:lpstr>Effect of Background Fluctuations</vt:lpstr>
      <vt:lpstr>PowerPoint Presentation</vt:lpstr>
      <vt:lpstr>Jet Broadening – Match to  R=0.2</vt:lpstr>
      <vt:lpstr>Jet Softening – Match to  pTCut = 1GeV/c</vt:lpstr>
      <vt:lpstr>Contrast and Compare</vt:lpstr>
      <vt:lpstr>Contrast and Compare II Missing Energy</vt:lpstr>
      <vt:lpstr>Geometric Biases</vt:lpstr>
      <vt:lpstr>YaJEM Calculation for STAR Dijets (First Look)</vt:lpstr>
      <vt:lpstr>RHIC vs LHC</vt:lpstr>
      <vt:lpstr>Unique Opportunity for Jet Geometry Engineering at RHIC</vt:lpstr>
      <vt:lpstr>Summary</vt:lpstr>
      <vt:lpstr>Backup</vt:lpstr>
      <vt:lpstr>pp HT Reference  and Systematic Errors</vt:lpstr>
      <vt:lpstr>Di-Jet Imbalance AJ  Central Au+Au, R=0.2</vt:lpstr>
      <vt:lpstr> PYTHIA8 Particle Level (PL) and Toy Bkg. Model</vt:lpstr>
    </vt:vector>
  </TitlesOfParts>
  <Manager/>
  <Company>Unversity of Illinois at Chicago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be Learned from Identifying Leading Hadrons of Jets in STAR?</dc:title>
  <dc:subject/>
  <dc:creator>Kolja Kauder</dc:creator>
  <cp:keywords/>
  <dc:description/>
  <cp:lastModifiedBy>Kolja Kauder</cp:lastModifiedBy>
  <cp:revision>1171</cp:revision>
  <cp:lastPrinted>2015-06-02T16:16:05Z</cp:lastPrinted>
  <dcterms:created xsi:type="dcterms:W3CDTF">2013-02-23T04:46:12Z</dcterms:created>
  <dcterms:modified xsi:type="dcterms:W3CDTF">2016-04-14T13:45:05Z</dcterms:modified>
  <cp:category/>
</cp:coreProperties>
</file>