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65" r:id="rId2"/>
    <p:sldId id="347" r:id="rId3"/>
    <p:sldId id="359" r:id="rId4"/>
    <p:sldId id="349" r:id="rId5"/>
    <p:sldId id="350" r:id="rId6"/>
    <p:sldId id="360" r:id="rId7"/>
    <p:sldId id="367" r:id="rId8"/>
    <p:sldId id="368" r:id="rId9"/>
    <p:sldId id="369" r:id="rId10"/>
    <p:sldId id="401" r:id="rId11"/>
    <p:sldId id="403" r:id="rId12"/>
    <p:sldId id="370" r:id="rId13"/>
    <p:sldId id="352" r:id="rId14"/>
    <p:sldId id="333" r:id="rId15"/>
    <p:sldId id="335" r:id="rId16"/>
    <p:sldId id="374" r:id="rId17"/>
    <p:sldId id="380" r:id="rId18"/>
    <p:sldId id="381" r:id="rId19"/>
    <p:sldId id="387" r:id="rId20"/>
    <p:sldId id="393" r:id="rId21"/>
    <p:sldId id="405" r:id="rId22"/>
    <p:sldId id="404" r:id="rId23"/>
    <p:sldId id="394" r:id="rId24"/>
    <p:sldId id="395" r:id="rId25"/>
    <p:sldId id="396" r:id="rId26"/>
    <p:sldId id="331" r:id="rId27"/>
    <p:sldId id="399" r:id="rId28"/>
    <p:sldId id="400" r:id="rId29"/>
    <p:sldId id="338" r:id="rId30"/>
    <p:sldId id="372" r:id="rId31"/>
    <p:sldId id="373" r:id="rId32"/>
    <p:sldId id="388" r:id="rId33"/>
    <p:sldId id="389" r:id="rId34"/>
    <p:sldId id="390" r:id="rId35"/>
    <p:sldId id="378" r:id="rId36"/>
    <p:sldId id="379" r:id="rId37"/>
    <p:sldId id="313" r:id="rId38"/>
    <p:sldId id="34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101A"/>
    <a:srgbClr val="000000"/>
    <a:srgbClr val="CD00CD"/>
    <a:srgbClr val="00CDCD"/>
    <a:srgbClr val="008B8B"/>
    <a:srgbClr val="EEB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3" autoAdjust="0"/>
    <p:restoredTop sz="89245" autoAdjust="0"/>
  </p:normalViewPr>
  <p:slideViewPr>
    <p:cSldViewPr snapToGrid="0" snapToObjects="1">
      <p:cViewPr varScale="1">
        <p:scale>
          <a:sx n="92" d="100"/>
          <a:sy n="92" d="100"/>
        </p:scale>
        <p:origin x="-14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3D80-F6AD-064E-A7A9-2C43859BF9EC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96F8-5424-8F4B-9516-C3C95E0AE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8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37FBC-FA8C-7845-AAAC-FF2FA1EDEDE8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AA363-928F-4B42-9F76-C2149B62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3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4039930" indent="-33629639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82058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2308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6411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fld id="{A37B3BEB-3657-8340-A097-601D6B7C2C99}" type="slidenum">
              <a:rPr lang="en-US" sz="13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/>
              <a:t>7</a:t>
            </a:fld>
            <a:endParaRPr lang="en-US" sz="13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66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2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4039930" indent="-33629639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82058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2308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6411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fld id="{80F0F759-D639-524A-B781-FA9F22DCB5A4}" type="slidenum">
              <a:rPr lang="en-US" sz="13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/>
              <a:t>27</a:t>
            </a:fld>
            <a:endParaRPr lang="en-US" sz="13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867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5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Kauder, WSU - RHIC/AGS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E74342-C45F-5642-9F1E-B1172F473CEA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19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4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63.jp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Relationship Id="rId3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3" r="49074"/>
          <a:stretch/>
        </p:blipFill>
        <p:spPr>
          <a:xfrm>
            <a:off x="4078941" y="134468"/>
            <a:ext cx="5001316" cy="3185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63962"/>
            <a:ext cx="6858000" cy="1112838"/>
          </a:xfrm>
        </p:spPr>
        <p:txBody>
          <a:bodyPr>
            <a:noAutofit/>
          </a:bodyPr>
          <a:lstStyle/>
          <a:p>
            <a:r>
              <a:rPr lang="en-US" sz="3000" dirty="0"/>
              <a:t>Jet Measurements with </a:t>
            </a:r>
            <a:r>
              <a:rPr lang="en-US" sz="3000" dirty="0" smtClean="0"/>
              <a:t>STAR</a:t>
            </a:r>
            <a:br>
              <a:rPr lang="en-US" sz="3000" dirty="0" smtClean="0"/>
            </a:br>
            <a:r>
              <a:rPr lang="en-US" sz="2400" i="1" dirty="0" smtClean="0"/>
              <a:t>with a focus on jet reconstruction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Kolja Kauder </a:t>
            </a:r>
            <a:r>
              <a:rPr lang="en-US" i="1" dirty="0" smtClean="0">
                <a:solidFill>
                  <a:srgbClr val="000000"/>
                </a:solidFill>
              </a:rPr>
              <a:t>for the STAR Collaboration</a:t>
            </a:r>
            <a:br>
              <a:rPr lang="en-US" i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June 8, 2016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73" y="5903226"/>
            <a:ext cx="3484284" cy="919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2" y="59763"/>
            <a:ext cx="3953602" cy="3340757"/>
          </a:xfrm>
          <a:prstGeom prst="rect">
            <a:avLst/>
          </a:prstGeom>
        </p:spPr>
      </p:pic>
      <p:pic>
        <p:nvPicPr>
          <p:cNvPr id="6" name="Picture 5" descr="WayneStateWarriors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7" y="5867472"/>
            <a:ext cx="1591951" cy="9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1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9" y="1507207"/>
            <a:ext cx="2925561" cy="21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1093306" y="1423713"/>
            <a:ext cx="565037" cy="49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/>
          <a:p>
            <a:r>
              <a:rPr lang="en-US" sz="2700" b="1">
                <a:latin typeface="Symbol" charset="0"/>
                <a:cs typeface="Symbol" charset="0"/>
              </a:rPr>
              <a:t>Df</a:t>
            </a:r>
          </a:p>
        </p:txBody>
      </p:sp>
      <p:pic>
        <p:nvPicPr>
          <p:cNvPr id="3584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2" y="4244391"/>
            <a:ext cx="1564333" cy="142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20" y="4422893"/>
            <a:ext cx="2502069" cy="109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6"/>
          <p:cNvSpPr txBox="1">
            <a:spLocks noChangeArrowheads="1"/>
          </p:cNvSpPr>
          <p:nvPr/>
        </p:nvSpPr>
        <p:spPr bwMode="auto">
          <a:xfrm>
            <a:off x="356533" y="3545090"/>
            <a:ext cx="3833365" cy="69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6" tIns="41469" rIns="82936" bIns="41469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cs typeface="Book Antiqua" charset="0"/>
              </a:rPr>
              <a:t>Discrete scattering centers or effectively continuous medium?</a:t>
            </a:r>
          </a:p>
        </p:txBody>
      </p:sp>
      <p:sp>
        <p:nvSpPr>
          <p:cNvPr id="35846" name="Text Box 1"/>
          <p:cNvSpPr txBox="1">
            <a:spLocks noChangeArrowheads="1"/>
          </p:cNvSpPr>
          <p:nvPr/>
        </p:nvSpPr>
        <p:spPr bwMode="auto">
          <a:xfrm>
            <a:off x="1440455" y="69098"/>
            <a:ext cx="2700851" cy="7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1" tIns="77386" rIns="81631" bIns="4081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92000"/>
              </a:lnSpc>
            </a:pPr>
            <a:endParaRPr lang="en-US" sz="3600" baseline="-25000" dirty="0">
              <a:latin typeface="Book Antiqua" charset="0"/>
            </a:endParaRPr>
          </a:p>
        </p:txBody>
      </p:sp>
      <p:sp>
        <p:nvSpPr>
          <p:cNvPr id="20" name="Circular Arrow 19"/>
          <p:cNvSpPr/>
          <p:nvPr/>
        </p:nvSpPr>
        <p:spPr bwMode="auto">
          <a:xfrm rot="18734984" flipH="1">
            <a:off x="1167319" y="1650641"/>
            <a:ext cx="1743290" cy="1652201"/>
          </a:xfrm>
          <a:prstGeom prst="circularArrow">
            <a:avLst>
              <a:gd name="adj1" fmla="val 5709"/>
              <a:gd name="adj2" fmla="val 1142319"/>
              <a:gd name="adj3" fmla="val 20457683"/>
              <a:gd name="adj4" fmla="val 10800000"/>
              <a:gd name="adj5" fmla="val 11543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36" tIns="41469" rIns="82936" bIns="41469"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34123" y="1233693"/>
            <a:ext cx="1967958" cy="3145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00"/>
                </a:solidFill>
                <a:latin typeface="Book Antiqua" charset="0"/>
                <a:ea typeface="SimSun" charset="0"/>
                <a:cs typeface="Book Antiqua" charset="0"/>
              </a:rPr>
              <a:t>JHEP 1305 (2013) 031 </a:t>
            </a:r>
          </a:p>
        </p:txBody>
      </p:sp>
      <p:pic>
        <p:nvPicPr>
          <p:cNvPr id="35849" name="Picture 21" descr="QCD_scattering_j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61" y="1596458"/>
            <a:ext cx="4020306" cy="247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22"/>
          <p:cNvSpPr txBox="1">
            <a:spLocks noChangeArrowheads="1"/>
          </p:cNvSpPr>
          <p:nvPr/>
        </p:nvSpPr>
        <p:spPr bwMode="auto">
          <a:xfrm>
            <a:off x="155929" y="5636433"/>
            <a:ext cx="2092260" cy="63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/>
          <a:p>
            <a:pPr algn="ctr"/>
            <a:r>
              <a:rPr lang="en-US">
                <a:latin typeface="Book Antiqua" charset="0"/>
                <a:cs typeface="Book Antiqua" charset="0"/>
              </a:rPr>
              <a:t>“Weak”</a:t>
            </a:r>
          </a:p>
          <a:p>
            <a:pPr algn="ctr"/>
            <a:r>
              <a:rPr lang="en-US">
                <a:latin typeface="Book Antiqua" charset="0"/>
                <a:cs typeface="Book Antiqua" charset="0"/>
              </a:rPr>
              <a:t>multiple scattering</a:t>
            </a:r>
          </a:p>
        </p:txBody>
      </p:sp>
      <p:sp>
        <p:nvSpPr>
          <p:cNvPr id="35851" name="TextBox 23"/>
          <p:cNvSpPr txBox="1">
            <a:spLocks noChangeArrowheads="1"/>
          </p:cNvSpPr>
          <p:nvPr/>
        </p:nvSpPr>
        <p:spPr bwMode="auto">
          <a:xfrm>
            <a:off x="2273216" y="5640750"/>
            <a:ext cx="2035003" cy="63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/>
          <a:p>
            <a:pPr algn="ctr"/>
            <a:r>
              <a:rPr lang="en-US">
                <a:latin typeface="Book Antiqua" charset="0"/>
                <a:cs typeface="Book Antiqua" charset="0"/>
              </a:rPr>
              <a:t>“Strong”</a:t>
            </a:r>
          </a:p>
          <a:p>
            <a:pPr algn="ctr"/>
            <a:r>
              <a:rPr lang="en-US">
                <a:latin typeface="Book Antiqua" charset="0"/>
                <a:cs typeface="Book Antiqua" charset="0"/>
              </a:rPr>
              <a:t>Continuous E-loss</a:t>
            </a:r>
          </a:p>
        </p:txBody>
      </p:sp>
      <p:sp>
        <p:nvSpPr>
          <p:cNvPr id="35852" name="TextBox 24"/>
          <p:cNvSpPr txBox="1">
            <a:spLocks noChangeArrowheads="1"/>
          </p:cNvSpPr>
          <p:nvPr/>
        </p:nvSpPr>
        <p:spPr bwMode="auto">
          <a:xfrm>
            <a:off x="4708845" y="4740428"/>
            <a:ext cx="4232707" cy="1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cs typeface="Book Antiqua" charset="0"/>
              </a:rPr>
              <a:t> Scattering probability can give us</a:t>
            </a:r>
          </a:p>
          <a:p>
            <a:r>
              <a:rPr lang="en-US" sz="2000" dirty="0">
                <a:cs typeface="Book Antiqua" charset="0"/>
              </a:rPr>
              <a:t>  important information about coupling</a:t>
            </a:r>
          </a:p>
          <a:p>
            <a:r>
              <a:rPr lang="en-US" sz="2000" dirty="0">
                <a:cs typeface="Book Antiqua" charset="0"/>
              </a:rPr>
              <a:t>  </a:t>
            </a:r>
            <a:r>
              <a:rPr lang="en-US" sz="2000" dirty="0">
                <a:cs typeface="Book Antiqua" charset="0"/>
                <a:sym typeface="Wingdings" charset="0"/>
              </a:rPr>
              <a:t> strongly/weakly coupled QGP</a:t>
            </a:r>
          </a:p>
          <a:p>
            <a:r>
              <a:rPr lang="en-US" sz="2000" dirty="0">
                <a:cs typeface="Book Antiqua" charset="0"/>
                <a:sym typeface="Wingdings" charset="0"/>
              </a:rPr>
              <a:t>   </a:t>
            </a:r>
            <a:r>
              <a:rPr lang="en-US" sz="2000" dirty="0" err="1">
                <a:cs typeface="Book Antiqua" charset="0"/>
                <a:sym typeface="Wingdings" charset="0"/>
              </a:rPr>
              <a:t>quasiparticles</a:t>
            </a:r>
            <a:r>
              <a:rPr lang="en-US" sz="2000" dirty="0">
                <a:cs typeface="Book Antiqua" charset="0"/>
                <a:sym typeface="Wingdings" charset="0"/>
              </a:rPr>
              <a:t>?</a:t>
            </a:r>
            <a:endParaRPr lang="en-US" sz="2000" dirty="0">
              <a:cs typeface="Book Antiq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 Antiqua" charset="0"/>
              </a:rPr>
              <a:t>Large Angle Scattering off the QGP</a:t>
            </a:r>
            <a:r>
              <a:rPr lang="en-US" dirty="0" smtClean="0">
                <a:latin typeface="Book Antiqua" charset="0"/>
              </a:rPr>
              <a:t>?</a:t>
            </a:r>
            <a:endParaRPr lang="en-US" dirty="0"/>
          </a:p>
        </p:txBody>
      </p:sp>
      <p:sp>
        <p:nvSpPr>
          <p:cNvPr id="35854" name="Date Placeholder 16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0758" indent="-20734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695440" indent="-20734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110124" indent="-20734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524806" indent="-20734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600" smtClean="0">
                <a:solidFill>
                  <a:srgbClr val="FFFFFF"/>
                </a:solidFill>
                <a:latin typeface="Bok" charset="0"/>
              </a:rPr>
              <a:t>6/8/2016</a:t>
            </a:r>
            <a:endParaRPr lang="de-DE" sz="1600">
              <a:solidFill>
                <a:srgbClr val="FFFFFF"/>
              </a:solidFill>
              <a:latin typeface="Bok" charset="0"/>
            </a:endParaRPr>
          </a:p>
        </p:txBody>
      </p:sp>
      <p:sp>
        <p:nvSpPr>
          <p:cNvPr id="35855" name="Footer Placeholder 1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r>
              <a:rPr lang="en-US" smtClean="0">
                <a:cs typeface="SimSun" charset="0"/>
              </a:rPr>
              <a:t>Kolja Kauder, WSU - RHIC/AGS Meeting</a:t>
            </a:r>
            <a:endParaRPr lang="en-US">
              <a:cs typeface="SimSun" charset="0"/>
            </a:endParaRPr>
          </a:p>
        </p:txBody>
      </p:sp>
      <p:sp>
        <p:nvSpPr>
          <p:cNvPr id="35853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0758" indent="-20734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695440" indent="-20734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110124" indent="-20734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524806" indent="-20734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582" algn="l"/>
                <a:tab pos="1313162" algn="l"/>
                <a:tab pos="1969745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fld id="{0C5E5F58-97FF-7848-BA33-E62C61A29579}" type="slidenum">
              <a:rPr lang="en-US" sz="1600">
                <a:solidFill>
                  <a:srgbClr val="FFFFFF"/>
                </a:solidFill>
                <a:latin typeface="Book Antiqua" charset="0"/>
              </a:rPr>
              <a:pPr eaLnBrk="1"/>
              <a:t>10</a:t>
            </a:fld>
            <a:endParaRPr lang="en-US" sz="1600">
              <a:solidFill>
                <a:srgbClr val="FFFFFF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9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dirty="0" smtClean="0"/>
              <a:t> at R </a:t>
            </a:r>
            <a:r>
              <a:rPr lang="en-US" dirty="0"/>
              <a:t>= </a:t>
            </a:r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7893" name="Date Placeholder 16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0994" indent="-20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695720" indent="-20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110446" indent="-20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525172" indent="-20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600" smtClean="0">
                <a:solidFill>
                  <a:srgbClr val="FFFFFF"/>
                </a:solidFill>
                <a:latin typeface="Bok" charset="0"/>
              </a:rPr>
              <a:t>6/8/2016</a:t>
            </a:r>
            <a:endParaRPr lang="de-DE" sz="1600">
              <a:solidFill>
                <a:srgbClr val="FFFFFF"/>
              </a:solidFill>
              <a:latin typeface="Bok" charset="0"/>
            </a:endParaRPr>
          </a:p>
        </p:txBody>
      </p:sp>
      <p:sp>
        <p:nvSpPr>
          <p:cNvPr id="37894" name="Footer Placeholder 1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r>
              <a:rPr lang="en-US" smtClean="0">
                <a:cs typeface="SimSun" charset="0"/>
              </a:rPr>
              <a:t>Kolja Kauder, WSU - RHIC/AGS Meeting</a:t>
            </a:r>
            <a:endParaRPr lang="en-US" dirty="0">
              <a:cs typeface="SimSun" charset="0"/>
            </a:endParaRPr>
          </a:p>
        </p:txBody>
      </p:sp>
      <p:sp>
        <p:nvSpPr>
          <p:cNvPr id="378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0994" indent="-20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695720" indent="-20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110446" indent="-20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525172" indent="-20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fld id="{BAF03294-EC9A-8F42-A977-E8257309C048}" type="slidenum">
              <a:rPr lang="en-US" sz="1600">
                <a:solidFill>
                  <a:srgbClr val="FFFFFF"/>
                </a:solidFill>
                <a:latin typeface="Book Antiqua" charset="0"/>
              </a:rPr>
              <a:pPr eaLnBrk="1"/>
              <a:t>11</a:t>
            </a:fld>
            <a:endParaRPr lang="en-US" sz="160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5139765" y="2003072"/>
            <a:ext cx="3547035" cy="18893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>
            <a:spAutoFit/>
          </a:bodyPr>
          <a:lstStyle/>
          <a:p>
            <a:endParaRPr lang="en-US" sz="2200" baseline="-25000" dirty="0">
              <a:latin typeface="Book Antiqua" charset="0"/>
              <a:cs typeface="Book Antiqua" charset="0"/>
            </a:endParaRPr>
          </a:p>
          <a:p>
            <a:r>
              <a:rPr lang="en-US" sz="2200" b="1" dirty="0" smtClean="0">
                <a:cs typeface="Book Antiqua" charset="0"/>
              </a:rPr>
              <a:t>High </a:t>
            </a:r>
            <a:r>
              <a:rPr lang="en-US" sz="2200" dirty="0" smtClean="0">
                <a:cs typeface="Book Antiqua" charset="0"/>
              </a:rPr>
              <a:t>recoil jet </a:t>
            </a:r>
            <a:r>
              <a:rPr lang="en-US" sz="2200" dirty="0" err="1" smtClean="0">
                <a:cs typeface="Book Antiqua" charset="0"/>
              </a:rPr>
              <a:t>p</a:t>
            </a:r>
            <a:r>
              <a:rPr lang="en-US" sz="2200" baseline="-25000" dirty="0" err="1" smtClean="0">
                <a:cs typeface="Book Antiqua" charset="0"/>
              </a:rPr>
              <a:t>T</a:t>
            </a:r>
            <a:r>
              <a:rPr lang="en-US" sz="2200" baseline="-25000" dirty="0" smtClean="0">
                <a:cs typeface="Book Antiqua" charset="0"/>
              </a:rPr>
              <a:t>:</a:t>
            </a:r>
            <a:endParaRPr lang="en-US" sz="2200" baseline="-25000" dirty="0">
              <a:cs typeface="Book Antiqua" charset="0"/>
            </a:endParaRPr>
          </a:p>
          <a:p>
            <a:pPr>
              <a:buFont typeface="Arial" charset="0"/>
              <a:buChar char="•"/>
            </a:pPr>
            <a:endParaRPr lang="en-US" sz="2200" baseline="-25000" dirty="0">
              <a:cs typeface="Book Antiqua" charset="0"/>
            </a:endParaRPr>
          </a:p>
          <a:p>
            <a:r>
              <a:rPr lang="en-US" sz="2200" dirty="0" smtClean="0">
                <a:cs typeface="Book Antiqua" charset="0"/>
                <a:sym typeface="Wingdings"/>
              </a:rPr>
              <a:t> </a:t>
            </a:r>
            <a:r>
              <a:rPr lang="en-US" sz="2200" dirty="0" smtClean="0">
                <a:cs typeface="Book Antiqua" charset="0"/>
              </a:rPr>
              <a:t>Same </a:t>
            </a:r>
            <a:r>
              <a:rPr lang="en-US" sz="2200" dirty="0">
                <a:cs typeface="Book Antiqua" charset="0"/>
              </a:rPr>
              <a:t>width for </a:t>
            </a:r>
            <a:r>
              <a:rPr lang="en-US" sz="2200" dirty="0" smtClean="0">
                <a:cs typeface="Book Antiqua" charset="0"/>
              </a:rPr>
              <a:t>both 	centralities</a:t>
            </a:r>
            <a:endParaRPr lang="en-US" sz="2200" dirty="0">
              <a:cs typeface="Book Antiqua" charset="0"/>
            </a:endParaRPr>
          </a:p>
          <a:p>
            <a:endParaRPr lang="en-US" sz="2200" dirty="0">
              <a:latin typeface="Book Antiqua" charset="0"/>
              <a:cs typeface="Book Antiqua" charset="0"/>
            </a:endParaRPr>
          </a:p>
        </p:txBody>
      </p:sp>
      <p:grpSp>
        <p:nvGrpSpPr>
          <p:cNvPr id="37892" name="Group 32"/>
          <p:cNvGrpSpPr>
            <a:grpSpLocks/>
          </p:cNvGrpSpPr>
          <p:nvPr/>
        </p:nvGrpSpPr>
        <p:grpSpPr bwMode="auto">
          <a:xfrm>
            <a:off x="2593848" y="1816567"/>
            <a:ext cx="2545917" cy="4324399"/>
            <a:chOff x="1201738" y="2863185"/>
            <a:chExt cx="2805813" cy="4768850"/>
          </a:xfrm>
        </p:grpSpPr>
        <p:pic>
          <p:nvPicPr>
            <p:cNvPr id="37904" name="Picture 7" descr="A_Jet_Delta_phi_0_10_R0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90" r="13744" b="-3700"/>
            <a:stretch/>
          </p:blipFill>
          <p:spPr bwMode="auto">
            <a:xfrm>
              <a:off x="1371600" y="2863185"/>
              <a:ext cx="2635951" cy="476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Rectangle 8"/>
            <p:cNvSpPr>
              <a:spLocks noChangeArrowheads="1"/>
            </p:cNvSpPr>
            <p:nvPr/>
          </p:nvSpPr>
          <p:spPr bwMode="auto">
            <a:xfrm>
              <a:off x="1539875" y="5634038"/>
              <a:ext cx="323850" cy="230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Rectangle 9"/>
            <p:cNvSpPr>
              <a:spLocks noChangeArrowheads="1"/>
            </p:cNvSpPr>
            <p:nvPr/>
          </p:nvSpPr>
          <p:spPr bwMode="auto">
            <a:xfrm>
              <a:off x="1201738" y="4094163"/>
              <a:ext cx="487362" cy="1743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907" name="Picture 10" descr="A_Jet_Delta_phi_60_80_R0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47874" r="89178" b="27138"/>
            <a:stretch>
              <a:fillRect/>
            </a:stretch>
          </p:blipFill>
          <p:spPr bwMode="auto">
            <a:xfrm>
              <a:off x="1246188" y="3395663"/>
              <a:ext cx="392112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08" name="Group 12"/>
            <p:cNvGrpSpPr>
              <a:grpSpLocks/>
            </p:cNvGrpSpPr>
            <p:nvPr/>
          </p:nvGrpSpPr>
          <p:grpSpPr bwMode="auto">
            <a:xfrm>
              <a:off x="2938463" y="4479928"/>
              <a:ext cx="726017" cy="482933"/>
              <a:chOff x="626883" y="5535542"/>
              <a:chExt cx="726544" cy="482596"/>
            </a:xfrm>
          </p:grpSpPr>
          <p:pic>
            <p:nvPicPr>
              <p:cNvPr id="37910" name="Star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83" y="5535542"/>
                <a:ext cx="472889" cy="326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37911" name="Shape 127"/>
              <p:cNvSpPr>
                <a:spLocks noChangeArrowheads="1"/>
              </p:cNvSpPr>
              <p:nvPr/>
            </p:nvSpPr>
            <p:spPr bwMode="auto">
              <a:xfrm>
                <a:off x="674543" y="5865511"/>
                <a:ext cx="678884" cy="152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latin typeface="Book Antiqua" charset="0"/>
                    <a:cs typeface="Book Antiqua" charset="0"/>
                    <a:sym typeface="Helvetica" charset="0"/>
                  </a:rPr>
                  <a:t>Preliminary</a:t>
                </a:r>
              </a:p>
            </p:txBody>
          </p:sp>
        </p:grpSp>
      </p:grpSp>
      <p:grpSp>
        <p:nvGrpSpPr>
          <p:cNvPr id="37895" name="Group 23"/>
          <p:cNvGrpSpPr>
            <a:grpSpLocks/>
          </p:cNvGrpSpPr>
          <p:nvPr/>
        </p:nvGrpSpPr>
        <p:grpSpPr bwMode="auto">
          <a:xfrm>
            <a:off x="102666" y="1816567"/>
            <a:ext cx="2531515" cy="4288118"/>
            <a:chOff x="0" y="2884808"/>
            <a:chExt cx="2789940" cy="4728841"/>
          </a:xfrm>
        </p:grpSpPr>
        <p:pic>
          <p:nvPicPr>
            <p:cNvPr id="37896" name="Picture 8" descr="A_Jet_Delta_phi_60_80_R0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24" r="14263" b="-2790"/>
            <a:stretch/>
          </p:blipFill>
          <p:spPr bwMode="auto">
            <a:xfrm>
              <a:off x="169862" y="2884808"/>
              <a:ext cx="2620078" cy="472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38137" y="5672138"/>
              <a:ext cx="323850" cy="230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0" y="4132263"/>
              <a:ext cx="487362" cy="1743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899" name="Picture 11" descr="A_Jet_Delta_phi_60_80_R0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47874" r="89178" b="27138"/>
            <a:stretch>
              <a:fillRect/>
            </a:stretch>
          </p:blipFill>
          <p:spPr bwMode="auto">
            <a:xfrm>
              <a:off x="44450" y="3433763"/>
              <a:ext cx="392112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01" name="Group 12"/>
            <p:cNvGrpSpPr>
              <a:grpSpLocks/>
            </p:cNvGrpSpPr>
            <p:nvPr/>
          </p:nvGrpSpPr>
          <p:grpSpPr bwMode="auto">
            <a:xfrm>
              <a:off x="1736725" y="4518028"/>
              <a:ext cx="726017" cy="482934"/>
              <a:chOff x="626883" y="5535542"/>
              <a:chExt cx="726544" cy="482597"/>
            </a:xfrm>
          </p:grpSpPr>
          <p:pic>
            <p:nvPicPr>
              <p:cNvPr id="37902" name="Star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83" y="5535542"/>
                <a:ext cx="472889" cy="326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37903" name="Shape 127"/>
              <p:cNvSpPr>
                <a:spLocks noChangeArrowheads="1"/>
              </p:cNvSpPr>
              <p:nvPr/>
            </p:nvSpPr>
            <p:spPr bwMode="auto">
              <a:xfrm>
                <a:off x="674543" y="5865512"/>
                <a:ext cx="678884" cy="152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latin typeface="Book Antiqua" charset="0"/>
                    <a:cs typeface="Book Antiqua" charset="0"/>
                    <a:sym typeface="Helvetica" charset="0"/>
                  </a:rPr>
                  <a:t>Preliminary</a:t>
                </a:r>
              </a:p>
            </p:txBody>
          </p:sp>
        </p:grpSp>
      </p:grp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993353" y="1302348"/>
            <a:ext cx="1113945" cy="3607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</a:bodyPr>
          <a:lstStyle/>
          <a:p>
            <a:r>
              <a:rPr lang="en-US" dirty="0">
                <a:cs typeface="Book Antiqua" charset="0"/>
              </a:rPr>
              <a:t>Peripheral</a:t>
            </a: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3655132" y="1316154"/>
            <a:ext cx="874322" cy="3607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</a:bodyPr>
          <a:lstStyle/>
          <a:p>
            <a:r>
              <a:rPr lang="en-US" dirty="0">
                <a:cs typeface="Book Antiqua" charset="0"/>
              </a:rPr>
              <a:t>Central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750" y="5735353"/>
            <a:ext cx="16594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Book Antiqua" charset="0"/>
                <a:cs typeface="Book Antiqua" charset="0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Δf</a:t>
            </a:r>
            <a:r>
              <a:rPr lang="en-US" dirty="0">
                <a:latin typeface="Symbol" charset="2"/>
                <a:cs typeface="Symbol" charset="2"/>
              </a:rPr>
              <a:t> =  </a:t>
            </a:r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baseline="-25000" dirty="0" err="1">
                <a:cs typeface="Symbol" charset="2"/>
              </a:rPr>
              <a:t>trig</a:t>
            </a:r>
            <a:r>
              <a:rPr lang="en-US" dirty="0">
                <a:cs typeface="Symbol" charset="2"/>
              </a:rPr>
              <a:t> – </a:t>
            </a:r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baseline="-25000" dirty="0" err="1">
                <a:cs typeface="Symbol" charset="2"/>
              </a:rPr>
              <a:t>jet</a:t>
            </a:r>
            <a:endParaRPr lang="en-US" baseline="-25000" dirty="0">
              <a:cs typeface="Symbol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20333" y="5735353"/>
            <a:ext cx="16594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Book Antiqua" charset="0"/>
                <a:cs typeface="Book Antiqua" charset="0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Δf</a:t>
            </a:r>
            <a:r>
              <a:rPr lang="en-US" dirty="0">
                <a:latin typeface="Symbol" charset="2"/>
                <a:cs typeface="Symbol" charset="2"/>
              </a:rPr>
              <a:t> =  </a:t>
            </a:r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baseline="-25000" dirty="0" err="1">
                <a:cs typeface="Symbol" charset="2"/>
              </a:rPr>
              <a:t>trig</a:t>
            </a:r>
            <a:r>
              <a:rPr lang="en-US" dirty="0">
                <a:cs typeface="Symbol" charset="2"/>
              </a:rPr>
              <a:t> – </a:t>
            </a:r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baseline="-25000" dirty="0" err="1">
                <a:cs typeface="Symbol" charset="2"/>
              </a:rPr>
              <a:t>jet</a:t>
            </a:r>
            <a:endParaRPr lang="en-US" baseline="-25000" dirty="0">
              <a:cs typeface="Symbol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3437" y="4881814"/>
            <a:ext cx="135853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>
                <a:cs typeface="Book Antiqua" charset="0"/>
              </a:rPr>
              <a:t>5 </a:t>
            </a:r>
            <a:r>
              <a:rPr lang="en-US" sz="1600" dirty="0">
                <a:cs typeface="Book Antiqua" charset="0"/>
              </a:rPr>
              <a:t>&lt; </a:t>
            </a:r>
            <a:r>
              <a:rPr lang="en-US" sz="1600" dirty="0" err="1">
                <a:cs typeface="Book Antiqua" charset="0"/>
              </a:rPr>
              <a:t>p</a:t>
            </a:r>
            <a:r>
              <a:rPr lang="en-US" sz="1600" baseline="-25000" dirty="0" err="1">
                <a:cs typeface="Book Antiqua" charset="0"/>
              </a:rPr>
              <a:t>T</a:t>
            </a:r>
            <a:r>
              <a:rPr lang="en-US" sz="1600" dirty="0" err="1">
                <a:cs typeface="Book Antiqua" charset="0"/>
              </a:rPr>
              <a:t>-</a:t>
            </a:r>
            <a:r>
              <a:rPr lang="en-US" sz="1600" dirty="0" err="1">
                <a:latin typeface="Symbol" charset="2"/>
                <a:cs typeface="Symbol" charset="2"/>
              </a:rPr>
              <a:t>r</a:t>
            </a:r>
            <a:r>
              <a:rPr lang="en-US" sz="1600" dirty="0" err="1">
                <a:cs typeface="Book Antiqua" charset="0"/>
              </a:rPr>
              <a:t>A</a:t>
            </a:r>
            <a:r>
              <a:rPr lang="en-US" sz="1600" dirty="0">
                <a:cs typeface="Book Antiqua" charset="0"/>
              </a:rPr>
              <a:t> &lt; 8 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1953437" y="3746268"/>
            <a:ext cx="146112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>
                <a:cs typeface="Book Antiqua" charset="0"/>
              </a:rPr>
              <a:t>8</a:t>
            </a:r>
            <a:r>
              <a:rPr lang="en-US" sz="1600" dirty="0" smtClean="0">
                <a:cs typeface="Book Antiqua" charset="0"/>
              </a:rPr>
              <a:t> </a:t>
            </a:r>
            <a:r>
              <a:rPr lang="en-US" sz="1600" dirty="0">
                <a:cs typeface="Book Antiqua" charset="0"/>
              </a:rPr>
              <a:t>&lt; </a:t>
            </a:r>
            <a:r>
              <a:rPr lang="en-US" sz="1600" dirty="0" err="1">
                <a:cs typeface="Book Antiqua" charset="0"/>
              </a:rPr>
              <a:t>p</a:t>
            </a:r>
            <a:r>
              <a:rPr lang="en-US" sz="1600" baseline="-25000" dirty="0" err="1">
                <a:cs typeface="Book Antiqua" charset="0"/>
              </a:rPr>
              <a:t>T</a:t>
            </a:r>
            <a:r>
              <a:rPr lang="en-US" sz="1600" dirty="0" err="1">
                <a:cs typeface="Book Antiqua" charset="0"/>
              </a:rPr>
              <a:t>-</a:t>
            </a:r>
            <a:r>
              <a:rPr lang="en-US" sz="1600" dirty="0" err="1">
                <a:latin typeface="Symbol" charset="2"/>
                <a:cs typeface="Symbol" charset="2"/>
              </a:rPr>
              <a:t>r</a:t>
            </a:r>
            <a:r>
              <a:rPr lang="en-US" sz="1600" dirty="0" err="1">
                <a:cs typeface="Book Antiqua" charset="0"/>
              </a:rPr>
              <a:t>A</a:t>
            </a:r>
            <a:r>
              <a:rPr lang="en-US" sz="1600" dirty="0">
                <a:cs typeface="Book Antiqua" charset="0"/>
              </a:rPr>
              <a:t> &lt; </a:t>
            </a:r>
            <a:r>
              <a:rPr lang="en-US" sz="1600" dirty="0" smtClean="0">
                <a:cs typeface="Book Antiqua" charset="0"/>
              </a:rPr>
              <a:t>12 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1835986" y="2299419"/>
            <a:ext cx="156371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>
                <a:cs typeface="Book Antiqua" charset="0"/>
              </a:rPr>
              <a:t>12 </a:t>
            </a:r>
            <a:r>
              <a:rPr lang="en-US" sz="1600" dirty="0">
                <a:cs typeface="Book Antiqua" charset="0"/>
              </a:rPr>
              <a:t>&lt; </a:t>
            </a:r>
            <a:r>
              <a:rPr lang="en-US" sz="1600" dirty="0" err="1">
                <a:cs typeface="Book Antiqua" charset="0"/>
              </a:rPr>
              <a:t>p</a:t>
            </a:r>
            <a:r>
              <a:rPr lang="en-US" sz="1600" baseline="-25000" dirty="0" err="1">
                <a:cs typeface="Book Antiqua" charset="0"/>
              </a:rPr>
              <a:t>T</a:t>
            </a:r>
            <a:r>
              <a:rPr lang="en-US" sz="1600" dirty="0" err="1">
                <a:cs typeface="Book Antiqua" charset="0"/>
              </a:rPr>
              <a:t>-</a:t>
            </a:r>
            <a:r>
              <a:rPr lang="en-US" sz="1600" dirty="0" err="1">
                <a:latin typeface="Symbol" charset="2"/>
                <a:cs typeface="Symbol" charset="2"/>
              </a:rPr>
              <a:t>r</a:t>
            </a:r>
            <a:r>
              <a:rPr lang="en-US" sz="1600" dirty="0" err="1">
                <a:cs typeface="Book Antiqua" charset="0"/>
              </a:rPr>
              <a:t>A</a:t>
            </a:r>
            <a:r>
              <a:rPr lang="en-US" sz="1600" dirty="0">
                <a:cs typeface="Book Antiqua" charset="0"/>
              </a:rPr>
              <a:t> &lt; </a:t>
            </a:r>
            <a:r>
              <a:rPr lang="en-US" sz="1600" dirty="0" smtClean="0">
                <a:cs typeface="Book Antiqua" charset="0"/>
              </a:rPr>
              <a:t>20 </a:t>
            </a:r>
            <a:endParaRPr lang="en-US" sz="1600" dirty="0"/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5139765" y="4040641"/>
            <a:ext cx="3547035" cy="18893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>
            <a:spAutoFit/>
          </a:bodyPr>
          <a:lstStyle/>
          <a:p>
            <a:endParaRPr lang="en-US" sz="2200" baseline="-25000" dirty="0">
              <a:latin typeface="Book Antiqua" charset="0"/>
              <a:cs typeface="Book Antiqua" charset="0"/>
            </a:endParaRPr>
          </a:p>
          <a:p>
            <a:r>
              <a:rPr lang="en-US" sz="2200" dirty="0" smtClean="0">
                <a:cs typeface="Book Antiqua" charset="0"/>
              </a:rPr>
              <a:t>5 </a:t>
            </a:r>
            <a:r>
              <a:rPr lang="en-US" sz="2200" dirty="0">
                <a:cs typeface="Book Antiqua" charset="0"/>
              </a:rPr>
              <a:t>&lt; </a:t>
            </a:r>
            <a:r>
              <a:rPr lang="en-US" sz="2200" dirty="0" err="1">
                <a:cs typeface="Book Antiqua" charset="0"/>
              </a:rPr>
              <a:t>p</a:t>
            </a:r>
            <a:r>
              <a:rPr lang="en-US" sz="2200" baseline="-25000" dirty="0" err="1">
                <a:cs typeface="Book Antiqua" charset="0"/>
              </a:rPr>
              <a:t>T</a:t>
            </a:r>
            <a:r>
              <a:rPr lang="en-US" sz="2200" dirty="0" err="1">
                <a:cs typeface="Book Antiqua" charset="0"/>
              </a:rPr>
              <a:t>-</a:t>
            </a:r>
            <a:r>
              <a:rPr lang="en-US" sz="2200" dirty="0" err="1">
                <a:latin typeface="Symbol" charset="2"/>
                <a:cs typeface="Symbol" charset="2"/>
              </a:rPr>
              <a:t>r</a:t>
            </a:r>
            <a:r>
              <a:rPr lang="en-US" sz="2200" dirty="0" err="1">
                <a:cs typeface="Book Antiqua" charset="0"/>
              </a:rPr>
              <a:t>A</a:t>
            </a:r>
            <a:r>
              <a:rPr lang="en-US" sz="2200" dirty="0">
                <a:cs typeface="Book Antiqua" charset="0"/>
              </a:rPr>
              <a:t> &lt; 8 </a:t>
            </a:r>
            <a:r>
              <a:rPr lang="en-US" sz="2200" dirty="0" err="1">
                <a:cs typeface="Book Antiqua" charset="0"/>
              </a:rPr>
              <a:t>GeV</a:t>
            </a:r>
            <a:r>
              <a:rPr lang="en-US" sz="2200" dirty="0">
                <a:cs typeface="Book Antiqua" charset="0"/>
              </a:rPr>
              <a:t>/</a:t>
            </a:r>
            <a:r>
              <a:rPr lang="en-US" sz="2200" dirty="0" smtClean="0">
                <a:cs typeface="Book Antiqua" charset="0"/>
              </a:rPr>
              <a:t>c:</a:t>
            </a:r>
            <a:endParaRPr lang="en-US" sz="2200" baseline="-25000" dirty="0">
              <a:cs typeface="Book Antiqua" charset="0"/>
            </a:endParaRPr>
          </a:p>
          <a:p>
            <a:pPr>
              <a:buFont typeface="Arial" charset="0"/>
              <a:buChar char="•"/>
            </a:pPr>
            <a:endParaRPr lang="en-US" sz="2200" baseline="-25000" dirty="0">
              <a:cs typeface="Book Antiqua" charset="0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cs typeface="Book Antiqua" charset="0"/>
              </a:rPr>
              <a:t>Significant difference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cs typeface="Book Antiqua" charset="0"/>
              </a:rPr>
              <a:t>Normalization? BG? Flow?</a:t>
            </a:r>
          </a:p>
          <a:p>
            <a:r>
              <a:rPr lang="en-US" sz="2200" dirty="0" smtClean="0">
                <a:latin typeface="Arial"/>
                <a:cs typeface="Arial"/>
                <a:sym typeface="Wingdings" charset="0"/>
              </a:rPr>
              <a:t> More studies needed</a:t>
            </a:r>
            <a:endParaRPr lang="en-US" sz="2200" dirty="0">
              <a:latin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8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vd_0.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5" y="1819297"/>
            <a:ext cx="4926584" cy="3777488"/>
          </a:xfrm>
          <a:prstGeom prst="rect">
            <a:avLst/>
          </a:prstGeom>
          <a:ln w="12700" cap="flat">
            <a:noFill/>
            <a:round/>
          </a:ln>
          <a:effectLst/>
        </p:spPr>
      </p:pic>
      <p:pic>
        <p:nvPicPr>
          <p:cNvPr id="89" name="evd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1819297"/>
            <a:ext cx="4926584" cy="3777488"/>
          </a:xfrm>
          <a:prstGeom prst="rect">
            <a:avLst/>
          </a:prstGeom>
          <a:ln w="12700">
            <a:round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 smtClean="0"/>
              <a:t>Trigger </a:t>
            </a:r>
            <a:r>
              <a:rPr lang="en-US" sz="2800" b="1" dirty="0" smtClean="0"/>
              <a:t>and</a:t>
            </a:r>
            <a:r>
              <a:rPr lang="en-US" sz="2800" dirty="0" smtClean="0"/>
              <a:t> Away-Side Jets</a:t>
            </a:r>
            <a:r>
              <a:rPr lang="en-US" sz="2800" dirty="0"/>
              <a:t/>
            </a:r>
            <a:br>
              <a:rPr lang="en-US" sz="2800" dirty="0"/>
            </a:br>
            <a:r>
              <a:rPr sz="2800" dirty="0" smtClean="0">
                <a:uFill>
                  <a:solidFill/>
                </a:uFill>
              </a:rPr>
              <a:t>(</a:t>
            </a:r>
            <a:r>
              <a:rPr sz="2800" dirty="0">
                <a:uFill>
                  <a:solidFill/>
                </a:uFill>
              </a:rPr>
              <a:t>Biased) Di-Jet </a:t>
            </a:r>
            <a:r>
              <a:rPr sz="2800" dirty="0" smtClean="0">
                <a:uFill>
                  <a:solidFill/>
                </a:uFill>
              </a:rPr>
              <a:t>Selection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50249" y="1968741"/>
            <a:ext cx="44937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sz="2200" b="1" dirty="0" smtClean="0">
                <a:sym typeface="Helvetica"/>
              </a:rPr>
              <a:t>Constituent </a:t>
            </a:r>
            <a:r>
              <a:rPr lang="en-US" sz="2200" b="1" dirty="0" err="1" smtClean="0">
                <a:sym typeface="Helvetica"/>
              </a:rPr>
              <a:t>p</a:t>
            </a:r>
            <a:r>
              <a:rPr lang="en-US" sz="2200" b="1" baseline="-5999" dirty="0" err="1" smtClean="0">
                <a:sym typeface="Helvetica"/>
              </a:rPr>
              <a:t>T</a:t>
            </a:r>
            <a:r>
              <a:rPr lang="en-US" sz="2200" b="1" baseline="30000" dirty="0" err="1" smtClean="0">
                <a:sym typeface="Helvetica"/>
              </a:rPr>
              <a:t>Cut</a:t>
            </a:r>
            <a:r>
              <a:rPr lang="en-US" sz="2200" b="1" baseline="-5999" dirty="0" smtClean="0">
                <a:sym typeface="Helvetica"/>
              </a:rPr>
              <a:t> </a:t>
            </a:r>
            <a:r>
              <a:rPr lang="en-US" sz="2200" b="1" dirty="0" smtClean="0">
                <a:sym typeface="Helvetica"/>
              </a:rPr>
              <a:t>= 2 </a:t>
            </a:r>
            <a:r>
              <a:rPr lang="en-US" sz="2200" b="1" dirty="0" err="1">
                <a:sym typeface="Helvetica"/>
              </a:rPr>
              <a:t>GeV</a:t>
            </a:r>
            <a:r>
              <a:rPr lang="en-US" sz="2200" b="1" dirty="0">
                <a:sym typeface="Helvetica"/>
              </a:rPr>
              <a:t>/</a:t>
            </a:r>
            <a:r>
              <a:rPr lang="en-US" sz="2200" b="1" i="1" dirty="0" smtClean="0">
                <a:sym typeface="Helvetica"/>
              </a:rPr>
              <a:t>c</a:t>
            </a:r>
            <a:endParaRPr lang="en-US" sz="2200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008000"/>
                </a:solidFill>
                <a:sym typeface="Helvetica"/>
              </a:rPr>
              <a:t>	</a:t>
            </a: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 Reduce BG</a:t>
            </a: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	 Reduce combinatorial </a:t>
            </a:r>
            <a:r>
              <a:rPr lang="en-US" sz="2200" b="1" dirty="0">
                <a:solidFill>
                  <a:srgbClr val="008000"/>
                </a:solidFill>
                <a:sym typeface="Wingdings"/>
              </a:rPr>
              <a:t>jets</a:t>
            </a:r>
            <a:endParaRPr lang="en-US" sz="2200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2200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ym typeface="Wingdings"/>
              </a:rPr>
              <a:t>Di-jet Selection: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>
                <a:sym typeface="Helvetica"/>
              </a:rPr>
              <a:t>	Jet </a:t>
            </a:r>
            <a:r>
              <a:rPr lang="en-US" sz="2400" b="1" i="1" dirty="0" err="1" smtClean="0">
                <a:sym typeface="Helvetica"/>
              </a:rPr>
              <a:t>p</a:t>
            </a:r>
            <a:r>
              <a:rPr lang="en-US" sz="2400" b="1" i="1" baseline="-5999" dirty="0" err="1" smtClean="0">
                <a:sym typeface="Helvetica"/>
              </a:rPr>
              <a:t>T</a:t>
            </a:r>
            <a:r>
              <a:rPr lang="en-US" sz="2400" b="1" baseline="31999" dirty="0" err="1" smtClean="0">
                <a:sym typeface="Helvetica"/>
              </a:rPr>
              <a:t>Lead</a:t>
            </a:r>
            <a:r>
              <a:rPr lang="en-US" sz="2400" b="1" dirty="0">
                <a:sym typeface="Helvetica"/>
              </a:rPr>
              <a:t>&gt;20 </a:t>
            </a:r>
            <a:r>
              <a:rPr lang="en-US" sz="2400" b="1" dirty="0" err="1">
                <a:sym typeface="Helvetica"/>
              </a:rPr>
              <a:t>GeV</a:t>
            </a:r>
            <a:r>
              <a:rPr lang="en-US" sz="2400" b="1" dirty="0">
                <a:sym typeface="Helvetica"/>
              </a:rPr>
              <a:t>/c 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>
                <a:sym typeface="Helvetica"/>
              </a:rPr>
              <a:t>	Jet </a:t>
            </a:r>
            <a:r>
              <a:rPr lang="en-US" sz="2400" b="1" i="1" dirty="0" err="1" smtClean="0">
                <a:sym typeface="Helvetica"/>
              </a:rPr>
              <a:t>p</a:t>
            </a:r>
            <a:r>
              <a:rPr lang="en-US" sz="2400" b="1" i="1" baseline="-5999" dirty="0" err="1" smtClean="0">
                <a:sym typeface="Helvetica"/>
              </a:rPr>
              <a:t>T</a:t>
            </a:r>
            <a:r>
              <a:rPr lang="en-US" sz="2400" b="1" baseline="31999" dirty="0" err="1" smtClean="0">
                <a:sym typeface="Helvetica"/>
              </a:rPr>
              <a:t>SubLead</a:t>
            </a:r>
            <a:r>
              <a:rPr lang="en-US" sz="2400" b="1" dirty="0">
                <a:sym typeface="Helvetica"/>
              </a:rPr>
              <a:t>&gt;10 </a:t>
            </a:r>
            <a:r>
              <a:rPr lang="en-US" sz="2400" b="1" dirty="0" err="1">
                <a:sym typeface="Helvetica"/>
              </a:rPr>
              <a:t>GeV</a:t>
            </a:r>
            <a:r>
              <a:rPr lang="en-US" sz="2400" b="1" dirty="0">
                <a:sym typeface="Helvetica"/>
              </a:rPr>
              <a:t>/</a:t>
            </a:r>
            <a:r>
              <a:rPr lang="en-US" sz="2400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/>
              <a:t>	|</a:t>
            </a:r>
            <a:r>
              <a:rPr lang="en-US" sz="2400" b="1" dirty="0" err="1">
                <a:latin typeface="Symbol" charset="2"/>
                <a:cs typeface="Symbol" charset="2"/>
              </a:rPr>
              <a:t>Df</a:t>
            </a:r>
            <a:r>
              <a:rPr lang="en-US" sz="2400" b="1" dirty="0"/>
              <a:t>-</a:t>
            </a:r>
            <a:r>
              <a:rPr lang="en-US" sz="2400" b="1" dirty="0">
                <a:latin typeface="Symbol" charset="2"/>
                <a:cs typeface="Symbol" charset="2"/>
              </a:rPr>
              <a:t>p</a:t>
            </a:r>
            <a:r>
              <a:rPr lang="en-US" sz="2400" b="1" dirty="0"/>
              <a:t>|&lt;</a:t>
            </a:r>
            <a:r>
              <a:rPr lang="en-US" sz="2400" b="1" dirty="0" smtClean="0"/>
              <a:t>0.4</a:t>
            </a:r>
            <a:endParaRPr lang="en-US" sz="2200" b="1" dirty="0" smtClean="0">
              <a:sym typeface="Wingding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40" y="4918402"/>
            <a:ext cx="3378709" cy="891233"/>
          </a:xfrm>
          <a:prstGeom prst="rect">
            <a:avLst/>
          </a:prstGeom>
          <a:ln>
            <a:solidFill>
              <a:srgbClr val="A1101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905671" y="138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b="1" dirty="0">
                <a:sym typeface="Helvetica"/>
              </a:rPr>
              <a:t>Constituent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</a:t>
            </a:r>
            <a:r>
              <a:rPr lang="en-US" b="1" dirty="0" smtClean="0">
                <a:sym typeface="Helvetica"/>
              </a:rPr>
              <a:t>0.2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  <a:endParaRPr lang="en-US" b="1" dirty="0">
              <a:sym typeface="Helvetica"/>
            </a:endParaRPr>
          </a:p>
        </p:txBody>
      </p:sp>
      <p:sp>
        <p:nvSpPr>
          <p:cNvPr id="13" name="Shape 502"/>
          <p:cNvSpPr/>
          <p:nvPr/>
        </p:nvSpPr>
        <p:spPr>
          <a:xfrm>
            <a:off x="6623129" y="5847551"/>
            <a:ext cx="2066719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ATLAS,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PRL </a:t>
            </a:r>
            <a:r>
              <a:rPr lang="hu-HU" sz="1200" b="1" i="1" dirty="0" smtClean="0">
                <a:latin typeface="Times"/>
                <a:ea typeface="Times"/>
                <a:cs typeface="Times"/>
                <a:sym typeface="Times"/>
              </a:rPr>
              <a:t>105</a:t>
            </a:r>
            <a:r>
              <a:rPr lang="hu-HU" sz="1200" i="1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252303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CMS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, PRC </a:t>
            </a:r>
            <a:r>
              <a:rPr sz="1200" b="1" i="1" dirty="0" smtClean="0">
                <a:latin typeface="Times"/>
                <a:ea typeface="Times"/>
                <a:cs typeface="Times"/>
                <a:sym typeface="Times"/>
              </a:rPr>
              <a:t>84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024906 (2011)</a:t>
            </a: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3"/>
          <p:cNvGrpSpPr/>
          <p:nvPr/>
        </p:nvGrpSpPr>
        <p:grpSpPr>
          <a:xfrm>
            <a:off x="1583055" y="1300459"/>
            <a:ext cx="6235534" cy="4123078"/>
            <a:chOff x="0" y="0"/>
            <a:chExt cx="7200900" cy="5130800"/>
          </a:xfrm>
        </p:grpSpPr>
        <p:pic>
          <p:nvPicPr>
            <p:cNvPr id="111" name="aj_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2" name="Shape 112"/>
            <p:cNvSpPr/>
            <p:nvPr/>
          </p:nvSpPr>
          <p:spPr>
            <a:xfrm>
              <a:off x="3816350" y="882650"/>
              <a:ext cx="2565400" cy="96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14" name="aj_2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5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sz="3000" dirty="0">
                <a:uFill>
                  <a:solidFill/>
                </a:uFill>
              </a:rPr>
              <a:t>Di-Jet Imbalance A</a:t>
            </a:r>
            <a:r>
              <a:rPr sz="3000" baseline="-5999" dirty="0">
                <a:uFill>
                  <a:solidFill/>
                </a:uFill>
              </a:rPr>
              <a:t>J</a:t>
            </a:r>
            <a:r>
              <a:rPr sz="3000" dirty="0">
                <a:uFill>
                  <a:solidFill/>
                </a:uFill>
              </a:rPr>
              <a:t> </a:t>
            </a:r>
            <a:r>
              <a:rPr lang="en-US" sz="3000" dirty="0" smtClean="0">
                <a:uFill>
                  <a:solidFill/>
                </a:uFill>
              </a:rPr>
              <a:t/>
            </a:r>
            <a:br>
              <a:rPr lang="en-US" sz="3000" dirty="0" smtClean="0">
                <a:uFill>
                  <a:solidFill/>
                </a:uFill>
              </a:rPr>
            </a:br>
            <a:r>
              <a:rPr lang="en-US" sz="3000" dirty="0" smtClean="0">
                <a:uFill>
                  <a:solidFill/>
                </a:uFill>
              </a:rPr>
              <a:t>Central 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sz="3000" dirty="0">
                <a:uFill>
                  <a:solidFill/>
                </a:uFill>
              </a:rPr>
              <a:t>+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lang="en-US" sz="3000" dirty="0" smtClean="0">
                <a:uFill>
                  <a:solidFill/>
                </a:uFill>
              </a:rPr>
              <a:t>, </a:t>
            </a:r>
            <a:r>
              <a:rPr sz="3000" dirty="0" smtClean="0">
                <a:uFill>
                  <a:solidFill/>
                </a:uFill>
              </a:rPr>
              <a:t>R</a:t>
            </a:r>
            <a:r>
              <a:rPr sz="3000" dirty="0">
                <a:uFill>
                  <a:solidFill/>
                </a:uFill>
              </a:rPr>
              <a:t>=0.4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124" name="Shape 124"/>
          <p:cNvSpPr/>
          <p:nvPr/>
        </p:nvSpPr>
        <p:spPr>
          <a:xfrm>
            <a:off x="2097241" y="1307594"/>
            <a:ext cx="526233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</a:t>
            </a:r>
            <a:r>
              <a:rPr sz="1300" b="1" dirty="0">
                <a:uFill>
                  <a:solidFill/>
                </a:uFill>
                <a:sym typeface="Helvetica"/>
              </a:rPr>
              <a:t>20 GeV &amp;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SubLead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</a:t>
            </a:r>
            <a:r>
              <a:rPr sz="1300" b="1" dirty="0">
                <a:uFill>
                  <a:solidFill/>
                </a:uFill>
                <a:sym typeface="Helvetica"/>
              </a:rPr>
              <a:t>10 GeV with p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sz="1300" b="1" dirty="0">
                <a:uFill>
                  <a:solidFill/>
                </a:uFill>
                <a:sym typeface="Helvetica"/>
              </a:rPr>
              <a:t>&gt;2 GeV/c</a:t>
            </a:r>
          </a:p>
        </p:txBody>
      </p:sp>
      <p:sp>
        <p:nvSpPr>
          <p:cNvPr id="125" name="Shape 125"/>
          <p:cNvSpPr/>
          <p:nvPr/>
        </p:nvSpPr>
        <p:spPr>
          <a:xfrm>
            <a:off x="6814438" y="5181507"/>
            <a:ext cx="86038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5863590" y="3395113"/>
            <a:ext cx="1054209" cy="336812"/>
            <a:chOff x="0" y="0"/>
            <a:chExt cx="1217418" cy="419133"/>
          </a:xfrm>
        </p:grpSpPr>
        <p:pic>
          <p:nvPicPr>
            <p:cNvPr id="126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Shape 127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67462" y="3403399"/>
            <a:ext cx="1590179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700" dirty="0">
                <a:uFill>
                  <a:solidFill/>
                </a:uFill>
                <a:sym typeface="Helvetica"/>
              </a:rPr>
              <a:t>Sys. Uncertainties: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- tracking eff. 6%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- tower energy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30" name="Shape 130"/>
          <p:cNvSpPr/>
          <p:nvPr/>
        </p:nvSpPr>
        <p:spPr>
          <a:xfrm>
            <a:off x="742950" y="5541616"/>
            <a:ext cx="77623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olidFill>
                  <a:srgbClr val="941100"/>
                </a:solidFill>
                <a:sym typeface="Helvetica"/>
              </a:rPr>
              <a:t>Au+Au di-jets more imbalanced than </a:t>
            </a:r>
            <a:r>
              <a:rPr sz="2200" b="1" dirty="0" smtClean="0">
                <a:solidFill>
                  <a:srgbClr val="941100"/>
                </a:solidFill>
                <a:sym typeface="Helvetica"/>
              </a:rPr>
              <a:t>p+p 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for p</a:t>
            </a:r>
            <a:r>
              <a:rPr sz="22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2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131" name="Shape 131"/>
          <p:cNvSpPr/>
          <p:nvPr/>
        </p:nvSpPr>
        <p:spPr>
          <a:xfrm>
            <a:off x="2886064" y="5918245"/>
            <a:ext cx="382747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200" b="1" dirty="0">
                <a:sym typeface="Helvetica"/>
              </a:rPr>
              <a:t>Can the balance be restored?</a:t>
            </a:r>
          </a:p>
        </p:txBody>
      </p:sp>
      <p:sp>
        <p:nvSpPr>
          <p:cNvPr id="132" name="Shape 132"/>
          <p:cNvSpPr/>
          <p:nvPr/>
        </p:nvSpPr>
        <p:spPr>
          <a:xfrm rot="16200000">
            <a:off x="871217" y="1813295"/>
            <a:ext cx="1541051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7533933" y="2819857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</a:t>
            </a:r>
            <a: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/>
            </a:r>
            <a:b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 useBgFill="1">
        <p:nvSpPr>
          <p:cNvPr id="5" name="TextBox 4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24" name="Shape 133"/>
          <p:cNvSpPr/>
          <p:nvPr/>
        </p:nvSpPr>
        <p:spPr>
          <a:xfrm>
            <a:off x="7294933" y="3599124"/>
            <a:ext cx="184906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lang="en-US" sz="16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Pearson’s </a:t>
            </a:r>
            <a:r>
              <a:rPr lang="en-US" sz="1600" dirty="0" smtClean="0">
                <a:uFill>
                  <a:solidFill>
                    <a:srgbClr val="FF2600"/>
                  </a:solidFill>
                </a:uFill>
                <a:latin typeface="Symbol" charset="2"/>
                <a:cs typeface="Symbol" charset="2"/>
                <a:sym typeface="Helvetica"/>
              </a:rPr>
              <a:t>c</a:t>
            </a:r>
            <a:r>
              <a:rPr lang="en-US" sz="1600" baseline="300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2</a:t>
            </a:r>
            <a:r>
              <a:rPr lang="en-US" sz="1600" dirty="0" smtClean="0">
                <a:uFill>
                  <a:solidFill>
                    <a:srgbClr val="FF2600"/>
                  </a:solidFill>
                </a:uFill>
                <a:sym typeface="Helvetica"/>
              </a:rPr>
              <a:t>-test</a:t>
            </a:r>
            <a:br>
              <a:rPr lang="en-US" sz="1600" dirty="0" smtClean="0"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lang="en-US" sz="1600" i="1" dirty="0" smtClean="0">
                <a:uFill>
                  <a:solidFill>
                    <a:srgbClr val="FF2600"/>
                  </a:solidFill>
                </a:uFill>
                <a:sym typeface="Helvetica"/>
              </a:rPr>
              <a:t>N.D</a:t>
            </a:r>
            <a: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  <a:t>. </a:t>
            </a:r>
            <a:r>
              <a:rPr lang="en-US" sz="1600" i="1" dirty="0" err="1" smtClean="0">
                <a:uFill>
                  <a:solidFill>
                    <a:srgbClr val="FF2600"/>
                  </a:solidFill>
                </a:uFill>
                <a:sym typeface="Helvetica"/>
              </a:rPr>
              <a:t>Gagunashvili</a:t>
            </a:r>
            <a: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  <a:t>,</a:t>
            </a:r>
            <a:b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lang="en-US" sz="1600" i="1" dirty="0" err="1">
                <a:uFill>
                  <a:solidFill>
                    <a:srgbClr val="FF2600"/>
                  </a:solidFill>
                </a:uFill>
                <a:sym typeface="Helvetica"/>
              </a:rPr>
              <a:t>arXiv:physics</a:t>
            </a:r>
            <a:r>
              <a:rPr lang="en-US" sz="1600" i="1" dirty="0">
                <a:uFill>
                  <a:solidFill>
                    <a:srgbClr val="FF2600"/>
                  </a:solidFill>
                </a:uFill>
                <a:sym typeface="Helvetica"/>
              </a:rPr>
              <a:t>/0605123</a:t>
            </a:r>
            <a:endParaRPr sz="1600" i="1" dirty="0">
              <a:uFill>
                <a:solidFill>
                  <a:srgbClr val="FF2600"/>
                </a:solidFill>
              </a:uFill>
              <a:sym typeface="Helvetica"/>
            </a:endParaRPr>
          </a:p>
        </p:txBody>
      </p:sp>
      <p:cxnSp>
        <p:nvCxnSpPr>
          <p:cNvPr id="7" name="Straight Arrow Connector 6"/>
          <p:cNvCxnSpPr>
            <a:stCxn id="24" idx="0"/>
            <a:endCxn id="133" idx="2"/>
          </p:cNvCxnSpPr>
          <p:nvPr/>
        </p:nvCxnSpPr>
        <p:spPr>
          <a:xfrm flipV="1">
            <a:off x="8219467" y="3373855"/>
            <a:ext cx="85692" cy="225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18589" y="110116"/>
            <a:ext cx="11605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s-IS" sz="1400" dirty="0" smtClean="0">
                <a:latin typeface="Times New Roman"/>
                <a:cs typeface="Times New Roman"/>
              </a:rPr>
              <a:t>KK, HP 2015</a:t>
            </a:r>
          </a:p>
        </p:txBody>
      </p:sp>
    </p:spTree>
    <p:extLst>
      <p:ext uri="{BB962C8B-B14F-4D97-AF65-F5344CB8AC3E}">
        <p14:creationId xmlns:p14="http://schemas.microsoft.com/office/powerpoint/2010/main" val="18913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 advAuto="0"/>
      <p:bldP spid="130" grpId="0" animBg="1" advAuto="0"/>
      <p:bldP spid="131" grpId="0" animBg="1" advAuto="0"/>
      <p:bldP spid="133" grpId="0" animBg="1" advAuto="0"/>
      <p:bldP spid="2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evd_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2" y="1867778"/>
            <a:ext cx="4284815" cy="3285408"/>
          </a:xfrm>
          <a:prstGeom prst="rect">
            <a:avLst/>
          </a:prstGeom>
          <a:ln w="12700">
            <a:round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Matched Di-jets w/o Constituent </a:t>
            </a:r>
            <a:r>
              <a:rPr lang="en-US" sz="2800" dirty="0" err="1" smtClean="0">
                <a:uFill>
                  <a:solidFill/>
                </a:uFill>
              </a:rPr>
              <a:t>p</a:t>
            </a:r>
            <a:r>
              <a:rPr lang="en-US" sz="2800" baseline="-25000" dirty="0" err="1" smtClean="0">
                <a:uFill>
                  <a:solidFill/>
                </a:uFill>
              </a:rPr>
              <a:t>T</a:t>
            </a:r>
            <a:r>
              <a:rPr lang="en-US" sz="2800" dirty="0" smtClean="0">
                <a:uFill>
                  <a:solidFill/>
                </a:uFill>
              </a:rPr>
              <a:t> Cut </a:t>
            </a:r>
            <a:endParaRPr sz="2800" b="1" dirty="0">
              <a:solidFill>
                <a:srgbClr val="FF0000"/>
              </a:solidFill>
              <a:uFill>
                <a:solidFill/>
              </a:uFill>
            </a:endParaRPr>
          </a:p>
        </p:txBody>
      </p:sp>
      <p:grpSp>
        <p:nvGrpSpPr>
          <p:cNvPr id="97" name="Group 97"/>
          <p:cNvGrpSpPr/>
          <p:nvPr/>
        </p:nvGrpSpPr>
        <p:grpSpPr>
          <a:xfrm>
            <a:off x="3470135" y="1404145"/>
            <a:ext cx="5535846" cy="3749041"/>
            <a:chOff x="-1" y="0"/>
            <a:chExt cx="6150939" cy="4165600"/>
          </a:xfrm>
        </p:grpSpPr>
        <p:pic>
          <p:nvPicPr>
            <p:cNvPr id="94" name="evd_0.2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24" y="478643"/>
              <a:ext cx="4808514" cy="368695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95" name="Shape 95"/>
            <p:cNvSpPr/>
            <p:nvPr/>
          </p:nvSpPr>
          <p:spPr>
            <a:xfrm>
              <a:off x="2463981" y="0"/>
              <a:ext cx="3643452" cy="820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1480">
                <a:defRPr sz="1800">
                  <a:uFillTx/>
                </a:defRPr>
              </a:pPr>
              <a:r>
                <a:rPr lang="en-US" sz="1600" b="1" dirty="0" err="1">
                  <a:sym typeface="Helvetica"/>
                </a:rPr>
                <a:t>p</a:t>
              </a:r>
              <a:r>
                <a:rPr lang="en-US" sz="1600" b="1" baseline="-5999" dirty="0" err="1">
                  <a:sym typeface="Helvetica"/>
                </a:rPr>
                <a:t>T</a:t>
              </a:r>
              <a:r>
                <a:rPr lang="en-US" sz="1600" b="1" baseline="30000" dirty="0" err="1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0.2 GeV/</a:t>
              </a:r>
              <a:r>
                <a:rPr sz="1600" b="1" i="1" dirty="0">
                  <a:sym typeface="Helvetica"/>
                </a:rPr>
                <a:t>c</a:t>
              </a:r>
            </a:p>
            <a:p>
              <a:pPr defTabSz="411480">
                <a:defRPr sz="1800">
                  <a:uFillTx/>
                </a:defRPr>
              </a:pPr>
              <a:r>
                <a:rPr sz="1600" b="1" dirty="0">
                  <a:sym typeface="Helvetica"/>
                </a:rPr>
                <a:t>p</a:t>
              </a:r>
              <a:r>
                <a:rPr sz="1600" b="1" baseline="-5999" dirty="0">
                  <a:sym typeface="Helvetica"/>
                </a:rPr>
                <a:t>T</a:t>
              </a:r>
              <a:r>
                <a:rPr sz="1600" b="1" baseline="31999" dirty="0">
                  <a:sym typeface="Helvetica"/>
                </a:rPr>
                <a:t>Lead</a:t>
              </a:r>
              <a:r>
                <a:rPr sz="1600" b="1" dirty="0">
                  <a:sym typeface="Helvetica"/>
                </a:rPr>
                <a:t>&gt;20 </a:t>
              </a:r>
              <a:r>
                <a:rPr sz="1600" b="1" dirty="0" smtClean="0">
                  <a:sym typeface="Helvetica"/>
                </a:rPr>
                <a:t>GeV</a:t>
              </a:r>
              <a:r>
                <a:rPr lang="en-US" sz="1600" b="1" dirty="0" smtClean="0">
                  <a:sym typeface="Helvetica"/>
                </a:rPr>
                <a:t>/</a:t>
              </a:r>
              <a:r>
                <a:rPr lang="en-US" sz="1600" b="1" i="1" dirty="0" smtClean="0">
                  <a:sym typeface="Helvetica"/>
                </a:rPr>
                <a:t>c</a:t>
              </a:r>
              <a:r>
                <a:rPr sz="1600" b="1" dirty="0" smtClean="0">
                  <a:sym typeface="Helvetica"/>
                </a:rPr>
                <a:t> (</a:t>
              </a:r>
              <a:r>
                <a:rPr lang="en-US" sz="1600" b="1" dirty="0">
                  <a:sym typeface="Helvetica"/>
                </a:rPr>
                <a:t>p</a:t>
              </a:r>
              <a:r>
                <a:rPr lang="en-US" sz="1600" b="1" baseline="-5999" dirty="0">
                  <a:sym typeface="Helvetica"/>
                </a:rPr>
                <a:t>T</a:t>
              </a:r>
              <a:r>
                <a:rPr lang="en-US" sz="1600" b="1" baseline="30000" dirty="0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2 GeV/</a:t>
              </a:r>
              <a:r>
                <a:rPr sz="1600" b="1" i="1" dirty="0">
                  <a:sym typeface="Helvetica"/>
                </a:rPr>
                <a:t>c</a:t>
              </a:r>
              <a:r>
                <a:rPr sz="1600" b="1" dirty="0">
                  <a:sym typeface="Helvetica"/>
                </a:rPr>
                <a:t>)</a:t>
              </a:r>
            </a:p>
            <a:p>
              <a:pPr defTabSz="411480">
                <a:defRPr sz="1800">
                  <a:uFillTx/>
                </a:defRPr>
              </a:pPr>
              <a:r>
                <a:rPr sz="1600" b="1" dirty="0">
                  <a:sym typeface="Helvetica"/>
                </a:rPr>
                <a:t>p</a:t>
              </a:r>
              <a:r>
                <a:rPr sz="1600" b="1" baseline="-5999" dirty="0">
                  <a:sym typeface="Helvetica"/>
                </a:rPr>
                <a:t>T</a:t>
              </a:r>
              <a:r>
                <a:rPr sz="1600" b="1" baseline="31999" dirty="0">
                  <a:sym typeface="Helvetica"/>
                </a:rPr>
                <a:t>SubLead</a:t>
              </a:r>
              <a:r>
                <a:rPr sz="1600" b="1" dirty="0">
                  <a:sym typeface="Helvetica"/>
                </a:rPr>
                <a:t>&gt;10 </a:t>
              </a:r>
              <a:r>
                <a:rPr sz="1600" b="1" dirty="0" smtClean="0">
                  <a:sym typeface="Helvetica"/>
                </a:rPr>
                <a:t>GeV</a:t>
              </a:r>
              <a:r>
                <a:rPr lang="en-US" sz="1600" b="1" dirty="0" smtClean="0">
                  <a:sym typeface="Helvetica"/>
                </a:rPr>
                <a:t>/</a:t>
              </a:r>
              <a:r>
                <a:rPr lang="en-US" sz="1600" b="1" i="1" dirty="0" smtClean="0">
                  <a:sym typeface="Helvetica"/>
                </a:rPr>
                <a:t>c</a:t>
              </a:r>
              <a:r>
                <a:rPr sz="1600" b="1" dirty="0" smtClean="0">
                  <a:sym typeface="Helvetica"/>
                </a:rPr>
                <a:t> (</a:t>
              </a:r>
              <a:r>
                <a:rPr lang="en-US" sz="1600" b="1" dirty="0">
                  <a:sym typeface="Helvetica"/>
                </a:rPr>
                <a:t>p</a:t>
              </a:r>
              <a:r>
                <a:rPr lang="en-US" sz="1600" b="1" baseline="-5999" dirty="0">
                  <a:sym typeface="Helvetica"/>
                </a:rPr>
                <a:t>T</a:t>
              </a:r>
              <a:r>
                <a:rPr lang="en-US" sz="1600" b="1" baseline="30000" dirty="0">
                  <a:sym typeface="Helvetica"/>
                </a:rPr>
                <a:t>Cut</a:t>
              </a:r>
              <a:r>
                <a:rPr sz="1600" b="1" dirty="0" smtClean="0">
                  <a:sym typeface="Helvetica"/>
                </a:rPr>
                <a:t>=</a:t>
              </a:r>
              <a:r>
                <a:rPr sz="1600" b="1" dirty="0">
                  <a:sym typeface="Helvetica"/>
                </a:rPr>
                <a:t>2 GeV/</a:t>
              </a:r>
              <a:r>
                <a:rPr sz="1600" b="1" i="1" dirty="0">
                  <a:sym typeface="Helvetica"/>
                </a:rPr>
                <a:t>c</a:t>
              </a:r>
              <a:r>
                <a:rPr sz="1600" b="1" dirty="0">
                  <a:sym typeface="Helvetica"/>
                </a:rPr>
                <a:t>)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-1" y="878799"/>
              <a:ext cx="106409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01" name="Shape 101"/>
          <p:cNvSpPr/>
          <p:nvPr/>
        </p:nvSpPr>
        <p:spPr>
          <a:xfrm>
            <a:off x="612648" y="5238041"/>
            <a:ext cx="346329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000" b="1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Keep this jet selection</a:t>
            </a:r>
            <a:endParaRPr sz="2000" b="1" dirty="0">
              <a:solidFill>
                <a:srgbClr val="FF2600"/>
              </a:solidFill>
              <a:uFill>
                <a:solidFill>
                  <a:srgbClr val="FF2600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6" name="Group 106"/>
          <p:cNvGrpSpPr/>
          <p:nvPr/>
        </p:nvGrpSpPr>
        <p:grpSpPr>
          <a:xfrm>
            <a:off x="1701799" y="2654226"/>
            <a:ext cx="5956300" cy="1491490"/>
            <a:chOff x="-250500" y="0"/>
            <a:chExt cx="6618109" cy="1657214"/>
          </a:xfrm>
        </p:grpSpPr>
        <p:sp>
          <p:nvSpPr>
            <p:cNvPr id="102" name="Shape 102"/>
            <p:cNvSpPr/>
            <p:nvPr/>
          </p:nvSpPr>
          <p:spPr>
            <a:xfrm flipH="1">
              <a:off x="-250500" y="370386"/>
              <a:ext cx="4741331" cy="74130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33400" y="0"/>
              <a:ext cx="1481951" cy="239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 b="1">
                  <a:solidFill>
                    <a:srgbClr val="FF9300"/>
                  </a:solidFill>
                  <a:uFill>
                    <a:solidFill>
                      <a:srgbClr val="FF93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400"/>
                <a:t>Geom. matching</a:t>
              </a:r>
            </a:p>
          </p:txBody>
        </p:sp>
        <p:sp>
          <p:nvSpPr>
            <p:cNvPr id="104" name="Shape 104"/>
            <p:cNvSpPr/>
            <p:nvPr/>
          </p:nvSpPr>
          <p:spPr>
            <a:xfrm flipH="1">
              <a:off x="1714315" y="1657214"/>
              <a:ext cx="4653294" cy="0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 dirty="0"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6767" y="1341672"/>
              <a:ext cx="1481951" cy="239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 b="1">
                  <a:solidFill>
                    <a:srgbClr val="FF9300"/>
                  </a:solidFill>
                  <a:uFill>
                    <a:solidFill>
                      <a:srgbClr val="FF93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400" dirty="0"/>
                <a:t>Geom. matching</a:t>
              </a:r>
            </a:p>
          </p:txBody>
        </p:sp>
      </p:grpSp>
      <p:sp>
        <p:nvSpPr>
          <p:cNvPr id="107" name="Shape 107"/>
          <p:cNvSpPr/>
          <p:nvPr/>
        </p:nvSpPr>
        <p:spPr>
          <a:xfrm>
            <a:off x="5057620" y="5232351"/>
            <a:ext cx="390920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alculate 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“matched” 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2000" b="1" baseline="-5999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with 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constituent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z="2000" b="1" baseline="-5999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2000" b="1" baseline="-5999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,cut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&gt;0.2 GeV/c.</a:t>
            </a:r>
          </a:p>
        </p:txBody>
      </p:sp>
      <p:sp>
        <p:nvSpPr>
          <p:cNvPr id="108" name="Shape 108"/>
          <p:cNvSpPr/>
          <p:nvPr/>
        </p:nvSpPr>
        <p:spPr>
          <a:xfrm>
            <a:off x="2890477" y="1587157"/>
            <a:ext cx="243980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Rerun jet-finding algorithm</a:t>
            </a:r>
          </a:p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anti-k</a:t>
            </a:r>
            <a:r>
              <a:rPr sz="1600" baseline="-5999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z="16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these events</a:t>
            </a:r>
            <a:endParaRPr sz="1600" dirty="0">
              <a:uFill>
                <a:solidFill/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21" name="Shape 93"/>
          <p:cNvSpPr/>
          <p:nvPr/>
        </p:nvSpPr>
        <p:spPr>
          <a:xfrm>
            <a:off x="208879" y="1216087"/>
            <a:ext cx="1784105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sz="1600" b="1" dirty="0" smtClean="0">
                <a:sym typeface="Helvetica"/>
              </a:rPr>
              <a:t>p</a:t>
            </a:r>
            <a:r>
              <a:rPr sz="1600" b="1" baseline="-5999" dirty="0" smtClean="0">
                <a:sym typeface="Helvetica"/>
              </a:rPr>
              <a:t>T</a:t>
            </a:r>
            <a:r>
              <a:rPr lang="en-US" sz="1600" b="1" baseline="30000" dirty="0" smtClean="0">
                <a:sym typeface="Helvetica"/>
              </a:rPr>
              <a:t>C</a:t>
            </a:r>
            <a:r>
              <a:rPr sz="1600" b="1" baseline="30000" dirty="0" smtClean="0">
                <a:sym typeface="Helvetica"/>
              </a:rPr>
              <a:t>ut</a:t>
            </a:r>
            <a:r>
              <a:rPr sz="1600" b="1" dirty="0">
                <a:sym typeface="Helvetica"/>
              </a:rPr>
              <a:t>=2 GeV/</a:t>
            </a:r>
            <a:r>
              <a:rPr sz="1600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sz="1600" b="1" dirty="0">
                <a:sym typeface="Helvetica"/>
              </a:rPr>
              <a:t>p</a:t>
            </a:r>
            <a:r>
              <a:rPr sz="1600" b="1" baseline="-5999" dirty="0">
                <a:sym typeface="Helvetica"/>
              </a:rPr>
              <a:t>T</a:t>
            </a:r>
            <a:r>
              <a:rPr sz="1600" b="1" baseline="31999" dirty="0">
                <a:sym typeface="Helvetica"/>
              </a:rPr>
              <a:t>Lead</a:t>
            </a:r>
            <a:r>
              <a:rPr sz="1600" b="1" dirty="0">
                <a:sym typeface="Helvetica"/>
              </a:rPr>
              <a:t>&gt;20 </a:t>
            </a:r>
            <a:r>
              <a:rPr sz="1600" b="1" dirty="0" smtClean="0">
                <a:sym typeface="Helvetica"/>
              </a:rPr>
              <a:t>GeV</a:t>
            </a:r>
            <a:r>
              <a:rPr lang="en-US" sz="1600" b="1" dirty="0" smtClean="0">
                <a:sym typeface="Helvetica"/>
              </a:rPr>
              <a:t>/c</a:t>
            </a:r>
            <a:r>
              <a:rPr sz="1600" b="1" dirty="0" smtClean="0">
                <a:sym typeface="Helvetica"/>
              </a:rPr>
              <a:t> </a:t>
            </a:r>
            <a:endParaRPr sz="1600" b="1" dirty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sz="1600" b="1" dirty="0">
                <a:sym typeface="Helvetica"/>
              </a:rPr>
              <a:t>p</a:t>
            </a:r>
            <a:r>
              <a:rPr sz="1600" b="1" baseline="-5999" dirty="0">
                <a:sym typeface="Helvetica"/>
              </a:rPr>
              <a:t>T</a:t>
            </a:r>
            <a:r>
              <a:rPr sz="1600" b="1" baseline="31999" dirty="0">
                <a:sym typeface="Helvetica"/>
              </a:rPr>
              <a:t>SubLead</a:t>
            </a:r>
            <a:r>
              <a:rPr sz="1600" b="1" dirty="0">
                <a:sym typeface="Helvetica"/>
              </a:rPr>
              <a:t>&gt;10 </a:t>
            </a:r>
            <a:r>
              <a:rPr sz="1600" b="1" dirty="0" smtClean="0">
                <a:sym typeface="Helvetica"/>
              </a:rPr>
              <a:t>GeV</a:t>
            </a:r>
            <a:r>
              <a:rPr lang="en-US" sz="1600" b="1" dirty="0" smtClean="0">
                <a:sym typeface="Helvetica"/>
              </a:rPr>
              <a:t>/</a:t>
            </a:r>
            <a:r>
              <a:rPr lang="en-US" sz="1600" b="1" i="1" dirty="0" smtClean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sz="1600" b="1" dirty="0" smtClean="0"/>
              <a:t>|</a:t>
            </a:r>
            <a:r>
              <a:rPr lang="en-US" sz="1600" b="1" dirty="0" err="1">
                <a:latin typeface="Symbol" charset="2"/>
                <a:cs typeface="Symbol" charset="2"/>
              </a:rPr>
              <a:t>Df</a:t>
            </a:r>
            <a:r>
              <a:rPr lang="en-US" sz="1600" b="1" dirty="0"/>
              <a:t>-</a:t>
            </a:r>
            <a:r>
              <a:rPr lang="en-US" sz="1600" b="1" dirty="0">
                <a:latin typeface="Symbol" charset="2"/>
                <a:cs typeface="Symbol" charset="2"/>
              </a:rPr>
              <a:t>p</a:t>
            </a:r>
            <a:r>
              <a:rPr lang="en-US" sz="1600" b="1" dirty="0"/>
              <a:t>|&lt;0.4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6" y="2345119"/>
            <a:ext cx="17907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6"/>
          <a:stretch/>
        </p:blipFill>
        <p:spPr>
          <a:xfrm>
            <a:off x="208879" y="2349426"/>
            <a:ext cx="1194471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4" name="Shape 105"/>
          <p:cNvSpPr/>
          <p:nvPr/>
        </p:nvSpPr>
        <p:spPr>
          <a:xfrm>
            <a:off x="3179757" y="5907853"/>
            <a:ext cx="255704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600" b="1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dirty="0">
                <a:latin typeface="Gill Sans MT"/>
                <a:cs typeface="Gill Sans MT"/>
              </a:rPr>
              <a:t>Geom. </a:t>
            </a:r>
            <a:r>
              <a:rPr sz="2000" dirty="0" smtClean="0">
                <a:latin typeface="Gill Sans MT"/>
                <a:cs typeface="Gill Sans MT"/>
              </a:rPr>
              <a:t>matching</a:t>
            </a:r>
            <a:r>
              <a:rPr lang="en-US" sz="2000" dirty="0" smtClean="0">
                <a:latin typeface="Gill Sans MT"/>
                <a:cs typeface="Gill Sans MT"/>
              </a:rPr>
              <a:t>: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Gill Sans"/>
                <a:cs typeface="Gill Sans"/>
              </a:rPr>
              <a:t>R&lt;0.4</a:t>
            </a:r>
            <a:endParaRPr sz="2000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dvAuto="0"/>
      <p:bldP spid="106" grpId="0" animBg="1" advAuto="0"/>
      <p:bldP spid="107" grpId="0" animBg="1" advAuto="0"/>
      <p:bldP spid="108" grpId="0" animBg="1" advAuto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3"/>
          <p:cNvGrpSpPr/>
          <p:nvPr/>
        </p:nvGrpSpPr>
        <p:grpSpPr>
          <a:xfrm>
            <a:off x="1583055" y="1300459"/>
            <a:ext cx="6235534" cy="4123078"/>
            <a:chOff x="0" y="0"/>
            <a:chExt cx="7200900" cy="5130800"/>
          </a:xfrm>
        </p:grpSpPr>
        <p:pic>
          <p:nvPicPr>
            <p:cNvPr id="111" name="aj_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2" name="Shape 112"/>
            <p:cNvSpPr/>
            <p:nvPr/>
          </p:nvSpPr>
          <p:spPr>
            <a:xfrm>
              <a:off x="3816350" y="882650"/>
              <a:ext cx="2565400" cy="96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14" name="aj_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5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sz="3000" dirty="0">
                <a:uFill>
                  <a:solidFill/>
                </a:uFill>
              </a:rPr>
              <a:t>Di-Jet Imbalance A</a:t>
            </a:r>
            <a:r>
              <a:rPr sz="3000" baseline="-5999" dirty="0">
                <a:uFill>
                  <a:solidFill/>
                </a:uFill>
              </a:rPr>
              <a:t>J</a:t>
            </a:r>
            <a:r>
              <a:rPr sz="3000" dirty="0">
                <a:uFill>
                  <a:solidFill/>
                </a:uFill>
              </a:rPr>
              <a:t> </a:t>
            </a:r>
            <a:r>
              <a:rPr lang="en-US" sz="3000" dirty="0" smtClean="0">
                <a:uFill>
                  <a:solidFill/>
                </a:uFill>
              </a:rPr>
              <a:t/>
            </a:r>
            <a:br>
              <a:rPr lang="en-US" sz="3000" dirty="0" smtClean="0">
                <a:uFill>
                  <a:solidFill/>
                </a:uFill>
              </a:rPr>
            </a:br>
            <a:r>
              <a:rPr lang="en-US" sz="3000" dirty="0" smtClean="0">
                <a:uFill>
                  <a:solidFill/>
                </a:uFill>
              </a:rPr>
              <a:t>Central 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sz="3000" dirty="0">
                <a:uFill>
                  <a:solidFill/>
                </a:uFill>
              </a:rPr>
              <a:t>+</a:t>
            </a:r>
            <a:r>
              <a:rPr sz="3000" dirty="0" smtClean="0">
                <a:uFill>
                  <a:solidFill/>
                </a:uFill>
              </a:rPr>
              <a:t>Au</a:t>
            </a:r>
            <a:r>
              <a:rPr lang="en-US" sz="3000" dirty="0" smtClean="0">
                <a:uFill>
                  <a:solidFill/>
                </a:uFill>
              </a:rPr>
              <a:t>, </a:t>
            </a:r>
            <a:r>
              <a:rPr sz="3000" dirty="0" smtClean="0">
                <a:uFill>
                  <a:solidFill/>
                </a:uFill>
              </a:rPr>
              <a:t>R</a:t>
            </a:r>
            <a:r>
              <a:rPr sz="3000" dirty="0">
                <a:uFill>
                  <a:solidFill/>
                </a:uFill>
              </a:rPr>
              <a:t>=0.4 </a:t>
            </a:r>
          </a:p>
        </p:txBody>
      </p:sp>
      <p:grpSp>
        <p:nvGrpSpPr>
          <p:cNvPr id="122" name="Group 122"/>
          <p:cNvGrpSpPr/>
          <p:nvPr/>
        </p:nvGrpSpPr>
        <p:grpSpPr>
          <a:xfrm>
            <a:off x="1583055" y="1300457"/>
            <a:ext cx="6235534" cy="4123079"/>
            <a:chOff x="0" y="0"/>
            <a:chExt cx="7200900" cy="5130800"/>
          </a:xfrm>
        </p:grpSpPr>
        <p:pic>
          <p:nvPicPr>
            <p:cNvPr id="120" name="aj_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21" name="Shape 121"/>
            <p:cNvSpPr/>
            <p:nvPr/>
          </p:nvSpPr>
          <p:spPr>
            <a:xfrm>
              <a:off x="3841750" y="1568450"/>
              <a:ext cx="2565400" cy="228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23" name="aj_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2639283" y="232800"/>
            <a:ext cx="4123077" cy="6235534"/>
          </a:xfrm>
          <a:prstGeom prst="rect">
            <a:avLst/>
          </a:prstGeom>
          <a:ln w="12700">
            <a:round/>
          </a:ln>
        </p:spPr>
      </p:pic>
      <p:sp>
        <p:nvSpPr>
          <p:cNvPr id="124" name="Shape 124"/>
          <p:cNvSpPr/>
          <p:nvPr/>
        </p:nvSpPr>
        <p:spPr>
          <a:xfrm>
            <a:off x="2097241" y="1307594"/>
            <a:ext cx="526233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125" name="Shape 125"/>
          <p:cNvSpPr/>
          <p:nvPr/>
        </p:nvSpPr>
        <p:spPr>
          <a:xfrm>
            <a:off x="6814438" y="5181507"/>
            <a:ext cx="86038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5863590" y="3395113"/>
            <a:ext cx="1054209" cy="336812"/>
            <a:chOff x="0" y="0"/>
            <a:chExt cx="1217418" cy="419133"/>
          </a:xfrm>
        </p:grpSpPr>
        <p:pic>
          <p:nvPicPr>
            <p:cNvPr id="126" name="StarIcon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Shape 127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23350" y="2913735"/>
            <a:ext cx="148758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600" dirty="0">
                <a:uFill>
                  <a:solidFill/>
                </a:uFill>
                <a:sym typeface="Helvetica"/>
              </a:rPr>
              <a:t>Sys. Uncertainties: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tracking eff. 6%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tower energy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30" name="Shape 130"/>
          <p:cNvSpPr/>
          <p:nvPr/>
        </p:nvSpPr>
        <p:spPr>
          <a:xfrm>
            <a:off x="742950" y="5541616"/>
            <a:ext cx="77623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 smtClean="0">
                <a:solidFill>
                  <a:srgbClr val="941100"/>
                </a:solidFill>
                <a:sym typeface="Helvetica"/>
              </a:rPr>
              <a:t>Au+Au 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di-jets more imbalanced than p+p for p</a:t>
            </a:r>
            <a:r>
              <a:rPr sz="22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2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131" name="Shape 131"/>
          <p:cNvSpPr/>
          <p:nvPr/>
        </p:nvSpPr>
        <p:spPr>
          <a:xfrm>
            <a:off x="1428750" y="5849695"/>
            <a:ext cx="60283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 smtClean="0">
                <a:sym typeface="Helvetica"/>
              </a:rPr>
              <a:t>Au+Au A</a:t>
            </a:r>
            <a:r>
              <a:rPr sz="2200" b="1" baseline="-5999" dirty="0" smtClean="0">
                <a:sym typeface="Helvetica"/>
              </a:rPr>
              <a:t>J</a:t>
            </a:r>
            <a:r>
              <a:rPr sz="2200" b="1" dirty="0" smtClean="0">
                <a:sym typeface="Helvetica"/>
              </a:rPr>
              <a:t> ~ p+p A</a:t>
            </a:r>
            <a:r>
              <a:rPr sz="2200" b="1" baseline="-5999" dirty="0" smtClean="0">
                <a:sym typeface="Helvetica"/>
              </a:rPr>
              <a:t>J</a:t>
            </a:r>
            <a:r>
              <a:rPr sz="2200" b="1" dirty="0" smtClean="0">
                <a:sym typeface="Helvetica"/>
              </a:rPr>
              <a:t> for matched di-jets (R=0.4) </a:t>
            </a:r>
            <a:endParaRPr sz="2200" b="1" dirty="0">
              <a:sym typeface="Helvetica"/>
            </a:endParaRPr>
          </a:p>
        </p:txBody>
      </p:sp>
      <p:sp>
        <p:nvSpPr>
          <p:cNvPr id="132" name="Shape 132"/>
          <p:cNvSpPr/>
          <p:nvPr/>
        </p:nvSpPr>
        <p:spPr>
          <a:xfrm rot="16200000">
            <a:off x="871217" y="1813295"/>
            <a:ext cx="1541051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133" name="Shape 133"/>
          <p:cNvSpPr/>
          <p:nvPr/>
        </p:nvSpPr>
        <p:spPr>
          <a:xfrm>
            <a:off x="7457089" y="2508381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baseline="31999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</a:t>
            </a:r>
            <a:r>
              <a:rPr lang="en-US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4</a:t>
            </a:r>
            <a: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/>
            </a:r>
            <a:br>
              <a:rPr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>
        <p:nvSpPr>
          <p:cNvPr id="134" name="Shape 134"/>
          <p:cNvSpPr/>
          <p:nvPr/>
        </p:nvSpPr>
        <p:spPr>
          <a:xfrm>
            <a:off x="7457089" y="3177927"/>
            <a:ext cx="15424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p-</a:t>
            </a:r>
            <a:r>
              <a:rPr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dirty="0" smtClean="0">
                <a:uFill>
                  <a:solidFill/>
                </a:uFill>
                <a:sym typeface="Helvetica"/>
              </a:rPr>
              <a:t> = </a:t>
            </a:r>
            <a:r>
              <a:rPr dirty="0" smtClean="0">
                <a:uFill>
                  <a:solidFill/>
                </a:uFill>
                <a:sym typeface="Helvetica"/>
              </a:rPr>
              <a:t>0.8</a:t>
            </a:r>
            <a:r>
              <a:rPr dirty="0">
                <a:uFill>
                  <a:solidFill/>
                </a:uFill>
                <a:sym typeface="Helvetica"/>
              </a:rPr>
              <a:t/>
            </a:r>
            <a:br>
              <a:rPr dirty="0">
                <a:uFill>
                  <a:solidFill/>
                </a:uFill>
                <a:sym typeface="Helvetica"/>
              </a:rPr>
            </a:br>
            <a:r>
              <a:rPr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  <p:bldP spid="123" grpId="0" animBg="1" advAuto="0"/>
      <p:bldP spid="131" grpId="0" animBg="1" advAuto="0"/>
      <p:bldP spid="134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75919" y="1085418"/>
            <a:ext cx="1997349" cy="2428936"/>
            <a:chOff x="1102445" y="1710479"/>
            <a:chExt cx="2034171" cy="2611743"/>
          </a:xfrm>
        </p:grpSpPr>
        <p:grpSp>
          <p:nvGrpSpPr>
            <p:cNvPr id="7" name="Group 6"/>
            <p:cNvGrpSpPr/>
            <p:nvPr/>
          </p:nvGrpSpPr>
          <p:grpSpPr>
            <a:xfrm>
              <a:off x="1102445" y="1710479"/>
              <a:ext cx="2034171" cy="2220838"/>
              <a:chOff x="1102445" y="1710479"/>
              <a:chExt cx="2034171" cy="222083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02445" y="2002275"/>
                <a:ext cx="2034171" cy="1929042"/>
                <a:chOff x="1102445" y="2002275"/>
                <a:chExt cx="2034171" cy="192904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102445" y="2002275"/>
                  <a:ext cx="2034171" cy="1929042"/>
                  <a:chOff x="2111477" y="2698712"/>
                  <a:chExt cx="2768597" cy="2625512"/>
                </a:xfrm>
              </p:grpSpPr>
              <p:sp>
                <p:nvSpPr>
                  <p:cNvPr id="15" name="Isosceles Triangle 14"/>
                  <p:cNvSpPr/>
                  <p:nvPr/>
                </p:nvSpPr>
                <p:spPr>
                  <a:xfrm rot="10800000">
                    <a:off x="2111478" y="2937503"/>
                    <a:ext cx="2768596" cy="2386721"/>
                  </a:xfrm>
                  <a:prstGeom prst="triangle">
                    <a:avLst/>
                  </a:prstGeom>
                  <a:gradFill flip="none" rotWithShape="1">
                    <a:gsLst>
                      <a:gs pos="0">
                        <a:srgbClr val="EEB422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2111477" y="2698712"/>
                    <a:ext cx="2768597" cy="4267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EB422"/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1879599" y="3056467"/>
                  <a:ext cx="237161" cy="799986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116854" y="2550435"/>
                  <a:ext cx="177706" cy="1324919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240867" y="1710479"/>
                <a:ext cx="740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R=0.4</a:t>
                </a:r>
              </a:p>
            </p:txBody>
          </p:sp>
          <p:sp>
            <p:nvSpPr>
              <p:cNvPr id="11" name="Line 50"/>
              <p:cNvSpPr>
                <a:spLocks noChangeShapeType="1"/>
              </p:cNvSpPr>
              <p:nvPr/>
            </p:nvSpPr>
            <p:spPr bwMode="auto">
              <a:xfrm flipH="1" flipV="1">
                <a:off x="1139266" y="2177722"/>
                <a:ext cx="977493" cy="0"/>
              </a:xfrm>
              <a:prstGeom prst="line">
                <a:avLst/>
              </a:prstGeom>
              <a:noFill/>
              <a:ln w="2232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288488" y="3952890"/>
              <a:ext cx="1656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Cut</a:t>
              </a:r>
              <a:r>
                <a:rPr lang="en-US" baseline="30000" dirty="0" smtClean="0"/>
                <a:t> </a:t>
              </a:r>
              <a:r>
                <a:rPr lang="en-US" dirty="0" smtClean="0"/>
                <a:t>&gt; 2 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21640" y="1178963"/>
            <a:ext cx="1648649" cy="2279561"/>
            <a:chOff x="5475792" y="2078407"/>
            <a:chExt cx="1822564" cy="3015526"/>
          </a:xfrm>
        </p:grpSpPr>
        <p:grpSp>
          <p:nvGrpSpPr>
            <p:cNvPr id="19" name="Group 18"/>
            <p:cNvGrpSpPr/>
            <p:nvPr/>
          </p:nvGrpSpPr>
          <p:grpSpPr>
            <a:xfrm>
              <a:off x="5762128" y="2352789"/>
              <a:ext cx="1271243" cy="2284978"/>
              <a:chOff x="2111477" y="2698712"/>
              <a:chExt cx="2768597" cy="2625512"/>
            </a:xfrm>
          </p:grpSpPr>
          <p:sp>
            <p:nvSpPr>
              <p:cNvPr id="30" name="Isosceles Triangle 29"/>
              <p:cNvSpPr/>
              <p:nvPr/>
            </p:nvSpPr>
            <p:spPr>
              <a:xfrm rot="10800000">
                <a:off x="2111478" y="2937503"/>
                <a:ext cx="2768596" cy="2386721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111477" y="2698712"/>
                <a:ext cx="2768597" cy="426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 flipH="1" flipV="1">
              <a:off x="6149817" y="3849750"/>
              <a:ext cx="237161" cy="799986"/>
            </a:xfrm>
            <a:prstGeom prst="line">
              <a:avLst/>
            </a:prstGeom>
            <a:noFill/>
            <a:ln w="73080">
              <a:solidFill>
                <a:srgbClr val="FF0000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 flipV="1">
              <a:off x="6387073" y="3343718"/>
              <a:ext cx="177706" cy="1324919"/>
            </a:xfrm>
            <a:prstGeom prst="line">
              <a:avLst/>
            </a:prstGeom>
            <a:noFill/>
            <a:ln w="7308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50"/>
            <p:cNvSpPr>
              <a:spLocks noChangeShapeType="1"/>
            </p:cNvSpPr>
            <p:nvPr/>
          </p:nvSpPr>
          <p:spPr bwMode="auto">
            <a:xfrm flipV="1">
              <a:off x="6387072" y="4220946"/>
              <a:ext cx="177707" cy="428789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 flipV="1">
              <a:off x="6378700" y="4220944"/>
              <a:ext cx="270654" cy="447691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 flipV="1">
              <a:off x="6378700" y="4398230"/>
              <a:ext cx="0" cy="248835"/>
            </a:xfrm>
            <a:prstGeom prst="line">
              <a:avLst/>
            </a:prstGeom>
            <a:noFill/>
            <a:ln w="2232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 flipH="1" flipV="1">
              <a:off x="6239094" y="4439608"/>
              <a:ext cx="139606" cy="199281"/>
            </a:xfrm>
            <a:prstGeom prst="line">
              <a:avLst/>
            </a:prstGeom>
            <a:noFill/>
            <a:ln w="22320">
              <a:solidFill>
                <a:srgbClr val="0000CC">
                  <a:alpha val="20000"/>
                </a:srgbClr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 flipV="1">
              <a:off x="6305549" y="4236821"/>
              <a:ext cx="81523" cy="412913"/>
            </a:xfrm>
            <a:prstGeom prst="line">
              <a:avLst/>
            </a:prstGeom>
            <a:noFill/>
            <a:ln w="22320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792" y="4724601"/>
              <a:ext cx="1822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Cut</a:t>
              </a:r>
              <a:r>
                <a:rPr lang="en-US" baseline="30000" dirty="0" smtClean="0"/>
                <a:t> </a:t>
              </a:r>
              <a:r>
                <a:rPr lang="en-US" dirty="0" smtClean="0"/>
                <a:t>&gt; 0.2 </a:t>
              </a:r>
              <a:r>
                <a:rPr lang="en-US" dirty="0" err="1" smtClean="0"/>
                <a:t>GeV</a:t>
              </a:r>
              <a:r>
                <a:rPr lang="en-US" dirty="0" smtClean="0"/>
                <a:t>/</a:t>
              </a:r>
              <a:r>
                <a:rPr lang="en-US" i="1" dirty="0" smtClean="0"/>
                <a:t>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8764" y="2078407"/>
              <a:ext cx="936357" cy="494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R=0.2</a:t>
              </a:r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 flipH="1" flipV="1">
              <a:off x="5729033" y="2545650"/>
              <a:ext cx="635622" cy="0"/>
            </a:xfrm>
            <a:prstGeom prst="line">
              <a:avLst/>
            </a:prstGeom>
            <a:noFill/>
            <a:ln w="2232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Line 46"/>
          <p:cNvSpPr>
            <a:spLocks noChangeShapeType="1"/>
          </p:cNvSpPr>
          <p:nvPr/>
        </p:nvSpPr>
        <p:spPr bwMode="auto">
          <a:xfrm rot="1468302" flipH="1">
            <a:off x="2627985" y="2243472"/>
            <a:ext cx="997546" cy="459605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542271" y="1080231"/>
            <a:ext cx="1895748" cy="2434122"/>
            <a:chOff x="3136616" y="1706455"/>
            <a:chExt cx="2034171" cy="2594195"/>
          </a:xfrm>
        </p:grpSpPr>
        <p:grpSp>
          <p:nvGrpSpPr>
            <p:cNvPr id="38" name="Group 37"/>
            <p:cNvGrpSpPr/>
            <p:nvPr/>
          </p:nvGrpSpPr>
          <p:grpSpPr>
            <a:xfrm>
              <a:off x="3136616" y="2002275"/>
              <a:ext cx="2034171" cy="1929042"/>
              <a:chOff x="4031912" y="2079811"/>
              <a:chExt cx="2034171" cy="192904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4031912" y="2079811"/>
                <a:ext cx="2034171" cy="1929042"/>
                <a:chOff x="2111477" y="2698712"/>
                <a:chExt cx="2768597" cy="2625512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 rot="10800000">
                  <a:off x="2111478" y="2937503"/>
                  <a:ext cx="2768596" cy="2386721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111477" y="2698712"/>
                  <a:ext cx="2768597" cy="4267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 flipH="1" flipV="1">
                <a:off x="4809066" y="3134003"/>
                <a:ext cx="237161" cy="799986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6"/>
              <p:cNvSpPr>
                <a:spLocks noChangeShapeType="1"/>
              </p:cNvSpPr>
              <p:nvPr/>
            </p:nvSpPr>
            <p:spPr bwMode="auto">
              <a:xfrm flipV="1">
                <a:off x="5046321" y="2627971"/>
                <a:ext cx="177706" cy="1324919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 flipV="1">
                <a:off x="5046320" y="3505199"/>
                <a:ext cx="177707" cy="428789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50"/>
              <p:cNvSpPr>
                <a:spLocks noChangeShapeType="1"/>
              </p:cNvSpPr>
              <p:nvPr/>
            </p:nvSpPr>
            <p:spPr bwMode="auto">
              <a:xfrm flipV="1">
                <a:off x="5037948" y="3505197"/>
                <a:ext cx="270654" cy="447691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50"/>
              <p:cNvSpPr>
                <a:spLocks noChangeShapeType="1"/>
              </p:cNvSpPr>
              <p:nvPr/>
            </p:nvSpPr>
            <p:spPr bwMode="auto">
              <a:xfrm flipV="1">
                <a:off x="5037948" y="3682483"/>
                <a:ext cx="0" cy="248835"/>
              </a:xfrm>
              <a:prstGeom prst="line">
                <a:avLst/>
              </a:prstGeom>
              <a:noFill/>
              <a:ln w="22320">
                <a:solidFill>
                  <a:srgbClr val="0000CC">
                    <a:alpha val="36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50"/>
              <p:cNvSpPr>
                <a:spLocks noChangeShapeType="1"/>
              </p:cNvSpPr>
              <p:nvPr/>
            </p:nvSpPr>
            <p:spPr bwMode="auto">
              <a:xfrm flipH="1" flipV="1">
                <a:off x="4898342" y="3723861"/>
                <a:ext cx="139606" cy="199281"/>
              </a:xfrm>
              <a:prstGeom prst="line">
                <a:avLst/>
              </a:prstGeom>
              <a:noFill/>
              <a:ln w="22320">
                <a:solidFill>
                  <a:srgbClr val="0000CC">
                    <a:alpha val="36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 flipH="1" flipV="1">
                <a:off x="4910847" y="3521075"/>
                <a:ext cx="135474" cy="412913"/>
              </a:xfrm>
              <a:prstGeom prst="line">
                <a:avLst/>
              </a:prstGeom>
              <a:noFill/>
              <a:ln w="22320">
                <a:solidFill>
                  <a:srgbClr val="0000CC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275039" y="1706455"/>
              <a:ext cx="740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R=0.4</a:t>
              </a:r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 flipH="1" flipV="1">
              <a:off x="3173438" y="2173698"/>
              <a:ext cx="977493" cy="0"/>
            </a:xfrm>
            <a:prstGeom prst="line">
              <a:avLst/>
            </a:prstGeom>
            <a:noFill/>
            <a:ln w="2232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41660" y="3931318"/>
              <a:ext cx="181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p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b="1" baseline="30000" dirty="0" err="1" smtClean="0">
                  <a:solidFill>
                    <a:srgbClr val="0000FF"/>
                  </a:solidFill>
                </a:rPr>
                <a:t>Cut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&gt; 1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GeV</a:t>
              </a:r>
              <a:r>
                <a:rPr lang="en-US" b="1" dirty="0" smtClean="0">
                  <a:solidFill>
                    <a:srgbClr val="0000FF"/>
                  </a:solidFill>
                </a:rPr>
                <a:t>/</a:t>
              </a:r>
              <a:r>
                <a:rPr lang="en-US" b="1" i="1" dirty="0" smtClean="0">
                  <a:solidFill>
                    <a:srgbClr val="0000FF"/>
                  </a:solidFill>
                </a:rPr>
                <a:t>c</a:t>
              </a:r>
            </a:p>
          </p:txBody>
        </p:sp>
      </p:grpSp>
      <p:sp>
        <p:nvSpPr>
          <p:cNvPr id="54" name="Line 46"/>
          <p:cNvSpPr>
            <a:spLocks noChangeShapeType="1"/>
          </p:cNvSpPr>
          <p:nvPr/>
        </p:nvSpPr>
        <p:spPr bwMode="auto">
          <a:xfrm rot="1468302" flipH="1">
            <a:off x="5541387" y="2294348"/>
            <a:ext cx="997546" cy="459605"/>
          </a:xfrm>
          <a:prstGeom prst="line">
            <a:avLst/>
          </a:prstGeom>
          <a:ln w="50800">
            <a:headEnd type="stealth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261168" y="4013892"/>
            <a:ext cx="2765833" cy="14465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Balance can not be recovered in smaller cone, </a:t>
            </a:r>
            <a:br>
              <a:rPr lang="en-US" sz="2200" dirty="0" smtClean="0"/>
            </a:br>
            <a:r>
              <a:rPr lang="en-US" sz="2200" dirty="0" smtClean="0"/>
              <a:t>or harder constituents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571747" y="2006626"/>
            <a:ext cx="125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Matched to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85149" y="2057502"/>
            <a:ext cx="125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Matched to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60562" y="1149776"/>
            <a:ext cx="6356407" cy="4310666"/>
            <a:chOff x="1493761" y="1191683"/>
            <a:chExt cx="6356407" cy="431066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761" y="1191683"/>
              <a:ext cx="6356407" cy="4310666"/>
            </a:xfrm>
            <a:prstGeom prst="rect">
              <a:avLst/>
            </a:prstGeom>
          </p:spPr>
        </p:pic>
        <p:grpSp>
          <p:nvGrpSpPr>
            <p:cNvPr id="60" name="Group 128"/>
            <p:cNvGrpSpPr/>
            <p:nvPr/>
          </p:nvGrpSpPr>
          <p:grpSpPr>
            <a:xfrm>
              <a:off x="6015990" y="3547513"/>
              <a:ext cx="1054209" cy="336812"/>
              <a:chOff x="0" y="0"/>
              <a:chExt cx="1217418" cy="419133"/>
            </a:xfrm>
          </p:grpSpPr>
          <p:pic>
            <p:nvPicPr>
              <p:cNvPr id="61" name="StarIcon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46100" cy="406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2" name="Shape 127"/>
              <p:cNvSpPr/>
              <p:nvPr/>
            </p:nvSpPr>
            <p:spPr>
              <a:xfrm>
                <a:off x="368300" y="196850"/>
                <a:ext cx="849118" cy="222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400" b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1300" dirty="0">
                    <a:uFill>
                      <a:solidFill/>
                    </a:uFill>
                  </a:rPr>
                  <a:t>Preliminary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12532" y="1178963"/>
            <a:ext cx="6349413" cy="4310666"/>
            <a:chOff x="1583037" y="1303191"/>
            <a:chExt cx="6349413" cy="431066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037" y="1303191"/>
              <a:ext cx="6349413" cy="4310666"/>
            </a:xfrm>
            <a:prstGeom prst="rect">
              <a:avLst/>
            </a:prstGeom>
          </p:spPr>
        </p:pic>
        <p:grpSp>
          <p:nvGrpSpPr>
            <p:cNvPr id="56" name="Group 128"/>
            <p:cNvGrpSpPr/>
            <p:nvPr/>
          </p:nvGrpSpPr>
          <p:grpSpPr>
            <a:xfrm>
              <a:off x="5863590" y="3395113"/>
              <a:ext cx="1054209" cy="336812"/>
              <a:chOff x="0" y="0"/>
              <a:chExt cx="1217418" cy="419133"/>
            </a:xfrm>
          </p:grpSpPr>
          <p:pic>
            <p:nvPicPr>
              <p:cNvPr id="58" name="StarIcon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46100" cy="406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9" name="Shape 127"/>
              <p:cNvSpPr/>
              <p:nvPr/>
            </p:nvSpPr>
            <p:spPr>
              <a:xfrm>
                <a:off x="368300" y="196850"/>
                <a:ext cx="849118" cy="222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400" b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1300" dirty="0">
                    <a:uFill>
                      <a:solidFill/>
                    </a:uFill>
                  </a:rPr>
                  <a:t>Preliminary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83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2827E-6 6.39333E-7 L -0.3206 0.19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0" y="9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959E-6 -4.14296E-6 L 0.33826 0.1991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4" y="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Consistent </a:t>
            </a:r>
            <a:r>
              <a:rPr lang="en-US" dirty="0"/>
              <a:t> (Qualitative</a:t>
            </a:r>
            <a:r>
              <a:rPr lang="en-US" dirty="0" smtClean="0"/>
              <a:t>) Picture</a:t>
            </a:r>
            <a:br>
              <a:rPr lang="en-US" dirty="0" smtClean="0"/>
            </a:br>
            <a:r>
              <a:rPr lang="en-US" dirty="0"/>
              <a:t>Focus on: Jet Softening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4151" y="1410716"/>
            <a:ext cx="839373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>
                <a:sym typeface="Wingdings"/>
              </a:rPr>
              <a:t>All measurements </a:t>
            </a:r>
            <a:r>
              <a:rPr lang="en-US" sz="2200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200" baseline="30000" dirty="0">
                <a:sym typeface="Wingdings"/>
              </a:rPr>
              <a:t>0</a:t>
            </a:r>
            <a:r>
              <a:rPr lang="en-US" sz="2200" dirty="0" smtClean="0">
                <a:sym typeface="Wingdings"/>
              </a:rPr>
              <a:t>, h-jet, </a:t>
            </a:r>
            <a:r>
              <a:rPr lang="en-US" sz="220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200" baseline="30000" dirty="0" err="1" smtClean="0">
                <a:sym typeface="Wingdings"/>
              </a:rPr>
              <a:t>dir</a:t>
            </a:r>
            <a:r>
              <a:rPr lang="en-US" sz="2200" dirty="0" smtClean="0">
                <a:sym typeface="Wingdings"/>
              </a:rPr>
              <a:t>, A</a:t>
            </a:r>
            <a:r>
              <a:rPr lang="en-US" sz="2200" baseline="-25000" dirty="0" smtClean="0">
                <a:sym typeface="Wingdings"/>
              </a:rPr>
              <a:t>J</a:t>
            </a:r>
            <a:r>
              <a:rPr lang="en-US" sz="2200" dirty="0" smtClean="0">
                <a:sym typeface="Wingdings"/>
              </a:rPr>
              <a:t>, and </a:t>
            </a:r>
            <a:r>
              <a:rPr lang="en-US" sz="2200" dirty="0">
                <a:sym typeface="Wingdings"/>
              </a:rPr>
              <a:t>jet-</a:t>
            </a:r>
            <a:r>
              <a:rPr lang="en-US" sz="2200" dirty="0" smtClean="0">
                <a:sym typeface="Wingdings"/>
              </a:rPr>
              <a:t>h consistent </a:t>
            </a:r>
            <a:r>
              <a:rPr lang="en-US" sz="2200" dirty="0">
                <a:sym typeface="Wingdings"/>
              </a:rPr>
              <a:t>with suppression </a:t>
            </a:r>
            <a:r>
              <a:rPr lang="en-US" sz="2200" dirty="0" smtClean="0">
                <a:sym typeface="Wingdings"/>
              </a:rPr>
              <a:t>of </a:t>
            </a:r>
            <a:r>
              <a:rPr lang="en-US" sz="2200" dirty="0">
                <a:sym typeface="Wingdings"/>
              </a:rPr>
              <a:t>high-z </a:t>
            </a:r>
            <a:r>
              <a:rPr lang="en-US" sz="2200" dirty="0" smtClean="0">
                <a:sym typeface="Wingdings"/>
              </a:rPr>
              <a:t>fragments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200" dirty="0" smtClean="0">
                <a:sym typeface="Wingdings"/>
              </a:rPr>
              <a:t>Particularly jet</a:t>
            </a:r>
            <a:r>
              <a:rPr lang="en-US" sz="2200" dirty="0">
                <a:sym typeface="Wingdings"/>
              </a:rPr>
              <a:t>-h and A</a:t>
            </a:r>
            <a:r>
              <a:rPr lang="en-US" sz="2200" baseline="-25000" dirty="0">
                <a:sym typeface="Wingdings"/>
              </a:rPr>
              <a:t>J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smtClean="0">
                <a:sym typeface="Wingdings"/>
              </a:rPr>
              <a:t>suggest </a:t>
            </a:r>
            <a:r>
              <a:rPr lang="en-US" sz="2200" dirty="0">
                <a:sym typeface="Wingdings"/>
              </a:rPr>
              <a:t>balancing at low-</a:t>
            </a:r>
            <a:r>
              <a:rPr lang="en-US" sz="2200" dirty="0" smtClean="0">
                <a:sym typeface="Wingdings"/>
              </a:rPr>
              <a:t>z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200" dirty="0" smtClean="0">
                <a:sym typeface="Wingdings"/>
              </a:rPr>
              <a:t>Near-side is affected differently, but recoil always has long pa</a:t>
            </a:r>
            <a:r>
              <a:rPr lang="en-US" sz="2200" dirty="0" smtClean="0">
                <a:solidFill>
                  <a:srgbClr val="000000"/>
                </a:solidFill>
                <a:sym typeface="Wingdings"/>
              </a:rPr>
              <a:t>th length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200" dirty="0" smtClean="0">
                <a:solidFill>
                  <a:srgbClr val="000000"/>
                </a:solidFill>
                <a:sym typeface="Wingdings"/>
              </a:rPr>
              <a:t>Need 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to compare at </a:t>
            </a:r>
            <a:r>
              <a:rPr lang="en-US" sz="2200" dirty="0" smtClean="0">
                <a:solidFill>
                  <a:srgbClr val="000000"/>
                </a:solidFill>
                <a:sym typeface="Wingdings"/>
              </a:rPr>
              <a:t>the same </a:t>
            </a:r>
            <a:r>
              <a:rPr lang="en-US" sz="2200" dirty="0" err="1" smtClean="0">
                <a:solidFill>
                  <a:srgbClr val="000000"/>
                </a:solidFill>
                <a:sym typeface="Wingdings"/>
              </a:rPr>
              <a:t>parton</a:t>
            </a:r>
            <a:r>
              <a:rPr lang="en-US" sz="22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sym typeface="Wingdings"/>
              </a:rPr>
              <a:t>p</a:t>
            </a:r>
            <a:r>
              <a:rPr lang="en-US" sz="2200" i="1" baseline="-25000" dirty="0" err="1">
                <a:solidFill>
                  <a:srgbClr val="000000"/>
                </a:solidFill>
                <a:sym typeface="Wingdings"/>
              </a:rPr>
              <a:t>T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 and hadron </a:t>
            </a:r>
            <a:r>
              <a:rPr lang="en-US" sz="2200" i="1" dirty="0" err="1">
                <a:solidFill>
                  <a:srgbClr val="000000"/>
                </a:solidFill>
                <a:sym typeface="Wingdings"/>
              </a:rPr>
              <a:t>z</a:t>
            </a:r>
            <a:r>
              <a:rPr lang="en-US" sz="2200" i="1" baseline="-25000" dirty="0" err="1">
                <a:solidFill>
                  <a:srgbClr val="000000"/>
                </a:solidFill>
                <a:sym typeface="Wingdings"/>
              </a:rPr>
              <a:t>T</a:t>
            </a:r>
            <a:endParaRPr lang="en-US" sz="2200" i="1" baseline="-25000" dirty="0" smtClean="0">
              <a:solidFill>
                <a:srgbClr val="000000"/>
              </a:solidFill>
              <a:sym typeface="Wingdings"/>
            </a:endParaRPr>
          </a:p>
        </p:txBody>
      </p:sp>
      <p:pic>
        <p:nvPicPr>
          <p:cNvPr id="7" name="Picture 6" descr="Screen Shot 2016-02-26 at 5.0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80" y="3845727"/>
            <a:ext cx="6585240" cy="23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2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 Consistent </a:t>
            </a:r>
            <a:r>
              <a:rPr lang="en-US" dirty="0"/>
              <a:t> (Qualitative</a:t>
            </a:r>
            <a:r>
              <a:rPr lang="en-US" dirty="0" smtClean="0"/>
              <a:t>) Picture</a:t>
            </a:r>
            <a:br>
              <a:rPr lang="en-US" dirty="0" smtClean="0"/>
            </a:br>
            <a:r>
              <a:rPr lang="en-US" dirty="0"/>
              <a:t>Focus on: Jet Broadening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9721" y="1417352"/>
            <a:ext cx="524570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h-Jet: Away-Side Jet cross section of </a:t>
            </a:r>
            <a:r>
              <a:rPr lang="en-US" sz="2200" b="1" dirty="0" smtClean="0">
                <a:sym typeface="Wingdings"/>
              </a:rPr>
              <a:t>narrow</a:t>
            </a:r>
            <a:r>
              <a:rPr lang="en-US" sz="2200" dirty="0" smtClean="0">
                <a:sym typeface="Wingdings"/>
              </a:rPr>
              <a:t> jets is suppressed</a:t>
            </a:r>
            <a:endParaRPr lang="en-US" sz="2200" dirty="0">
              <a:sym typeface="Wingdings"/>
            </a:endParaRPr>
          </a:p>
          <a:p>
            <a:pPr marL="800100" lvl="1" indent="-342900">
              <a:buFont typeface="Wingdings" charset="0"/>
              <a:buChar char="à"/>
            </a:pPr>
            <a:r>
              <a:rPr lang="en-US" sz="2200" dirty="0" smtClean="0">
                <a:sym typeface="Wingdings"/>
              </a:rPr>
              <a:t>Suggests </a:t>
            </a:r>
            <a:r>
              <a:rPr lang="en-US" sz="2200" b="1" dirty="0" smtClean="0">
                <a:sym typeface="Wingdings"/>
              </a:rPr>
              <a:t>broadening</a:t>
            </a:r>
            <a:r>
              <a:rPr lang="en-US" sz="2200" dirty="0" smtClean="0">
                <a:sym typeface="Wingdings"/>
              </a:rPr>
              <a:t> beyond R=0.3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Differential </a:t>
            </a:r>
            <a:r>
              <a:rPr lang="en-US" sz="2200" dirty="0">
                <a:sym typeface="Wingdings"/>
              </a:rPr>
              <a:t>Di-Jet Imbalance: </a:t>
            </a:r>
            <a:r>
              <a:rPr lang="en-US" sz="2200" dirty="0" smtClean="0">
                <a:sym typeface="Wingdings"/>
              </a:rPr>
              <a:t>Broadening</a:t>
            </a:r>
            <a:endParaRPr lang="en-US" sz="2200" dirty="0">
              <a:sym typeface="Wingdings"/>
            </a:endParaRPr>
          </a:p>
        </p:txBody>
      </p:sp>
      <p:pic>
        <p:nvPicPr>
          <p:cNvPr id="8" name="Picture 3" descr="A_I_CP_R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" y="1243769"/>
            <a:ext cx="3342497" cy="363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2-26 at 5.07.4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17"/>
          <a:stretch/>
        </p:blipFill>
        <p:spPr>
          <a:xfrm>
            <a:off x="227094" y="4476907"/>
            <a:ext cx="3183910" cy="1879443"/>
          </a:xfrm>
          <a:prstGeom prst="rect">
            <a:avLst/>
          </a:prstGeom>
        </p:spPr>
      </p:pic>
      <p:pic>
        <p:nvPicPr>
          <p:cNvPr id="9" name="Picture 8" descr="Screen Shot 2016-02-26 at 5.20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75" y="3475167"/>
            <a:ext cx="4203700" cy="234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60775" y="3953687"/>
            <a:ext cx="13168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s-IS" sz="1400" dirty="0" smtClean="0"/>
              <a:t>PRL </a:t>
            </a:r>
            <a:r>
              <a:rPr lang="is-IS" sz="1400" dirty="0"/>
              <a:t>112 (2014) </a:t>
            </a:r>
            <a:r>
              <a:rPr lang="is-IS" sz="1400" dirty="0" smtClean="0"/>
              <a:t/>
            </a:r>
            <a:br>
              <a:rPr lang="is-IS" sz="1400" dirty="0" smtClean="0"/>
            </a:br>
            <a:r>
              <a:rPr lang="is-IS" sz="1400" dirty="0" smtClean="0"/>
              <a:t>12</a:t>
            </a:r>
            <a:r>
              <a:rPr lang="is-IS" sz="1400" dirty="0"/>
              <a:t>, </a:t>
            </a:r>
            <a:r>
              <a:rPr lang="is-IS" sz="1400" dirty="0" smtClean="0"/>
              <a:t>122301</a:t>
            </a:r>
          </a:p>
        </p:txBody>
      </p:sp>
      <p:pic>
        <p:nvPicPr>
          <p:cNvPr id="12" name="StarIcon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4291" y="1959571"/>
            <a:ext cx="472889" cy="3265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Shape 127"/>
          <p:cNvSpPr/>
          <p:nvPr/>
        </p:nvSpPr>
        <p:spPr>
          <a:xfrm>
            <a:off x="2333216" y="2117758"/>
            <a:ext cx="735284" cy="178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1300" dirty="0">
                <a:uFill>
                  <a:solidFill/>
                </a:u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87468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450" y="1173990"/>
            <a:ext cx="4493683" cy="51188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defTabSz="411480">
              <a:defRPr sz="1800">
                <a:uFillTx/>
              </a:defRPr>
            </a:pPr>
            <a:r>
              <a:rPr lang="en-US" b="1" dirty="0" smtClean="0">
                <a:solidFill>
                  <a:srgbClr val="A1101A"/>
                </a:solidFill>
                <a:sym typeface="Wingdings"/>
              </a:rPr>
              <a:t>Biased Di-Jet A</a:t>
            </a:r>
            <a:r>
              <a:rPr lang="en-US" b="1" baseline="-25000" dirty="0" smtClean="0">
                <a:solidFill>
                  <a:srgbClr val="A1101A"/>
                </a:solidFill>
                <a:sym typeface="Wingdings"/>
              </a:rPr>
              <a:t>J</a:t>
            </a:r>
            <a:r>
              <a:rPr lang="en-US" b="1" dirty="0" smtClean="0">
                <a:solidFill>
                  <a:srgbClr val="A1101A"/>
                </a:solidFill>
                <a:sym typeface="Wingdings"/>
              </a:rPr>
              <a:t>:  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“Lost” energy 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of the </a:t>
            </a:r>
            <a:r>
              <a:rPr lang="en-US" b="1" dirty="0" err="1" smtClean="0">
                <a:solidFill>
                  <a:srgbClr val="000000"/>
                </a:solidFill>
                <a:sym typeface="Wingdings"/>
              </a:rPr>
              <a:t>dijets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 is </a:t>
            </a:r>
            <a:r>
              <a:rPr lang="en-US" b="1" dirty="0">
                <a:solidFill>
                  <a:srgbClr val="A1101A"/>
                </a:solidFill>
                <a:sym typeface="Wingdings"/>
              </a:rPr>
              <a:t>recovered in a jet of R=0.4</a:t>
            </a: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for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0.2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>
                <a:sym typeface="Helvetica"/>
              </a:rPr>
              <a:t>c</a:t>
            </a: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i="1" dirty="0" smtClean="0">
                <a:sym typeface="Helvetica"/>
              </a:rPr>
              <a:t>Interpretation:</a:t>
            </a:r>
            <a:endParaRPr lang="en-US" b="1" i="1" dirty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Helvetica"/>
              </a:rPr>
              <a:t>	(Constituent) </a:t>
            </a:r>
            <a:r>
              <a:rPr lang="en-US" b="1" dirty="0" err="1" smtClean="0">
                <a:sym typeface="Helvetica"/>
              </a:rPr>
              <a:t>p</a:t>
            </a:r>
            <a:r>
              <a:rPr lang="en-US" b="1" baseline="-5999" dirty="0" err="1" smtClean="0">
                <a:sym typeface="Helvetica"/>
              </a:rPr>
              <a:t>T</a:t>
            </a:r>
            <a:r>
              <a:rPr lang="en-US" b="1" baseline="30000" dirty="0" err="1" smtClean="0">
                <a:sym typeface="Helvetica"/>
              </a:rPr>
              <a:t>Cut</a:t>
            </a:r>
            <a:r>
              <a:rPr lang="en-US" b="1" baseline="-5999" dirty="0" smtClean="0">
                <a:sym typeface="Helvetica"/>
              </a:rPr>
              <a:t> </a:t>
            </a:r>
            <a:r>
              <a:rPr lang="en-US" b="1" dirty="0" smtClean="0">
                <a:sym typeface="Helvetica"/>
              </a:rPr>
              <a:t>= 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  <a:endParaRPr lang="en-US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 + 	 High Tower (5.5 </a:t>
            </a:r>
            <a:r>
              <a:rPr lang="en-US" b="1" dirty="0" err="1" smtClean="0">
                <a:sym typeface="Wingdings"/>
              </a:rPr>
              <a:t>GeV</a:t>
            </a:r>
            <a:r>
              <a:rPr lang="en-US" b="1" dirty="0">
                <a:sym typeface="Wingdings"/>
              </a:rPr>
              <a:t>)</a:t>
            </a:r>
            <a:endParaRPr lang="en-US" b="1" dirty="0" smtClean="0"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Wingdings"/>
              </a:rPr>
              <a:t>  +  (Jet) </a:t>
            </a:r>
            <a:r>
              <a:rPr lang="en-US" b="1" dirty="0" err="1" smtClean="0">
                <a:sym typeface="Helvetica"/>
              </a:rPr>
              <a:t>p</a:t>
            </a:r>
            <a:r>
              <a:rPr lang="en-US" b="1" baseline="-5999" dirty="0" err="1" smtClean="0">
                <a:sym typeface="Helvetica"/>
              </a:rPr>
              <a:t>T</a:t>
            </a:r>
            <a:r>
              <a:rPr lang="en-US" b="1" baseline="31999" dirty="0" err="1" smtClean="0">
                <a:sym typeface="Helvetica"/>
              </a:rPr>
              <a:t>Lead</a:t>
            </a:r>
            <a:r>
              <a:rPr lang="en-US" b="1" dirty="0">
                <a:sym typeface="Helvetica"/>
              </a:rPr>
              <a:t>&gt;20 </a:t>
            </a:r>
            <a:r>
              <a:rPr lang="en-US" b="1" dirty="0" err="1" smtClean="0">
                <a:sym typeface="Helvetica"/>
              </a:rPr>
              <a:t>GeV</a:t>
            </a:r>
            <a:r>
              <a:rPr lang="en-US" b="1" dirty="0" smtClean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b="1" i="1" dirty="0">
                <a:solidFill>
                  <a:srgbClr val="008000"/>
                </a:solidFill>
                <a:sym typeface="Helvetica"/>
              </a:rPr>
              <a:t>	</a:t>
            </a:r>
            <a:r>
              <a:rPr lang="en-US" b="1" i="1" dirty="0" smtClean="0">
                <a:solidFill>
                  <a:srgbClr val="008000"/>
                </a:solidFill>
                <a:sym typeface="Helvetica"/>
              </a:rPr>
              <a:t>	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 Surface Bias</a:t>
            </a: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/>
            </a:r>
            <a:br>
              <a:rPr lang="en-US" b="1" dirty="0" smtClean="0">
                <a:solidFill>
                  <a:srgbClr val="008000"/>
                </a:solidFill>
                <a:sym typeface="Wingdings"/>
              </a:rPr>
            </a:br>
            <a:r>
              <a:rPr lang="en-US" b="1" dirty="0" smtClean="0">
                <a:solidFill>
                  <a:srgbClr val="008000"/>
                </a:solidFill>
                <a:sym typeface="Wingdings"/>
              </a:rPr>
              <a:t/>
            </a:r>
            <a:br>
              <a:rPr lang="en-US" b="1" dirty="0" smtClean="0">
                <a:solidFill>
                  <a:srgbClr val="008000"/>
                </a:solidFill>
                <a:sym typeface="Wingdings"/>
              </a:rPr>
            </a:b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Wingdings"/>
              </a:rPr>
              <a:t>   </a:t>
            </a:r>
            <a:endParaRPr lang="en-US" b="1" dirty="0"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 smtClean="0">
                <a:sym typeface="Wingdings"/>
              </a:rPr>
              <a:t> + (Recoil) </a:t>
            </a:r>
            <a:r>
              <a:rPr lang="en-US" b="1" dirty="0" err="1" smtClean="0">
                <a:sym typeface="Helvetica"/>
              </a:rPr>
              <a:t>p</a:t>
            </a:r>
            <a:r>
              <a:rPr lang="en-US" b="1" baseline="-5999" dirty="0" err="1" smtClean="0">
                <a:sym typeface="Helvetica"/>
              </a:rPr>
              <a:t>T</a:t>
            </a:r>
            <a:r>
              <a:rPr lang="en-US" b="1" baseline="31999" dirty="0" err="1" smtClean="0">
                <a:sym typeface="Helvetica"/>
              </a:rPr>
              <a:t>SubLead</a:t>
            </a:r>
            <a:r>
              <a:rPr lang="en-US" b="1" dirty="0" smtClean="0">
                <a:sym typeface="Helvetica"/>
              </a:rPr>
              <a:t>&gt;10 </a:t>
            </a:r>
            <a:r>
              <a:rPr lang="en-US" b="1" dirty="0" err="1" smtClean="0">
                <a:sym typeface="Helvetica"/>
              </a:rPr>
              <a:t>GeV</a:t>
            </a:r>
            <a:r>
              <a:rPr lang="en-US" b="1" dirty="0" smtClean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b="1" i="1" dirty="0">
                <a:solidFill>
                  <a:srgbClr val="FF0000"/>
                </a:solidFill>
                <a:sym typeface="Helvetica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sym typeface="Helvetica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Path Length Control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88932" y="1173990"/>
            <a:ext cx="4436535" cy="5118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defTabSz="411480">
              <a:defRPr sz="1800">
                <a:uFillTx/>
              </a:defRPr>
            </a:pPr>
            <a:r>
              <a:rPr lang="en-US" sz="1600" b="1" dirty="0" smtClean="0">
                <a:sym typeface="Helvetica"/>
              </a:rPr>
              <a:t>Contrast to LHC:</a:t>
            </a: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900" b="1" dirty="0" smtClean="0"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sz="1600" b="1" dirty="0" smtClean="0">
                <a:sym typeface="Wingdings"/>
              </a:rPr>
              <a:t> Large imbalance, balanced at large angles</a:t>
            </a: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600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600" b="1" dirty="0">
              <a:solidFill>
                <a:srgbClr val="008000"/>
              </a:solidFill>
              <a:sym typeface="Wingdings"/>
            </a:endParaRPr>
          </a:p>
          <a:p>
            <a:pPr marL="285750" indent="-285750" defTabSz="411480">
              <a:buFont typeface="Arial"/>
              <a:buChar char="•"/>
              <a:defRPr sz="1800">
                <a:uFillTx/>
              </a:defRPr>
            </a:pPr>
            <a:r>
              <a:rPr lang="en-US" sz="1600" b="1" dirty="0" smtClean="0">
                <a:sym typeface="Wingdings"/>
              </a:rPr>
              <a:t>“Unbiased” di-jet selection</a:t>
            </a:r>
          </a:p>
          <a:p>
            <a:pPr defTabSz="411480">
              <a:defRPr sz="1800">
                <a:uFillTx/>
              </a:defRPr>
            </a:pPr>
            <a:r>
              <a:rPr lang="en-US" sz="1600" b="1" dirty="0" smtClean="0">
                <a:sym typeface="Wingdings"/>
              </a:rPr>
              <a:t>	 longer path lengths</a:t>
            </a:r>
          </a:p>
          <a:p>
            <a:pPr lvl="1" defTabSz="411480">
              <a:defRPr sz="1800">
                <a:uFillTx/>
              </a:defRPr>
            </a:pPr>
            <a:r>
              <a:rPr lang="en-US" sz="1600" b="1" dirty="0" smtClean="0">
                <a:sym typeface="Wingdings"/>
              </a:rPr>
              <a:t>&amp; Larger </a:t>
            </a:r>
            <a:r>
              <a:rPr lang="en-US" sz="1600" b="1" dirty="0">
                <a:sym typeface="Wingdings"/>
              </a:rPr>
              <a:t>energy loss at early times</a:t>
            </a:r>
          </a:p>
          <a:p>
            <a:pPr lvl="0" defTabSz="411480">
              <a:defRPr sz="1800">
                <a:uFillTx/>
              </a:defRPr>
            </a:pPr>
            <a:r>
              <a:rPr lang="en-US" sz="1600" b="1" dirty="0" smtClean="0">
                <a:sym typeface="Wingdings"/>
              </a:rPr>
              <a:t>	→ </a:t>
            </a:r>
            <a:r>
              <a:rPr lang="en-US" sz="1600" b="1" dirty="0">
                <a:sym typeface="Wingdings"/>
              </a:rPr>
              <a:t>more diffusion in medium </a:t>
            </a:r>
            <a:endParaRPr lang="en-US" sz="1600" b="1" dirty="0">
              <a:solidFill>
                <a:srgbClr val="008000"/>
              </a:solidFill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Tool to Control Path Length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11" name="Shape 219"/>
          <p:cNvSpPr/>
          <p:nvPr/>
        </p:nvSpPr>
        <p:spPr>
          <a:xfrm>
            <a:off x="2330485" y="3878294"/>
            <a:ext cx="1756944" cy="1261884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1600" b="1" dirty="0" smtClean="0">
                <a:uFill>
                  <a:solidFill/>
                </a:uFill>
                <a:sym typeface="Helvetica"/>
              </a:rPr>
              <a:t>STAR:</a:t>
            </a:r>
            <a:br>
              <a:rPr lang="en-US" sz="1600" b="1" dirty="0" smtClean="0">
                <a:uFill>
                  <a:solidFill/>
                </a:uFill>
                <a:sym typeface="Helvetica"/>
              </a:rPr>
            </a:br>
            <a:r>
              <a:rPr lang="en-US" sz="1600" b="1" dirty="0" err="1" smtClean="0">
                <a:uFill>
                  <a:solidFill/>
                </a:uFill>
                <a:sym typeface="Helvetica"/>
              </a:rPr>
              <a:t>p</a:t>
            </a:r>
            <a:r>
              <a:rPr lang="en-US" sz="1600" b="1" baseline="-25000" dirty="0" err="1" smtClean="0">
                <a:uFill>
                  <a:solidFill/>
                </a:uFill>
                <a:sym typeface="Helvetica"/>
              </a:rPr>
              <a:t>T</a:t>
            </a:r>
            <a:r>
              <a:rPr lang="en-US" sz="1600" b="1" baseline="30000" dirty="0" err="1" smtClean="0">
                <a:uFill>
                  <a:solidFill/>
                </a:uFill>
                <a:sym typeface="Helvetica"/>
              </a:rPr>
              <a:t>lead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&gt;15 </a:t>
            </a:r>
            <a:r>
              <a:rPr lang="en-US" sz="1600" b="1" dirty="0" err="1" smtClean="0">
                <a:uFill>
                  <a:solidFill/>
                </a:uFill>
                <a:sym typeface="Helvetica"/>
              </a:rPr>
              <a:t>GeV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/</a:t>
            </a:r>
            <a:r>
              <a:rPr lang="en-US" sz="1600" b="1" i="1" dirty="0" smtClean="0">
                <a:uFill>
                  <a:solidFill/>
                </a:uFill>
                <a:sym typeface="Helvetica"/>
              </a:rPr>
              <a:t>c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/>
            </a:r>
            <a:br>
              <a:rPr lang="en-US" sz="1600" b="1" dirty="0" smtClean="0">
                <a:uFill>
                  <a:solidFill/>
                </a:uFill>
                <a:sym typeface="Helvetica"/>
              </a:rPr>
            </a:br>
            <a:r>
              <a:rPr sz="1600" b="1" dirty="0" err="1" smtClean="0">
                <a:uFill>
                  <a:solidFill/>
                </a:uFill>
                <a:sym typeface="Helvetica"/>
              </a:rPr>
              <a:t>p</a:t>
            </a:r>
            <a:r>
              <a:rPr sz="1600" b="1" baseline="-5999" dirty="0" err="1" smtClean="0">
                <a:uFill>
                  <a:solidFill/>
                </a:uFill>
                <a:sym typeface="Helvetica"/>
              </a:rPr>
              <a:t>T</a:t>
            </a:r>
            <a:r>
              <a:rPr sz="1600" b="1" baseline="31999" dirty="0" err="1" smtClean="0">
                <a:uFill>
                  <a:solidFill/>
                </a:uFill>
                <a:sym typeface="Helvetica"/>
              </a:rPr>
              <a:t>cut</a:t>
            </a:r>
            <a:r>
              <a:rPr sz="1600" b="1" dirty="0" smtClean="0">
                <a:uFill>
                  <a:solidFill/>
                </a:uFill>
                <a:sym typeface="Helvetica"/>
              </a:rPr>
              <a:t>&gt;2 </a:t>
            </a:r>
            <a:r>
              <a:rPr sz="1600" b="1" dirty="0" err="1" smtClean="0">
                <a:uFill>
                  <a:solidFill/>
                </a:uFill>
                <a:sym typeface="Helvetica"/>
              </a:rPr>
              <a:t>GeV</a:t>
            </a:r>
            <a:r>
              <a:rPr sz="1600" b="1" dirty="0" smtClean="0">
                <a:uFill>
                  <a:solidFill/>
                </a:uFill>
                <a:sym typeface="Helvetica"/>
              </a:rPr>
              <a:t>/</a:t>
            </a:r>
            <a:r>
              <a:rPr sz="1600" b="1" i="1" dirty="0" smtClean="0">
                <a:uFill>
                  <a:solidFill/>
                </a:uFill>
                <a:sym typeface="Helvetica"/>
              </a:rPr>
              <a:t>c</a:t>
            </a:r>
            <a:endParaRPr lang="en-US" sz="1600" b="1" i="1" dirty="0" smtClean="0">
              <a:uFill>
                <a:solidFill/>
              </a:uFill>
              <a:sym typeface="Helvetica"/>
            </a:endParaRPr>
          </a:p>
          <a:p>
            <a:pPr>
              <a:defRPr sz="1800">
                <a:uFillTx/>
              </a:defRPr>
            </a:pP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PRC 87, 024905 (2013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" name="Picture 14" descr="Screen Shot 2015-06-04 at 4.0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14" y="1574315"/>
            <a:ext cx="2086985" cy="1991366"/>
          </a:xfrm>
          <a:prstGeom prst="rect">
            <a:avLst/>
          </a:prstGeom>
        </p:spPr>
      </p:pic>
      <p:sp>
        <p:nvSpPr>
          <p:cNvPr id="16" name="Shape 502"/>
          <p:cNvSpPr/>
          <p:nvPr/>
        </p:nvSpPr>
        <p:spPr>
          <a:xfrm>
            <a:off x="7495855" y="1613920"/>
            <a:ext cx="1058526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latin typeface="Times"/>
                <a:ea typeface="Times"/>
                <a:cs typeface="Times"/>
                <a:sym typeface="Times"/>
              </a:rPr>
              <a:t>CMS, PRC </a:t>
            </a:r>
            <a:r>
              <a:rPr sz="1200" b="1" i="1" dirty="0" smtClean="0">
                <a:latin typeface="Times"/>
                <a:ea typeface="Times"/>
                <a:cs typeface="Times"/>
                <a:sym typeface="Times"/>
              </a:rPr>
              <a:t>84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,</a:t>
            </a:r>
            <a:endParaRPr lang="en-US" sz="1200" i="1" dirty="0" smtClean="0">
              <a:latin typeface="Times"/>
              <a:ea typeface="Times"/>
              <a:cs typeface="Times"/>
              <a:sym typeface="Times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024906 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(2011)</a:t>
            </a:r>
          </a:p>
        </p:txBody>
      </p:sp>
      <p:pic>
        <p:nvPicPr>
          <p:cNvPr id="18" name="Picture 17" descr="Screen Shot 2015-06-04 at 4.11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86" y="3771286"/>
            <a:ext cx="1597104" cy="1624249"/>
          </a:xfrm>
          <a:prstGeom prst="rect">
            <a:avLst/>
          </a:prstGeom>
        </p:spPr>
      </p:pic>
      <p:sp>
        <p:nvSpPr>
          <p:cNvPr id="19" name="Shape 219"/>
          <p:cNvSpPr/>
          <p:nvPr/>
        </p:nvSpPr>
        <p:spPr>
          <a:xfrm>
            <a:off x="4953000" y="3882813"/>
            <a:ext cx="1737162" cy="101566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1600" b="1" dirty="0" smtClean="0">
                <a:uFill>
                  <a:solidFill/>
                </a:uFill>
                <a:sym typeface="Helvetica"/>
              </a:rPr>
              <a:t>LHC:</a:t>
            </a:r>
            <a:br>
              <a:rPr lang="en-US" sz="1600" b="1" dirty="0" smtClean="0">
                <a:uFill>
                  <a:solidFill/>
                </a:uFill>
                <a:sym typeface="Helvetica"/>
              </a:rPr>
            </a:br>
            <a:r>
              <a:rPr lang="en-US" sz="1600" b="1" dirty="0" smtClean="0">
                <a:uFill>
                  <a:solidFill/>
                </a:uFill>
                <a:sym typeface="Helvetica"/>
              </a:rPr>
              <a:t>A</a:t>
            </a:r>
            <a:r>
              <a:rPr lang="en-US" sz="1600" b="1" baseline="-25000" dirty="0" smtClean="0">
                <a:uFill>
                  <a:solidFill/>
                </a:uFill>
                <a:sym typeface="Helvetica"/>
              </a:rPr>
              <a:t>J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 </a:t>
            </a:r>
            <a:r>
              <a:rPr lang="en-US" sz="1600" b="1" dirty="0">
                <a:uFill>
                  <a:solidFill/>
                </a:uFill>
                <a:sym typeface="Helvetica"/>
              </a:rPr>
              <a:t>D</a:t>
            </a:r>
            <a:r>
              <a:rPr lang="en-US" sz="1600" b="1" dirty="0" smtClean="0">
                <a:uFill>
                  <a:solidFill/>
                </a:uFill>
                <a:sym typeface="Helvetica"/>
              </a:rPr>
              <a:t>ijet Trigger</a:t>
            </a:r>
          </a:p>
          <a:p>
            <a:pPr>
              <a:defRPr sz="1800">
                <a:uFillTx/>
              </a:defRPr>
            </a:pP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PRC 85, 064908 (2012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1" name="Picture 20" descr="Screen Shot 2015-06-16 at 1.27.4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20" y="2310993"/>
            <a:ext cx="2247087" cy="1286195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3635019" y="2785337"/>
            <a:ext cx="574655" cy="3276601"/>
          </a:xfrm>
          <a:custGeom>
            <a:avLst/>
            <a:gdLst>
              <a:gd name="connsiteX0" fmla="*/ 0 w 474133"/>
              <a:gd name="connsiteY0" fmla="*/ 0 h 4402667"/>
              <a:gd name="connsiteX1" fmla="*/ 474133 w 474133"/>
              <a:gd name="connsiteY1" fmla="*/ 0 h 4402667"/>
              <a:gd name="connsiteX2" fmla="*/ 474133 w 474133"/>
              <a:gd name="connsiteY2" fmla="*/ 4402667 h 4402667"/>
              <a:gd name="connsiteX3" fmla="*/ 33867 w 474133"/>
              <a:gd name="connsiteY3" fmla="*/ 4402667 h 4402667"/>
              <a:gd name="connsiteX0" fmla="*/ 177800 w 440266"/>
              <a:gd name="connsiteY0" fmla="*/ 0 h 4402667"/>
              <a:gd name="connsiteX1" fmla="*/ 440266 w 440266"/>
              <a:gd name="connsiteY1" fmla="*/ 0 h 4402667"/>
              <a:gd name="connsiteX2" fmla="*/ 440266 w 440266"/>
              <a:gd name="connsiteY2" fmla="*/ 4402667 h 4402667"/>
              <a:gd name="connsiteX3" fmla="*/ 0 w 440266"/>
              <a:gd name="connsiteY3" fmla="*/ 4402667 h 4402667"/>
              <a:gd name="connsiteX0" fmla="*/ 177800 w 440266"/>
              <a:gd name="connsiteY0" fmla="*/ 0 h 4402667"/>
              <a:gd name="connsiteX1" fmla="*/ 440266 w 440266"/>
              <a:gd name="connsiteY1" fmla="*/ 0 h 4402667"/>
              <a:gd name="connsiteX2" fmla="*/ 440266 w 440266"/>
              <a:gd name="connsiteY2" fmla="*/ 3115734 h 4402667"/>
              <a:gd name="connsiteX3" fmla="*/ 0 w 440266"/>
              <a:gd name="connsiteY3" fmla="*/ 4402667 h 4402667"/>
              <a:gd name="connsiteX0" fmla="*/ 59266 w 321732"/>
              <a:gd name="connsiteY0" fmla="*/ 0 h 3124200"/>
              <a:gd name="connsiteX1" fmla="*/ 321732 w 321732"/>
              <a:gd name="connsiteY1" fmla="*/ 0 h 3124200"/>
              <a:gd name="connsiteX2" fmla="*/ 321732 w 321732"/>
              <a:gd name="connsiteY2" fmla="*/ 3115734 h 3124200"/>
              <a:gd name="connsiteX3" fmla="*/ 0 w 321732"/>
              <a:gd name="connsiteY3" fmla="*/ 3124200 h 3124200"/>
              <a:gd name="connsiteX0" fmla="*/ 245533 w 507999"/>
              <a:gd name="connsiteY0" fmla="*/ 0 h 3124200"/>
              <a:gd name="connsiteX1" fmla="*/ 507999 w 507999"/>
              <a:gd name="connsiteY1" fmla="*/ 0 h 3124200"/>
              <a:gd name="connsiteX2" fmla="*/ 507999 w 507999"/>
              <a:gd name="connsiteY2" fmla="*/ 3115734 h 3124200"/>
              <a:gd name="connsiteX3" fmla="*/ 0 w 507999"/>
              <a:gd name="connsiteY3" fmla="*/ 3124200 h 3124200"/>
              <a:gd name="connsiteX0" fmla="*/ 245533 w 507999"/>
              <a:gd name="connsiteY0" fmla="*/ 0 h 3124200"/>
              <a:gd name="connsiteX1" fmla="*/ 507999 w 507999"/>
              <a:gd name="connsiteY1" fmla="*/ 0 h 3124200"/>
              <a:gd name="connsiteX2" fmla="*/ 507999 w 507999"/>
              <a:gd name="connsiteY2" fmla="*/ 3073401 h 3124200"/>
              <a:gd name="connsiteX3" fmla="*/ 0 w 507999"/>
              <a:gd name="connsiteY3" fmla="*/ 3124200 h 3124200"/>
              <a:gd name="connsiteX0" fmla="*/ 237067 w 499533"/>
              <a:gd name="connsiteY0" fmla="*/ 0 h 3073401"/>
              <a:gd name="connsiteX1" fmla="*/ 499533 w 499533"/>
              <a:gd name="connsiteY1" fmla="*/ 0 h 3073401"/>
              <a:gd name="connsiteX2" fmla="*/ 499533 w 499533"/>
              <a:gd name="connsiteY2" fmla="*/ 3073401 h 3073401"/>
              <a:gd name="connsiteX3" fmla="*/ 0 w 499533"/>
              <a:gd name="connsiteY3" fmla="*/ 3073400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33" h="3073401">
                <a:moveTo>
                  <a:pt x="237067" y="0"/>
                </a:moveTo>
                <a:lnTo>
                  <a:pt x="499533" y="0"/>
                </a:lnTo>
                <a:lnTo>
                  <a:pt x="499533" y="3073401"/>
                </a:lnTo>
                <a:lnTo>
                  <a:pt x="0" y="3073400"/>
                </a:lnTo>
              </a:path>
            </a:pathLst>
          </a:cu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8662" y="3704898"/>
            <a:ext cx="1648527" cy="1614769"/>
            <a:chOff x="3343140" y="2765294"/>
            <a:chExt cx="1648527" cy="1614769"/>
          </a:xfrm>
        </p:grpSpPr>
        <p:pic>
          <p:nvPicPr>
            <p:cNvPr id="23" name="Picture 22" descr="Screen Shot 2015-06-04 at 4.09.47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140" y="2765294"/>
              <a:ext cx="1648527" cy="161476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flipH="1" flipV="1">
              <a:off x="3911600" y="3530599"/>
              <a:ext cx="45719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>
            <a:endCxn id="24" idx="3"/>
          </p:cNvCxnSpPr>
          <p:nvPr/>
        </p:nvCxnSpPr>
        <p:spPr>
          <a:xfrm>
            <a:off x="4123" y="4493062"/>
            <a:ext cx="1142999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6" idx="3"/>
          </p:cNvCxnSpPr>
          <p:nvPr/>
        </p:nvCxnSpPr>
        <p:spPr>
          <a:xfrm flipV="1">
            <a:off x="435923" y="4412647"/>
            <a:ext cx="503794" cy="1043924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flipH="1" flipV="1">
            <a:off x="939717" y="4389788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939717" y="3818272"/>
            <a:ext cx="309006" cy="594375"/>
          </a:xfrm>
          <a:prstGeom prst="straightConnector1">
            <a:avLst/>
          </a:prstGeom>
          <a:ln w="41275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9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3644" y="2815325"/>
            <a:ext cx="5230848" cy="3178095"/>
            <a:chOff x="433644" y="2815325"/>
            <a:chExt cx="5230848" cy="3178095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644" y="3051068"/>
              <a:ext cx="5230848" cy="294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701014" y="2815325"/>
              <a:ext cx="1279525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Magnet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128740" y="2815325"/>
              <a:ext cx="1055687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BEMC</a:t>
              </a: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3592395" y="3220239"/>
              <a:ext cx="776288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TPC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3171445" y="3535094"/>
              <a:ext cx="809093" cy="750407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3182838" y="3189124"/>
              <a:ext cx="157939" cy="345971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656584" y="3161399"/>
              <a:ext cx="895737" cy="725639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57200" y="5761645"/>
              <a:ext cx="1965325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382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US" sz="1000" dirty="0">
                  <a:solidFill>
                    <a:schemeClr val="tx1"/>
                  </a:solidFill>
                  <a:cs typeface="Arial" charset="0"/>
                </a:rPr>
                <a:t>© </a:t>
              </a:r>
              <a:r>
                <a:rPr lang="en-US" sz="1000" dirty="0">
                  <a:solidFill>
                    <a:schemeClr val="tx1"/>
                  </a:solidFill>
                </a:rPr>
                <a:t>Maria &amp; Alex </a:t>
              </a:r>
              <a:r>
                <a:rPr lang="en-US" sz="1000" dirty="0" err="1">
                  <a:solidFill>
                    <a:schemeClr val="tx1"/>
                  </a:solidFill>
                </a:rPr>
                <a:t>Schmah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pic>
        <p:nvPicPr>
          <p:cNvPr id="23" name="Picture 22" descr="downloa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1" t="47783" r="50651" b="24958"/>
          <a:stretch/>
        </p:blipFill>
        <p:spPr>
          <a:xfrm>
            <a:off x="6030121" y="2387346"/>
            <a:ext cx="2865354" cy="2999384"/>
          </a:xfrm>
          <a:prstGeom prst="rect">
            <a:avLst/>
          </a:prstGeom>
        </p:spPr>
      </p:pic>
      <p:sp>
        <p:nvSpPr>
          <p:cNvPr id="24" name="Content Placeholder 23"/>
          <p:cNvSpPr txBox="1">
            <a:spLocks/>
          </p:cNvSpPr>
          <p:nvPr/>
        </p:nvSpPr>
        <p:spPr>
          <a:xfrm>
            <a:off x="2898648" y="1255844"/>
            <a:ext cx="4753246" cy="155948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 and neutral particles: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azimuthal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acceptance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baseline="0" dirty="0" smtClean="0"/>
              <a:t>Extended pseudorapidity</a:t>
            </a:r>
            <a:r>
              <a:rPr lang="en-US" sz="2600" dirty="0" smtClean="0"/>
              <a:t> acceptance </a:t>
            </a:r>
            <a:r>
              <a:rPr lang="en-US" sz="2600" baseline="0" dirty="0" smtClean="0"/>
              <a:t>|</a:t>
            </a:r>
            <a:r>
              <a:rPr lang="en-US" sz="2600" baseline="0" dirty="0" smtClean="0">
                <a:latin typeface="Symbol" charset="2"/>
                <a:cs typeface="Symbol" charset="2"/>
              </a:rPr>
              <a:t>h</a:t>
            </a:r>
            <a:r>
              <a:rPr lang="en-US" sz="2600" baseline="0" dirty="0" smtClean="0"/>
              <a:t>|&lt;1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9222" y="5799802"/>
            <a:ext cx="19672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Au+Au, 200 GeV</a:t>
            </a:r>
            <a:endParaRPr lang="en-US" sz="2000" dirty="0"/>
          </a:p>
        </p:txBody>
      </p:sp>
      <p:sp>
        <p:nvSpPr>
          <p:cNvPr id="18" name="Shape 85"/>
          <p:cNvSpPr/>
          <p:nvPr/>
        </p:nvSpPr>
        <p:spPr>
          <a:xfrm>
            <a:off x="422094" y="1463228"/>
            <a:ext cx="2311831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600" dirty="0" smtClean="0">
                <a:latin typeface="+mn-lt"/>
                <a:ea typeface="+mn-ea"/>
                <a:cs typeface="+mn-cs"/>
                <a:sym typeface="Helvetica"/>
              </a:rPr>
              <a:t>High Tower:  </a:t>
            </a:r>
            <a:r>
              <a:rPr sz="1600" dirty="0" smtClean="0">
                <a:latin typeface="+mn-lt"/>
                <a:ea typeface="+mn-ea"/>
                <a:cs typeface="+mn-cs"/>
                <a:sym typeface="Helvetica"/>
              </a:rPr>
              <a:t>Online </a:t>
            </a:r>
            <a:r>
              <a:rPr sz="1600" dirty="0">
                <a:latin typeface="+mn-lt"/>
                <a:ea typeface="+mn-ea"/>
                <a:cs typeface="+mn-cs"/>
                <a:sym typeface="Helvetica"/>
              </a:rPr>
              <a:t>Trigger</a:t>
            </a: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600" dirty="0" smtClean="0">
                <a:sym typeface="Helvetica"/>
              </a:rPr>
              <a:t>E</a:t>
            </a:r>
            <a:r>
              <a:rPr lang="en-US" sz="1600" baseline="-25000" dirty="0" smtClean="0">
                <a:sym typeface="Helvetica"/>
              </a:rPr>
              <a:t>T</a:t>
            </a:r>
            <a:r>
              <a:rPr sz="1600" dirty="0" smtClean="0">
                <a:latin typeface="+mn-lt"/>
                <a:ea typeface="+mn-ea"/>
                <a:cs typeface="+mn-cs"/>
                <a:sym typeface="Helvetica"/>
              </a:rPr>
              <a:t>&gt; </a:t>
            </a:r>
            <a:r>
              <a:rPr sz="1600" dirty="0">
                <a:latin typeface="+mn-lt"/>
                <a:ea typeface="+mn-ea"/>
                <a:cs typeface="+mn-cs"/>
                <a:sym typeface="Helvetica"/>
              </a:rPr>
              <a:t>5.4 GeV </a:t>
            </a:r>
            <a:br>
              <a:rPr sz="1600" dirty="0">
                <a:latin typeface="+mn-lt"/>
                <a:ea typeface="+mn-ea"/>
                <a:cs typeface="+mn-cs"/>
                <a:sym typeface="Helvetica"/>
              </a:rPr>
            </a:br>
            <a:r>
              <a:rPr sz="1600" dirty="0">
                <a:latin typeface="+mn-lt"/>
                <a:ea typeface="+mn-ea"/>
                <a:cs typeface="+mn-cs"/>
                <a:sym typeface="Helvetica"/>
              </a:rPr>
              <a:t>in one tower</a:t>
            </a: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600" dirty="0">
                <a:latin typeface="+mn-lt"/>
                <a:ea typeface="+mn-ea"/>
                <a:cs typeface="+mn-cs"/>
                <a:sym typeface="Helvetica"/>
              </a:rPr>
              <a:t>Δφ x Δη = 0.05 x 0.05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971177" y="2432169"/>
            <a:ext cx="328706" cy="448063"/>
          </a:xfrm>
          <a:prstGeom prst="line">
            <a:avLst/>
          </a:prstGeom>
          <a:noFill/>
          <a:ln w="3672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8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Opportunity for </a:t>
            </a:r>
            <a:br>
              <a:rPr lang="en-US" dirty="0" smtClean="0"/>
            </a:br>
            <a:r>
              <a:rPr lang="en-US" b="1" dirty="0" smtClean="0"/>
              <a:t>Jet Geometry Engineering</a:t>
            </a:r>
            <a:r>
              <a:rPr lang="en-US" dirty="0" smtClean="0"/>
              <a:t> at RHIC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baseline="30000" dirty="0" err="1" smtClean="0"/>
              <a:t>SubLead</a:t>
            </a:r>
            <a:r>
              <a:rPr lang="en-US" baseline="-25000" dirty="0" smtClean="0"/>
              <a:t> </a:t>
            </a:r>
            <a:r>
              <a:rPr lang="en-US" dirty="0" smtClean="0"/>
              <a:t>&amp; Constituent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uFill>
                  <a:solidFill/>
                </a:uFill>
                <a:sym typeface="Helvetica"/>
              </a:rPr>
              <a:t>systematically</a:t>
            </a:r>
            <a:r>
              <a:rPr lang="en-US" dirty="0" smtClean="0">
                <a:uFill>
                  <a:solidFill/>
                </a:uFill>
                <a:sym typeface="Helvetica"/>
              </a:rPr>
              <a:t> dial in the </a:t>
            </a:r>
            <a:r>
              <a:rPr lang="en-US" b="1" dirty="0" smtClean="0">
                <a:uFill>
                  <a:solidFill/>
                </a:uFill>
                <a:sym typeface="Helvetica"/>
              </a:rPr>
              <a:t>path length</a:t>
            </a:r>
            <a:r>
              <a:rPr lang="en-US" dirty="0" smtClean="0">
                <a:uFill>
                  <a:solidFill/>
                </a:uFill>
                <a:sym typeface="Helvetica"/>
              </a:rPr>
              <a:t> </a:t>
            </a:r>
            <a:r>
              <a:rPr lang="en-US" dirty="0">
                <a:uFill>
                  <a:solidFill/>
                </a:uFill>
                <a:sym typeface="Helvetica"/>
              </a:rPr>
              <a:t>of the recoil </a:t>
            </a:r>
            <a:r>
              <a:rPr lang="en-US" dirty="0" smtClean="0">
                <a:uFill>
                  <a:solidFill/>
                </a:uFill>
                <a:sym typeface="Helvetica"/>
              </a:rPr>
              <a:t>jet</a:t>
            </a:r>
          </a:p>
          <a:p>
            <a:endParaRPr lang="en-US" dirty="0" smtClean="0">
              <a:uFill>
                <a:solidFill/>
              </a:uFill>
              <a:sym typeface="Helvetica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3734723" y="3034210"/>
            <a:ext cx="679408" cy="3218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V="1">
            <a:off x="5517271" y="3037428"/>
            <a:ext cx="679408" cy="3218"/>
          </a:xfrm>
          <a:prstGeom prst="line">
            <a:avLst/>
          </a:prstGeom>
          <a:ln w="50800"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" name="Picture 67" descr="Screen Shot 2015-06-04 at 4.15.41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4" y="4102618"/>
            <a:ext cx="3453747" cy="2547845"/>
          </a:xfrm>
          <a:prstGeom prst="rect">
            <a:avLst/>
          </a:prstGeom>
        </p:spPr>
      </p:pic>
      <p:sp>
        <p:nvSpPr>
          <p:cNvPr id="69" name="Shape 502"/>
          <p:cNvSpPr/>
          <p:nvPr/>
        </p:nvSpPr>
        <p:spPr>
          <a:xfrm>
            <a:off x="6160838" y="5776105"/>
            <a:ext cx="2351622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1" name="Shape 521"/>
          <p:cNvSpPr/>
          <p:nvPr/>
        </p:nvSpPr>
        <p:spPr>
          <a:xfrm>
            <a:off x="0" y="4183018"/>
            <a:ext cx="1682456" cy="7386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dirty="0">
                <a:sym typeface="Helvetica"/>
              </a:rPr>
              <a:t>R=0.4</a:t>
            </a:r>
            <a:r>
              <a:rPr sz="1400" dirty="0" smtClean="0">
                <a:sym typeface="Helvetica"/>
              </a:rPr>
              <a:t>,p</a:t>
            </a:r>
            <a:r>
              <a:rPr sz="1400" baseline="-25000" dirty="0" smtClean="0">
                <a:sym typeface="Helvetica"/>
              </a:rPr>
              <a:t>T</a:t>
            </a:r>
            <a:r>
              <a:rPr sz="1400" baseline="30000" dirty="0" smtClean="0">
                <a:sym typeface="Helvetica"/>
              </a:rPr>
              <a:t>Cut</a:t>
            </a:r>
            <a:r>
              <a:rPr sz="1400" dirty="0">
                <a:sym typeface="Helvetica"/>
              </a:rPr>
              <a:t>&gt;2 </a:t>
            </a:r>
            <a:r>
              <a:rPr sz="1400" dirty="0" smtClean="0">
                <a:sym typeface="Helvetica"/>
              </a:rPr>
              <a:t>GeV</a:t>
            </a:r>
            <a:r>
              <a:rPr lang="en-US" sz="1400" dirty="0" smtClean="0">
                <a:sym typeface="Helvetica"/>
              </a:rPr>
              <a:t>/</a:t>
            </a:r>
            <a:r>
              <a:rPr lang="en-US" sz="1400" i="1" dirty="0" smtClean="0">
                <a:sym typeface="Helvetica"/>
              </a:rPr>
              <a:t>c</a:t>
            </a:r>
          </a:p>
          <a:p>
            <a:pPr lvl="0"/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 PRC 87, 024905 (2013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83880" y="1873304"/>
            <a:ext cx="1489433" cy="2046905"/>
            <a:chOff x="2183165" y="1622318"/>
            <a:chExt cx="1489433" cy="2046905"/>
          </a:xfrm>
        </p:grpSpPr>
        <p:sp>
          <p:nvSpPr>
            <p:cNvPr id="67" name="Oval 44"/>
            <p:cNvSpPr>
              <a:spLocks noChangeArrowheads="1"/>
            </p:cNvSpPr>
            <p:nvPr/>
          </p:nvSpPr>
          <p:spPr bwMode="auto">
            <a:xfrm rot="7500000" flipV="1">
              <a:off x="2815236" y="2275406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rapezoid 70"/>
            <p:cNvSpPr/>
            <p:nvPr/>
          </p:nvSpPr>
          <p:spPr>
            <a:xfrm rot="18269909">
              <a:off x="2277469" y="2274094"/>
              <a:ext cx="2046905" cy="743353"/>
            </a:xfrm>
            <a:prstGeom prst="trapezoid">
              <a:avLst>
                <a:gd name="adj" fmla="val 106364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183165" y="1883226"/>
              <a:ext cx="858485" cy="596449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856449" y="2344607"/>
            <a:ext cx="1505146" cy="1411220"/>
            <a:chOff x="3603625" y="2539540"/>
            <a:chExt cx="1505146" cy="1411220"/>
          </a:xfrm>
        </p:grpSpPr>
        <p:sp>
          <p:nvSpPr>
            <p:cNvPr id="75" name="Oval 74"/>
            <p:cNvSpPr/>
            <p:nvPr/>
          </p:nvSpPr>
          <p:spPr>
            <a:xfrm>
              <a:off x="4449897" y="2952596"/>
              <a:ext cx="120650" cy="127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44"/>
            <p:cNvSpPr>
              <a:spLocks noChangeArrowheads="1"/>
            </p:cNvSpPr>
            <p:nvPr/>
          </p:nvSpPr>
          <p:spPr bwMode="auto">
            <a:xfrm rot="7500000" flipV="1">
              <a:off x="4265817" y="2812354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 rot="13522650">
              <a:off x="4518763" y="2552142"/>
              <a:ext cx="269011" cy="663958"/>
            </a:xfrm>
            <a:prstGeom prst="trapezoid">
              <a:avLst>
                <a:gd name="adj" fmla="val 32207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3603625" y="3014133"/>
              <a:ext cx="900642" cy="93662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4504268" y="2539540"/>
              <a:ext cx="507596" cy="474593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767399" y="2165959"/>
            <a:ext cx="1328431" cy="1675929"/>
            <a:chOff x="7371660" y="2068015"/>
            <a:chExt cx="1328431" cy="1675929"/>
          </a:xfrm>
        </p:grpSpPr>
        <p:sp>
          <p:nvSpPr>
            <p:cNvPr id="81" name="Oval 44"/>
            <p:cNvSpPr>
              <a:spLocks noChangeArrowheads="1"/>
            </p:cNvSpPr>
            <p:nvPr/>
          </p:nvSpPr>
          <p:spPr bwMode="auto">
            <a:xfrm rot="7500000" flipV="1">
              <a:off x="7857137" y="2675890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2" name="Straight Arrow Connector 81"/>
            <p:cNvCxnSpPr>
              <a:endCxn id="81" idx="0"/>
            </p:cNvCxnSpPr>
            <p:nvPr/>
          </p:nvCxnSpPr>
          <p:spPr>
            <a:xfrm flipV="1">
              <a:off x="7371660" y="2831067"/>
              <a:ext cx="666439" cy="91287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1" idx="0"/>
            </p:cNvCxnSpPr>
            <p:nvPr/>
          </p:nvCxnSpPr>
          <p:spPr>
            <a:xfrm flipH="1">
              <a:off x="8038099" y="2068015"/>
              <a:ext cx="603561" cy="76305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071171" y="4520435"/>
            <a:ext cx="50728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A RHIC Strength! </a:t>
            </a:r>
            <a:br>
              <a:rPr lang="en-US" sz="2200" dirty="0" smtClean="0"/>
            </a:br>
            <a:r>
              <a:rPr lang="en-US" sz="2200" dirty="0" smtClean="0"/>
              <a:t>Good correlation between jet and </a:t>
            </a:r>
            <a:r>
              <a:rPr lang="en-US" sz="2200" dirty="0" err="1" smtClean="0"/>
              <a:t>parton</a:t>
            </a:r>
            <a:r>
              <a:rPr lang="en-US" sz="2200" dirty="0" smtClean="0"/>
              <a:t> energy for these jets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211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0" grpId="0" animBg="1"/>
      <p:bldP spid="61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87805"/>
            <a:ext cx="8229600" cy="486915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Hadron-Jet: Jet </a:t>
            </a:r>
            <a:r>
              <a:rPr lang="en-US" sz="2400" dirty="0">
                <a:solidFill>
                  <a:srgbClr val="000000"/>
                </a:solidFill>
              </a:rPr>
              <a:t>reconstruction of </a:t>
            </a:r>
            <a:r>
              <a:rPr lang="en-US" sz="2400" dirty="0" smtClean="0">
                <a:solidFill>
                  <a:srgbClr val="000000"/>
                </a:solidFill>
              </a:rPr>
              <a:t>recoil jet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  <a:sym typeface="Wingdings" charset="0"/>
              </a:rPr>
              <a:t> no fragmentation bias on recoil </a:t>
            </a:r>
            <a:r>
              <a:rPr lang="en-US" sz="2400" dirty="0" smtClean="0">
                <a:solidFill>
                  <a:srgbClr val="000000"/>
                </a:solidFill>
                <a:sym typeface="Wingdings" charset="0"/>
              </a:rPr>
              <a:t>side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Suppression at 20 </a:t>
            </a:r>
            <a:r>
              <a:rPr lang="en-US" sz="2400" dirty="0" err="1" smtClean="0">
                <a:solidFill>
                  <a:srgbClr val="000000"/>
                </a:solidFill>
              </a:rPr>
              <a:t>GeV</a:t>
            </a:r>
            <a:r>
              <a:rPr lang="en-US" sz="2400" dirty="0" smtClean="0">
                <a:solidFill>
                  <a:srgbClr val="000000"/>
                </a:solidFill>
              </a:rPr>
              <a:t>/c (~0.2) is larger compared to LHC energies (caveat: different R)</a:t>
            </a:r>
          </a:p>
          <a:p>
            <a:pPr lvl="1"/>
            <a:r>
              <a:rPr lang="en-US" sz="2400" dirty="0" err="1" smtClean="0">
                <a:latin typeface="Symbol" charset="2"/>
                <a:cs typeface="Symbol" charset="2"/>
              </a:rPr>
              <a:t>Df</a:t>
            </a:r>
            <a:r>
              <a:rPr lang="en-US" sz="2400" dirty="0" smtClean="0">
                <a:cs typeface="Lucida Grande" charset="0"/>
              </a:rPr>
              <a:t> </a:t>
            </a:r>
            <a:r>
              <a:rPr lang="en-US" sz="2400" dirty="0">
                <a:cs typeface="Lucida Grande" charset="0"/>
              </a:rPr>
              <a:t>shows no difference between central and peripheral</a:t>
            </a:r>
            <a:r>
              <a:rPr lang="en-US" sz="2400" dirty="0" smtClean="0">
                <a:cs typeface="Lucida Grande" charset="0"/>
              </a:rPr>
              <a:t>,</a:t>
            </a:r>
            <a:br>
              <a:rPr lang="en-US" sz="2400" dirty="0" smtClean="0">
                <a:cs typeface="Lucida Grande" charset="0"/>
              </a:rPr>
            </a:br>
            <a:r>
              <a:rPr lang="en-US" sz="2400" dirty="0" smtClean="0">
                <a:cs typeface="Lucida Grande" charset="0"/>
                <a:sym typeface="Wingdings" charset="0"/>
              </a:rPr>
              <a:t>except </a:t>
            </a:r>
            <a:r>
              <a:rPr lang="en-US" sz="2400" dirty="0">
                <a:cs typeface="Lucida Grande" charset="0"/>
                <a:sym typeface="Wingdings" charset="0"/>
              </a:rPr>
              <a:t>for lowest </a:t>
            </a:r>
            <a:r>
              <a:rPr lang="en-US" sz="2400" dirty="0" err="1">
                <a:cs typeface="Lucida Grande" charset="0"/>
                <a:sym typeface="Wingdings" charset="0"/>
              </a:rPr>
              <a:t>p</a:t>
            </a:r>
            <a:r>
              <a:rPr lang="en-US" sz="2400" baseline="-25000" dirty="0" err="1">
                <a:cs typeface="Lucida Grande" charset="0"/>
                <a:sym typeface="Wingdings" charset="0"/>
              </a:rPr>
              <a:t>T</a:t>
            </a:r>
            <a:r>
              <a:rPr lang="en-US" sz="2400" dirty="0">
                <a:cs typeface="Lucida Grande" charset="0"/>
                <a:sym typeface="Wingdings" charset="0"/>
              </a:rPr>
              <a:t> (interpretation needs more studies)</a:t>
            </a:r>
            <a:r>
              <a:rPr lang="en-US" sz="2400" dirty="0">
                <a:cs typeface="Book Antiqua" charset="0"/>
                <a:sym typeface="Wingdings" charset="0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</a:rPr>
              <a:t>J</a:t>
            </a:r>
            <a:r>
              <a:rPr lang="en-US" sz="2400" dirty="0" smtClean="0">
                <a:solidFill>
                  <a:srgbClr val="000000"/>
                </a:solidFill>
              </a:rPr>
              <a:t>: Jet reconstruction of leading and recoil jet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rgbClr val="000000"/>
                </a:solidFill>
              </a:rPr>
              <a:t>Energy loss </a:t>
            </a:r>
            <a:r>
              <a:rPr lang="en-US" sz="2400" i="1" dirty="0" smtClean="0">
                <a:solidFill>
                  <a:srgbClr val="000000"/>
                </a:solidFill>
              </a:rPr>
              <a:t>jet-by-jet</a:t>
            </a:r>
            <a:r>
              <a:rPr lang="en-US" sz="2400" dirty="0" smtClean="0">
                <a:solidFill>
                  <a:srgbClr val="000000"/>
                </a:solidFill>
              </a:rPr>
              <a:t> instead of ensemble-based</a:t>
            </a:r>
            <a:endParaRPr lang="en-US" sz="2400" dirty="0" smtClean="0">
              <a:solidFill>
                <a:srgbClr val="000000"/>
              </a:solidFill>
              <a:sym typeface="Wingdings"/>
            </a:endParaRPr>
          </a:p>
          <a:p>
            <a:pPr lvl="1"/>
            <a:r>
              <a:rPr lang="en-US" sz="2400" dirty="0" smtClean="0"/>
              <a:t>“Lost” energy seems </a:t>
            </a:r>
            <a:r>
              <a:rPr lang="en-US" sz="2400" b="1" dirty="0" smtClean="0">
                <a:solidFill>
                  <a:srgbClr val="800000"/>
                </a:solidFill>
              </a:rPr>
              <a:t>contained within R=0.4 and low </a:t>
            </a:r>
            <a:r>
              <a:rPr lang="en-US" sz="2400" b="1" dirty="0" err="1" smtClean="0">
                <a:solidFill>
                  <a:srgbClr val="800000"/>
                </a:solidFill>
              </a:rPr>
              <a:t>p</a:t>
            </a:r>
            <a:r>
              <a:rPr lang="en-US" sz="2400" b="1" baseline="-25000" dirty="0" err="1" smtClean="0">
                <a:solidFill>
                  <a:srgbClr val="800000"/>
                </a:solidFill>
              </a:rPr>
              <a:t>T</a:t>
            </a:r>
            <a:endParaRPr lang="en-US" sz="2400" baseline="-250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uFill>
                  <a:solidFill/>
                </a:uFill>
                <a:sym typeface="Helvetica"/>
              </a:rPr>
              <a:t>Imbalance remains for smaller cone or higher constituent cutoff</a:t>
            </a:r>
            <a:r>
              <a:rPr lang="en-US" sz="2400" dirty="0">
                <a:solidFill>
                  <a:schemeClr val="tx1"/>
                </a:solidFill>
                <a:sym typeface="Helvetica"/>
              </a:rPr>
              <a:t> </a:t>
            </a:r>
          </a:p>
          <a:p>
            <a:pPr marL="274320" lvl="1" indent="0" algn="ctr">
              <a:buNone/>
            </a:pPr>
            <a:r>
              <a:rPr lang="en-US" sz="2400" dirty="0" smtClean="0">
                <a:sym typeface="Wingdings"/>
              </a:rPr>
              <a:t> Observed </a:t>
            </a:r>
            <a:r>
              <a:rPr lang="en-US" sz="2400" b="1" dirty="0" smtClean="0">
                <a:solidFill>
                  <a:schemeClr val="tx1"/>
                </a:solidFill>
                <a:sym typeface="Wingdings"/>
              </a:rPr>
              <a:t>Broadening</a:t>
            </a:r>
            <a:r>
              <a:rPr lang="en-US" sz="2400" b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and </a:t>
            </a:r>
            <a:r>
              <a:rPr lang="en-US" sz="2400" b="1" dirty="0">
                <a:solidFill>
                  <a:srgbClr val="000000"/>
                </a:solidFill>
                <a:sym typeface="Wingdings"/>
              </a:rPr>
              <a:t>Softening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sym typeface="Wingdings"/>
              </a:rPr>
              <a:t>jet-by-jet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848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23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thaler_ALICE_v3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54781" r="41488" b="6325"/>
          <a:stretch/>
        </p:blipFill>
        <p:spPr>
          <a:xfrm>
            <a:off x="122898" y="2757359"/>
            <a:ext cx="4588215" cy="259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Bonus: Soft-Drop Grooming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99" y="1600201"/>
            <a:ext cx="3572595" cy="100782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Remove wide angle soft radiation</a:t>
            </a:r>
          </a:p>
          <a:p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B03B-CDD3-2446-A9E0-5DB871E3496A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 descr="jthaler_ALICE_v3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t="14487" r="17030" b="59560"/>
          <a:stretch/>
        </p:blipFill>
        <p:spPr>
          <a:xfrm>
            <a:off x="3695494" y="1417638"/>
            <a:ext cx="5448506" cy="1597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755" y="5147756"/>
            <a:ext cx="2926445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J. </a:t>
            </a:r>
            <a:r>
              <a:rPr lang="en-US" sz="1600" dirty="0" err="1" smtClean="0"/>
              <a:t>Thaler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ALICE Jet </a:t>
            </a:r>
            <a:r>
              <a:rPr lang="en-US" sz="1600" dirty="0" err="1"/>
              <a:t>Workshop,Yale</a:t>
            </a:r>
            <a:r>
              <a:rPr lang="en-US" sz="16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55" y="5833775"/>
            <a:ext cx="2926445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Larkoski</a:t>
            </a:r>
            <a:r>
              <a:rPr lang="en-US" sz="1600" dirty="0" smtClean="0"/>
              <a:t> et al., </a:t>
            </a:r>
          </a:p>
          <a:p>
            <a:r>
              <a:rPr lang="cs-CZ" sz="1600" dirty="0"/>
              <a:t>Phys. Rev. D 91, 111501 (2015)</a:t>
            </a:r>
            <a:endParaRPr lang="en-US" sz="1600" dirty="0"/>
          </a:p>
        </p:txBody>
      </p:sp>
      <p:pic>
        <p:nvPicPr>
          <p:cNvPr id="15" name="Picture 14" descr="Screen Shot 2016-01-27 at 2.10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59" y="4779361"/>
            <a:ext cx="2328481" cy="73679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53779" y="3118055"/>
            <a:ext cx="4417822" cy="3122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Interesting for:</a:t>
            </a:r>
          </a:p>
          <a:p>
            <a:r>
              <a:rPr lang="en-US" sz="2200" dirty="0" smtClean="0"/>
              <a:t>groomed energy, groomed radius</a:t>
            </a:r>
          </a:p>
          <a:p>
            <a:r>
              <a:rPr lang="en-US" sz="2200" i="1" dirty="0" err="1" smtClean="0"/>
              <a:t>pp</a:t>
            </a:r>
            <a:r>
              <a:rPr lang="en-US" sz="2200" dirty="0" smtClean="0"/>
              <a:t>, jet mass, </a:t>
            </a:r>
            <a:r>
              <a:rPr lang="is-IS" sz="2200" dirty="0" smtClean="0"/>
              <a:t>…</a:t>
            </a:r>
            <a:endParaRPr lang="en-US" sz="2200" dirty="0"/>
          </a:p>
          <a:p>
            <a:r>
              <a:rPr lang="en-US" sz="2200" dirty="0" smtClean="0"/>
              <a:t>Focus here: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“Groomed Momentum Sharing”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200" i="1" dirty="0" err="1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2200" i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fraction carried by smaller sub-jet after grooming</a:t>
            </a:r>
          </a:p>
        </p:txBody>
      </p:sp>
    </p:spTree>
    <p:extLst>
      <p:ext uri="{BB962C8B-B14F-4D97-AF65-F5344CB8AC3E}">
        <p14:creationId xmlns:p14="http://schemas.microsoft.com/office/powerpoint/2010/main" val="82981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the AP Splitting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73" y="4478693"/>
            <a:ext cx="4158327" cy="1278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P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: Appropriate </a:t>
            </a:r>
            <a:r>
              <a:rPr lang="en-US" sz="2400" dirty="0" err="1" smtClean="0"/>
              <a:t>Altarelli-Parisi</a:t>
            </a:r>
            <a:r>
              <a:rPr lang="en-US" sz="2400" dirty="0" smtClean="0"/>
              <a:t> splitting function (symmetrized)</a:t>
            </a:r>
          </a:p>
          <a:p>
            <a:pPr marL="0" indent="0">
              <a:buNone/>
            </a:pPr>
            <a:r>
              <a:rPr lang="en-US" sz="2400" dirty="0" smtClean="0"/>
              <a:t>(q-&gt;</a:t>
            </a:r>
            <a:r>
              <a:rPr lang="en-US" sz="2400" dirty="0" err="1" smtClean="0"/>
              <a:t>qg</a:t>
            </a:r>
            <a:r>
              <a:rPr lang="en-US" sz="2400" dirty="0" smtClean="0"/>
              <a:t>,</a:t>
            </a:r>
            <a:r>
              <a:rPr lang="en-US" sz="2400" dirty="0"/>
              <a:t> g-&gt;</a:t>
            </a:r>
            <a:r>
              <a:rPr lang="en-US" sz="2400" dirty="0" err="1"/>
              <a:t>gg</a:t>
            </a:r>
            <a:r>
              <a:rPr lang="en-US" sz="2400" dirty="0"/>
              <a:t>, </a:t>
            </a:r>
            <a:r>
              <a:rPr lang="en-US" sz="2400" dirty="0" smtClean="0"/>
              <a:t>g-&gt;</a:t>
            </a:r>
            <a:r>
              <a:rPr lang="en-US" sz="2400" dirty="0" err="1" smtClean="0"/>
              <a:t>qg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WSU - RHIC/AGS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B03B-CDD3-2446-A9E0-5DB871E3496A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460" y="1515656"/>
            <a:ext cx="444806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cs typeface="Symbol" charset="2"/>
              </a:rPr>
              <a:t>Role of </a:t>
            </a:r>
            <a:r>
              <a:rPr lang="en-US" dirty="0" smtClean="0">
                <a:latin typeface="Symbol" charset="2"/>
                <a:cs typeface="Symbol" charset="2"/>
              </a:rPr>
              <a:t>b: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&gt;0	-	  IRC safe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&lt;0</a:t>
            </a:r>
            <a:r>
              <a:rPr lang="en-US" dirty="0"/>
              <a:t>	-	  </a:t>
            </a:r>
            <a:r>
              <a:rPr lang="en-US" dirty="0" smtClean="0"/>
              <a:t>(IR)C unsafe</a:t>
            </a:r>
            <a:endParaRPr lang="en-US" dirty="0"/>
          </a:p>
          <a:p>
            <a:r>
              <a:rPr lang="en-US" b="1" dirty="0" smtClean="0">
                <a:latin typeface="Symbol" charset="2"/>
                <a:cs typeface="Symbol" charset="2"/>
              </a:rPr>
              <a:t>b</a:t>
            </a:r>
            <a:r>
              <a:rPr lang="en-US" b="1" dirty="0"/>
              <a:t>=</a:t>
            </a:r>
            <a:r>
              <a:rPr lang="en-US" b="1" dirty="0" smtClean="0"/>
              <a:t>0</a:t>
            </a:r>
            <a:r>
              <a:rPr lang="en-US" b="1" dirty="0"/>
              <a:t>	-	  </a:t>
            </a:r>
            <a:r>
              <a:rPr lang="en-US" b="1" dirty="0" smtClean="0"/>
              <a:t>IRC unsafe – but </a:t>
            </a:r>
            <a:r>
              <a:rPr lang="en-US" b="1" dirty="0" err="1" smtClean="0"/>
              <a:t>Sudakov</a:t>
            </a:r>
            <a:r>
              <a:rPr lang="en-US" b="1" dirty="0" smtClean="0"/>
              <a:t>-safe</a:t>
            </a:r>
            <a:endParaRPr lang="en-US" b="1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8" y="3047911"/>
            <a:ext cx="2959100" cy="1168400"/>
          </a:xfrm>
          <a:prstGeom prst="rect">
            <a:avLst/>
          </a:prstGeom>
        </p:spPr>
      </p:pic>
      <p:pic>
        <p:nvPicPr>
          <p:cNvPr id="12" name="Picture 11" descr="Screen Shot 2016-01-27 at 4.5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92" y="1312460"/>
            <a:ext cx="3855477" cy="30479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5527" y="4351938"/>
            <a:ext cx="4507319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~ independent of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sz="2400" i="1" baseline="-250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s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~ independent of </a:t>
            </a:r>
            <a:r>
              <a:rPr lang="en-US" sz="2400" i="1" dirty="0" err="1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p</a:t>
            </a:r>
            <a:r>
              <a:rPr lang="en-US" sz="2400" i="1" baseline="-25000" dirty="0" err="1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 (in UV limit)</a:t>
            </a: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  <a:cs typeface="Symbol" charset="2"/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~ same for quarks and gluons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~ weak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p</a:t>
            </a:r>
            <a:r>
              <a:rPr lang="en-US" sz="2400" i="1" baseline="-25000" dirty="0" err="1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dependence at RHIC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967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om_Rhic_z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5" y="1223458"/>
            <a:ext cx="4432300" cy="300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PYTHIA @ RHIC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WSU - RHIC/AGS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B03B-CDD3-2446-A9E0-5DB871E3496A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7449" y="4233358"/>
            <a:ext cx="436029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PYTHIA8 </a:t>
            </a:r>
            <a:r>
              <a:rPr lang="en-US" i="1" dirty="0" err="1" smtClean="0"/>
              <a:t>pp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Leading anti</a:t>
            </a:r>
            <a:r>
              <a:rPr lang="en-US" dirty="0"/>
              <a:t>-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 smtClean="0"/>
              <a:t>Jets, R</a:t>
            </a:r>
            <a:r>
              <a:rPr lang="en-US" dirty="0"/>
              <a:t>=</a:t>
            </a:r>
            <a:r>
              <a:rPr lang="en-US" dirty="0" smtClean="0"/>
              <a:t>0.4</a:t>
            </a:r>
            <a:br>
              <a:rPr lang="en-US" dirty="0" smtClean="0"/>
            </a:br>
            <a:r>
              <a:rPr lang="en-US" dirty="0" err="1" smtClean="0"/>
              <a:t>reclustered</a:t>
            </a:r>
            <a:r>
              <a:rPr lang="en-US" dirty="0" smtClean="0"/>
              <a:t> </a:t>
            </a:r>
            <a:r>
              <a:rPr lang="en-US" dirty="0"/>
              <a:t>with C/</a:t>
            </a:r>
            <a:r>
              <a:rPr lang="en-US" dirty="0" smtClean="0"/>
              <a:t>A</a:t>
            </a:r>
            <a:endParaRPr lang="en-US" sz="2200" dirty="0"/>
          </a:p>
          <a:p>
            <a:r>
              <a:rPr lang="en-US" sz="2200" dirty="0" smtClean="0"/>
              <a:t> - Some d</a:t>
            </a:r>
            <a:r>
              <a:rPr lang="en-US" sz="2000" dirty="0" smtClean="0"/>
              <a:t>ifference from theory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- </a:t>
            </a:r>
            <a:r>
              <a:rPr lang="en-US" sz="2000" dirty="0" smtClean="0"/>
              <a:t>maybe due to “small” R</a:t>
            </a:r>
          </a:p>
          <a:p>
            <a:r>
              <a:rPr lang="en-US" sz="2000" dirty="0" smtClean="0"/>
              <a:t> -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 becomes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-indep</a:t>
            </a:r>
            <a:r>
              <a:rPr lang="en-US" sz="2000" dirty="0" smtClean="0"/>
              <a:t>. above 30 </a:t>
            </a:r>
            <a:r>
              <a:rPr lang="en-US" sz="2000" dirty="0" err="1" smtClean="0"/>
              <a:t>GeV</a:t>
            </a:r>
            <a:endParaRPr lang="en-US" sz="2000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55" y="1223458"/>
            <a:ext cx="4432300" cy="3009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7059" y="4233358"/>
            <a:ext cx="436029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Same jets embedded</a:t>
            </a:r>
          </a:p>
          <a:p>
            <a:r>
              <a:rPr lang="en-US" dirty="0" smtClean="0"/>
              <a:t>Fake </a:t>
            </a:r>
            <a:r>
              <a:rPr lang="en-US" dirty="0" err="1" smtClean="0"/>
              <a:t>Au+Au</a:t>
            </a:r>
            <a:r>
              <a:rPr lang="en-US" dirty="0" smtClean="0"/>
              <a:t> mocks up multiplicity, spectra, energy </a:t>
            </a:r>
            <a:r>
              <a:rPr lang="en-US" dirty="0" err="1" smtClean="0"/>
              <a:t>densiy</a:t>
            </a:r>
            <a:endParaRPr lang="en-US" sz="2200" dirty="0"/>
          </a:p>
          <a:p>
            <a:r>
              <a:rPr lang="en-US" sz="2200" dirty="0" smtClean="0"/>
              <a:t> - Fairly benign background effect</a:t>
            </a:r>
            <a:endParaRPr lang="en-US" sz="2000" dirty="0" smtClean="0"/>
          </a:p>
          <a:p>
            <a:r>
              <a:rPr lang="en-US" sz="2000" dirty="0" smtClean="0"/>
              <a:t> - Shape and mild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dependence good for unfolding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94685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1" y="-1440"/>
            <a:ext cx="9194416" cy="6859440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11531" r="29309" b="11197"/>
          <a:stretch>
            <a:fillRect/>
          </a:stretch>
        </p:blipFill>
        <p:spPr bwMode="auto">
          <a:xfrm>
            <a:off x="4692998" y="4259619"/>
            <a:ext cx="1875471" cy="1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2" t="10857" r="30647" b="10857"/>
          <a:stretch>
            <a:fillRect/>
          </a:stretch>
        </p:blipFill>
        <p:spPr bwMode="auto">
          <a:xfrm>
            <a:off x="3847453" y="1160275"/>
            <a:ext cx="1863947" cy="20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t="11363" r="30443" b="11024"/>
          <a:stretch>
            <a:fillRect/>
          </a:stretch>
        </p:blipFill>
        <p:spPr bwMode="auto">
          <a:xfrm>
            <a:off x="286651" y="4253861"/>
            <a:ext cx="1969100" cy="209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11505" r="31262" b="11169"/>
          <a:stretch>
            <a:fillRect/>
          </a:stretch>
        </p:blipFill>
        <p:spPr bwMode="auto">
          <a:xfrm>
            <a:off x="2489104" y="4117103"/>
            <a:ext cx="1813532" cy="199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978069" y="6319609"/>
            <a:ext cx="590586" cy="5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Ev. 1 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3167559" y="6319609"/>
            <a:ext cx="590586" cy="5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Ev. 2 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5322477" y="6321049"/>
            <a:ext cx="590586" cy="5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Ev. 3 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39559" y="6321049"/>
            <a:ext cx="838344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Ev. 765 </a:t>
            </a:r>
          </a:p>
        </p:txBody>
      </p:sp>
      <p:pic>
        <p:nvPicPr>
          <p:cNvPr id="2765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11505" r="30443" b="10323"/>
          <a:stretch>
            <a:fillRect/>
          </a:stretch>
        </p:blipFill>
        <p:spPr bwMode="auto">
          <a:xfrm>
            <a:off x="7192186" y="4132939"/>
            <a:ext cx="1816412" cy="196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V="1">
            <a:off x="1355467" y="1700105"/>
            <a:ext cx="3559361" cy="303456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67861" y="5157896"/>
            <a:ext cx="590586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…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V="1">
            <a:off x="3830167" y="2565272"/>
            <a:ext cx="1313694" cy="300001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 flipH="1" flipV="1">
            <a:off x="4378979" y="2242814"/>
            <a:ext cx="808095" cy="294963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 flipH="1" flipV="1">
            <a:off x="5286466" y="2106057"/>
            <a:ext cx="3167558" cy="294243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774965" y="2684755"/>
            <a:ext cx="2020957" cy="133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Pick one random 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track per real event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→ add to mixed  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     event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6470518" y="1664116"/>
            <a:ext cx="1817853" cy="1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Mix only similar centrality, </a:t>
            </a:r>
            <a:r>
              <a:rPr lang="en-US" sz="1600" b="1">
                <a:solidFill>
                  <a:srgbClr val="FFFFFF"/>
                </a:solidFill>
                <a:latin typeface="Lucida Grande" charset="0"/>
                <a:cs typeface="Lucida Grande" charset="0"/>
              </a:rPr>
              <a:t>Ψ</a:t>
            </a:r>
            <a:r>
              <a:rPr lang="en-US" sz="1600" b="1" baseline="-33000">
                <a:solidFill>
                  <a:srgbClr val="FFFFFF"/>
                </a:solidFill>
                <a:latin typeface="Book Antiqua" charset="0"/>
                <a:cs typeface="Lucida Grande" charset="0"/>
              </a:rPr>
              <a:t>EP</a:t>
            </a: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 , </a:t>
            </a:r>
          </a:p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z-vertex position 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129782" y="931387"/>
            <a:ext cx="1495191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Mixed event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972772" y="5998591"/>
            <a:ext cx="1495191" cy="3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1600" b="1">
                <a:solidFill>
                  <a:srgbClr val="FFFFFF"/>
                </a:solidFill>
                <a:latin typeface="Book Antiqua" charset="0"/>
              </a:rPr>
              <a:t>Real events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385717" y="201537"/>
            <a:ext cx="6702431" cy="6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Book Antiqua" charset="0"/>
              </a:rPr>
              <a:t>Mixed Event Generation for Jets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558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57" y="0"/>
            <a:ext cx="7424743" cy="441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Recoil yield suppression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 descr="Unfold_ratio_R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421"/>
          <a:stretch/>
        </p:blipFill>
        <p:spPr>
          <a:xfrm>
            <a:off x="4899282" y="595015"/>
            <a:ext cx="3745078" cy="3696285"/>
          </a:xfrm>
          <a:prstGeom prst="rect">
            <a:avLst/>
          </a:prstGeom>
        </p:spPr>
      </p:pic>
      <p:pic>
        <p:nvPicPr>
          <p:cNvPr id="7" name="Picture 6" descr="Unfold_ratio_R0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>
          <a:xfrm>
            <a:off x="907104" y="595015"/>
            <a:ext cx="3711245" cy="3672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8445" y="462769"/>
            <a:ext cx="75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R=0.3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0473" y="476541"/>
            <a:ext cx="75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R=0.5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55" y="4267318"/>
            <a:ext cx="4440864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Calculate spectrum shift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requires distributions ~ exponential, ratio ~ flat</a:t>
            </a:r>
            <a:endParaRPr lang="en-US" sz="1400" dirty="0">
              <a:solidFill>
                <a:srgbClr val="FF0000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800852" y="1865244"/>
            <a:ext cx="481695" cy="177104"/>
          </a:xfrm>
          <a:prstGeom prst="lef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180559" y="1953796"/>
            <a:ext cx="272823" cy="177104"/>
          </a:xfrm>
          <a:prstGeom prst="lef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74771"/>
              </p:ext>
            </p:extLst>
          </p:nvPr>
        </p:nvGraphicFramePr>
        <p:xfrm>
          <a:off x="168639" y="4990302"/>
          <a:ext cx="4767946" cy="15962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01451"/>
                <a:gridCol w="954431"/>
                <a:gridCol w="1182198"/>
                <a:gridCol w="1129866"/>
              </a:tblGrid>
              <a:tr h="327201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Spectrum Shift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Periph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/>
                        </a:rPr>
                        <a:t>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Central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294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200" baseline="30000" dirty="0" err="1" smtClean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lang="en-US" sz="1200" baseline="-25000" dirty="0" err="1" smtClean="0">
                          <a:latin typeface="Times New Roman"/>
                          <a:cs typeface="Times New Roman"/>
                        </a:rPr>
                        <a:t>T,jet</a:t>
                      </a:r>
                      <a:r>
                        <a:rPr lang="en-US" sz="1200" baseline="-25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range [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Shift R=0.3 [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Shift R=0.5 [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GeV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</a:tr>
              <a:tr h="3208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Au+Au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@ 200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GeV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[10,20]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-6.3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0.6 ± 0.8</a:t>
                      </a:r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-3.8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0.5 ± 1.8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0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Pb+Pb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@ 2.76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TeV</a:t>
                      </a:r>
                      <a:endParaRPr lang="en-US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latin typeface="Times New Roman"/>
                          <a:cs typeface="Times New Roman"/>
                        </a:rPr>
                        <a:t>ALICE arXiv:1506.03984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latin typeface="Times New Roman"/>
                          <a:cs typeface="Times New Roman"/>
                        </a:rPr>
                        <a:t>[60,100]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-8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±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057696" y="2571626"/>
            <a:ext cx="716786" cy="375257"/>
            <a:chOff x="626883" y="5535542"/>
            <a:chExt cx="1092388" cy="388768"/>
          </a:xfrm>
        </p:grpSpPr>
        <p:pic>
          <p:nvPicPr>
            <p:cNvPr id="16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7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6945907" y="2602872"/>
            <a:ext cx="789485" cy="447120"/>
            <a:chOff x="626883" y="5535542"/>
            <a:chExt cx="1092388" cy="388768"/>
          </a:xfrm>
        </p:grpSpPr>
        <p:pic>
          <p:nvPicPr>
            <p:cNvPr id="19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0" name="Shape 127"/>
            <p:cNvSpPr>
              <a:spLocks noChangeArrowheads="1"/>
            </p:cNvSpPr>
            <p:nvPr/>
          </p:nvSpPr>
          <p:spPr bwMode="auto">
            <a:xfrm>
              <a:off x="1040797" y="5771784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73194" y="4669496"/>
            <a:ext cx="361473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RHIC: smaller shift for larger R</a:t>
            </a:r>
          </a:p>
          <a:p>
            <a:endParaRPr lang="en-US" sz="1600" dirty="0">
              <a:solidFill>
                <a:srgbClr val="008000"/>
              </a:solidFill>
              <a:latin typeface="Times New Roman"/>
              <a:cs typeface="Times New Roman"/>
              <a:sym typeface="Wingdings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R=0.5: smaller shift at RHIC than LHC</a:t>
            </a:r>
          </a:p>
          <a:p>
            <a:endParaRPr lang="en-US" sz="16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Out</a:t>
            </a:r>
            <a:r>
              <a:rPr lang="en-US" sz="1600" dirty="0">
                <a:solidFill>
                  <a:srgbClr val="008000"/>
                </a:solidFill>
                <a:latin typeface="Times New Roman"/>
                <a:cs typeface="Times New Roman"/>
              </a:rPr>
              <a:t>-of-cone energy transport </a:t>
            </a: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?</a:t>
            </a:r>
            <a:endParaRPr lang="en-US" sz="1600" dirty="0">
              <a:solidFill>
                <a:srgbClr val="008000"/>
              </a:solidFill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comparison requires similar trigger bias </a:t>
            </a:r>
            <a:r>
              <a:rPr lang="en-US" sz="16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theory calculation</a:t>
            </a:r>
          </a:p>
        </p:txBody>
      </p:sp>
    </p:spTree>
    <p:extLst>
      <p:ext uri="{BB962C8B-B14F-4D97-AF65-F5344CB8AC3E}">
        <p14:creationId xmlns:p14="http://schemas.microsoft.com/office/powerpoint/2010/main" val="94722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roup 407"/>
          <p:cNvGrpSpPr/>
          <p:nvPr/>
        </p:nvGrpSpPr>
        <p:grpSpPr>
          <a:xfrm>
            <a:off x="132308" y="645795"/>
            <a:ext cx="5165500" cy="3726181"/>
            <a:chOff x="51759" y="0"/>
            <a:chExt cx="5739442" cy="4140200"/>
          </a:xfrm>
        </p:grpSpPr>
        <p:pic>
          <p:nvPicPr>
            <p:cNvPr id="405" name="aj_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937882" y="-713118"/>
              <a:ext cx="4038601" cy="5668036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406" name="Shape 406"/>
            <p:cNvSpPr/>
            <p:nvPr/>
          </p:nvSpPr>
          <p:spPr>
            <a:xfrm rot="16200000">
              <a:off x="-787400" y="839159"/>
              <a:ext cx="1917699" cy="2393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Event Fraction</a:t>
              </a:r>
            </a:p>
          </p:txBody>
        </p:sp>
      </p:grpSp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/>
          <a:lstStyle/>
          <a:p>
            <a:pPr lvl="0">
              <a:defRPr sz="1800" b="0">
                <a:uFillTx/>
              </a:defRPr>
            </a:pPr>
            <a:r>
              <a:rPr sz="2500" b="1">
                <a:uFill>
                  <a:solidFill/>
                </a:uFill>
              </a:rPr>
              <a:t>pp HT Reference  and Systematic Errors</a:t>
            </a:r>
          </a:p>
        </p:txBody>
      </p:sp>
      <p:sp>
        <p:nvSpPr>
          <p:cNvPr id="410" name="Shape 410"/>
          <p:cNvSpPr/>
          <p:nvPr/>
        </p:nvSpPr>
        <p:spPr>
          <a:xfrm>
            <a:off x="5395345" y="4331971"/>
            <a:ext cx="2058141" cy="283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1100" i="1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100" b="1" i="1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112</a:t>
            </a:r>
            <a:r>
              <a:rPr sz="1100" i="1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122301 (2014)</a:t>
            </a:r>
          </a:p>
        </p:txBody>
      </p:sp>
      <p:sp>
        <p:nvSpPr>
          <p:cNvPr id="411" name="Shape 411"/>
          <p:cNvSpPr/>
          <p:nvPr/>
        </p:nvSpPr>
        <p:spPr>
          <a:xfrm>
            <a:off x="5303520" y="1211580"/>
            <a:ext cx="3234690" cy="254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810"/>
              </a:spcBef>
              <a:defRPr sz="1800">
                <a:uFillTx/>
              </a:defRPr>
            </a:pPr>
            <a:r>
              <a:rPr sz="2000" b="1" u="sng">
                <a:uFill>
                  <a:solidFill/>
                </a:uFill>
                <a:sym typeface="Helvetica"/>
              </a:rPr>
              <a:t>Reference: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 b="1">
                <a:uFill>
                  <a:solidFill/>
                </a:uFill>
                <a:sym typeface="Helvetica"/>
              </a:rPr>
              <a:t>pp HT ⊗ AuAu MB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Embed pp HT randomly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into AuAu 0-20% minimum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bias event, adjusted for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relative tracking efficiency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between pp HT Y06 and</a:t>
            </a:r>
          </a:p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AuAu HT Y07</a:t>
            </a:r>
          </a:p>
        </p:txBody>
      </p:sp>
      <p:sp>
        <p:nvSpPr>
          <p:cNvPr id="412" name="Shape 412"/>
          <p:cNvSpPr/>
          <p:nvPr/>
        </p:nvSpPr>
        <p:spPr>
          <a:xfrm>
            <a:off x="422910" y="4526280"/>
            <a:ext cx="7978140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 b="1" u="sng">
                <a:uFill>
                  <a:solidFill/>
                </a:uFill>
                <a:sym typeface="Helvetica"/>
              </a:rPr>
              <a:t>Systematic Uncertainties (Analogous to Jet-Hadron Corr.)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Tracking efficiency uncertainties 6%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Relative Tower energy scale uncertainty 2%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Background/vn: Null-Hypothesis Method1 vs. Method2</a:t>
            </a:r>
          </a:p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2000">
                <a:uFill>
                  <a:solidFill/>
                </a:uFill>
                <a:sym typeface="Helvetica"/>
              </a:rPr>
              <a:t>- Remaining uncertainties negligible</a:t>
            </a:r>
          </a:p>
        </p:txBody>
      </p:sp>
      <p:sp>
        <p:nvSpPr>
          <p:cNvPr id="413" name="Shape 413"/>
          <p:cNvSpPr/>
          <p:nvPr/>
        </p:nvSpPr>
        <p:spPr>
          <a:xfrm flipH="1">
            <a:off x="1062991" y="2775952"/>
            <a:ext cx="925271" cy="1784619"/>
          </a:xfrm>
          <a:prstGeom prst="line">
            <a:avLst/>
          </a:prstGeom>
          <a:ln w="25400">
            <a:solidFill/>
            <a:round/>
            <a:headEnd type="triangle"/>
          </a:ln>
        </p:spPr>
        <p:txBody>
          <a:bodyPr lIns="0" tIns="0" rIns="0" bIns="0"/>
          <a:lstStyle/>
          <a:p>
            <a:pPr defTabSz="41148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 flipV="1">
            <a:off x="2514041" y="1492267"/>
            <a:ext cx="2768577" cy="679433"/>
          </a:xfrm>
          <a:prstGeom prst="line">
            <a:avLst/>
          </a:prstGeom>
          <a:ln w="25400">
            <a:solidFill/>
            <a:round/>
            <a:headEnd type="triangle"/>
          </a:ln>
        </p:spPr>
        <p:txBody>
          <a:bodyPr lIns="0" tIns="0" rIns="0" bIns="0"/>
          <a:lstStyle/>
          <a:p>
            <a:pPr defTabSz="41148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417" name="Group 417"/>
          <p:cNvGrpSpPr/>
          <p:nvPr/>
        </p:nvGrpSpPr>
        <p:grpSpPr>
          <a:xfrm>
            <a:off x="3383280" y="2714625"/>
            <a:ext cx="1095677" cy="377220"/>
            <a:chOff x="0" y="0"/>
            <a:chExt cx="1217418" cy="419133"/>
          </a:xfrm>
        </p:grpSpPr>
        <p:pic>
          <p:nvPicPr>
            <p:cNvPr id="415" name="StarIcon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6" name="Shape 4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Screen Shot 2015-05-31 at 9.3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574"/>
            <a:ext cx="3540125" cy="1860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48" y="1257217"/>
            <a:ext cx="2451100" cy="1940200"/>
          </a:xfrm>
          <a:prstGeom prst="rect">
            <a:avLst/>
          </a:prstGeom>
        </p:spPr>
      </p:pic>
      <p:pic>
        <p:nvPicPr>
          <p:cNvPr id="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3200" y="1246093"/>
            <a:ext cx="2181225" cy="1938505"/>
          </a:xfrm>
          <a:prstGeom prst="rect">
            <a:avLst/>
          </a:prstGeom>
          <a:ln w="12700">
            <a:round/>
          </a:ln>
        </p:spPr>
      </p:pic>
      <p:sp>
        <p:nvSpPr>
          <p:cNvPr id="12" name="Shape 74"/>
          <p:cNvSpPr/>
          <p:nvPr/>
        </p:nvSpPr>
        <p:spPr>
          <a:xfrm>
            <a:off x="241300" y="593130"/>
            <a:ext cx="2000018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Di-hadron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072304 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2003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200" i="1" dirty="0" smtClean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95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,152301 </a:t>
            </a:r>
            <a:r>
              <a:rPr lang="en-US"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2005)</a:t>
            </a:r>
            <a:endParaRPr lang="en-US" sz="1200" i="1" dirty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Correlations: Jet Quenching beyond </a:t>
            </a:r>
            <a:r>
              <a:rPr lang="en-US" sz="2800" i="1" dirty="0" smtClean="0"/>
              <a:t>R</a:t>
            </a:r>
            <a:r>
              <a:rPr lang="en-US" sz="2800" i="1" baseline="-25000" dirty="0" smtClean="0"/>
              <a:t>AA</a:t>
            </a:r>
            <a:endParaRPr lang="en-US" sz="2800" i="1" baseline="-25000" dirty="0"/>
          </a:p>
        </p:txBody>
      </p:sp>
      <p:sp>
        <p:nvSpPr>
          <p:cNvPr id="14" name="Shape 74"/>
          <p:cNvSpPr/>
          <p:nvPr/>
        </p:nvSpPr>
        <p:spPr>
          <a:xfrm>
            <a:off x="4271881" y="693568"/>
            <a:ext cx="2010566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Di</a:t>
            </a:r>
            <a:r>
              <a:rPr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-</a:t>
            </a:r>
            <a:r>
              <a:rPr lang="en-US"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Jets</a:t>
            </a:r>
            <a:endParaRPr sz="2200" b="1" dirty="0">
              <a:uFill>
                <a:solidFill/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97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162301 (2006)</a:t>
            </a:r>
          </a:p>
        </p:txBody>
      </p:sp>
      <p:sp>
        <p:nvSpPr>
          <p:cNvPr id="15" name="Shape 74"/>
          <p:cNvSpPr/>
          <p:nvPr/>
        </p:nvSpPr>
        <p:spPr>
          <a:xfrm>
            <a:off x="6692900" y="693568"/>
            <a:ext cx="2018982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2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2+1</a:t>
            </a:r>
            <a:endParaRPr sz="2200" b="1" dirty="0">
              <a:uFill>
                <a:solidFill/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PR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200" b="1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83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061901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20</a:t>
            </a:r>
            <a:r>
              <a:rPr lang="en-US"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</a:t>
            </a:r>
            <a:r>
              <a:rPr sz="1200" i="1" dirty="0" smtClean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sz="1200" i="1" dirty="0">
              <a:solidFill>
                <a:srgbClr val="231E2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" name="Picture 16" descr="jet-quenching_berkeley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76"/>
          <a:stretch/>
        </p:blipFill>
        <p:spPr>
          <a:xfrm>
            <a:off x="7810500" y="80028"/>
            <a:ext cx="1320800" cy="924720"/>
          </a:xfrm>
          <a:prstGeom prst="rect">
            <a:avLst/>
          </a:prstGeom>
        </p:spPr>
      </p:pic>
      <p:sp>
        <p:nvSpPr>
          <p:cNvPr id="23" name="Content Placeholder 5"/>
          <p:cNvSpPr txBox="1">
            <a:spLocks/>
          </p:cNvSpPr>
          <p:nvPr/>
        </p:nvSpPr>
        <p:spPr>
          <a:xfrm>
            <a:off x="4384676" y="3516385"/>
            <a:ext cx="4746624" cy="268310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Hadron Correlations: </a:t>
            </a:r>
            <a:r>
              <a:rPr lang="en-US" dirty="0" smtClean="0">
                <a:solidFill>
                  <a:srgbClr val="FF6600"/>
                </a:solidFill>
              </a:rPr>
              <a:t>Dependence on hadronization</a:t>
            </a:r>
          </a:p>
          <a:p>
            <a:r>
              <a:rPr lang="en-US" dirty="0" smtClean="0">
                <a:sym typeface="Wingdings"/>
              </a:rPr>
              <a:t>Goal</a:t>
            </a:r>
            <a:r>
              <a:rPr lang="en-US" dirty="0">
                <a:sym typeface="Wingdings"/>
              </a:rPr>
              <a:t>: </a:t>
            </a:r>
            <a:r>
              <a:rPr lang="en-US" b="1" dirty="0" err="1" smtClean="0">
                <a:sym typeface="Wingdings"/>
              </a:rPr>
              <a:t>partonic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E-loss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sz="2800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All Correlations: Ensemble-based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sz="2100" dirty="0" smtClean="0"/>
              <a:t>“jets lose x amount of energy </a:t>
            </a:r>
            <a:r>
              <a:rPr lang="en-US" sz="2100" i="1" dirty="0" smtClean="0"/>
              <a:t>on average</a:t>
            </a:r>
            <a:r>
              <a:rPr lang="en-US" sz="2100" dirty="0" smtClean="0"/>
              <a:t>”</a:t>
            </a:r>
            <a:r>
              <a:rPr lang="en-US" sz="2100" dirty="0" smtClean="0">
                <a:solidFill>
                  <a:srgbClr val="FF6600"/>
                </a:solidFill>
              </a:rPr>
              <a:t/>
            </a:r>
            <a:br>
              <a:rPr lang="en-US" sz="2100" dirty="0" smtClean="0">
                <a:solidFill>
                  <a:srgbClr val="FF6600"/>
                </a:solidFill>
              </a:rPr>
            </a:br>
            <a:endParaRPr lang="en-US" sz="2100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ym typeface="Wingdings"/>
              </a:rPr>
              <a:t>Goal: </a:t>
            </a:r>
            <a:r>
              <a:rPr lang="en-US" b="1" dirty="0" smtClean="0">
                <a:sym typeface="Wingdings"/>
              </a:rPr>
              <a:t>jet-by-jet</a:t>
            </a:r>
            <a:r>
              <a:rPr lang="en-US" dirty="0" smtClean="0">
                <a:sym typeface="Wingdings"/>
              </a:rPr>
              <a:t> E-loss </a:t>
            </a:r>
            <a:br>
              <a:rPr lang="en-US" dirty="0" smtClean="0">
                <a:sym typeface="Wingdings"/>
              </a:rPr>
            </a:br>
            <a:r>
              <a:rPr lang="en-US" sz="2100" dirty="0" smtClean="0"/>
              <a:t>“</a:t>
            </a:r>
            <a:r>
              <a:rPr lang="en-US" sz="2100" i="1" dirty="0" smtClean="0"/>
              <a:t>this</a:t>
            </a:r>
            <a:r>
              <a:rPr lang="en-US" sz="2100" dirty="0" smtClean="0"/>
              <a:t> jet lost x amount of energy</a:t>
            </a:r>
            <a:endParaRPr lang="en-US" baseline="-25000" dirty="0" smtClean="0"/>
          </a:p>
          <a:p>
            <a:endParaRPr lang="en-US" dirty="0"/>
          </a:p>
        </p:txBody>
      </p:sp>
      <p:pic>
        <p:nvPicPr>
          <p:cNvPr id="24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41318" y="3721722"/>
            <a:ext cx="2030563" cy="2435025"/>
          </a:xfrm>
          <a:prstGeom prst="rect">
            <a:avLst/>
          </a:prstGeom>
          <a:ln w="12700">
            <a:round/>
          </a:ln>
        </p:spPr>
      </p:pic>
      <p:pic>
        <p:nvPicPr>
          <p:cNvPr id="25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1300" y="3687009"/>
            <a:ext cx="1988152" cy="2549325"/>
          </a:xfrm>
          <a:prstGeom prst="rect">
            <a:avLst/>
          </a:prstGeom>
          <a:ln w="12700">
            <a:round/>
          </a:ln>
        </p:spPr>
      </p:pic>
      <p:sp>
        <p:nvSpPr>
          <p:cNvPr id="26" name="Shape 75"/>
          <p:cNvSpPr/>
          <p:nvPr/>
        </p:nvSpPr>
        <p:spPr>
          <a:xfrm>
            <a:off x="210483" y="3005006"/>
            <a:ext cx="203083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200" b="1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Jet-hadron</a:t>
            </a:r>
          </a:p>
          <a:p>
            <a:pPr marL="0" marR="0"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STAR, PRL </a:t>
            </a:r>
            <a:r>
              <a:rPr sz="1200" b="1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112</a:t>
            </a:r>
            <a:r>
              <a:rPr sz="1200" i="1" dirty="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rPr>
              <a:t>, 122301 (2014)</a:t>
            </a:r>
          </a:p>
        </p:txBody>
      </p:sp>
    </p:spTree>
    <p:extLst>
      <p:ext uri="{BB962C8B-B14F-4D97-AF65-F5344CB8AC3E}">
        <p14:creationId xmlns:p14="http://schemas.microsoft.com/office/powerpoint/2010/main" val="270747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110537" y="994815"/>
            <a:ext cx="4137663" cy="3829053"/>
            <a:chOff x="0" y="0"/>
            <a:chExt cx="4597401" cy="4254501"/>
          </a:xfrm>
        </p:grpSpPr>
        <p:grpSp>
          <p:nvGrpSpPr>
            <p:cNvPr id="141" name="Group 141"/>
            <p:cNvGrpSpPr/>
            <p:nvPr/>
          </p:nvGrpSpPr>
          <p:grpSpPr>
            <a:xfrm>
              <a:off x="76200" y="914400"/>
              <a:ext cx="4521201" cy="3340101"/>
              <a:chOff x="0" y="0"/>
              <a:chExt cx="4521200" cy="3340100"/>
            </a:xfrm>
          </p:grpSpPr>
          <p:pic>
            <p:nvPicPr>
              <p:cNvPr id="139" name="evd_2.gi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8100" y="118576"/>
                <a:ext cx="4483100" cy="3221524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140" name="Shape 140"/>
              <p:cNvSpPr/>
              <p:nvPr/>
            </p:nvSpPr>
            <p:spPr>
              <a:xfrm>
                <a:off x="0" y="0"/>
                <a:ext cx="1225406" cy="564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defTabSz="411480">
                  <a:defRPr sz="1800">
                    <a:uFillTx/>
                  </a:defRPr>
                </a:pPr>
                <a:r>
                  <a:rPr sz="1100" b="1" dirty="0" smtClean="0">
                    <a:sym typeface="Helvetica"/>
                  </a:rPr>
                  <a:t>p</a:t>
                </a:r>
                <a:r>
                  <a:rPr sz="1100" b="1" baseline="-5999" dirty="0" smtClean="0">
                    <a:sym typeface="Helvetica"/>
                  </a:rPr>
                  <a:t>T</a:t>
                </a:r>
                <a:r>
                  <a:rPr lang="en-US" sz="1100" b="1" baseline="30000" dirty="0" smtClean="0">
                    <a:sym typeface="Helvetica"/>
                  </a:rPr>
                  <a:t>C</a:t>
                </a:r>
                <a:r>
                  <a:rPr sz="1100" b="1" baseline="30000" dirty="0" smtClean="0">
                    <a:sym typeface="Helvetica"/>
                  </a:rPr>
                  <a:t>ut</a:t>
                </a:r>
                <a:r>
                  <a:rPr sz="1100" b="1" dirty="0">
                    <a:sym typeface="Helvetica"/>
                  </a:rPr>
                  <a:t>=2 GeV/c</a:t>
                </a:r>
              </a:p>
              <a:p>
                <a:pPr defTabSz="411480">
                  <a:defRPr sz="1800">
                    <a:uFillTx/>
                  </a:defRPr>
                </a:pPr>
                <a:r>
                  <a:rPr sz="1100" b="1" dirty="0">
                    <a:sym typeface="Helvetica"/>
                  </a:rPr>
                  <a:t>p</a:t>
                </a:r>
                <a:r>
                  <a:rPr sz="1100" b="1" baseline="-5999" dirty="0">
                    <a:sym typeface="Helvetica"/>
                  </a:rPr>
                  <a:t>T</a:t>
                </a:r>
                <a:r>
                  <a:rPr sz="1100" b="1" baseline="31999" dirty="0">
                    <a:sym typeface="Helvetica"/>
                  </a:rPr>
                  <a:t>Lead</a:t>
                </a:r>
                <a:r>
                  <a:rPr sz="1100" b="1" dirty="0">
                    <a:sym typeface="Helvetica"/>
                  </a:rPr>
                  <a:t>&gt;20 GeV </a:t>
                </a:r>
              </a:p>
              <a:p>
                <a:pPr defTabSz="411480">
                  <a:defRPr sz="1800">
                    <a:uFillTx/>
                  </a:defRPr>
                </a:pPr>
                <a:r>
                  <a:rPr sz="1100" b="1" dirty="0">
                    <a:sym typeface="Helvetica"/>
                  </a:rPr>
                  <a:t>p</a:t>
                </a:r>
                <a:r>
                  <a:rPr sz="1100" b="1" baseline="-5999" dirty="0">
                    <a:sym typeface="Helvetica"/>
                  </a:rPr>
                  <a:t>T</a:t>
                </a:r>
                <a:r>
                  <a:rPr sz="1100" b="1" baseline="31999" dirty="0">
                    <a:sym typeface="Helvetica"/>
                  </a:rPr>
                  <a:t>SubLead</a:t>
                </a:r>
                <a:r>
                  <a:rPr sz="1100" b="1" dirty="0">
                    <a:sym typeface="Helvetica"/>
                  </a:rPr>
                  <a:t>&gt;10 GeV</a:t>
                </a:r>
              </a:p>
            </p:txBody>
          </p:sp>
        </p:grpSp>
        <p:sp>
          <p:nvSpPr>
            <p:cNvPr id="142" name="Shape 142"/>
            <p:cNvSpPr/>
            <p:nvPr/>
          </p:nvSpPr>
          <p:spPr>
            <a:xfrm>
              <a:off x="0" y="0"/>
              <a:ext cx="4499092" cy="701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000" b="1" u="sng" dirty="0">
                  <a:uFill>
                    <a:solidFill/>
                  </a:uFill>
                  <a:sym typeface="Helvetica"/>
                </a:rPr>
                <a:t>Method 1: Random Cone (RC): </a:t>
              </a:r>
            </a:p>
            <a:p>
              <a:pPr>
                <a:spcBef>
                  <a:spcPts val="360"/>
                </a:spcBef>
                <a:defRPr sz="1800">
                  <a:uFillTx/>
                </a:defRPr>
              </a:pPr>
              <a:r>
                <a:rPr dirty="0">
                  <a:uFill>
                    <a:solidFill/>
                  </a:uFill>
                  <a:sym typeface="Helvetica"/>
                </a:rPr>
                <a:t>Take di-jet pair p</a:t>
              </a:r>
              <a:r>
                <a:rPr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baseline="31999" dirty="0">
                  <a:uFill>
                    <a:solidFill/>
                  </a:uFill>
                  <a:sym typeface="Helvetica"/>
                </a:rPr>
                <a:t>Cut</a:t>
              </a:r>
              <a:r>
                <a:rPr dirty="0">
                  <a:uFill>
                    <a:solidFill/>
                  </a:uFill>
                  <a:sym typeface="Helvetica"/>
                </a:rPr>
                <a:t>&gt;2 GeV/c (w/o low p</a:t>
              </a:r>
              <a:r>
                <a:rPr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dirty="0">
                  <a:uFill>
                    <a:solidFill/>
                  </a:uFill>
                  <a:sym typeface="Helvetica"/>
                </a:rPr>
                <a:t>)</a:t>
              </a:r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3977508" y="1749870"/>
            <a:ext cx="4750454" cy="1257211"/>
            <a:chOff x="-2" y="100906"/>
            <a:chExt cx="5278280" cy="1396901"/>
          </a:xfrm>
        </p:grpSpPr>
        <p:sp>
          <p:nvSpPr>
            <p:cNvPr id="144" name="Shape 144"/>
            <p:cNvSpPr/>
            <p:nvPr/>
          </p:nvSpPr>
          <p:spPr>
            <a:xfrm>
              <a:off x="2763676" y="100906"/>
              <a:ext cx="2514602" cy="11285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40" tIns="45720" rIns="91440" bIns="4572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000" dirty="0">
                  <a:uFill>
                    <a:solidFill/>
                  </a:uFill>
                  <a:sym typeface="Helvetica"/>
                </a:rPr>
                <a:t>Calculate |A</a:t>
              </a:r>
              <a:r>
                <a:rPr sz="2000" baseline="-5999" dirty="0">
                  <a:uFill>
                    <a:solidFill/>
                  </a:uFill>
                  <a:sym typeface="Helvetica"/>
                </a:rPr>
                <a:t>J</a:t>
              </a:r>
              <a:r>
                <a:rPr sz="2000" dirty="0">
                  <a:uFill>
                    <a:solidFill/>
                  </a:uFill>
                  <a:sym typeface="Helvetica"/>
                </a:rPr>
                <a:t>| with p</a:t>
              </a:r>
              <a:r>
                <a:rPr sz="2000" baseline="-5999" dirty="0">
                  <a:uFill>
                    <a:solidFill/>
                  </a:uFill>
                  <a:sym typeface="Helvetica"/>
                </a:rPr>
                <a:t>T</a:t>
              </a:r>
              <a:r>
                <a:rPr sz="2000" baseline="31999" dirty="0">
                  <a:uFill>
                    <a:solidFill/>
                  </a:uFill>
                  <a:sym typeface="Helvetica"/>
                </a:rPr>
                <a:t>Cut</a:t>
              </a:r>
              <a:r>
                <a:rPr sz="2000" dirty="0">
                  <a:uFill>
                    <a:solidFill/>
                  </a:uFill>
                  <a:sym typeface="Helvetica"/>
                </a:rPr>
                <a:t>&gt;0.2 GeV/c </a:t>
              </a:r>
              <a:br>
                <a:rPr sz="2000" dirty="0">
                  <a:uFill>
                    <a:solidFill/>
                  </a:uFill>
                  <a:sym typeface="Helvetica"/>
                </a:rPr>
              </a:br>
              <a:r>
                <a:rPr sz="2000" dirty="0">
                  <a:uFill>
                    <a:solidFill/>
                  </a:uFill>
                  <a:sym typeface="Helvetica"/>
                </a:rPr>
                <a:t>using cone of R</a:t>
              </a:r>
            </a:p>
          </p:txBody>
        </p:sp>
        <p:grpSp>
          <p:nvGrpSpPr>
            <p:cNvPr id="148" name="Group 148"/>
            <p:cNvGrpSpPr/>
            <p:nvPr/>
          </p:nvGrpSpPr>
          <p:grpSpPr>
            <a:xfrm>
              <a:off x="-2" y="127000"/>
              <a:ext cx="2380762" cy="1370807"/>
              <a:chOff x="-1" y="0"/>
              <a:chExt cx="2380760" cy="1370807"/>
            </a:xfrm>
          </p:grpSpPr>
          <p:sp>
            <p:nvSpPr>
              <p:cNvPr id="145" name="Shape 145"/>
              <p:cNvSpPr/>
              <p:nvPr/>
            </p:nvSpPr>
            <p:spPr>
              <a:xfrm flipH="1" flipV="1">
                <a:off x="-1" y="440449"/>
                <a:ext cx="2380760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148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101743" y="139700"/>
                <a:ext cx="1993356" cy="12311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endParaRPr dirty="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endParaRPr>
              </a:p>
              <a:p>
                <a:pPr lvl="0">
                  <a:defRPr sz="1800">
                    <a:uFillTx/>
                  </a:defRPr>
                </a:pP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the </a:t>
                </a: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two</a:t>
                </a:r>
                <a:r>
                  <a:rPr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Jet vectors</a:t>
                </a:r>
              </a:p>
              <a:p>
                <a:pPr lvl="0">
                  <a:defRPr sz="1800">
                    <a:uFillTx/>
                  </a:defRPr>
                </a:pP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into a </a:t>
                </a: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central </a:t>
                </a:r>
              </a:p>
              <a:p>
                <a:pPr lvl="0">
                  <a:defRPr sz="1800">
                    <a:uFillTx/>
                  </a:defRPr>
                </a:pP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dirty="0" err="1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Au</a:t>
                </a:r>
                <a:r>
                  <a:rPr dirty="0" err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+Au</a:t>
                </a:r>
                <a:r>
                  <a: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MB </a:t>
                </a:r>
                <a:r>
                  <a:rPr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rPr>
                  <a:t>event </a:t>
                </a:r>
                <a:endParaRPr dirty="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14443" y="0"/>
                <a:ext cx="1754409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8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>
                    <a:uFillTx/>
                  </a:defRPr>
                </a:pPr>
                <a:r>
                  <a:rPr dirty="0">
                    <a:uFill>
                      <a:solidFill/>
                    </a:uFill>
                  </a:rPr>
                  <a:t>Embed randomly </a:t>
                </a:r>
              </a:p>
            </p:txBody>
          </p:sp>
        </p:grpSp>
      </p:grpSp>
      <p:grpSp>
        <p:nvGrpSpPr>
          <p:cNvPr id="167" name="Group 167"/>
          <p:cNvGrpSpPr/>
          <p:nvPr/>
        </p:nvGrpSpPr>
        <p:grpSpPr>
          <a:xfrm>
            <a:off x="91441" y="2804056"/>
            <a:ext cx="9052559" cy="3314664"/>
            <a:chOff x="0" y="7496"/>
            <a:chExt cx="10058400" cy="3682958"/>
          </a:xfrm>
        </p:grpSpPr>
        <p:grpSp>
          <p:nvGrpSpPr>
            <p:cNvPr id="165" name="Group 165"/>
            <p:cNvGrpSpPr/>
            <p:nvPr/>
          </p:nvGrpSpPr>
          <p:grpSpPr>
            <a:xfrm>
              <a:off x="0" y="18324"/>
              <a:ext cx="10058400" cy="3672130"/>
              <a:chOff x="0" y="18325"/>
              <a:chExt cx="10058399" cy="3672128"/>
            </a:xfrm>
          </p:grpSpPr>
          <p:grpSp>
            <p:nvGrpSpPr>
              <p:cNvPr id="159" name="Group 159"/>
              <p:cNvGrpSpPr/>
              <p:nvPr/>
            </p:nvGrpSpPr>
            <p:grpSpPr>
              <a:xfrm>
                <a:off x="5772371" y="18325"/>
                <a:ext cx="4286028" cy="3609843"/>
                <a:chOff x="128293" y="18326"/>
                <a:chExt cx="4286027" cy="3609842"/>
              </a:xfrm>
            </p:grpSpPr>
            <p:grpSp>
              <p:nvGrpSpPr>
                <p:cNvPr id="156" name="Group 156"/>
                <p:cNvGrpSpPr/>
                <p:nvPr/>
              </p:nvGrpSpPr>
              <p:grpSpPr>
                <a:xfrm>
                  <a:off x="128293" y="18326"/>
                  <a:ext cx="4286027" cy="3609842"/>
                  <a:chOff x="128293" y="18327"/>
                  <a:chExt cx="4286026" cy="3609841"/>
                </a:xfrm>
              </p:grpSpPr>
              <p:grpSp>
                <p:nvGrpSpPr>
                  <p:cNvPr id="152" name="Group 152"/>
                  <p:cNvGrpSpPr/>
                  <p:nvPr/>
                </p:nvGrpSpPr>
                <p:grpSpPr>
                  <a:xfrm>
                    <a:off x="250618" y="225599"/>
                    <a:ext cx="4163701" cy="3402569"/>
                    <a:chOff x="128288" y="0"/>
                    <a:chExt cx="4163700" cy="3402568"/>
                  </a:xfrm>
                </p:grpSpPr>
                <p:pic>
                  <p:nvPicPr>
                    <p:cNvPr id="150" name="2d_1355.gif"/>
                    <p:cNvPicPr/>
                    <p:nvPr/>
                  </p:nvPicPr>
                  <p:blipFill rotWithShape="1">
                    <a:blip r:embed="rId4">
                      <a:extLst/>
                    </a:blip>
                    <a:srcRect r="8771"/>
                    <a:stretch/>
                  </p:blipFill>
                  <p:spPr>
                    <a:xfrm>
                      <a:off x="128288" y="122924"/>
                      <a:ext cx="4163700" cy="3279644"/>
                    </a:xfrm>
                    <a:prstGeom prst="rect">
                      <a:avLst/>
                    </a:prstGeom>
                    <a:ln w="12700" cap="flat">
                      <a:noFill/>
                      <a:round/>
                    </a:ln>
                    <a:effectLst/>
                  </p:spPr>
                </p:pic>
                <p:sp>
                  <p:nvSpPr>
                    <p:cNvPr id="151" name="Shape 151"/>
                    <p:cNvSpPr/>
                    <p:nvPr/>
                  </p:nvSpPr>
                  <p:spPr>
                    <a:xfrm>
                      <a:off x="1119268" y="0"/>
                      <a:ext cx="2214691" cy="3426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/>
                      <a:endParaRPr/>
                    </a:p>
                  </p:txBody>
                </p:sp>
              </p:grpSp>
              <p:sp>
                <p:nvSpPr>
                  <p:cNvPr id="153" name="Shape 153"/>
                  <p:cNvSpPr/>
                  <p:nvPr/>
                </p:nvSpPr>
                <p:spPr>
                  <a:xfrm rot="16199985">
                    <a:off x="-733461" y="880081"/>
                    <a:ext cx="2015629" cy="2921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>
                      <a:defRPr sz="1800">
                        <a:uFillTx/>
                      </a:defRPr>
                    </a:pPr>
                    <a:r>
                      <a:rPr sz="1300" b="1">
                        <a:uFill>
                          <a:solidFill/>
                        </a:uFill>
                        <a:sym typeface="Helvetica"/>
                      </a:rPr>
                      <a:t>p</a:t>
                    </a:r>
                    <a:r>
                      <a:rPr sz="1300" b="1" baseline="-5999">
                        <a:uFill>
                          <a:solidFill/>
                        </a:uFill>
                        <a:sym typeface="Helvetica"/>
                      </a:rPr>
                      <a:t>T</a:t>
                    </a:r>
                    <a:r>
                      <a:rPr sz="1300" b="1">
                        <a:uFill>
                          <a:solidFill/>
                        </a:uFill>
                        <a:sym typeface="Helvetica"/>
                      </a:rPr>
                      <a:t> [GeV/c]</a:t>
                    </a:r>
                  </a:p>
                </p:txBody>
              </p:sp>
              <p:sp>
                <p:nvSpPr>
                  <p:cNvPr id="154" name="Shape 154"/>
                  <p:cNvSpPr/>
                  <p:nvPr/>
                </p:nvSpPr>
                <p:spPr>
                  <a:xfrm>
                    <a:off x="887711" y="3046960"/>
                    <a:ext cx="291975" cy="47777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>
                      <a:defRPr sz="1800"/>
                    </a:lvl1pPr>
                  </a:lstStyle>
                  <a:p>
                    <a:pPr lvl="0">
                      <a:defRPr>
                        <a:uFillTx/>
                      </a:defRPr>
                    </a:pPr>
                    <a:r>
                      <a:rPr dirty="0">
                        <a:uFill>
                          <a:solidFill/>
                        </a:uFill>
                      </a:rPr>
                      <a:t>η</a:t>
                    </a:r>
                  </a:p>
                </p:txBody>
              </p:sp>
              <p:sp>
                <p:nvSpPr>
                  <p:cNvPr id="155" name="Shape 155"/>
                  <p:cNvSpPr/>
                  <p:nvPr/>
                </p:nvSpPr>
                <p:spPr>
                  <a:xfrm>
                    <a:off x="3089403" y="3085398"/>
                    <a:ext cx="862649" cy="47777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>
                      <a:defRPr sz="1800"/>
                    </a:lvl1pPr>
                  </a:lstStyle>
                  <a:p>
                    <a:pPr lvl="0">
                      <a:defRPr>
                        <a:uFillTx/>
                      </a:defRPr>
                    </a:pPr>
                    <a:r>
                      <a:rPr>
                        <a:uFill>
                          <a:solidFill/>
                        </a:uFill>
                      </a:rPr>
                      <a:t>ϕ</a:t>
                    </a:r>
                  </a:p>
                </p:txBody>
              </p:sp>
            </p:grpSp>
            <p:sp>
              <p:nvSpPr>
                <p:cNvPr id="157" name="Shape 157"/>
                <p:cNvSpPr/>
                <p:nvPr/>
              </p:nvSpPr>
              <p:spPr>
                <a:xfrm>
                  <a:off x="1366321" y="2646872"/>
                  <a:ext cx="787401" cy="330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BE38F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2928421" y="2646872"/>
                  <a:ext cx="787401" cy="330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BE38F3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60" name="Shape 160"/>
              <p:cNvSpPr/>
              <p:nvPr/>
            </p:nvSpPr>
            <p:spPr>
              <a:xfrm>
                <a:off x="0" y="2443672"/>
                <a:ext cx="3305747" cy="10088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000" b="1" u="sng">
                    <a:uFill>
                      <a:solidFill/>
                    </a:uFill>
                    <a:sym typeface="Helvetica"/>
                  </a:rPr>
                  <a:t>Method 2: EtaCone (EC): </a:t>
                </a:r>
              </a:p>
              <a:p>
                <a:pPr>
                  <a:spcBef>
                    <a:spcPts val="360"/>
                  </a:spcBef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  <a:sym typeface="Helvetica"/>
                  </a:rPr>
                  <a:t>Take di-jet pair </a:t>
                </a:r>
                <a:br>
                  <a:rPr>
                    <a:uFill>
                      <a:solidFill/>
                    </a:uFill>
                    <a:sym typeface="Helvetica"/>
                  </a:rPr>
                </a:br>
                <a:r>
                  <a:rPr>
                    <a:uFill>
                      <a:solidFill/>
                    </a:uFill>
                    <a:sym typeface="Helvetica"/>
                  </a:rPr>
                  <a:t>p</a:t>
                </a:r>
                <a:r>
                  <a:rPr baseline="-5999">
                    <a:uFill>
                      <a:solidFill/>
                    </a:uFill>
                    <a:sym typeface="Helvetica"/>
                  </a:rPr>
                  <a:t>T</a:t>
                </a:r>
                <a:r>
                  <a:rPr baseline="31999">
                    <a:uFill>
                      <a:solidFill/>
                    </a:uFill>
                    <a:sym typeface="Helvetica"/>
                  </a:rPr>
                  <a:t>Cut</a:t>
                </a:r>
                <a:r>
                  <a:rPr>
                    <a:uFill>
                      <a:solidFill/>
                    </a:uFill>
                    <a:sym typeface="Helvetica"/>
                  </a:rPr>
                  <a:t>&gt;2 GeV/c (w/o low p</a:t>
                </a:r>
                <a:r>
                  <a:rPr baseline="-5999">
                    <a:uFill>
                      <a:solidFill/>
                    </a:uFill>
                    <a:sym typeface="Helvetica"/>
                  </a:rPr>
                  <a:t>T</a:t>
                </a:r>
                <a:r>
                  <a:rPr>
                    <a:uFill>
                      <a:solidFill/>
                    </a:uFill>
                    <a:sym typeface="Helvetica"/>
                  </a:rPr>
                  <a:t>)</a:t>
                </a:r>
              </a:p>
            </p:txBody>
          </p:sp>
          <p:grpSp>
            <p:nvGrpSpPr>
              <p:cNvPr id="164" name="Group 164"/>
              <p:cNvGrpSpPr/>
              <p:nvPr/>
            </p:nvGrpSpPr>
            <p:grpSpPr>
              <a:xfrm>
                <a:off x="3352798" y="2011872"/>
                <a:ext cx="2741814" cy="1678581"/>
                <a:chOff x="-1" y="0"/>
                <a:chExt cx="2741812" cy="1678580"/>
              </a:xfrm>
            </p:grpSpPr>
            <p:sp>
              <p:nvSpPr>
                <p:cNvPr id="161" name="Shape 161"/>
                <p:cNvSpPr/>
                <p:nvPr/>
              </p:nvSpPr>
              <p:spPr>
                <a:xfrm flipH="1" flipV="1">
                  <a:off x="-1" y="440449"/>
                  <a:ext cx="2380760" cy="2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round/>
                  <a:head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148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>
                  <a:off x="101743" y="139700"/>
                  <a:ext cx="2640068" cy="15388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lvl="0">
                    <a:defRPr sz="1800">
                      <a:uFillTx/>
                    </a:defRPr>
                  </a:pPr>
                  <a:endParaRPr dirty="0">
                    <a:uFill>
                      <a:solidFill/>
                    </a:uFill>
                    <a:sym typeface="Helvetica"/>
                  </a:endParaRPr>
                </a:p>
                <a:p>
                  <a:pPr lvl="0">
                    <a:defRPr sz="1800">
                      <a:uFillTx/>
                    </a:defRPr>
                  </a:pP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vectors into 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Au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+Au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HT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/>
                  </a:r>
                  <a:b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</a:b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event</a:t>
                  </a:r>
                  <a:r>
                    <a:rPr lang="en-US" dirty="0" smtClean="0">
                      <a:uFill>
                        <a:solidFill/>
                      </a:uFill>
                      <a:sym typeface="Helvetica"/>
                    </a:rPr>
                    <a:t>,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 2R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 </a:t>
                  </a: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away 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from </a:t>
                  </a:r>
                  <a: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/>
                  </a:r>
                  <a:br>
                    <a:rPr lang="en-US"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</a:b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reconstructed di</a:t>
                  </a:r>
                  <a:r>
                    <a:rPr dirty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-jet </a:t>
                  </a:r>
                  <a:endParaRPr lang="en-US" dirty="0" smtClean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endParaRPr>
                </a:p>
                <a:p>
                  <a:pPr lvl="0">
                    <a:defRPr sz="1800">
                      <a:uFillTx/>
                    </a:defRPr>
                  </a:pPr>
                  <a:r>
                    <a:rPr dirty="0" smtClean="0">
                      <a:uFill>
                        <a:solidFill/>
                      </a:uFill>
                      <a:latin typeface="+mn-lt"/>
                      <a:ea typeface="+mn-ea"/>
                      <a:cs typeface="+mn-cs"/>
                      <a:sym typeface="Helvetica"/>
                    </a:rPr>
                    <a:t>pair in that event </a:t>
                  </a:r>
                  <a:endParaRPr dirty="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>
                  <a:off x="114443" y="0"/>
                  <a:ext cx="1937851" cy="3077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800"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lvl="0">
                    <a:defRPr>
                      <a:uFillTx/>
                    </a:defRPr>
                  </a:pPr>
                  <a:r>
                    <a:rPr dirty="0">
                      <a:uFill>
                        <a:solidFill/>
                      </a:uFill>
                    </a:rPr>
                    <a:t>Embed the two Jet</a:t>
                  </a:r>
                </a:p>
              </p:txBody>
            </p:sp>
          </p:grpSp>
        </p:grpSp>
        <p:sp>
          <p:nvSpPr>
            <p:cNvPr id="166" name="Shape 166"/>
            <p:cNvSpPr/>
            <p:nvPr/>
          </p:nvSpPr>
          <p:spPr>
            <a:xfrm flipH="1">
              <a:off x="7737706" y="7496"/>
              <a:ext cx="4" cy="6237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35" name="Shape 136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lIns="82296" tIns="41148" rIns="82296" bIns="41148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 i="0">
                <a:uFillTx/>
              </a:defRPr>
            </a:pPr>
            <a:r>
              <a:rPr lang="en-US" sz="2800" i="0" dirty="0" smtClean="0">
                <a:uFill>
                  <a:solidFill/>
                </a:uFill>
              </a:rPr>
              <a:t>Null-Hypothesis: </a:t>
            </a:r>
            <a:br>
              <a:rPr lang="en-US" sz="2800" i="0" dirty="0" smtClean="0">
                <a:uFill>
                  <a:solidFill/>
                </a:uFill>
              </a:rPr>
            </a:br>
            <a:r>
              <a:rPr lang="en-US" sz="2800" i="0" dirty="0" smtClean="0">
                <a:uFill>
                  <a:solidFill/>
                </a:uFill>
              </a:rPr>
              <a:t>Balance Restored by Uncorrelated BG?</a:t>
            </a:r>
            <a:endParaRPr lang="en-US" sz="2500" b="1" i="0" dirty="0">
              <a:uFill>
                <a:solidFill/>
              </a:u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rmAutofit/>
          </a:bodyPr>
          <a:lstStyle>
            <a:lvl1pPr>
              <a:defRPr i="1"/>
            </a:lvl1pPr>
          </a:lstStyle>
          <a:p>
            <a:pPr lvl="0">
              <a:defRPr sz="1800" b="0" i="0">
                <a:uFillTx/>
              </a:defRPr>
            </a:pPr>
            <a:r>
              <a:rPr lang="en-US" sz="2800" i="0" dirty="0" smtClean="0">
                <a:uFill>
                  <a:solidFill/>
                </a:uFill>
              </a:rPr>
              <a:t>Effect of Background Fluctuations</a:t>
            </a:r>
            <a:endParaRPr sz="2800" b="1" dirty="0">
              <a:uFill>
                <a:solidFill/>
              </a:uFill>
            </a:endParaRPr>
          </a:p>
        </p:txBody>
      </p:sp>
      <p:pic>
        <p:nvPicPr>
          <p:cNvPr id="171" name="aj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503170" y="211455"/>
            <a:ext cx="4617720" cy="6480810"/>
          </a:xfrm>
          <a:prstGeom prst="rect">
            <a:avLst/>
          </a:prstGeom>
          <a:ln w="12700">
            <a:round/>
          </a:ln>
        </p:spPr>
      </p:pic>
      <p:sp>
        <p:nvSpPr>
          <p:cNvPr id="172" name="Shape 172"/>
          <p:cNvSpPr/>
          <p:nvPr/>
        </p:nvSpPr>
        <p:spPr>
          <a:xfrm>
            <a:off x="2141693" y="1298822"/>
            <a:ext cx="5242507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R=0.4, </a:t>
            </a:r>
            <a:r>
              <a:rPr lang="en-US" sz="1300" b="1" dirty="0">
                <a:uFill>
                  <a:solidFill/>
                </a:uFill>
                <a:sym typeface="Helvetica"/>
              </a:rPr>
              <a:t>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&gt;20 GeV &amp;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>
                <a:uFill>
                  <a:solidFill/>
                </a:uFill>
                <a:sym typeface="Helvetica"/>
              </a:rPr>
              <a:t>SubLead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&gt;10 GeV with p</a:t>
            </a:r>
            <a:r>
              <a:rPr lang="en-US"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1999" dirty="0">
                <a:uFill>
                  <a:solidFill/>
                </a:uFill>
                <a:sym typeface="Helvetica"/>
              </a:rPr>
              <a:t>cut</a:t>
            </a:r>
            <a:r>
              <a:rPr lang="en-US" sz="1300" b="1" dirty="0">
                <a:uFill>
                  <a:solidFill/>
                </a:uFill>
                <a:sym typeface="Helvetica"/>
              </a:rPr>
              <a:t>&gt;</a:t>
            </a:r>
            <a:r>
              <a:rPr sz="1300" b="1" dirty="0" smtClean="0">
                <a:uFill>
                  <a:solidFill/>
                </a:uFill>
                <a:sym typeface="Helvetica"/>
              </a:rPr>
              <a:t>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173" name="Shape 173"/>
          <p:cNvSpPr/>
          <p:nvPr/>
        </p:nvSpPr>
        <p:spPr>
          <a:xfrm>
            <a:off x="7011654" y="5407190"/>
            <a:ext cx="823116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176" name="Group 176"/>
          <p:cNvGrpSpPr/>
          <p:nvPr/>
        </p:nvGrpSpPr>
        <p:grpSpPr>
          <a:xfrm>
            <a:off x="5863590" y="3354705"/>
            <a:ext cx="1095677" cy="377220"/>
            <a:chOff x="0" y="0"/>
            <a:chExt cx="1217418" cy="419133"/>
          </a:xfrm>
        </p:grpSpPr>
        <p:pic>
          <p:nvPicPr>
            <p:cNvPr id="174" name="StarIcon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262889" y="3531869"/>
            <a:ext cx="3360421" cy="1340048"/>
            <a:chOff x="0" y="103636"/>
            <a:chExt cx="3733799" cy="1488942"/>
          </a:xfrm>
        </p:grpSpPr>
        <p:sp>
          <p:nvSpPr>
            <p:cNvPr id="177" name="Shape 177"/>
            <p:cNvSpPr/>
            <p:nvPr/>
          </p:nvSpPr>
          <p:spPr>
            <a:xfrm flipH="1">
              <a:off x="1391359" y="103636"/>
              <a:ext cx="2342440" cy="104267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840236"/>
              <a:ext cx="1232628" cy="752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200" dirty="0">
                  <a:uFill>
                    <a:solidFill/>
                  </a:uFill>
                  <a:sym typeface="Helvetica"/>
                </a:rPr>
                <a:t>Method 1 </a:t>
              </a:r>
            </a:p>
            <a:p>
              <a:pPr lvl="0">
                <a:defRPr sz="1800">
                  <a:uFillTx/>
                </a:defRPr>
              </a:pPr>
              <a:r>
                <a:rPr sz="2200" dirty="0">
                  <a:uFill>
                    <a:solidFill/>
                  </a:uFill>
                  <a:sym typeface="Helvetica"/>
                </a:rPr>
                <a:t>(RC)</a:t>
              </a: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5932808" y="3898813"/>
            <a:ext cx="2796177" cy="677108"/>
            <a:chOff x="0" y="0"/>
            <a:chExt cx="3106861" cy="752341"/>
          </a:xfrm>
        </p:grpSpPr>
        <p:sp>
          <p:nvSpPr>
            <p:cNvPr id="180" name="Shape 180"/>
            <p:cNvSpPr/>
            <p:nvPr/>
          </p:nvSpPr>
          <p:spPr>
            <a:xfrm flipV="1">
              <a:off x="0" y="394803"/>
              <a:ext cx="1862742" cy="3356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874233" y="0"/>
              <a:ext cx="1232628" cy="75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200">
                  <a:uFill>
                    <a:solidFill/>
                  </a:uFill>
                  <a:sym typeface="Helvetica"/>
                </a:rPr>
                <a:t>Method 2 </a:t>
              </a:r>
            </a:p>
            <a:p>
              <a:pPr lvl="0">
                <a:defRPr sz="1800">
                  <a:uFillTx/>
                </a:defRPr>
              </a:pPr>
              <a:r>
                <a:rPr sz="2200">
                  <a:uFill>
                    <a:solidFill/>
                  </a:uFill>
                  <a:sym typeface="Helvetica"/>
                </a:rPr>
                <a:t>(EC)</a:t>
              </a:r>
            </a:p>
          </p:txBody>
        </p:sp>
      </p:grpSp>
      <p:sp>
        <p:nvSpPr>
          <p:cNvPr id="183" name="Shape 183"/>
          <p:cNvSpPr/>
          <p:nvPr/>
        </p:nvSpPr>
        <p:spPr>
          <a:xfrm>
            <a:off x="2043508" y="1589284"/>
            <a:ext cx="1497331" cy="1897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776725" y="5577840"/>
            <a:ext cx="569214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ym typeface="Helvetica"/>
              </a:rPr>
              <a:t>Balancing of </a:t>
            </a:r>
            <a:r>
              <a:rPr sz="2200" b="1" dirty="0" smtClean="0">
                <a:sym typeface="Helvetica"/>
              </a:rPr>
              <a:t>Au+Au </a:t>
            </a:r>
            <a:r>
              <a:rPr sz="2200" b="1" dirty="0">
                <a:sym typeface="Helvetica"/>
              </a:rPr>
              <a:t>matched di-jets due to </a:t>
            </a:r>
            <a:br>
              <a:rPr sz="2200" b="1" dirty="0">
                <a:sym typeface="Helvetica"/>
              </a:rPr>
            </a:br>
            <a:r>
              <a:rPr sz="2200" b="1" dirty="0">
                <a:solidFill>
                  <a:srgbClr val="A1101A"/>
                </a:solidFill>
                <a:sym typeface="Helvetica"/>
              </a:rPr>
              <a:t>correlated signal yield</a:t>
            </a:r>
            <a:r>
              <a:rPr sz="2200" b="1" dirty="0">
                <a:sym typeface="Helvetica"/>
              </a:rPr>
              <a:t> in a cone of R=0.4  </a:t>
            </a:r>
          </a:p>
        </p:txBody>
      </p:sp>
      <p:sp>
        <p:nvSpPr>
          <p:cNvPr id="186" name="Shape 186"/>
          <p:cNvSpPr/>
          <p:nvPr/>
        </p:nvSpPr>
        <p:spPr>
          <a:xfrm rot="16200000">
            <a:off x="943513" y="1881413"/>
            <a:ext cx="1404814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 useBgFill="1">
        <p:nvSpPr>
          <p:cNvPr id="22" name="TextBox 21"/>
          <p:cNvSpPr txBox="1"/>
          <p:nvPr/>
        </p:nvSpPr>
        <p:spPr>
          <a:xfrm>
            <a:off x="5578895" y="2858800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R=0.4</a:t>
            </a:r>
            <a:endParaRPr lang="en-US" sz="1300" b="1" dirty="0"/>
          </a:p>
        </p:txBody>
      </p:sp>
      <p:sp>
        <p:nvSpPr>
          <p:cNvPr id="23" name="Shape 129"/>
          <p:cNvSpPr/>
          <p:nvPr/>
        </p:nvSpPr>
        <p:spPr>
          <a:xfrm>
            <a:off x="23350" y="2913735"/>
            <a:ext cx="148758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600" dirty="0">
                <a:uFill>
                  <a:solidFill/>
                </a:uFill>
                <a:sym typeface="Helvetica"/>
              </a:rPr>
              <a:t>Sys. Uncertainties: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tracking eff. 6%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tower energy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17"/>
          <p:cNvGrpSpPr/>
          <p:nvPr/>
        </p:nvGrpSpPr>
        <p:grpSpPr>
          <a:xfrm>
            <a:off x="160401" y="1143000"/>
            <a:ext cx="4154357" cy="2987661"/>
            <a:chOff x="0" y="0"/>
            <a:chExt cx="7200900" cy="5130800"/>
          </a:xfrm>
        </p:grpSpPr>
        <p:pic>
          <p:nvPicPr>
            <p:cNvPr id="14" name="aj_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5" name="Shape 115"/>
            <p:cNvSpPr/>
            <p:nvPr/>
          </p:nvSpPr>
          <p:spPr>
            <a:xfrm>
              <a:off x="3816350" y="882650"/>
              <a:ext cx="24511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" name="Shape 116"/>
            <p:cNvSpPr/>
            <p:nvPr/>
          </p:nvSpPr>
          <p:spPr>
            <a:xfrm>
              <a:off x="3714750" y="1581150"/>
              <a:ext cx="2654300" cy="2413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</a:t>
            </a:r>
            <a:r>
              <a:rPr lang="en-US" smtClean="0"/>
              <a:t>and Compare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8" name="Shape 502"/>
          <p:cNvSpPr/>
          <p:nvPr/>
        </p:nvSpPr>
        <p:spPr>
          <a:xfrm>
            <a:off x="6623129" y="5847551"/>
            <a:ext cx="2066719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ATLAS,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PRL </a:t>
            </a:r>
            <a:r>
              <a:rPr lang="hu-HU" sz="1200" b="1" i="1" dirty="0" smtClean="0">
                <a:latin typeface="Times"/>
                <a:ea typeface="Times"/>
                <a:cs typeface="Times"/>
                <a:sym typeface="Times"/>
              </a:rPr>
              <a:t>105</a:t>
            </a:r>
            <a:r>
              <a:rPr lang="hu-HU" sz="1200" i="1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hu-HU" sz="1200" i="1" dirty="0" smtClean="0">
                <a:latin typeface="Times"/>
                <a:ea typeface="Times"/>
                <a:cs typeface="Times"/>
                <a:sym typeface="Times"/>
              </a:rPr>
              <a:t>252303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CMS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, PRC </a:t>
            </a:r>
            <a:r>
              <a:rPr sz="1200" b="1" i="1" dirty="0" smtClean="0">
                <a:latin typeface="Times"/>
                <a:ea typeface="Times"/>
                <a:cs typeface="Times"/>
                <a:sym typeface="Times"/>
              </a:rPr>
              <a:t>84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1200" i="1" dirty="0" smtClean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024906 (2011)</a:t>
            </a: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28351" y="3152589"/>
            <a:ext cx="4420734" cy="2620257"/>
            <a:chOff x="1317103" y="3220831"/>
            <a:chExt cx="3750945" cy="2070715"/>
          </a:xfrm>
        </p:grpSpPr>
        <p:pic>
          <p:nvPicPr>
            <p:cNvPr id="9" name="Picture 8" descr="Screen Shot 2015-06-04 at 4.05.25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34"/>
            <a:stretch/>
          </p:blipFill>
          <p:spPr>
            <a:xfrm>
              <a:off x="1317103" y="3220831"/>
              <a:ext cx="3736004" cy="1635050"/>
            </a:xfrm>
            <a:prstGeom prst="rect">
              <a:avLst/>
            </a:prstGeom>
          </p:spPr>
        </p:pic>
        <p:pic>
          <p:nvPicPr>
            <p:cNvPr id="10" name="Picture 9" descr="Screen Shot 2015-06-04 at 4.05.25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79"/>
            <a:stretch/>
          </p:blipFill>
          <p:spPr>
            <a:xfrm>
              <a:off x="1332044" y="4855881"/>
              <a:ext cx="3736004" cy="435665"/>
            </a:xfrm>
            <a:prstGeom prst="rect">
              <a:avLst/>
            </a:prstGeom>
          </p:spPr>
        </p:pic>
      </p:grpSp>
      <p:pic>
        <p:nvPicPr>
          <p:cNvPr id="7" name="Picture 6" descr="CCnew4_01_11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7E7F4"/>
              </a:clrFrom>
              <a:clrTo>
                <a:srgbClr val="E7E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/>
          <a:stretch/>
        </p:blipFill>
        <p:spPr>
          <a:xfrm>
            <a:off x="4314758" y="948764"/>
            <a:ext cx="4506512" cy="2747310"/>
          </a:xfrm>
          <a:prstGeom prst="rect">
            <a:avLst/>
          </a:prstGeom>
        </p:spPr>
      </p:pic>
      <p:sp>
        <p:nvSpPr>
          <p:cNvPr id="12" name="Shape 212"/>
          <p:cNvSpPr/>
          <p:nvPr/>
        </p:nvSpPr>
        <p:spPr>
          <a:xfrm>
            <a:off x="156474" y="4761297"/>
            <a:ext cx="4294095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“Hard Core”: Similar to LHC:</a:t>
            </a:r>
          </a:p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endParaRPr lang="en-US" sz="2300" b="1" dirty="0" smtClean="0">
              <a:sym typeface="Wingdings"/>
            </a:endParaRPr>
          </a:p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dirty="0" smtClean="0">
                <a:sym typeface="Helvetica"/>
              </a:rPr>
              <a:t>clear imbalance compared to </a:t>
            </a:r>
            <a:r>
              <a:rPr lang="en-US" sz="2300" i="1" dirty="0" err="1" smtClean="0">
                <a:sym typeface="Helvetica"/>
              </a:rPr>
              <a:t>pp</a:t>
            </a:r>
            <a:endParaRPr sz="2300" i="1" dirty="0">
              <a:sym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8" name="Group 217"/>
          <p:cNvGrpSpPr/>
          <p:nvPr/>
        </p:nvGrpSpPr>
        <p:grpSpPr>
          <a:xfrm>
            <a:off x="2702623" y="2623961"/>
            <a:ext cx="1142083" cy="379218"/>
            <a:chOff x="0" y="0"/>
            <a:chExt cx="1217418" cy="419133"/>
          </a:xfrm>
        </p:grpSpPr>
        <p:pic>
          <p:nvPicPr>
            <p:cNvPr id="19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73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Contrast and Compare II</a:t>
            </a:r>
            <a:br>
              <a:rPr lang="en-US" dirty="0" smtClean="0"/>
            </a:br>
            <a:r>
              <a:rPr lang="en-US" dirty="0" smtClean="0"/>
              <a:t>Missing Energy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pic>
        <p:nvPicPr>
          <p:cNvPr id="6" name="aj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840438" y="1303618"/>
            <a:ext cx="2921004" cy="4332942"/>
          </a:xfrm>
          <a:prstGeom prst="rect">
            <a:avLst/>
          </a:prstGeom>
          <a:ln w="12700">
            <a:round/>
          </a:ln>
        </p:spPr>
      </p:pic>
      <p:sp>
        <p:nvSpPr>
          <p:cNvPr id="7" name="Shape 212"/>
          <p:cNvSpPr/>
          <p:nvPr/>
        </p:nvSpPr>
        <p:spPr>
          <a:xfrm>
            <a:off x="134469" y="5115240"/>
            <a:ext cx="429409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RHIC: Contained in R=0.4</a:t>
            </a:r>
          </a:p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Shifted to lower </a:t>
            </a:r>
            <a:r>
              <a:rPr lang="en-US" sz="2300" b="1" dirty="0" err="1" smtClean="0"/>
              <a:t>p</a:t>
            </a:r>
            <a:r>
              <a:rPr lang="en-US" sz="2300" b="1" baseline="-25000" dirty="0" err="1" smtClean="0"/>
              <a:t>T</a:t>
            </a:r>
            <a:endParaRPr lang="en-US" sz="2300" b="1" baseline="-25000" dirty="0" smtClean="0"/>
          </a:p>
        </p:txBody>
      </p:sp>
      <p:pic>
        <p:nvPicPr>
          <p:cNvPr id="8" name="Picture 7" descr="Screen Shot 2016-04-01 at 4.2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48" y="138954"/>
            <a:ext cx="3529852" cy="2982365"/>
          </a:xfrm>
          <a:prstGeom prst="rect">
            <a:avLst/>
          </a:prstGeom>
        </p:spPr>
      </p:pic>
      <p:sp>
        <p:nvSpPr>
          <p:cNvPr id="10" name="Shape 502"/>
          <p:cNvSpPr/>
          <p:nvPr/>
        </p:nvSpPr>
        <p:spPr>
          <a:xfrm>
            <a:off x="6623129" y="5847551"/>
            <a:ext cx="2066719" cy="36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sz="1200" i="1" dirty="0" smtClean="0">
                <a:latin typeface="Times"/>
                <a:ea typeface="Times"/>
                <a:cs typeface="Times"/>
                <a:sym typeface="Times"/>
              </a:rPr>
              <a:t>CMS</a:t>
            </a:r>
            <a:r>
              <a:rPr sz="1200" i="1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hr-HR" sz="1200" i="1" dirty="0">
                <a:latin typeface="Times"/>
                <a:ea typeface="Times"/>
                <a:cs typeface="Times"/>
                <a:sym typeface="Times"/>
              </a:rPr>
              <a:t>JHEP 01 (2016) </a:t>
            </a:r>
            <a:r>
              <a:rPr lang="hr-HR" sz="1200" i="1" dirty="0" smtClean="0">
                <a:latin typeface="Times"/>
                <a:ea typeface="Times"/>
                <a:cs typeface="Times"/>
                <a:sym typeface="Times"/>
              </a:rPr>
              <a:t>006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r>
              <a:rPr lang="en-US" sz="1200" i="1" dirty="0">
                <a:latin typeface="Times"/>
                <a:ea typeface="Times"/>
                <a:cs typeface="Times"/>
                <a:sym typeface="Times"/>
              </a:rPr>
              <a:t>CMS, </a:t>
            </a:r>
            <a:r>
              <a:rPr lang="hr-HR" sz="1200" i="1" dirty="0" smtClean="0">
                <a:latin typeface="Times"/>
                <a:ea typeface="Times"/>
                <a:cs typeface="Times"/>
                <a:sym typeface="Times"/>
              </a:rPr>
              <a:t>JHEP </a:t>
            </a:r>
            <a:r>
              <a:rPr lang="hr-HR" sz="1200" i="1" dirty="0">
                <a:latin typeface="Times"/>
                <a:ea typeface="Times"/>
                <a:cs typeface="Times"/>
                <a:sym typeface="Times"/>
              </a:rPr>
              <a:t>1602 (2016)</a:t>
            </a:r>
            <a:endParaRPr lang="hr-HR" sz="1200" i="1" dirty="0" smtClean="0">
              <a:latin typeface="Times"/>
              <a:ea typeface="Times"/>
              <a:cs typeface="Times"/>
              <a:sym typeface="Time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uFillTx/>
              </a:defRPr>
            </a:pPr>
            <a:endParaRPr sz="1200" i="1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" name="Picture 10" descr="Screen Shot 2016-04-01 at 4.32.15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28" y="784037"/>
            <a:ext cx="659254" cy="1674159"/>
          </a:xfrm>
          <a:prstGeom prst="rect">
            <a:avLst/>
          </a:prstGeom>
        </p:spPr>
      </p:pic>
      <p:sp>
        <p:nvSpPr>
          <p:cNvPr id="12" name="Shape 212"/>
          <p:cNvSpPr/>
          <p:nvPr/>
        </p:nvSpPr>
        <p:spPr>
          <a:xfrm>
            <a:off x="4580964" y="3144606"/>
            <a:ext cx="4294095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LHC: Shifted to large angles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79958" y="4284260"/>
            <a:ext cx="1620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b="1" dirty="0" smtClean="0"/>
              <a:t>Jet-like yield</a:t>
            </a:r>
            <a:br>
              <a:rPr lang="en-US" b="1" dirty="0" smtClean="0"/>
            </a:br>
            <a:r>
              <a:rPr lang="en-US" b="1" dirty="0" smtClean="0"/>
              <a:t>out to |</a:t>
            </a:r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>
                <a:latin typeface="Calibri"/>
                <a:cs typeface="Calibri"/>
              </a:rPr>
              <a:t>R</a:t>
            </a:r>
            <a:r>
              <a:rPr lang="en-US" b="1" dirty="0" smtClean="0"/>
              <a:t>|~1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11167" y="3671938"/>
            <a:ext cx="2314465" cy="2190557"/>
            <a:chOff x="5254814" y="3632569"/>
            <a:chExt cx="2314465" cy="2190557"/>
          </a:xfrm>
        </p:grpSpPr>
        <p:pic>
          <p:nvPicPr>
            <p:cNvPr id="14" name="Picture 13" descr="Screen Shot 2016-04-01 at 4.36.31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979" y="3651426"/>
              <a:ext cx="1892300" cy="2171700"/>
            </a:xfrm>
            <a:prstGeom prst="rect">
              <a:avLst/>
            </a:prstGeom>
          </p:spPr>
        </p:pic>
        <p:pic>
          <p:nvPicPr>
            <p:cNvPr id="16" name="Picture 15" descr="Screen Shot 2016-04-01 at 4.37.24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989" y="3696447"/>
              <a:ext cx="1371600" cy="457200"/>
            </a:xfrm>
            <a:prstGeom prst="rect">
              <a:avLst/>
            </a:prstGeom>
          </p:spPr>
        </p:pic>
        <p:pic>
          <p:nvPicPr>
            <p:cNvPr id="18" name="Picture 17" descr="Screen Shot 2016-04-01 at 4.37.46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814" y="3632569"/>
              <a:ext cx="457200" cy="1968500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7" name="Group 217"/>
          <p:cNvGrpSpPr/>
          <p:nvPr/>
        </p:nvGrpSpPr>
        <p:grpSpPr>
          <a:xfrm>
            <a:off x="2856494" y="3501186"/>
            <a:ext cx="1142083" cy="379218"/>
            <a:chOff x="0" y="0"/>
            <a:chExt cx="1217418" cy="419133"/>
          </a:xfrm>
        </p:grpSpPr>
        <p:pic>
          <p:nvPicPr>
            <p:cNvPr id="20" name="StarIcon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56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Geometric Biases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pic>
        <p:nvPicPr>
          <p:cNvPr id="7" name="Picture 6" descr="Screen Shot 2016-02-26 at 5.0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3" y="1643530"/>
            <a:ext cx="6625327" cy="23967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60170" y="3894566"/>
            <a:ext cx="2576495" cy="2301455"/>
            <a:chOff x="3343140" y="2765294"/>
            <a:chExt cx="1648527" cy="1614769"/>
          </a:xfrm>
        </p:grpSpPr>
        <p:pic>
          <p:nvPicPr>
            <p:cNvPr id="9" name="Picture 8" descr="Screen Shot 2015-06-04 at 4.09.4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140" y="2765294"/>
              <a:ext cx="1648527" cy="161476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H="1" flipV="1">
              <a:off x="3911600" y="3530599"/>
              <a:ext cx="45719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flipH="1" flipV="1">
            <a:off x="4121225" y="4579456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48620" y="5016613"/>
            <a:ext cx="802890" cy="0"/>
          </a:xfrm>
          <a:prstGeom prst="straightConnector1">
            <a:avLst/>
          </a:prstGeom>
          <a:ln w="41275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85631" y="5016613"/>
            <a:ext cx="1462989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5-06-04 at 4.11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88" y="1778435"/>
            <a:ext cx="2070564" cy="2105757"/>
          </a:xfrm>
          <a:prstGeom prst="rect">
            <a:avLst/>
          </a:prstGeom>
        </p:spPr>
      </p:pic>
      <p:sp>
        <p:nvSpPr>
          <p:cNvPr id="15" name="Shape 212"/>
          <p:cNvSpPr/>
          <p:nvPr/>
        </p:nvSpPr>
        <p:spPr>
          <a:xfrm>
            <a:off x="1159434" y="1258700"/>
            <a:ext cx="4294095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STAR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4989" y="2800477"/>
            <a:ext cx="642471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hape 212"/>
          <p:cNvSpPr/>
          <p:nvPr/>
        </p:nvSpPr>
        <p:spPr>
          <a:xfrm>
            <a:off x="6601006" y="34365"/>
            <a:ext cx="247730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dirty="0" err="1" smtClean="0"/>
              <a:t>YaJEM</a:t>
            </a:r>
            <a:r>
              <a:rPr lang="en-US" dirty="0" smtClean="0"/>
              <a:t>, </a:t>
            </a:r>
            <a:r>
              <a:rPr lang="en-US" i="1" dirty="0" smtClean="0"/>
              <a:t>T. </a:t>
            </a:r>
            <a:r>
              <a:rPr lang="en-US" i="1" dirty="0" err="1" smtClean="0"/>
              <a:t>Renk</a:t>
            </a:r>
            <a:endParaRPr lang="en-US" i="1" dirty="0" smtClean="0"/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i="1" dirty="0" smtClean="0"/>
              <a:t>arXiv:1212.0646</a:t>
            </a:r>
            <a:br>
              <a:rPr lang="en-US" i="1" dirty="0" smtClean="0"/>
            </a:br>
            <a:r>
              <a:rPr lang="en-US" i="1" dirty="0" smtClean="0">
                <a:ea typeface="Times"/>
                <a:cs typeface="Times"/>
                <a:sym typeface="Times"/>
              </a:rPr>
              <a:t>PRC </a:t>
            </a:r>
            <a:r>
              <a:rPr lang="en-US" i="1" dirty="0">
                <a:ea typeface="Times"/>
                <a:cs typeface="Times"/>
                <a:sym typeface="Times"/>
              </a:rPr>
              <a:t>85, 064908 (2012</a:t>
            </a:r>
            <a:r>
              <a:rPr lang="en-US" i="1" dirty="0" smtClean="0">
                <a:ea typeface="Times"/>
                <a:cs typeface="Times"/>
                <a:sym typeface="Times"/>
              </a:rPr>
              <a:t>)</a:t>
            </a:r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i="1" dirty="0" smtClean="0">
                <a:ea typeface="Times"/>
                <a:cs typeface="Times"/>
                <a:sym typeface="Times"/>
              </a:rPr>
              <a:t>PRC </a:t>
            </a:r>
            <a:r>
              <a:rPr lang="en-US" i="1" dirty="0">
                <a:ea typeface="Times"/>
                <a:cs typeface="Times"/>
                <a:sym typeface="Times"/>
              </a:rPr>
              <a:t>87, 024905 (2013</a:t>
            </a:r>
            <a:r>
              <a:rPr lang="en-US" i="1" dirty="0" smtClean="0">
                <a:ea typeface="Times"/>
                <a:cs typeface="Times"/>
                <a:sym typeface="Times"/>
              </a:rPr>
              <a:t>)</a:t>
            </a:r>
            <a:endParaRPr lang="en-US" i="1" dirty="0">
              <a:ea typeface="Times"/>
              <a:cs typeface="Times"/>
              <a:sym typeface="Times"/>
            </a:endParaRPr>
          </a:p>
        </p:txBody>
      </p:sp>
      <p:sp>
        <p:nvSpPr>
          <p:cNvPr id="24" name="Shape 212"/>
          <p:cNvSpPr/>
          <p:nvPr/>
        </p:nvSpPr>
        <p:spPr>
          <a:xfrm>
            <a:off x="6421716" y="1258700"/>
            <a:ext cx="2722284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b="1" dirty="0" smtClean="0"/>
              <a:t>LHC </a:t>
            </a:r>
            <a:r>
              <a:rPr lang="en-US" sz="2300" b="1" dirty="0" err="1" smtClean="0"/>
              <a:t>Dijets</a:t>
            </a:r>
            <a:endParaRPr lang="en-US" sz="2300" b="1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961663" y="2845300"/>
            <a:ext cx="799842" cy="0"/>
          </a:xfrm>
          <a:prstGeom prst="straightConnector1">
            <a:avLst/>
          </a:prstGeom>
          <a:ln w="41275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95493" y="2845300"/>
            <a:ext cx="1066170" cy="30837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-15702" y="3094106"/>
            <a:ext cx="9458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hadron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075312" y="3063328"/>
            <a:ext cx="935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jet</a:t>
            </a:r>
            <a:endParaRPr lang="en-US" b="1" dirty="0" smtClean="0"/>
          </a:p>
          <a:p>
            <a:pPr algn="ctr"/>
            <a:r>
              <a:rPr lang="en-US" b="1" dirty="0" smtClean="0"/>
              <a:t>w/ cuts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313247" y="2845300"/>
            <a:ext cx="745590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004542" y="3064493"/>
            <a:ext cx="10438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ideal jet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52471" y="2845300"/>
            <a:ext cx="1001058" cy="0"/>
          </a:xfrm>
          <a:prstGeom prst="straightConnector1">
            <a:avLst/>
          </a:prstGeom>
          <a:ln w="41275">
            <a:solidFill>
              <a:srgbClr val="008000"/>
            </a:solidFill>
            <a:headEnd type="stealth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774346" y="3152746"/>
            <a:ext cx="6653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dijet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22258" y="4016200"/>
            <a:ext cx="2469636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sz="1700" b="1" dirty="0" smtClean="0">
                <a:sym typeface="Wingdings"/>
              </a:rPr>
              <a:t>LHC: </a:t>
            </a:r>
            <a:br>
              <a:rPr lang="en-US" sz="1700" b="1" dirty="0" smtClean="0">
                <a:sym typeface="Wingdings"/>
              </a:rPr>
            </a:br>
            <a:r>
              <a:rPr lang="en-US" sz="1700" b="1" dirty="0" smtClean="0">
                <a:sym typeface="Wingdings"/>
              </a:rPr>
              <a:t>“</a:t>
            </a:r>
            <a:r>
              <a:rPr lang="en-US" sz="1700" b="1" dirty="0">
                <a:sym typeface="Wingdings"/>
              </a:rPr>
              <a:t>Unbiased” di-jet selection</a:t>
            </a:r>
          </a:p>
          <a:p>
            <a:pPr marL="285750" indent="-285750" defTabSz="411480">
              <a:buFont typeface="Wingdings" charset="0"/>
              <a:buChar char="à"/>
              <a:defRPr sz="1800">
                <a:uFillTx/>
              </a:defRPr>
            </a:pPr>
            <a:r>
              <a:rPr lang="en-US" sz="1700" b="1" dirty="0" smtClean="0">
                <a:sym typeface="Wingdings"/>
              </a:rPr>
              <a:t>longer </a:t>
            </a:r>
            <a:r>
              <a:rPr lang="en-US" sz="1700" b="1" dirty="0">
                <a:sym typeface="Wingdings"/>
              </a:rPr>
              <a:t>path </a:t>
            </a:r>
            <a:r>
              <a:rPr lang="en-US" sz="1700" b="1" dirty="0" smtClean="0">
                <a:sym typeface="Wingdings"/>
              </a:rPr>
              <a:t>lengths &amp; larger </a:t>
            </a:r>
            <a:r>
              <a:rPr lang="en-US" sz="1700" b="1" dirty="0">
                <a:sym typeface="Wingdings"/>
              </a:rPr>
              <a:t>energy loss at early times</a:t>
            </a:r>
          </a:p>
          <a:p>
            <a:pPr lvl="0" defTabSz="411480">
              <a:defRPr sz="1800">
                <a:uFillTx/>
              </a:defRPr>
            </a:pPr>
            <a:r>
              <a:rPr lang="en-US" sz="1700" b="1" dirty="0">
                <a:sym typeface="Wingdings"/>
              </a:rPr>
              <a:t>	→ more diffusion in medium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620" y="40603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b="1" i="1" dirty="0" smtClean="0">
                <a:sym typeface="Helvetica"/>
              </a:rPr>
              <a:t>STAR Interpretation</a:t>
            </a:r>
            <a:r>
              <a:rPr lang="en-US" b="1" i="1" dirty="0">
                <a:sym typeface="Helvetica"/>
              </a:rPr>
              <a:t>:</a:t>
            </a: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Helvetica"/>
              </a:rPr>
              <a:t>	(Constituent)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>
                <a:sym typeface="Helvetica"/>
              </a:rPr>
              <a:t>c</a:t>
            </a:r>
            <a:endParaRPr lang="en-US" b="1" dirty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  + 	 High Tower</a:t>
            </a: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  +  (Jet)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1999" dirty="0" err="1">
                <a:sym typeface="Helvetica"/>
              </a:rPr>
              <a:t>Lead</a:t>
            </a:r>
            <a:r>
              <a:rPr lang="en-US" b="1" dirty="0">
                <a:sym typeface="Helvetica"/>
              </a:rPr>
              <a:t>&gt;20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b="1" i="1" dirty="0">
                <a:solidFill>
                  <a:srgbClr val="008000"/>
                </a:solidFill>
                <a:sym typeface="Helvetica"/>
              </a:rPr>
              <a:t>		</a:t>
            </a:r>
            <a:r>
              <a:rPr lang="en-US" b="1" dirty="0">
                <a:solidFill>
                  <a:srgbClr val="008000"/>
                </a:solidFill>
                <a:sym typeface="Wingdings"/>
              </a:rPr>
              <a:t> Surface 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Bias</a:t>
            </a:r>
            <a:r>
              <a:rPr lang="en-US" b="1" dirty="0" smtClean="0">
                <a:sym typeface="Wingdings"/>
              </a:rPr>
              <a:t>   </a:t>
            </a:r>
            <a:endParaRPr lang="en-US" b="1" dirty="0"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b="1" dirty="0">
                <a:sym typeface="Wingdings"/>
              </a:rPr>
              <a:t> + (Recoil)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1999" dirty="0" err="1">
                <a:sym typeface="Helvetica"/>
              </a:rPr>
              <a:t>SubLead</a:t>
            </a:r>
            <a:r>
              <a:rPr lang="en-US" b="1" dirty="0">
                <a:sym typeface="Helvetica"/>
              </a:rPr>
              <a:t>&gt;10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b="1" i="1" dirty="0">
                <a:solidFill>
                  <a:srgbClr val="FF0000"/>
                </a:solidFill>
                <a:sym typeface="Helvetica"/>
              </a:rPr>
              <a:t>	 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 Path Length Control</a:t>
            </a:r>
          </a:p>
        </p:txBody>
      </p:sp>
    </p:spTree>
    <p:extLst>
      <p:ext uri="{BB962C8B-B14F-4D97-AF65-F5344CB8AC3E}">
        <p14:creationId xmlns:p14="http://schemas.microsoft.com/office/powerpoint/2010/main" val="39732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777 -0.0963 " pathEditMode="relative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777 -0.0963 " pathEditMode="relative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YaJEM</a:t>
            </a:r>
            <a:r>
              <a:rPr lang="en-US" dirty="0"/>
              <a:t> Calculation for STAR </a:t>
            </a:r>
            <a:r>
              <a:rPr lang="en-US" dirty="0" err="1" smtClean="0"/>
              <a:t>Dijets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(First Look)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pic>
        <p:nvPicPr>
          <p:cNvPr id="6" name="Picture 5" descr="Screen Shot 2016-04-01 at 4.4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3" y="1435715"/>
            <a:ext cx="3374091" cy="32920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6531" y="1668350"/>
            <a:ext cx="37501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Courtesy of Kirill </a:t>
            </a:r>
            <a:r>
              <a:rPr lang="en-US" b="1" dirty="0" err="1" smtClean="0"/>
              <a:t>Lapidus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1D </a:t>
            </a:r>
            <a:r>
              <a:rPr lang="en-US" b="1" dirty="0"/>
              <a:t>hydro</a:t>
            </a:r>
          </a:p>
          <a:p>
            <a:r>
              <a:rPr lang="sk-SK" dirty="0"/>
              <a:t>R = 0.4</a:t>
            </a:r>
          </a:p>
          <a:p>
            <a:r>
              <a:rPr lang="sk-SK" dirty="0" smtClean="0"/>
              <a:t>constituent </a:t>
            </a:r>
            <a:r>
              <a:rPr lang="sk-SK" dirty="0"/>
              <a:t>bias 2 GeV</a:t>
            </a:r>
          </a:p>
          <a:p>
            <a:r>
              <a:rPr lang="sk-SK" dirty="0"/>
              <a:t>5.5 hard track in either of two </a:t>
            </a:r>
            <a:r>
              <a:rPr lang="sk-SK" dirty="0" smtClean="0"/>
              <a:t>jets</a:t>
            </a:r>
            <a:br>
              <a:rPr lang="sk-SK" dirty="0" smtClean="0"/>
            </a:br>
            <a:r>
              <a:rPr lang="sk-SK" dirty="0" smtClean="0"/>
              <a:t>back-to-back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6" name="Shape 212"/>
          <p:cNvSpPr/>
          <p:nvPr/>
        </p:nvSpPr>
        <p:spPr>
          <a:xfrm>
            <a:off x="4004235" y="4234703"/>
            <a:ext cx="4930589" cy="1769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dirty="0" smtClean="0"/>
              <a:t>Signs of creation hot spots shift by 2-4 </a:t>
            </a:r>
            <a:r>
              <a:rPr lang="en-US" sz="2300" dirty="0" err="1" smtClean="0"/>
              <a:t>fm</a:t>
            </a:r>
            <a:endParaRPr lang="en-US" sz="2300" dirty="0" smtClean="0"/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endParaRPr lang="en-US" sz="2300" dirty="0" smtClean="0"/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dirty="0" smtClean="0"/>
              <a:t>Needs further investigation</a:t>
            </a:r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lang="en-US" sz="2300" dirty="0" smtClean="0"/>
              <a:t>-- Be mindful of fluctuations and hydrodynamic expansion</a:t>
            </a:r>
          </a:p>
        </p:txBody>
      </p:sp>
    </p:spTree>
    <p:extLst>
      <p:ext uri="{BB962C8B-B14F-4D97-AF65-F5344CB8AC3E}">
        <p14:creationId xmlns:p14="http://schemas.microsoft.com/office/powerpoint/2010/main" val="411147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14" name="Group 514"/>
          <p:cNvGrpSpPr/>
          <p:nvPr/>
        </p:nvGrpSpPr>
        <p:grpSpPr>
          <a:xfrm>
            <a:off x="326451" y="1269552"/>
            <a:ext cx="8017450" cy="2739260"/>
            <a:chOff x="0" y="0"/>
            <a:chExt cx="8908277" cy="3043621"/>
          </a:xfrm>
        </p:grpSpPr>
        <p:grpSp>
          <p:nvGrpSpPr>
            <p:cNvPr id="512" name="Group 512"/>
            <p:cNvGrpSpPr/>
            <p:nvPr/>
          </p:nvGrpSpPr>
          <p:grpSpPr>
            <a:xfrm>
              <a:off x="0" y="79618"/>
              <a:ext cx="3759225" cy="2964003"/>
              <a:chOff x="0" y="0"/>
              <a:chExt cx="3759224" cy="2964001"/>
            </a:xfrm>
          </p:grpSpPr>
          <p:pic>
            <p:nvPicPr>
              <p:cNvPr id="510" name="droppedImage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759225" cy="2964002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511" name="Shape 511"/>
              <p:cNvSpPr/>
              <p:nvPr/>
            </p:nvSpPr>
            <p:spPr>
              <a:xfrm>
                <a:off x="601653" y="2219212"/>
                <a:ext cx="1739901" cy="266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1480">
                  <a:defRPr sz="1800">
                    <a:uFillTx/>
                  </a:defRPr>
                </a:pPr>
                <a:r>
                  <a:rPr sz="900" i="1" dirty="0">
                    <a:latin typeface="Times"/>
                    <a:ea typeface="Times"/>
                    <a:cs typeface="Times"/>
                    <a:sym typeface="Times"/>
                  </a:rPr>
                  <a:t>T. Renk, PRC </a:t>
                </a:r>
                <a:r>
                  <a:rPr sz="900" b="1" i="1" dirty="0">
                    <a:latin typeface="Times"/>
                    <a:ea typeface="Times"/>
                    <a:cs typeface="Times"/>
                    <a:sym typeface="Times"/>
                  </a:rPr>
                  <a:t>88</a:t>
                </a:r>
                <a:r>
                  <a:rPr sz="900" i="1" dirty="0">
                    <a:latin typeface="Times"/>
                    <a:ea typeface="Times"/>
                    <a:cs typeface="Times"/>
                    <a:sym typeface="Times"/>
                  </a:rPr>
                  <a:t>, 044905 (2013)</a:t>
                </a:r>
              </a:p>
            </p:txBody>
          </p:sp>
        </p:grpSp>
        <p:sp>
          <p:nvSpPr>
            <p:cNvPr id="513" name="Shape 513"/>
            <p:cNvSpPr/>
            <p:nvPr/>
          </p:nvSpPr>
          <p:spPr>
            <a:xfrm>
              <a:off x="4183876" y="0"/>
              <a:ext cx="4724401" cy="13678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000" b="1" u="sng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  <a:t>LHC: </a:t>
              </a:r>
              <a:br>
                <a:rPr sz="2000" b="1" u="sng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</a:br>
              <a:r>
                <a:rPr sz="2000" b="1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  <a:t>Larger energy loss at early times</a:t>
              </a:r>
            </a:p>
            <a:p>
              <a:pPr lvl="0">
                <a:defRPr sz="1800">
                  <a:uFillTx/>
                </a:defRPr>
              </a:pPr>
              <a:r>
                <a:rPr sz="2000" b="1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  <a:t>→ more diffusion in medium </a:t>
              </a:r>
              <a:br>
                <a:rPr sz="2000" b="1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</a:br>
              <a:r>
                <a:rPr sz="2000" b="1" dirty="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sym typeface="Helvetica"/>
                </a:rPr>
                <a:t>→ larger angles</a:t>
              </a:r>
            </a:p>
          </p:txBody>
        </p:sp>
      </p:grpSp>
      <p:sp>
        <p:nvSpPr>
          <p:cNvPr id="515" name="Shape 515"/>
          <p:cNvSpPr/>
          <p:nvPr/>
        </p:nvSpPr>
        <p:spPr>
          <a:xfrm>
            <a:off x="4077843" y="2552430"/>
            <a:ext cx="4652010" cy="158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2000" b="1" u="sng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RHIC:</a:t>
            </a:r>
            <a: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 </a:t>
            </a:r>
          </a:p>
          <a:p>
            <a:pPr>
              <a:spcBef>
                <a:spcPts val="360"/>
              </a:spcBef>
              <a:defRPr sz="1800">
                <a:uFillTx/>
              </a:defRPr>
            </a:pPr>
            <a: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Quenched energy closer to initial </a:t>
            </a:r>
            <a:b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</a:br>
            <a: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parton/jet direction. Can utilize biases</a:t>
            </a:r>
            <a:b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</a:br>
            <a: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for systematic exploration.</a:t>
            </a:r>
          </a:p>
          <a:p>
            <a:pPr lvl="0">
              <a:defRPr sz="1800">
                <a:uFillTx/>
              </a:defRPr>
            </a:pPr>
            <a:r>
              <a:rPr sz="2000" b="1" dirty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sym typeface="Helvetica"/>
              </a:rPr>
              <a:t>→ (easier) to study soft gluon radiation</a:t>
            </a:r>
          </a:p>
        </p:txBody>
      </p:sp>
      <p:pic>
        <p:nvPicPr>
          <p:cNvPr id="18" name="Picture 17" descr="Screen Shot 2015-06-04 at 4.15.41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2" y="4008813"/>
            <a:ext cx="3158454" cy="2330006"/>
          </a:xfrm>
          <a:prstGeom prst="rect">
            <a:avLst/>
          </a:prstGeom>
        </p:spPr>
      </p:pic>
      <p:sp>
        <p:nvSpPr>
          <p:cNvPr id="19" name="Shape 521"/>
          <p:cNvSpPr/>
          <p:nvPr/>
        </p:nvSpPr>
        <p:spPr>
          <a:xfrm>
            <a:off x="7431662" y="5570273"/>
            <a:ext cx="1682456" cy="7386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dirty="0">
                <a:sym typeface="Helvetica"/>
              </a:rPr>
              <a:t>R=0.4</a:t>
            </a:r>
            <a:r>
              <a:rPr sz="1400" dirty="0" smtClean="0">
                <a:sym typeface="Helvetica"/>
              </a:rPr>
              <a:t>,p</a:t>
            </a:r>
            <a:r>
              <a:rPr sz="1400" baseline="-25000" dirty="0" smtClean="0">
                <a:sym typeface="Helvetica"/>
              </a:rPr>
              <a:t>T</a:t>
            </a:r>
            <a:r>
              <a:rPr sz="1400" baseline="30000" dirty="0" smtClean="0">
                <a:sym typeface="Helvetica"/>
              </a:rPr>
              <a:t>Cut</a:t>
            </a:r>
            <a:r>
              <a:rPr sz="1400" dirty="0">
                <a:sym typeface="Helvetica"/>
              </a:rPr>
              <a:t>&gt;2 </a:t>
            </a:r>
            <a:r>
              <a:rPr sz="1400" dirty="0" smtClean="0">
                <a:sym typeface="Helvetica"/>
              </a:rPr>
              <a:t>GeV</a:t>
            </a:r>
            <a:r>
              <a:rPr lang="en-US" sz="1400" dirty="0" smtClean="0">
                <a:sym typeface="Helvetica"/>
              </a:rPr>
              <a:t>/</a:t>
            </a:r>
            <a:r>
              <a:rPr lang="en-US" sz="1400" i="1" dirty="0" smtClean="0">
                <a:sym typeface="Helvetica"/>
              </a:rPr>
              <a:t>c</a:t>
            </a:r>
          </a:p>
          <a:p>
            <a:pPr lvl="0"/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T. </a:t>
            </a:r>
            <a:r>
              <a:rPr lang="en-US" sz="1400" i="1" dirty="0" err="1">
                <a:latin typeface="Times"/>
                <a:ea typeface="Times"/>
                <a:cs typeface="Times"/>
                <a:sym typeface="Times"/>
              </a:rPr>
              <a:t>Renk</a:t>
            </a:r>
            <a:r>
              <a:rPr lang="en-US" sz="1400" i="1" dirty="0">
                <a:latin typeface="Times"/>
                <a:ea typeface="Times"/>
                <a:cs typeface="Times"/>
                <a:sym typeface="Times"/>
              </a:rPr>
              <a:t>,  PRC 87, 024905 (2013</a:t>
            </a:r>
            <a:r>
              <a:rPr lang="en-US" sz="1400" i="1" dirty="0" smtClean="0">
                <a:latin typeface="Times"/>
                <a:ea typeface="Times"/>
                <a:cs typeface="Times"/>
                <a:sym typeface="Times"/>
              </a:rPr>
              <a:t>)</a:t>
            </a:r>
            <a:endParaRPr lang="en-US" sz="1400"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77843" y="4456968"/>
            <a:ext cx="3570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RHIC </a:t>
            </a:r>
            <a:r>
              <a:rPr lang="en-US" sz="2000" dirty="0" smtClean="0"/>
              <a:t>Advantage:</a:t>
            </a:r>
            <a:br>
              <a:rPr lang="en-US" sz="2000" dirty="0" smtClean="0"/>
            </a:br>
            <a:r>
              <a:rPr lang="en-US" sz="2000" dirty="0" smtClean="0"/>
              <a:t>Steeply </a:t>
            </a:r>
            <a:r>
              <a:rPr lang="en-US" sz="2000" dirty="0"/>
              <a:t>falling spectrum</a:t>
            </a:r>
            <a:br>
              <a:rPr lang="en-US" sz="2000" dirty="0"/>
            </a:br>
            <a:r>
              <a:rPr lang="en-US" sz="2000" dirty="0" smtClean="0"/>
              <a:t>  </a:t>
            </a:r>
            <a:r>
              <a:rPr lang="is-IS" sz="2000" b="1" dirty="0">
                <a:uFill>
                  <a:solidFill>
                    <a:srgbClr val="941100"/>
                  </a:solidFill>
                </a:uFill>
                <a:sym typeface="Helvetica"/>
              </a:rPr>
              <a:t>→ </a:t>
            </a:r>
            <a:r>
              <a:rPr lang="en-US" sz="2000" dirty="0" smtClean="0"/>
              <a:t>Good </a:t>
            </a:r>
            <a:r>
              <a:rPr lang="en-US" sz="2000" dirty="0"/>
              <a:t>correlation between</a:t>
            </a:r>
            <a:br>
              <a:rPr lang="en-US" sz="2000" dirty="0"/>
            </a:br>
            <a:r>
              <a:rPr lang="en-US" sz="2000" dirty="0" smtClean="0"/>
              <a:t>jet  and original energy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</a:t>
            </a:r>
            <a:r>
              <a:rPr lang="en-US" dirty="0" err="1" smtClean="0"/>
              <a:t>vs</a:t>
            </a:r>
            <a:r>
              <a:rPr lang="en-US" dirty="0" smtClean="0"/>
              <a:t> LHC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j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575411" y="421626"/>
            <a:ext cx="4498812" cy="6155055"/>
          </a:xfrm>
          <a:prstGeom prst="rect">
            <a:avLst/>
          </a:prstGeom>
          <a:ln w="12700">
            <a:round/>
          </a:ln>
        </p:spPr>
      </p:pic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rmAutofit fontScale="90000"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>
                <a:uFill>
                  <a:solidFill/>
                </a:uFill>
              </a:rPr>
              <a:t>Di-Jet Imbalance A</a:t>
            </a:r>
            <a:r>
              <a:rPr lang="en-US" sz="2800" baseline="-5999" dirty="0">
                <a:uFill>
                  <a:solidFill/>
                </a:uFill>
              </a:rPr>
              <a:t>J</a:t>
            </a:r>
            <a:r>
              <a:rPr lang="en-US" sz="2800" dirty="0">
                <a:uFill>
                  <a:solidFill/>
                </a:uFill>
              </a:rPr>
              <a:t> </a:t>
            </a:r>
            <a:br>
              <a:rPr lang="en-US" sz="2800" dirty="0">
                <a:uFill>
                  <a:solidFill/>
                </a:uFill>
              </a:rPr>
            </a:br>
            <a:r>
              <a:rPr lang="en-US" sz="2800" dirty="0">
                <a:uFill>
                  <a:solidFill/>
                </a:uFill>
              </a:rPr>
              <a:t>Central </a:t>
            </a:r>
            <a:r>
              <a:rPr lang="en-US" sz="2800" dirty="0" err="1">
                <a:uFill>
                  <a:solidFill/>
                </a:uFill>
              </a:rPr>
              <a:t>Au+Au</a:t>
            </a:r>
            <a:r>
              <a:rPr lang="en-US" sz="2800" dirty="0">
                <a:uFill>
                  <a:solidFill/>
                </a:uFill>
              </a:rPr>
              <a:t>, R=</a:t>
            </a:r>
            <a:r>
              <a:rPr lang="en-US" sz="2800" dirty="0" smtClean="0">
                <a:uFill>
                  <a:solidFill/>
                </a:uFill>
              </a:rPr>
              <a:t>0.2</a:t>
            </a:r>
            <a:endParaRPr sz="2500" b="1" dirty="0">
              <a:uFill>
                <a:solidFill/>
              </a:u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5227724" y="2055563"/>
            <a:ext cx="2160240" cy="846311"/>
          </a:xfrm>
          <a:prstGeom prst="rect">
            <a:avLst/>
          </a:prstGeom>
          <a:solidFill>
            <a:srgbClr val="FFFFFF"/>
          </a:solidFill>
          <a:ln w="12700"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210" name="Group 210"/>
          <p:cNvGrpSpPr/>
          <p:nvPr/>
        </p:nvGrpSpPr>
        <p:grpSpPr>
          <a:xfrm>
            <a:off x="1747289" y="1249747"/>
            <a:ext cx="6155055" cy="4498814"/>
            <a:chOff x="0" y="0"/>
            <a:chExt cx="7200900" cy="5130800"/>
          </a:xfrm>
        </p:grpSpPr>
        <p:pic>
          <p:nvPicPr>
            <p:cNvPr id="207" name="aj_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035050" y="-1035050"/>
              <a:ext cx="5130800" cy="720090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208" name="Shape 208"/>
            <p:cNvSpPr/>
            <p:nvPr/>
          </p:nvSpPr>
          <p:spPr>
            <a:xfrm>
              <a:off x="3816350" y="869950"/>
              <a:ext cx="2425700" cy="457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3829050" y="1568450"/>
              <a:ext cx="2514600" cy="304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11" name="Shape 211"/>
          <p:cNvSpPr/>
          <p:nvPr/>
        </p:nvSpPr>
        <p:spPr>
          <a:xfrm>
            <a:off x="228601" y="2926080"/>
            <a:ext cx="10259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>
                <a:uFill>
                  <a:solidFill/>
                </a:uFill>
                <a:sym typeface="Helvetica"/>
              </a:rPr>
              <a:t>Sys. Uncertainties:</a:t>
            </a:r>
            <a:br>
              <a:rPr sz="1100">
                <a:uFill>
                  <a:solidFill/>
                </a:uFill>
                <a:sym typeface="Helvetica"/>
              </a:rPr>
            </a:br>
            <a:r>
              <a:rPr sz="1100">
                <a:uFill>
                  <a:solidFill/>
                </a:uFill>
                <a:sym typeface="Helvetica"/>
              </a:rPr>
              <a:t>- tracking eff. 6%</a:t>
            </a:r>
            <a:br>
              <a:rPr sz="1100">
                <a:uFill>
                  <a:solidFill/>
                </a:uFill>
                <a:sym typeface="Helvetica"/>
              </a:rPr>
            </a:br>
            <a:r>
              <a:rPr sz="1100">
                <a:uFill>
                  <a:solidFill/>
                </a:uFill>
                <a:sym typeface="Helvetica"/>
              </a:rPr>
              <a:t>- tower energy</a:t>
            </a:r>
            <a:br>
              <a:rPr sz="1100">
                <a:uFill>
                  <a:solidFill/>
                </a:uFill>
                <a:sym typeface="Helvetica"/>
              </a:rPr>
            </a:br>
            <a:r>
              <a:rPr sz="1100">
                <a:uFill>
                  <a:solidFill/>
                </a:uFill>
                <a:sym typeface="Helvetica"/>
              </a:rPr>
              <a:t>  scale 2% </a:t>
            </a:r>
          </a:p>
        </p:txBody>
      </p:sp>
      <p:pic>
        <p:nvPicPr>
          <p:cNvPr id="213" name="aj_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575411" y="509166"/>
            <a:ext cx="4498812" cy="6155055"/>
          </a:xfrm>
          <a:prstGeom prst="rect">
            <a:avLst/>
          </a:prstGeom>
          <a:ln w="12700">
            <a:round/>
          </a:ln>
        </p:spPr>
      </p:pic>
      <p:sp>
        <p:nvSpPr>
          <p:cNvPr id="214" name="Shape 214"/>
          <p:cNvSpPr/>
          <p:nvPr/>
        </p:nvSpPr>
        <p:spPr>
          <a:xfrm>
            <a:off x="6921867" y="5572500"/>
            <a:ext cx="660403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  <a:sym typeface="Helvetica"/>
              </a:rPr>
              <a:t>|A</a:t>
            </a:r>
            <a:r>
              <a:rPr baseline="-5999" dirty="0">
                <a:uFill>
                  <a:solidFill/>
                </a:uFill>
                <a:sym typeface="Helvetica"/>
              </a:rPr>
              <a:t>J</a:t>
            </a:r>
            <a:r>
              <a:rPr dirty="0">
                <a:uFill>
                  <a:solidFill/>
                </a:uFill>
                <a:sym typeface="Helvetica"/>
              </a:rPr>
              <a:t>|</a:t>
            </a:r>
          </a:p>
        </p:txBody>
      </p:sp>
      <p:grpSp>
        <p:nvGrpSpPr>
          <p:cNvPr id="217" name="Group 217"/>
          <p:cNvGrpSpPr/>
          <p:nvPr/>
        </p:nvGrpSpPr>
        <p:grpSpPr>
          <a:xfrm>
            <a:off x="6084974" y="3810068"/>
            <a:ext cx="1040603" cy="367506"/>
            <a:chOff x="0" y="0"/>
            <a:chExt cx="1217418" cy="419133"/>
          </a:xfrm>
        </p:grpSpPr>
        <p:pic>
          <p:nvPicPr>
            <p:cNvPr id="215" name="Star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6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Shape 216"/>
            <p:cNvSpPr/>
            <p:nvPr/>
          </p:nvSpPr>
          <p:spPr>
            <a:xfrm>
              <a:off x="368300" y="196850"/>
              <a:ext cx="849118" cy="222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1300" dirty="0">
                  <a:uFill>
                    <a:solidFill/>
                  </a:uFill>
                </a:rPr>
                <a:t>Preliminary</a:t>
              </a:r>
            </a:p>
          </p:txBody>
        </p:sp>
      </p:grpSp>
      <p:sp>
        <p:nvSpPr>
          <p:cNvPr id="218" name="Shape 218"/>
          <p:cNvSpPr/>
          <p:nvPr/>
        </p:nvSpPr>
        <p:spPr>
          <a:xfrm rot="16200000">
            <a:off x="997125" y="2302452"/>
            <a:ext cx="1681487" cy="2616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Event Fraction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2087293" y="1353782"/>
            <a:ext cx="560964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300" b="1" dirty="0">
                <a:uFill>
                  <a:solidFill/>
                </a:uFill>
                <a:sym typeface="Helvetica"/>
              </a:rPr>
              <a:t>Anti-k</a:t>
            </a:r>
            <a:r>
              <a:rPr sz="1300" b="1" baseline="-5999" dirty="0">
                <a:uFill>
                  <a:solidFill/>
                </a:uFill>
                <a:sym typeface="Helvetica"/>
              </a:rPr>
              <a:t>T</a:t>
            </a:r>
            <a:r>
              <a:rPr sz="1300" b="1" dirty="0">
                <a:uFill>
                  <a:solidFill/>
                </a:uFill>
                <a:sym typeface="Helvetica"/>
              </a:rPr>
              <a:t> R=0.2, </a:t>
            </a:r>
            <a:r>
              <a:rPr sz="1300" b="1" dirty="0" smtClean="0">
                <a:uFill>
                  <a:solidFill/>
                </a:uFill>
                <a:sym typeface="Helvetica"/>
              </a:rPr>
              <a:t>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&gt;16 GeV &amp; 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T,</a:t>
            </a:r>
            <a:r>
              <a:rPr lang="en-US" sz="1300" b="1" baseline="30000" dirty="0" smtClean="0">
                <a:uFill>
                  <a:solidFill/>
                </a:uFill>
                <a:sym typeface="Helvetica"/>
              </a:rPr>
              <a:t>SubLead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&gt;8 GeV with p</a:t>
            </a:r>
            <a:r>
              <a:rPr sz="1300" b="1" baseline="-5999" dirty="0" smtClean="0">
                <a:uFill>
                  <a:solidFill/>
                </a:uFill>
                <a:sym typeface="Helvetica"/>
              </a:rPr>
              <a:t>T</a:t>
            </a:r>
            <a:r>
              <a:rPr sz="1300" b="1" baseline="31999" dirty="0" smtClean="0">
                <a:uFill>
                  <a:solidFill/>
                </a:uFill>
                <a:sym typeface="Helvetica"/>
              </a:rPr>
              <a:t>cut</a:t>
            </a:r>
            <a:r>
              <a:rPr sz="1300" b="1" dirty="0" smtClean="0">
                <a:uFill>
                  <a:solidFill/>
                </a:uFill>
                <a:sym typeface="Helvetica"/>
              </a:rPr>
              <a:t>&gt;2 </a:t>
            </a:r>
            <a:r>
              <a:rPr sz="1300" b="1" dirty="0">
                <a:uFill>
                  <a:solidFill/>
                </a:uFill>
                <a:sym typeface="Helvetica"/>
              </a:rPr>
              <a:t>GeV/c</a:t>
            </a:r>
          </a:p>
        </p:txBody>
      </p:sp>
      <p:sp>
        <p:nvSpPr>
          <p:cNvPr id="220" name="Shape 220"/>
          <p:cNvSpPr/>
          <p:nvPr/>
        </p:nvSpPr>
        <p:spPr>
          <a:xfrm>
            <a:off x="7680960" y="2811780"/>
            <a:ext cx="9426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p-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value</a:t>
            </a:r>
            <a:r>
              <a:rPr lang="en-US"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&lt;</a:t>
            </a:r>
            <a:r>
              <a:rPr lang="en-US"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 </a:t>
            </a:r>
            <a:r>
              <a:rPr sz="1100" dirty="0" smtClea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10</a:t>
            </a:r>
            <a:r>
              <a:rPr sz="11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-10</a:t>
            </a:r>
            <a:br>
              <a:rPr sz="1100" baseline="31999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</a:br>
            <a:r>
              <a:rPr sz="11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sym typeface="Helvetica"/>
              </a:rPr>
              <a:t>(stat. error only)</a:t>
            </a:r>
          </a:p>
        </p:txBody>
      </p:sp>
      <p:sp>
        <p:nvSpPr>
          <p:cNvPr id="221" name="Shape 221"/>
          <p:cNvSpPr/>
          <p:nvPr/>
        </p:nvSpPr>
        <p:spPr>
          <a:xfrm>
            <a:off x="7680960" y="3257550"/>
            <a:ext cx="9426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100" dirty="0">
                <a:uFill>
                  <a:solidFill/>
                </a:uFill>
                <a:sym typeface="Helvetica"/>
              </a:rPr>
              <a:t>p-</a:t>
            </a:r>
            <a:r>
              <a:rPr sz="1100" dirty="0" smtClean="0">
                <a:uFill>
                  <a:solidFill/>
                </a:uFill>
                <a:sym typeface="Helvetica"/>
              </a:rPr>
              <a:t>value</a:t>
            </a:r>
            <a:r>
              <a:rPr lang="en-US" sz="1100" dirty="0" smtClean="0">
                <a:uFill>
                  <a:solidFill/>
                </a:uFill>
                <a:sym typeface="Helvetica"/>
              </a:rPr>
              <a:t> </a:t>
            </a:r>
            <a:r>
              <a:rPr sz="1100" dirty="0" smtClean="0">
                <a:uFill>
                  <a:solidFill/>
                </a:uFill>
                <a:sym typeface="Helvetica"/>
              </a:rPr>
              <a:t>&lt;</a:t>
            </a:r>
            <a:r>
              <a:rPr lang="en-US" sz="1100" dirty="0" smtClean="0">
                <a:uFill>
                  <a:solidFill/>
                </a:uFill>
                <a:sym typeface="Helvetica"/>
              </a:rPr>
              <a:t> </a:t>
            </a:r>
            <a:r>
              <a:rPr sz="1100" dirty="0" smtClean="0">
                <a:uFill>
                  <a:solidFill/>
                </a:uFill>
                <a:sym typeface="Helvetica"/>
              </a:rPr>
              <a:t>10</a:t>
            </a:r>
            <a:r>
              <a:rPr sz="1100" baseline="31999" dirty="0">
                <a:uFill>
                  <a:solidFill/>
                </a:uFill>
                <a:sym typeface="Helvetica"/>
              </a:rPr>
              <a:t>-4</a:t>
            </a:r>
            <a:br>
              <a:rPr sz="1100" baseline="31999" dirty="0">
                <a:uFill>
                  <a:solidFill/>
                </a:uFill>
                <a:sym typeface="Helvetica"/>
              </a:rPr>
            </a:br>
            <a:r>
              <a:rPr sz="1100" dirty="0">
                <a:uFill>
                  <a:solidFill/>
                </a:uFill>
                <a:sym typeface="Helvetica"/>
              </a:rPr>
              <a:t>(stat. error only)</a:t>
            </a:r>
          </a:p>
        </p:txBody>
      </p:sp>
      <p:sp>
        <p:nvSpPr>
          <p:cNvPr id="212" name="Shape 212"/>
          <p:cNvSpPr/>
          <p:nvPr/>
        </p:nvSpPr>
        <p:spPr>
          <a:xfrm>
            <a:off x="1758483" y="5666086"/>
            <a:ext cx="614386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ym typeface="Helvetica"/>
              </a:rPr>
              <a:t>Matched Au+Au A</a:t>
            </a:r>
            <a:r>
              <a:rPr sz="2200" b="1" baseline="-5999" dirty="0">
                <a:sym typeface="Helvetica"/>
              </a:rPr>
              <a:t>J</a:t>
            </a:r>
            <a:r>
              <a:rPr sz="2200" b="1" dirty="0">
                <a:sym typeface="Helvetica"/>
              </a:rPr>
              <a:t> ≠  p+p A</a:t>
            </a:r>
            <a:r>
              <a:rPr sz="2200" b="1" baseline="-5999" dirty="0">
                <a:sym typeface="Helvetica"/>
              </a:rPr>
              <a:t>J </a:t>
            </a:r>
            <a:r>
              <a:rPr sz="2200" b="1" dirty="0">
                <a:sym typeface="Helvetica"/>
              </a:rPr>
              <a:t>for R=0.2</a:t>
            </a:r>
          </a:p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>
                <a:sym typeface="Helvetica"/>
              </a:rPr>
              <a:t>→ (recoil) Jet broadening in 0.2 − 0.4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 useBgFill="1">
        <p:nvSpPr>
          <p:cNvPr id="23" name="TextBox 22"/>
          <p:cNvSpPr txBox="1"/>
          <p:nvPr/>
        </p:nvSpPr>
        <p:spPr>
          <a:xfrm>
            <a:off x="5563393" y="3011328"/>
            <a:ext cx="151936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Central </a:t>
            </a:r>
            <a:r>
              <a:rPr lang="en-US" sz="1300" b="1" dirty="0" err="1" smtClean="0"/>
              <a:t>Au+Au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anti-</a:t>
            </a:r>
            <a:r>
              <a:rPr lang="en-US" sz="1300" b="1" dirty="0" err="1" smtClean="0"/>
              <a:t>k</a:t>
            </a:r>
            <a:r>
              <a:rPr lang="en-US" sz="1300" b="1" baseline="-25000" dirty="0" err="1" smtClean="0"/>
              <a:t>T</a:t>
            </a:r>
            <a:r>
              <a:rPr lang="en-US" sz="1300" b="1" dirty="0" smtClean="0"/>
              <a:t>, R</a:t>
            </a:r>
            <a:r>
              <a:rPr lang="en-US" sz="1300" b="1" smtClean="0"/>
              <a:t>=0.2</a:t>
            </a:r>
            <a:endParaRPr lang="en-US" sz="1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 advAuto="0"/>
      <p:bldP spid="221" grpId="0" animBg="1" advAuto="0"/>
      <p:bldP spid="212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title"/>
          </p:nvPr>
        </p:nvSpPr>
        <p:spPr>
          <a:xfrm>
            <a:off x="262890" y="11430"/>
            <a:ext cx="8606791" cy="5829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>
                <a:uFillTx/>
              </a:defRPr>
            </a:pPr>
            <a:r>
              <a:rPr sz="2500" b="1">
                <a:uFill>
                  <a:solidFill/>
                </a:uFill>
              </a:rPr>
              <a:t> PYTHIA8 Particle Level (PL) and Toy Bkg. Model</a:t>
            </a:r>
          </a:p>
        </p:txBody>
      </p:sp>
      <p:sp>
        <p:nvSpPr>
          <p:cNvPr id="492" name="Shape 492"/>
          <p:cNvSpPr/>
          <p:nvPr/>
        </p:nvSpPr>
        <p:spPr>
          <a:xfrm>
            <a:off x="2034540" y="925830"/>
            <a:ext cx="4911601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400" b="1">
                <a:uFill>
                  <a:solidFill/>
                </a:uFill>
                <a:sym typeface="Helvetica"/>
              </a:rPr>
              <a:t>Anti-k</a:t>
            </a:r>
            <a:r>
              <a:rPr sz="1400" b="1" baseline="-5999">
                <a:uFill>
                  <a:solidFill/>
                </a:uFill>
                <a:sym typeface="Helvetica"/>
              </a:rPr>
              <a:t>T</a:t>
            </a:r>
            <a:r>
              <a:rPr sz="1400" b="1">
                <a:uFill>
                  <a:solidFill/>
                </a:uFill>
                <a:sym typeface="Helvetica"/>
              </a:rPr>
              <a:t> R=0.4, p</a:t>
            </a:r>
            <a:r>
              <a:rPr sz="1400" b="1" baseline="-5999">
                <a:uFill>
                  <a:solidFill/>
                </a:uFill>
                <a:sym typeface="Helvetica"/>
              </a:rPr>
              <a:t>T,1</a:t>
            </a:r>
            <a:r>
              <a:rPr sz="1400" b="1">
                <a:uFill>
                  <a:solidFill/>
                </a:uFill>
                <a:sym typeface="Helvetica"/>
              </a:rPr>
              <a:t>&gt;20 GeV &amp; p</a:t>
            </a:r>
            <a:r>
              <a:rPr sz="1400" b="1" baseline="-5999">
                <a:uFill>
                  <a:solidFill/>
                </a:uFill>
                <a:sym typeface="Helvetica"/>
              </a:rPr>
              <a:t>T,2</a:t>
            </a:r>
            <a:r>
              <a:rPr sz="1400" b="1">
                <a:uFill>
                  <a:solidFill/>
                </a:uFill>
                <a:sym typeface="Helvetica"/>
              </a:rPr>
              <a:t>&gt;10 GeV with p</a:t>
            </a:r>
            <a:r>
              <a:rPr sz="1400" b="1" baseline="-5999">
                <a:uFill>
                  <a:solidFill/>
                </a:uFill>
                <a:sym typeface="Helvetica"/>
              </a:rPr>
              <a:t>T</a:t>
            </a:r>
            <a:r>
              <a:rPr sz="1400" b="1" baseline="31999">
                <a:uFill>
                  <a:solidFill/>
                </a:uFill>
                <a:sym typeface="Helvetica"/>
              </a:rPr>
              <a:t>cut</a:t>
            </a:r>
            <a:r>
              <a:rPr sz="1400" b="1">
                <a:uFill>
                  <a:solidFill/>
                </a:uFill>
                <a:sym typeface="Helvetica"/>
              </a:rPr>
              <a:t>&gt;2 GeV</a:t>
            </a:r>
          </a:p>
        </p:txBody>
      </p:sp>
      <p:grpSp>
        <p:nvGrpSpPr>
          <p:cNvPr id="497" name="Group 497"/>
          <p:cNvGrpSpPr/>
          <p:nvPr/>
        </p:nvGrpSpPr>
        <p:grpSpPr>
          <a:xfrm>
            <a:off x="646435" y="754380"/>
            <a:ext cx="7811767" cy="5543550"/>
            <a:chOff x="51511" y="0"/>
            <a:chExt cx="8679739" cy="6159500"/>
          </a:xfrm>
        </p:grpSpPr>
        <p:grpSp>
          <p:nvGrpSpPr>
            <p:cNvPr id="495" name="Group 495"/>
            <p:cNvGrpSpPr/>
            <p:nvPr/>
          </p:nvGrpSpPr>
          <p:grpSpPr>
            <a:xfrm>
              <a:off x="95249" y="0"/>
              <a:ext cx="8636001" cy="6159500"/>
              <a:chOff x="0" y="0"/>
              <a:chExt cx="8636000" cy="6159500"/>
            </a:xfrm>
          </p:grpSpPr>
          <p:pic>
            <p:nvPicPr>
              <p:cNvPr id="493" name="pythia_compare.gi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8636000" cy="6159500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494" name="Shape 494"/>
              <p:cNvSpPr/>
              <p:nvPr/>
            </p:nvSpPr>
            <p:spPr>
              <a:xfrm>
                <a:off x="4889500" y="736600"/>
                <a:ext cx="2235562" cy="15388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  <a:sym typeface="Helvetica"/>
                  </a:rPr>
                  <a:t>Pythia8 PL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FF2600"/>
                    </a:solidFill>
                    <a:uFill>
                      <a:solidFill>
                        <a:srgbClr val="FF2600"/>
                      </a:solidFill>
                    </a:uFill>
                    <a:sym typeface="Helvetica"/>
                  </a:rPr>
                  <a:t>Pythia8 PL &amp; Bkg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0433FF"/>
                    </a:solidFill>
                    <a:uFill>
                      <a:solidFill>
                        <a:srgbClr val="0433FF"/>
                      </a:solidFill>
                    </a:uFill>
                    <a:sym typeface="Helvetica"/>
                  </a:rPr>
                  <a:t>Pythia8 PL &amp; Bkg (v2)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FF40FF"/>
                    </a:solidFill>
                    <a:uFill>
                      <a:solidFill>
                        <a:srgbClr val="FF40FF"/>
                      </a:solidFill>
                    </a:uFill>
                    <a:sym typeface="Helvetica"/>
                  </a:rPr>
                  <a:t>Pythia8 PL &amp; Bkg</a:t>
                </a:r>
              </a:p>
              <a:p>
                <a:pPr lvl="0">
                  <a:defRPr sz="1800">
                    <a:uFillTx/>
                  </a:defRPr>
                </a:pPr>
                <a:r>
                  <a:rPr>
                    <a:solidFill>
                      <a:srgbClr val="FF40FF"/>
                    </a:solidFill>
                    <a:uFill>
                      <a:solidFill>
                        <a:srgbClr val="FF40FF"/>
                      </a:solidFill>
                    </a:uFill>
                    <a:sym typeface="Helvetica"/>
                  </a:rPr>
                  <a:t>&amp; track eff. Y07</a:t>
                </a:r>
              </a:p>
            </p:txBody>
          </p:sp>
        </p:grpSp>
        <p:sp>
          <p:nvSpPr>
            <p:cNvPr id="496" name="Shape 496"/>
            <p:cNvSpPr/>
            <p:nvPr/>
          </p:nvSpPr>
          <p:spPr>
            <a:xfrm rot="16200000">
              <a:off x="-762000" y="1289761"/>
              <a:ext cx="1917700" cy="2906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9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700">
                  <a:uFill>
                    <a:solidFill/>
                  </a:uFill>
                </a:rPr>
                <a:t>Event Fraction</a:t>
              </a:r>
            </a:p>
          </p:txBody>
        </p:sp>
      </p:grp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30674" y="1296524"/>
            <a:ext cx="4814468" cy="4950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</a:rPr>
              <a:t>Resulting clusters are </a:t>
            </a:r>
            <a:r>
              <a:rPr lang="en-US" sz="2200" b="1" dirty="0" smtClean="0">
                <a:solidFill>
                  <a:prstClr val="black"/>
                </a:solidFill>
              </a:rPr>
              <a:t>jets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</a:p>
          <a:p>
            <a:pPr marL="731520" lvl="1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200" b="1" dirty="0" smtClean="0">
                <a:solidFill>
                  <a:srgbClr val="464653"/>
                </a:solidFill>
                <a:sym typeface="Wingdings"/>
              </a:rPr>
              <a:t>Operational </a:t>
            </a:r>
            <a:r>
              <a:rPr lang="en-US" sz="2200" dirty="0" smtClean="0">
                <a:solidFill>
                  <a:srgbClr val="464653"/>
                </a:solidFill>
                <a:sym typeface="Wingdings"/>
              </a:rPr>
              <a:t>definition. No unambiguous jet definition exists!</a:t>
            </a: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endParaRPr lang="en-US" sz="2200" dirty="0" smtClean="0">
              <a:solidFill>
                <a:prstClr val="black"/>
              </a:solidFill>
              <a:sym typeface="Wingdings"/>
            </a:endParaRPr>
          </a:p>
          <a:p>
            <a:pPr marL="274320" lvl="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Advantages</a:t>
            </a:r>
            <a:r>
              <a:rPr lang="en-US" sz="2200" dirty="0">
                <a:solidFill>
                  <a:prstClr val="black"/>
                </a:solidFill>
                <a:sym typeface="Wingdings"/>
              </a:rPr>
              <a:t>: </a:t>
            </a: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1900" dirty="0">
                <a:solidFill>
                  <a:srgbClr val="464653"/>
                </a:solidFill>
                <a:sym typeface="Wingdings"/>
              </a:rPr>
              <a:t>Minimize sensitivity to hadronization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:</a:t>
            </a:r>
            <a:br>
              <a:rPr lang="en-US" sz="1900" dirty="0" smtClean="0">
                <a:solidFill>
                  <a:srgbClr val="464653"/>
                </a:solidFill>
                <a:sym typeface="Wingdings"/>
              </a:rPr>
            </a:br>
            <a:r>
              <a:rPr lang="en-US" sz="1900" b="1" dirty="0" smtClean="0">
                <a:solidFill>
                  <a:srgbClr val="464653"/>
                </a:solidFill>
                <a:sym typeface="Wingdings"/>
              </a:rPr>
              <a:t>IR-safe 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and </a:t>
            </a:r>
            <a:r>
              <a:rPr lang="en-US" sz="1900" b="1" dirty="0" smtClean="0">
                <a:solidFill>
                  <a:srgbClr val="464653"/>
                </a:solidFill>
                <a:sym typeface="Wingdings"/>
              </a:rPr>
              <a:t>collinear</a:t>
            </a:r>
            <a:r>
              <a:rPr lang="en-US" sz="1900" b="1" dirty="0">
                <a:solidFill>
                  <a:srgbClr val="464653"/>
                </a:solidFill>
                <a:sym typeface="Wingdings"/>
              </a:rPr>
              <a:t>-</a:t>
            </a:r>
            <a:r>
              <a:rPr lang="en-US" sz="1900" b="1" dirty="0" smtClean="0">
                <a:solidFill>
                  <a:srgbClr val="464653"/>
                </a:solidFill>
                <a:sym typeface="Wingdings"/>
              </a:rPr>
              <a:t>safe 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algorithm </a:t>
            </a:r>
            <a:r>
              <a:rPr lang="en-US" sz="1900" dirty="0">
                <a:solidFill>
                  <a:srgbClr val="464653"/>
                </a:solidFill>
                <a:sym typeface="Wingdings"/>
              </a:rPr>
              <a:t>and </a:t>
            </a: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instrumentation</a:t>
            </a: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1900" dirty="0" smtClean="0">
                <a:solidFill>
                  <a:srgbClr val="464653"/>
                </a:solidFill>
                <a:sym typeface="Wingdings"/>
              </a:rPr>
              <a:t>Measure </a:t>
            </a:r>
            <a:r>
              <a:rPr lang="en-US" sz="1900" dirty="0">
                <a:solidFill>
                  <a:srgbClr val="464653"/>
                </a:solidFill>
                <a:sym typeface="Wingdings"/>
              </a:rPr>
              <a:t>energy flow: connect to dynamics of </a:t>
            </a:r>
            <a:r>
              <a:rPr lang="en-US" sz="1900" b="1" dirty="0" err="1" smtClean="0">
                <a:solidFill>
                  <a:srgbClr val="464653"/>
                </a:solidFill>
                <a:sym typeface="Wingdings"/>
              </a:rPr>
              <a:t>partons</a:t>
            </a:r>
            <a:endParaRPr lang="en-US" sz="1900" b="1" dirty="0" smtClean="0">
              <a:solidFill>
                <a:srgbClr val="464653"/>
              </a:solidFill>
              <a:sym typeface="Wingdings"/>
            </a:endParaRPr>
          </a:p>
          <a:p>
            <a:pPr marL="548640" lvl="1" indent="-274320" defTabSz="914400">
              <a:spcBef>
                <a:spcPts val="500"/>
              </a:spcBef>
              <a:buClr>
                <a:srgbClr val="9FB8CD"/>
              </a:buClr>
              <a:buSzPct val="76000"/>
              <a:buFont typeface="Wingdings 3"/>
              <a:buChar char=""/>
            </a:pPr>
            <a:r>
              <a:rPr lang="en-US" sz="1900" dirty="0" smtClean="0">
                <a:sym typeface="Wingdings"/>
              </a:rPr>
              <a:t>Comparison </a:t>
            </a:r>
            <a:r>
              <a:rPr lang="en-US" sz="1900" dirty="0">
                <a:sym typeface="Wingdings"/>
              </a:rPr>
              <a:t>to </a:t>
            </a:r>
            <a:r>
              <a:rPr lang="en-US" sz="1900" b="1" dirty="0">
                <a:sym typeface="Wingdings"/>
              </a:rPr>
              <a:t>QCD</a:t>
            </a:r>
            <a:r>
              <a:rPr lang="en-US" sz="1900" dirty="0">
                <a:sym typeface="Wingdings"/>
              </a:rPr>
              <a:t> calculations beyond event </a:t>
            </a:r>
            <a:r>
              <a:rPr lang="en-US" sz="1900" dirty="0" smtClean="0">
                <a:sym typeface="Wingdings"/>
              </a:rPr>
              <a:t>generators</a:t>
            </a:r>
            <a:endParaRPr lang="en-US" sz="2400" baseline="30000" dirty="0" smtClean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827" y="1296524"/>
            <a:ext cx="3704432" cy="4985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Sequential Clustering: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ym typeface="Wingdings"/>
              </a:rPr>
              <a:t>anti-</a:t>
            </a:r>
            <a:r>
              <a:rPr lang="en-US" sz="2400" b="1" i="1" dirty="0" err="1" smtClean="0">
                <a:sym typeface="Wingdings"/>
              </a:rPr>
              <a:t>k</a:t>
            </a:r>
            <a:r>
              <a:rPr lang="en-US" sz="2400" b="1" i="1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i="1" dirty="0" smtClean="0">
                <a:sym typeface="Wingdings"/>
              </a:rPr>
              <a:t>R</a:t>
            </a:r>
            <a:r>
              <a:rPr lang="en-US" sz="2400" dirty="0" smtClean="0">
                <a:sym typeface="Wingdings"/>
              </a:rPr>
              <a:t>=0.2—0.5</a:t>
            </a: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ym typeface="Wingdings"/>
              </a:rPr>
              <a:t>average energy density: </a:t>
            </a:r>
            <a:br>
              <a:rPr lang="en-US" sz="2400" dirty="0" smtClean="0">
                <a:sym typeface="Wingdings"/>
              </a:rPr>
            </a:br>
            <a:r>
              <a:rPr lang="en-US" sz="2400" b="1" i="1" dirty="0" err="1" smtClean="0">
                <a:sym typeface="Wingdings"/>
              </a:rPr>
              <a:t>k</a:t>
            </a:r>
            <a:r>
              <a:rPr lang="en-US" sz="2400" b="1" i="1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 algorithm, same </a:t>
            </a:r>
            <a:r>
              <a:rPr lang="en-US" sz="2400" i="1" dirty="0" smtClean="0">
                <a:sym typeface="Wingdings"/>
              </a:rPr>
              <a:t>R</a:t>
            </a:r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2400" baseline="30000" dirty="0" smtClean="0">
              <a:sym typeface="Wingdings"/>
            </a:endParaRPr>
          </a:p>
          <a:p>
            <a:endParaRPr lang="en-US" sz="2400" baseline="30000" dirty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  <a:p>
            <a:endParaRPr lang="en-US" sz="900" baseline="30000" dirty="0" smtClean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  <a:p>
            <a:endParaRPr lang="en-US" sz="900" baseline="30000" dirty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Finding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pic>
        <p:nvPicPr>
          <p:cNvPr id="7" name="Picture 6" descr="herwig-parton-level-ev-antikt-R1.0-ghosted4ro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0" y="2059576"/>
            <a:ext cx="2133010" cy="154621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862099" y="28211"/>
            <a:ext cx="228190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600" dirty="0" smtClean="0">
                <a:solidFill>
                  <a:prstClr val="black"/>
                </a:solidFill>
              </a:rPr>
              <a:t>Implementation:</a:t>
            </a:r>
          </a:p>
          <a:p>
            <a:pPr lvl="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b="1" dirty="0" smtClean="0">
                <a:solidFill>
                  <a:prstClr val="black"/>
                </a:solidFill>
              </a:rPr>
              <a:t>FastJet3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it-IT" sz="1400" i="1" dirty="0" smtClean="0">
                <a:solidFill>
                  <a:srgbClr val="464653"/>
                </a:solidFill>
              </a:rPr>
              <a:t>M. Cacciari and G. Salam</a:t>
            </a:r>
            <a:br>
              <a:rPr lang="it-IT" sz="1400" i="1" dirty="0" smtClean="0">
                <a:solidFill>
                  <a:srgbClr val="464653"/>
                </a:solidFill>
              </a:rPr>
            </a:br>
            <a:r>
              <a:rPr lang="it-IT" sz="1400" i="1" dirty="0" smtClean="0">
                <a:solidFill>
                  <a:srgbClr val="464653"/>
                </a:solidFill>
              </a:rPr>
              <a:t>Phys. Lett. B 641, 57 (2006)</a:t>
            </a:r>
            <a:endParaRPr lang="it-IT" sz="1400" i="1" dirty="0">
              <a:solidFill>
                <a:srgbClr val="464653"/>
              </a:solidFill>
            </a:endParaRPr>
          </a:p>
        </p:txBody>
      </p:sp>
      <p:pic>
        <p:nvPicPr>
          <p:cNvPr id="22" name="Picture 21" descr="herwig-parton-level-ev-kt-R1.0-ghosted4ro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0" y="4548635"/>
            <a:ext cx="2150364" cy="15587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Underlying Heavy Ion Event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473222"/>
            <a:ext cx="3995282" cy="16837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still </a:t>
            </a:r>
            <a:r>
              <a:rPr lang="en-US" i="1" dirty="0" smtClean="0"/>
              <a:t>find</a:t>
            </a:r>
            <a:r>
              <a:rPr lang="en-US" dirty="0" smtClean="0"/>
              <a:t> a “jet”, but does it come from a hard scattering?</a:t>
            </a:r>
          </a:p>
          <a:p>
            <a:r>
              <a:rPr lang="en-US" dirty="0" smtClean="0"/>
              <a:t>And if so, how to determine the </a:t>
            </a:r>
            <a:r>
              <a:rPr lang="en-US" dirty="0" err="1" smtClean="0"/>
              <a:t>parton</a:t>
            </a:r>
            <a:r>
              <a:rPr lang="en-US" dirty="0" smtClean="0"/>
              <a:t> energy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16337" y="1328444"/>
            <a:ext cx="3870463" cy="2870028"/>
            <a:chOff x="0" y="1296098"/>
            <a:chExt cx="4327663" cy="3318262"/>
          </a:xfrm>
        </p:grpSpPr>
        <p:pic>
          <p:nvPicPr>
            <p:cNvPr id="8" name="evd_0.2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3" cy="3318262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57199" y="1296098"/>
              <a:ext cx="2488311" cy="8184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Central </a:t>
              </a:r>
              <a:r>
                <a:rPr lang="en-US" sz="2000" b="1" dirty="0" err="1" smtClean="0"/>
                <a:t>Au+Au</a:t>
              </a:r>
              <a:r>
                <a:rPr lang="en-US" sz="2000" b="1" dirty="0" smtClean="0"/>
                <a:t> @ 200 </a:t>
              </a:r>
              <a:r>
                <a:rPr lang="en-US" sz="2000" b="1" dirty="0" err="1" smtClean="0"/>
                <a:t>GeV</a:t>
              </a:r>
              <a:endParaRPr lang="en-US" sz="2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6907" y="1328444"/>
            <a:ext cx="3735294" cy="2870028"/>
            <a:chOff x="0" y="1296096"/>
            <a:chExt cx="4327663" cy="3318263"/>
          </a:xfrm>
        </p:grpSpPr>
        <p:pic>
          <p:nvPicPr>
            <p:cNvPr id="11" name="evd_0.2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098"/>
              <a:ext cx="4327663" cy="331826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76167" y="1296096"/>
              <a:ext cx="1688482" cy="8184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/>
                <a:t>pp</a:t>
              </a:r>
              <a:r>
                <a:rPr lang="en-US" sz="2000" b="1" i="1" dirty="0" smtClean="0"/>
                <a:t> </a:t>
              </a:r>
              <a:br>
                <a:rPr lang="en-US" sz="2000" b="1" i="1" dirty="0" smtClean="0"/>
              </a:br>
              <a:r>
                <a:rPr lang="en-US" sz="2000" b="1" i="1" dirty="0" smtClean="0"/>
                <a:t>@200 </a:t>
              </a:r>
              <a:r>
                <a:rPr lang="en-US" sz="2000" b="1" i="1" dirty="0" err="1" smtClean="0"/>
                <a:t>GeV</a:t>
              </a:r>
              <a:endParaRPr lang="en-US" sz="20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1" y="4198472"/>
            <a:ext cx="411784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>
                <a:sym typeface="Wingdings"/>
              </a:rPr>
              <a:t>&lt; 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S </a:t>
            </a:r>
            <a:r>
              <a:rPr lang="en-US" sz="2000" i="1" dirty="0" err="1" smtClean="0">
                <a:sym typeface="Wingdings"/>
              </a:rPr>
              <a:t>p</a:t>
            </a:r>
            <a:r>
              <a:rPr lang="en-US" sz="2000" i="1" baseline="-25000" dirty="0" err="1" smtClean="0">
                <a:sym typeface="Wingdings"/>
              </a:rPr>
              <a:t>T</a:t>
            </a:r>
            <a:r>
              <a:rPr lang="en-US" sz="2000" dirty="0" smtClean="0">
                <a:sym typeface="Wingdings"/>
              </a:rPr>
              <a:t> &gt; in an R= 0.4 cone is on the order of  ~25 </a:t>
            </a:r>
            <a:r>
              <a:rPr lang="en-US" sz="2000" dirty="0" err="1" smtClean="0">
                <a:sym typeface="Wingdings"/>
              </a:rPr>
              <a:t>GeV</a:t>
            </a:r>
            <a:r>
              <a:rPr lang="en-US" sz="2000" dirty="0" smtClean="0">
                <a:sym typeface="Wingdings"/>
              </a:rPr>
              <a:t>/</a:t>
            </a:r>
            <a:r>
              <a:rPr lang="en-US" sz="2000" i="1" dirty="0" smtClean="0">
                <a:sym typeface="Wingdings"/>
              </a:rPr>
              <a:t>c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Intra-event fluctuations:	~6 </a:t>
            </a:r>
            <a:r>
              <a:rPr lang="en-US" sz="2000" dirty="0" err="1" smtClean="0">
                <a:sym typeface="Wingdings"/>
              </a:rPr>
              <a:t>GeV</a:t>
            </a:r>
            <a:r>
              <a:rPr lang="en-US" sz="2000" dirty="0" smtClean="0">
                <a:sym typeface="Wingdings"/>
              </a:rPr>
              <a:t>/</a:t>
            </a:r>
            <a:r>
              <a:rPr lang="en-US" sz="2000" i="1" u="sng" dirty="0" smtClean="0">
                <a:sym typeface="Wingdings"/>
              </a:rPr>
              <a:t>c</a:t>
            </a:r>
            <a:br>
              <a:rPr lang="en-US" sz="2000" i="1" u="sng" dirty="0" smtClean="0">
                <a:sym typeface="Wingdings"/>
              </a:rPr>
            </a:br>
            <a:endParaRPr lang="en-US" sz="2000" i="1" u="sng" dirty="0" smtClean="0"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4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4826" y="1296524"/>
            <a:ext cx="4081685" cy="4944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Subtract average density:</a:t>
            </a:r>
          </a:p>
          <a:p>
            <a:pPr marL="342900" indent="-342900">
              <a:buFontTx/>
              <a:buChar char="-"/>
            </a:pPr>
            <a:endParaRPr lang="en-US" sz="2200" dirty="0">
              <a:sym typeface="Wingdings"/>
            </a:endParaRPr>
          </a:p>
          <a:p>
            <a:pPr marL="342900" indent="-342900">
              <a:buFontTx/>
              <a:buChar char="-"/>
            </a:pPr>
            <a:endParaRPr lang="en-US" sz="2200" dirty="0" smtClean="0">
              <a:sym typeface="Wingdings"/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sym typeface="Wingdings"/>
              </a:rPr>
              <a:t>Fluctuations </a:t>
            </a:r>
            <a:r>
              <a:rPr lang="en-US" sz="2200" dirty="0">
                <a:sym typeface="Wingdings"/>
              </a:rPr>
              <a:t>and Detector </a:t>
            </a:r>
            <a:r>
              <a:rPr lang="en-US" sz="2200" dirty="0" smtClean="0">
                <a:sym typeface="Wingdings"/>
              </a:rPr>
              <a:t>Effects: </a:t>
            </a:r>
            <a:r>
              <a:rPr lang="en-US" sz="2200" b="1" dirty="0" smtClean="0">
                <a:sym typeface="Wingdings"/>
              </a:rPr>
              <a:t>Embed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>
                <a:sym typeface="Wingdings"/>
              </a:rPr>
              <a:t>reference </a:t>
            </a:r>
            <a:r>
              <a:rPr lang="en-US" sz="2200" dirty="0" smtClean="0">
                <a:sym typeface="Wingdings"/>
              </a:rPr>
              <a:t>in </a:t>
            </a:r>
            <a:r>
              <a:rPr lang="en-US" sz="2200" dirty="0" err="1" smtClean="0">
                <a:sym typeface="Wingdings"/>
              </a:rPr>
              <a:t>AuAu</a:t>
            </a:r>
            <a:endParaRPr lang="en-US" sz="2200" baseline="30000" dirty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>
              <a:sym typeface="Wingdings"/>
            </a:endParaRPr>
          </a:p>
          <a:p>
            <a:endParaRPr lang="en-US" sz="2200" baseline="30000" dirty="0" smtClean="0">
              <a:sym typeface="Wingdings"/>
            </a:endParaRPr>
          </a:p>
          <a:p>
            <a:endParaRPr lang="en-US" sz="2200" baseline="30000" dirty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sym typeface="Wingdings"/>
              </a:rPr>
              <a:t>Compare </a:t>
            </a:r>
            <a:r>
              <a:rPr lang="en-US" sz="2200" dirty="0">
                <a:sym typeface="Wingdings"/>
              </a:rPr>
              <a:t>on </a:t>
            </a:r>
            <a:r>
              <a:rPr lang="en-US" sz="2200" b="1" dirty="0" smtClean="0">
                <a:sym typeface="Wingdings"/>
              </a:rPr>
              <a:t>detector level</a:t>
            </a:r>
            <a:endParaRPr lang="en-US" sz="2200" b="1" dirty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sym typeface="Wingdings"/>
              </a:rPr>
              <a:t>Or </a:t>
            </a:r>
            <a:r>
              <a:rPr lang="en-US" sz="2200" b="1" dirty="0">
                <a:sym typeface="Wingdings"/>
              </a:rPr>
              <a:t>unfold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smtClean="0">
                <a:sym typeface="Wingdings"/>
              </a:rPr>
              <a:t>response matrix</a:t>
            </a:r>
          </a:p>
          <a:p>
            <a:r>
              <a:rPr lang="en-US" sz="2200" dirty="0">
                <a:sym typeface="Wingdings"/>
              </a:rPr>
              <a:t>	</a:t>
            </a:r>
            <a:r>
              <a:rPr lang="en-US" sz="2200" dirty="0" smtClean="0">
                <a:sym typeface="Wingdings"/>
              </a:rPr>
              <a:t>to </a:t>
            </a:r>
            <a:r>
              <a:rPr lang="en-US" sz="2200" b="1" dirty="0" smtClean="0">
                <a:sym typeface="Wingdings"/>
              </a:rPr>
              <a:t>particle level</a:t>
            </a:r>
            <a:r>
              <a:rPr lang="en-US" sz="2200" b="1" baseline="30000" dirty="0">
                <a:sym typeface="Wingdings"/>
              </a:rPr>
              <a:t/>
            </a:r>
            <a:br>
              <a:rPr lang="en-US" sz="2200" b="1" baseline="30000" dirty="0">
                <a:sym typeface="Wingdings"/>
              </a:rPr>
            </a:br>
            <a:r>
              <a:rPr lang="en-US" sz="2200" baseline="30000" dirty="0" smtClean="0">
                <a:sym typeface="Wingdings"/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0" y="1717129"/>
            <a:ext cx="2653821" cy="451714"/>
          </a:xfrm>
          <a:prstGeom prst="rect">
            <a:avLst/>
          </a:prstGeom>
          <a:ln w="12700">
            <a:solidFill>
              <a:srgbClr val="9FB8CD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" name="evd_0.2.gif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6" y="3264011"/>
            <a:ext cx="2545785" cy="1658767"/>
          </a:xfrm>
          <a:prstGeom prst="rect">
            <a:avLst/>
          </a:prstGeom>
          <a:ln w="12700" cap="flat">
            <a:noFill/>
            <a:rou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566464" y="3264011"/>
            <a:ext cx="148643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pp</a:t>
            </a:r>
            <a:r>
              <a:rPr lang="en-US" sz="1600" b="1" dirty="0" smtClean="0"/>
              <a:t> @  </a:t>
            </a:r>
            <a:r>
              <a:rPr lang="en-US" sz="1600" b="1" dirty="0" err="1" smtClean="0"/>
              <a:t>Au+Au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52482" y="1296524"/>
            <a:ext cx="4599020" cy="49552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ym typeface="Wingdings"/>
              </a:rPr>
              <a:t>20 </a:t>
            </a:r>
            <a:r>
              <a:rPr lang="en-US" sz="2200" dirty="0" err="1">
                <a:sym typeface="Wingdings"/>
              </a:rPr>
              <a:t>GeV</a:t>
            </a:r>
            <a:r>
              <a:rPr lang="en-US" sz="2200" dirty="0">
                <a:sym typeface="Wingdings"/>
              </a:rPr>
              <a:t> fluctuations are </a:t>
            </a:r>
            <a:r>
              <a:rPr lang="en-US" sz="2200" dirty="0" smtClean="0">
                <a:sym typeface="Wingdings"/>
              </a:rPr>
              <a:t>rare (~3</a:t>
            </a:r>
            <a:r>
              <a:rPr lang="en-US" sz="2200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200" dirty="0" smtClean="0">
                <a:sym typeface="Wingdings"/>
              </a:rPr>
              <a:t>)</a:t>
            </a:r>
          </a:p>
          <a:p>
            <a:r>
              <a:rPr lang="en-US" sz="2200" dirty="0" smtClean="0">
                <a:sym typeface="Wingdings"/>
              </a:rPr>
              <a:t>– </a:t>
            </a:r>
            <a:r>
              <a:rPr lang="en-US" sz="2200" dirty="0">
                <a:sym typeface="Wingdings"/>
              </a:rPr>
              <a:t>but 20 </a:t>
            </a:r>
            <a:r>
              <a:rPr lang="en-US" sz="2200" dirty="0" err="1">
                <a:sym typeface="Wingdings"/>
              </a:rPr>
              <a:t>GeV</a:t>
            </a:r>
            <a:r>
              <a:rPr lang="en-US" sz="2200" dirty="0">
                <a:sym typeface="Wingdings"/>
              </a:rPr>
              <a:t> jets are rare as well</a:t>
            </a:r>
          </a:p>
          <a:p>
            <a:endParaRPr lang="en-US" sz="2200" dirty="0" smtClean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solidFill>
                  <a:srgbClr val="FF0000"/>
                </a:solidFill>
                <a:sym typeface="Wingdings"/>
              </a:rPr>
              <a:t>How to select hard scatters?</a:t>
            </a:r>
          </a:p>
          <a:p>
            <a:endParaRPr lang="en-US" sz="2200" dirty="0" smtClean="0">
              <a:sym typeface="Wingdings"/>
            </a:endParaRPr>
          </a:p>
          <a:p>
            <a:r>
              <a:rPr lang="en-US" sz="2200" dirty="0" smtClean="0">
                <a:sym typeface="Wingdings"/>
              </a:rPr>
              <a:t>Focus on “coincidence” measurements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>
                <a:sym typeface="Wingdings"/>
              </a:rPr>
              <a:t>H</a:t>
            </a:r>
            <a:r>
              <a:rPr lang="en-US" sz="2200" b="1" dirty="0" smtClean="0">
                <a:sym typeface="Wingdings"/>
              </a:rPr>
              <a:t>adron-Jet correlations</a:t>
            </a:r>
            <a:br>
              <a:rPr lang="en-US" sz="2200" b="1" dirty="0" smtClean="0">
                <a:sym typeface="Wingdings"/>
              </a:rPr>
            </a:br>
            <a:r>
              <a:rPr lang="en-US" sz="2200" b="1" i="1" dirty="0" smtClean="0">
                <a:sym typeface="Wingdings"/>
              </a:rPr>
              <a:t>	</a:t>
            </a:r>
            <a:r>
              <a:rPr lang="en-US" sz="2200" i="1" dirty="0" smtClean="0">
                <a:sym typeface="Wingdings"/>
              </a:rPr>
              <a:t>Surface bias for trigger, but away-	side is bias-free</a:t>
            </a:r>
            <a:endParaRPr lang="en-US" sz="2200" b="1" i="1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ym typeface="Wingdings"/>
              </a:rPr>
              <a:t>Di-Jet Asymmetry</a:t>
            </a:r>
            <a:r>
              <a:rPr lang="en-US" sz="2200" dirty="0" smtClean="0">
                <a:sym typeface="Wingdings"/>
              </a:rPr>
              <a:t/>
            </a:r>
            <a:br>
              <a:rPr lang="en-US" sz="2200" dirty="0" smtClean="0">
                <a:sym typeface="Wingdings"/>
              </a:rPr>
            </a:br>
            <a:r>
              <a:rPr lang="en-US" sz="2200" i="1" dirty="0" smtClean="0">
                <a:sym typeface="Wingdings"/>
              </a:rPr>
              <a:t>tangential bias </a:t>
            </a:r>
            <a:br>
              <a:rPr lang="en-US" sz="2200" i="1" dirty="0" smtClean="0">
                <a:sym typeface="Wingdings"/>
              </a:rPr>
            </a:br>
            <a:r>
              <a:rPr lang="en-US" sz="2200" i="1" dirty="0" smtClean="0">
                <a:sym typeface="Wingdings"/>
              </a:rPr>
              <a:t> jet geometry engineering</a:t>
            </a:r>
          </a:p>
          <a:p>
            <a:r>
              <a:rPr lang="en-US" sz="800" i="1" dirty="0">
                <a:sym typeface="Wingdings"/>
              </a:rPr>
              <a:t> </a:t>
            </a:r>
            <a:endParaRPr lang="en-US" sz="800" i="1" dirty="0" smtClean="0">
              <a:sym typeface="Wingdings"/>
            </a:endParaRPr>
          </a:p>
          <a:p>
            <a:endParaRPr lang="en-US" sz="800" i="1" dirty="0" smtClean="0">
              <a:sym typeface="Wingdings"/>
            </a:endParaRPr>
          </a:p>
          <a:p>
            <a:pPr algn="r"/>
            <a:r>
              <a:rPr lang="en-US" i="1" dirty="0" smtClean="0">
                <a:sym typeface="Wingdings"/>
              </a:rPr>
              <a:t>Alternative: </a:t>
            </a:r>
            <a:r>
              <a:rPr lang="en-US" b="1" i="1" dirty="0" smtClean="0">
                <a:sym typeface="Wingdings"/>
              </a:rPr>
              <a:t>direct </a:t>
            </a:r>
            <a:r>
              <a:rPr lang="en-US" b="1" i="1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b="1" dirty="0" smtClean="0">
                <a:sym typeface="Wingdings"/>
              </a:rPr>
              <a:t/>
            </a:r>
            <a:br>
              <a:rPr lang="en-US" b="1" dirty="0" smtClean="0">
                <a:sym typeface="Wingdings"/>
              </a:rPr>
            </a:br>
            <a:r>
              <a:rPr lang="en-US" i="1" dirty="0" smtClean="0">
                <a:sym typeface="Wingdings"/>
              </a:rPr>
              <a:t>	 see </a:t>
            </a:r>
            <a:r>
              <a:rPr lang="en-US" i="1" dirty="0" err="1" smtClean="0">
                <a:sym typeface="Wingdings"/>
              </a:rPr>
              <a:t>Nihar</a:t>
            </a:r>
            <a:r>
              <a:rPr lang="en-US" i="1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Sahoo’s</a:t>
            </a:r>
            <a:r>
              <a:rPr lang="en-US" i="1" dirty="0" smtClean="0">
                <a:sym typeface="Wingdings"/>
              </a:rPr>
              <a:t> talk</a:t>
            </a:r>
            <a:endParaRPr lang="en-US" i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9740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4295" y="1191125"/>
            <a:ext cx="3508705" cy="3551363"/>
            <a:chOff x="174295" y="1007682"/>
            <a:chExt cx="3618420" cy="3575834"/>
          </a:xfrm>
        </p:grpSpPr>
        <p:pic>
          <p:nvPicPr>
            <p:cNvPr id="2560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8" t="9280" r="27443" b="9509"/>
            <a:stretch>
              <a:fillRect/>
            </a:stretch>
          </p:blipFill>
          <p:spPr bwMode="auto">
            <a:xfrm>
              <a:off x="174295" y="1007682"/>
              <a:ext cx="3618420" cy="357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03" name="Line 2"/>
            <p:cNvSpPr>
              <a:spLocks noChangeShapeType="1"/>
            </p:cNvSpPr>
            <p:nvPr/>
          </p:nvSpPr>
          <p:spPr bwMode="auto">
            <a:xfrm flipH="1">
              <a:off x="458065" y="3014410"/>
              <a:ext cx="1610427" cy="146833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5604" name="Line 3"/>
            <p:cNvSpPr>
              <a:spLocks noChangeShapeType="1"/>
            </p:cNvSpPr>
            <p:nvPr/>
          </p:nvSpPr>
          <p:spPr bwMode="auto">
            <a:xfrm flipV="1">
              <a:off x="2067052" y="1403559"/>
              <a:ext cx="48975" cy="1609413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5605" name="Line 4"/>
            <p:cNvSpPr>
              <a:spLocks noChangeShapeType="1"/>
            </p:cNvSpPr>
            <p:nvPr/>
          </p:nvSpPr>
          <p:spPr bwMode="auto">
            <a:xfrm>
              <a:off x="2067051" y="3011532"/>
              <a:ext cx="1381395" cy="38868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5606" name="AutoShape 5"/>
            <p:cNvSpPr>
              <a:spLocks noChangeArrowheads="1"/>
            </p:cNvSpPr>
            <p:nvPr/>
          </p:nvSpPr>
          <p:spPr bwMode="auto">
            <a:xfrm>
              <a:off x="967985" y="1924674"/>
              <a:ext cx="2234144" cy="212908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63 w 21600"/>
                <a:gd name="T13" fmla="*/ 3163 h 21600"/>
                <a:gd name="T14" fmla="*/ 18437 w 21600"/>
                <a:gd name="T15" fmla="*/ 184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2" y="9"/>
                  </a:moveTo>
                  <a:cubicBezTo>
                    <a:pt x="17030" y="246"/>
                    <a:pt x="21600" y="5007"/>
                    <a:pt x="21600" y="10800"/>
                  </a:cubicBezTo>
                  <a:cubicBezTo>
                    <a:pt x="21600" y="10901"/>
                    <a:pt x="21598" y="11002"/>
                    <a:pt x="21595" y="1110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280099">
                <a:alpha val="4509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25607" name="Text Box 6"/>
            <p:cNvSpPr txBox="1">
              <a:spLocks noChangeArrowheads="1"/>
            </p:cNvSpPr>
            <p:nvPr/>
          </p:nvSpPr>
          <p:spPr bwMode="auto">
            <a:xfrm>
              <a:off x="808095" y="4032171"/>
              <a:ext cx="815297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>
                  <a:solidFill>
                    <a:srgbClr val="FFFFFF"/>
                  </a:solidFill>
                  <a:latin typeface="Book Antiqua" charset="0"/>
                </a:rPr>
                <a:t>Trigger </a:t>
              </a:r>
            </a:p>
            <a:p>
              <a:pPr eaLnBrk="1">
                <a:lnSpc>
                  <a:spcPct val="100000"/>
                </a:lnSpc>
              </a:pPr>
              <a:r>
                <a:rPr lang="en-US" sz="1500">
                  <a:solidFill>
                    <a:srgbClr val="FFFFFF"/>
                  </a:solidFill>
                  <a:latin typeface="Book Antiqua" charset="0"/>
                </a:rPr>
                <a:t>particle</a:t>
              </a:r>
            </a:p>
          </p:txBody>
        </p:sp>
        <p:sp>
          <p:nvSpPr>
            <p:cNvPr id="25608" name="Text Box 7"/>
            <p:cNvSpPr txBox="1">
              <a:spLocks noChangeArrowheads="1"/>
            </p:cNvSpPr>
            <p:nvPr/>
          </p:nvSpPr>
          <p:spPr bwMode="auto">
            <a:xfrm>
              <a:off x="2033921" y="2455867"/>
              <a:ext cx="1103388" cy="52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0820" rIns="81639" bIns="40820"/>
            <a:lstStyle>
              <a:lvl1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n-US" sz="1500">
                  <a:solidFill>
                    <a:srgbClr val="FFFFFF"/>
                  </a:solidFill>
                  <a:latin typeface="Book Antiqua" charset="0"/>
                </a:rPr>
                <a:t>Recoil jet(s)</a:t>
              </a:r>
            </a:p>
            <a:p>
              <a:pPr eaLnBrk="1">
                <a:lnSpc>
                  <a:spcPct val="100000"/>
                </a:lnSpc>
              </a:pPr>
              <a:r>
                <a:rPr lang="en-US" sz="1500">
                  <a:solidFill>
                    <a:srgbClr val="FFFFFF"/>
                  </a:solidFill>
                  <a:latin typeface="Book Antiqua" charset="0"/>
                </a:rPr>
                <a:t>search area</a:t>
              </a:r>
            </a:p>
          </p:txBody>
        </p:sp>
      </p:grp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2412760" y="90692"/>
            <a:ext cx="2366665" cy="6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sz="3600" dirty="0">
                <a:solidFill>
                  <a:srgbClr val="FFFFFF"/>
                </a:solidFill>
                <a:latin typeface="Book Antiqua" charset="0"/>
              </a:rPr>
              <a:t>Semi-Inclusive Recoil Jets 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1094672" y="4792147"/>
            <a:ext cx="7369505" cy="141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  <a:buSzPct val="45000"/>
            </a:pP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- Trigger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on high </a:t>
            </a:r>
            <a:r>
              <a:rPr lang="en-US" sz="2200" i="1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sz="22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hadron </a:t>
            </a:r>
            <a:r>
              <a:rPr lang="en-US" sz="2200" dirty="0">
                <a:solidFill>
                  <a:srgbClr val="000000"/>
                </a:solidFill>
                <a:latin typeface="+mn-lt"/>
                <a:sym typeface="Wingdings" charset="0"/>
              </a:rPr>
              <a:t> Selection of a high </a:t>
            </a:r>
            <a:r>
              <a:rPr lang="en-US" sz="2200" i="1" dirty="0" err="1">
                <a:solidFill>
                  <a:srgbClr val="000000"/>
                </a:solidFill>
                <a:latin typeface="+mn-lt"/>
                <a:sym typeface="Wingdings" charset="0"/>
              </a:rPr>
              <a:t>p</a:t>
            </a:r>
            <a:r>
              <a:rPr lang="en-US" sz="2200" i="1" baseline="-25000" dirty="0" err="1">
                <a:solidFill>
                  <a:srgbClr val="000000"/>
                </a:solidFill>
                <a:latin typeface="+mn-lt"/>
                <a:sym typeface="Wingdings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+mn-lt"/>
                <a:sym typeface="Wingdings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sym typeface="Wingdings" charset="0"/>
              </a:rPr>
              <a:t>process</a:t>
            </a:r>
            <a:endParaRPr lang="en-US" sz="2200" dirty="0">
              <a:solidFill>
                <a:srgbClr val="000000"/>
              </a:solidFill>
              <a:latin typeface="+mn-lt"/>
              <a:sym typeface="Wingdings" charset="0"/>
            </a:endParaRPr>
          </a:p>
          <a:p>
            <a:pPr eaLnBrk="1">
              <a:lnSpc>
                <a:spcPct val="100000"/>
              </a:lnSpc>
              <a:buSzPct val="45000"/>
            </a:pP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- Use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all jet candidates on the other azimuthal hemisphere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within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+/- 45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degrees </a:t>
            </a:r>
            <a:r>
              <a:rPr lang="en-US" sz="2200" dirty="0">
                <a:solidFill>
                  <a:srgbClr val="000000"/>
                </a:solidFill>
                <a:latin typeface="+mn-lt"/>
                <a:sym typeface="Wingdings" charset="0"/>
              </a:rPr>
              <a:t> </a:t>
            </a:r>
            <a:r>
              <a:rPr lang="en-US" sz="2200" b="1" dirty="0">
                <a:solidFill>
                  <a:srgbClr val="000000"/>
                </a:solidFill>
                <a:latin typeface="+mn-lt"/>
                <a:sym typeface="Wingdings" charset="0"/>
              </a:rPr>
              <a:t>no </a:t>
            </a:r>
            <a:r>
              <a:rPr lang="en-US" sz="2200" b="1" dirty="0" smtClean="0">
                <a:solidFill>
                  <a:srgbClr val="000000"/>
                </a:solidFill>
                <a:latin typeface="+mn-lt"/>
                <a:sym typeface="Wingdings" charset="0"/>
              </a:rPr>
              <a:t>fragmentation </a:t>
            </a:r>
            <a:r>
              <a:rPr lang="en-US" sz="2200" b="1" dirty="0">
                <a:solidFill>
                  <a:srgbClr val="000000"/>
                </a:solidFill>
                <a:latin typeface="+mn-lt"/>
                <a:sym typeface="Wingdings" charset="0"/>
              </a:rPr>
              <a:t>bias on recoil side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sym typeface="Wingdings" charset="0"/>
              </a:rPr>
              <a:t>!</a:t>
            </a:r>
          </a:p>
          <a:p>
            <a:pPr eaLnBrk="1">
              <a:lnSpc>
                <a:spcPct val="100000"/>
              </a:lnSpc>
              <a:buSzPct val="45000"/>
            </a:pPr>
            <a:r>
              <a:rPr lang="en-US" sz="2200" dirty="0">
                <a:solidFill>
                  <a:srgbClr val="000000"/>
                </a:solidFill>
                <a:latin typeface="+mn-lt"/>
                <a:sym typeface="Wingdings" charset="0"/>
              </a:rPr>
              <a:t>- Combinatorial background 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sym typeface="Wingdings" charset="0"/>
              </a:rPr>
              <a:t>determined </a:t>
            </a:r>
            <a:r>
              <a:rPr lang="en-US" sz="2200" dirty="0">
                <a:solidFill>
                  <a:srgbClr val="000000"/>
                </a:solidFill>
                <a:latin typeface="+mn-lt"/>
                <a:sym typeface="Wingdings" charset="0"/>
              </a:rPr>
              <a:t>via mixed events</a:t>
            </a:r>
          </a:p>
          <a:p>
            <a:pPr eaLnBrk="1">
              <a:lnSpc>
                <a:spcPct val="100000"/>
              </a:lnSpc>
              <a:buSzPct val="45000"/>
            </a:pPr>
            <a:endParaRPr lang="en-US" sz="2200" dirty="0">
              <a:solidFill>
                <a:srgbClr val="000000"/>
              </a:solidFill>
              <a:latin typeface="+mn-lt"/>
              <a:sym typeface="Wingdings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0"/>
              <a:buNone/>
            </a:pPr>
            <a:endParaRPr lang="en-US" sz="2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5611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66" y="2774007"/>
            <a:ext cx="4468287" cy="69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14"/>
          <p:cNvSpPr txBox="1">
            <a:spLocks noChangeArrowheads="1"/>
          </p:cNvSpPr>
          <p:nvPr/>
        </p:nvSpPr>
        <p:spPr bwMode="auto">
          <a:xfrm>
            <a:off x="4015760" y="1603552"/>
            <a:ext cx="4621839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2200" dirty="0">
                <a:latin typeface="+mn-lt"/>
                <a:cs typeface="Book Antiqua" charset="0"/>
              </a:rPr>
              <a:t>Semi-inclusive yield of </a:t>
            </a:r>
            <a:r>
              <a:rPr lang="en-US" sz="2200" dirty="0" smtClean="0">
                <a:latin typeface="+mn-lt"/>
                <a:cs typeface="Book Antiqua" charset="0"/>
              </a:rPr>
              <a:t> (charged) jets </a:t>
            </a:r>
            <a:r>
              <a:rPr lang="en-US" sz="2200" dirty="0">
                <a:latin typeface="+mn-lt"/>
                <a:cs typeface="Book Antiqua" charset="0"/>
              </a:rPr>
              <a:t>recoiling from a </a:t>
            </a:r>
            <a:r>
              <a:rPr lang="en-US" sz="2200" dirty="0" smtClean="0">
                <a:latin typeface="+mn-lt"/>
                <a:cs typeface="Book Antiqua" charset="0"/>
              </a:rPr>
              <a:t>high-</a:t>
            </a:r>
            <a:r>
              <a:rPr lang="en-US" sz="2200" i="1" dirty="0" err="1" smtClean="0">
                <a:latin typeface="+mn-lt"/>
                <a:cs typeface="Book Antiqua" charset="0"/>
              </a:rPr>
              <a:t>p</a:t>
            </a:r>
            <a:r>
              <a:rPr lang="en-US" sz="2200" i="1" baseline="-25000" dirty="0" err="1" smtClean="0">
                <a:latin typeface="+mn-lt"/>
                <a:cs typeface="Book Antiqua" charset="0"/>
              </a:rPr>
              <a:t>T</a:t>
            </a:r>
            <a:r>
              <a:rPr lang="en-US" sz="2200" dirty="0" smtClean="0">
                <a:latin typeface="+mn-lt"/>
                <a:cs typeface="Book Antiqua" charset="0"/>
              </a:rPr>
              <a:t> </a:t>
            </a:r>
            <a:r>
              <a:rPr lang="en-US" sz="2200" dirty="0">
                <a:latin typeface="+mn-lt"/>
                <a:cs typeface="Book Antiqua" charset="0"/>
              </a:rPr>
              <a:t>hadron trigger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9282" y="3577274"/>
            <a:ext cx="1193970" cy="360755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>
                <a:solidFill>
                  <a:srgbClr val="008000"/>
                </a:solidFill>
              </a:rPr>
              <a:t>Measured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6938" y="3577274"/>
            <a:ext cx="2194620" cy="360755"/>
          </a:xfrm>
          <a:prstGeom prst="rect">
            <a:avLst/>
          </a:prstGeom>
          <a:noFill/>
          <a:ln>
            <a:noFill/>
          </a:ln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>
                <a:solidFill>
                  <a:srgbClr val="000090"/>
                </a:solidFill>
              </a:rPr>
              <a:t>Calculable in pQCD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Semi-Inclusive Recoil Jets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42907" y="4099588"/>
            <a:ext cx="23556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s-IS" sz="1400" dirty="0">
                <a:latin typeface="Times New Roman"/>
                <a:cs typeface="Times New Roman"/>
              </a:rPr>
              <a:t>Phys.Rev. D79 (2009) </a:t>
            </a:r>
            <a:r>
              <a:rPr lang="is-IS" sz="1400" dirty="0" smtClean="0">
                <a:latin typeface="Times New Roman"/>
                <a:cs typeface="Times New Roman"/>
              </a:rPr>
              <a:t>114014</a:t>
            </a:r>
          </a:p>
          <a:p>
            <a:r>
              <a:rPr lang="is-IS" sz="1400" dirty="0">
                <a:latin typeface="Times New Roman"/>
                <a:cs typeface="Times New Roman"/>
              </a:rPr>
              <a:t>arXiv:0904.4402</a:t>
            </a:r>
            <a:endParaRPr lang="en-US" sz="1400" dirty="0" smtClean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88" y="110116"/>
            <a:ext cx="171188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s-IS" sz="1400" dirty="0" smtClean="0">
                <a:latin typeface="Times New Roman"/>
                <a:cs typeface="Times New Roman"/>
              </a:rPr>
              <a:t>A. Schmah, HP 2015</a:t>
            </a:r>
          </a:p>
        </p:txBody>
      </p:sp>
    </p:spTree>
    <p:extLst>
      <p:ext uri="{BB962C8B-B14F-4D97-AF65-F5344CB8AC3E}">
        <p14:creationId xmlns:p14="http://schemas.microsoft.com/office/powerpoint/2010/main" val="20651000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4"/>
          <p:cNvGrpSpPr>
            <a:grpSpLocks/>
          </p:cNvGrpSpPr>
          <p:nvPr/>
        </p:nvGrpSpPr>
        <p:grpSpPr bwMode="auto">
          <a:xfrm>
            <a:off x="414851" y="1243769"/>
            <a:ext cx="4246457" cy="3371418"/>
            <a:chOff x="457200" y="1371600"/>
            <a:chExt cx="4680112" cy="3717770"/>
          </a:xfrm>
        </p:grpSpPr>
        <p:pic>
          <p:nvPicPr>
            <p:cNvPr id="29715" name="Picture 21" descr="A_Jet_raw_R03_C0_10_norm_2_SE_onl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96"/>
            <a:stretch>
              <a:fillRect/>
            </a:stretch>
          </p:blipFill>
          <p:spPr bwMode="auto">
            <a:xfrm>
              <a:off x="457200" y="1371600"/>
              <a:ext cx="4639774" cy="32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22" descr="A_Jet_raw_R03_C0_10_norm_2_SE_onl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37" b="2505"/>
            <a:stretch>
              <a:fillRect/>
            </a:stretch>
          </p:blipFill>
          <p:spPr bwMode="auto">
            <a:xfrm>
              <a:off x="497538" y="4762529"/>
              <a:ext cx="4639774" cy="326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Rectangle 23"/>
            <p:cNvSpPr>
              <a:spLocks noChangeArrowheads="1"/>
            </p:cNvSpPr>
            <p:nvPr/>
          </p:nvSpPr>
          <p:spPr bwMode="auto">
            <a:xfrm>
              <a:off x="3445921" y="2633399"/>
              <a:ext cx="1167317" cy="3548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0" name="Oval 9"/>
          <p:cNvSpPr>
            <a:spLocks noChangeArrowheads="1"/>
          </p:cNvSpPr>
          <p:nvPr/>
        </p:nvSpPr>
        <p:spPr bwMode="auto">
          <a:xfrm>
            <a:off x="5882813" y="1223347"/>
            <a:ext cx="697180" cy="656433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701" name="Oval 10"/>
          <p:cNvSpPr>
            <a:spLocks noChangeArrowheads="1"/>
          </p:cNvSpPr>
          <p:nvPr/>
        </p:nvSpPr>
        <p:spPr bwMode="auto">
          <a:xfrm>
            <a:off x="6008133" y="1227666"/>
            <a:ext cx="695739" cy="654994"/>
          </a:xfrm>
          <a:prstGeom prst="ellipse">
            <a:avLst/>
          </a:prstGeom>
          <a:solidFill>
            <a:srgbClr val="0000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21" name="Picture 20" descr="A_Jet_raw_R03_C0_10_norm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1" y="1243768"/>
            <a:ext cx="4210447" cy="49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40352" y="1982256"/>
            <a:ext cx="6199713" cy="3628238"/>
            <a:chOff x="2909336" y="2186066"/>
            <a:chExt cx="6833152" cy="4001891"/>
          </a:xfrm>
        </p:grpSpPr>
        <p:sp>
          <p:nvSpPr>
            <p:cNvPr id="29711" name="Text Box 3"/>
            <p:cNvSpPr txBox="1">
              <a:spLocks noChangeArrowheads="1"/>
            </p:cNvSpPr>
            <p:nvPr/>
          </p:nvSpPr>
          <p:spPr bwMode="auto">
            <a:xfrm>
              <a:off x="5827713" y="2186066"/>
              <a:ext cx="3914775" cy="286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37931725" indent="-37474525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eaLnBrk="1">
                <a:lnSpc>
                  <a:spcPct val="100000"/>
                </a:lnSpc>
                <a:buSzPct val="45000"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- Excellent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description of</a:t>
              </a:r>
            </a:p>
            <a:p>
              <a:pPr eaLnBrk="1">
                <a:lnSpc>
                  <a:spcPct val="100000"/>
                </a:lnSpc>
                <a:buSzPct val="45000"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 low </a:t>
              </a:r>
              <a:r>
                <a:rPr lang="en-US" sz="2000" i="1" dirty="0" err="1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sz="2000" i="1" baseline="-33000" dirty="0" err="1">
                  <a:solidFill>
                    <a:srgbClr val="000000"/>
                  </a:solidFill>
                  <a:latin typeface="+mn-lt"/>
                </a:rPr>
                <a:t>T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SE spectrum with ME</a:t>
              </a:r>
            </a:p>
            <a:p>
              <a:pPr eaLnBrk="1">
                <a:lnSpc>
                  <a:spcPct val="100000"/>
                </a:lnSpc>
                <a:buSzPct val="45000"/>
              </a:pPr>
              <a:endParaRPr lang="en-US" sz="2000" dirty="0">
                <a:solidFill>
                  <a:srgbClr val="000000"/>
                </a:solidFill>
                <a:latin typeface="+mn-lt"/>
              </a:endParaRPr>
            </a:p>
            <a:p>
              <a:pPr eaLnBrk="1">
                <a:lnSpc>
                  <a:spcPct val="100000"/>
                </a:lnSpc>
                <a:buSzPct val="45000"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- Normalization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region varied</a:t>
              </a:r>
            </a:p>
            <a:p>
              <a:pPr eaLnBrk="1">
                <a:lnSpc>
                  <a:spcPct val="100000"/>
                </a:lnSpc>
                <a:buSzPct val="45000"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  systematically  </a:t>
              </a:r>
            </a:p>
            <a:p>
              <a:pPr eaLnBrk="1">
                <a:lnSpc>
                  <a:spcPct val="100000"/>
                </a:lnSpc>
                <a:buSzPct val="45000"/>
                <a:buFont typeface="Wingdings" charset="0"/>
                <a:buNone/>
              </a:pPr>
              <a:endParaRPr lang="en-US" sz="2000" dirty="0">
                <a:solidFill>
                  <a:srgbClr val="000000"/>
                </a:solidFill>
                <a:latin typeface="+mn-lt"/>
              </a:endParaRPr>
            </a:p>
            <a:p>
              <a:pPr eaLnBrk="1">
                <a:lnSpc>
                  <a:spcPct val="100000"/>
                </a:lnSpc>
                <a:buSzPct val="45000"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- Significant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jet signal at </a:t>
              </a:r>
            </a:p>
            <a:p>
              <a:pPr eaLnBrk="1">
                <a:lnSpc>
                  <a:spcPct val="100000"/>
                </a:lnSpc>
                <a:buSzPct val="45000"/>
                <a:buFont typeface="Wingdings" charset="0"/>
                <a:buNone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 </a:t>
              </a:r>
              <a:r>
                <a:rPr lang="en-US" sz="2000" i="1" dirty="0" err="1" smtClean="0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sz="2000" i="1" baseline="-25000" dirty="0" err="1" smtClean="0">
                  <a:solidFill>
                    <a:srgbClr val="000000"/>
                  </a:solidFill>
                  <a:latin typeface="+mn-lt"/>
                </a:rPr>
                <a:t>T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- </a:t>
              </a:r>
              <a:r>
                <a:rPr lang="en-US" sz="200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ρ</a:t>
              </a: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A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&gt; 10 </a:t>
              </a: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GeV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/c</a:t>
              </a:r>
            </a:p>
          </p:txBody>
        </p:sp>
        <p:grpSp>
          <p:nvGrpSpPr>
            <p:cNvPr id="29712" name="Group 13"/>
            <p:cNvGrpSpPr>
              <a:grpSpLocks/>
            </p:cNvGrpSpPr>
            <p:nvPr/>
          </p:nvGrpSpPr>
          <p:grpSpPr bwMode="auto">
            <a:xfrm>
              <a:off x="2909336" y="4283547"/>
              <a:ext cx="6076286" cy="1904410"/>
              <a:chOff x="2909336" y="4283547"/>
              <a:chExt cx="6076286" cy="19044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700387" y="5169538"/>
                <a:ext cx="3285235" cy="101841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1pPr>
                <a:lvl2pPr marL="37931725" indent="-37474525" eaLnBrk="0"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2pPr>
                <a:lvl3pPr eaLnBrk="0"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3pPr>
                <a:lvl4pPr eaLnBrk="0"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4pPr>
                <a:lvl5pPr eaLnBrk="0"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SimSun" charset="0"/>
                    <a:cs typeface="SimSun" charset="0"/>
                  </a:defRPr>
                </a:lvl9pPr>
              </a:lstStyle>
              <a:p>
                <a:pPr eaLnBrk="1"/>
                <a:r>
                  <a:rPr lang="en-US" sz="1800" dirty="0">
                    <a:solidFill>
                      <a:srgbClr val="000000"/>
                    </a:solidFill>
                    <a:latin typeface="+mn-lt"/>
                    <a:cs typeface="Book Antiqua" charset="0"/>
                  </a:rPr>
                  <a:t>Combinatorial jet background</a:t>
                </a:r>
              </a:p>
              <a:p>
                <a:pPr eaLnBrk="1">
                  <a:buFont typeface="Wingdings" charset="0"/>
                  <a:buChar char="à"/>
                </a:pPr>
                <a:r>
                  <a:rPr lang="en-US" sz="1800" dirty="0">
                    <a:solidFill>
                      <a:srgbClr val="000000"/>
                    </a:solidFill>
                    <a:latin typeface="+mn-lt"/>
                    <a:cs typeface="Book Antiqua" charset="0"/>
                    <a:sym typeface="Wingdings" charset="0"/>
                  </a:rPr>
                  <a:t> statistically described by </a:t>
                </a:r>
              </a:p>
              <a:p>
                <a:pPr eaLnBrk="1"/>
                <a:r>
                  <a:rPr lang="en-US" sz="1800" dirty="0">
                    <a:solidFill>
                      <a:srgbClr val="000000"/>
                    </a:solidFill>
                    <a:latin typeface="+mn-lt"/>
                    <a:cs typeface="Book Antiqua" charset="0"/>
                    <a:sym typeface="Wingdings" charset="0"/>
                  </a:rPr>
                  <a:t>     mixed event technique</a:t>
                </a:r>
                <a:endParaRPr lang="en-US" sz="1800" dirty="0">
                  <a:solidFill>
                    <a:srgbClr val="000000"/>
                  </a:solidFill>
                  <a:latin typeface="+mn-lt"/>
                  <a:cs typeface="Book Antiqua" charset="0"/>
                </a:endParaRPr>
              </a:p>
            </p:txBody>
          </p:sp>
          <p:sp>
            <p:nvSpPr>
              <p:cNvPr id="13" name="Bent Arrow 12"/>
              <p:cNvSpPr/>
              <p:nvPr/>
            </p:nvSpPr>
            <p:spPr bwMode="auto">
              <a:xfrm flipV="1">
                <a:off x="2909336" y="4283547"/>
                <a:ext cx="2671978" cy="1535401"/>
              </a:xfrm>
              <a:prstGeom prst="bentArrow">
                <a:avLst>
                  <a:gd name="adj1" fmla="val 5908"/>
                  <a:gd name="adj2" fmla="val 12272"/>
                  <a:gd name="adj3" fmla="val 21363"/>
                  <a:gd name="adj4" fmla="val 43750"/>
                </a:avLst>
              </a:prstGeom>
              <a:solidFill>
                <a:srgbClr val="B3B3B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04" name="TextBox 25"/>
          <p:cNvSpPr txBox="1">
            <a:spLocks noChangeArrowheads="1"/>
          </p:cNvSpPr>
          <p:nvPr/>
        </p:nvSpPr>
        <p:spPr bwMode="auto">
          <a:xfrm>
            <a:off x="2283120" y="1184747"/>
            <a:ext cx="949775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800" b="1">
                <a:latin typeface="Book Antiqua" charset="0"/>
                <a:cs typeface="Book Antiqua" charset="0"/>
              </a:rPr>
              <a:t>Central</a:t>
            </a:r>
          </a:p>
        </p:txBody>
      </p: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3132987" y="2729381"/>
            <a:ext cx="943976" cy="296547"/>
            <a:chOff x="626883" y="5535542"/>
            <a:chExt cx="1040468" cy="326580"/>
          </a:xfrm>
        </p:grpSpPr>
        <p:pic>
          <p:nvPicPr>
            <p:cNvPr id="29709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9710" name="Shape 127"/>
            <p:cNvSpPr>
              <a:spLocks noChangeArrowheads="1"/>
            </p:cNvSpPr>
            <p:nvPr/>
          </p:nvSpPr>
          <p:spPr bwMode="auto">
            <a:xfrm>
              <a:off x="988877" y="5708345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Charged Raw Recoil Jet </a:t>
            </a:r>
            <a:r>
              <a:rPr lang="en-US" dirty="0" smtClean="0"/>
              <a:t>Spectrum:</a:t>
            </a:r>
            <a:br>
              <a:rPr lang="en-US" dirty="0" smtClean="0"/>
            </a:br>
            <a:r>
              <a:rPr lang="en-US" dirty="0" smtClean="0"/>
              <a:t>Central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9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A_I_CP_R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" y="1243768"/>
            <a:ext cx="4569119" cy="49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4514950" y="1245893"/>
            <a:ext cx="4372137" cy="15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2000" dirty="0" smtClean="0">
                <a:latin typeface="+mn-lt"/>
                <a:cs typeface="Symbol" charset="2"/>
                <a:sym typeface="Wingdings" charset="0"/>
              </a:rPr>
              <a:t>- Significant </a:t>
            </a:r>
            <a:r>
              <a:rPr lang="en-US" sz="2000" dirty="0">
                <a:latin typeface="+mn-lt"/>
                <a:cs typeface="Symbol" charset="2"/>
                <a:sym typeface="Wingdings" charset="0"/>
              </a:rPr>
              <a:t>suppression (~0.2)</a:t>
            </a:r>
          </a:p>
          <a:p>
            <a:pPr eaLnBrk="1"/>
            <a:r>
              <a:rPr lang="en-US" sz="2000" dirty="0">
                <a:latin typeface="+mn-lt"/>
                <a:cs typeface="Symbol" charset="2"/>
                <a:sym typeface="Wingdings" charset="0"/>
              </a:rPr>
              <a:t>  at </a:t>
            </a:r>
            <a:r>
              <a:rPr lang="en-US" sz="2000" i="1" dirty="0" err="1">
                <a:latin typeface="+mn-lt"/>
                <a:cs typeface="Symbol" charset="2"/>
                <a:sym typeface="Wingdings" charset="0"/>
              </a:rPr>
              <a:t>p</a:t>
            </a:r>
            <a:r>
              <a:rPr lang="en-US" sz="2000" i="1" baseline="-25000" dirty="0" err="1">
                <a:latin typeface="+mn-lt"/>
                <a:cs typeface="Symbol" charset="2"/>
                <a:sym typeface="Wingdings" charset="0"/>
              </a:rPr>
              <a:t>T</a:t>
            </a:r>
            <a:r>
              <a:rPr lang="en-US" sz="2000" dirty="0">
                <a:latin typeface="+mn-lt"/>
                <a:cs typeface="Symbol" charset="2"/>
                <a:sym typeface="Wingdings" charset="0"/>
              </a:rPr>
              <a:t> &gt; 10 </a:t>
            </a:r>
            <a:r>
              <a:rPr lang="en-US" sz="2000" dirty="0" err="1">
                <a:latin typeface="+mn-lt"/>
                <a:cs typeface="Symbol" charset="2"/>
                <a:sym typeface="Wingdings" charset="0"/>
              </a:rPr>
              <a:t>GeV</a:t>
            </a:r>
            <a:r>
              <a:rPr lang="en-US" sz="2000" dirty="0">
                <a:latin typeface="+mn-lt"/>
                <a:cs typeface="Symbol" charset="2"/>
                <a:sym typeface="Wingdings" charset="0"/>
              </a:rPr>
              <a:t>/c, </a:t>
            </a:r>
            <a:r>
              <a:rPr lang="en-US" sz="2000" dirty="0" smtClean="0">
                <a:latin typeface="+mn-lt"/>
                <a:cs typeface="Symbol" charset="2"/>
                <a:sym typeface="Wingdings" charset="0"/>
              </a:rPr>
              <a:t>close </a:t>
            </a:r>
            <a:r>
              <a:rPr lang="en-US" sz="2000" dirty="0">
                <a:latin typeface="+mn-lt"/>
                <a:cs typeface="Symbol" charset="2"/>
                <a:sym typeface="Wingdings" charset="0"/>
              </a:rPr>
              <a:t>to 1 at low </a:t>
            </a:r>
            <a:r>
              <a:rPr lang="en-US" sz="2000" i="1" dirty="0" err="1" smtClean="0">
                <a:latin typeface="+mn-lt"/>
                <a:cs typeface="Symbol" charset="2"/>
                <a:sym typeface="Wingdings" charset="0"/>
              </a:rPr>
              <a:t>p</a:t>
            </a:r>
            <a:r>
              <a:rPr lang="en-US" sz="2000" i="1" baseline="-25000" dirty="0" err="1" smtClean="0">
                <a:latin typeface="+mn-lt"/>
                <a:cs typeface="Symbol" charset="2"/>
                <a:sym typeface="Wingdings" charset="0"/>
              </a:rPr>
              <a:t>T</a:t>
            </a:r>
            <a:endParaRPr lang="en-US" sz="2000" i="1" baseline="-25000" dirty="0" smtClean="0">
              <a:latin typeface="+mn-lt"/>
              <a:cs typeface="Symbol" charset="2"/>
              <a:sym typeface="Wingdings" charset="0"/>
            </a:endParaRPr>
          </a:p>
          <a:p>
            <a:pPr eaLnBrk="1"/>
            <a:endParaRPr lang="en-US" sz="2000" i="1" baseline="-25000" dirty="0" smtClean="0">
              <a:latin typeface="+mn-lt"/>
              <a:cs typeface="Symbol" charset="2"/>
              <a:sym typeface="Wingdings" charset="0"/>
            </a:endParaRPr>
          </a:p>
          <a:p>
            <a:r>
              <a:rPr lang="en-US" sz="2000" dirty="0">
                <a:cs typeface="Book Antiqua" charset="0"/>
                <a:sym typeface="Wingdings" charset="0"/>
              </a:rPr>
              <a:t>- </a:t>
            </a:r>
            <a:r>
              <a:rPr lang="en-US" sz="2000" b="1" dirty="0">
                <a:cs typeface="Book Antiqua" charset="0"/>
                <a:sym typeface="Wingdings" charset="0"/>
              </a:rPr>
              <a:t>Larger suppression</a:t>
            </a:r>
            <a:r>
              <a:rPr lang="en-US" sz="2000" dirty="0">
                <a:cs typeface="Book Antiqua" charset="0"/>
                <a:sym typeface="Wingdings" charset="0"/>
              </a:rPr>
              <a:t> compared to </a:t>
            </a:r>
            <a:r>
              <a:rPr lang="en-US" sz="2000" dirty="0" smtClean="0">
                <a:cs typeface="Book Antiqua" charset="0"/>
                <a:sym typeface="Wingdings" charset="0"/>
              </a:rPr>
              <a:t/>
            </a:r>
            <a:br>
              <a:rPr lang="en-US" sz="2000" dirty="0" smtClean="0">
                <a:cs typeface="Book Antiqua" charset="0"/>
                <a:sym typeface="Wingdings" charset="0"/>
              </a:rPr>
            </a:br>
            <a:r>
              <a:rPr lang="en-US" sz="2000" dirty="0" smtClean="0">
                <a:cs typeface="Book Antiqua" charset="0"/>
                <a:sym typeface="Wingdings" charset="0"/>
              </a:rPr>
              <a:t>  LHC </a:t>
            </a:r>
            <a:r>
              <a:rPr lang="en-US" sz="2000" dirty="0">
                <a:cs typeface="Book Antiqua" charset="0"/>
                <a:sym typeface="Wingdings" charset="0"/>
              </a:rPr>
              <a:t>energies! (caveat: </a:t>
            </a:r>
            <a:r>
              <a:rPr lang="en-US" sz="2000" b="1" dirty="0">
                <a:cs typeface="Book Antiqua" charset="0"/>
                <a:sym typeface="Wingdings" charset="0"/>
              </a:rPr>
              <a:t>different </a:t>
            </a:r>
            <a:r>
              <a:rPr lang="en-US" sz="2000" b="1" dirty="0" smtClean="0">
                <a:cs typeface="Book Antiqua" charset="0"/>
                <a:sym typeface="Wingdings" charset="0"/>
              </a:rPr>
              <a:t>R</a:t>
            </a:r>
            <a:r>
              <a:rPr lang="en-US" sz="2000" dirty="0" smtClean="0">
                <a:cs typeface="Book Antiqua" charset="0"/>
                <a:sym typeface="Wingdings" charset="0"/>
              </a:rPr>
              <a:t>)</a:t>
            </a:r>
            <a:endParaRPr lang="en-US" sz="2000" dirty="0">
              <a:cs typeface="Book Antiqua" charset="0"/>
              <a:sym typeface="Wingdings" charset="0"/>
            </a:endParaRPr>
          </a:p>
        </p:txBody>
      </p:sp>
      <p:pic>
        <p:nvPicPr>
          <p:cNvPr id="34832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6" y="3125928"/>
            <a:ext cx="3592899" cy="26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38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3519787" y="4614216"/>
            <a:ext cx="2881013" cy="180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4" name="TextBox 17"/>
          <p:cNvSpPr txBox="1">
            <a:spLocks noChangeArrowheads="1"/>
          </p:cNvSpPr>
          <p:nvPr/>
        </p:nvSpPr>
        <p:spPr bwMode="auto">
          <a:xfrm>
            <a:off x="6879440" y="5882451"/>
            <a:ext cx="2163160" cy="30777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/>
            <a:r>
              <a:rPr lang="en-US" sz="1400" dirty="0">
                <a:latin typeface="+mn-lt"/>
                <a:cs typeface="Book Antiqua" charset="0"/>
              </a:rPr>
              <a:t>arXiv:1506.03984 [</a:t>
            </a:r>
            <a:r>
              <a:rPr lang="en-US" sz="1400" dirty="0" err="1">
                <a:latin typeface="+mn-lt"/>
                <a:cs typeface="Book Antiqua" charset="0"/>
              </a:rPr>
              <a:t>nucl</a:t>
            </a:r>
            <a:r>
              <a:rPr lang="en-US" sz="1400" dirty="0">
                <a:latin typeface="+mn-lt"/>
                <a:cs typeface="Book Antiqua" charset="0"/>
              </a:rPr>
              <a:t>-ex</a:t>
            </a:r>
            <a:r>
              <a:rPr lang="en-US" sz="1400" dirty="0" smtClean="0">
                <a:latin typeface="+mn-lt"/>
                <a:cs typeface="Book Antiqua" charset="0"/>
              </a:rPr>
              <a:t>]</a:t>
            </a:r>
            <a:endParaRPr lang="en-US" sz="1400" dirty="0">
              <a:latin typeface="+mn-lt"/>
              <a:cs typeface="Book Antiqua" charset="0"/>
            </a:endParaRPr>
          </a:p>
        </p:txBody>
      </p:sp>
      <p:grpSp>
        <p:nvGrpSpPr>
          <p:cNvPr id="34822" name="Group 14"/>
          <p:cNvGrpSpPr>
            <a:grpSpLocks/>
          </p:cNvGrpSpPr>
          <p:nvPr/>
        </p:nvGrpSpPr>
        <p:grpSpPr bwMode="auto">
          <a:xfrm>
            <a:off x="1591222" y="1645553"/>
            <a:ext cx="943976" cy="296547"/>
            <a:chOff x="626883" y="5535542"/>
            <a:chExt cx="1040468" cy="326580"/>
          </a:xfrm>
        </p:grpSpPr>
        <p:pic>
          <p:nvPicPr>
            <p:cNvPr id="34830" name="Star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3" y="5535542"/>
              <a:ext cx="472889" cy="32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34831" name="Shape 127"/>
            <p:cNvSpPr>
              <a:spLocks noChangeArrowheads="1"/>
            </p:cNvSpPr>
            <p:nvPr/>
          </p:nvSpPr>
          <p:spPr bwMode="auto">
            <a:xfrm>
              <a:off x="988877" y="5708345"/>
              <a:ext cx="678474" cy="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latin typeface="Book Antiqua" charset="0"/>
                  <a:cs typeface="Book Antiqu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34823" name="TextBox 17"/>
          <p:cNvSpPr txBox="1">
            <a:spLocks noChangeArrowheads="1"/>
          </p:cNvSpPr>
          <p:nvPr/>
        </p:nvSpPr>
        <p:spPr bwMode="auto">
          <a:xfrm>
            <a:off x="620836" y="5706363"/>
            <a:ext cx="3181156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buFont typeface="Arial" charset="0"/>
              <a:buChar char="•"/>
            </a:pPr>
            <a:r>
              <a:rPr lang="en-US" sz="1600" dirty="0">
                <a:latin typeface="+mn-lt"/>
                <a:cs typeface="Book Antiqua" charset="0"/>
              </a:rPr>
              <a:t> Errors show combined </a:t>
            </a:r>
            <a:r>
              <a:rPr lang="en-US" sz="1600" dirty="0" smtClean="0">
                <a:latin typeface="+mn-lt"/>
                <a:cs typeface="Book Antiqua" charset="0"/>
              </a:rPr>
              <a:t>systematics</a:t>
            </a:r>
            <a:endParaRPr lang="en-US" sz="1600" dirty="0">
              <a:latin typeface="+mn-lt"/>
              <a:cs typeface="Book Antiqua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Central-Peripheral: </a:t>
            </a:r>
            <a:r>
              <a:rPr lang="en-US" dirty="0" smtClean="0"/>
              <a:t>I</a:t>
            </a:r>
            <a:r>
              <a:rPr lang="en-US" baseline="-25000" dirty="0" smtClean="0"/>
              <a:t>CP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r>
              <a:rPr lang="en-US" smtClean="0"/>
              <a:t>6/8/2016</a:t>
            </a:r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Kauder, WSU - RHIC/AGS Meeting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02903" y="3633990"/>
            <a:ext cx="887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ook Antiqua" charset="0"/>
                <a:cs typeface="Book Antiqua" charset="0"/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84339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47851</TotalTime>
  <Words>2718</Words>
  <Application>Microsoft Macintosh PowerPoint</Application>
  <PresentationFormat>On-screen Show (4:3)</PresentationFormat>
  <Paragraphs>619</Paragraphs>
  <Slides>38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Origin</vt:lpstr>
      <vt:lpstr>Jet Measurements with STAR with a focus on jet reconstruction</vt:lpstr>
      <vt:lpstr>STAR</vt:lpstr>
      <vt:lpstr>PowerPoint Presentation</vt:lpstr>
      <vt:lpstr>Jet Finding</vt:lpstr>
      <vt:lpstr>The Underlying Heavy Ion Event</vt:lpstr>
      <vt:lpstr>Background</vt:lpstr>
      <vt:lpstr>Semi-Inclusive Recoil Jets</vt:lpstr>
      <vt:lpstr>Charged Raw Recoil Jet Spectrum: Central Au+Au</vt:lpstr>
      <vt:lpstr>Comparison Central-Peripheral: ICP</vt:lpstr>
      <vt:lpstr>Large Angle Scattering off the QGP?</vt:lpstr>
      <vt:lpstr>Df at R = 0.3</vt:lpstr>
      <vt:lpstr>Trigger and Away-Side Jets (Biased) Di-Jet Selection</vt:lpstr>
      <vt:lpstr>Di-Jet Imbalance AJ  Central Au+Au, R=0.4 </vt:lpstr>
      <vt:lpstr>Matched Di-jets w/o Constituent pT Cut </vt:lpstr>
      <vt:lpstr>Di-Jet Imbalance AJ  Central Au+Au, R=0.4 </vt:lpstr>
      <vt:lpstr>Differential Measurements</vt:lpstr>
      <vt:lpstr>A Consistent  (Qualitative) Picture Focus on: Jet Softening</vt:lpstr>
      <vt:lpstr>A Consistent  (Qualitative) Picture Focus on: Jet Broadening</vt:lpstr>
      <vt:lpstr>A Tool to Control Path Length</vt:lpstr>
      <vt:lpstr>Unique Opportunity for  Jet Geometry Engineering at RHIC</vt:lpstr>
      <vt:lpstr>Summary</vt:lpstr>
      <vt:lpstr>Bonus Slides</vt:lpstr>
      <vt:lpstr>Bonus: Soft-Drop Grooming</vt:lpstr>
      <vt:lpstr>Measuring the AP Splitting Function</vt:lpstr>
      <vt:lpstr>PYTHIA @ RHIC</vt:lpstr>
      <vt:lpstr>Backup</vt:lpstr>
      <vt:lpstr>PowerPoint Presentation</vt:lpstr>
      <vt:lpstr>Recoil yield suppression</vt:lpstr>
      <vt:lpstr>pp HT Reference  and Systematic Errors</vt:lpstr>
      <vt:lpstr>PowerPoint Presentation</vt:lpstr>
      <vt:lpstr>Effect of Background Fluctuations</vt:lpstr>
      <vt:lpstr>Contrast and Compare</vt:lpstr>
      <vt:lpstr>Contrast and Compare II Missing Energy</vt:lpstr>
      <vt:lpstr>Geometric Biases</vt:lpstr>
      <vt:lpstr>YaJEM Calculation for STAR Dijets (First Look)</vt:lpstr>
      <vt:lpstr>RHIC vs LHC</vt:lpstr>
      <vt:lpstr>Di-Jet Imbalance AJ  Central Au+Au, R=0.2</vt:lpstr>
      <vt:lpstr> PYTHIA8 Particle Level (PL) and Toy Bkg. Model</vt:lpstr>
    </vt:vector>
  </TitlesOfParts>
  <Manager/>
  <Company>Unversity of Illinois at Chicago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be Learned from Identifying Leading Hadrons of Jets in STAR?</dc:title>
  <dc:subject/>
  <dc:creator>Kolja Kauder</dc:creator>
  <cp:keywords/>
  <dc:description/>
  <cp:lastModifiedBy>Kolja Kauder</cp:lastModifiedBy>
  <cp:revision>1228</cp:revision>
  <cp:lastPrinted>2015-06-02T16:16:05Z</cp:lastPrinted>
  <dcterms:created xsi:type="dcterms:W3CDTF">2013-02-23T04:46:12Z</dcterms:created>
  <dcterms:modified xsi:type="dcterms:W3CDTF">2016-06-08T03:30:29Z</dcterms:modified>
  <cp:category/>
</cp:coreProperties>
</file>