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65" r:id="rId2"/>
    <p:sldId id="421" r:id="rId3"/>
    <p:sldId id="417" r:id="rId4"/>
    <p:sldId id="422" r:id="rId5"/>
    <p:sldId id="352" r:id="rId6"/>
    <p:sldId id="424" r:id="rId7"/>
    <p:sldId id="354" r:id="rId8"/>
    <p:sldId id="391" r:id="rId9"/>
    <p:sldId id="393" r:id="rId10"/>
    <p:sldId id="427" r:id="rId11"/>
    <p:sldId id="377" r:id="rId12"/>
    <p:sldId id="403" r:id="rId13"/>
    <p:sldId id="383" r:id="rId14"/>
    <p:sldId id="357" r:id="rId15"/>
    <p:sldId id="358" r:id="rId16"/>
    <p:sldId id="359" r:id="rId17"/>
    <p:sldId id="364" r:id="rId18"/>
    <p:sldId id="415" r:id="rId19"/>
    <p:sldId id="430" r:id="rId20"/>
    <p:sldId id="432" r:id="rId21"/>
    <p:sldId id="433" r:id="rId22"/>
    <p:sldId id="434" r:id="rId23"/>
    <p:sldId id="363" r:id="rId24"/>
    <p:sldId id="435" r:id="rId25"/>
    <p:sldId id="414" r:id="rId26"/>
    <p:sldId id="436" r:id="rId27"/>
    <p:sldId id="426" r:id="rId28"/>
    <p:sldId id="404" r:id="rId29"/>
    <p:sldId id="408" r:id="rId30"/>
    <p:sldId id="438" r:id="rId31"/>
    <p:sldId id="309" r:id="rId32"/>
    <p:sldId id="310" r:id="rId33"/>
    <p:sldId id="401" r:id="rId34"/>
    <p:sldId id="332" r:id="rId35"/>
    <p:sldId id="437" r:id="rId36"/>
    <p:sldId id="42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FCFCFC"/>
    <a:srgbClr val="A1101A"/>
    <a:srgbClr val="000000"/>
    <a:srgbClr val="CD00CD"/>
    <a:srgbClr val="00CDCD"/>
    <a:srgbClr val="008B8B"/>
    <a:srgbClr val="EEB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2" autoAdjust="0"/>
    <p:restoredTop sz="89245" autoAdjust="0"/>
  </p:normalViewPr>
  <p:slideViewPr>
    <p:cSldViewPr snapToGrid="0" snapToObjects="1">
      <p:cViewPr varScale="1">
        <p:scale>
          <a:sx n="89" d="100"/>
          <a:sy n="89" d="100"/>
        </p:scale>
        <p:origin x="-16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53D80-F6AD-064E-A7A9-2C43859BF9EC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F96F8-5424-8F4B-9516-C3C95E0AE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78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37FBC-FA8C-7845-AAAC-FF2FA1EDEDE8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AA363-928F-4B42-9F76-C2149B62B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3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5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4039930" indent="-33629639"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82058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23087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6411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fld id="{A37B3BEB-3657-8340-A097-601D6B7C2C99}" type="slidenum">
              <a:rPr lang="en-US" sz="13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/>
              <a:t>11</a:t>
            </a:fld>
            <a:endParaRPr lang="en-US" sz="13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662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00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26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4039930" indent="-33629639"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82058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23087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6411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fld id="{80F0F759-D639-524A-B781-FA9F22DCB5A4}" type="slidenum">
              <a:rPr lang="en-US" sz="13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/>
              <a:t>25</a:t>
            </a:fld>
            <a:endParaRPr lang="en-US" sz="13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867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5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Kolja Kauder - WWND '16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E74342-C45F-5642-9F1E-B1172F473CEA}" type="slidenum">
              <a:rPr lang="en-US" smtClean="0"/>
              <a:pPr/>
              <a:t>‹#›</a:t>
            </a:fld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5.png"/><Relationship Id="rId5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28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1.emf"/><Relationship Id="rId5" Type="http://schemas.openxmlformats.org/officeDocument/2006/relationships/image" Target="../media/image62.png"/><Relationship Id="rId6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Relationship Id="rId3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4" Type="http://schemas.openxmlformats.org/officeDocument/2006/relationships/image" Target="../media/image65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Relationship Id="rId3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69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ownloa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3" r="49074"/>
          <a:stretch/>
        </p:blipFill>
        <p:spPr>
          <a:xfrm>
            <a:off x="0" y="0"/>
            <a:ext cx="5576302" cy="3552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763962"/>
            <a:ext cx="6858000" cy="1112838"/>
          </a:xfrm>
        </p:spPr>
        <p:txBody>
          <a:bodyPr>
            <a:noAutofit/>
          </a:bodyPr>
          <a:lstStyle/>
          <a:p>
            <a:r>
              <a:rPr lang="en-US" sz="3000" dirty="0" smtClean="0"/>
              <a:t>Recent Jet Results from </a:t>
            </a:r>
            <a:r>
              <a:rPr lang="en-US" sz="3000" dirty="0"/>
              <a:t>STAR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199" y="5124450"/>
            <a:ext cx="5808134" cy="53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Kolja Kauder </a:t>
            </a:r>
            <a:r>
              <a:rPr lang="en-US" i="1" dirty="0" smtClean="0">
                <a:solidFill>
                  <a:srgbClr val="000000"/>
                </a:solidFill>
              </a:rPr>
              <a:t>for the STAR Collaboration</a:t>
            </a:r>
            <a:br>
              <a:rPr lang="en-US" i="1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March4, 2016</a:t>
            </a:r>
            <a:endParaRPr lang="en-US" i="1" dirty="0" smtClean="0">
              <a:solidFill>
                <a:srgbClr val="000000"/>
              </a:solidFill>
            </a:endParaRPr>
          </a:p>
        </p:txBody>
      </p:sp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5960135"/>
            <a:ext cx="3298241" cy="869950"/>
          </a:xfrm>
          <a:prstGeom prst="rect">
            <a:avLst/>
          </a:prstGeom>
        </p:spPr>
      </p:pic>
      <p:pic>
        <p:nvPicPr>
          <p:cNvPr id="4" name="Picture 3" descr="warrior_banded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66" y="5985535"/>
            <a:ext cx="1455316" cy="872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2300" y="426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Screen Shot 2016-01-29 at 1.05.2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82" y="953715"/>
            <a:ext cx="2807318" cy="2358691"/>
          </a:xfrm>
          <a:prstGeom prst="rect">
            <a:avLst/>
          </a:prstGeom>
        </p:spPr>
      </p:pic>
      <p:sp useBgFill="1">
        <p:nvSpPr>
          <p:cNvPr id="12" name="Rectangle 11"/>
          <p:cNvSpPr/>
          <p:nvPr/>
        </p:nvSpPr>
        <p:spPr>
          <a:xfrm rot="2109128">
            <a:off x="5813073" y="1075591"/>
            <a:ext cx="1184006" cy="22083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h,  </a:t>
            </a:r>
            <a:r>
              <a:rPr lang="en-US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 , </a:t>
            </a:r>
            <a:r>
              <a:rPr lang="en-US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g</a:t>
            </a:r>
            <a:endParaRPr lang="en-US" dirty="0">
              <a:solidFill>
                <a:schemeClr val="tx1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1321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ymbol" charset="2"/>
                <a:cs typeface="Symbol" charset="2"/>
              </a:rPr>
              <a:t>g</a:t>
            </a:r>
            <a:r>
              <a:rPr lang="en-US" baseline="30000" dirty="0" err="1"/>
              <a:t>dir</a:t>
            </a:r>
            <a:r>
              <a:rPr lang="en-US" dirty="0"/>
              <a:t>-Hadron vs. Jet-Hadron Correlations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Screen Shot 2016-02-26 at 4.35.1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t="1983" b="-1"/>
          <a:stretch/>
        </p:blipFill>
        <p:spPr>
          <a:xfrm>
            <a:off x="4334505" y="1504570"/>
            <a:ext cx="4550556" cy="3134276"/>
          </a:xfrm>
          <a:prstGeom prst="rect">
            <a:avLst/>
          </a:prstGeom>
        </p:spPr>
      </p:pic>
      <p:pic>
        <p:nvPicPr>
          <p:cNvPr id="7" name="Picture 6" descr="Screen Shot 2016-02-25 at 4.06.3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"/>
          <a:stretch/>
        </p:blipFill>
        <p:spPr>
          <a:xfrm>
            <a:off x="25108" y="1504570"/>
            <a:ext cx="4334505" cy="3148545"/>
          </a:xfrm>
          <a:prstGeom prst="rect">
            <a:avLst/>
          </a:prstGeom>
        </p:spPr>
      </p:pic>
      <p:cxnSp>
        <p:nvCxnSpPr>
          <p:cNvPr id="8" name="Straight Arrow Connector 16"/>
          <p:cNvCxnSpPr>
            <a:cxnSpLocks noChangeShapeType="1"/>
          </p:cNvCxnSpPr>
          <p:nvPr/>
        </p:nvCxnSpPr>
        <p:spPr bwMode="auto">
          <a:xfrm>
            <a:off x="2375225" y="3601123"/>
            <a:ext cx="383256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6"/>
          <p:cNvCxnSpPr>
            <a:cxnSpLocks noChangeShapeType="1"/>
          </p:cNvCxnSpPr>
          <p:nvPr/>
        </p:nvCxnSpPr>
        <p:spPr bwMode="auto">
          <a:xfrm>
            <a:off x="5280187" y="4496954"/>
            <a:ext cx="2492808" cy="0"/>
          </a:xfrm>
          <a:prstGeom prst="straightConnector1">
            <a:avLst/>
          </a:prstGeom>
          <a:noFill/>
          <a:ln w="15875">
            <a:solidFill>
              <a:srgbClr val="CD00C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4495305" y="4310659"/>
            <a:ext cx="1070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D00CD"/>
                </a:solidFill>
              </a:rPr>
              <a:t>careful</a:t>
            </a:r>
            <a:endParaRPr lang="en-US" sz="1600" dirty="0">
              <a:solidFill>
                <a:srgbClr val="CD00CD"/>
              </a:solidFill>
            </a:endParaRP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 flipV="1">
            <a:off x="2739990" y="4496954"/>
            <a:ext cx="1619623" cy="10508"/>
          </a:xfrm>
          <a:prstGeom prst="straightConnector1">
            <a:avLst/>
          </a:prstGeom>
          <a:noFill/>
          <a:ln w="15875">
            <a:solidFill>
              <a:srgbClr val="CD00C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454151" y="4933080"/>
            <a:ext cx="823264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ym typeface="Wingdings"/>
              </a:rPr>
              <a:t>Similar </a:t>
            </a:r>
            <a:r>
              <a:rPr lang="en-US" sz="2400" i="1" dirty="0" smtClean="0">
                <a:sym typeface="Wingdings"/>
              </a:rPr>
              <a:t>I</a:t>
            </a:r>
            <a:r>
              <a:rPr lang="en-US" sz="2400" i="1" baseline="-25000" dirty="0" smtClean="0">
                <a:sym typeface="Wingdings"/>
              </a:rPr>
              <a:t>AA</a:t>
            </a:r>
            <a:r>
              <a:rPr lang="en-US" sz="2400" dirty="0" smtClean="0">
                <a:sym typeface="Wingdings"/>
              </a:rPr>
              <a:t> suppression for 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400" baseline="30000" dirty="0" smtClean="0">
                <a:sym typeface="Wingdings"/>
              </a:rPr>
              <a:t>0</a:t>
            </a:r>
            <a:r>
              <a:rPr lang="en-US" sz="2400" dirty="0" smtClean="0">
                <a:sym typeface="Wingdings"/>
              </a:rPr>
              <a:t>, </a:t>
            </a:r>
            <a:r>
              <a:rPr lang="en-US" sz="2400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400" baseline="30000" dirty="0" err="1" smtClean="0">
                <a:sym typeface="Wingdings"/>
              </a:rPr>
              <a:t>dir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and jet triggers at high </a:t>
            </a:r>
            <a:r>
              <a:rPr lang="en-US" sz="2400" i="1" dirty="0" err="1" smtClean="0">
                <a:sym typeface="Wingdings"/>
              </a:rPr>
              <a:t>p</a:t>
            </a:r>
            <a:r>
              <a:rPr lang="en-US" sz="2400" i="1" baseline="-25000" dirty="0" err="1" smtClean="0">
                <a:sym typeface="Wingdings"/>
              </a:rPr>
              <a:t>T</a:t>
            </a:r>
            <a:endParaRPr lang="en-US" sz="2400" i="1" baseline="-25000" dirty="0" smtClean="0">
              <a:sym typeface="Wingdings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ym typeface="Wingdings"/>
              </a:rPr>
              <a:t>Low </a:t>
            </a:r>
            <a:r>
              <a:rPr lang="en-US" sz="2400" i="1" dirty="0" err="1" smtClean="0">
                <a:sym typeface="Wingdings"/>
              </a:rPr>
              <a:t>p</a:t>
            </a:r>
            <a:r>
              <a:rPr lang="en-US" sz="2400" i="1" baseline="-25000" dirty="0" err="1" smtClean="0">
                <a:sym typeface="Wingdings"/>
              </a:rPr>
              <a:t>T</a:t>
            </a:r>
            <a:r>
              <a:rPr lang="en-US" sz="2400" dirty="0" smtClean="0">
                <a:sym typeface="Wingdings"/>
              </a:rPr>
              <a:t> balance?</a:t>
            </a:r>
            <a:endParaRPr lang="en-US" sz="2400" dirty="0">
              <a:sym typeface="Wingding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65860" y="3563081"/>
            <a:ext cx="1316849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s-IS" sz="1400" dirty="0" smtClean="0"/>
              <a:t>QM11 and </a:t>
            </a:r>
            <a:endParaRPr lang="en-US" sz="1400" dirty="0"/>
          </a:p>
          <a:p>
            <a:r>
              <a:rPr lang="is-IS" sz="1400" dirty="0" smtClean="0"/>
              <a:t>PRL </a:t>
            </a:r>
            <a:r>
              <a:rPr lang="is-IS" sz="1400" dirty="0"/>
              <a:t>112 (2014) </a:t>
            </a:r>
            <a:r>
              <a:rPr lang="is-IS" sz="1400" dirty="0" smtClean="0"/>
              <a:t/>
            </a:r>
            <a:br>
              <a:rPr lang="is-IS" sz="1400" dirty="0" smtClean="0"/>
            </a:br>
            <a:r>
              <a:rPr lang="is-IS" sz="1400" dirty="0" smtClean="0"/>
              <a:t>12</a:t>
            </a:r>
            <a:r>
              <a:rPr lang="is-IS" sz="1400" dirty="0"/>
              <a:t>, </a:t>
            </a:r>
            <a:r>
              <a:rPr lang="is-IS" sz="1400" dirty="0" smtClean="0"/>
              <a:t>122301</a:t>
            </a:r>
          </a:p>
        </p:txBody>
      </p:sp>
    </p:spTree>
    <p:extLst>
      <p:ext uri="{BB962C8B-B14F-4D97-AF65-F5344CB8AC3E}">
        <p14:creationId xmlns:p14="http://schemas.microsoft.com/office/powerpoint/2010/main" val="358266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4295" y="1191125"/>
            <a:ext cx="3508705" cy="3551363"/>
            <a:chOff x="174295" y="1007682"/>
            <a:chExt cx="3618420" cy="3575834"/>
          </a:xfrm>
        </p:grpSpPr>
        <p:pic>
          <p:nvPicPr>
            <p:cNvPr id="25602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68" t="9280" r="27443" b="9509"/>
            <a:stretch>
              <a:fillRect/>
            </a:stretch>
          </p:blipFill>
          <p:spPr bwMode="auto">
            <a:xfrm>
              <a:off x="174295" y="1007682"/>
              <a:ext cx="3618420" cy="3575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603" name="Line 2"/>
            <p:cNvSpPr>
              <a:spLocks noChangeShapeType="1"/>
            </p:cNvSpPr>
            <p:nvPr/>
          </p:nvSpPr>
          <p:spPr bwMode="auto">
            <a:xfrm flipH="1">
              <a:off x="458065" y="3014410"/>
              <a:ext cx="1610427" cy="1468338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5604" name="Line 3"/>
            <p:cNvSpPr>
              <a:spLocks noChangeShapeType="1"/>
            </p:cNvSpPr>
            <p:nvPr/>
          </p:nvSpPr>
          <p:spPr bwMode="auto">
            <a:xfrm flipV="1">
              <a:off x="2067052" y="1403559"/>
              <a:ext cx="48975" cy="1609413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5605" name="Line 4"/>
            <p:cNvSpPr>
              <a:spLocks noChangeShapeType="1"/>
            </p:cNvSpPr>
            <p:nvPr/>
          </p:nvSpPr>
          <p:spPr bwMode="auto">
            <a:xfrm>
              <a:off x="2067051" y="3011532"/>
              <a:ext cx="1381395" cy="38868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5606" name="AutoShape 5"/>
            <p:cNvSpPr>
              <a:spLocks noChangeArrowheads="1"/>
            </p:cNvSpPr>
            <p:nvPr/>
          </p:nvSpPr>
          <p:spPr bwMode="auto">
            <a:xfrm>
              <a:off x="967985" y="1924674"/>
              <a:ext cx="2234144" cy="212908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63 w 21600"/>
                <a:gd name="T13" fmla="*/ 3163 h 21600"/>
                <a:gd name="T14" fmla="*/ 18437 w 21600"/>
                <a:gd name="T15" fmla="*/ 184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42" y="9"/>
                  </a:moveTo>
                  <a:cubicBezTo>
                    <a:pt x="17030" y="246"/>
                    <a:pt x="21600" y="5007"/>
                    <a:pt x="21600" y="10800"/>
                  </a:cubicBezTo>
                  <a:cubicBezTo>
                    <a:pt x="21600" y="10901"/>
                    <a:pt x="21598" y="11002"/>
                    <a:pt x="21595" y="11103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280099">
                <a:alpha val="45097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25607" name="Text Box 6"/>
            <p:cNvSpPr txBox="1">
              <a:spLocks noChangeArrowheads="1"/>
            </p:cNvSpPr>
            <p:nvPr/>
          </p:nvSpPr>
          <p:spPr bwMode="auto">
            <a:xfrm>
              <a:off x="808095" y="4032171"/>
              <a:ext cx="815297" cy="52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9" tIns="40820" rIns="81639" bIns="40820"/>
            <a:lstStyle>
              <a:lvl1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 marL="37931725" indent="-37474525"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en-US" sz="1500">
                  <a:solidFill>
                    <a:srgbClr val="FFFFFF"/>
                  </a:solidFill>
                  <a:latin typeface="Book Antiqua" charset="0"/>
                </a:rPr>
                <a:t>Trigger </a:t>
              </a:r>
            </a:p>
            <a:p>
              <a:pPr eaLnBrk="1">
                <a:lnSpc>
                  <a:spcPct val="100000"/>
                </a:lnSpc>
              </a:pPr>
              <a:r>
                <a:rPr lang="en-US" sz="1500">
                  <a:solidFill>
                    <a:srgbClr val="FFFFFF"/>
                  </a:solidFill>
                  <a:latin typeface="Book Antiqua" charset="0"/>
                </a:rPr>
                <a:t>particle</a:t>
              </a:r>
            </a:p>
          </p:txBody>
        </p:sp>
        <p:sp>
          <p:nvSpPr>
            <p:cNvPr id="25608" name="Text Box 7"/>
            <p:cNvSpPr txBox="1">
              <a:spLocks noChangeArrowheads="1"/>
            </p:cNvSpPr>
            <p:nvPr/>
          </p:nvSpPr>
          <p:spPr bwMode="auto">
            <a:xfrm>
              <a:off x="2033921" y="2455867"/>
              <a:ext cx="1103388" cy="52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9" tIns="40820" rIns="81639" bIns="40820"/>
            <a:lstStyle>
              <a:lvl1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 marL="37931725" indent="-37474525"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en-US" sz="1500">
                  <a:solidFill>
                    <a:srgbClr val="FFFFFF"/>
                  </a:solidFill>
                  <a:latin typeface="Book Antiqua" charset="0"/>
                </a:rPr>
                <a:t>Recoil jet(s)</a:t>
              </a:r>
            </a:p>
            <a:p>
              <a:pPr eaLnBrk="1">
                <a:lnSpc>
                  <a:spcPct val="100000"/>
                </a:lnSpc>
              </a:pPr>
              <a:r>
                <a:rPr lang="en-US" sz="1500">
                  <a:solidFill>
                    <a:srgbClr val="FFFFFF"/>
                  </a:solidFill>
                  <a:latin typeface="Book Antiqua" charset="0"/>
                </a:rPr>
                <a:t>search area</a:t>
              </a:r>
            </a:p>
          </p:txBody>
        </p:sp>
      </p:grp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2412760" y="90692"/>
            <a:ext cx="2366665" cy="63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3600" dirty="0">
                <a:solidFill>
                  <a:srgbClr val="FFFFFF"/>
                </a:solidFill>
                <a:latin typeface="Book Antiqua" charset="0"/>
              </a:rPr>
              <a:t>Semi-Inclusive Recoil Jets </a:t>
            </a: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1094672" y="4792147"/>
            <a:ext cx="7369505" cy="141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  <a:buSzPct val="45000"/>
            </a:pP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- Trigger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on high </a:t>
            </a:r>
            <a:r>
              <a:rPr lang="en-US" sz="2200" i="1" dirty="0" err="1">
                <a:solidFill>
                  <a:srgbClr val="000000"/>
                </a:solidFill>
                <a:latin typeface="+mn-lt"/>
              </a:rPr>
              <a:t>p</a:t>
            </a:r>
            <a:r>
              <a:rPr lang="en-US" sz="22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 hadron </a:t>
            </a:r>
            <a:r>
              <a:rPr lang="en-US" sz="2200" dirty="0">
                <a:solidFill>
                  <a:srgbClr val="000000"/>
                </a:solidFill>
                <a:latin typeface="+mn-lt"/>
                <a:sym typeface="Wingdings" charset="0"/>
              </a:rPr>
              <a:t> Selection of a high </a:t>
            </a:r>
            <a:r>
              <a:rPr lang="en-US" sz="2200" i="1" dirty="0" err="1">
                <a:solidFill>
                  <a:srgbClr val="000000"/>
                </a:solidFill>
                <a:latin typeface="+mn-lt"/>
                <a:sym typeface="Wingdings" charset="0"/>
              </a:rPr>
              <a:t>p</a:t>
            </a:r>
            <a:r>
              <a:rPr lang="en-US" sz="2200" i="1" baseline="-25000" dirty="0" err="1">
                <a:solidFill>
                  <a:srgbClr val="000000"/>
                </a:solidFill>
                <a:latin typeface="+mn-lt"/>
                <a:sym typeface="Wingdings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latin typeface="+mn-lt"/>
                <a:sym typeface="Wingdings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+mn-lt"/>
                <a:sym typeface="Wingdings" charset="0"/>
              </a:rPr>
              <a:t>process</a:t>
            </a:r>
            <a:endParaRPr lang="en-US" sz="2200" dirty="0">
              <a:solidFill>
                <a:srgbClr val="000000"/>
              </a:solidFill>
              <a:latin typeface="+mn-lt"/>
              <a:sym typeface="Wingdings" charset="0"/>
            </a:endParaRPr>
          </a:p>
          <a:p>
            <a:pPr eaLnBrk="1">
              <a:lnSpc>
                <a:spcPct val="100000"/>
              </a:lnSpc>
              <a:buSzPct val="45000"/>
            </a:pP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- 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Use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all jet candidates on the other azimuthal hemisphere</a:t>
            </a:r>
          </a:p>
          <a:p>
            <a:pPr eaLnBrk="1">
              <a:lnSpc>
                <a:spcPct val="100000"/>
              </a:lnSpc>
              <a:buSzPct val="45000"/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within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+/- 45 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degrees </a:t>
            </a:r>
            <a:r>
              <a:rPr lang="en-US" sz="2200" dirty="0">
                <a:solidFill>
                  <a:srgbClr val="000000"/>
                </a:solidFill>
                <a:latin typeface="+mn-lt"/>
                <a:sym typeface="Wingdings" charset="0"/>
              </a:rPr>
              <a:t> </a:t>
            </a:r>
            <a:r>
              <a:rPr lang="en-US" sz="2200" b="1" dirty="0">
                <a:solidFill>
                  <a:srgbClr val="000000"/>
                </a:solidFill>
                <a:latin typeface="+mn-lt"/>
                <a:sym typeface="Wingdings" charset="0"/>
              </a:rPr>
              <a:t>no </a:t>
            </a:r>
            <a:r>
              <a:rPr lang="en-US" sz="2200" b="1" dirty="0" err="1">
                <a:solidFill>
                  <a:srgbClr val="000000"/>
                </a:solidFill>
                <a:latin typeface="+mn-lt"/>
                <a:sym typeface="Wingdings" charset="0"/>
              </a:rPr>
              <a:t>fragmentaion</a:t>
            </a:r>
            <a:r>
              <a:rPr lang="en-US" sz="2200" b="1" dirty="0">
                <a:solidFill>
                  <a:srgbClr val="000000"/>
                </a:solidFill>
                <a:latin typeface="+mn-lt"/>
                <a:sym typeface="Wingdings" charset="0"/>
              </a:rPr>
              <a:t> bias on recoil side</a:t>
            </a:r>
            <a:r>
              <a:rPr lang="en-US" sz="2200" dirty="0" smtClean="0">
                <a:solidFill>
                  <a:srgbClr val="000000"/>
                </a:solidFill>
                <a:latin typeface="+mn-lt"/>
                <a:sym typeface="Wingdings" charset="0"/>
              </a:rPr>
              <a:t>!</a:t>
            </a:r>
          </a:p>
          <a:p>
            <a:pPr eaLnBrk="1">
              <a:lnSpc>
                <a:spcPct val="100000"/>
              </a:lnSpc>
              <a:buSzPct val="45000"/>
            </a:pPr>
            <a:r>
              <a:rPr lang="en-US" sz="2200" dirty="0">
                <a:solidFill>
                  <a:srgbClr val="000000"/>
                </a:solidFill>
                <a:latin typeface="+mn-lt"/>
                <a:sym typeface="Wingdings" charset="0"/>
              </a:rPr>
              <a:t>- Combinatorial background </a:t>
            </a:r>
            <a:r>
              <a:rPr lang="en-US" sz="2200" dirty="0" smtClean="0">
                <a:solidFill>
                  <a:srgbClr val="000000"/>
                </a:solidFill>
                <a:latin typeface="+mn-lt"/>
                <a:sym typeface="Wingdings" charset="0"/>
              </a:rPr>
              <a:t>determined </a:t>
            </a:r>
            <a:r>
              <a:rPr lang="en-US" sz="2200" dirty="0">
                <a:solidFill>
                  <a:srgbClr val="000000"/>
                </a:solidFill>
                <a:latin typeface="+mn-lt"/>
                <a:sym typeface="Wingdings" charset="0"/>
              </a:rPr>
              <a:t>via mixed events</a:t>
            </a:r>
            <a:endParaRPr lang="en-US" sz="2200" dirty="0">
              <a:solidFill>
                <a:srgbClr val="000000"/>
              </a:solidFill>
              <a:latin typeface="+mn-lt"/>
              <a:sym typeface="Wingdings" charset="0"/>
            </a:endParaRPr>
          </a:p>
          <a:p>
            <a:pPr eaLnBrk="1">
              <a:lnSpc>
                <a:spcPct val="100000"/>
              </a:lnSpc>
              <a:buSzPct val="45000"/>
            </a:pPr>
            <a:endParaRPr lang="en-US" sz="2200" dirty="0">
              <a:solidFill>
                <a:srgbClr val="000000"/>
              </a:solidFill>
              <a:latin typeface="+mn-lt"/>
              <a:sym typeface="Wingdings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0"/>
              <a:buNone/>
            </a:pPr>
            <a:endParaRPr lang="en-US" sz="2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5611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66" y="2774007"/>
            <a:ext cx="4468287" cy="69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Box 14"/>
          <p:cNvSpPr txBox="1">
            <a:spLocks noChangeArrowheads="1"/>
          </p:cNvSpPr>
          <p:nvPr/>
        </p:nvSpPr>
        <p:spPr bwMode="auto">
          <a:xfrm>
            <a:off x="4015760" y="1603552"/>
            <a:ext cx="4621839" cy="7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2200" dirty="0">
                <a:latin typeface="+mn-lt"/>
                <a:cs typeface="Book Antiqua" charset="0"/>
              </a:rPr>
              <a:t>Semi-inclusive yield of </a:t>
            </a:r>
            <a:r>
              <a:rPr lang="en-US" sz="2200" dirty="0" smtClean="0">
                <a:latin typeface="+mn-lt"/>
                <a:cs typeface="Book Antiqua" charset="0"/>
              </a:rPr>
              <a:t> (charged) jets </a:t>
            </a:r>
            <a:r>
              <a:rPr lang="en-US" sz="2200" dirty="0">
                <a:latin typeface="+mn-lt"/>
                <a:cs typeface="Book Antiqua" charset="0"/>
              </a:rPr>
              <a:t>recoiling from a </a:t>
            </a:r>
            <a:r>
              <a:rPr lang="en-US" sz="2200" dirty="0" smtClean="0">
                <a:latin typeface="+mn-lt"/>
                <a:cs typeface="Book Antiqua" charset="0"/>
              </a:rPr>
              <a:t>high-</a:t>
            </a:r>
            <a:r>
              <a:rPr lang="en-US" sz="2200" i="1" dirty="0" err="1" smtClean="0">
                <a:latin typeface="+mn-lt"/>
                <a:cs typeface="Book Antiqua" charset="0"/>
              </a:rPr>
              <a:t>p</a:t>
            </a:r>
            <a:r>
              <a:rPr lang="en-US" sz="2200" i="1" baseline="-25000" dirty="0" err="1" smtClean="0">
                <a:latin typeface="+mn-lt"/>
                <a:cs typeface="Book Antiqua" charset="0"/>
              </a:rPr>
              <a:t>T</a:t>
            </a:r>
            <a:r>
              <a:rPr lang="en-US" sz="2200" dirty="0" smtClean="0">
                <a:latin typeface="+mn-lt"/>
                <a:cs typeface="Book Antiqua" charset="0"/>
              </a:rPr>
              <a:t> </a:t>
            </a:r>
            <a:r>
              <a:rPr lang="en-US" sz="2200" dirty="0">
                <a:latin typeface="+mn-lt"/>
                <a:cs typeface="Book Antiqua" charset="0"/>
              </a:rPr>
              <a:t>hadron trigger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9282" y="3577274"/>
            <a:ext cx="1193970" cy="360755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800">
                <a:solidFill>
                  <a:srgbClr val="008000"/>
                </a:solidFill>
              </a:rPr>
              <a:t>Measured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16938" y="3577274"/>
            <a:ext cx="2194620" cy="360755"/>
          </a:xfrm>
          <a:prstGeom prst="rect">
            <a:avLst/>
          </a:prstGeom>
          <a:noFill/>
          <a:ln>
            <a:noFill/>
          </a:ln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800">
                <a:solidFill>
                  <a:srgbClr val="000090"/>
                </a:solidFill>
              </a:rPr>
              <a:t>Calculable in pQCD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Semi-Inclusive Recoil </a:t>
            </a:r>
            <a:r>
              <a:rPr lang="en-US" b="1" dirty="0"/>
              <a:t>Jets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Kolja Kauder - WWND '16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804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4"/>
          <p:cNvGrpSpPr>
            <a:grpSpLocks/>
          </p:cNvGrpSpPr>
          <p:nvPr/>
        </p:nvGrpSpPr>
        <p:grpSpPr bwMode="auto">
          <a:xfrm>
            <a:off x="414851" y="1243769"/>
            <a:ext cx="4246457" cy="3371418"/>
            <a:chOff x="457200" y="1371600"/>
            <a:chExt cx="4680112" cy="3717770"/>
          </a:xfrm>
        </p:grpSpPr>
        <p:pic>
          <p:nvPicPr>
            <p:cNvPr id="29715" name="Picture 21" descr="A_Jet_raw_R03_C0_10_norm_2_SE_only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896"/>
            <a:stretch>
              <a:fillRect/>
            </a:stretch>
          </p:blipFill>
          <p:spPr bwMode="auto">
            <a:xfrm>
              <a:off x="457200" y="1371600"/>
              <a:ext cx="4639774" cy="3297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6" name="Picture 22" descr="A_Jet_raw_R03_C0_10_norm_2_SE_only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7" b="2505"/>
            <a:stretch>
              <a:fillRect/>
            </a:stretch>
          </p:blipFill>
          <p:spPr bwMode="auto">
            <a:xfrm>
              <a:off x="497538" y="4762529"/>
              <a:ext cx="4639774" cy="326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7" name="Rectangle 23"/>
            <p:cNvSpPr>
              <a:spLocks noChangeArrowheads="1"/>
            </p:cNvSpPr>
            <p:nvPr/>
          </p:nvSpPr>
          <p:spPr bwMode="auto">
            <a:xfrm>
              <a:off x="3445921" y="2633399"/>
              <a:ext cx="1167317" cy="3548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0" name="Oval 9"/>
          <p:cNvSpPr>
            <a:spLocks noChangeArrowheads="1"/>
          </p:cNvSpPr>
          <p:nvPr/>
        </p:nvSpPr>
        <p:spPr bwMode="auto">
          <a:xfrm>
            <a:off x="5882813" y="1223347"/>
            <a:ext cx="697180" cy="656433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9701" name="Oval 10"/>
          <p:cNvSpPr>
            <a:spLocks noChangeArrowheads="1"/>
          </p:cNvSpPr>
          <p:nvPr/>
        </p:nvSpPr>
        <p:spPr bwMode="auto">
          <a:xfrm>
            <a:off x="6008133" y="1227666"/>
            <a:ext cx="695739" cy="654994"/>
          </a:xfrm>
          <a:prstGeom prst="ellipse">
            <a:avLst/>
          </a:prstGeom>
          <a:solidFill>
            <a:srgbClr val="0000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21" name="Picture 20" descr="A_Jet_raw_R03_C0_10_norm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51" y="1243768"/>
            <a:ext cx="4210447" cy="497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640352" y="1982256"/>
            <a:ext cx="6199713" cy="3628238"/>
            <a:chOff x="2909336" y="2186066"/>
            <a:chExt cx="6833152" cy="4001891"/>
          </a:xfrm>
        </p:grpSpPr>
        <p:sp>
          <p:nvSpPr>
            <p:cNvPr id="29711" name="Text Box 3"/>
            <p:cNvSpPr txBox="1">
              <a:spLocks noChangeArrowheads="1"/>
            </p:cNvSpPr>
            <p:nvPr/>
          </p:nvSpPr>
          <p:spPr bwMode="auto">
            <a:xfrm>
              <a:off x="5827713" y="2186066"/>
              <a:ext cx="3914775" cy="286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 marL="37931725" indent="-37474525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pPr eaLnBrk="1">
                <a:lnSpc>
                  <a:spcPct val="100000"/>
                </a:lnSpc>
                <a:buSzPct val="45000"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- Excellent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description of</a:t>
              </a:r>
            </a:p>
            <a:p>
              <a:pPr eaLnBrk="1">
                <a:lnSpc>
                  <a:spcPct val="100000"/>
                </a:lnSpc>
                <a:buSzPct val="45000"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  low </a:t>
              </a:r>
              <a:r>
                <a:rPr lang="en-US" sz="2000" i="1" dirty="0" err="1">
                  <a:solidFill>
                    <a:srgbClr val="000000"/>
                  </a:solidFill>
                  <a:latin typeface="+mn-lt"/>
                </a:rPr>
                <a:t>p</a:t>
              </a:r>
              <a:r>
                <a:rPr lang="en-US" sz="2000" i="1" baseline="-33000" dirty="0" err="1">
                  <a:solidFill>
                    <a:srgbClr val="000000"/>
                  </a:solidFill>
                  <a:latin typeface="+mn-lt"/>
                </a:rPr>
                <a:t>T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 SE spectrum with ME</a:t>
              </a:r>
            </a:p>
            <a:p>
              <a:pPr eaLnBrk="1">
                <a:lnSpc>
                  <a:spcPct val="100000"/>
                </a:lnSpc>
                <a:buSzPct val="45000"/>
              </a:pPr>
              <a:endParaRPr lang="en-US" sz="2000" dirty="0">
                <a:solidFill>
                  <a:srgbClr val="000000"/>
                </a:solidFill>
                <a:latin typeface="+mn-lt"/>
              </a:endParaRPr>
            </a:p>
            <a:p>
              <a:pPr eaLnBrk="1">
                <a:lnSpc>
                  <a:spcPct val="100000"/>
                </a:lnSpc>
                <a:buSzPct val="45000"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- Normalization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region varied</a:t>
              </a:r>
            </a:p>
            <a:p>
              <a:pPr eaLnBrk="1">
                <a:lnSpc>
                  <a:spcPct val="100000"/>
                </a:lnSpc>
                <a:buSzPct val="45000"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   systematically  </a:t>
              </a:r>
            </a:p>
            <a:p>
              <a:pPr eaLnBrk="1">
                <a:lnSpc>
                  <a:spcPct val="100000"/>
                </a:lnSpc>
                <a:buSzPct val="45000"/>
                <a:buFont typeface="Wingdings" charset="0"/>
                <a:buNone/>
              </a:pPr>
              <a:endParaRPr lang="en-US" sz="2000" dirty="0">
                <a:solidFill>
                  <a:srgbClr val="000000"/>
                </a:solidFill>
                <a:latin typeface="+mn-lt"/>
              </a:endParaRPr>
            </a:p>
            <a:p>
              <a:pPr eaLnBrk="1">
                <a:lnSpc>
                  <a:spcPct val="100000"/>
                </a:lnSpc>
                <a:buSzPct val="45000"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- Significant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jet signal at </a:t>
              </a:r>
            </a:p>
            <a:p>
              <a:pPr eaLnBrk="1">
                <a:lnSpc>
                  <a:spcPct val="100000"/>
                </a:lnSpc>
                <a:buSzPct val="45000"/>
                <a:buFont typeface="Wingdings" charset="0"/>
                <a:buNone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  </a:t>
              </a:r>
              <a:r>
                <a:rPr lang="en-US" sz="2000" i="1" dirty="0" err="1" smtClean="0">
                  <a:solidFill>
                    <a:srgbClr val="000000"/>
                  </a:solidFill>
                  <a:latin typeface="+mn-lt"/>
                </a:rPr>
                <a:t>p</a:t>
              </a:r>
              <a:r>
                <a:rPr lang="en-US" sz="2000" i="1" baseline="-25000" dirty="0" err="1" smtClean="0">
                  <a:solidFill>
                    <a:srgbClr val="000000"/>
                  </a:solidFill>
                  <a:latin typeface="+mn-lt"/>
                </a:rPr>
                <a:t>T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- </a:t>
              </a:r>
              <a:r>
                <a:rPr lang="en-US" sz="2000" dirty="0" err="1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ρ</a:t>
              </a: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A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&gt; 10 </a:t>
              </a:r>
              <a:r>
                <a:rPr lang="en-US" sz="2000" dirty="0" err="1">
                  <a:solidFill>
                    <a:srgbClr val="000000"/>
                  </a:solidFill>
                  <a:latin typeface="+mn-lt"/>
                </a:rPr>
                <a:t>GeV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/c</a:t>
              </a:r>
            </a:p>
          </p:txBody>
        </p:sp>
        <p:grpSp>
          <p:nvGrpSpPr>
            <p:cNvPr id="29712" name="Group 13"/>
            <p:cNvGrpSpPr>
              <a:grpSpLocks/>
            </p:cNvGrpSpPr>
            <p:nvPr/>
          </p:nvGrpSpPr>
          <p:grpSpPr bwMode="auto">
            <a:xfrm>
              <a:off x="2909336" y="4283547"/>
              <a:ext cx="6076286" cy="1904410"/>
              <a:chOff x="2909336" y="4283547"/>
              <a:chExt cx="6076286" cy="190441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700387" y="5169538"/>
                <a:ext cx="3285235" cy="101841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>
                  <a:defRPr sz="2400">
                    <a:solidFill>
                      <a:schemeClr val="tx1"/>
                    </a:solidFill>
                    <a:latin typeface="Arial" charset="0"/>
                    <a:ea typeface="SimSun" charset="0"/>
                    <a:cs typeface="SimSun" charset="0"/>
                  </a:defRPr>
                </a:lvl1pPr>
                <a:lvl2pPr marL="37931725" indent="-37474525" eaLnBrk="0">
                  <a:defRPr sz="2400">
                    <a:solidFill>
                      <a:schemeClr val="tx1"/>
                    </a:solidFill>
                    <a:latin typeface="Arial" charset="0"/>
                    <a:ea typeface="SimSun" charset="0"/>
                    <a:cs typeface="SimSun" charset="0"/>
                  </a:defRPr>
                </a:lvl2pPr>
                <a:lvl3pPr eaLnBrk="0">
                  <a:defRPr sz="2400">
                    <a:solidFill>
                      <a:schemeClr val="tx1"/>
                    </a:solidFill>
                    <a:latin typeface="Arial" charset="0"/>
                    <a:ea typeface="SimSun" charset="0"/>
                    <a:cs typeface="SimSun" charset="0"/>
                  </a:defRPr>
                </a:lvl3pPr>
                <a:lvl4pPr eaLnBrk="0">
                  <a:defRPr sz="2400">
                    <a:solidFill>
                      <a:schemeClr val="tx1"/>
                    </a:solidFill>
                    <a:latin typeface="Arial" charset="0"/>
                    <a:ea typeface="SimSun" charset="0"/>
                    <a:cs typeface="SimSun" charset="0"/>
                  </a:defRPr>
                </a:lvl4pPr>
                <a:lvl5pPr eaLnBrk="0">
                  <a:defRPr sz="2400">
                    <a:solidFill>
                      <a:schemeClr val="tx1"/>
                    </a:solidFill>
                    <a:latin typeface="Arial" charset="0"/>
                    <a:ea typeface="SimSun" charset="0"/>
                    <a:cs typeface="SimSun" charset="0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SimSun" charset="0"/>
                    <a:cs typeface="SimSun" charset="0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SimSun" charset="0"/>
                    <a:cs typeface="SimSun" charset="0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SimSun" charset="0"/>
                    <a:cs typeface="SimSun" charset="0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SimSun" charset="0"/>
                    <a:cs typeface="SimSun" charset="0"/>
                  </a:defRPr>
                </a:lvl9pPr>
              </a:lstStyle>
              <a:p>
                <a:pPr eaLnBrk="1"/>
                <a:r>
                  <a:rPr lang="en-US" sz="1800" dirty="0">
                    <a:solidFill>
                      <a:srgbClr val="000000"/>
                    </a:solidFill>
                    <a:latin typeface="+mn-lt"/>
                    <a:cs typeface="Book Antiqua" charset="0"/>
                  </a:rPr>
                  <a:t>Combinatorial jet background</a:t>
                </a:r>
              </a:p>
              <a:p>
                <a:pPr eaLnBrk="1">
                  <a:buFont typeface="Wingdings" charset="0"/>
                  <a:buChar char="à"/>
                </a:pPr>
                <a:r>
                  <a:rPr lang="en-US" sz="1800" dirty="0">
                    <a:solidFill>
                      <a:srgbClr val="000000"/>
                    </a:solidFill>
                    <a:latin typeface="+mn-lt"/>
                    <a:cs typeface="Book Antiqua" charset="0"/>
                    <a:sym typeface="Wingdings" charset="0"/>
                  </a:rPr>
                  <a:t> statistically described by </a:t>
                </a:r>
              </a:p>
              <a:p>
                <a:pPr eaLnBrk="1"/>
                <a:r>
                  <a:rPr lang="en-US" sz="1800" dirty="0">
                    <a:solidFill>
                      <a:srgbClr val="000000"/>
                    </a:solidFill>
                    <a:latin typeface="+mn-lt"/>
                    <a:cs typeface="Book Antiqua" charset="0"/>
                    <a:sym typeface="Wingdings" charset="0"/>
                  </a:rPr>
                  <a:t>     mixed event technique</a:t>
                </a:r>
                <a:endParaRPr lang="en-US" sz="1800" dirty="0">
                  <a:solidFill>
                    <a:srgbClr val="000000"/>
                  </a:solidFill>
                  <a:latin typeface="+mn-lt"/>
                  <a:cs typeface="Book Antiqua" charset="0"/>
                </a:endParaRPr>
              </a:p>
            </p:txBody>
          </p:sp>
          <p:sp>
            <p:nvSpPr>
              <p:cNvPr id="13" name="Bent Arrow 12"/>
              <p:cNvSpPr/>
              <p:nvPr/>
            </p:nvSpPr>
            <p:spPr bwMode="auto">
              <a:xfrm flipV="1">
                <a:off x="2909336" y="4283547"/>
                <a:ext cx="2671978" cy="1535401"/>
              </a:xfrm>
              <a:prstGeom prst="bentArrow">
                <a:avLst>
                  <a:gd name="adj1" fmla="val 5908"/>
                  <a:gd name="adj2" fmla="val 12272"/>
                  <a:gd name="adj3" fmla="val 21363"/>
                  <a:gd name="adj4" fmla="val 43750"/>
                </a:avLst>
              </a:prstGeom>
              <a:solidFill>
                <a:srgbClr val="B3B3B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704" name="TextBox 25"/>
          <p:cNvSpPr txBox="1">
            <a:spLocks noChangeArrowheads="1"/>
          </p:cNvSpPr>
          <p:nvPr/>
        </p:nvSpPr>
        <p:spPr bwMode="auto">
          <a:xfrm>
            <a:off x="2283120" y="1184747"/>
            <a:ext cx="949775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800" b="1">
                <a:latin typeface="Book Antiqua" charset="0"/>
                <a:cs typeface="Book Antiqua" charset="0"/>
              </a:rPr>
              <a:t>Central</a:t>
            </a:r>
          </a:p>
        </p:txBody>
      </p:sp>
      <p:grpSp>
        <p:nvGrpSpPr>
          <p:cNvPr id="29705" name="Group 18"/>
          <p:cNvGrpSpPr>
            <a:grpSpLocks/>
          </p:cNvGrpSpPr>
          <p:nvPr/>
        </p:nvGrpSpPr>
        <p:grpSpPr bwMode="auto">
          <a:xfrm>
            <a:off x="3132987" y="2729381"/>
            <a:ext cx="943976" cy="296547"/>
            <a:chOff x="626883" y="5535542"/>
            <a:chExt cx="1040468" cy="326580"/>
          </a:xfrm>
        </p:grpSpPr>
        <p:pic>
          <p:nvPicPr>
            <p:cNvPr id="29709" name="Star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29710" name="Shape 127"/>
            <p:cNvSpPr>
              <a:spLocks noChangeArrowheads="1"/>
            </p:cNvSpPr>
            <p:nvPr/>
          </p:nvSpPr>
          <p:spPr bwMode="auto">
            <a:xfrm>
              <a:off x="988877" y="5708345"/>
              <a:ext cx="678474" cy="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Charged Raw Recoil Jet </a:t>
            </a:r>
            <a:r>
              <a:rPr lang="en-US" dirty="0" smtClean="0"/>
              <a:t>Spectrum:</a:t>
            </a:r>
            <a:br>
              <a:rPr lang="en-US" dirty="0" smtClean="0"/>
            </a:br>
            <a:r>
              <a:rPr lang="en-US" dirty="0" smtClean="0"/>
              <a:t>Central </a:t>
            </a:r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Kolja Kauder - WWND '16</a:t>
            </a:r>
            <a:endParaRPr lang="en-US" dirty="0"/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ADE74342-C45F-5642-9F1E-B1172F473CE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2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A_I_CP_R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" y="1243768"/>
            <a:ext cx="4569119" cy="497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4514950" y="1245893"/>
            <a:ext cx="4372137" cy="152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2000" dirty="0" smtClean="0">
                <a:latin typeface="+mn-lt"/>
                <a:cs typeface="Symbol" charset="2"/>
                <a:sym typeface="Wingdings" charset="0"/>
              </a:rPr>
              <a:t>- Significant </a:t>
            </a:r>
            <a:r>
              <a:rPr lang="en-US" sz="2000" dirty="0">
                <a:latin typeface="+mn-lt"/>
                <a:cs typeface="Symbol" charset="2"/>
                <a:sym typeface="Wingdings" charset="0"/>
              </a:rPr>
              <a:t>suppression (~0.2)</a:t>
            </a:r>
          </a:p>
          <a:p>
            <a:pPr eaLnBrk="1"/>
            <a:r>
              <a:rPr lang="en-US" sz="2000" dirty="0">
                <a:latin typeface="+mn-lt"/>
                <a:cs typeface="Symbol" charset="2"/>
                <a:sym typeface="Wingdings" charset="0"/>
              </a:rPr>
              <a:t>  at </a:t>
            </a:r>
            <a:r>
              <a:rPr lang="en-US" sz="2000" i="1" dirty="0" err="1">
                <a:latin typeface="+mn-lt"/>
                <a:cs typeface="Symbol" charset="2"/>
                <a:sym typeface="Wingdings" charset="0"/>
              </a:rPr>
              <a:t>p</a:t>
            </a:r>
            <a:r>
              <a:rPr lang="en-US" sz="2000" i="1" baseline="-25000" dirty="0" err="1">
                <a:latin typeface="+mn-lt"/>
                <a:cs typeface="Symbol" charset="2"/>
                <a:sym typeface="Wingdings" charset="0"/>
              </a:rPr>
              <a:t>T</a:t>
            </a:r>
            <a:r>
              <a:rPr lang="en-US" sz="2000" dirty="0">
                <a:latin typeface="+mn-lt"/>
                <a:cs typeface="Symbol" charset="2"/>
                <a:sym typeface="Wingdings" charset="0"/>
              </a:rPr>
              <a:t> &gt; 10 </a:t>
            </a:r>
            <a:r>
              <a:rPr lang="en-US" sz="2000" dirty="0" err="1">
                <a:latin typeface="+mn-lt"/>
                <a:cs typeface="Symbol" charset="2"/>
                <a:sym typeface="Wingdings" charset="0"/>
              </a:rPr>
              <a:t>GeV</a:t>
            </a:r>
            <a:r>
              <a:rPr lang="en-US" sz="2000" dirty="0">
                <a:latin typeface="+mn-lt"/>
                <a:cs typeface="Symbol" charset="2"/>
                <a:sym typeface="Wingdings" charset="0"/>
              </a:rPr>
              <a:t>/c, </a:t>
            </a:r>
            <a:r>
              <a:rPr lang="en-US" sz="2000" dirty="0" smtClean="0">
                <a:latin typeface="+mn-lt"/>
                <a:cs typeface="Symbol" charset="2"/>
                <a:sym typeface="Wingdings" charset="0"/>
              </a:rPr>
              <a:t>close </a:t>
            </a:r>
            <a:r>
              <a:rPr lang="en-US" sz="2000" dirty="0">
                <a:latin typeface="+mn-lt"/>
                <a:cs typeface="Symbol" charset="2"/>
                <a:sym typeface="Wingdings" charset="0"/>
              </a:rPr>
              <a:t>to 1 at low </a:t>
            </a:r>
            <a:r>
              <a:rPr lang="en-US" sz="2000" i="1" dirty="0" err="1" smtClean="0">
                <a:latin typeface="+mn-lt"/>
                <a:cs typeface="Symbol" charset="2"/>
                <a:sym typeface="Wingdings" charset="0"/>
              </a:rPr>
              <a:t>p</a:t>
            </a:r>
            <a:r>
              <a:rPr lang="en-US" sz="2000" i="1" baseline="-25000" dirty="0" err="1" smtClean="0">
                <a:latin typeface="+mn-lt"/>
                <a:cs typeface="Symbol" charset="2"/>
                <a:sym typeface="Wingdings" charset="0"/>
              </a:rPr>
              <a:t>T</a:t>
            </a:r>
            <a:endParaRPr lang="en-US" sz="2000" i="1" baseline="-25000" dirty="0" smtClean="0">
              <a:latin typeface="+mn-lt"/>
              <a:cs typeface="Symbol" charset="2"/>
              <a:sym typeface="Wingdings" charset="0"/>
            </a:endParaRPr>
          </a:p>
          <a:p>
            <a:pPr eaLnBrk="1"/>
            <a:endParaRPr lang="en-US" sz="2000" i="1" baseline="-25000" dirty="0" smtClean="0">
              <a:latin typeface="+mn-lt"/>
              <a:cs typeface="Symbol" charset="2"/>
              <a:sym typeface="Wingdings" charset="0"/>
            </a:endParaRPr>
          </a:p>
          <a:p>
            <a:r>
              <a:rPr lang="en-US" sz="2000" dirty="0">
                <a:cs typeface="Book Antiqua" charset="0"/>
                <a:sym typeface="Wingdings" charset="0"/>
              </a:rPr>
              <a:t>- </a:t>
            </a:r>
            <a:r>
              <a:rPr lang="en-US" sz="2000" b="1" dirty="0">
                <a:cs typeface="Book Antiqua" charset="0"/>
                <a:sym typeface="Wingdings" charset="0"/>
              </a:rPr>
              <a:t>Larger suppression</a:t>
            </a:r>
            <a:r>
              <a:rPr lang="en-US" sz="2000" dirty="0">
                <a:cs typeface="Book Antiqua" charset="0"/>
                <a:sym typeface="Wingdings" charset="0"/>
              </a:rPr>
              <a:t> compared to </a:t>
            </a:r>
            <a:r>
              <a:rPr lang="en-US" sz="2000" dirty="0" smtClean="0">
                <a:cs typeface="Book Antiqua" charset="0"/>
                <a:sym typeface="Wingdings" charset="0"/>
              </a:rPr>
              <a:t/>
            </a:r>
            <a:br>
              <a:rPr lang="en-US" sz="2000" dirty="0" smtClean="0">
                <a:cs typeface="Book Antiqua" charset="0"/>
                <a:sym typeface="Wingdings" charset="0"/>
              </a:rPr>
            </a:br>
            <a:r>
              <a:rPr lang="en-US" sz="2000" dirty="0" smtClean="0">
                <a:cs typeface="Book Antiqua" charset="0"/>
                <a:sym typeface="Wingdings" charset="0"/>
              </a:rPr>
              <a:t>  LHC </a:t>
            </a:r>
            <a:r>
              <a:rPr lang="en-US" sz="2000" dirty="0">
                <a:cs typeface="Book Antiqua" charset="0"/>
                <a:sym typeface="Wingdings" charset="0"/>
              </a:rPr>
              <a:t>energies! (caveat: </a:t>
            </a:r>
            <a:r>
              <a:rPr lang="en-US" sz="2000" b="1" dirty="0">
                <a:cs typeface="Book Antiqua" charset="0"/>
                <a:sym typeface="Wingdings" charset="0"/>
              </a:rPr>
              <a:t>different </a:t>
            </a:r>
            <a:r>
              <a:rPr lang="en-US" sz="2000" b="1" dirty="0" smtClean="0">
                <a:cs typeface="Book Antiqua" charset="0"/>
                <a:sym typeface="Wingdings" charset="0"/>
              </a:rPr>
              <a:t>R</a:t>
            </a:r>
            <a:r>
              <a:rPr lang="en-US" sz="2000" dirty="0" smtClean="0">
                <a:cs typeface="Book Antiqua" charset="0"/>
                <a:sym typeface="Wingdings" charset="0"/>
              </a:rPr>
              <a:t>)</a:t>
            </a:r>
            <a:endParaRPr lang="en-US" sz="2000" dirty="0">
              <a:cs typeface="Book Antiqua" charset="0"/>
              <a:sym typeface="Wingdings" charset="0"/>
            </a:endParaRPr>
          </a:p>
        </p:txBody>
      </p:sp>
      <p:pic>
        <p:nvPicPr>
          <p:cNvPr id="34832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16" y="3125928"/>
            <a:ext cx="3592899" cy="268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38" name="Straight Arrow Connector 16"/>
          <p:cNvCxnSpPr>
            <a:cxnSpLocks noChangeShapeType="1"/>
          </p:cNvCxnSpPr>
          <p:nvPr/>
        </p:nvCxnSpPr>
        <p:spPr bwMode="auto">
          <a:xfrm rot="10800000" flipV="1">
            <a:off x="3519787" y="4614216"/>
            <a:ext cx="2881013" cy="180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4" name="TextBox 17"/>
          <p:cNvSpPr txBox="1">
            <a:spLocks noChangeArrowheads="1"/>
          </p:cNvSpPr>
          <p:nvPr/>
        </p:nvSpPr>
        <p:spPr bwMode="auto">
          <a:xfrm>
            <a:off x="6879440" y="5882451"/>
            <a:ext cx="2163160" cy="30777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400" dirty="0">
                <a:latin typeface="+mn-lt"/>
                <a:cs typeface="Book Antiqua" charset="0"/>
              </a:rPr>
              <a:t>arXiv:1506.03984 [</a:t>
            </a:r>
            <a:r>
              <a:rPr lang="en-US" sz="1400" dirty="0" err="1">
                <a:latin typeface="+mn-lt"/>
                <a:cs typeface="Book Antiqua" charset="0"/>
              </a:rPr>
              <a:t>nucl</a:t>
            </a:r>
            <a:r>
              <a:rPr lang="en-US" sz="1400" dirty="0">
                <a:latin typeface="+mn-lt"/>
                <a:cs typeface="Book Antiqua" charset="0"/>
              </a:rPr>
              <a:t>-ex</a:t>
            </a:r>
            <a:r>
              <a:rPr lang="en-US" sz="1400" dirty="0" smtClean="0">
                <a:latin typeface="+mn-lt"/>
                <a:cs typeface="Book Antiqua" charset="0"/>
              </a:rPr>
              <a:t>]</a:t>
            </a:r>
            <a:endParaRPr lang="en-US" sz="1400" dirty="0">
              <a:latin typeface="+mn-lt"/>
              <a:cs typeface="Book Antiqua" charset="0"/>
            </a:endParaRPr>
          </a:p>
        </p:txBody>
      </p:sp>
      <p:grpSp>
        <p:nvGrpSpPr>
          <p:cNvPr id="34822" name="Group 14"/>
          <p:cNvGrpSpPr>
            <a:grpSpLocks/>
          </p:cNvGrpSpPr>
          <p:nvPr/>
        </p:nvGrpSpPr>
        <p:grpSpPr bwMode="auto">
          <a:xfrm>
            <a:off x="1591222" y="1645553"/>
            <a:ext cx="943976" cy="296547"/>
            <a:chOff x="626883" y="5535542"/>
            <a:chExt cx="1040468" cy="326580"/>
          </a:xfrm>
        </p:grpSpPr>
        <p:pic>
          <p:nvPicPr>
            <p:cNvPr id="34830" name="Star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34831" name="Shape 127"/>
            <p:cNvSpPr>
              <a:spLocks noChangeArrowheads="1"/>
            </p:cNvSpPr>
            <p:nvPr/>
          </p:nvSpPr>
          <p:spPr bwMode="auto">
            <a:xfrm>
              <a:off x="988877" y="5708345"/>
              <a:ext cx="678474" cy="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  <p:sp>
        <p:nvSpPr>
          <p:cNvPr id="34823" name="TextBox 17"/>
          <p:cNvSpPr txBox="1">
            <a:spLocks noChangeArrowheads="1"/>
          </p:cNvSpPr>
          <p:nvPr/>
        </p:nvSpPr>
        <p:spPr bwMode="auto">
          <a:xfrm>
            <a:off x="620836" y="5706363"/>
            <a:ext cx="3181156" cy="3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buFont typeface="Arial" charset="0"/>
              <a:buChar char="•"/>
            </a:pPr>
            <a:r>
              <a:rPr lang="en-US" sz="1600" dirty="0">
                <a:latin typeface="+mn-lt"/>
                <a:cs typeface="Book Antiqua" charset="0"/>
              </a:rPr>
              <a:t> Errors show combined </a:t>
            </a:r>
            <a:r>
              <a:rPr lang="en-US" sz="1600" dirty="0" smtClean="0">
                <a:latin typeface="+mn-lt"/>
                <a:cs typeface="Book Antiqua" charset="0"/>
              </a:rPr>
              <a:t>systematics</a:t>
            </a:r>
            <a:endParaRPr lang="en-US" sz="1600" dirty="0">
              <a:latin typeface="+mn-lt"/>
              <a:cs typeface="Book Antiqua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Central-Peripheral: </a:t>
            </a:r>
            <a:r>
              <a:rPr lang="en-US" dirty="0" smtClean="0"/>
              <a:t>I</a:t>
            </a:r>
            <a:r>
              <a:rPr lang="en-US" baseline="-25000" dirty="0" smtClean="0"/>
              <a:t>CP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Kolja Kauder - WWND '16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02903" y="3633990"/>
            <a:ext cx="887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ook Antiqua" charset="0"/>
                <a:cs typeface="Book Antiqua" charset="0"/>
              </a:rPr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214907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vd_0.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5" y="1819297"/>
            <a:ext cx="4926584" cy="3777488"/>
          </a:xfrm>
          <a:prstGeom prst="rect">
            <a:avLst/>
          </a:prstGeom>
          <a:ln w="12700" cap="flat">
            <a:noFill/>
            <a:round/>
          </a:ln>
          <a:effectLst/>
        </p:spPr>
      </p:pic>
      <p:pic>
        <p:nvPicPr>
          <p:cNvPr id="89" name="evd_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6" y="1819297"/>
            <a:ext cx="4926584" cy="3777488"/>
          </a:xfrm>
          <a:prstGeom prst="rect">
            <a:avLst/>
          </a:prstGeom>
          <a:ln w="12700">
            <a:round/>
          </a:ln>
        </p:spPr>
      </p:pic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Autofit/>
          </a:bodyPr>
          <a:lstStyle/>
          <a:p>
            <a:pPr lvl="0">
              <a:defRPr sz="1800" b="0">
                <a:uFillTx/>
              </a:defRPr>
            </a:pPr>
            <a:r>
              <a:rPr lang="en-US" sz="2800" dirty="0" smtClean="0"/>
              <a:t>Trigger </a:t>
            </a:r>
            <a:r>
              <a:rPr lang="en-US" sz="2800" b="1" dirty="0" smtClean="0"/>
              <a:t>and</a:t>
            </a:r>
            <a:r>
              <a:rPr lang="en-US" sz="2800" dirty="0" smtClean="0"/>
              <a:t> Away-Side Jets</a:t>
            </a:r>
            <a:r>
              <a:rPr lang="en-US" sz="2800" dirty="0"/>
              <a:t/>
            </a:r>
            <a:br>
              <a:rPr lang="en-US" sz="2800" dirty="0"/>
            </a:br>
            <a:r>
              <a:rPr sz="2800" dirty="0" smtClean="0">
                <a:uFill>
                  <a:solidFill/>
                </a:uFill>
              </a:rPr>
              <a:t>(</a:t>
            </a:r>
            <a:r>
              <a:rPr sz="2800" dirty="0">
                <a:uFill>
                  <a:solidFill/>
                </a:uFill>
              </a:rPr>
              <a:t>Biased) Di-Jet </a:t>
            </a:r>
            <a:r>
              <a:rPr sz="2800" dirty="0" smtClean="0">
                <a:uFill>
                  <a:solidFill/>
                </a:uFill>
              </a:rPr>
              <a:t>Selection</a:t>
            </a:r>
            <a:endParaRPr sz="2800" dirty="0">
              <a:uFill>
                <a:solidFill/>
              </a:u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Kolja Kauder - WWND '16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50249" y="1968741"/>
            <a:ext cx="44937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1480">
              <a:defRPr sz="1800">
                <a:uFillTx/>
              </a:defRPr>
            </a:pPr>
            <a:r>
              <a:rPr lang="en-US" sz="2200" b="1" dirty="0" smtClean="0">
                <a:sym typeface="Helvetica"/>
              </a:rPr>
              <a:t>Constituent </a:t>
            </a:r>
            <a:r>
              <a:rPr lang="en-US" sz="2200" b="1" dirty="0" err="1" smtClean="0">
                <a:sym typeface="Helvetica"/>
              </a:rPr>
              <a:t>p</a:t>
            </a:r>
            <a:r>
              <a:rPr lang="en-US" sz="2200" b="1" baseline="-5999" dirty="0" err="1" smtClean="0">
                <a:sym typeface="Helvetica"/>
              </a:rPr>
              <a:t>T</a:t>
            </a:r>
            <a:r>
              <a:rPr lang="en-US" sz="2200" b="1" baseline="30000" dirty="0" err="1" smtClean="0">
                <a:sym typeface="Helvetica"/>
              </a:rPr>
              <a:t>Cut</a:t>
            </a:r>
            <a:r>
              <a:rPr lang="en-US" sz="2200" b="1" baseline="-5999" dirty="0" smtClean="0">
                <a:sym typeface="Helvetica"/>
              </a:rPr>
              <a:t> </a:t>
            </a:r>
            <a:r>
              <a:rPr lang="en-US" sz="2200" b="1" dirty="0" smtClean="0">
                <a:sym typeface="Helvetica"/>
              </a:rPr>
              <a:t>= 2 </a:t>
            </a:r>
            <a:r>
              <a:rPr lang="en-US" sz="2200" b="1" dirty="0" err="1">
                <a:sym typeface="Helvetica"/>
              </a:rPr>
              <a:t>GeV</a:t>
            </a:r>
            <a:r>
              <a:rPr lang="en-US" sz="2200" b="1" dirty="0">
                <a:sym typeface="Helvetica"/>
              </a:rPr>
              <a:t>/</a:t>
            </a:r>
            <a:r>
              <a:rPr lang="en-US" sz="2200" b="1" i="1" dirty="0" smtClean="0">
                <a:sym typeface="Helvetica"/>
              </a:rPr>
              <a:t>c</a:t>
            </a:r>
            <a:endParaRPr lang="en-US" sz="2200" b="1" dirty="0" smtClean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lang="en-US" sz="2200" b="1" dirty="0" smtClean="0">
                <a:solidFill>
                  <a:srgbClr val="008000"/>
                </a:solidFill>
                <a:sym typeface="Helvetica"/>
              </a:rPr>
              <a:t>	</a:t>
            </a:r>
            <a:r>
              <a:rPr lang="en-US" sz="2200" b="1" dirty="0" smtClean="0">
                <a:solidFill>
                  <a:srgbClr val="008000"/>
                </a:solidFill>
                <a:sym typeface="Wingdings"/>
              </a:rPr>
              <a:t> Reduce BG</a:t>
            </a:r>
          </a:p>
          <a:p>
            <a:pPr defTabSz="411480">
              <a:defRPr sz="1800">
                <a:uFillTx/>
              </a:defRPr>
            </a:pPr>
            <a:r>
              <a:rPr lang="en-US" sz="2200" b="1" dirty="0" smtClean="0">
                <a:solidFill>
                  <a:srgbClr val="008000"/>
                </a:solidFill>
                <a:sym typeface="Wingdings"/>
              </a:rPr>
              <a:t>	 Reduce combinatorial </a:t>
            </a:r>
            <a:r>
              <a:rPr lang="en-US" sz="2200" b="1" dirty="0">
                <a:solidFill>
                  <a:srgbClr val="008000"/>
                </a:solidFill>
                <a:sym typeface="Wingdings"/>
              </a:rPr>
              <a:t>jets</a:t>
            </a:r>
            <a:endParaRPr lang="en-US" sz="2200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sz="2200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sz="2200" b="1" dirty="0" smtClean="0">
                <a:sym typeface="Wingdings"/>
              </a:rPr>
              <a:t>Di-jet Selection:</a:t>
            </a:r>
          </a:p>
          <a:p>
            <a:pPr defTabSz="411480">
              <a:defRPr sz="1800">
                <a:uFillTx/>
              </a:defRPr>
            </a:pPr>
            <a:r>
              <a:rPr lang="en-US" sz="2400" b="1" dirty="0" smtClean="0">
                <a:sym typeface="Helvetica"/>
              </a:rPr>
              <a:t>	Jet </a:t>
            </a:r>
            <a:r>
              <a:rPr lang="en-US" sz="2400" b="1" i="1" dirty="0" err="1" smtClean="0">
                <a:sym typeface="Helvetica"/>
              </a:rPr>
              <a:t>p</a:t>
            </a:r>
            <a:r>
              <a:rPr lang="en-US" sz="2400" b="1" i="1" baseline="-5999" dirty="0" err="1" smtClean="0">
                <a:sym typeface="Helvetica"/>
              </a:rPr>
              <a:t>T</a:t>
            </a:r>
            <a:r>
              <a:rPr lang="en-US" sz="2400" b="1" baseline="31999" dirty="0" err="1" smtClean="0">
                <a:sym typeface="Helvetica"/>
              </a:rPr>
              <a:t>Lead</a:t>
            </a:r>
            <a:r>
              <a:rPr lang="en-US" sz="2400" b="1" dirty="0">
                <a:sym typeface="Helvetica"/>
              </a:rPr>
              <a:t>&gt;20 </a:t>
            </a:r>
            <a:r>
              <a:rPr lang="en-US" sz="2400" b="1" dirty="0" err="1">
                <a:sym typeface="Helvetica"/>
              </a:rPr>
              <a:t>GeV</a:t>
            </a:r>
            <a:r>
              <a:rPr lang="en-US" sz="2400" b="1" dirty="0">
                <a:sym typeface="Helvetica"/>
              </a:rPr>
              <a:t>/c </a:t>
            </a:r>
          </a:p>
          <a:p>
            <a:pPr defTabSz="411480">
              <a:defRPr sz="1800">
                <a:uFillTx/>
              </a:defRPr>
            </a:pPr>
            <a:r>
              <a:rPr lang="en-US" sz="2400" b="1" dirty="0" smtClean="0">
                <a:sym typeface="Helvetica"/>
              </a:rPr>
              <a:t>	Jet </a:t>
            </a:r>
            <a:r>
              <a:rPr lang="en-US" sz="2400" b="1" i="1" dirty="0" err="1" smtClean="0">
                <a:sym typeface="Helvetica"/>
              </a:rPr>
              <a:t>p</a:t>
            </a:r>
            <a:r>
              <a:rPr lang="en-US" sz="2400" b="1" i="1" baseline="-5999" dirty="0" err="1" smtClean="0">
                <a:sym typeface="Helvetica"/>
              </a:rPr>
              <a:t>T</a:t>
            </a:r>
            <a:r>
              <a:rPr lang="en-US" sz="2400" b="1" baseline="31999" dirty="0" err="1" smtClean="0">
                <a:sym typeface="Helvetica"/>
              </a:rPr>
              <a:t>SubLead</a:t>
            </a:r>
            <a:r>
              <a:rPr lang="en-US" sz="2400" b="1" dirty="0">
                <a:sym typeface="Helvetica"/>
              </a:rPr>
              <a:t>&gt;10 </a:t>
            </a:r>
            <a:r>
              <a:rPr lang="en-US" sz="2400" b="1" dirty="0" err="1">
                <a:sym typeface="Helvetica"/>
              </a:rPr>
              <a:t>GeV</a:t>
            </a:r>
            <a:r>
              <a:rPr lang="en-US" sz="2400" b="1" dirty="0">
                <a:sym typeface="Helvetica"/>
              </a:rPr>
              <a:t>/</a:t>
            </a:r>
            <a:r>
              <a:rPr lang="en-US" sz="2400" b="1" i="1" dirty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lang="en-US" sz="2400" b="1" dirty="0" smtClean="0"/>
              <a:t>	|</a:t>
            </a:r>
            <a:r>
              <a:rPr lang="en-US" sz="2400" b="1" dirty="0" err="1">
                <a:latin typeface="Symbol" charset="2"/>
                <a:cs typeface="Symbol" charset="2"/>
              </a:rPr>
              <a:t>Df</a:t>
            </a:r>
            <a:r>
              <a:rPr lang="en-US" sz="2400" b="1" dirty="0"/>
              <a:t>-</a:t>
            </a:r>
            <a:r>
              <a:rPr lang="en-US" sz="2400" b="1" dirty="0">
                <a:latin typeface="Symbol" charset="2"/>
                <a:cs typeface="Symbol" charset="2"/>
              </a:rPr>
              <a:t>p</a:t>
            </a:r>
            <a:r>
              <a:rPr lang="en-US" sz="2400" b="1" dirty="0"/>
              <a:t>|&lt;</a:t>
            </a:r>
            <a:r>
              <a:rPr lang="en-US" sz="2400" b="1" dirty="0" smtClean="0"/>
              <a:t>0.4</a:t>
            </a:r>
            <a:endParaRPr lang="en-US" sz="2200" b="1" dirty="0" smtClean="0">
              <a:sym typeface="Wingding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40" y="4918402"/>
            <a:ext cx="3378709" cy="891233"/>
          </a:xfrm>
          <a:prstGeom prst="rect">
            <a:avLst/>
          </a:prstGeom>
          <a:ln>
            <a:solidFill>
              <a:srgbClr val="A1101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4905671" y="1381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11480">
              <a:defRPr sz="1800">
                <a:uFillTx/>
              </a:defRPr>
            </a:pPr>
            <a:r>
              <a:rPr lang="en-US" b="1" dirty="0">
                <a:sym typeface="Helvetica"/>
              </a:rPr>
              <a:t>Constituent </a:t>
            </a:r>
            <a:r>
              <a:rPr lang="en-US" b="1" dirty="0" err="1">
                <a:sym typeface="Helvetica"/>
              </a:rPr>
              <a:t>p</a:t>
            </a:r>
            <a:r>
              <a:rPr lang="en-US" b="1" baseline="-5999" dirty="0" err="1">
                <a:sym typeface="Helvetica"/>
              </a:rPr>
              <a:t>T</a:t>
            </a:r>
            <a:r>
              <a:rPr lang="en-US" b="1" baseline="30000" dirty="0" err="1">
                <a:sym typeface="Helvetica"/>
              </a:rPr>
              <a:t>Cut</a:t>
            </a:r>
            <a:r>
              <a:rPr lang="en-US" b="1" baseline="-5999" dirty="0">
                <a:sym typeface="Helvetica"/>
              </a:rPr>
              <a:t> </a:t>
            </a:r>
            <a:r>
              <a:rPr lang="en-US" b="1" dirty="0">
                <a:sym typeface="Helvetica"/>
              </a:rPr>
              <a:t>= </a:t>
            </a:r>
            <a:r>
              <a:rPr lang="en-US" b="1" dirty="0" smtClean="0">
                <a:sym typeface="Helvetica"/>
              </a:rPr>
              <a:t>0.2 </a:t>
            </a:r>
            <a:r>
              <a:rPr lang="en-US" b="1" dirty="0" err="1">
                <a:sym typeface="Helvetica"/>
              </a:rPr>
              <a:t>GeV</a:t>
            </a:r>
            <a:r>
              <a:rPr lang="en-US" b="1" dirty="0">
                <a:sym typeface="Helvetica"/>
              </a:rPr>
              <a:t>/</a:t>
            </a:r>
            <a:r>
              <a:rPr lang="en-US" b="1" i="1" dirty="0" smtClean="0">
                <a:sym typeface="Helvetica"/>
              </a:rPr>
              <a:t>c</a:t>
            </a:r>
            <a:endParaRPr lang="en-US" b="1" dirty="0">
              <a:sym typeface="Helvetica"/>
            </a:endParaRPr>
          </a:p>
        </p:txBody>
      </p:sp>
      <p:sp>
        <p:nvSpPr>
          <p:cNvPr id="13" name="Shape 502"/>
          <p:cNvSpPr/>
          <p:nvPr/>
        </p:nvSpPr>
        <p:spPr>
          <a:xfrm>
            <a:off x="6623129" y="5847551"/>
            <a:ext cx="2066719" cy="36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lang="en-US" sz="1200" i="1" dirty="0" smtClean="0">
                <a:latin typeface="Times"/>
                <a:ea typeface="Times"/>
                <a:cs typeface="Times"/>
                <a:sym typeface="Times"/>
              </a:rPr>
              <a:t>ATLAS, </a:t>
            </a:r>
            <a:r>
              <a:rPr lang="hu-HU" sz="1200" i="1" dirty="0" smtClean="0">
                <a:latin typeface="Times"/>
                <a:ea typeface="Times"/>
                <a:cs typeface="Times"/>
                <a:sym typeface="Times"/>
              </a:rPr>
              <a:t>PRL </a:t>
            </a:r>
            <a:r>
              <a:rPr lang="hu-HU" sz="1200" b="1" i="1" dirty="0" smtClean="0">
                <a:latin typeface="Times"/>
                <a:ea typeface="Times"/>
                <a:cs typeface="Times"/>
                <a:sym typeface="Times"/>
              </a:rPr>
              <a:t>105</a:t>
            </a:r>
            <a:r>
              <a:rPr lang="hu-HU" sz="1200" i="1" dirty="0"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hu-HU" sz="1200" i="1" dirty="0" smtClean="0">
                <a:latin typeface="Times"/>
                <a:ea typeface="Times"/>
                <a:cs typeface="Times"/>
                <a:sym typeface="Times"/>
              </a:rPr>
              <a:t>252303</a:t>
            </a:r>
          </a:p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CMS</a:t>
            </a:r>
            <a:r>
              <a:rPr sz="1200" i="1" dirty="0">
                <a:latin typeface="Times"/>
                <a:ea typeface="Times"/>
                <a:cs typeface="Times"/>
                <a:sym typeface="Times"/>
              </a:rPr>
              <a:t>, PRC </a:t>
            </a:r>
            <a:r>
              <a:rPr sz="1200" b="1" i="1" dirty="0" smtClean="0">
                <a:latin typeface="Times"/>
                <a:ea typeface="Times"/>
                <a:cs typeface="Times"/>
                <a:sym typeface="Times"/>
              </a:rPr>
              <a:t>84</a:t>
            </a: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,</a:t>
            </a:r>
            <a:r>
              <a:rPr lang="en-US" sz="1200" i="1" dirty="0" smtClean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024906 (2011)</a:t>
            </a:r>
            <a:endParaRPr sz="1200" i="1"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0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3"/>
          <p:cNvGrpSpPr/>
          <p:nvPr/>
        </p:nvGrpSpPr>
        <p:grpSpPr>
          <a:xfrm>
            <a:off x="1583055" y="1300459"/>
            <a:ext cx="6235534" cy="4123078"/>
            <a:chOff x="0" y="0"/>
            <a:chExt cx="7200900" cy="5130800"/>
          </a:xfrm>
        </p:grpSpPr>
        <p:pic>
          <p:nvPicPr>
            <p:cNvPr id="111" name="aj_1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12" name="Shape 112"/>
            <p:cNvSpPr/>
            <p:nvPr/>
          </p:nvSpPr>
          <p:spPr>
            <a:xfrm>
              <a:off x="3816350" y="882650"/>
              <a:ext cx="2565400" cy="965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583055" y="1300457"/>
            <a:ext cx="6235534" cy="4123079"/>
            <a:chOff x="0" y="0"/>
            <a:chExt cx="7200900" cy="5130800"/>
          </a:xfrm>
        </p:grpSpPr>
        <p:pic>
          <p:nvPicPr>
            <p:cNvPr id="114" name="aj_2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15" name="Shape 115"/>
            <p:cNvSpPr/>
            <p:nvPr/>
          </p:nvSpPr>
          <p:spPr>
            <a:xfrm>
              <a:off x="3816350" y="882650"/>
              <a:ext cx="2451100" cy="4572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714750" y="1581150"/>
              <a:ext cx="2654300" cy="2413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Autofit/>
          </a:bodyPr>
          <a:lstStyle/>
          <a:p>
            <a:pPr lvl="0">
              <a:defRPr sz="1800" b="0">
                <a:uFillTx/>
              </a:defRPr>
            </a:pPr>
            <a:r>
              <a:rPr sz="3000" dirty="0">
                <a:uFill>
                  <a:solidFill/>
                </a:uFill>
              </a:rPr>
              <a:t>Di-Jet Imbalance A</a:t>
            </a:r>
            <a:r>
              <a:rPr sz="3000" baseline="-5999" dirty="0">
                <a:uFill>
                  <a:solidFill/>
                </a:uFill>
              </a:rPr>
              <a:t>J</a:t>
            </a:r>
            <a:r>
              <a:rPr sz="3000" dirty="0">
                <a:uFill>
                  <a:solidFill/>
                </a:uFill>
              </a:rPr>
              <a:t> </a:t>
            </a:r>
            <a:r>
              <a:rPr lang="en-US" sz="3000" dirty="0" smtClean="0">
                <a:uFill>
                  <a:solidFill/>
                </a:uFill>
              </a:rPr>
              <a:t/>
            </a:r>
            <a:br>
              <a:rPr lang="en-US" sz="3000" dirty="0" smtClean="0">
                <a:uFill>
                  <a:solidFill/>
                </a:uFill>
              </a:rPr>
            </a:br>
            <a:r>
              <a:rPr lang="en-US" sz="3000" dirty="0" smtClean="0">
                <a:uFill>
                  <a:solidFill/>
                </a:uFill>
              </a:rPr>
              <a:t>Central </a:t>
            </a:r>
            <a:r>
              <a:rPr sz="3000" dirty="0" smtClean="0">
                <a:uFill>
                  <a:solidFill/>
                </a:uFill>
              </a:rPr>
              <a:t>Au</a:t>
            </a:r>
            <a:r>
              <a:rPr sz="3000" dirty="0">
                <a:uFill>
                  <a:solidFill/>
                </a:uFill>
              </a:rPr>
              <a:t>+</a:t>
            </a:r>
            <a:r>
              <a:rPr sz="3000" dirty="0" smtClean="0">
                <a:uFill>
                  <a:solidFill/>
                </a:uFill>
              </a:rPr>
              <a:t>Au</a:t>
            </a:r>
            <a:r>
              <a:rPr lang="en-US" sz="3000" dirty="0" smtClean="0">
                <a:uFill>
                  <a:solidFill/>
                </a:uFill>
              </a:rPr>
              <a:t>, </a:t>
            </a:r>
            <a:r>
              <a:rPr sz="3000" dirty="0" smtClean="0">
                <a:uFill>
                  <a:solidFill/>
                </a:uFill>
              </a:rPr>
              <a:t>R</a:t>
            </a:r>
            <a:r>
              <a:rPr sz="3000" dirty="0">
                <a:uFill>
                  <a:solidFill/>
                </a:uFill>
              </a:rPr>
              <a:t>=0.4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124" name="Shape 124"/>
          <p:cNvSpPr/>
          <p:nvPr/>
        </p:nvSpPr>
        <p:spPr>
          <a:xfrm>
            <a:off x="2097241" y="1307594"/>
            <a:ext cx="5262331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b="1" dirty="0">
                <a:uFill>
                  <a:solidFill/>
                </a:uFill>
                <a:sym typeface="Helvetica"/>
              </a:rPr>
              <a:t>Anti-k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dirty="0">
                <a:uFill>
                  <a:solidFill/>
                </a:uFill>
                <a:sym typeface="Helvetica"/>
              </a:rPr>
              <a:t> R=0.4, </a:t>
            </a:r>
            <a:r>
              <a:rPr sz="1300" b="1" dirty="0" smtClean="0">
                <a:uFill>
                  <a:solidFill/>
                </a:uFill>
                <a:sym typeface="Helvetica"/>
              </a:rPr>
              <a:t>p</a:t>
            </a:r>
            <a:r>
              <a:rPr sz="1300" b="1" baseline="-5999" dirty="0" smtClean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 smtClean="0">
                <a:uFill>
                  <a:solidFill/>
                </a:uFill>
                <a:sym typeface="Helvetica"/>
              </a:rPr>
              <a:t>Lead</a:t>
            </a:r>
            <a:r>
              <a:rPr sz="1300" b="1" dirty="0" smtClean="0">
                <a:uFill>
                  <a:solidFill/>
                </a:uFill>
                <a:sym typeface="Helvetica"/>
              </a:rPr>
              <a:t>&gt;</a:t>
            </a:r>
            <a:r>
              <a:rPr sz="1300" b="1" dirty="0">
                <a:uFill>
                  <a:solidFill/>
                </a:uFill>
                <a:sym typeface="Helvetica"/>
              </a:rPr>
              <a:t>20 GeV &amp; </a:t>
            </a:r>
            <a:r>
              <a:rPr sz="1300" b="1" dirty="0" smtClean="0">
                <a:uFill>
                  <a:solidFill/>
                </a:uFill>
                <a:sym typeface="Helvetica"/>
              </a:rPr>
              <a:t>p</a:t>
            </a:r>
            <a:r>
              <a:rPr sz="1300" b="1" baseline="-5999" dirty="0" smtClean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 smtClean="0">
                <a:uFill>
                  <a:solidFill/>
                </a:uFill>
                <a:sym typeface="Helvetica"/>
              </a:rPr>
              <a:t>SubLead</a:t>
            </a:r>
            <a:r>
              <a:rPr sz="1300" b="1" dirty="0" smtClean="0">
                <a:uFill>
                  <a:solidFill/>
                </a:uFill>
                <a:sym typeface="Helvetica"/>
              </a:rPr>
              <a:t>&gt;</a:t>
            </a:r>
            <a:r>
              <a:rPr sz="1300" b="1" dirty="0">
                <a:uFill>
                  <a:solidFill/>
                </a:uFill>
                <a:sym typeface="Helvetica"/>
              </a:rPr>
              <a:t>10 GeV with p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baseline="31999" dirty="0">
                <a:uFill>
                  <a:solidFill/>
                </a:uFill>
                <a:sym typeface="Helvetica"/>
              </a:rPr>
              <a:t>cut</a:t>
            </a:r>
            <a:r>
              <a:rPr sz="1300" b="1" dirty="0">
                <a:uFill>
                  <a:solidFill/>
                </a:uFill>
                <a:sym typeface="Helvetica"/>
              </a:rPr>
              <a:t>&gt;2 GeV/c</a:t>
            </a:r>
          </a:p>
        </p:txBody>
      </p:sp>
      <p:sp>
        <p:nvSpPr>
          <p:cNvPr id="125" name="Shape 125"/>
          <p:cNvSpPr/>
          <p:nvPr/>
        </p:nvSpPr>
        <p:spPr>
          <a:xfrm>
            <a:off x="6814438" y="5181507"/>
            <a:ext cx="860380" cy="2769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|A</a:t>
            </a:r>
            <a:r>
              <a:rPr baseline="-5999" dirty="0">
                <a:uFill>
                  <a:solidFill/>
                </a:uFill>
                <a:sym typeface="Helvetica"/>
              </a:rPr>
              <a:t>J</a:t>
            </a:r>
            <a:r>
              <a:rPr dirty="0">
                <a:uFill>
                  <a:solidFill/>
                </a:uFill>
                <a:sym typeface="Helvetica"/>
              </a:rPr>
              <a:t>|</a:t>
            </a:r>
          </a:p>
        </p:txBody>
      </p:sp>
      <p:grpSp>
        <p:nvGrpSpPr>
          <p:cNvPr id="128" name="Group 128"/>
          <p:cNvGrpSpPr/>
          <p:nvPr/>
        </p:nvGrpSpPr>
        <p:grpSpPr>
          <a:xfrm>
            <a:off x="5863590" y="3395113"/>
            <a:ext cx="1054209" cy="336812"/>
            <a:chOff x="0" y="0"/>
            <a:chExt cx="1217418" cy="419133"/>
          </a:xfrm>
        </p:grpSpPr>
        <p:pic>
          <p:nvPicPr>
            <p:cNvPr id="126" name="StarIcon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7" name="Shape 127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>
                  <a:uFill>
                    <a:solidFill/>
                  </a:uFill>
                </a:rPr>
                <a:t>Preliminary</a:t>
              </a:r>
            </a:p>
          </p:txBody>
        </p:sp>
      </p:grpSp>
      <p:sp>
        <p:nvSpPr>
          <p:cNvPr id="129" name="Shape 129"/>
          <p:cNvSpPr/>
          <p:nvPr/>
        </p:nvSpPr>
        <p:spPr>
          <a:xfrm>
            <a:off x="67462" y="3403399"/>
            <a:ext cx="1590179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700" dirty="0">
                <a:uFill>
                  <a:solidFill/>
                </a:uFill>
                <a:sym typeface="Helvetica"/>
              </a:rPr>
              <a:t>Sys. Uncertainties:</a:t>
            </a:r>
            <a:br>
              <a:rPr sz="1700" dirty="0">
                <a:uFill>
                  <a:solidFill/>
                </a:uFill>
                <a:sym typeface="Helvetica"/>
              </a:rPr>
            </a:br>
            <a:r>
              <a:rPr sz="1700" dirty="0">
                <a:uFill>
                  <a:solidFill/>
                </a:uFill>
                <a:sym typeface="Helvetica"/>
              </a:rPr>
              <a:t>- tracking eff. 6%</a:t>
            </a:r>
            <a:br>
              <a:rPr sz="1700" dirty="0">
                <a:uFill>
                  <a:solidFill/>
                </a:uFill>
                <a:sym typeface="Helvetica"/>
              </a:rPr>
            </a:br>
            <a:r>
              <a:rPr sz="1700" dirty="0">
                <a:uFill>
                  <a:solidFill/>
                </a:uFill>
                <a:sym typeface="Helvetica"/>
              </a:rPr>
              <a:t>- tower energy</a:t>
            </a:r>
            <a:br>
              <a:rPr sz="1700" dirty="0">
                <a:uFill>
                  <a:solidFill/>
                </a:uFill>
                <a:sym typeface="Helvetica"/>
              </a:rPr>
            </a:br>
            <a:r>
              <a:rPr sz="1700" dirty="0">
                <a:uFill>
                  <a:solidFill/>
                </a:uFill>
                <a:sym typeface="Helvetica"/>
              </a:rPr>
              <a:t>  scale 2% </a:t>
            </a:r>
          </a:p>
        </p:txBody>
      </p:sp>
      <p:sp>
        <p:nvSpPr>
          <p:cNvPr id="130" name="Shape 130"/>
          <p:cNvSpPr/>
          <p:nvPr/>
        </p:nvSpPr>
        <p:spPr>
          <a:xfrm>
            <a:off x="742950" y="5541616"/>
            <a:ext cx="776234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>
                <a:solidFill>
                  <a:srgbClr val="941100"/>
                </a:solidFill>
                <a:sym typeface="Helvetica"/>
              </a:rPr>
              <a:t>Au+Au di-jets more imbalanced than </a:t>
            </a:r>
            <a:r>
              <a:rPr sz="2200" b="1" dirty="0" smtClean="0">
                <a:solidFill>
                  <a:srgbClr val="941100"/>
                </a:solidFill>
                <a:sym typeface="Helvetica"/>
              </a:rPr>
              <a:t>p+p </a:t>
            </a:r>
            <a:r>
              <a:rPr sz="2200" b="1" dirty="0">
                <a:solidFill>
                  <a:srgbClr val="941100"/>
                </a:solidFill>
                <a:sym typeface="Helvetica"/>
              </a:rPr>
              <a:t>for p</a:t>
            </a:r>
            <a:r>
              <a:rPr sz="2200" b="1" baseline="-5999" dirty="0">
                <a:solidFill>
                  <a:srgbClr val="941100"/>
                </a:solidFill>
                <a:sym typeface="Helvetica"/>
              </a:rPr>
              <a:t>T</a:t>
            </a:r>
            <a:r>
              <a:rPr sz="2200" b="1" baseline="31999" dirty="0">
                <a:solidFill>
                  <a:srgbClr val="941100"/>
                </a:solidFill>
                <a:sym typeface="Helvetica"/>
              </a:rPr>
              <a:t>cut</a:t>
            </a:r>
            <a:r>
              <a:rPr sz="2200" b="1" dirty="0">
                <a:solidFill>
                  <a:srgbClr val="941100"/>
                </a:solidFill>
                <a:sym typeface="Helvetica"/>
              </a:rPr>
              <a:t>&gt;2 GeV/c</a:t>
            </a:r>
          </a:p>
        </p:txBody>
      </p:sp>
      <p:sp>
        <p:nvSpPr>
          <p:cNvPr id="131" name="Shape 131"/>
          <p:cNvSpPr/>
          <p:nvPr/>
        </p:nvSpPr>
        <p:spPr>
          <a:xfrm>
            <a:off x="2886064" y="5918245"/>
            <a:ext cx="382747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200" b="1" dirty="0">
                <a:sym typeface="Helvetica"/>
              </a:rPr>
              <a:t>Can the balance be restored?</a:t>
            </a:r>
          </a:p>
        </p:txBody>
      </p:sp>
      <p:sp>
        <p:nvSpPr>
          <p:cNvPr id="132" name="Shape 132"/>
          <p:cNvSpPr/>
          <p:nvPr/>
        </p:nvSpPr>
        <p:spPr>
          <a:xfrm rot="16200000">
            <a:off x="871217" y="1813295"/>
            <a:ext cx="1541051" cy="2616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Event Fraction</a:t>
            </a:r>
          </a:p>
        </p:txBody>
      </p:sp>
      <p:sp>
        <p:nvSpPr>
          <p:cNvPr id="133" name="Shape 133"/>
          <p:cNvSpPr/>
          <p:nvPr/>
        </p:nvSpPr>
        <p:spPr>
          <a:xfrm>
            <a:off x="7533933" y="2819857"/>
            <a:ext cx="154245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p-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value</a:t>
            </a:r>
            <a:r>
              <a:rPr lang="en-US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&lt;</a:t>
            </a:r>
            <a:r>
              <a:rPr lang="en-US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10</a:t>
            </a:r>
            <a:r>
              <a:rPr baseline="31999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-</a:t>
            </a:r>
            <a:r>
              <a:rPr lang="en-US"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4</a:t>
            </a:r>
            <a:r>
              <a:rPr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/>
            </a:r>
            <a:br>
              <a:rPr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</a:br>
            <a:r>
              <a:rPr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(stat. error only)</a:t>
            </a:r>
          </a:p>
        </p:txBody>
      </p:sp>
      <p:sp useBgFill="1">
        <p:nvSpPr>
          <p:cNvPr id="5" name="TextBox 4"/>
          <p:cNvSpPr txBox="1"/>
          <p:nvPr/>
        </p:nvSpPr>
        <p:spPr>
          <a:xfrm>
            <a:off x="5578895" y="2858800"/>
            <a:ext cx="151936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Central </a:t>
            </a:r>
            <a:r>
              <a:rPr lang="en-US" sz="1300" b="1" dirty="0" err="1" smtClean="0"/>
              <a:t>Au+Au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anti-</a:t>
            </a:r>
            <a:r>
              <a:rPr lang="en-US" sz="1300" b="1" dirty="0" err="1" smtClean="0"/>
              <a:t>k</a:t>
            </a:r>
            <a:r>
              <a:rPr lang="en-US" sz="1300" b="1" baseline="-25000" dirty="0" err="1" smtClean="0"/>
              <a:t>T</a:t>
            </a:r>
            <a:r>
              <a:rPr lang="en-US" sz="1300" b="1" dirty="0" smtClean="0"/>
              <a:t>, R=0.4</a:t>
            </a:r>
            <a:endParaRPr lang="en-US" sz="1300" b="1" dirty="0"/>
          </a:p>
        </p:txBody>
      </p:sp>
      <p:sp>
        <p:nvSpPr>
          <p:cNvPr id="24" name="Shape 133"/>
          <p:cNvSpPr/>
          <p:nvPr/>
        </p:nvSpPr>
        <p:spPr>
          <a:xfrm>
            <a:off x="7294933" y="3599124"/>
            <a:ext cx="184906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lang="en-US" sz="1600" dirty="0" smtClean="0">
                <a:uFill>
                  <a:solidFill>
                    <a:srgbClr val="FF2600"/>
                  </a:solidFill>
                </a:uFill>
                <a:sym typeface="Helvetica"/>
              </a:rPr>
              <a:t>Pearson’s </a:t>
            </a:r>
            <a:r>
              <a:rPr lang="en-US" sz="1600" dirty="0" smtClean="0">
                <a:uFill>
                  <a:solidFill>
                    <a:srgbClr val="FF2600"/>
                  </a:solidFill>
                </a:uFill>
                <a:latin typeface="Symbol" charset="2"/>
                <a:cs typeface="Symbol" charset="2"/>
                <a:sym typeface="Helvetica"/>
              </a:rPr>
              <a:t>c</a:t>
            </a:r>
            <a:r>
              <a:rPr lang="en-US" sz="1600" baseline="30000" dirty="0" smtClean="0">
                <a:uFill>
                  <a:solidFill>
                    <a:srgbClr val="FF2600"/>
                  </a:solidFill>
                </a:uFill>
                <a:sym typeface="Helvetica"/>
              </a:rPr>
              <a:t>2</a:t>
            </a:r>
            <a:r>
              <a:rPr lang="en-US" sz="1600" dirty="0" smtClean="0">
                <a:uFill>
                  <a:solidFill>
                    <a:srgbClr val="FF2600"/>
                  </a:solidFill>
                </a:uFill>
                <a:sym typeface="Helvetica"/>
              </a:rPr>
              <a:t>-</a:t>
            </a:r>
            <a:r>
              <a:rPr lang="en-US" sz="1600" dirty="0" smtClean="0">
                <a:uFill>
                  <a:solidFill>
                    <a:srgbClr val="FF2600"/>
                  </a:solidFill>
                </a:uFill>
                <a:sym typeface="Helvetica"/>
              </a:rPr>
              <a:t>test</a:t>
            </a:r>
            <a:br>
              <a:rPr lang="en-US" sz="1600" dirty="0" smtClean="0">
                <a:uFill>
                  <a:solidFill>
                    <a:srgbClr val="FF2600"/>
                  </a:solidFill>
                </a:uFill>
                <a:sym typeface="Helvetica"/>
              </a:rPr>
            </a:br>
            <a:r>
              <a:rPr lang="en-US" sz="1600" i="1" dirty="0" smtClean="0">
                <a:uFill>
                  <a:solidFill>
                    <a:srgbClr val="FF2600"/>
                  </a:solidFill>
                </a:uFill>
                <a:sym typeface="Helvetica"/>
              </a:rPr>
              <a:t>N.D</a:t>
            </a:r>
            <a:r>
              <a:rPr lang="en-US" sz="1600" i="1" dirty="0">
                <a:uFill>
                  <a:solidFill>
                    <a:srgbClr val="FF2600"/>
                  </a:solidFill>
                </a:uFill>
                <a:sym typeface="Helvetica"/>
              </a:rPr>
              <a:t>. </a:t>
            </a:r>
            <a:r>
              <a:rPr lang="en-US" sz="1600" i="1" dirty="0" err="1" smtClean="0">
                <a:uFill>
                  <a:solidFill>
                    <a:srgbClr val="FF2600"/>
                  </a:solidFill>
                </a:uFill>
                <a:sym typeface="Helvetica"/>
              </a:rPr>
              <a:t>Gagunashvili</a:t>
            </a:r>
            <a:r>
              <a:rPr lang="en-US" sz="1600" i="1" dirty="0">
                <a:uFill>
                  <a:solidFill>
                    <a:srgbClr val="FF2600"/>
                  </a:solidFill>
                </a:uFill>
                <a:sym typeface="Helvetica"/>
              </a:rPr>
              <a:t>,</a:t>
            </a:r>
            <a:br>
              <a:rPr lang="en-US" sz="1600" i="1" dirty="0">
                <a:uFill>
                  <a:solidFill>
                    <a:srgbClr val="FF2600"/>
                  </a:solidFill>
                </a:uFill>
                <a:sym typeface="Helvetica"/>
              </a:rPr>
            </a:br>
            <a:r>
              <a:rPr lang="en-US" sz="1600" i="1" dirty="0" err="1">
                <a:uFill>
                  <a:solidFill>
                    <a:srgbClr val="FF2600"/>
                  </a:solidFill>
                </a:uFill>
                <a:sym typeface="Helvetica"/>
              </a:rPr>
              <a:t>arXiv:physics</a:t>
            </a:r>
            <a:r>
              <a:rPr lang="en-US" sz="1600" i="1" dirty="0">
                <a:uFill>
                  <a:solidFill>
                    <a:srgbClr val="FF2600"/>
                  </a:solidFill>
                </a:uFill>
                <a:sym typeface="Helvetica"/>
              </a:rPr>
              <a:t>/0605123</a:t>
            </a:r>
            <a:endParaRPr sz="1600" i="1" dirty="0">
              <a:uFill>
                <a:solidFill>
                  <a:srgbClr val="FF2600"/>
                </a:solidFill>
              </a:uFill>
              <a:sym typeface="Helvetica"/>
            </a:endParaRPr>
          </a:p>
        </p:txBody>
      </p:sp>
      <p:cxnSp>
        <p:nvCxnSpPr>
          <p:cNvPr id="7" name="Straight Arrow Connector 6"/>
          <p:cNvCxnSpPr>
            <a:stCxn id="24" idx="0"/>
            <a:endCxn id="133" idx="2"/>
          </p:cNvCxnSpPr>
          <p:nvPr/>
        </p:nvCxnSpPr>
        <p:spPr>
          <a:xfrm flipV="1">
            <a:off x="8219467" y="3373855"/>
            <a:ext cx="85692" cy="225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9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 advAuto="0"/>
      <p:bldP spid="130" grpId="0" animBg="1" advAuto="0"/>
      <p:bldP spid="131" grpId="0" animBg="1" advAuto="0"/>
      <p:bldP spid="133" grpId="0" animBg="1" advAuto="0"/>
      <p:bldP spid="24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evd_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2" y="1867778"/>
            <a:ext cx="4284815" cy="3285408"/>
          </a:xfrm>
          <a:prstGeom prst="rect">
            <a:avLst/>
          </a:prstGeom>
          <a:ln w="12700">
            <a:round/>
          </a:ln>
        </p:spPr>
      </p:pic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Autofit/>
          </a:bodyPr>
          <a:lstStyle/>
          <a:p>
            <a:pPr lvl="0">
              <a:defRPr sz="1800" b="0">
                <a:uFillTx/>
              </a:defRPr>
            </a:pPr>
            <a:r>
              <a:rPr lang="en-US" sz="2800" dirty="0" smtClean="0">
                <a:uFill>
                  <a:solidFill/>
                </a:uFill>
              </a:rPr>
              <a:t>Matched Di-jets w/o Constituent </a:t>
            </a:r>
            <a:r>
              <a:rPr lang="en-US" sz="2800" dirty="0" err="1" smtClean="0">
                <a:uFill>
                  <a:solidFill/>
                </a:uFill>
              </a:rPr>
              <a:t>p</a:t>
            </a:r>
            <a:r>
              <a:rPr lang="en-US" sz="2800" baseline="-25000" dirty="0" err="1" smtClean="0">
                <a:uFill>
                  <a:solidFill/>
                </a:uFill>
              </a:rPr>
              <a:t>T</a:t>
            </a:r>
            <a:r>
              <a:rPr lang="en-US" sz="2800" dirty="0" smtClean="0">
                <a:uFill>
                  <a:solidFill/>
                </a:uFill>
              </a:rPr>
              <a:t> Cut </a:t>
            </a:r>
            <a:endParaRPr sz="2800" b="1" dirty="0">
              <a:solidFill>
                <a:srgbClr val="FF0000"/>
              </a:solidFill>
              <a:uFill>
                <a:solidFill/>
              </a:u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grpSp>
        <p:nvGrpSpPr>
          <p:cNvPr id="97" name="Group 97"/>
          <p:cNvGrpSpPr/>
          <p:nvPr/>
        </p:nvGrpSpPr>
        <p:grpSpPr>
          <a:xfrm>
            <a:off x="3470135" y="1404145"/>
            <a:ext cx="5535846" cy="3749041"/>
            <a:chOff x="-1" y="0"/>
            <a:chExt cx="6150939" cy="4165600"/>
          </a:xfrm>
        </p:grpSpPr>
        <p:pic>
          <p:nvPicPr>
            <p:cNvPr id="94" name="evd_0.2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424" y="478643"/>
              <a:ext cx="4808514" cy="3686957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95" name="Shape 95"/>
            <p:cNvSpPr/>
            <p:nvPr/>
          </p:nvSpPr>
          <p:spPr>
            <a:xfrm>
              <a:off x="2463981" y="0"/>
              <a:ext cx="3643452" cy="820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defTabSz="411480">
                <a:defRPr sz="1800">
                  <a:uFillTx/>
                </a:defRPr>
              </a:pPr>
              <a:r>
                <a:rPr lang="en-US" sz="1600" b="1" dirty="0" err="1">
                  <a:sym typeface="Helvetica"/>
                </a:rPr>
                <a:t>p</a:t>
              </a:r>
              <a:r>
                <a:rPr lang="en-US" sz="1600" b="1" baseline="-5999" dirty="0" err="1">
                  <a:sym typeface="Helvetica"/>
                </a:rPr>
                <a:t>T</a:t>
              </a:r>
              <a:r>
                <a:rPr lang="en-US" sz="1600" b="1" baseline="30000" dirty="0" err="1">
                  <a:sym typeface="Helvetica"/>
                </a:rPr>
                <a:t>Cut</a:t>
              </a:r>
              <a:r>
                <a:rPr sz="1600" b="1" dirty="0" smtClean="0">
                  <a:sym typeface="Helvetica"/>
                </a:rPr>
                <a:t>=</a:t>
              </a:r>
              <a:r>
                <a:rPr sz="1600" b="1" dirty="0">
                  <a:sym typeface="Helvetica"/>
                </a:rPr>
                <a:t>0.2 GeV/</a:t>
              </a:r>
              <a:r>
                <a:rPr sz="1600" b="1" i="1" dirty="0">
                  <a:sym typeface="Helvetica"/>
                </a:rPr>
                <a:t>c</a:t>
              </a:r>
            </a:p>
            <a:p>
              <a:pPr defTabSz="411480">
                <a:defRPr sz="1800">
                  <a:uFillTx/>
                </a:defRPr>
              </a:pPr>
              <a:r>
                <a:rPr sz="1600" b="1" dirty="0">
                  <a:sym typeface="Helvetica"/>
                </a:rPr>
                <a:t>p</a:t>
              </a:r>
              <a:r>
                <a:rPr sz="1600" b="1" baseline="-5999" dirty="0">
                  <a:sym typeface="Helvetica"/>
                </a:rPr>
                <a:t>T</a:t>
              </a:r>
              <a:r>
                <a:rPr sz="1600" b="1" baseline="31999" dirty="0">
                  <a:sym typeface="Helvetica"/>
                </a:rPr>
                <a:t>Lead</a:t>
              </a:r>
              <a:r>
                <a:rPr sz="1600" b="1" dirty="0">
                  <a:sym typeface="Helvetica"/>
                </a:rPr>
                <a:t>&gt;20 </a:t>
              </a:r>
              <a:r>
                <a:rPr sz="1600" b="1" dirty="0" smtClean="0">
                  <a:sym typeface="Helvetica"/>
                </a:rPr>
                <a:t>GeV</a:t>
              </a:r>
              <a:r>
                <a:rPr lang="en-US" sz="1600" b="1" dirty="0" smtClean="0">
                  <a:sym typeface="Helvetica"/>
                </a:rPr>
                <a:t>/</a:t>
              </a:r>
              <a:r>
                <a:rPr lang="en-US" sz="1600" b="1" i="1" dirty="0" smtClean="0">
                  <a:sym typeface="Helvetica"/>
                </a:rPr>
                <a:t>c</a:t>
              </a:r>
              <a:r>
                <a:rPr sz="1600" b="1" dirty="0" smtClean="0">
                  <a:sym typeface="Helvetica"/>
                </a:rPr>
                <a:t> (</a:t>
              </a:r>
              <a:r>
                <a:rPr lang="en-US" sz="1600" b="1" dirty="0">
                  <a:sym typeface="Helvetica"/>
                </a:rPr>
                <a:t>p</a:t>
              </a:r>
              <a:r>
                <a:rPr lang="en-US" sz="1600" b="1" baseline="-5999" dirty="0">
                  <a:sym typeface="Helvetica"/>
                </a:rPr>
                <a:t>T</a:t>
              </a:r>
              <a:r>
                <a:rPr lang="en-US" sz="1600" b="1" baseline="30000" dirty="0">
                  <a:sym typeface="Helvetica"/>
                </a:rPr>
                <a:t>Cut</a:t>
              </a:r>
              <a:r>
                <a:rPr sz="1600" b="1" dirty="0" smtClean="0">
                  <a:sym typeface="Helvetica"/>
                </a:rPr>
                <a:t>=</a:t>
              </a:r>
              <a:r>
                <a:rPr sz="1600" b="1" dirty="0">
                  <a:sym typeface="Helvetica"/>
                </a:rPr>
                <a:t>2 GeV/</a:t>
              </a:r>
              <a:r>
                <a:rPr sz="1600" b="1" i="1" dirty="0">
                  <a:sym typeface="Helvetica"/>
                </a:rPr>
                <a:t>c</a:t>
              </a:r>
              <a:r>
                <a:rPr sz="1600" b="1" dirty="0">
                  <a:sym typeface="Helvetica"/>
                </a:rPr>
                <a:t>)</a:t>
              </a:r>
            </a:p>
            <a:p>
              <a:pPr defTabSz="411480">
                <a:defRPr sz="1800">
                  <a:uFillTx/>
                </a:defRPr>
              </a:pPr>
              <a:r>
                <a:rPr sz="1600" b="1" dirty="0">
                  <a:sym typeface="Helvetica"/>
                </a:rPr>
                <a:t>p</a:t>
              </a:r>
              <a:r>
                <a:rPr sz="1600" b="1" baseline="-5999" dirty="0">
                  <a:sym typeface="Helvetica"/>
                </a:rPr>
                <a:t>T</a:t>
              </a:r>
              <a:r>
                <a:rPr sz="1600" b="1" baseline="31999" dirty="0">
                  <a:sym typeface="Helvetica"/>
                </a:rPr>
                <a:t>SubLead</a:t>
              </a:r>
              <a:r>
                <a:rPr sz="1600" b="1" dirty="0">
                  <a:sym typeface="Helvetica"/>
                </a:rPr>
                <a:t>&gt;10 </a:t>
              </a:r>
              <a:r>
                <a:rPr sz="1600" b="1" dirty="0" smtClean="0">
                  <a:sym typeface="Helvetica"/>
                </a:rPr>
                <a:t>GeV</a:t>
              </a:r>
              <a:r>
                <a:rPr lang="en-US" sz="1600" b="1" dirty="0" smtClean="0">
                  <a:sym typeface="Helvetica"/>
                </a:rPr>
                <a:t>/</a:t>
              </a:r>
              <a:r>
                <a:rPr lang="en-US" sz="1600" b="1" i="1" dirty="0" smtClean="0">
                  <a:sym typeface="Helvetica"/>
                </a:rPr>
                <a:t>c</a:t>
              </a:r>
              <a:r>
                <a:rPr sz="1600" b="1" dirty="0" smtClean="0">
                  <a:sym typeface="Helvetica"/>
                </a:rPr>
                <a:t> (</a:t>
              </a:r>
              <a:r>
                <a:rPr lang="en-US" sz="1600" b="1" dirty="0">
                  <a:sym typeface="Helvetica"/>
                </a:rPr>
                <a:t>p</a:t>
              </a:r>
              <a:r>
                <a:rPr lang="en-US" sz="1600" b="1" baseline="-5999" dirty="0">
                  <a:sym typeface="Helvetica"/>
                </a:rPr>
                <a:t>T</a:t>
              </a:r>
              <a:r>
                <a:rPr lang="en-US" sz="1600" b="1" baseline="30000" dirty="0">
                  <a:sym typeface="Helvetica"/>
                </a:rPr>
                <a:t>Cut</a:t>
              </a:r>
              <a:r>
                <a:rPr sz="1600" b="1" dirty="0" smtClean="0">
                  <a:sym typeface="Helvetica"/>
                </a:rPr>
                <a:t>=</a:t>
              </a:r>
              <a:r>
                <a:rPr sz="1600" b="1" dirty="0">
                  <a:sym typeface="Helvetica"/>
                </a:rPr>
                <a:t>2 GeV/</a:t>
              </a:r>
              <a:r>
                <a:rPr sz="1600" b="1" i="1" dirty="0">
                  <a:sym typeface="Helvetica"/>
                </a:rPr>
                <a:t>c</a:t>
              </a:r>
              <a:r>
                <a:rPr sz="1600" b="1" dirty="0">
                  <a:sym typeface="Helvetica"/>
                </a:rPr>
                <a:t>)</a:t>
              </a:r>
            </a:p>
          </p:txBody>
        </p:sp>
        <p:sp>
          <p:nvSpPr>
            <p:cNvPr id="96" name="Shape 96"/>
            <p:cNvSpPr/>
            <p:nvPr/>
          </p:nvSpPr>
          <p:spPr>
            <a:xfrm>
              <a:off x="-1" y="878799"/>
              <a:ext cx="106409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101" name="Shape 101"/>
          <p:cNvSpPr/>
          <p:nvPr/>
        </p:nvSpPr>
        <p:spPr>
          <a:xfrm>
            <a:off x="612648" y="5238041"/>
            <a:ext cx="346329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2000" b="1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Keep this jet selection</a:t>
            </a:r>
            <a:endParaRPr sz="2000" b="1" dirty="0">
              <a:solidFill>
                <a:srgbClr val="FF2600"/>
              </a:solidFill>
              <a:uFill>
                <a:solidFill>
                  <a:srgbClr val="FF2600"/>
                </a:solidFill>
              </a:u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6" name="Group 106"/>
          <p:cNvGrpSpPr/>
          <p:nvPr/>
        </p:nvGrpSpPr>
        <p:grpSpPr>
          <a:xfrm>
            <a:off x="1701799" y="2654226"/>
            <a:ext cx="5956300" cy="1491490"/>
            <a:chOff x="-250500" y="0"/>
            <a:chExt cx="6618109" cy="1657214"/>
          </a:xfrm>
        </p:grpSpPr>
        <p:sp>
          <p:nvSpPr>
            <p:cNvPr id="102" name="Shape 102"/>
            <p:cNvSpPr/>
            <p:nvPr/>
          </p:nvSpPr>
          <p:spPr>
            <a:xfrm flipH="1">
              <a:off x="-250500" y="370386"/>
              <a:ext cx="4741331" cy="74130"/>
            </a:xfrm>
            <a:prstGeom prst="line">
              <a:avLst/>
            </a:prstGeom>
            <a:noFill/>
            <a:ln w="25400" cap="flat">
              <a:solidFill>
                <a:srgbClr val="FF9300"/>
              </a:solidFill>
              <a:custDash>
                <a:ds d="200000" sp="200000"/>
              </a:custDash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533400" y="0"/>
              <a:ext cx="1481951" cy="2393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 b="1">
                  <a:solidFill>
                    <a:srgbClr val="FF9300"/>
                  </a:solidFill>
                  <a:uFill>
                    <a:solidFill>
                      <a:srgbClr val="FF9300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1400"/>
                <a:t>Geom. matching</a:t>
              </a:r>
            </a:p>
          </p:txBody>
        </p:sp>
        <p:sp>
          <p:nvSpPr>
            <p:cNvPr id="104" name="Shape 104"/>
            <p:cNvSpPr/>
            <p:nvPr/>
          </p:nvSpPr>
          <p:spPr>
            <a:xfrm flipH="1">
              <a:off x="1714315" y="1657214"/>
              <a:ext cx="4653294" cy="0"/>
            </a:xfrm>
            <a:prstGeom prst="line">
              <a:avLst/>
            </a:prstGeom>
            <a:noFill/>
            <a:ln w="25400" cap="flat">
              <a:solidFill>
                <a:srgbClr val="FF9300"/>
              </a:solidFill>
              <a:custDash>
                <a:ds d="200000" sp="200000"/>
              </a:custDash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 dirty="0"/>
            </a:p>
          </p:txBody>
        </p:sp>
        <p:sp>
          <p:nvSpPr>
            <p:cNvPr id="105" name="Shape 105"/>
            <p:cNvSpPr/>
            <p:nvPr/>
          </p:nvSpPr>
          <p:spPr>
            <a:xfrm>
              <a:off x="1976767" y="1341672"/>
              <a:ext cx="1481951" cy="2393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 b="1">
                  <a:solidFill>
                    <a:srgbClr val="FF9300"/>
                  </a:solidFill>
                  <a:uFill>
                    <a:solidFill>
                      <a:srgbClr val="FF9300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1400" dirty="0"/>
                <a:t>Geom. matching</a:t>
              </a:r>
            </a:p>
          </p:txBody>
        </p:sp>
      </p:grpSp>
      <p:sp>
        <p:nvSpPr>
          <p:cNvPr id="107" name="Shape 107"/>
          <p:cNvSpPr/>
          <p:nvPr/>
        </p:nvSpPr>
        <p:spPr>
          <a:xfrm>
            <a:off x="5057620" y="5232351"/>
            <a:ext cx="390920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alculate </a:t>
            </a:r>
            <a:r>
              <a:rPr sz="2000" b="1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“matched” </a:t>
            </a:r>
            <a:r>
              <a:rPr lang="en-US"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en-US" sz="2000" b="1" baseline="-5999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  <a:r>
              <a:rPr lang="en-US"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000" b="1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with 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constituent</a:t>
            </a:r>
            <a:r>
              <a:rPr lang="en-US"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z="2000" b="1" baseline="-5999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z="2000" b="1" baseline="-5999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,cut</a:t>
            </a:r>
            <a:r>
              <a:rPr sz="2000" b="1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&gt;0.2 GeV/c.</a:t>
            </a:r>
          </a:p>
        </p:txBody>
      </p:sp>
      <p:sp>
        <p:nvSpPr>
          <p:cNvPr id="108" name="Shape 108"/>
          <p:cNvSpPr/>
          <p:nvPr/>
        </p:nvSpPr>
        <p:spPr>
          <a:xfrm>
            <a:off x="2890477" y="1587157"/>
            <a:ext cx="2439805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Rerun jet-finding algorithm</a:t>
            </a:r>
          </a:p>
          <a:p>
            <a:pPr lvl="0"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anti-k</a:t>
            </a:r>
            <a:r>
              <a:rPr sz="1600" baseline="-5999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z="1600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sz="16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these events</a:t>
            </a:r>
            <a:endParaRPr sz="1600" dirty="0">
              <a:uFill>
                <a:solidFill/>
              </a:u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Shape 93"/>
          <p:cNvSpPr/>
          <p:nvPr/>
        </p:nvSpPr>
        <p:spPr>
          <a:xfrm>
            <a:off x="208879" y="1216087"/>
            <a:ext cx="1784105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defRPr sz="1800">
                <a:uFillTx/>
              </a:defRPr>
            </a:pPr>
            <a:r>
              <a:rPr sz="1600" b="1" dirty="0" smtClean="0">
                <a:sym typeface="Helvetica"/>
              </a:rPr>
              <a:t>p</a:t>
            </a:r>
            <a:r>
              <a:rPr sz="1600" b="1" baseline="-5999" dirty="0" smtClean="0">
                <a:sym typeface="Helvetica"/>
              </a:rPr>
              <a:t>T</a:t>
            </a:r>
            <a:r>
              <a:rPr lang="en-US" sz="1600" b="1" baseline="30000" dirty="0" smtClean="0">
                <a:sym typeface="Helvetica"/>
              </a:rPr>
              <a:t>C</a:t>
            </a:r>
            <a:r>
              <a:rPr sz="1600" b="1" baseline="30000" dirty="0" smtClean="0">
                <a:sym typeface="Helvetica"/>
              </a:rPr>
              <a:t>ut</a:t>
            </a:r>
            <a:r>
              <a:rPr sz="1600" b="1" dirty="0">
                <a:sym typeface="Helvetica"/>
              </a:rPr>
              <a:t>=2 GeV/</a:t>
            </a:r>
            <a:r>
              <a:rPr sz="1600" b="1" i="1" dirty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sz="1600" b="1" dirty="0">
                <a:sym typeface="Helvetica"/>
              </a:rPr>
              <a:t>p</a:t>
            </a:r>
            <a:r>
              <a:rPr sz="1600" b="1" baseline="-5999" dirty="0">
                <a:sym typeface="Helvetica"/>
              </a:rPr>
              <a:t>T</a:t>
            </a:r>
            <a:r>
              <a:rPr sz="1600" b="1" baseline="31999" dirty="0">
                <a:sym typeface="Helvetica"/>
              </a:rPr>
              <a:t>Lead</a:t>
            </a:r>
            <a:r>
              <a:rPr sz="1600" b="1" dirty="0">
                <a:sym typeface="Helvetica"/>
              </a:rPr>
              <a:t>&gt;20 </a:t>
            </a:r>
            <a:r>
              <a:rPr sz="1600" b="1" dirty="0" smtClean="0">
                <a:sym typeface="Helvetica"/>
              </a:rPr>
              <a:t>GeV</a:t>
            </a:r>
            <a:r>
              <a:rPr lang="en-US" sz="1600" b="1" dirty="0" smtClean="0">
                <a:sym typeface="Helvetica"/>
              </a:rPr>
              <a:t>/c</a:t>
            </a:r>
            <a:r>
              <a:rPr sz="1600" b="1" dirty="0" smtClean="0">
                <a:sym typeface="Helvetica"/>
              </a:rPr>
              <a:t> </a:t>
            </a:r>
            <a:endParaRPr sz="1600" b="1" dirty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sz="1600" b="1" dirty="0">
                <a:sym typeface="Helvetica"/>
              </a:rPr>
              <a:t>p</a:t>
            </a:r>
            <a:r>
              <a:rPr sz="1600" b="1" baseline="-5999" dirty="0">
                <a:sym typeface="Helvetica"/>
              </a:rPr>
              <a:t>T</a:t>
            </a:r>
            <a:r>
              <a:rPr sz="1600" b="1" baseline="31999" dirty="0">
                <a:sym typeface="Helvetica"/>
              </a:rPr>
              <a:t>SubLead</a:t>
            </a:r>
            <a:r>
              <a:rPr sz="1600" b="1" dirty="0">
                <a:sym typeface="Helvetica"/>
              </a:rPr>
              <a:t>&gt;10 </a:t>
            </a:r>
            <a:r>
              <a:rPr sz="1600" b="1" dirty="0" smtClean="0">
                <a:sym typeface="Helvetica"/>
              </a:rPr>
              <a:t>GeV</a:t>
            </a:r>
            <a:r>
              <a:rPr lang="en-US" sz="1600" b="1" dirty="0" smtClean="0">
                <a:sym typeface="Helvetica"/>
              </a:rPr>
              <a:t>/</a:t>
            </a:r>
            <a:r>
              <a:rPr lang="en-US" sz="1600" b="1" i="1" dirty="0" smtClean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lang="en-US" sz="1600" b="1" dirty="0" smtClean="0"/>
              <a:t>|</a:t>
            </a:r>
            <a:r>
              <a:rPr lang="en-US" sz="1600" b="1" dirty="0" err="1">
                <a:latin typeface="Symbol" charset="2"/>
                <a:cs typeface="Symbol" charset="2"/>
              </a:rPr>
              <a:t>Df</a:t>
            </a:r>
            <a:r>
              <a:rPr lang="en-US" sz="1600" b="1" dirty="0"/>
              <a:t>-</a:t>
            </a:r>
            <a:r>
              <a:rPr lang="en-US" sz="1600" b="1" dirty="0">
                <a:latin typeface="Symbol" charset="2"/>
                <a:cs typeface="Symbol" charset="2"/>
              </a:rPr>
              <a:t>p</a:t>
            </a:r>
            <a:r>
              <a:rPr lang="en-US" sz="1600" b="1" dirty="0"/>
              <a:t>|&lt;0.4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6" y="2345119"/>
            <a:ext cx="17907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22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6"/>
          <a:stretch/>
        </p:blipFill>
        <p:spPr>
          <a:xfrm>
            <a:off x="208879" y="2349426"/>
            <a:ext cx="1194471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4" name="Shape 105"/>
          <p:cNvSpPr/>
          <p:nvPr/>
        </p:nvSpPr>
        <p:spPr>
          <a:xfrm>
            <a:off x="3179757" y="5907853"/>
            <a:ext cx="255704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1600" b="1">
                <a:solidFill>
                  <a:srgbClr val="FF9300"/>
                </a:solidFill>
                <a:uFill>
                  <a:solidFill>
                    <a:srgbClr val="FF93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dirty="0">
                <a:latin typeface="Gill Sans MT"/>
                <a:cs typeface="Gill Sans MT"/>
              </a:rPr>
              <a:t>Geom. </a:t>
            </a:r>
            <a:r>
              <a:rPr sz="2000" dirty="0" smtClean="0">
                <a:latin typeface="Gill Sans MT"/>
                <a:cs typeface="Gill Sans MT"/>
              </a:rPr>
              <a:t>matching</a:t>
            </a:r>
            <a:r>
              <a:rPr lang="en-US" sz="2000" dirty="0" smtClean="0">
                <a:latin typeface="Gill Sans MT"/>
                <a:cs typeface="Gill Sans MT"/>
              </a:rPr>
              <a:t>: 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>
                <a:latin typeface="Gill Sans"/>
                <a:cs typeface="Gill Sans"/>
              </a:rPr>
              <a:t>R&lt;0.4</a:t>
            </a:r>
            <a:endParaRPr sz="2000" dirty="0">
              <a:latin typeface="Gill Sans"/>
              <a:cs typeface="Gill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2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 advAuto="0"/>
      <p:bldP spid="106" grpId="0" animBg="1" advAuto="0"/>
      <p:bldP spid="107" grpId="0" animBg="1" advAuto="0"/>
      <p:bldP spid="108" grpId="0" animBg="1" advAuto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3"/>
          <p:cNvGrpSpPr/>
          <p:nvPr/>
        </p:nvGrpSpPr>
        <p:grpSpPr>
          <a:xfrm>
            <a:off x="1583055" y="1300459"/>
            <a:ext cx="6235534" cy="4123078"/>
            <a:chOff x="0" y="0"/>
            <a:chExt cx="7200900" cy="5130800"/>
          </a:xfrm>
        </p:grpSpPr>
        <p:pic>
          <p:nvPicPr>
            <p:cNvPr id="111" name="aj_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12" name="Shape 112"/>
            <p:cNvSpPr/>
            <p:nvPr/>
          </p:nvSpPr>
          <p:spPr>
            <a:xfrm>
              <a:off x="3816350" y="882650"/>
              <a:ext cx="2565400" cy="965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583055" y="1300457"/>
            <a:ext cx="6235534" cy="4123079"/>
            <a:chOff x="0" y="0"/>
            <a:chExt cx="7200900" cy="5130800"/>
          </a:xfrm>
        </p:grpSpPr>
        <p:pic>
          <p:nvPicPr>
            <p:cNvPr id="114" name="aj_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15" name="Shape 115"/>
            <p:cNvSpPr/>
            <p:nvPr/>
          </p:nvSpPr>
          <p:spPr>
            <a:xfrm>
              <a:off x="3816350" y="882650"/>
              <a:ext cx="2451100" cy="4572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714750" y="1581150"/>
              <a:ext cx="2654300" cy="2413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Autofit/>
          </a:bodyPr>
          <a:lstStyle/>
          <a:p>
            <a:pPr lvl="0">
              <a:defRPr sz="1800" b="0">
                <a:uFillTx/>
              </a:defRPr>
            </a:pPr>
            <a:r>
              <a:rPr sz="3000" dirty="0">
                <a:uFill>
                  <a:solidFill/>
                </a:uFill>
              </a:rPr>
              <a:t>Di-Jet Imbalance A</a:t>
            </a:r>
            <a:r>
              <a:rPr sz="3000" baseline="-5999" dirty="0">
                <a:uFill>
                  <a:solidFill/>
                </a:uFill>
              </a:rPr>
              <a:t>J</a:t>
            </a:r>
            <a:r>
              <a:rPr sz="3000" dirty="0">
                <a:uFill>
                  <a:solidFill/>
                </a:uFill>
              </a:rPr>
              <a:t> </a:t>
            </a:r>
            <a:r>
              <a:rPr lang="en-US" sz="3000" dirty="0" smtClean="0">
                <a:uFill>
                  <a:solidFill/>
                </a:uFill>
              </a:rPr>
              <a:t/>
            </a:r>
            <a:br>
              <a:rPr lang="en-US" sz="3000" dirty="0" smtClean="0">
                <a:uFill>
                  <a:solidFill/>
                </a:uFill>
              </a:rPr>
            </a:br>
            <a:r>
              <a:rPr lang="en-US" sz="3000" dirty="0" smtClean="0">
                <a:uFill>
                  <a:solidFill/>
                </a:uFill>
              </a:rPr>
              <a:t>Central </a:t>
            </a:r>
            <a:r>
              <a:rPr sz="3000" dirty="0" smtClean="0">
                <a:uFill>
                  <a:solidFill/>
                </a:uFill>
              </a:rPr>
              <a:t>Au</a:t>
            </a:r>
            <a:r>
              <a:rPr sz="3000" dirty="0">
                <a:uFill>
                  <a:solidFill/>
                </a:uFill>
              </a:rPr>
              <a:t>+</a:t>
            </a:r>
            <a:r>
              <a:rPr sz="3000" dirty="0" smtClean="0">
                <a:uFill>
                  <a:solidFill/>
                </a:uFill>
              </a:rPr>
              <a:t>Au</a:t>
            </a:r>
            <a:r>
              <a:rPr lang="en-US" sz="3000" dirty="0" smtClean="0">
                <a:uFill>
                  <a:solidFill/>
                </a:uFill>
              </a:rPr>
              <a:t>, </a:t>
            </a:r>
            <a:r>
              <a:rPr sz="3000" dirty="0" smtClean="0">
                <a:uFill>
                  <a:solidFill/>
                </a:uFill>
              </a:rPr>
              <a:t>R</a:t>
            </a:r>
            <a:r>
              <a:rPr sz="3000" dirty="0">
                <a:uFill>
                  <a:solidFill/>
                </a:uFill>
              </a:rPr>
              <a:t>=0.4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grpSp>
        <p:nvGrpSpPr>
          <p:cNvPr id="122" name="Group 122"/>
          <p:cNvGrpSpPr/>
          <p:nvPr/>
        </p:nvGrpSpPr>
        <p:grpSpPr>
          <a:xfrm>
            <a:off x="1583055" y="1300457"/>
            <a:ext cx="6235534" cy="4123079"/>
            <a:chOff x="0" y="0"/>
            <a:chExt cx="7200900" cy="5130800"/>
          </a:xfrm>
        </p:grpSpPr>
        <p:pic>
          <p:nvPicPr>
            <p:cNvPr id="120" name="aj_3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21" name="Shape 121"/>
            <p:cNvSpPr/>
            <p:nvPr/>
          </p:nvSpPr>
          <p:spPr>
            <a:xfrm>
              <a:off x="3841750" y="1568450"/>
              <a:ext cx="2565400" cy="2286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pic>
        <p:nvPicPr>
          <p:cNvPr id="123" name="aj_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2639283" y="232800"/>
            <a:ext cx="4123077" cy="6235534"/>
          </a:xfrm>
          <a:prstGeom prst="rect">
            <a:avLst/>
          </a:prstGeom>
          <a:ln w="12700">
            <a:round/>
          </a:ln>
        </p:spPr>
      </p:pic>
      <p:sp>
        <p:nvSpPr>
          <p:cNvPr id="124" name="Shape 124"/>
          <p:cNvSpPr/>
          <p:nvPr/>
        </p:nvSpPr>
        <p:spPr>
          <a:xfrm>
            <a:off x="2097241" y="1307594"/>
            <a:ext cx="5262331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b="1" dirty="0">
                <a:uFill>
                  <a:solidFill/>
                </a:uFill>
                <a:sym typeface="Helvetica"/>
              </a:rPr>
              <a:t>Anti-k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dirty="0">
                <a:uFill>
                  <a:solidFill/>
                </a:uFill>
                <a:sym typeface="Helvetica"/>
              </a:rPr>
              <a:t> R=0.4, </a:t>
            </a:r>
            <a:r>
              <a:rPr lang="en-US" sz="1300" b="1" dirty="0">
                <a:uFill>
                  <a:solidFill/>
                </a:uFill>
                <a:sym typeface="Helvetica"/>
              </a:rPr>
              <a:t>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&gt;20 GeV &amp;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SubLead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&gt;10 GeV with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1999" dirty="0">
                <a:uFill>
                  <a:solidFill/>
                </a:uFill>
                <a:sym typeface="Helvetica"/>
              </a:rPr>
              <a:t>cut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</a:t>
            </a:r>
            <a:r>
              <a:rPr sz="1300" b="1" dirty="0" smtClean="0">
                <a:uFill>
                  <a:solidFill/>
                </a:uFill>
                <a:sym typeface="Helvetica"/>
              </a:rPr>
              <a:t>2 </a:t>
            </a:r>
            <a:r>
              <a:rPr sz="1300" b="1" dirty="0">
                <a:uFill>
                  <a:solidFill/>
                </a:uFill>
                <a:sym typeface="Helvetica"/>
              </a:rPr>
              <a:t>GeV/c</a:t>
            </a:r>
          </a:p>
        </p:txBody>
      </p:sp>
      <p:sp>
        <p:nvSpPr>
          <p:cNvPr id="125" name="Shape 125"/>
          <p:cNvSpPr/>
          <p:nvPr/>
        </p:nvSpPr>
        <p:spPr>
          <a:xfrm>
            <a:off x="6814438" y="5181507"/>
            <a:ext cx="860380" cy="2769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|A</a:t>
            </a:r>
            <a:r>
              <a:rPr baseline="-5999" dirty="0">
                <a:uFill>
                  <a:solidFill/>
                </a:uFill>
                <a:sym typeface="Helvetica"/>
              </a:rPr>
              <a:t>J</a:t>
            </a:r>
            <a:r>
              <a:rPr dirty="0">
                <a:uFill>
                  <a:solidFill/>
                </a:uFill>
                <a:sym typeface="Helvetica"/>
              </a:rPr>
              <a:t>|</a:t>
            </a:r>
          </a:p>
        </p:txBody>
      </p:sp>
      <p:grpSp>
        <p:nvGrpSpPr>
          <p:cNvPr id="128" name="Group 128"/>
          <p:cNvGrpSpPr/>
          <p:nvPr/>
        </p:nvGrpSpPr>
        <p:grpSpPr>
          <a:xfrm>
            <a:off x="5863590" y="3395113"/>
            <a:ext cx="1054209" cy="336812"/>
            <a:chOff x="0" y="0"/>
            <a:chExt cx="1217418" cy="419133"/>
          </a:xfrm>
        </p:grpSpPr>
        <p:pic>
          <p:nvPicPr>
            <p:cNvPr id="126" name="StarIcon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7" name="Shape 127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Preliminary</a:t>
              </a:r>
            </a:p>
          </p:txBody>
        </p:sp>
      </p:grpSp>
      <p:sp>
        <p:nvSpPr>
          <p:cNvPr id="129" name="Shape 129"/>
          <p:cNvSpPr/>
          <p:nvPr/>
        </p:nvSpPr>
        <p:spPr>
          <a:xfrm>
            <a:off x="23350" y="2913735"/>
            <a:ext cx="1590179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700" dirty="0">
                <a:uFill>
                  <a:solidFill/>
                </a:uFill>
                <a:sym typeface="Helvetica"/>
              </a:rPr>
              <a:t>Sys. Uncertainties:</a:t>
            </a:r>
            <a:br>
              <a:rPr sz="1700" dirty="0">
                <a:uFill>
                  <a:solidFill/>
                </a:uFill>
                <a:sym typeface="Helvetica"/>
              </a:rPr>
            </a:br>
            <a:r>
              <a:rPr sz="1700" dirty="0">
                <a:uFill>
                  <a:solidFill/>
                </a:uFill>
                <a:sym typeface="Helvetica"/>
              </a:rPr>
              <a:t>- tracking eff. 6%</a:t>
            </a:r>
            <a:br>
              <a:rPr sz="1700" dirty="0">
                <a:uFill>
                  <a:solidFill/>
                </a:uFill>
                <a:sym typeface="Helvetica"/>
              </a:rPr>
            </a:br>
            <a:r>
              <a:rPr sz="1700" dirty="0">
                <a:uFill>
                  <a:solidFill/>
                </a:uFill>
                <a:sym typeface="Helvetica"/>
              </a:rPr>
              <a:t>- tower energy</a:t>
            </a:r>
            <a:br>
              <a:rPr sz="1700" dirty="0">
                <a:uFill>
                  <a:solidFill/>
                </a:uFill>
                <a:sym typeface="Helvetica"/>
              </a:rPr>
            </a:br>
            <a:r>
              <a:rPr sz="1700" dirty="0">
                <a:uFill>
                  <a:solidFill/>
                </a:uFill>
                <a:sym typeface="Helvetica"/>
              </a:rPr>
              <a:t>  scale 2% </a:t>
            </a:r>
          </a:p>
        </p:txBody>
      </p:sp>
      <p:sp>
        <p:nvSpPr>
          <p:cNvPr id="130" name="Shape 130"/>
          <p:cNvSpPr/>
          <p:nvPr/>
        </p:nvSpPr>
        <p:spPr>
          <a:xfrm>
            <a:off x="742950" y="5541616"/>
            <a:ext cx="776234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 smtClean="0">
                <a:solidFill>
                  <a:srgbClr val="941100"/>
                </a:solidFill>
                <a:sym typeface="Helvetica"/>
              </a:rPr>
              <a:t>Au+Au </a:t>
            </a:r>
            <a:r>
              <a:rPr sz="2200" b="1" dirty="0">
                <a:solidFill>
                  <a:srgbClr val="941100"/>
                </a:solidFill>
                <a:sym typeface="Helvetica"/>
              </a:rPr>
              <a:t>di-jets more imbalanced than p+p for p</a:t>
            </a:r>
            <a:r>
              <a:rPr sz="2200" b="1" baseline="-5999" dirty="0">
                <a:solidFill>
                  <a:srgbClr val="941100"/>
                </a:solidFill>
                <a:sym typeface="Helvetica"/>
              </a:rPr>
              <a:t>T</a:t>
            </a:r>
            <a:r>
              <a:rPr sz="2200" b="1" baseline="31999" dirty="0">
                <a:solidFill>
                  <a:srgbClr val="941100"/>
                </a:solidFill>
                <a:sym typeface="Helvetica"/>
              </a:rPr>
              <a:t>cut</a:t>
            </a:r>
            <a:r>
              <a:rPr sz="2200" b="1" dirty="0">
                <a:solidFill>
                  <a:srgbClr val="941100"/>
                </a:solidFill>
                <a:sym typeface="Helvetica"/>
              </a:rPr>
              <a:t>&gt;2 GeV/c</a:t>
            </a:r>
          </a:p>
        </p:txBody>
      </p:sp>
      <p:sp>
        <p:nvSpPr>
          <p:cNvPr id="131" name="Shape 131"/>
          <p:cNvSpPr/>
          <p:nvPr/>
        </p:nvSpPr>
        <p:spPr>
          <a:xfrm>
            <a:off x="1428750" y="5849695"/>
            <a:ext cx="602833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 smtClean="0">
                <a:sym typeface="Helvetica"/>
              </a:rPr>
              <a:t>Au+Au A</a:t>
            </a:r>
            <a:r>
              <a:rPr sz="2200" b="1" baseline="-5999" dirty="0" smtClean="0">
                <a:sym typeface="Helvetica"/>
              </a:rPr>
              <a:t>J</a:t>
            </a:r>
            <a:r>
              <a:rPr sz="2200" b="1" dirty="0" smtClean="0">
                <a:sym typeface="Helvetica"/>
              </a:rPr>
              <a:t> ~ p+p A</a:t>
            </a:r>
            <a:r>
              <a:rPr sz="2200" b="1" baseline="-5999" dirty="0" smtClean="0">
                <a:sym typeface="Helvetica"/>
              </a:rPr>
              <a:t>J</a:t>
            </a:r>
            <a:r>
              <a:rPr sz="2200" b="1" dirty="0" smtClean="0">
                <a:sym typeface="Helvetica"/>
              </a:rPr>
              <a:t> for matched di-jets (R=0.4) </a:t>
            </a:r>
            <a:endParaRPr sz="2200" b="1" dirty="0">
              <a:sym typeface="Helvetica"/>
            </a:endParaRPr>
          </a:p>
        </p:txBody>
      </p:sp>
      <p:sp>
        <p:nvSpPr>
          <p:cNvPr id="132" name="Shape 132"/>
          <p:cNvSpPr/>
          <p:nvPr/>
        </p:nvSpPr>
        <p:spPr>
          <a:xfrm rot="16200000">
            <a:off x="871217" y="1813295"/>
            <a:ext cx="1541051" cy="2616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Event Fraction</a:t>
            </a:r>
          </a:p>
        </p:txBody>
      </p:sp>
      <p:sp>
        <p:nvSpPr>
          <p:cNvPr id="133" name="Shape 133"/>
          <p:cNvSpPr/>
          <p:nvPr/>
        </p:nvSpPr>
        <p:spPr>
          <a:xfrm>
            <a:off x="7457089" y="2871893"/>
            <a:ext cx="154245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p-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value</a:t>
            </a:r>
            <a:r>
              <a:rPr lang="en-US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&lt;</a:t>
            </a:r>
            <a:r>
              <a:rPr lang="en-US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10</a:t>
            </a:r>
            <a:r>
              <a:rPr baseline="31999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-</a:t>
            </a:r>
            <a:r>
              <a:rPr lang="en-US"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4</a:t>
            </a:r>
            <a:r>
              <a:rPr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/>
            </a:r>
            <a:br>
              <a:rPr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</a:br>
            <a:r>
              <a:rPr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(stat. error only)</a:t>
            </a:r>
          </a:p>
        </p:txBody>
      </p:sp>
      <p:sp>
        <p:nvSpPr>
          <p:cNvPr id="134" name="Shape 134"/>
          <p:cNvSpPr/>
          <p:nvPr/>
        </p:nvSpPr>
        <p:spPr>
          <a:xfrm>
            <a:off x="7457089" y="3553300"/>
            <a:ext cx="154245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p-</a:t>
            </a:r>
            <a:r>
              <a:rPr dirty="0" smtClean="0">
                <a:uFill>
                  <a:solidFill/>
                </a:uFill>
                <a:sym typeface="Helvetica"/>
              </a:rPr>
              <a:t>value</a:t>
            </a:r>
            <a:r>
              <a:rPr lang="en-US" dirty="0" smtClean="0">
                <a:uFill>
                  <a:solidFill/>
                </a:uFill>
                <a:sym typeface="Helvetica"/>
              </a:rPr>
              <a:t> = </a:t>
            </a:r>
            <a:r>
              <a:rPr dirty="0" smtClean="0">
                <a:uFill>
                  <a:solidFill/>
                </a:uFill>
                <a:sym typeface="Helvetica"/>
              </a:rPr>
              <a:t>0.8</a:t>
            </a:r>
            <a:r>
              <a:rPr dirty="0">
                <a:uFill>
                  <a:solidFill/>
                </a:uFill>
                <a:sym typeface="Helvetica"/>
              </a:rPr>
              <a:t/>
            </a:r>
            <a:br>
              <a:rPr dirty="0">
                <a:uFill>
                  <a:solidFill/>
                </a:uFill>
                <a:sym typeface="Helvetica"/>
              </a:rPr>
            </a:br>
            <a:r>
              <a:rPr dirty="0">
                <a:uFill>
                  <a:solidFill/>
                </a:uFill>
                <a:sym typeface="Helvetica"/>
              </a:rPr>
              <a:t>(stat. error only)</a:t>
            </a:r>
          </a:p>
        </p:txBody>
      </p:sp>
      <p:sp useBgFill="1">
        <p:nvSpPr>
          <p:cNvPr id="5" name="TextBox 4"/>
          <p:cNvSpPr txBox="1"/>
          <p:nvPr/>
        </p:nvSpPr>
        <p:spPr>
          <a:xfrm>
            <a:off x="5578895" y="2858800"/>
            <a:ext cx="151936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Central </a:t>
            </a:r>
            <a:r>
              <a:rPr lang="en-US" sz="1300" b="1" dirty="0" err="1" smtClean="0"/>
              <a:t>Au+Au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anti-</a:t>
            </a:r>
            <a:r>
              <a:rPr lang="en-US" sz="1300" b="1" dirty="0" err="1" smtClean="0"/>
              <a:t>k</a:t>
            </a:r>
            <a:r>
              <a:rPr lang="en-US" sz="1300" b="1" baseline="-25000" dirty="0" err="1" smtClean="0"/>
              <a:t>T</a:t>
            </a:r>
            <a:r>
              <a:rPr lang="en-US" sz="1300" b="1" dirty="0" smtClean="0"/>
              <a:t>, R=0.4</a:t>
            </a:r>
            <a:endParaRPr lang="en-US" sz="13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dvAuto="0"/>
      <p:bldP spid="123" grpId="0" animBg="1" advAuto="0"/>
      <p:bldP spid="131" grpId="0" animBg="1" advAuto="0"/>
      <p:bldP spid="134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75919" y="1085418"/>
            <a:ext cx="1997349" cy="2428936"/>
            <a:chOff x="1102445" y="1710479"/>
            <a:chExt cx="2034171" cy="2611743"/>
          </a:xfrm>
        </p:grpSpPr>
        <p:grpSp>
          <p:nvGrpSpPr>
            <p:cNvPr id="7" name="Group 6"/>
            <p:cNvGrpSpPr/>
            <p:nvPr/>
          </p:nvGrpSpPr>
          <p:grpSpPr>
            <a:xfrm>
              <a:off x="1102445" y="1710479"/>
              <a:ext cx="2034171" cy="2220838"/>
              <a:chOff x="1102445" y="1710479"/>
              <a:chExt cx="2034171" cy="222083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102445" y="2002275"/>
                <a:ext cx="2034171" cy="1929042"/>
                <a:chOff x="1102445" y="2002275"/>
                <a:chExt cx="2034171" cy="1929042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102445" y="2002275"/>
                  <a:ext cx="2034171" cy="1929042"/>
                  <a:chOff x="2111477" y="2698712"/>
                  <a:chExt cx="2768597" cy="2625512"/>
                </a:xfrm>
              </p:grpSpPr>
              <p:sp>
                <p:nvSpPr>
                  <p:cNvPr id="15" name="Isosceles Triangle 14"/>
                  <p:cNvSpPr/>
                  <p:nvPr/>
                </p:nvSpPr>
                <p:spPr>
                  <a:xfrm rot="10800000">
                    <a:off x="2111478" y="2937503"/>
                    <a:ext cx="2768596" cy="2386721"/>
                  </a:xfrm>
                  <a:prstGeom prst="triangle">
                    <a:avLst/>
                  </a:prstGeom>
                  <a:gradFill flip="none" rotWithShape="1">
                    <a:gsLst>
                      <a:gs pos="0">
                        <a:srgbClr val="EEB422"/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2111477" y="2698712"/>
                    <a:ext cx="2768597" cy="4267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EEB422"/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1879599" y="3056467"/>
                  <a:ext cx="237161" cy="799986"/>
                </a:xfrm>
                <a:prstGeom prst="line">
                  <a:avLst/>
                </a:prstGeom>
                <a:noFill/>
                <a:ln w="7308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116854" y="2550435"/>
                  <a:ext cx="177706" cy="1324919"/>
                </a:xfrm>
                <a:prstGeom prst="line">
                  <a:avLst/>
                </a:prstGeom>
                <a:noFill/>
                <a:ln w="7308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1240867" y="1710479"/>
                <a:ext cx="740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R=0.4</a:t>
                </a:r>
              </a:p>
            </p:txBody>
          </p:sp>
          <p:sp>
            <p:nvSpPr>
              <p:cNvPr id="11" name="Line 50"/>
              <p:cNvSpPr>
                <a:spLocks noChangeShapeType="1"/>
              </p:cNvSpPr>
              <p:nvPr/>
            </p:nvSpPr>
            <p:spPr bwMode="auto">
              <a:xfrm flipH="1" flipV="1">
                <a:off x="1139266" y="2177722"/>
                <a:ext cx="977493" cy="0"/>
              </a:xfrm>
              <a:prstGeom prst="line">
                <a:avLst/>
              </a:prstGeom>
              <a:noFill/>
              <a:ln w="2232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288488" y="3952890"/>
              <a:ext cx="1656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p</a:t>
              </a:r>
              <a:r>
                <a:rPr lang="en-US" baseline="-25000" dirty="0" err="1" smtClean="0"/>
                <a:t>T</a:t>
              </a:r>
              <a:r>
                <a:rPr lang="en-US" baseline="30000" dirty="0" err="1" smtClean="0"/>
                <a:t>Cut</a:t>
              </a:r>
              <a:r>
                <a:rPr lang="en-US" baseline="30000" dirty="0" smtClean="0"/>
                <a:t> </a:t>
              </a:r>
              <a:r>
                <a:rPr lang="en-US" dirty="0" smtClean="0"/>
                <a:t>&gt; 2 </a:t>
              </a:r>
              <a:r>
                <a:rPr lang="en-US" dirty="0" err="1" smtClean="0"/>
                <a:t>GeV</a:t>
              </a:r>
              <a:r>
                <a:rPr lang="en-US" dirty="0" smtClean="0"/>
                <a:t>/</a:t>
              </a:r>
              <a:r>
                <a:rPr lang="en-US" i="1" dirty="0" smtClean="0"/>
                <a:t>c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21640" y="1178963"/>
            <a:ext cx="1648649" cy="2279561"/>
            <a:chOff x="5475792" y="2078407"/>
            <a:chExt cx="1822564" cy="3015526"/>
          </a:xfrm>
        </p:grpSpPr>
        <p:grpSp>
          <p:nvGrpSpPr>
            <p:cNvPr id="19" name="Group 18"/>
            <p:cNvGrpSpPr/>
            <p:nvPr/>
          </p:nvGrpSpPr>
          <p:grpSpPr>
            <a:xfrm>
              <a:off x="5762128" y="2352789"/>
              <a:ext cx="1271243" cy="2284978"/>
              <a:chOff x="2111477" y="2698712"/>
              <a:chExt cx="2768597" cy="2625512"/>
            </a:xfrm>
          </p:grpSpPr>
          <p:sp>
            <p:nvSpPr>
              <p:cNvPr id="30" name="Isosceles Triangle 29"/>
              <p:cNvSpPr/>
              <p:nvPr/>
            </p:nvSpPr>
            <p:spPr>
              <a:xfrm rot="10800000">
                <a:off x="2111478" y="2937503"/>
                <a:ext cx="2768596" cy="2386721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111477" y="2698712"/>
                <a:ext cx="2768597" cy="4267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Line 46"/>
            <p:cNvSpPr>
              <a:spLocks noChangeShapeType="1"/>
            </p:cNvSpPr>
            <p:nvPr/>
          </p:nvSpPr>
          <p:spPr bwMode="auto">
            <a:xfrm flipH="1" flipV="1">
              <a:off x="6149817" y="3849750"/>
              <a:ext cx="237161" cy="799986"/>
            </a:xfrm>
            <a:prstGeom prst="line">
              <a:avLst/>
            </a:prstGeom>
            <a:noFill/>
            <a:ln w="73080">
              <a:solidFill>
                <a:srgbClr val="FF0000">
                  <a:alpha val="20000"/>
                </a:srgbClr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46"/>
            <p:cNvSpPr>
              <a:spLocks noChangeShapeType="1"/>
            </p:cNvSpPr>
            <p:nvPr/>
          </p:nvSpPr>
          <p:spPr bwMode="auto">
            <a:xfrm flipV="1">
              <a:off x="6387073" y="3343718"/>
              <a:ext cx="177706" cy="1324919"/>
            </a:xfrm>
            <a:prstGeom prst="line">
              <a:avLst/>
            </a:prstGeom>
            <a:noFill/>
            <a:ln w="7308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50"/>
            <p:cNvSpPr>
              <a:spLocks noChangeShapeType="1"/>
            </p:cNvSpPr>
            <p:nvPr/>
          </p:nvSpPr>
          <p:spPr bwMode="auto">
            <a:xfrm flipV="1">
              <a:off x="6387072" y="4220946"/>
              <a:ext cx="177707" cy="428789"/>
            </a:xfrm>
            <a:prstGeom prst="line">
              <a:avLst/>
            </a:prstGeom>
            <a:noFill/>
            <a:ln w="22320">
              <a:solidFill>
                <a:srgbClr val="0000CC">
                  <a:alpha val="20000"/>
                </a:srgbClr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 flipV="1">
              <a:off x="6378700" y="4220944"/>
              <a:ext cx="270654" cy="447691"/>
            </a:xfrm>
            <a:prstGeom prst="line">
              <a:avLst/>
            </a:prstGeom>
            <a:noFill/>
            <a:ln w="22320">
              <a:solidFill>
                <a:srgbClr val="0000CC">
                  <a:alpha val="20000"/>
                </a:srgbClr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50"/>
            <p:cNvSpPr>
              <a:spLocks noChangeShapeType="1"/>
            </p:cNvSpPr>
            <p:nvPr/>
          </p:nvSpPr>
          <p:spPr bwMode="auto">
            <a:xfrm flipV="1">
              <a:off x="6378700" y="4398230"/>
              <a:ext cx="0" cy="248835"/>
            </a:xfrm>
            <a:prstGeom prst="line">
              <a:avLst/>
            </a:prstGeom>
            <a:noFill/>
            <a:ln w="22320">
              <a:solidFill>
                <a:srgbClr val="0000CC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50"/>
            <p:cNvSpPr>
              <a:spLocks noChangeShapeType="1"/>
            </p:cNvSpPr>
            <p:nvPr/>
          </p:nvSpPr>
          <p:spPr bwMode="auto">
            <a:xfrm flipH="1" flipV="1">
              <a:off x="6239094" y="4439608"/>
              <a:ext cx="139606" cy="199281"/>
            </a:xfrm>
            <a:prstGeom prst="line">
              <a:avLst/>
            </a:prstGeom>
            <a:noFill/>
            <a:ln w="22320">
              <a:solidFill>
                <a:srgbClr val="0000CC">
                  <a:alpha val="20000"/>
                </a:srgbClr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50"/>
            <p:cNvSpPr>
              <a:spLocks noChangeShapeType="1"/>
            </p:cNvSpPr>
            <p:nvPr/>
          </p:nvSpPr>
          <p:spPr bwMode="auto">
            <a:xfrm flipH="1" flipV="1">
              <a:off x="6305549" y="4236821"/>
              <a:ext cx="81523" cy="412913"/>
            </a:xfrm>
            <a:prstGeom prst="line">
              <a:avLst/>
            </a:prstGeom>
            <a:noFill/>
            <a:ln w="22320">
              <a:solidFill>
                <a:srgbClr val="0000CC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75792" y="4724601"/>
              <a:ext cx="1822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p</a:t>
              </a:r>
              <a:r>
                <a:rPr lang="en-US" baseline="-25000" dirty="0" err="1" smtClean="0"/>
                <a:t>T</a:t>
              </a:r>
              <a:r>
                <a:rPr lang="en-US" baseline="30000" dirty="0" err="1" smtClean="0"/>
                <a:t>Cut</a:t>
              </a:r>
              <a:r>
                <a:rPr lang="en-US" baseline="30000" dirty="0" smtClean="0"/>
                <a:t> </a:t>
              </a:r>
              <a:r>
                <a:rPr lang="en-US" dirty="0" smtClean="0"/>
                <a:t>&gt; 0.2 </a:t>
              </a:r>
              <a:r>
                <a:rPr lang="en-US" dirty="0" err="1" smtClean="0"/>
                <a:t>GeV</a:t>
              </a:r>
              <a:r>
                <a:rPr lang="en-US" dirty="0" smtClean="0"/>
                <a:t>/</a:t>
              </a:r>
              <a:r>
                <a:rPr lang="en-US" i="1" dirty="0" smtClean="0"/>
                <a:t>c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8764" y="2078407"/>
              <a:ext cx="936357" cy="494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R=0.2</a:t>
              </a:r>
            </a:p>
          </p:txBody>
        </p:sp>
        <p:sp>
          <p:nvSpPr>
            <p:cNvPr id="29" name="Line 50"/>
            <p:cNvSpPr>
              <a:spLocks noChangeShapeType="1"/>
            </p:cNvSpPr>
            <p:nvPr/>
          </p:nvSpPr>
          <p:spPr bwMode="auto">
            <a:xfrm flipH="1" flipV="1">
              <a:off x="5729033" y="2545650"/>
              <a:ext cx="635622" cy="0"/>
            </a:xfrm>
            <a:prstGeom prst="line">
              <a:avLst/>
            </a:prstGeom>
            <a:noFill/>
            <a:ln w="2232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Line 46"/>
          <p:cNvSpPr>
            <a:spLocks noChangeShapeType="1"/>
          </p:cNvSpPr>
          <p:nvPr/>
        </p:nvSpPr>
        <p:spPr bwMode="auto">
          <a:xfrm rot="1468302" flipH="1">
            <a:off x="2627985" y="2243472"/>
            <a:ext cx="997546" cy="459605"/>
          </a:xfrm>
          <a:prstGeom prst="line">
            <a:avLst/>
          </a:prstGeom>
          <a:ln w="50800"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6542271" y="1080231"/>
            <a:ext cx="1895748" cy="2434122"/>
            <a:chOff x="3136616" y="1706455"/>
            <a:chExt cx="2034171" cy="2594195"/>
          </a:xfrm>
        </p:grpSpPr>
        <p:grpSp>
          <p:nvGrpSpPr>
            <p:cNvPr id="38" name="Group 37"/>
            <p:cNvGrpSpPr/>
            <p:nvPr/>
          </p:nvGrpSpPr>
          <p:grpSpPr>
            <a:xfrm>
              <a:off x="3136616" y="2002275"/>
              <a:ext cx="2034171" cy="1929042"/>
              <a:chOff x="4031912" y="2079811"/>
              <a:chExt cx="2034171" cy="192904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4031912" y="2079811"/>
                <a:ext cx="2034171" cy="1929042"/>
                <a:chOff x="2111477" y="2698712"/>
                <a:chExt cx="2768597" cy="2625512"/>
              </a:xfrm>
            </p:grpSpPr>
            <p:sp>
              <p:nvSpPr>
                <p:cNvPr id="50" name="Isosceles Triangle 49"/>
                <p:cNvSpPr/>
                <p:nvPr/>
              </p:nvSpPr>
              <p:spPr>
                <a:xfrm rot="10800000">
                  <a:off x="2111478" y="2937503"/>
                  <a:ext cx="2768596" cy="2386721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2111477" y="2698712"/>
                  <a:ext cx="2768597" cy="4267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" name="Line 46"/>
              <p:cNvSpPr>
                <a:spLocks noChangeShapeType="1"/>
              </p:cNvSpPr>
              <p:nvPr/>
            </p:nvSpPr>
            <p:spPr bwMode="auto">
              <a:xfrm flipH="1" flipV="1">
                <a:off x="4809066" y="3134003"/>
                <a:ext cx="237161" cy="799986"/>
              </a:xfrm>
              <a:prstGeom prst="line">
                <a:avLst/>
              </a:prstGeom>
              <a:noFill/>
              <a:ln w="7308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6"/>
              <p:cNvSpPr>
                <a:spLocks noChangeShapeType="1"/>
              </p:cNvSpPr>
              <p:nvPr/>
            </p:nvSpPr>
            <p:spPr bwMode="auto">
              <a:xfrm flipV="1">
                <a:off x="5046321" y="2627971"/>
                <a:ext cx="177706" cy="1324919"/>
              </a:xfrm>
              <a:prstGeom prst="line">
                <a:avLst/>
              </a:prstGeom>
              <a:noFill/>
              <a:ln w="7308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50"/>
              <p:cNvSpPr>
                <a:spLocks noChangeShapeType="1"/>
              </p:cNvSpPr>
              <p:nvPr/>
            </p:nvSpPr>
            <p:spPr bwMode="auto">
              <a:xfrm flipV="1">
                <a:off x="5046320" y="3505199"/>
                <a:ext cx="177707" cy="428789"/>
              </a:xfrm>
              <a:prstGeom prst="line">
                <a:avLst/>
              </a:prstGeom>
              <a:noFill/>
              <a:ln w="22320">
                <a:solidFill>
                  <a:srgbClr val="0000CC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50"/>
              <p:cNvSpPr>
                <a:spLocks noChangeShapeType="1"/>
              </p:cNvSpPr>
              <p:nvPr/>
            </p:nvSpPr>
            <p:spPr bwMode="auto">
              <a:xfrm flipV="1">
                <a:off x="5037948" y="3505197"/>
                <a:ext cx="270654" cy="447691"/>
              </a:xfrm>
              <a:prstGeom prst="line">
                <a:avLst/>
              </a:prstGeom>
              <a:noFill/>
              <a:ln w="22320">
                <a:solidFill>
                  <a:srgbClr val="0000CC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50"/>
              <p:cNvSpPr>
                <a:spLocks noChangeShapeType="1"/>
              </p:cNvSpPr>
              <p:nvPr/>
            </p:nvSpPr>
            <p:spPr bwMode="auto">
              <a:xfrm flipV="1">
                <a:off x="5037948" y="3682483"/>
                <a:ext cx="0" cy="248835"/>
              </a:xfrm>
              <a:prstGeom prst="line">
                <a:avLst/>
              </a:prstGeom>
              <a:noFill/>
              <a:ln w="22320">
                <a:solidFill>
                  <a:srgbClr val="0000CC">
                    <a:alpha val="36000"/>
                  </a:srgbClr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50"/>
              <p:cNvSpPr>
                <a:spLocks noChangeShapeType="1"/>
              </p:cNvSpPr>
              <p:nvPr/>
            </p:nvSpPr>
            <p:spPr bwMode="auto">
              <a:xfrm flipH="1" flipV="1">
                <a:off x="4898342" y="3723861"/>
                <a:ext cx="139606" cy="199281"/>
              </a:xfrm>
              <a:prstGeom prst="line">
                <a:avLst/>
              </a:prstGeom>
              <a:noFill/>
              <a:ln w="22320">
                <a:solidFill>
                  <a:srgbClr val="0000CC">
                    <a:alpha val="36000"/>
                  </a:srgbClr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50"/>
              <p:cNvSpPr>
                <a:spLocks noChangeShapeType="1"/>
              </p:cNvSpPr>
              <p:nvPr/>
            </p:nvSpPr>
            <p:spPr bwMode="auto">
              <a:xfrm flipH="1" flipV="1">
                <a:off x="4910847" y="3521075"/>
                <a:ext cx="135474" cy="412913"/>
              </a:xfrm>
              <a:prstGeom prst="line">
                <a:avLst/>
              </a:prstGeom>
              <a:noFill/>
              <a:ln w="22320">
                <a:solidFill>
                  <a:srgbClr val="0000CC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275039" y="1706455"/>
              <a:ext cx="740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R=0.4</a:t>
              </a:r>
            </a:p>
          </p:txBody>
        </p:sp>
        <p:sp>
          <p:nvSpPr>
            <p:cNvPr id="40" name="Line 50"/>
            <p:cNvSpPr>
              <a:spLocks noChangeShapeType="1"/>
            </p:cNvSpPr>
            <p:nvPr/>
          </p:nvSpPr>
          <p:spPr bwMode="auto">
            <a:xfrm flipH="1" flipV="1">
              <a:off x="3173438" y="2173698"/>
              <a:ext cx="977493" cy="0"/>
            </a:xfrm>
            <a:prstGeom prst="line">
              <a:avLst/>
            </a:prstGeom>
            <a:noFill/>
            <a:ln w="2232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41660" y="3931318"/>
              <a:ext cx="1818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p</a:t>
              </a:r>
              <a:r>
                <a:rPr lang="en-US" b="1" baseline="-25000" dirty="0" err="1" smtClean="0">
                  <a:solidFill>
                    <a:srgbClr val="0000FF"/>
                  </a:solidFill>
                </a:rPr>
                <a:t>T</a:t>
              </a:r>
              <a:r>
                <a:rPr lang="en-US" b="1" baseline="30000" dirty="0" err="1" smtClean="0">
                  <a:solidFill>
                    <a:srgbClr val="0000FF"/>
                  </a:solidFill>
                </a:rPr>
                <a:t>Cut</a:t>
              </a:r>
              <a:r>
                <a:rPr lang="en-US" b="1" baseline="30000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smtClean="0">
                  <a:solidFill>
                    <a:srgbClr val="0000FF"/>
                  </a:solidFill>
                </a:rPr>
                <a:t>&gt; 1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GeV</a:t>
              </a:r>
              <a:r>
                <a:rPr lang="en-US" b="1" dirty="0" smtClean="0">
                  <a:solidFill>
                    <a:srgbClr val="0000FF"/>
                  </a:solidFill>
                </a:rPr>
                <a:t>/</a:t>
              </a:r>
              <a:r>
                <a:rPr lang="en-US" b="1" i="1" dirty="0" smtClean="0">
                  <a:solidFill>
                    <a:srgbClr val="0000FF"/>
                  </a:solidFill>
                </a:rPr>
                <a:t>c</a:t>
              </a:r>
            </a:p>
          </p:txBody>
        </p:sp>
      </p:grpSp>
      <p:sp>
        <p:nvSpPr>
          <p:cNvPr id="54" name="Line 46"/>
          <p:cNvSpPr>
            <a:spLocks noChangeShapeType="1"/>
          </p:cNvSpPr>
          <p:nvPr/>
        </p:nvSpPr>
        <p:spPr bwMode="auto">
          <a:xfrm rot="1468302" flipH="1">
            <a:off x="5541387" y="2294348"/>
            <a:ext cx="997546" cy="459605"/>
          </a:xfrm>
          <a:prstGeom prst="line">
            <a:avLst/>
          </a:prstGeom>
          <a:ln w="50800">
            <a:headEnd type="stealth" w="lg" len="lg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261168" y="4013892"/>
            <a:ext cx="2765833" cy="14465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Balance can not be recovered in smaller cone, </a:t>
            </a:r>
            <a:br>
              <a:rPr lang="en-US" sz="2200" dirty="0" smtClean="0"/>
            </a:br>
            <a:r>
              <a:rPr lang="en-US" sz="2200" dirty="0" smtClean="0"/>
              <a:t>or harder constituents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Differential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571747" y="2006626"/>
            <a:ext cx="1253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Matched to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485149" y="2057502"/>
            <a:ext cx="1253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Matched to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60562" y="1149776"/>
            <a:ext cx="6356407" cy="4310666"/>
            <a:chOff x="1493761" y="1191683"/>
            <a:chExt cx="6356407" cy="431066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761" y="1191683"/>
              <a:ext cx="6356407" cy="4310666"/>
            </a:xfrm>
            <a:prstGeom prst="rect">
              <a:avLst/>
            </a:prstGeom>
          </p:spPr>
        </p:pic>
        <p:grpSp>
          <p:nvGrpSpPr>
            <p:cNvPr id="60" name="Group 128"/>
            <p:cNvGrpSpPr/>
            <p:nvPr/>
          </p:nvGrpSpPr>
          <p:grpSpPr>
            <a:xfrm>
              <a:off x="6015990" y="3547513"/>
              <a:ext cx="1054209" cy="336812"/>
              <a:chOff x="0" y="0"/>
              <a:chExt cx="1217418" cy="419133"/>
            </a:xfrm>
          </p:grpSpPr>
          <p:pic>
            <p:nvPicPr>
              <p:cNvPr id="61" name="StarIcon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546100" cy="4064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2" name="Shape 127"/>
              <p:cNvSpPr/>
              <p:nvPr/>
            </p:nvSpPr>
            <p:spPr>
              <a:xfrm>
                <a:off x="368300" y="196850"/>
                <a:ext cx="849118" cy="2222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400" b="1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lvl="0">
                  <a:defRPr sz="1800" b="0">
                    <a:uFillTx/>
                  </a:defRPr>
                </a:pPr>
                <a:r>
                  <a:rPr sz="1300" dirty="0">
                    <a:uFill>
                      <a:solidFill/>
                    </a:uFill>
                  </a:rPr>
                  <a:t>Preliminary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412532" y="1178963"/>
            <a:ext cx="6349413" cy="4310666"/>
            <a:chOff x="1583037" y="1303191"/>
            <a:chExt cx="6349413" cy="4310666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037" y="1303191"/>
              <a:ext cx="6349413" cy="4310666"/>
            </a:xfrm>
            <a:prstGeom prst="rect">
              <a:avLst/>
            </a:prstGeom>
          </p:spPr>
        </p:pic>
        <p:grpSp>
          <p:nvGrpSpPr>
            <p:cNvPr id="56" name="Group 128"/>
            <p:cNvGrpSpPr/>
            <p:nvPr/>
          </p:nvGrpSpPr>
          <p:grpSpPr>
            <a:xfrm>
              <a:off x="5863590" y="3395113"/>
              <a:ext cx="1054209" cy="336812"/>
              <a:chOff x="0" y="0"/>
              <a:chExt cx="1217418" cy="419133"/>
            </a:xfrm>
          </p:grpSpPr>
          <p:pic>
            <p:nvPicPr>
              <p:cNvPr id="58" name="StarIcon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546100" cy="4064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9" name="Shape 127"/>
              <p:cNvSpPr/>
              <p:nvPr/>
            </p:nvSpPr>
            <p:spPr>
              <a:xfrm>
                <a:off x="368300" y="196850"/>
                <a:ext cx="849118" cy="2222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400" b="1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lvl="0">
                  <a:defRPr sz="1800" b="0">
                    <a:uFillTx/>
                  </a:defRPr>
                </a:pPr>
                <a:r>
                  <a:rPr sz="1300" dirty="0">
                    <a:uFill>
                      <a:solidFill/>
                    </a:uFill>
                  </a:rPr>
                  <a:t>Preliminary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782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2827E-6 6.39333E-7 L -0.3206 0.196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30" y="9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7959E-6 -4.14296E-6 L 0.33826 0.1991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4" y="99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Consistent </a:t>
            </a:r>
            <a:r>
              <a:rPr lang="en-US" dirty="0"/>
              <a:t> (Qualitative</a:t>
            </a:r>
            <a:r>
              <a:rPr lang="en-US" dirty="0" smtClean="0"/>
              <a:t>) Picture</a:t>
            </a:r>
            <a:br>
              <a:rPr lang="en-US" dirty="0" smtClean="0"/>
            </a:br>
            <a:r>
              <a:rPr lang="en-US" dirty="0"/>
              <a:t>Focus on: Jet Softening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4151" y="1186598"/>
            <a:ext cx="8393730" cy="2354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100" dirty="0">
                <a:sym typeface="Wingdings"/>
              </a:rPr>
              <a:t>All measurements </a:t>
            </a:r>
            <a:r>
              <a:rPr lang="en-US" sz="2100" dirty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100" baseline="30000" dirty="0">
                <a:sym typeface="Wingdings"/>
              </a:rPr>
              <a:t>0</a:t>
            </a:r>
            <a:r>
              <a:rPr lang="en-US" sz="2100" dirty="0" smtClean="0">
                <a:sym typeface="Wingdings"/>
              </a:rPr>
              <a:t>, h-jet, </a:t>
            </a:r>
            <a:r>
              <a:rPr lang="en-US" sz="2100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100" baseline="30000" dirty="0" err="1" smtClean="0">
                <a:sym typeface="Wingdings"/>
              </a:rPr>
              <a:t>dir</a:t>
            </a:r>
            <a:r>
              <a:rPr lang="en-US" sz="2100" dirty="0" smtClean="0">
                <a:sym typeface="Wingdings"/>
              </a:rPr>
              <a:t>, </a:t>
            </a:r>
            <a:r>
              <a:rPr lang="en-US" sz="2100" dirty="0" smtClean="0">
                <a:sym typeface="Wingdings"/>
              </a:rPr>
              <a:t>A</a:t>
            </a:r>
            <a:r>
              <a:rPr lang="en-US" sz="2100" baseline="-25000" dirty="0" smtClean="0">
                <a:sym typeface="Wingdings"/>
              </a:rPr>
              <a:t>J</a:t>
            </a:r>
            <a:r>
              <a:rPr lang="en-US" sz="2100" dirty="0" smtClean="0">
                <a:sym typeface="Wingdings"/>
              </a:rPr>
              <a:t>,</a:t>
            </a:r>
            <a:r>
              <a:rPr lang="en-US" sz="2100" dirty="0" smtClean="0">
                <a:sym typeface="Wingdings"/>
              </a:rPr>
              <a:t> and </a:t>
            </a:r>
            <a:r>
              <a:rPr lang="en-US" sz="2100" dirty="0">
                <a:sym typeface="Wingdings"/>
              </a:rPr>
              <a:t>jet-</a:t>
            </a:r>
            <a:r>
              <a:rPr lang="en-US" sz="2100" dirty="0" smtClean="0">
                <a:sym typeface="Wingdings"/>
              </a:rPr>
              <a:t>h consistent </a:t>
            </a:r>
            <a:r>
              <a:rPr lang="en-US" sz="2100" dirty="0">
                <a:sym typeface="Wingdings"/>
              </a:rPr>
              <a:t>with suppression </a:t>
            </a:r>
            <a:r>
              <a:rPr lang="en-US" sz="2100" dirty="0" smtClean="0">
                <a:sym typeface="Wingdings"/>
              </a:rPr>
              <a:t>of </a:t>
            </a:r>
            <a:r>
              <a:rPr lang="en-US" sz="2100" dirty="0">
                <a:sym typeface="Wingdings"/>
              </a:rPr>
              <a:t>high-z </a:t>
            </a:r>
            <a:r>
              <a:rPr lang="en-US" sz="2100" dirty="0" smtClean="0">
                <a:sym typeface="Wingdings"/>
              </a:rPr>
              <a:t>fragments</a:t>
            </a:r>
          </a:p>
          <a:p>
            <a:pPr marL="800100" lvl="1" indent="-342900">
              <a:buFont typeface="Wingdings" charset="0"/>
              <a:buChar char="à"/>
            </a:pPr>
            <a:r>
              <a:rPr lang="en-US" sz="2100" dirty="0" smtClean="0">
                <a:sym typeface="Wingdings"/>
              </a:rPr>
              <a:t>Particularly jet</a:t>
            </a:r>
            <a:r>
              <a:rPr lang="en-US" sz="2100" dirty="0">
                <a:sym typeface="Wingdings"/>
              </a:rPr>
              <a:t>-h and A</a:t>
            </a:r>
            <a:r>
              <a:rPr lang="en-US" sz="2100" baseline="-25000" dirty="0">
                <a:sym typeface="Wingdings"/>
              </a:rPr>
              <a:t>J</a:t>
            </a:r>
            <a:r>
              <a:rPr lang="en-US" sz="2100" dirty="0">
                <a:sym typeface="Wingdings"/>
              </a:rPr>
              <a:t> </a:t>
            </a:r>
            <a:r>
              <a:rPr lang="en-US" sz="2100" dirty="0" smtClean="0">
                <a:sym typeface="Wingdings"/>
              </a:rPr>
              <a:t>suggest </a:t>
            </a:r>
            <a:r>
              <a:rPr lang="en-US" sz="2100" dirty="0">
                <a:sym typeface="Wingdings"/>
              </a:rPr>
              <a:t>balancing at low-</a:t>
            </a:r>
            <a:r>
              <a:rPr lang="en-US" sz="2100" dirty="0" smtClean="0">
                <a:sym typeface="Wingdings"/>
              </a:rPr>
              <a:t>z</a:t>
            </a:r>
          </a:p>
          <a:p>
            <a:pPr marL="800100" lvl="1" indent="-342900">
              <a:buFont typeface="Wingdings" charset="0"/>
              <a:buChar char="à"/>
            </a:pPr>
            <a:r>
              <a:rPr lang="en-US" sz="2100" dirty="0" smtClean="0">
                <a:sym typeface="Wingdings"/>
              </a:rPr>
              <a:t>Near-side is affected differently, but recoil always has long pa</a:t>
            </a:r>
            <a:r>
              <a:rPr lang="en-US" sz="2100" dirty="0" smtClean="0">
                <a:solidFill>
                  <a:srgbClr val="000000"/>
                </a:solidFill>
                <a:sym typeface="Wingdings"/>
              </a:rPr>
              <a:t>th length</a:t>
            </a:r>
          </a:p>
          <a:p>
            <a:pPr marL="800100" lvl="1" indent="-342900">
              <a:buFont typeface="Wingdings" charset="0"/>
              <a:buChar char="à"/>
            </a:pPr>
            <a:r>
              <a:rPr lang="en-US" sz="2100" dirty="0">
                <a:solidFill>
                  <a:srgbClr val="000000"/>
                </a:solidFill>
                <a:sym typeface="Wingdings"/>
              </a:rPr>
              <a:t>E</a:t>
            </a:r>
            <a:r>
              <a:rPr lang="en-US" sz="2100" dirty="0" smtClean="0">
                <a:solidFill>
                  <a:srgbClr val="000000"/>
                </a:solidFill>
                <a:sym typeface="Wingdings"/>
              </a:rPr>
              <a:t>xpected </a:t>
            </a:r>
            <a:r>
              <a:rPr lang="en-US" sz="2100" dirty="0">
                <a:solidFill>
                  <a:srgbClr val="000000"/>
                </a:solidFill>
                <a:sym typeface="Wingdings"/>
              </a:rPr>
              <a:t>difference between </a:t>
            </a:r>
            <a:r>
              <a:rPr lang="en-US" sz="2100" dirty="0" err="1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100" baseline="30000" dirty="0" err="1">
                <a:sym typeface="Wingdings"/>
              </a:rPr>
              <a:t>dir</a:t>
            </a:r>
            <a:r>
              <a:rPr lang="en-US" sz="21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100" dirty="0">
                <a:solidFill>
                  <a:srgbClr val="000000"/>
                </a:solidFill>
                <a:sym typeface="Wingdings"/>
              </a:rPr>
              <a:t>and all </a:t>
            </a:r>
            <a:r>
              <a:rPr lang="en-US" sz="2100" dirty="0" smtClean="0">
                <a:solidFill>
                  <a:srgbClr val="000000"/>
                </a:solidFill>
                <a:sym typeface="Wingdings"/>
              </a:rPr>
              <a:t>others: </a:t>
            </a:r>
            <a:r>
              <a:rPr lang="en-US" sz="2100" dirty="0">
                <a:solidFill>
                  <a:srgbClr val="000000"/>
                </a:solidFill>
                <a:sym typeface="Wingdings"/>
              </a:rPr>
              <a:t>needs more studies</a:t>
            </a:r>
            <a:r>
              <a:rPr lang="en-US" sz="2100" dirty="0" smtClean="0">
                <a:solidFill>
                  <a:srgbClr val="000000"/>
                </a:solidFill>
                <a:sym typeface="Wingdings"/>
              </a:rPr>
              <a:t>.</a:t>
            </a:r>
          </a:p>
          <a:p>
            <a:pPr marL="800100" lvl="1" indent="-342900">
              <a:buFont typeface="Wingdings" charset="0"/>
              <a:buChar char="à"/>
            </a:pPr>
            <a:r>
              <a:rPr lang="en-US" sz="2100" dirty="0" smtClean="0">
                <a:solidFill>
                  <a:srgbClr val="000000"/>
                </a:solidFill>
                <a:sym typeface="Wingdings"/>
              </a:rPr>
              <a:t>Need </a:t>
            </a:r>
            <a:r>
              <a:rPr lang="en-US" sz="2100" dirty="0">
                <a:solidFill>
                  <a:srgbClr val="000000"/>
                </a:solidFill>
                <a:sym typeface="Wingdings"/>
              </a:rPr>
              <a:t>to compare at </a:t>
            </a:r>
            <a:r>
              <a:rPr lang="en-US" sz="2100" dirty="0" smtClean="0">
                <a:solidFill>
                  <a:srgbClr val="000000"/>
                </a:solidFill>
                <a:sym typeface="Wingdings"/>
              </a:rPr>
              <a:t>the same </a:t>
            </a:r>
            <a:r>
              <a:rPr lang="en-US" sz="2100" dirty="0" err="1" smtClean="0">
                <a:solidFill>
                  <a:srgbClr val="000000"/>
                </a:solidFill>
                <a:sym typeface="Wingdings"/>
              </a:rPr>
              <a:t>parton</a:t>
            </a:r>
            <a:r>
              <a:rPr lang="en-US" sz="21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sym typeface="Wingdings"/>
              </a:rPr>
              <a:t>p</a:t>
            </a:r>
            <a:r>
              <a:rPr lang="en-US" sz="2100" i="1" baseline="-25000" dirty="0" err="1">
                <a:solidFill>
                  <a:srgbClr val="000000"/>
                </a:solidFill>
                <a:sym typeface="Wingdings"/>
              </a:rPr>
              <a:t>T</a:t>
            </a:r>
            <a:r>
              <a:rPr lang="en-US" sz="2100" dirty="0">
                <a:solidFill>
                  <a:srgbClr val="000000"/>
                </a:solidFill>
                <a:sym typeface="Wingdings"/>
              </a:rPr>
              <a:t> and hadron </a:t>
            </a:r>
            <a:r>
              <a:rPr lang="en-US" sz="2100" i="1" dirty="0" err="1">
                <a:solidFill>
                  <a:srgbClr val="000000"/>
                </a:solidFill>
                <a:sym typeface="Wingdings"/>
              </a:rPr>
              <a:t>z</a:t>
            </a:r>
            <a:r>
              <a:rPr lang="en-US" sz="2100" i="1" baseline="-25000" dirty="0" err="1">
                <a:solidFill>
                  <a:srgbClr val="000000"/>
                </a:solidFill>
                <a:sym typeface="Wingdings"/>
              </a:rPr>
              <a:t>T</a:t>
            </a:r>
            <a:endParaRPr lang="en-US" sz="2100" i="1" baseline="-25000" dirty="0" smtClean="0">
              <a:solidFill>
                <a:srgbClr val="000000"/>
              </a:solidFill>
              <a:sym typeface="Wingdings"/>
            </a:endParaRPr>
          </a:p>
        </p:txBody>
      </p:sp>
      <p:pic>
        <p:nvPicPr>
          <p:cNvPr id="7" name="Picture 6" descr="Screen Shot 2016-02-26 at 5.0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80" y="3845727"/>
            <a:ext cx="6585240" cy="238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33644" y="2815325"/>
            <a:ext cx="5230848" cy="3178095"/>
            <a:chOff x="433644" y="2815325"/>
            <a:chExt cx="5230848" cy="3178095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3644" y="3051068"/>
              <a:ext cx="5230848" cy="2942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2701014" y="2815325"/>
              <a:ext cx="1279525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Magnet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128740" y="2815325"/>
              <a:ext cx="1055687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</a:rPr>
                <a:t>BEMC</a:t>
              </a: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3592395" y="3220239"/>
              <a:ext cx="776288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</a:rPr>
                <a:t>TPC</a:t>
              </a: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3171445" y="3535094"/>
              <a:ext cx="809093" cy="750407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3182838" y="3189124"/>
              <a:ext cx="157939" cy="345971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1656584" y="3161399"/>
              <a:ext cx="895737" cy="725639"/>
            </a:xfrm>
            <a:prstGeom prst="line">
              <a:avLst/>
            </a:prstGeom>
            <a:noFill/>
            <a:ln w="3672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457200" y="5761645"/>
              <a:ext cx="1965325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382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r>
                <a:rPr lang="en-US" sz="1000" dirty="0">
                  <a:solidFill>
                    <a:schemeClr val="tx1"/>
                  </a:solidFill>
                  <a:cs typeface="Arial" charset="0"/>
                </a:rPr>
                <a:t>© </a:t>
              </a:r>
              <a:r>
                <a:rPr lang="en-US" sz="1000" dirty="0">
                  <a:solidFill>
                    <a:schemeClr val="tx1"/>
                  </a:solidFill>
                </a:rPr>
                <a:t>Maria &amp; Alex </a:t>
              </a:r>
              <a:r>
                <a:rPr lang="en-US" sz="1000" dirty="0" err="1">
                  <a:solidFill>
                    <a:schemeClr val="tx1"/>
                  </a:solidFill>
                </a:rPr>
                <a:t>Schmah</a:t>
              </a:r>
              <a:r>
                <a:rPr lang="en-US" sz="10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pic>
        <p:nvPicPr>
          <p:cNvPr id="23" name="Picture 22" descr="downloa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1" t="47783" r="50651" b="24958"/>
          <a:stretch/>
        </p:blipFill>
        <p:spPr>
          <a:xfrm>
            <a:off x="5824494" y="1661707"/>
            <a:ext cx="2865354" cy="2999384"/>
          </a:xfrm>
          <a:prstGeom prst="rect">
            <a:avLst/>
          </a:prstGeom>
        </p:spPr>
      </p:pic>
      <p:sp>
        <p:nvSpPr>
          <p:cNvPr id="24" name="Content Placeholder 23"/>
          <p:cNvSpPr txBox="1">
            <a:spLocks/>
          </p:cNvSpPr>
          <p:nvPr/>
        </p:nvSpPr>
        <p:spPr>
          <a:xfrm>
            <a:off x="382165" y="1275928"/>
            <a:ext cx="4753246" cy="1559481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Charged and neutral particles: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azimuthal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acceptance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baseline="0" dirty="0" smtClean="0"/>
              <a:t>Extended pseudorapidity</a:t>
            </a:r>
            <a:r>
              <a:rPr lang="en-US" sz="2600" dirty="0" smtClean="0"/>
              <a:t> acceptance </a:t>
            </a:r>
            <a:r>
              <a:rPr lang="en-US" sz="2600" baseline="0" dirty="0" smtClean="0"/>
              <a:t>|</a:t>
            </a:r>
            <a:r>
              <a:rPr lang="en-US" sz="2600" baseline="0" dirty="0" smtClean="0">
                <a:latin typeface="Symbol" charset="2"/>
                <a:cs typeface="Symbol" charset="2"/>
              </a:rPr>
              <a:t>h</a:t>
            </a:r>
            <a:r>
              <a:rPr lang="en-US" sz="2600" baseline="0" dirty="0" smtClean="0"/>
              <a:t>|&lt;1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53595" y="5074163"/>
            <a:ext cx="19672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Au+Au, 200 GeV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1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dirty="0" smtClean="0"/>
              <a:t> Consistent </a:t>
            </a:r>
            <a:r>
              <a:rPr lang="en-US" dirty="0"/>
              <a:t> (Qualitative</a:t>
            </a:r>
            <a:r>
              <a:rPr lang="en-US" dirty="0" smtClean="0"/>
              <a:t>) Picture</a:t>
            </a:r>
            <a:br>
              <a:rPr lang="en-US" dirty="0" smtClean="0"/>
            </a:br>
            <a:r>
              <a:rPr lang="en-US" dirty="0"/>
              <a:t>Focus on: Jet Broadening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19721" y="1417352"/>
            <a:ext cx="5245706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>
                <a:sym typeface="Wingdings"/>
              </a:rPr>
              <a:t>h-Jet: Away-Side Jet cross section of </a:t>
            </a:r>
            <a:r>
              <a:rPr lang="en-US" sz="2200" b="1" dirty="0" smtClean="0">
                <a:sym typeface="Wingdings"/>
              </a:rPr>
              <a:t>narrow</a:t>
            </a:r>
            <a:r>
              <a:rPr lang="en-US" sz="2200" dirty="0" smtClean="0">
                <a:sym typeface="Wingdings"/>
              </a:rPr>
              <a:t> jets is suppressed</a:t>
            </a:r>
            <a:endParaRPr lang="en-US" sz="2200" dirty="0">
              <a:sym typeface="Wingdings"/>
            </a:endParaRPr>
          </a:p>
          <a:p>
            <a:pPr marL="800100" lvl="1" indent="-342900">
              <a:buFont typeface="Wingdings" charset="0"/>
              <a:buChar char="à"/>
            </a:pPr>
            <a:r>
              <a:rPr lang="en-US" sz="2200" dirty="0" smtClean="0">
                <a:sym typeface="Wingdings"/>
              </a:rPr>
              <a:t>Suggests </a:t>
            </a:r>
            <a:r>
              <a:rPr lang="en-US" sz="2200" b="1" dirty="0" smtClean="0">
                <a:sym typeface="Wingdings"/>
              </a:rPr>
              <a:t>broadening</a:t>
            </a:r>
            <a:r>
              <a:rPr lang="en-US" sz="2200" dirty="0" smtClean="0">
                <a:sym typeface="Wingdings"/>
              </a:rPr>
              <a:t> beyond R=0.3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sym typeface="Wingdings"/>
              </a:rPr>
              <a:t>Differential </a:t>
            </a:r>
            <a:r>
              <a:rPr lang="en-US" sz="2200" dirty="0">
                <a:sym typeface="Wingdings"/>
              </a:rPr>
              <a:t>Di-Jet Imbalance: </a:t>
            </a:r>
            <a:r>
              <a:rPr lang="en-US" sz="2200" dirty="0" smtClean="0">
                <a:sym typeface="Wingdings"/>
              </a:rPr>
              <a:t>Broadening</a:t>
            </a:r>
            <a:endParaRPr lang="en-US" sz="2200" dirty="0">
              <a:sym typeface="Wingdings"/>
            </a:endParaRPr>
          </a:p>
        </p:txBody>
      </p:sp>
      <p:pic>
        <p:nvPicPr>
          <p:cNvPr id="8" name="Picture 3" descr="A_I_CP_R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" y="1243769"/>
            <a:ext cx="3342497" cy="363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6-02-26 at 5.07.4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17"/>
          <a:stretch/>
        </p:blipFill>
        <p:spPr>
          <a:xfrm>
            <a:off x="227094" y="4476907"/>
            <a:ext cx="3183910" cy="1879443"/>
          </a:xfrm>
          <a:prstGeom prst="rect">
            <a:avLst/>
          </a:prstGeom>
        </p:spPr>
      </p:pic>
      <p:pic>
        <p:nvPicPr>
          <p:cNvPr id="9" name="Picture 8" descr="Screen Shot 2016-02-26 at 5.20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75" y="3475167"/>
            <a:ext cx="4203700" cy="2349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60775" y="3953687"/>
            <a:ext cx="131684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s-IS" sz="1400" dirty="0" smtClean="0"/>
              <a:t>PRL </a:t>
            </a:r>
            <a:r>
              <a:rPr lang="is-IS" sz="1400" dirty="0"/>
              <a:t>112 (2014) </a:t>
            </a:r>
            <a:r>
              <a:rPr lang="is-IS" sz="1400" dirty="0" smtClean="0"/>
              <a:t/>
            </a:r>
            <a:br>
              <a:rPr lang="is-IS" sz="1400" dirty="0" smtClean="0"/>
            </a:br>
            <a:r>
              <a:rPr lang="is-IS" sz="1400" dirty="0" smtClean="0"/>
              <a:t>12</a:t>
            </a:r>
            <a:r>
              <a:rPr lang="is-IS" sz="1400" dirty="0"/>
              <a:t>, </a:t>
            </a:r>
            <a:r>
              <a:rPr lang="is-IS" sz="1400" dirty="0" smtClean="0"/>
              <a:t>122301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15603" y="5439946"/>
            <a:ext cx="1762021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Coming soon: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	</a:t>
            </a:r>
            <a:r>
              <a:rPr lang="en-US" sz="22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g</a:t>
            </a:r>
            <a:r>
              <a:rPr lang="en-US" sz="2200" baseline="30000" dirty="0" err="1" smtClean="0">
                <a:solidFill>
                  <a:schemeClr val="tx1"/>
                </a:solidFill>
              </a:rPr>
              <a:t>dir</a:t>
            </a:r>
            <a:r>
              <a:rPr lang="en-US" sz="2200" dirty="0" smtClean="0">
                <a:solidFill>
                  <a:schemeClr val="tx1"/>
                </a:solidFill>
              </a:rPr>
              <a:t>-jet</a:t>
            </a:r>
            <a:r>
              <a:rPr lang="en-US" sz="2200" dirty="0">
                <a:solidFill>
                  <a:schemeClr val="tx1"/>
                </a:solidFill>
              </a:rPr>
              <a:t>	</a:t>
            </a:r>
            <a:endParaRPr lang="is-IS" sz="2200" dirty="0" smtClean="0">
              <a:solidFill>
                <a:schemeClr val="tx1"/>
              </a:solidFill>
            </a:endParaRPr>
          </a:p>
        </p:txBody>
      </p:sp>
      <p:pic>
        <p:nvPicPr>
          <p:cNvPr id="12" name="StarIcon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14291" y="1959571"/>
            <a:ext cx="472889" cy="32658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" name="Shape 127"/>
          <p:cNvSpPr/>
          <p:nvPr/>
        </p:nvSpPr>
        <p:spPr>
          <a:xfrm>
            <a:off x="2333216" y="2117758"/>
            <a:ext cx="735284" cy="1786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1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1300" dirty="0">
                <a:uFill>
                  <a:solidFill/>
                </a:u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5470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450" y="1173990"/>
            <a:ext cx="4493683" cy="51188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defTabSz="411480">
              <a:defRPr sz="1800">
                <a:uFillTx/>
              </a:defRPr>
            </a:pPr>
            <a:r>
              <a:rPr lang="en-US" b="1" dirty="0" smtClean="0">
                <a:solidFill>
                  <a:srgbClr val="A1101A"/>
                </a:solidFill>
                <a:sym typeface="Wingdings"/>
              </a:rPr>
              <a:t>Biased Di-Jet A</a:t>
            </a:r>
            <a:r>
              <a:rPr lang="en-US" b="1" baseline="-25000" dirty="0" smtClean="0">
                <a:solidFill>
                  <a:srgbClr val="A1101A"/>
                </a:solidFill>
                <a:sym typeface="Wingdings"/>
              </a:rPr>
              <a:t>J</a:t>
            </a:r>
            <a:r>
              <a:rPr lang="en-US" b="1" dirty="0" smtClean="0">
                <a:solidFill>
                  <a:srgbClr val="A1101A"/>
                </a:solidFill>
                <a:sym typeface="Wingdings"/>
              </a:rPr>
              <a:t>:  </a:t>
            </a:r>
            <a:r>
              <a:rPr lang="en-US" b="1" dirty="0">
                <a:solidFill>
                  <a:srgbClr val="000000"/>
                </a:solidFill>
                <a:sym typeface="Wingdings"/>
              </a:rPr>
              <a:t>“Lost” energy </a:t>
            </a:r>
            <a:r>
              <a:rPr lang="en-US" b="1" dirty="0" smtClean="0">
                <a:solidFill>
                  <a:srgbClr val="000000"/>
                </a:solidFill>
                <a:sym typeface="Wingdings"/>
              </a:rPr>
              <a:t>of the </a:t>
            </a:r>
            <a:r>
              <a:rPr lang="en-US" b="1" dirty="0" err="1" smtClean="0">
                <a:solidFill>
                  <a:srgbClr val="000000"/>
                </a:solidFill>
                <a:sym typeface="Wingdings"/>
              </a:rPr>
              <a:t>dijets</a:t>
            </a:r>
            <a:r>
              <a:rPr lang="en-US" b="1" dirty="0" smtClean="0">
                <a:solidFill>
                  <a:srgbClr val="000000"/>
                </a:solidFill>
                <a:sym typeface="Wingdings"/>
              </a:rPr>
              <a:t> is </a:t>
            </a:r>
            <a:r>
              <a:rPr lang="en-US" b="1" dirty="0">
                <a:solidFill>
                  <a:srgbClr val="A1101A"/>
                </a:solidFill>
                <a:sym typeface="Wingdings"/>
              </a:rPr>
              <a:t>recovered in a jet of R=0.4</a:t>
            </a:r>
          </a:p>
          <a:p>
            <a:pPr defTabSz="411480">
              <a:defRPr sz="1800">
                <a:uFillTx/>
              </a:defRPr>
            </a:pPr>
            <a:r>
              <a:rPr lang="en-US" b="1" dirty="0">
                <a:sym typeface="Wingdings"/>
              </a:rPr>
              <a:t>for </a:t>
            </a:r>
            <a:r>
              <a:rPr lang="en-US" b="1" dirty="0" err="1">
                <a:sym typeface="Helvetica"/>
              </a:rPr>
              <a:t>p</a:t>
            </a:r>
            <a:r>
              <a:rPr lang="en-US" b="1" baseline="-5999" dirty="0" err="1">
                <a:sym typeface="Helvetica"/>
              </a:rPr>
              <a:t>T</a:t>
            </a:r>
            <a:r>
              <a:rPr lang="en-US" b="1" baseline="30000" dirty="0" err="1">
                <a:sym typeface="Helvetica"/>
              </a:rPr>
              <a:t>Cut</a:t>
            </a:r>
            <a:r>
              <a:rPr lang="en-US" b="1" baseline="-5999" dirty="0">
                <a:sym typeface="Helvetica"/>
              </a:rPr>
              <a:t> </a:t>
            </a:r>
            <a:r>
              <a:rPr lang="en-US" b="1" dirty="0">
                <a:sym typeface="Helvetica"/>
              </a:rPr>
              <a:t>= 0.2 </a:t>
            </a:r>
            <a:r>
              <a:rPr lang="en-US" b="1" dirty="0" err="1">
                <a:sym typeface="Helvetica"/>
              </a:rPr>
              <a:t>GeV</a:t>
            </a:r>
            <a:r>
              <a:rPr lang="en-US" b="1" dirty="0">
                <a:sym typeface="Helvetica"/>
              </a:rPr>
              <a:t>/</a:t>
            </a:r>
            <a:r>
              <a:rPr lang="en-US" b="1" i="1" dirty="0">
                <a:sym typeface="Helvetica"/>
              </a:rPr>
              <a:t>c</a:t>
            </a: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lang="en-US" b="1" i="1" dirty="0" smtClean="0">
                <a:sym typeface="Helvetica"/>
              </a:rPr>
              <a:t>Interpretation:</a:t>
            </a:r>
            <a:endParaRPr lang="en-US" b="1" i="1" dirty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lang="en-US" b="1" dirty="0" smtClean="0">
                <a:sym typeface="Helvetica"/>
              </a:rPr>
              <a:t>	(Constituent) </a:t>
            </a:r>
            <a:r>
              <a:rPr lang="en-US" b="1" dirty="0" err="1" smtClean="0">
                <a:sym typeface="Helvetica"/>
              </a:rPr>
              <a:t>p</a:t>
            </a:r>
            <a:r>
              <a:rPr lang="en-US" b="1" baseline="-5999" dirty="0" err="1" smtClean="0">
                <a:sym typeface="Helvetica"/>
              </a:rPr>
              <a:t>T</a:t>
            </a:r>
            <a:r>
              <a:rPr lang="en-US" b="1" baseline="30000" dirty="0" err="1" smtClean="0">
                <a:sym typeface="Helvetica"/>
              </a:rPr>
              <a:t>Cut</a:t>
            </a:r>
            <a:r>
              <a:rPr lang="en-US" b="1" baseline="-5999" dirty="0" smtClean="0">
                <a:sym typeface="Helvetica"/>
              </a:rPr>
              <a:t> </a:t>
            </a:r>
            <a:r>
              <a:rPr lang="en-US" b="1" dirty="0" smtClean="0">
                <a:sym typeface="Helvetica"/>
              </a:rPr>
              <a:t>= 2 </a:t>
            </a:r>
            <a:r>
              <a:rPr lang="en-US" b="1" dirty="0" err="1">
                <a:sym typeface="Helvetica"/>
              </a:rPr>
              <a:t>GeV</a:t>
            </a:r>
            <a:r>
              <a:rPr lang="en-US" b="1" dirty="0">
                <a:sym typeface="Helvetica"/>
              </a:rPr>
              <a:t>/</a:t>
            </a:r>
            <a:r>
              <a:rPr lang="en-US" b="1" i="1" dirty="0" smtClean="0">
                <a:sym typeface="Helvetica"/>
              </a:rPr>
              <a:t>c</a:t>
            </a:r>
            <a:endParaRPr lang="en-US" b="1" dirty="0" smtClean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lang="en-US" b="1" dirty="0">
                <a:sym typeface="Wingdings"/>
              </a:rPr>
              <a:t> </a:t>
            </a:r>
            <a:r>
              <a:rPr lang="en-US" b="1" dirty="0" smtClean="0">
                <a:sym typeface="Wingdings"/>
              </a:rPr>
              <a:t> + 	 High Tower (5.5 </a:t>
            </a:r>
            <a:r>
              <a:rPr lang="en-US" b="1" dirty="0" err="1" smtClean="0">
                <a:sym typeface="Wingdings"/>
              </a:rPr>
              <a:t>GeV</a:t>
            </a:r>
            <a:r>
              <a:rPr lang="en-US" b="1" dirty="0">
                <a:sym typeface="Wingdings"/>
              </a:rPr>
              <a:t>)</a:t>
            </a:r>
            <a:endParaRPr lang="en-US" b="1" dirty="0" smtClean="0"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b="1" dirty="0" smtClean="0">
                <a:sym typeface="Wingdings"/>
              </a:rPr>
              <a:t>  +  (Jet) </a:t>
            </a:r>
            <a:r>
              <a:rPr lang="en-US" b="1" dirty="0" err="1" smtClean="0">
                <a:sym typeface="Helvetica"/>
              </a:rPr>
              <a:t>p</a:t>
            </a:r>
            <a:r>
              <a:rPr lang="en-US" b="1" baseline="-5999" dirty="0" err="1" smtClean="0">
                <a:sym typeface="Helvetica"/>
              </a:rPr>
              <a:t>T</a:t>
            </a:r>
            <a:r>
              <a:rPr lang="en-US" b="1" baseline="31999" dirty="0" err="1" smtClean="0">
                <a:sym typeface="Helvetica"/>
              </a:rPr>
              <a:t>Lead</a:t>
            </a:r>
            <a:r>
              <a:rPr lang="en-US" b="1" dirty="0">
                <a:sym typeface="Helvetica"/>
              </a:rPr>
              <a:t>&gt;20 </a:t>
            </a:r>
            <a:r>
              <a:rPr lang="en-US" b="1" dirty="0" err="1" smtClean="0">
                <a:sym typeface="Helvetica"/>
              </a:rPr>
              <a:t>GeV</a:t>
            </a:r>
            <a:r>
              <a:rPr lang="en-US" b="1" dirty="0" smtClean="0">
                <a:sym typeface="Helvetica"/>
              </a:rPr>
              <a:t>/</a:t>
            </a:r>
            <a:r>
              <a:rPr lang="en-US" b="1" i="1" dirty="0" smtClean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lang="en-US" b="1" i="1" dirty="0">
                <a:solidFill>
                  <a:srgbClr val="008000"/>
                </a:solidFill>
                <a:sym typeface="Helvetica"/>
              </a:rPr>
              <a:t>	</a:t>
            </a:r>
            <a:r>
              <a:rPr lang="en-US" b="1" i="1" dirty="0" smtClean="0">
                <a:solidFill>
                  <a:srgbClr val="008000"/>
                </a:solidFill>
                <a:sym typeface="Helvetica"/>
              </a:rPr>
              <a:t>	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 Surface Bias</a:t>
            </a: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b="1" dirty="0" smtClean="0">
                <a:solidFill>
                  <a:srgbClr val="008000"/>
                </a:solidFill>
                <a:sym typeface="Wingdings"/>
              </a:rPr>
              <a:t/>
            </a:r>
            <a:br>
              <a:rPr lang="en-US" b="1" dirty="0" smtClean="0">
                <a:solidFill>
                  <a:srgbClr val="008000"/>
                </a:solidFill>
                <a:sym typeface="Wingdings"/>
              </a:rPr>
            </a:br>
            <a:r>
              <a:rPr lang="en-US" b="1" dirty="0" smtClean="0">
                <a:solidFill>
                  <a:srgbClr val="008000"/>
                </a:solidFill>
                <a:sym typeface="Wingdings"/>
              </a:rPr>
              <a:t/>
            </a:r>
            <a:br>
              <a:rPr lang="en-US" b="1" dirty="0" smtClean="0">
                <a:solidFill>
                  <a:srgbClr val="008000"/>
                </a:solidFill>
                <a:sym typeface="Wingdings"/>
              </a:rPr>
            </a:b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b="1" dirty="0" smtClean="0">
                <a:sym typeface="Wingdings"/>
              </a:rPr>
              <a:t>   </a:t>
            </a:r>
            <a:endParaRPr lang="en-US" b="1" dirty="0"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b="1" dirty="0" smtClean="0">
                <a:sym typeface="Wingdings"/>
              </a:rPr>
              <a:t> + (Recoil) </a:t>
            </a:r>
            <a:r>
              <a:rPr lang="en-US" b="1" dirty="0" err="1" smtClean="0">
                <a:sym typeface="Helvetica"/>
              </a:rPr>
              <a:t>p</a:t>
            </a:r>
            <a:r>
              <a:rPr lang="en-US" b="1" baseline="-5999" dirty="0" err="1" smtClean="0">
                <a:sym typeface="Helvetica"/>
              </a:rPr>
              <a:t>T</a:t>
            </a:r>
            <a:r>
              <a:rPr lang="en-US" b="1" baseline="31999" dirty="0" err="1" smtClean="0">
                <a:sym typeface="Helvetica"/>
              </a:rPr>
              <a:t>SubLead</a:t>
            </a:r>
            <a:r>
              <a:rPr lang="en-US" b="1" dirty="0" smtClean="0">
                <a:sym typeface="Helvetica"/>
              </a:rPr>
              <a:t>&gt;10 </a:t>
            </a:r>
            <a:r>
              <a:rPr lang="en-US" b="1" dirty="0" err="1" smtClean="0">
                <a:sym typeface="Helvetica"/>
              </a:rPr>
              <a:t>GeV</a:t>
            </a:r>
            <a:r>
              <a:rPr lang="en-US" b="1" dirty="0" smtClean="0">
                <a:sym typeface="Helvetica"/>
              </a:rPr>
              <a:t>/</a:t>
            </a:r>
            <a:r>
              <a:rPr lang="en-US" b="1" i="1" dirty="0" smtClean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lang="en-US" b="1" i="1" dirty="0">
                <a:solidFill>
                  <a:srgbClr val="FF0000"/>
                </a:solidFill>
                <a:sym typeface="Helvetica"/>
              </a:rPr>
              <a:t>	</a:t>
            </a:r>
            <a:r>
              <a:rPr lang="en-US" b="1" i="1" dirty="0" smtClean="0">
                <a:solidFill>
                  <a:srgbClr val="FF0000"/>
                </a:solidFill>
                <a:sym typeface="Helvetica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 Path Length Control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88932" y="1173990"/>
            <a:ext cx="4436535" cy="51188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defTabSz="411480">
              <a:defRPr sz="1800">
                <a:uFillTx/>
              </a:defRPr>
            </a:pPr>
            <a:r>
              <a:rPr lang="en-US" sz="1600" b="1" dirty="0" smtClean="0">
                <a:sym typeface="Helvetica"/>
              </a:rPr>
              <a:t>Contrast to LHC:</a:t>
            </a: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sz="900" b="1" dirty="0" smtClean="0"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sz="1600" b="1" dirty="0" smtClean="0">
                <a:sym typeface="Wingdings"/>
              </a:rPr>
              <a:t> Large imbalance, balanced at large angles</a:t>
            </a: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sz="600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sz="600" b="1" dirty="0">
              <a:solidFill>
                <a:srgbClr val="008000"/>
              </a:solidFill>
              <a:sym typeface="Wingdings"/>
            </a:endParaRPr>
          </a:p>
          <a:p>
            <a:pPr marL="285750" indent="-285750" defTabSz="411480">
              <a:buFont typeface="Arial"/>
              <a:buChar char="•"/>
              <a:defRPr sz="1800">
                <a:uFillTx/>
              </a:defRPr>
            </a:pPr>
            <a:r>
              <a:rPr lang="en-US" sz="1600" b="1" dirty="0" smtClean="0">
                <a:sym typeface="Wingdings"/>
              </a:rPr>
              <a:t>“Unbiased” di-jet selection</a:t>
            </a:r>
          </a:p>
          <a:p>
            <a:pPr defTabSz="411480">
              <a:defRPr sz="1800">
                <a:uFillTx/>
              </a:defRPr>
            </a:pPr>
            <a:r>
              <a:rPr lang="en-US" sz="1600" b="1" dirty="0" smtClean="0">
                <a:sym typeface="Wingdings"/>
              </a:rPr>
              <a:t>	 longer path lengths</a:t>
            </a:r>
          </a:p>
          <a:p>
            <a:pPr lvl="1" defTabSz="411480">
              <a:defRPr sz="1800">
                <a:uFillTx/>
              </a:defRPr>
            </a:pPr>
            <a:r>
              <a:rPr lang="en-US" sz="1600" b="1" dirty="0" smtClean="0">
                <a:sym typeface="Wingdings"/>
              </a:rPr>
              <a:t>&amp; Larger </a:t>
            </a:r>
            <a:r>
              <a:rPr lang="en-US" sz="1600" b="1" dirty="0">
                <a:sym typeface="Wingdings"/>
              </a:rPr>
              <a:t>energy loss at early times</a:t>
            </a:r>
          </a:p>
          <a:p>
            <a:pPr lvl="0" defTabSz="411480">
              <a:defRPr sz="1800">
                <a:uFillTx/>
              </a:defRPr>
            </a:pPr>
            <a:r>
              <a:rPr lang="en-US" sz="1600" b="1" dirty="0" smtClean="0">
                <a:sym typeface="Wingdings"/>
              </a:rPr>
              <a:t>	→ </a:t>
            </a:r>
            <a:r>
              <a:rPr lang="en-US" sz="1600" b="1" dirty="0">
                <a:sym typeface="Wingdings"/>
              </a:rPr>
              <a:t>more diffusion in medium </a:t>
            </a:r>
            <a:endParaRPr lang="en-US" sz="1600" b="1" dirty="0">
              <a:solidFill>
                <a:srgbClr val="008000"/>
              </a:solidFill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Tool to Control Path Length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11" name="Shape 219"/>
          <p:cNvSpPr/>
          <p:nvPr/>
        </p:nvSpPr>
        <p:spPr>
          <a:xfrm>
            <a:off x="2330485" y="3878294"/>
            <a:ext cx="1756944" cy="1261884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1600" b="1" dirty="0" smtClean="0">
                <a:uFill>
                  <a:solidFill/>
                </a:uFill>
                <a:sym typeface="Helvetica"/>
              </a:rPr>
              <a:t>STAR:</a:t>
            </a:r>
            <a:br>
              <a:rPr lang="en-US" sz="1600" b="1" dirty="0" smtClean="0">
                <a:uFill>
                  <a:solidFill/>
                </a:uFill>
                <a:sym typeface="Helvetica"/>
              </a:rPr>
            </a:br>
            <a:r>
              <a:rPr lang="en-US" sz="1600" b="1" dirty="0" err="1" smtClean="0">
                <a:uFill>
                  <a:solidFill/>
                </a:uFill>
                <a:sym typeface="Helvetica"/>
              </a:rPr>
              <a:t>p</a:t>
            </a:r>
            <a:r>
              <a:rPr lang="en-US" sz="1600" b="1" baseline="-25000" dirty="0" err="1" smtClean="0">
                <a:uFill>
                  <a:solidFill/>
                </a:uFill>
                <a:sym typeface="Helvetica"/>
              </a:rPr>
              <a:t>T</a:t>
            </a:r>
            <a:r>
              <a:rPr lang="en-US" sz="1600" b="1" baseline="30000" dirty="0" err="1" smtClean="0">
                <a:uFill>
                  <a:solidFill/>
                </a:uFill>
                <a:sym typeface="Helvetica"/>
              </a:rPr>
              <a:t>lead</a:t>
            </a:r>
            <a:r>
              <a:rPr lang="en-US" sz="1600" b="1" dirty="0" smtClean="0">
                <a:uFill>
                  <a:solidFill/>
                </a:uFill>
                <a:sym typeface="Helvetica"/>
              </a:rPr>
              <a:t>&gt;15 </a:t>
            </a:r>
            <a:r>
              <a:rPr lang="en-US" sz="1600" b="1" dirty="0" err="1" smtClean="0">
                <a:uFill>
                  <a:solidFill/>
                </a:uFill>
                <a:sym typeface="Helvetica"/>
              </a:rPr>
              <a:t>GeV</a:t>
            </a:r>
            <a:r>
              <a:rPr lang="en-US" sz="1600" b="1" dirty="0" smtClean="0">
                <a:uFill>
                  <a:solidFill/>
                </a:uFill>
                <a:sym typeface="Helvetica"/>
              </a:rPr>
              <a:t>/</a:t>
            </a:r>
            <a:r>
              <a:rPr lang="en-US" sz="1600" b="1" i="1" dirty="0" smtClean="0">
                <a:uFill>
                  <a:solidFill/>
                </a:uFill>
                <a:sym typeface="Helvetica"/>
              </a:rPr>
              <a:t>c</a:t>
            </a:r>
            <a:r>
              <a:rPr lang="en-US" sz="1600" b="1" dirty="0" smtClean="0">
                <a:uFill>
                  <a:solidFill/>
                </a:uFill>
                <a:sym typeface="Helvetica"/>
              </a:rPr>
              <a:t/>
            </a:r>
            <a:br>
              <a:rPr lang="en-US" sz="1600" b="1" dirty="0" smtClean="0">
                <a:uFill>
                  <a:solidFill/>
                </a:uFill>
                <a:sym typeface="Helvetica"/>
              </a:rPr>
            </a:br>
            <a:r>
              <a:rPr sz="1600" b="1" dirty="0" err="1" smtClean="0">
                <a:uFill>
                  <a:solidFill/>
                </a:uFill>
                <a:sym typeface="Helvetica"/>
              </a:rPr>
              <a:t>p</a:t>
            </a:r>
            <a:r>
              <a:rPr sz="1600" b="1" baseline="-5999" dirty="0" err="1" smtClean="0">
                <a:uFill>
                  <a:solidFill/>
                </a:uFill>
                <a:sym typeface="Helvetica"/>
              </a:rPr>
              <a:t>T</a:t>
            </a:r>
            <a:r>
              <a:rPr sz="1600" b="1" baseline="31999" dirty="0" err="1" smtClean="0">
                <a:uFill>
                  <a:solidFill/>
                </a:uFill>
                <a:sym typeface="Helvetica"/>
              </a:rPr>
              <a:t>cut</a:t>
            </a:r>
            <a:r>
              <a:rPr sz="1600" b="1" dirty="0" smtClean="0">
                <a:uFill>
                  <a:solidFill/>
                </a:uFill>
                <a:sym typeface="Helvetica"/>
              </a:rPr>
              <a:t>&gt;2 </a:t>
            </a:r>
            <a:r>
              <a:rPr sz="1600" b="1" dirty="0" err="1" smtClean="0">
                <a:uFill>
                  <a:solidFill/>
                </a:uFill>
                <a:sym typeface="Helvetica"/>
              </a:rPr>
              <a:t>GeV</a:t>
            </a:r>
            <a:r>
              <a:rPr sz="1600" b="1" dirty="0" smtClean="0">
                <a:uFill>
                  <a:solidFill/>
                </a:uFill>
                <a:sym typeface="Helvetica"/>
              </a:rPr>
              <a:t>/</a:t>
            </a:r>
            <a:r>
              <a:rPr sz="1600" b="1" i="1" dirty="0" smtClean="0">
                <a:uFill>
                  <a:solidFill/>
                </a:uFill>
                <a:sym typeface="Helvetica"/>
              </a:rPr>
              <a:t>c</a:t>
            </a:r>
            <a:endParaRPr lang="en-US" sz="1600" b="1" i="1" dirty="0" smtClean="0">
              <a:uFill>
                <a:solidFill/>
              </a:uFill>
              <a:sym typeface="Helvetica"/>
            </a:endParaRPr>
          </a:p>
          <a:p>
            <a:pPr>
              <a:defRPr sz="1800">
                <a:uFillTx/>
              </a:defRPr>
            </a:pPr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T. </a:t>
            </a:r>
            <a:r>
              <a:rPr lang="en-US" sz="1400" i="1" dirty="0" err="1">
                <a:latin typeface="Times"/>
                <a:ea typeface="Times"/>
                <a:cs typeface="Times"/>
                <a:sym typeface="Times"/>
              </a:rPr>
              <a:t>Renk</a:t>
            </a:r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, PRC 87, 024905 (2013</a:t>
            </a:r>
            <a:r>
              <a:rPr lang="en-US" sz="1400" i="1" dirty="0" smtClean="0">
                <a:latin typeface="Times"/>
                <a:ea typeface="Times"/>
                <a:cs typeface="Times"/>
                <a:sym typeface="Times"/>
              </a:rPr>
              <a:t>)</a:t>
            </a:r>
            <a:endParaRPr lang="en-US" sz="1400" i="1" dirty="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5" name="Picture 14" descr="Screen Shot 2015-06-04 at 4.05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14" y="1574315"/>
            <a:ext cx="2086985" cy="1991366"/>
          </a:xfrm>
          <a:prstGeom prst="rect">
            <a:avLst/>
          </a:prstGeom>
        </p:spPr>
      </p:pic>
      <p:sp>
        <p:nvSpPr>
          <p:cNvPr id="16" name="Shape 502"/>
          <p:cNvSpPr/>
          <p:nvPr/>
        </p:nvSpPr>
        <p:spPr>
          <a:xfrm>
            <a:off x="7495855" y="1613920"/>
            <a:ext cx="1058526" cy="36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>
                <a:latin typeface="Times"/>
                <a:ea typeface="Times"/>
                <a:cs typeface="Times"/>
                <a:sym typeface="Times"/>
              </a:rPr>
              <a:t>CMS, PRC </a:t>
            </a:r>
            <a:r>
              <a:rPr sz="1200" b="1" i="1" dirty="0" smtClean="0">
                <a:latin typeface="Times"/>
                <a:ea typeface="Times"/>
                <a:cs typeface="Times"/>
                <a:sym typeface="Times"/>
              </a:rPr>
              <a:t>84</a:t>
            </a: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,</a:t>
            </a:r>
            <a:endParaRPr lang="en-US" sz="1200" i="1" dirty="0" smtClean="0">
              <a:latin typeface="Times"/>
              <a:ea typeface="Times"/>
              <a:cs typeface="Times"/>
              <a:sym typeface="Times"/>
            </a:endParaRPr>
          </a:p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024906 </a:t>
            </a:r>
            <a:r>
              <a:rPr sz="1200" i="1" dirty="0">
                <a:latin typeface="Times"/>
                <a:ea typeface="Times"/>
                <a:cs typeface="Times"/>
                <a:sym typeface="Times"/>
              </a:rPr>
              <a:t>(2011)</a:t>
            </a:r>
          </a:p>
        </p:txBody>
      </p:sp>
      <p:pic>
        <p:nvPicPr>
          <p:cNvPr id="18" name="Picture 17" descr="Screen Shot 2015-06-04 at 4.11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586" y="3771286"/>
            <a:ext cx="1597104" cy="1624249"/>
          </a:xfrm>
          <a:prstGeom prst="rect">
            <a:avLst/>
          </a:prstGeom>
        </p:spPr>
      </p:pic>
      <p:sp>
        <p:nvSpPr>
          <p:cNvPr id="19" name="Shape 219"/>
          <p:cNvSpPr/>
          <p:nvPr/>
        </p:nvSpPr>
        <p:spPr>
          <a:xfrm>
            <a:off x="4953000" y="3882813"/>
            <a:ext cx="1737162" cy="1015663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1600" b="1" dirty="0" smtClean="0">
                <a:uFill>
                  <a:solidFill/>
                </a:uFill>
                <a:sym typeface="Helvetica"/>
              </a:rPr>
              <a:t>LHC:</a:t>
            </a:r>
            <a:br>
              <a:rPr lang="en-US" sz="1600" b="1" dirty="0" smtClean="0">
                <a:uFill>
                  <a:solidFill/>
                </a:uFill>
                <a:sym typeface="Helvetica"/>
              </a:rPr>
            </a:br>
            <a:r>
              <a:rPr lang="en-US" sz="1600" b="1" dirty="0" smtClean="0">
                <a:uFill>
                  <a:solidFill/>
                </a:uFill>
                <a:sym typeface="Helvetica"/>
              </a:rPr>
              <a:t>A</a:t>
            </a:r>
            <a:r>
              <a:rPr lang="en-US" sz="1600" b="1" baseline="-25000" dirty="0" smtClean="0">
                <a:uFill>
                  <a:solidFill/>
                </a:uFill>
                <a:sym typeface="Helvetica"/>
              </a:rPr>
              <a:t>J</a:t>
            </a:r>
            <a:r>
              <a:rPr lang="en-US" sz="1600" b="1" dirty="0" smtClean="0">
                <a:uFill>
                  <a:solidFill/>
                </a:uFill>
                <a:sym typeface="Helvetica"/>
              </a:rPr>
              <a:t> </a:t>
            </a:r>
            <a:r>
              <a:rPr lang="en-US" sz="1600" b="1" dirty="0">
                <a:uFill>
                  <a:solidFill/>
                </a:uFill>
                <a:sym typeface="Helvetica"/>
              </a:rPr>
              <a:t>D</a:t>
            </a:r>
            <a:r>
              <a:rPr lang="en-US" sz="1600" b="1" dirty="0" smtClean="0">
                <a:uFill>
                  <a:solidFill/>
                </a:uFill>
                <a:sym typeface="Helvetica"/>
              </a:rPr>
              <a:t>ijet Trigger</a:t>
            </a:r>
          </a:p>
          <a:p>
            <a:pPr>
              <a:defRPr sz="1800">
                <a:uFillTx/>
              </a:defRPr>
            </a:pPr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T. </a:t>
            </a:r>
            <a:r>
              <a:rPr lang="en-US" sz="1400" i="1" dirty="0" err="1">
                <a:latin typeface="Times"/>
                <a:ea typeface="Times"/>
                <a:cs typeface="Times"/>
                <a:sym typeface="Times"/>
              </a:rPr>
              <a:t>Renk</a:t>
            </a:r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, PRC 85, 064908 (2012</a:t>
            </a:r>
            <a:r>
              <a:rPr lang="en-US" sz="1400" i="1" dirty="0" smtClean="0">
                <a:latin typeface="Times"/>
                <a:ea typeface="Times"/>
                <a:cs typeface="Times"/>
                <a:sym typeface="Times"/>
              </a:rPr>
              <a:t>)</a:t>
            </a:r>
            <a:endParaRPr lang="en-US" sz="1400" i="1" dirty="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1" name="Picture 20" descr="Screen Shot 2015-06-16 at 1.27.4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820" y="2310993"/>
            <a:ext cx="2247087" cy="1286195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>
            <a:off x="3635019" y="2785337"/>
            <a:ext cx="574655" cy="3276601"/>
          </a:xfrm>
          <a:custGeom>
            <a:avLst/>
            <a:gdLst>
              <a:gd name="connsiteX0" fmla="*/ 0 w 474133"/>
              <a:gd name="connsiteY0" fmla="*/ 0 h 4402667"/>
              <a:gd name="connsiteX1" fmla="*/ 474133 w 474133"/>
              <a:gd name="connsiteY1" fmla="*/ 0 h 4402667"/>
              <a:gd name="connsiteX2" fmla="*/ 474133 w 474133"/>
              <a:gd name="connsiteY2" fmla="*/ 4402667 h 4402667"/>
              <a:gd name="connsiteX3" fmla="*/ 33867 w 474133"/>
              <a:gd name="connsiteY3" fmla="*/ 4402667 h 4402667"/>
              <a:gd name="connsiteX0" fmla="*/ 177800 w 440266"/>
              <a:gd name="connsiteY0" fmla="*/ 0 h 4402667"/>
              <a:gd name="connsiteX1" fmla="*/ 440266 w 440266"/>
              <a:gd name="connsiteY1" fmla="*/ 0 h 4402667"/>
              <a:gd name="connsiteX2" fmla="*/ 440266 w 440266"/>
              <a:gd name="connsiteY2" fmla="*/ 4402667 h 4402667"/>
              <a:gd name="connsiteX3" fmla="*/ 0 w 440266"/>
              <a:gd name="connsiteY3" fmla="*/ 4402667 h 4402667"/>
              <a:gd name="connsiteX0" fmla="*/ 177800 w 440266"/>
              <a:gd name="connsiteY0" fmla="*/ 0 h 4402667"/>
              <a:gd name="connsiteX1" fmla="*/ 440266 w 440266"/>
              <a:gd name="connsiteY1" fmla="*/ 0 h 4402667"/>
              <a:gd name="connsiteX2" fmla="*/ 440266 w 440266"/>
              <a:gd name="connsiteY2" fmla="*/ 3115734 h 4402667"/>
              <a:gd name="connsiteX3" fmla="*/ 0 w 440266"/>
              <a:gd name="connsiteY3" fmla="*/ 4402667 h 4402667"/>
              <a:gd name="connsiteX0" fmla="*/ 59266 w 321732"/>
              <a:gd name="connsiteY0" fmla="*/ 0 h 3124200"/>
              <a:gd name="connsiteX1" fmla="*/ 321732 w 321732"/>
              <a:gd name="connsiteY1" fmla="*/ 0 h 3124200"/>
              <a:gd name="connsiteX2" fmla="*/ 321732 w 321732"/>
              <a:gd name="connsiteY2" fmla="*/ 3115734 h 3124200"/>
              <a:gd name="connsiteX3" fmla="*/ 0 w 321732"/>
              <a:gd name="connsiteY3" fmla="*/ 3124200 h 3124200"/>
              <a:gd name="connsiteX0" fmla="*/ 245533 w 507999"/>
              <a:gd name="connsiteY0" fmla="*/ 0 h 3124200"/>
              <a:gd name="connsiteX1" fmla="*/ 507999 w 507999"/>
              <a:gd name="connsiteY1" fmla="*/ 0 h 3124200"/>
              <a:gd name="connsiteX2" fmla="*/ 507999 w 507999"/>
              <a:gd name="connsiteY2" fmla="*/ 3115734 h 3124200"/>
              <a:gd name="connsiteX3" fmla="*/ 0 w 507999"/>
              <a:gd name="connsiteY3" fmla="*/ 3124200 h 3124200"/>
              <a:gd name="connsiteX0" fmla="*/ 245533 w 507999"/>
              <a:gd name="connsiteY0" fmla="*/ 0 h 3124200"/>
              <a:gd name="connsiteX1" fmla="*/ 507999 w 507999"/>
              <a:gd name="connsiteY1" fmla="*/ 0 h 3124200"/>
              <a:gd name="connsiteX2" fmla="*/ 507999 w 507999"/>
              <a:gd name="connsiteY2" fmla="*/ 3073401 h 3124200"/>
              <a:gd name="connsiteX3" fmla="*/ 0 w 507999"/>
              <a:gd name="connsiteY3" fmla="*/ 3124200 h 3124200"/>
              <a:gd name="connsiteX0" fmla="*/ 237067 w 499533"/>
              <a:gd name="connsiteY0" fmla="*/ 0 h 3073401"/>
              <a:gd name="connsiteX1" fmla="*/ 499533 w 499533"/>
              <a:gd name="connsiteY1" fmla="*/ 0 h 3073401"/>
              <a:gd name="connsiteX2" fmla="*/ 499533 w 499533"/>
              <a:gd name="connsiteY2" fmla="*/ 3073401 h 3073401"/>
              <a:gd name="connsiteX3" fmla="*/ 0 w 499533"/>
              <a:gd name="connsiteY3" fmla="*/ 3073400 h 307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533" h="3073401">
                <a:moveTo>
                  <a:pt x="237067" y="0"/>
                </a:moveTo>
                <a:lnTo>
                  <a:pt x="499533" y="0"/>
                </a:lnTo>
                <a:lnTo>
                  <a:pt x="499533" y="3073401"/>
                </a:lnTo>
                <a:lnTo>
                  <a:pt x="0" y="3073400"/>
                </a:lnTo>
              </a:path>
            </a:pathLst>
          </a:cu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78662" y="3704898"/>
            <a:ext cx="1648527" cy="1614769"/>
            <a:chOff x="3343140" y="2765294"/>
            <a:chExt cx="1648527" cy="1614769"/>
          </a:xfrm>
        </p:grpSpPr>
        <p:pic>
          <p:nvPicPr>
            <p:cNvPr id="23" name="Picture 22" descr="Screen Shot 2015-06-04 at 4.09.47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140" y="2765294"/>
              <a:ext cx="1648527" cy="1614769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 flipH="1" flipV="1">
              <a:off x="3911600" y="3530599"/>
              <a:ext cx="45719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>
            <a:endCxn id="24" idx="3"/>
          </p:cNvCxnSpPr>
          <p:nvPr/>
        </p:nvCxnSpPr>
        <p:spPr>
          <a:xfrm>
            <a:off x="4123" y="4493062"/>
            <a:ext cx="1142999" cy="0"/>
          </a:xfrm>
          <a:prstGeom prst="straightConnector1">
            <a:avLst/>
          </a:prstGeom>
          <a:ln w="41275">
            <a:solidFill>
              <a:srgbClr val="008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6" idx="3"/>
          </p:cNvCxnSpPr>
          <p:nvPr/>
        </p:nvCxnSpPr>
        <p:spPr>
          <a:xfrm flipV="1">
            <a:off x="435923" y="4412647"/>
            <a:ext cx="503794" cy="1043924"/>
          </a:xfrm>
          <a:prstGeom prst="straightConnector1">
            <a:avLst/>
          </a:prstGeom>
          <a:ln w="41275">
            <a:solidFill>
              <a:srgbClr val="008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flipH="1" flipV="1">
            <a:off x="939717" y="4389788"/>
            <a:ext cx="45719" cy="457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939717" y="3818272"/>
            <a:ext cx="309006" cy="594375"/>
          </a:xfrm>
          <a:prstGeom prst="straightConnector1">
            <a:avLst/>
          </a:prstGeom>
          <a:ln w="41275">
            <a:solidFill>
              <a:srgbClr val="FF0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6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9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Unique Opportunity for </a:t>
            </a:r>
            <a:br>
              <a:rPr lang="en-US" dirty="0" smtClean="0"/>
            </a:br>
            <a:r>
              <a:rPr lang="en-US" b="1" dirty="0" smtClean="0"/>
              <a:t>Jet Geometry Engineering</a:t>
            </a:r>
            <a:r>
              <a:rPr lang="en-US" dirty="0" smtClean="0"/>
              <a:t> at RHIC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p</a:t>
            </a:r>
            <a:r>
              <a:rPr lang="en-US" i="1" baseline="-25000" dirty="0" err="1" smtClean="0"/>
              <a:t>T</a:t>
            </a:r>
            <a:r>
              <a:rPr lang="en-US" baseline="30000" dirty="0" err="1" smtClean="0"/>
              <a:t>SubLead</a:t>
            </a:r>
            <a:r>
              <a:rPr lang="en-US" baseline="-25000" dirty="0" smtClean="0"/>
              <a:t> </a:t>
            </a:r>
            <a:r>
              <a:rPr lang="en-US" dirty="0" smtClean="0"/>
              <a:t>&amp; Constituent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b="1" dirty="0" smtClean="0">
                <a:uFill>
                  <a:solidFill/>
                </a:uFill>
                <a:sym typeface="Helvetica"/>
              </a:rPr>
              <a:t>systematically</a:t>
            </a:r>
            <a:r>
              <a:rPr lang="en-US" dirty="0" smtClean="0">
                <a:uFill>
                  <a:solidFill/>
                </a:uFill>
                <a:sym typeface="Helvetica"/>
              </a:rPr>
              <a:t> dial in the </a:t>
            </a:r>
            <a:r>
              <a:rPr lang="en-US" b="1" dirty="0" smtClean="0">
                <a:uFill>
                  <a:solidFill/>
                </a:uFill>
                <a:sym typeface="Helvetica"/>
              </a:rPr>
              <a:t>path length</a:t>
            </a:r>
            <a:r>
              <a:rPr lang="en-US" dirty="0" smtClean="0">
                <a:uFill>
                  <a:solidFill/>
                </a:uFill>
                <a:sym typeface="Helvetica"/>
              </a:rPr>
              <a:t> </a:t>
            </a:r>
            <a:r>
              <a:rPr lang="en-US" dirty="0">
                <a:uFill>
                  <a:solidFill/>
                </a:uFill>
                <a:sym typeface="Helvetica"/>
              </a:rPr>
              <a:t>of the recoil </a:t>
            </a:r>
            <a:r>
              <a:rPr lang="en-US" dirty="0" smtClean="0">
                <a:uFill>
                  <a:solidFill/>
                </a:uFill>
                <a:sym typeface="Helvetica"/>
              </a:rPr>
              <a:t>jet</a:t>
            </a:r>
          </a:p>
          <a:p>
            <a:endParaRPr lang="en-US" dirty="0" smtClean="0">
              <a:uFill>
                <a:solidFill/>
              </a:uFill>
              <a:sym typeface="Helvetica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flipV="1">
            <a:off x="3734723" y="3034210"/>
            <a:ext cx="679408" cy="3218"/>
          </a:xfrm>
          <a:prstGeom prst="line">
            <a:avLst/>
          </a:prstGeom>
          <a:ln w="50800"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0" name="Line 46"/>
          <p:cNvSpPr>
            <a:spLocks noChangeShapeType="1"/>
          </p:cNvSpPr>
          <p:nvPr/>
        </p:nvSpPr>
        <p:spPr bwMode="auto">
          <a:xfrm flipV="1">
            <a:off x="5517271" y="3037428"/>
            <a:ext cx="679408" cy="3218"/>
          </a:xfrm>
          <a:prstGeom prst="line">
            <a:avLst/>
          </a:prstGeom>
          <a:ln w="50800"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" name="Picture 67" descr="Screen Shot 2015-06-04 at 4.15.41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4" y="4102618"/>
            <a:ext cx="3453747" cy="2547845"/>
          </a:xfrm>
          <a:prstGeom prst="rect">
            <a:avLst/>
          </a:prstGeom>
        </p:spPr>
      </p:pic>
      <p:sp>
        <p:nvSpPr>
          <p:cNvPr id="69" name="Shape 502"/>
          <p:cNvSpPr/>
          <p:nvPr/>
        </p:nvSpPr>
        <p:spPr>
          <a:xfrm>
            <a:off x="6160838" y="5776105"/>
            <a:ext cx="2351622" cy="36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endParaRPr sz="1200" i="1"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1" name="Shape 521"/>
          <p:cNvSpPr/>
          <p:nvPr/>
        </p:nvSpPr>
        <p:spPr>
          <a:xfrm>
            <a:off x="0" y="4183018"/>
            <a:ext cx="1682456" cy="7386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1400" dirty="0">
                <a:sym typeface="Helvetica"/>
              </a:rPr>
              <a:t>R=0.4</a:t>
            </a:r>
            <a:r>
              <a:rPr sz="1400" dirty="0" smtClean="0">
                <a:sym typeface="Helvetica"/>
              </a:rPr>
              <a:t>,p</a:t>
            </a:r>
            <a:r>
              <a:rPr sz="1400" baseline="-25000" dirty="0" smtClean="0">
                <a:sym typeface="Helvetica"/>
              </a:rPr>
              <a:t>T</a:t>
            </a:r>
            <a:r>
              <a:rPr sz="1400" baseline="30000" dirty="0" smtClean="0">
                <a:sym typeface="Helvetica"/>
              </a:rPr>
              <a:t>Cut</a:t>
            </a:r>
            <a:r>
              <a:rPr sz="1400" dirty="0">
                <a:sym typeface="Helvetica"/>
              </a:rPr>
              <a:t>&gt;2 </a:t>
            </a:r>
            <a:r>
              <a:rPr sz="1400" dirty="0" smtClean="0">
                <a:sym typeface="Helvetica"/>
              </a:rPr>
              <a:t>GeV</a:t>
            </a:r>
            <a:r>
              <a:rPr lang="en-US" sz="1400" dirty="0" smtClean="0">
                <a:sym typeface="Helvetica"/>
              </a:rPr>
              <a:t>/</a:t>
            </a:r>
            <a:r>
              <a:rPr lang="en-US" sz="1400" i="1" dirty="0" smtClean="0">
                <a:sym typeface="Helvetica"/>
              </a:rPr>
              <a:t>c</a:t>
            </a:r>
          </a:p>
          <a:p>
            <a:pPr lvl="0"/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T. </a:t>
            </a:r>
            <a:r>
              <a:rPr lang="en-US" sz="1400" i="1" dirty="0" err="1">
                <a:latin typeface="Times"/>
                <a:ea typeface="Times"/>
                <a:cs typeface="Times"/>
                <a:sym typeface="Times"/>
              </a:rPr>
              <a:t>Renk</a:t>
            </a:r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,  PRC 87, 024905 (2013</a:t>
            </a:r>
            <a:r>
              <a:rPr lang="en-US" sz="1400" i="1" dirty="0" smtClean="0">
                <a:latin typeface="Times"/>
                <a:ea typeface="Times"/>
                <a:cs typeface="Times"/>
                <a:sym typeface="Times"/>
              </a:rPr>
              <a:t>)</a:t>
            </a:r>
            <a:endParaRPr lang="en-US" sz="1400" i="1" dirty="0"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983880" y="1873304"/>
            <a:ext cx="1489433" cy="2046905"/>
            <a:chOff x="2183165" y="1622318"/>
            <a:chExt cx="1489433" cy="2046905"/>
          </a:xfrm>
        </p:grpSpPr>
        <p:sp>
          <p:nvSpPr>
            <p:cNvPr id="67" name="Oval 44"/>
            <p:cNvSpPr>
              <a:spLocks noChangeArrowheads="1"/>
            </p:cNvSpPr>
            <p:nvPr/>
          </p:nvSpPr>
          <p:spPr bwMode="auto">
            <a:xfrm rot="7500000" flipV="1">
              <a:off x="2815236" y="2275406"/>
              <a:ext cx="958105" cy="727803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Trapezoid 70"/>
            <p:cNvSpPr/>
            <p:nvPr/>
          </p:nvSpPr>
          <p:spPr>
            <a:xfrm rot="18269909">
              <a:off x="2277469" y="2274094"/>
              <a:ext cx="2046905" cy="743353"/>
            </a:xfrm>
            <a:prstGeom prst="trapezoid">
              <a:avLst>
                <a:gd name="adj" fmla="val 106364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4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2183165" y="1883226"/>
              <a:ext cx="858485" cy="596449"/>
            </a:xfrm>
            <a:prstGeom prst="straightConnector1">
              <a:avLst/>
            </a:prstGeom>
            <a:ln w="41275">
              <a:solidFill>
                <a:srgbClr val="008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856449" y="2344607"/>
            <a:ext cx="1505146" cy="1411220"/>
            <a:chOff x="3603625" y="2539540"/>
            <a:chExt cx="1505146" cy="1411220"/>
          </a:xfrm>
        </p:grpSpPr>
        <p:sp>
          <p:nvSpPr>
            <p:cNvPr id="75" name="Oval 74"/>
            <p:cNvSpPr/>
            <p:nvPr/>
          </p:nvSpPr>
          <p:spPr>
            <a:xfrm>
              <a:off x="4449897" y="2952596"/>
              <a:ext cx="120650" cy="127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44"/>
            <p:cNvSpPr>
              <a:spLocks noChangeArrowheads="1"/>
            </p:cNvSpPr>
            <p:nvPr/>
          </p:nvSpPr>
          <p:spPr bwMode="auto">
            <a:xfrm rot="7500000" flipV="1">
              <a:off x="4265817" y="2812354"/>
              <a:ext cx="958105" cy="727803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Trapezoid 76"/>
            <p:cNvSpPr/>
            <p:nvPr/>
          </p:nvSpPr>
          <p:spPr>
            <a:xfrm rot="13522650">
              <a:off x="4518763" y="2552142"/>
              <a:ext cx="269011" cy="663958"/>
            </a:xfrm>
            <a:prstGeom prst="trapezoid">
              <a:avLst>
                <a:gd name="adj" fmla="val 32207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4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V="1">
              <a:off x="3603625" y="3014133"/>
              <a:ext cx="900642" cy="936627"/>
            </a:xfrm>
            <a:prstGeom prst="straightConnector1">
              <a:avLst/>
            </a:prstGeom>
            <a:ln w="41275">
              <a:solidFill>
                <a:srgbClr val="008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4504268" y="2539540"/>
              <a:ext cx="507596" cy="474593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5767399" y="2165959"/>
            <a:ext cx="1328431" cy="1675929"/>
            <a:chOff x="7371660" y="2068015"/>
            <a:chExt cx="1328431" cy="1675929"/>
          </a:xfrm>
        </p:grpSpPr>
        <p:sp>
          <p:nvSpPr>
            <p:cNvPr id="81" name="Oval 44"/>
            <p:cNvSpPr>
              <a:spLocks noChangeArrowheads="1"/>
            </p:cNvSpPr>
            <p:nvPr/>
          </p:nvSpPr>
          <p:spPr bwMode="auto">
            <a:xfrm rot="7500000" flipV="1">
              <a:off x="7857137" y="2675890"/>
              <a:ext cx="958105" cy="727803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2" name="Straight Arrow Connector 81"/>
            <p:cNvCxnSpPr>
              <a:endCxn id="81" idx="0"/>
            </p:cNvCxnSpPr>
            <p:nvPr/>
          </p:nvCxnSpPr>
          <p:spPr>
            <a:xfrm flipV="1">
              <a:off x="7371660" y="2831067"/>
              <a:ext cx="666439" cy="912877"/>
            </a:xfrm>
            <a:prstGeom prst="straightConnector1">
              <a:avLst/>
            </a:prstGeom>
            <a:ln w="41275">
              <a:solidFill>
                <a:srgbClr val="008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81" idx="0"/>
            </p:cNvCxnSpPr>
            <p:nvPr/>
          </p:nvCxnSpPr>
          <p:spPr>
            <a:xfrm flipH="1">
              <a:off x="8038099" y="2068015"/>
              <a:ext cx="603561" cy="763052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4071171" y="4520435"/>
            <a:ext cx="50728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A RHIC Strength! </a:t>
            </a:r>
            <a:br>
              <a:rPr lang="en-US" sz="2200" dirty="0" smtClean="0"/>
            </a:br>
            <a:r>
              <a:rPr lang="en-US" sz="2200" dirty="0" smtClean="0"/>
              <a:t>Good correlation between jet and </a:t>
            </a:r>
            <a:r>
              <a:rPr lang="en-US" sz="2200" dirty="0" err="1" smtClean="0"/>
              <a:t>parton</a:t>
            </a:r>
            <a:r>
              <a:rPr lang="en-US" sz="2200" dirty="0" smtClean="0"/>
              <a:t> energy for these jets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2816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0" grpId="0" animBg="1"/>
      <p:bldP spid="61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0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pic>
        <p:nvPicPr>
          <p:cNvPr id="10" name="Picture 9" descr="Screen Shot 2016-02-24 at 6.15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48" y="1143000"/>
            <a:ext cx="4596721" cy="469135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8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1" y="-1440"/>
            <a:ext cx="9194416" cy="6859440"/>
          </a:xfrm>
          <a:prstGeom prst="roundRect">
            <a:avLst>
              <a:gd name="adj" fmla="val 19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11531" r="29309" b="11197"/>
          <a:stretch>
            <a:fillRect/>
          </a:stretch>
        </p:blipFill>
        <p:spPr bwMode="auto">
          <a:xfrm>
            <a:off x="4692998" y="4259619"/>
            <a:ext cx="1875471" cy="192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2" t="10857" r="30647" b="10857"/>
          <a:stretch>
            <a:fillRect/>
          </a:stretch>
        </p:blipFill>
        <p:spPr bwMode="auto">
          <a:xfrm>
            <a:off x="3847453" y="1160275"/>
            <a:ext cx="1863947" cy="20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8" t="11363" r="30443" b="11024"/>
          <a:stretch>
            <a:fillRect/>
          </a:stretch>
        </p:blipFill>
        <p:spPr bwMode="auto">
          <a:xfrm>
            <a:off x="286651" y="4253861"/>
            <a:ext cx="1969100" cy="209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11505" r="31262" b="11169"/>
          <a:stretch>
            <a:fillRect/>
          </a:stretch>
        </p:blipFill>
        <p:spPr bwMode="auto">
          <a:xfrm>
            <a:off x="2489104" y="4117103"/>
            <a:ext cx="1813532" cy="199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978069" y="6319609"/>
            <a:ext cx="590586" cy="58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Ev. 1 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3167559" y="6319609"/>
            <a:ext cx="590586" cy="58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Ev. 2 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5322477" y="6321049"/>
            <a:ext cx="590586" cy="58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Ev. 3 </a:t>
            </a:r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7739559" y="6321049"/>
            <a:ext cx="838344" cy="3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Ev. 765 </a:t>
            </a:r>
          </a:p>
        </p:txBody>
      </p:sp>
      <p:pic>
        <p:nvPicPr>
          <p:cNvPr id="2765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8" t="11505" r="30443" b="10323"/>
          <a:stretch>
            <a:fillRect/>
          </a:stretch>
        </p:blipFill>
        <p:spPr bwMode="auto">
          <a:xfrm>
            <a:off x="7192186" y="4132939"/>
            <a:ext cx="1816412" cy="196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60" name="Line 11"/>
          <p:cNvSpPr>
            <a:spLocks noChangeShapeType="1"/>
          </p:cNvSpPr>
          <p:nvPr/>
        </p:nvSpPr>
        <p:spPr bwMode="auto">
          <a:xfrm flipV="1">
            <a:off x="1355467" y="1700105"/>
            <a:ext cx="3559361" cy="3034564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6667861" y="5157896"/>
            <a:ext cx="590586" cy="3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…</a:t>
            </a:r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 flipV="1">
            <a:off x="3830167" y="2565272"/>
            <a:ext cx="1313694" cy="300001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3" name="Line 14"/>
          <p:cNvSpPr>
            <a:spLocks noChangeShapeType="1"/>
          </p:cNvSpPr>
          <p:nvPr/>
        </p:nvSpPr>
        <p:spPr bwMode="auto">
          <a:xfrm flipH="1" flipV="1">
            <a:off x="4378979" y="2242814"/>
            <a:ext cx="808095" cy="2949631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4" name="Line 15"/>
          <p:cNvSpPr>
            <a:spLocks noChangeShapeType="1"/>
          </p:cNvSpPr>
          <p:nvPr/>
        </p:nvSpPr>
        <p:spPr bwMode="auto">
          <a:xfrm flipH="1" flipV="1">
            <a:off x="5286466" y="2106057"/>
            <a:ext cx="3167558" cy="294243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5" name="Text Box 16"/>
          <p:cNvSpPr txBox="1">
            <a:spLocks noChangeArrowheads="1"/>
          </p:cNvSpPr>
          <p:nvPr/>
        </p:nvSpPr>
        <p:spPr bwMode="auto">
          <a:xfrm>
            <a:off x="774965" y="2684755"/>
            <a:ext cx="2020957" cy="133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Pick one random </a:t>
            </a:r>
          </a:p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track per real event</a:t>
            </a:r>
          </a:p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→ add to mixed  </a:t>
            </a:r>
          </a:p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     event</a:t>
            </a:r>
          </a:p>
        </p:txBody>
      </p:sp>
      <p:sp>
        <p:nvSpPr>
          <p:cNvPr id="27666" name="Text Box 17"/>
          <p:cNvSpPr txBox="1">
            <a:spLocks noChangeArrowheads="1"/>
          </p:cNvSpPr>
          <p:nvPr/>
        </p:nvSpPr>
        <p:spPr bwMode="auto">
          <a:xfrm>
            <a:off x="6470518" y="1664116"/>
            <a:ext cx="1817853" cy="1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Mix only similar centrality, </a:t>
            </a:r>
            <a:r>
              <a:rPr lang="en-US" sz="1600" b="1">
                <a:solidFill>
                  <a:srgbClr val="FFFFFF"/>
                </a:solidFill>
                <a:latin typeface="Lucida Grande" charset="0"/>
                <a:cs typeface="Lucida Grande" charset="0"/>
              </a:rPr>
              <a:t>Ψ</a:t>
            </a:r>
            <a:r>
              <a:rPr lang="en-US" sz="1600" b="1" baseline="-33000">
                <a:solidFill>
                  <a:srgbClr val="FFFFFF"/>
                </a:solidFill>
                <a:latin typeface="Book Antiqua" charset="0"/>
                <a:cs typeface="Lucida Grande" charset="0"/>
              </a:rPr>
              <a:t>EP</a:t>
            </a: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 , </a:t>
            </a:r>
          </a:p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z-vertex position 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129782" y="931387"/>
            <a:ext cx="1495191" cy="3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Mixed event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3972772" y="5998591"/>
            <a:ext cx="1495191" cy="3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Real events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1385717" y="201537"/>
            <a:ext cx="6702431" cy="63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3600">
                <a:solidFill>
                  <a:srgbClr val="FFFFFF"/>
                </a:solidFill>
                <a:latin typeface="Book Antiqua" charset="0"/>
              </a:rPr>
              <a:t>Mixed Event Generation for Jets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234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charset="2"/>
                <a:cs typeface="Symbol" charset="2"/>
              </a:rPr>
              <a:t>I</a:t>
            </a:r>
            <a:r>
              <a:rPr lang="en-US" baseline="-25000" dirty="0" smtClean="0">
                <a:latin typeface="Symbol" charset="2"/>
                <a:cs typeface="Symbol" charset="2"/>
              </a:rPr>
              <a:t>AA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baseline="30000" dirty="0" err="1" smtClean="0"/>
              <a:t>dir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en-US" dirty="0"/>
              <a:t> </a:t>
            </a:r>
            <a:r>
              <a:rPr lang="en-US" dirty="0" smtClean="0"/>
              <a:t>Dependence on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T</a:t>
            </a:r>
            <a:r>
              <a:rPr lang="en-US" baseline="30000" dirty="0" err="1" smtClean="0"/>
              <a:t>assoc</a:t>
            </a:r>
            <a:r>
              <a:rPr lang="en-US" dirty="0" smtClean="0"/>
              <a:t> and</a:t>
            </a:r>
            <a:r>
              <a:rPr lang="en-US" baseline="30000" dirty="0" smtClean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T</a:t>
            </a:r>
            <a:r>
              <a:rPr lang="en-US" baseline="30000" dirty="0" err="1" smtClean="0"/>
              <a:t>trig</a:t>
            </a:r>
            <a:endParaRPr lang="en-US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pic>
        <p:nvPicPr>
          <p:cNvPr id="8" name="Picture 7" descr="Screen Shot 2016-02-25 at 4.14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1280346"/>
            <a:ext cx="6853807" cy="37149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199" y="5115021"/>
            <a:ext cx="8232649" cy="1200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/>
              </a:rPr>
              <a:t>- Clear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T</a:t>
            </a:r>
            <a:r>
              <a:rPr lang="en-US" sz="2400" baseline="30000" dirty="0" err="1" smtClean="0"/>
              <a:t>assoc</a:t>
            </a:r>
            <a:r>
              <a:rPr lang="en-US" sz="2400" baseline="30000" dirty="0" smtClean="0"/>
              <a:t> </a:t>
            </a:r>
            <a:r>
              <a:rPr lang="en-US" sz="2400" dirty="0" smtClean="0">
                <a:sym typeface="Wingdings"/>
              </a:rPr>
              <a:t>dependence of away-side suppression</a:t>
            </a:r>
            <a:endParaRPr lang="en-US" sz="2400" baseline="30000" dirty="0" smtClean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- No dependence on trigger </a:t>
            </a:r>
            <a:r>
              <a:rPr lang="en-US" sz="2400" dirty="0" err="1" smtClean="0">
                <a:latin typeface="Symbol" charset="2"/>
                <a:cs typeface="Symbol" charset="2"/>
              </a:rPr>
              <a:t>g</a:t>
            </a:r>
            <a:r>
              <a:rPr lang="en-US" sz="2400" baseline="30000" dirty="0" err="1" smtClean="0"/>
              <a:t>dir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energy </a:t>
            </a:r>
          </a:p>
          <a:p>
            <a:r>
              <a:rPr lang="en-US" sz="2400" dirty="0" smtClean="0">
                <a:sym typeface="Wingdings"/>
              </a:rPr>
              <a:t>- Good model agreement</a:t>
            </a:r>
            <a:endParaRPr lang="en-US" sz="2400" dirty="0">
              <a:sym typeface="Wingdings"/>
            </a:endParaRPr>
          </a:p>
        </p:txBody>
      </p:sp>
      <p:pic>
        <p:nvPicPr>
          <p:cNvPr id="10" name="Picture 9" descr="Screen Shot 2016-02-25 at 4.21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40" y="1900326"/>
            <a:ext cx="2273260" cy="12399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5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 – </a:t>
            </a:r>
            <a:r>
              <a:rPr lang="en-US" dirty="0"/>
              <a:t>Jets as Probes of the Medium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-1" y="1444625"/>
            <a:ext cx="4394083" cy="1892538"/>
          </a:xfrm>
        </p:spPr>
        <p:txBody>
          <a:bodyPr>
            <a:noAutofit/>
          </a:bodyPr>
          <a:lstStyle/>
          <a:p>
            <a:r>
              <a:rPr lang="en-US" sz="2000" dirty="0" smtClean="0"/>
              <a:t>How much energy is lost to the medium?</a:t>
            </a:r>
          </a:p>
          <a:p>
            <a:r>
              <a:rPr lang="en-US" sz="2000" dirty="0" smtClean="0"/>
              <a:t>And where does it go?</a:t>
            </a:r>
          </a:p>
          <a:p>
            <a:r>
              <a:rPr lang="en-US" sz="2000" dirty="0"/>
              <a:t>Jets are </a:t>
            </a:r>
            <a:r>
              <a:rPr lang="en-US" sz="2000" b="1" dirty="0" smtClean="0"/>
              <a:t>calculable</a:t>
            </a:r>
            <a:r>
              <a:rPr lang="en-US" sz="2000" dirty="0" smtClean="0"/>
              <a:t>, well described in </a:t>
            </a:r>
            <a:r>
              <a:rPr lang="en-US" sz="2000" dirty="0" err="1" smtClean="0"/>
              <a:t>pp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 Explore QGP </a:t>
            </a:r>
            <a:r>
              <a:rPr lang="en-US" sz="2000" dirty="0"/>
              <a:t>with </a:t>
            </a:r>
            <a:r>
              <a:rPr lang="en-US" sz="2000" dirty="0" err="1" smtClean="0"/>
              <a:t>pQCD</a:t>
            </a:r>
            <a:endParaRPr lang="en-US" sz="2000" dirty="0"/>
          </a:p>
        </p:txBody>
      </p:sp>
      <p:pic>
        <p:nvPicPr>
          <p:cNvPr id="7" name="Picture 6" descr="jet-quenching_berkeley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10531"/>
            <a:ext cx="4815148" cy="3260175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48" y="5214383"/>
            <a:ext cx="372798" cy="955719"/>
          </a:xfrm>
          <a:prstGeom prst="rect">
            <a:avLst/>
          </a:prstGeom>
        </p:spPr>
      </p:pic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5080000" y="1232072"/>
            <a:ext cx="3893051" cy="2676706"/>
            <a:chOff x="0" y="585409"/>
            <a:chExt cx="4307963" cy="4824790"/>
          </a:xfrm>
        </p:grpSpPr>
        <p:pic>
          <p:nvPicPr>
            <p:cNvPr id="17" name="Picture 4"/>
            <p:cNvPicPr>
              <a:picLocks noChangeArrowheads="1"/>
            </p:cNvPicPr>
            <p:nvPr/>
          </p:nvPicPr>
          <p:blipFill>
            <a:blip r:embed="rId4"/>
            <a:srcRect l="6844" t="54805" r="10515"/>
            <a:stretch>
              <a:fillRect/>
            </a:stretch>
          </p:blipFill>
          <p:spPr bwMode="auto">
            <a:xfrm>
              <a:off x="0" y="651571"/>
              <a:ext cx="4187231" cy="475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1434773" y="585409"/>
              <a:ext cx="2873190" cy="49764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latin typeface="Bookman Old Style"/>
                  <a:cs typeface="Bookman Old Style"/>
                </a:rPr>
                <a:t>STAR, PRL 91 (2003) 072304 </a:t>
              </a:r>
            </a:p>
          </p:txBody>
        </p:sp>
      </p:grpSp>
      <p:sp>
        <p:nvSpPr>
          <p:cNvPr id="19" name="Content Placeholder 23"/>
          <p:cNvSpPr txBox="1">
            <a:spLocks/>
          </p:cNvSpPr>
          <p:nvPr/>
        </p:nvSpPr>
        <p:spPr>
          <a:xfrm>
            <a:off x="4949238" y="3699956"/>
            <a:ext cx="4194762" cy="120336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Di-Hadron Correlations: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Away</a:t>
            </a:r>
            <a:r>
              <a:rPr lang="en-US" sz="1900" dirty="0" smtClean="0"/>
              <a:t>-side (</a:t>
            </a:r>
            <a:r>
              <a:rPr lang="en-US" sz="1900" dirty="0" err="1" smtClean="0">
                <a:latin typeface="Symbol" charset="2"/>
                <a:cs typeface="Symbol" charset="2"/>
              </a:rPr>
              <a:t>Df</a:t>
            </a:r>
            <a:r>
              <a:rPr lang="en-US" sz="1900" dirty="0" smtClean="0">
                <a:latin typeface="Symbol" charset="2"/>
                <a:cs typeface="Symbol" charset="2"/>
              </a:rPr>
              <a:t>=p</a:t>
            </a:r>
            <a:r>
              <a:rPr lang="en-US" sz="1900" dirty="0" smtClean="0"/>
              <a:t>) Suppression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dirty="0" smtClean="0"/>
              <a:t>Medium effect, d+Au is similar to </a:t>
            </a:r>
            <a:r>
              <a:rPr lang="en-US" i="1" dirty="0" smtClean="0"/>
              <a:t>pp</a:t>
            </a:r>
            <a:r>
              <a:rPr lang="en-US" dirty="0" smtClean="0"/>
              <a:t>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7557567" y="3337163"/>
            <a:ext cx="1586745" cy="570265"/>
          </a:xfrm>
          <a:prstGeom prst="roundRect">
            <a:avLst>
              <a:gd name="adj" fmla="val 444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9982" tIns="46790" rIns="89982" bIns="46790">
            <a:prstTxWarp prst="textNoShape">
              <a:avLst/>
            </a:prstTxWarp>
            <a:spAutoFit/>
          </a:bodyPr>
          <a:lstStyle/>
          <a:p>
            <a:pPr defTabSz="912813" hangingPunct="0">
              <a:spcBef>
                <a:spcPts val="350"/>
              </a:spcBef>
              <a:buClr>
                <a:srgbClr val="336666"/>
              </a:buClr>
              <a:buSzPct val="70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4 &lt; </a:t>
            </a:r>
            <a:r>
              <a:rPr lang="en-GB" sz="1400" dirty="0" err="1" smtClean="0">
                <a:solidFill>
                  <a:srgbClr val="000000"/>
                </a:solidFill>
              </a:rPr>
              <a:t>p</a:t>
            </a:r>
            <a:r>
              <a:rPr lang="en-GB" sz="14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1400" baseline="30000" dirty="0" err="1" smtClean="0">
                <a:solidFill>
                  <a:srgbClr val="000000"/>
                </a:solidFill>
              </a:rPr>
              <a:t>trig</a:t>
            </a:r>
            <a:r>
              <a:rPr lang="en-GB" sz="1400" baseline="30000" dirty="0" smtClean="0">
                <a:solidFill>
                  <a:srgbClr val="000000"/>
                </a:solidFill>
              </a:rPr>
              <a:t> </a:t>
            </a:r>
            <a:r>
              <a:rPr lang="en-GB" sz="1400" dirty="0" smtClean="0">
                <a:solidFill>
                  <a:srgbClr val="000000"/>
                </a:solidFill>
              </a:rPr>
              <a:t>&lt; 6 GeV</a:t>
            </a:r>
            <a:r>
              <a:rPr lang="en-GB" sz="1400" dirty="0">
                <a:solidFill>
                  <a:srgbClr val="000000"/>
                </a:solidFill>
              </a:rPr>
              <a:t>/</a:t>
            </a:r>
            <a:r>
              <a:rPr lang="en-GB" sz="1400" dirty="0" smtClean="0">
                <a:solidFill>
                  <a:srgbClr val="000000"/>
                </a:solidFill>
              </a:rPr>
              <a:t>c</a:t>
            </a:r>
          </a:p>
          <a:p>
            <a:pPr defTabSz="912813" hangingPunct="0">
              <a:spcBef>
                <a:spcPts val="350"/>
              </a:spcBef>
              <a:buClr>
                <a:srgbClr val="336666"/>
              </a:buClr>
              <a:buSzPct val="70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2 &lt; p</a:t>
            </a:r>
            <a:r>
              <a:rPr lang="en-GB" sz="1400" baseline="-25000" dirty="0" smtClean="0">
                <a:solidFill>
                  <a:srgbClr val="000000"/>
                </a:solidFill>
              </a:rPr>
              <a:t>T</a:t>
            </a:r>
            <a:r>
              <a:rPr lang="en-GB" sz="1400" dirty="0" smtClean="0">
                <a:solidFill>
                  <a:srgbClr val="000000"/>
                </a:solidFill>
              </a:rPr>
              <a:t> </a:t>
            </a:r>
            <a:r>
              <a:rPr lang="en-GB" sz="1400" baseline="30000" dirty="0">
                <a:solidFill>
                  <a:srgbClr val="000000"/>
                </a:solidFill>
              </a:rPr>
              <a:t>assoc</a:t>
            </a:r>
            <a:r>
              <a:rPr lang="en-GB" sz="1400" dirty="0">
                <a:solidFill>
                  <a:srgbClr val="000000"/>
                </a:solidFill>
              </a:rPr>
              <a:t>&lt;p</a:t>
            </a:r>
            <a:r>
              <a:rPr lang="en-GB" sz="1400" baseline="-25000" dirty="0">
                <a:solidFill>
                  <a:srgbClr val="000000"/>
                </a:solidFill>
              </a:rPr>
              <a:t>T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baseline="30000" dirty="0">
                <a:solidFill>
                  <a:srgbClr val="000000"/>
                </a:solidFill>
              </a:rPr>
              <a:t>trig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80000" y="5006882"/>
            <a:ext cx="3783947" cy="76944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Parton energy? Flavor?</a:t>
            </a:r>
          </a:p>
          <a:p>
            <a:r>
              <a:rPr lang="en-US" sz="2200" dirty="0" smtClean="0"/>
              <a:t>Geometry bias? Path length?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7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00870" y="2218342"/>
            <a:ext cx="3552159" cy="2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  <a:buSzPct val="45000"/>
              <a:buFont typeface="Wingdings" charset="0"/>
              <a:buChar char=""/>
            </a:pPr>
            <a:r>
              <a:rPr lang="en-US" sz="2000">
                <a:solidFill>
                  <a:srgbClr val="000000"/>
                </a:solidFill>
                <a:latin typeface="Book Antiqua" charset="0"/>
              </a:rPr>
              <a:t> Reference spectrum:</a:t>
            </a:r>
          </a:p>
          <a:p>
            <a:pPr eaLnBrk="1">
              <a:lnSpc>
                <a:spcPct val="100000"/>
              </a:lnSpc>
              <a:buSzPct val="45000"/>
            </a:pPr>
            <a:r>
              <a:rPr lang="en-US" sz="2000">
                <a:solidFill>
                  <a:srgbClr val="000000"/>
                </a:solidFill>
                <a:latin typeface="Book Antiqua" charset="0"/>
              </a:rPr>
              <a:t>   peripheral collisions</a:t>
            </a:r>
          </a:p>
          <a:p>
            <a:pPr eaLnBrk="1">
              <a:lnSpc>
                <a:spcPct val="100000"/>
              </a:lnSpc>
              <a:buSzPct val="45000"/>
              <a:buFont typeface="Wingdings" charset="0"/>
              <a:buChar char=""/>
            </a:pPr>
            <a:endParaRPr lang="en-US" sz="2000">
              <a:solidFill>
                <a:srgbClr val="000000"/>
              </a:solidFill>
              <a:latin typeface="Book Antiqua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0"/>
              <a:buChar char=""/>
            </a:pPr>
            <a:r>
              <a:rPr lang="en-US" sz="2000">
                <a:solidFill>
                  <a:srgbClr val="000000"/>
                </a:solidFill>
                <a:latin typeface="Book Antiqua" charset="0"/>
              </a:rPr>
              <a:t> Much less combinatorial</a:t>
            </a:r>
          </a:p>
          <a:p>
            <a:pPr eaLnBrk="1">
              <a:lnSpc>
                <a:spcPct val="100000"/>
              </a:lnSpc>
              <a:buSzPct val="45000"/>
            </a:pPr>
            <a:r>
              <a:rPr lang="en-US" sz="2000">
                <a:solidFill>
                  <a:srgbClr val="000000"/>
                </a:solidFill>
                <a:latin typeface="Book Antiqua" charset="0"/>
              </a:rPr>
              <a:t>   background compared to</a:t>
            </a:r>
          </a:p>
          <a:p>
            <a:pPr eaLnBrk="1">
              <a:lnSpc>
                <a:spcPct val="100000"/>
              </a:lnSpc>
              <a:buSzPct val="45000"/>
            </a:pPr>
            <a:r>
              <a:rPr lang="en-US" sz="2000">
                <a:solidFill>
                  <a:srgbClr val="000000"/>
                </a:solidFill>
                <a:latin typeface="Book Antiqua" charset="0"/>
              </a:rPr>
              <a:t>   most central data</a:t>
            </a:r>
          </a:p>
          <a:p>
            <a:pPr eaLnBrk="1">
              <a:lnSpc>
                <a:spcPct val="100000"/>
              </a:lnSpc>
              <a:buSzPct val="45000"/>
              <a:buFont typeface="Wingdings" charset="0"/>
              <a:buChar char=""/>
            </a:pPr>
            <a:endParaRPr lang="en-US" sz="2000">
              <a:solidFill>
                <a:srgbClr val="000000"/>
              </a:solidFill>
              <a:latin typeface="Book Antiqua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0"/>
              <a:buChar char=""/>
            </a:pPr>
            <a:r>
              <a:rPr lang="en-US" sz="2000">
                <a:solidFill>
                  <a:srgbClr val="000000"/>
                </a:solidFill>
                <a:latin typeface="Book Antiqua" charset="0"/>
              </a:rPr>
              <a:t> Excellent signal/background</a:t>
            </a:r>
          </a:p>
          <a:p>
            <a:pPr eaLnBrk="1">
              <a:lnSpc>
                <a:spcPct val="100000"/>
              </a:lnSpc>
              <a:buSzPct val="45000"/>
            </a:pPr>
            <a:r>
              <a:rPr lang="en-US" sz="2000">
                <a:solidFill>
                  <a:srgbClr val="000000"/>
                </a:solidFill>
                <a:latin typeface="Book Antiqua" charset="0"/>
              </a:rPr>
              <a:t>  ratio down to 3 GeV/c</a:t>
            </a:r>
          </a:p>
          <a:p>
            <a:pPr eaLnBrk="1">
              <a:lnSpc>
                <a:spcPct val="100000"/>
              </a:lnSpc>
              <a:buSzPct val="45000"/>
            </a:pPr>
            <a:endParaRPr lang="en-US" sz="20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30724" name="Oval 7"/>
          <p:cNvSpPr>
            <a:spLocks noChangeArrowheads="1"/>
          </p:cNvSpPr>
          <p:nvPr/>
        </p:nvSpPr>
        <p:spPr bwMode="auto">
          <a:xfrm>
            <a:off x="5882813" y="1138682"/>
            <a:ext cx="697180" cy="656433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725" name="Oval 8"/>
          <p:cNvSpPr>
            <a:spLocks noChangeArrowheads="1"/>
          </p:cNvSpPr>
          <p:nvPr/>
        </p:nvSpPr>
        <p:spPr bwMode="auto">
          <a:xfrm>
            <a:off x="6329353" y="1143001"/>
            <a:ext cx="697180" cy="654994"/>
          </a:xfrm>
          <a:prstGeom prst="ellipse">
            <a:avLst/>
          </a:prstGeom>
          <a:solidFill>
            <a:srgbClr val="0000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30726" name="Picture 10" descr="A_Jet_raw_R03_C60_80_norm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51" y="1243768"/>
            <a:ext cx="4210447" cy="497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1"/>
          <p:cNvSpPr txBox="1">
            <a:spLocks noChangeArrowheads="1"/>
          </p:cNvSpPr>
          <p:nvPr/>
        </p:nvSpPr>
        <p:spPr bwMode="auto">
          <a:xfrm>
            <a:off x="2283119" y="1184747"/>
            <a:ext cx="1270376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800" b="1">
                <a:latin typeface="Book Antiqua" charset="0"/>
                <a:cs typeface="Book Antiqua" charset="0"/>
              </a:rPr>
              <a:t>Peripheral</a:t>
            </a:r>
          </a:p>
        </p:txBody>
      </p:sp>
      <p:grpSp>
        <p:nvGrpSpPr>
          <p:cNvPr id="30728" name="Group 10"/>
          <p:cNvGrpSpPr>
            <a:grpSpLocks/>
          </p:cNvGrpSpPr>
          <p:nvPr/>
        </p:nvGrpSpPr>
        <p:grpSpPr bwMode="auto">
          <a:xfrm>
            <a:off x="3094095" y="2781204"/>
            <a:ext cx="943976" cy="296547"/>
            <a:chOff x="626883" y="5535542"/>
            <a:chExt cx="1040468" cy="326580"/>
          </a:xfrm>
        </p:grpSpPr>
        <p:pic>
          <p:nvPicPr>
            <p:cNvPr id="30732" name="Star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30733" name="Shape 127"/>
            <p:cNvSpPr>
              <a:spLocks noChangeArrowheads="1"/>
            </p:cNvSpPr>
            <p:nvPr/>
          </p:nvSpPr>
          <p:spPr bwMode="auto">
            <a:xfrm>
              <a:off x="988877" y="5708345"/>
              <a:ext cx="678474" cy="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Charged Raw Recoil Jet Spectrum: </a:t>
            </a:r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Kolja Kauder - WWND '16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9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5116492" y="2622854"/>
            <a:ext cx="3552159" cy="82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  <a:buSzPct val="45000"/>
              <a:buFont typeface="Wingdings" charset="0"/>
              <a:buChar char=""/>
            </a:pPr>
            <a:r>
              <a:rPr lang="en-US" sz="2000">
                <a:solidFill>
                  <a:srgbClr val="000000"/>
                </a:solidFill>
                <a:latin typeface="Book Antiqua" charset="0"/>
              </a:rPr>
              <a:t> Background-subtracted</a:t>
            </a:r>
          </a:p>
          <a:p>
            <a:pPr eaLnBrk="1">
              <a:lnSpc>
                <a:spcPct val="100000"/>
              </a:lnSpc>
              <a:buSzPct val="45000"/>
            </a:pPr>
            <a:r>
              <a:rPr lang="en-US" sz="2000">
                <a:solidFill>
                  <a:srgbClr val="000000"/>
                </a:solidFill>
                <a:latin typeface="Book Antiqua" charset="0"/>
              </a:rPr>
              <a:t>   spectrum in 60%-80% Au+Au   </a:t>
            </a:r>
          </a:p>
          <a:p>
            <a:pPr eaLnBrk="1">
              <a:lnSpc>
                <a:spcPct val="100000"/>
              </a:lnSpc>
              <a:buSzPct val="45000"/>
            </a:pPr>
            <a:r>
              <a:rPr lang="en-US" sz="2000">
                <a:solidFill>
                  <a:srgbClr val="000000"/>
                </a:solidFill>
                <a:latin typeface="Book Antiqua" charset="0"/>
              </a:rPr>
              <a:t>   in comparison with smeared* </a:t>
            </a:r>
          </a:p>
          <a:p>
            <a:pPr eaLnBrk="1">
              <a:lnSpc>
                <a:spcPct val="100000"/>
              </a:lnSpc>
              <a:buSzPct val="45000"/>
            </a:pPr>
            <a:r>
              <a:rPr lang="en-US" sz="2000">
                <a:solidFill>
                  <a:srgbClr val="000000"/>
                </a:solidFill>
                <a:latin typeface="Book Antiqua" charset="0"/>
              </a:rPr>
              <a:t>   PYTHIA </a:t>
            </a:r>
          </a:p>
          <a:p>
            <a:pPr eaLnBrk="1">
              <a:lnSpc>
                <a:spcPct val="100000"/>
              </a:lnSpc>
              <a:buSzPct val="45000"/>
              <a:buFont typeface="Wingdings" charset="0"/>
              <a:buChar char=""/>
            </a:pPr>
            <a:endParaRPr lang="en-US" sz="2000">
              <a:solidFill>
                <a:srgbClr val="000000"/>
              </a:solidFill>
              <a:latin typeface="Book Antiqua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0"/>
              <a:buChar char=""/>
            </a:pPr>
            <a:r>
              <a:rPr lang="en-US" sz="2000">
                <a:solidFill>
                  <a:srgbClr val="000000"/>
                </a:solidFill>
                <a:latin typeface="Book Antiqua" charset="0"/>
              </a:rPr>
              <a:t>PYTHIA shape + yield in good </a:t>
            </a:r>
          </a:p>
          <a:p>
            <a:pPr eaLnBrk="1">
              <a:lnSpc>
                <a:spcPct val="100000"/>
              </a:lnSpc>
              <a:buSzPct val="45000"/>
            </a:pPr>
            <a:r>
              <a:rPr lang="en-US" sz="2000">
                <a:solidFill>
                  <a:srgbClr val="000000"/>
                </a:solidFill>
                <a:latin typeface="Book Antiqua" charset="0"/>
              </a:rPr>
              <a:t>  agreement with 60%-80% data</a:t>
            </a:r>
          </a:p>
        </p:txBody>
      </p:sp>
      <p:sp>
        <p:nvSpPr>
          <p:cNvPr id="31749" name="Oval 7"/>
          <p:cNvSpPr>
            <a:spLocks noChangeArrowheads="1"/>
          </p:cNvSpPr>
          <p:nvPr/>
        </p:nvSpPr>
        <p:spPr bwMode="auto">
          <a:xfrm>
            <a:off x="5882813" y="1138682"/>
            <a:ext cx="697180" cy="656433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750" name="Oval 8"/>
          <p:cNvSpPr>
            <a:spLocks noChangeArrowheads="1"/>
          </p:cNvSpPr>
          <p:nvPr/>
        </p:nvSpPr>
        <p:spPr bwMode="auto">
          <a:xfrm>
            <a:off x="6329353" y="1143001"/>
            <a:ext cx="697180" cy="654994"/>
          </a:xfrm>
          <a:prstGeom prst="ellipse">
            <a:avLst/>
          </a:prstGeom>
          <a:solidFill>
            <a:srgbClr val="0000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751" name="TextBox 10"/>
          <p:cNvSpPr txBox="1">
            <a:spLocks noChangeArrowheads="1"/>
          </p:cNvSpPr>
          <p:nvPr/>
        </p:nvSpPr>
        <p:spPr bwMode="auto">
          <a:xfrm>
            <a:off x="7208030" y="6051855"/>
            <a:ext cx="1616625" cy="3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600">
                <a:latin typeface="Book Antiqua" charset="0"/>
                <a:cs typeface="Book Antiqua" charset="0"/>
              </a:rPr>
              <a:t>*PYTHIA     </a:t>
            </a:r>
            <a:r>
              <a:rPr lang="en-US" sz="1600">
                <a:latin typeface="Lucida Grande" charset="0"/>
                <a:cs typeface="Lucida Grande" charset="0"/>
              </a:rPr>
              <a:t>δ</a:t>
            </a:r>
            <a:r>
              <a:rPr lang="en-US" sz="1600">
                <a:latin typeface="Book Antiqua" charset="0"/>
                <a:cs typeface="Book Antiqua" charset="0"/>
              </a:rPr>
              <a:t>p</a:t>
            </a:r>
            <a:r>
              <a:rPr lang="en-US" sz="1600" baseline="-25000">
                <a:latin typeface="Book Antiqua" charset="0"/>
                <a:cs typeface="Book Antiqua" charset="0"/>
              </a:rPr>
              <a:t>T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8160171" y="6126710"/>
          <a:ext cx="233353" cy="19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" name="Equation" r:id="rId3" imgW="139700" imgH="127000" progId="Equation.3">
                  <p:embed/>
                </p:oleObj>
              </mc:Choice>
              <mc:Fallback>
                <p:oleObj name="Equation" r:id="rId3" imgW="1397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0171" y="6126710"/>
                        <a:ext cx="233353" cy="195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2" name="Picture 12" descr="A_Jet_raw_PYTHIA_R03_C60_80_norm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51" y="1243768"/>
            <a:ext cx="4210447" cy="497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13"/>
          <p:cNvSpPr txBox="1">
            <a:spLocks noChangeArrowheads="1"/>
          </p:cNvSpPr>
          <p:nvPr/>
        </p:nvSpPr>
        <p:spPr bwMode="auto">
          <a:xfrm>
            <a:off x="2283119" y="1184747"/>
            <a:ext cx="1270376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800" b="1">
                <a:latin typeface="Book Antiqua" charset="0"/>
                <a:cs typeface="Book Antiqua" charset="0"/>
              </a:rPr>
              <a:t>Peripheral</a:t>
            </a:r>
          </a:p>
        </p:txBody>
      </p:sp>
      <p:grpSp>
        <p:nvGrpSpPr>
          <p:cNvPr id="31754" name="Group 12"/>
          <p:cNvGrpSpPr>
            <a:grpSpLocks/>
          </p:cNvGrpSpPr>
          <p:nvPr/>
        </p:nvGrpSpPr>
        <p:grpSpPr bwMode="auto">
          <a:xfrm>
            <a:off x="3094095" y="2781204"/>
            <a:ext cx="943976" cy="296547"/>
            <a:chOff x="626883" y="5535542"/>
            <a:chExt cx="1040468" cy="326580"/>
          </a:xfrm>
        </p:grpSpPr>
        <p:pic>
          <p:nvPicPr>
            <p:cNvPr id="31758" name="Star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31759" name="Shape 127"/>
            <p:cNvSpPr>
              <a:spLocks noChangeArrowheads="1"/>
            </p:cNvSpPr>
            <p:nvPr/>
          </p:nvSpPr>
          <p:spPr bwMode="auto">
            <a:xfrm>
              <a:off x="988877" y="5708345"/>
              <a:ext cx="678474" cy="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 vs. </a:t>
            </a:r>
            <a:r>
              <a:rPr lang="en-US" dirty="0" smtClean="0"/>
              <a:t>PYTHIA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Kolja Kauder - WWND '16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6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291046" y="3216199"/>
            <a:ext cx="4824412" cy="3077211"/>
          </a:xfr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Jets: </a:t>
            </a:r>
            <a:r>
              <a:rPr lang="en-US" sz="2800" b="1" dirty="0" smtClean="0"/>
              <a:t>Calculable</a:t>
            </a:r>
            <a:r>
              <a:rPr lang="en-US" sz="2800" dirty="0" smtClean="0"/>
              <a:t> </a:t>
            </a:r>
            <a:r>
              <a:rPr lang="en-US" sz="2800" dirty="0" err="1" smtClean="0"/>
              <a:t>pQCD</a:t>
            </a:r>
            <a:r>
              <a:rPr lang="en-US" sz="2800" dirty="0"/>
              <a:t> </a:t>
            </a:r>
            <a:r>
              <a:rPr lang="en-US" sz="2800" dirty="0" smtClean="0"/>
              <a:t>probe,</a:t>
            </a:r>
            <a:br>
              <a:rPr lang="en-US" sz="2800" dirty="0" smtClean="0"/>
            </a:br>
            <a:r>
              <a:rPr lang="en-US" sz="2800" dirty="0" smtClean="0"/>
              <a:t>well </a:t>
            </a:r>
            <a:r>
              <a:rPr lang="en-US" sz="2800" dirty="0"/>
              <a:t>described in </a:t>
            </a:r>
            <a:r>
              <a:rPr lang="en-US" sz="2800" i="1" dirty="0" err="1" smtClean="0"/>
              <a:t>pp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dirty="0" smtClean="0"/>
              <a:t>What we know:</a:t>
            </a:r>
            <a:endParaRPr lang="en-US" dirty="0" smtClean="0"/>
          </a:p>
          <a:p>
            <a:r>
              <a:rPr lang="en-US" dirty="0" smtClean="0"/>
              <a:t>hard </a:t>
            </a:r>
            <a:r>
              <a:rPr lang="en-US" dirty="0"/>
              <a:t>trigger </a:t>
            </a:r>
            <a:r>
              <a:rPr lang="en-US" dirty="0" smtClean="0">
                <a:sym typeface="Wingdings"/>
              </a:rPr>
              <a:t>= </a:t>
            </a:r>
            <a:r>
              <a:rPr lang="en-US" dirty="0">
                <a:sym typeface="Wingdings"/>
              </a:rPr>
              <a:t>small </a:t>
            </a:r>
            <a:r>
              <a:rPr lang="en-US" dirty="0" smtClean="0">
                <a:sym typeface="Wingdings"/>
              </a:rPr>
              <a:t>modification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	 </a:t>
            </a:r>
            <a:r>
              <a:rPr lang="en-US" b="1" dirty="0" smtClean="0">
                <a:sym typeface="Wingdings"/>
              </a:rPr>
              <a:t>Surface Bias</a:t>
            </a:r>
            <a:endParaRPr lang="en-US" b="1" dirty="0"/>
          </a:p>
          <a:p>
            <a:r>
              <a:rPr lang="en-US" dirty="0" smtClean="0"/>
              <a:t>Jet-</a:t>
            </a:r>
            <a:r>
              <a:rPr lang="en-US" dirty="0"/>
              <a:t>a</a:t>
            </a:r>
            <a:r>
              <a:rPr lang="en-US" dirty="0" smtClean="0"/>
              <a:t>ssociated particles:</a:t>
            </a:r>
          </a:p>
          <a:p>
            <a:pPr lvl="1"/>
            <a:r>
              <a:rPr lang="en-US" b="1" dirty="0" smtClean="0"/>
              <a:t>Suppression</a:t>
            </a:r>
            <a:r>
              <a:rPr lang="en-US" dirty="0" smtClean="0"/>
              <a:t> at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b="1" dirty="0" smtClean="0"/>
              <a:t>Enhancement</a:t>
            </a:r>
            <a:r>
              <a:rPr lang="en-US" dirty="0" smtClean="0"/>
              <a:t> at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b="1" dirty="0" smtClean="0"/>
              <a:t>Broadening </a:t>
            </a:r>
            <a:r>
              <a:rPr lang="en-US" dirty="0" smtClean="0"/>
              <a:t>in </a:t>
            </a:r>
            <a:r>
              <a:rPr lang="en-US" dirty="0" err="1" smtClean="0">
                <a:latin typeface="Symbol" charset="2"/>
                <a:cs typeface="Symbol" charset="2"/>
              </a:rPr>
              <a:t>Df</a:t>
            </a:r>
            <a:endParaRPr lang="en-US" dirty="0" smtClean="0">
              <a:latin typeface="Symbol" charset="2"/>
              <a:cs typeface="Symbol" charset="2"/>
            </a:endParaRPr>
          </a:p>
        </p:txBody>
      </p:sp>
      <p:pic>
        <p:nvPicPr>
          <p:cNvPr id="7" name="Picture 6" descr="Screen Shot 2015-05-31 at 9.3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574"/>
            <a:ext cx="3540125" cy="1860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48" y="1257217"/>
            <a:ext cx="2451100" cy="1940200"/>
          </a:xfrm>
          <a:prstGeom prst="rect">
            <a:avLst/>
          </a:prstGeom>
        </p:spPr>
      </p:pic>
      <p:pic>
        <p:nvPicPr>
          <p:cNvPr id="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13200" y="1246093"/>
            <a:ext cx="2181225" cy="1938505"/>
          </a:xfrm>
          <a:prstGeom prst="rect">
            <a:avLst/>
          </a:prstGeom>
          <a:ln w="12700">
            <a:round/>
          </a:ln>
        </p:spPr>
      </p:pic>
      <p:pic>
        <p:nvPicPr>
          <p:cNvPr id="10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41318" y="3721722"/>
            <a:ext cx="2030563" cy="2435025"/>
          </a:xfrm>
          <a:prstGeom prst="rect">
            <a:avLst/>
          </a:prstGeom>
          <a:ln w="12700">
            <a:round/>
          </a:ln>
        </p:spPr>
      </p:pic>
      <p:pic>
        <p:nvPicPr>
          <p:cNvPr id="11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1300" y="3687009"/>
            <a:ext cx="1988152" cy="2549325"/>
          </a:xfrm>
          <a:prstGeom prst="rect">
            <a:avLst/>
          </a:prstGeom>
          <a:ln w="12700">
            <a:round/>
          </a:ln>
        </p:spPr>
      </p:pic>
      <p:sp>
        <p:nvSpPr>
          <p:cNvPr id="12" name="Shape 74"/>
          <p:cNvSpPr/>
          <p:nvPr/>
        </p:nvSpPr>
        <p:spPr>
          <a:xfrm>
            <a:off x="241300" y="593130"/>
            <a:ext cx="2000018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2200" b="1" dirty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Di-hadron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PRL </a:t>
            </a:r>
            <a:r>
              <a:rPr sz="1200" b="1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9</a:t>
            </a:r>
            <a:r>
              <a:rPr lang="en-US" sz="1200" b="1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1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072304 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2003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endParaRPr lang="en-US" sz="1200" i="1" dirty="0" smtClean="0">
              <a:solidFill>
                <a:srgbClr val="231E20"/>
              </a:solidFill>
              <a:latin typeface="Times"/>
              <a:ea typeface="Times"/>
              <a:cs typeface="Times"/>
              <a:sym typeface="Times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lang="en-US"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PRL </a:t>
            </a:r>
            <a:r>
              <a:rPr lang="en-US" sz="1200" b="1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95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,152301 </a:t>
            </a:r>
            <a:r>
              <a:rPr lang="en-US"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2005)</a:t>
            </a:r>
            <a:endParaRPr lang="en-US" sz="1200" i="1" dirty="0">
              <a:solidFill>
                <a:srgbClr val="231E2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Decade+ of Jet Quenching in STAR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Shape 74"/>
          <p:cNvSpPr/>
          <p:nvPr/>
        </p:nvSpPr>
        <p:spPr>
          <a:xfrm>
            <a:off x="4271881" y="693568"/>
            <a:ext cx="2010566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2200" b="1" dirty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Di</a:t>
            </a:r>
            <a:r>
              <a:rPr sz="22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-</a:t>
            </a:r>
            <a:r>
              <a:rPr lang="en-US" sz="22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Jets</a:t>
            </a:r>
            <a:endParaRPr sz="2200" b="1" dirty="0">
              <a:uFill>
                <a:solidFill/>
              </a:uFill>
              <a:latin typeface="+mn-lt"/>
              <a:ea typeface="+mn-ea"/>
              <a:cs typeface="+mn-cs"/>
              <a:sym typeface="Helvetica"/>
            </a:endParaRPr>
          </a:p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PRL </a:t>
            </a:r>
            <a:r>
              <a:rPr sz="1200" b="1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97</a:t>
            </a: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 162301 (2006)</a:t>
            </a:r>
          </a:p>
        </p:txBody>
      </p:sp>
      <p:sp>
        <p:nvSpPr>
          <p:cNvPr id="15" name="Shape 74"/>
          <p:cNvSpPr/>
          <p:nvPr/>
        </p:nvSpPr>
        <p:spPr>
          <a:xfrm>
            <a:off x="6692900" y="693568"/>
            <a:ext cx="2018982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22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2+1</a:t>
            </a:r>
            <a:endParaRPr sz="2200" b="1" dirty="0">
              <a:uFill>
                <a:solidFill/>
              </a:uFill>
              <a:latin typeface="+mn-lt"/>
              <a:ea typeface="+mn-ea"/>
              <a:cs typeface="+mn-cs"/>
              <a:sym typeface="Helvetica"/>
            </a:endParaRPr>
          </a:p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PR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C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200" b="1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83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061901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20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11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endParaRPr sz="1200" i="1" dirty="0">
              <a:solidFill>
                <a:srgbClr val="231E2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" name="Shape 75"/>
          <p:cNvSpPr/>
          <p:nvPr/>
        </p:nvSpPr>
        <p:spPr>
          <a:xfrm>
            <a:off x="210483" y="3005006"/>
            <a:ext cx="2030835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2200" b="1" dirty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Jet-hadron</a:t>
            </a:r>
          </a:p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PRL </a:t>
            </a:r>
            <a:r>
              <a:rPr sz="1200" b="1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112</a:t>
            </a: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 122301 (2014)</a:t>
            </a:r>
          </a:p>
        </p:txBody>
      </p:sp>
      <p:pic>
        <p:nvPicPr>
          <p:cNvPr id="17" name="Picture 16" descr="jet-quenching_berkeley.jpg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276"/>
          <a:stretch/>
        </p:blipFill>
        <p:spPr>
          <a:xfrm>
            <a:off x="7810500" y="80028"/>
            <a:ext cx="1320800" cy="9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5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Differential </a:t>
            </a:r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675919" y="1085418"/>
            <a:ext cx="1997349" cy="2428936"/>
            <a:chOff x="1102445" y="1710479"/>
            <a:chExt cx="2034171" cy="2611743"/>
          </a:xfrm>
        </p:grpSpPr>
        <p:grpSp>
          <p:nvGrpSpPr>
            <p:cNvPr id="7" name="Group 6"/>
            <p:cNvGrpSpPr/>
            <p:nvPr/>
          </p:nvGrpSpPr>
          <p:grpSpPr>
            <a:xfrm>
              <a:off x="1102445" y="1710479"/>
              <a:ext cx="2034171" cy="2220838"/>
              <a:chOff x="1102445" y="1710479"/>
              <a:chExt cx="2034171" cy="222083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102445" y="2002275"/>
                <a:ext cx="2034171" cy="1929042"/>
                <a:chOff x="1102445" y="2002275"/>
                <a:chExt cx="2034171" cy="1929042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102445" y="2002275"/>
                  <a:ext cx="2034171" cy="1929042"/>
                  <a:chOff x="2111477" y="2698712"/>
                  <a:chExt cx="2768597" cy="2625512"/>
                </a:xfrm>
              </p:grpSpPr>
              <p:sp>
                <p:nvSpPr>
                  <p:cNvPr id="15" name="Isosceles Triangle 14"/>
                  <p:cNvSpPr/>
                  <p:nvPr/>
                </p:nvSpPr>
                <p:spPr>
                  <a:xfrm rot="10800000">
                    <a:off x="2111478" y="2937503"/>
                    <a:ext cx="2768596" cy="2386721"/>
                  </a:xfrm>
                  <a:prstGeom prst="triangle">
                    <a:avLst/>
                  </a:prstGeom>
                  <a:gradFill flip="none" rotWithShape="1">
                    <a:gsLst>
                      <a:gs pos="0">
                        <a:srgbClr val="EEB422"/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2111477" y="2698712"/>
                    <a:ext cx="2768597" cy="4267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EEB422"/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1879599" y="3056467"/>
                  <a:ext cx="237161" cy="799986"/>
                </a:xfrm>
                <a:prstGeom prst="line">
                  <a:avLst/>
                </a:prstGeom>
                <a:noFill/>
                <a:ln w="7308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116854" y="2550435"/>
                  <a:ext cx="177706" cy="1324919"/>
                </a:xfrm>
                <a:prstGeom prst="line">
                  <a:avLst/>
                </a:prstGeom>
                <a:noFill/>
                <a:ln w="7308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1240867" y="1710479"/>
                <a:ext cx="740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R=0.4</a:t>
                </a:r>
              </a:p>
            </p:txBody>
          </p:sp>
          <p:sp>
            <p:nvSpPr>
              <p:cNvPr id="11" name="Line 50"/>
              <p:cNvSpPr>
                <a:spLocks noChangeShapeType="1"/>
              </p:cNvSpPr>
              <p:nvPr/>
            </p:nvSpPr>
            <p:spPr bwMode="auto">
              <a:xfrm flipH="1" flipV="1">
                <a:off x="1139266" y="2177722"/>
                <a:ext cx="977493" cy="0"/>
              </a:xfrm>
              <a:prstGeom prst="line">
                <a:avLst/>
              </a:prstGeom>
              <a:noFill/>
              <a:ln w="2232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288488" y="3952890"/>
              <a:ext cx="1656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p</a:t>
              </a:r>
              <a:r>
                <a:rPr lang="en-US" baseline="-25000" dirty="0" err="1" smtClean="0"/>
                <a:t>T</a:t>
              </a:r>
              <a:r>
                <a:rPr lang="en-US" baseline="30000" dirty="0" err="1" smtClean="0"/>
                <a:t>Cut</a:t>
              </a:r>
              <a:r>
                <a:rPr lang="en-US" baseline="30000" dirty="0" smtClean="0"/>
                <a:t> </a:t>
              </a:r>
              <a:r>
                <a:rPr lang="en-US" dirty="0" smtClean="0"/>
                <a:t>&gt; 2 </a:t>
              </a:r>
              <a:r>
                <a:rPr lang="en-US" dirty="0" err="1" smtClean="0"/>
                <a:t>GeV</a:t>
              </a:r>
              <a:r>
                <a:rPr lang="en-US" dirty="0" smtClean="0"/>
                <a:t>/</a:t>
              </a:r>
              <a:r>
                <a:rPr lang="en-US" i="1" dirty="0" smtClean="0"/>
                <a:t>c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5" y="3612051"/>
            <a:ext cx="3306139" cy="224209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121640" y="1178963"/>
            <a:ext cx="1648649" cy="2279561"/>
            <a:chOff x="5475792" y="2078407"/>
            <a:chExt cx="1822564" cy="3015526"/>
          </a:xfrm>
        </p:grpSpPr>
        <p:grpSp>
          <p:nvGrpSpPr>
            <p:cNvPr id="19" name="Group 18"/>
            <p:cNvGrpSpPr/>
            <p:nvPr/>
          </p:nvGrpSpPr>
          <p:grpSpPr>
            <a:xfrm>
              <a:off x="5762128" y="2352789"/>
              <a:ext cx="1271243" cy="2284978"/>
              <a:chOff x="2111477" y="2698712"/>
              <a:chExt cx="2768597" cy="2625512"/>
            </a:xfrm>
          </p:grpSpPr>
          <p:sp>
            <p:nvSpPr>
              <p:cNvPr id="30" name="Isosceles Triangle 29"/>
              <p:cNvSpPr/>
              <p:nvPr/>
            </p:nvSpPr>
            <p:spPr>
              <a:xfrm rot="10800000">
                <a:off x="2111478" y="2937503"/>
                <a:ext cx="2768596" cy="2386721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111477" y="2698712"/>
                <a:ext cx="2768597" cy="4267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Line 46"/>
            <p:cNvSpPr>
              <a:spLocks noChangeShapeType="1"/>
            </p:cNvSpPr>
            <p:nvPr/>
          </p:nvSpPr>
          <p:spPr bwMode="auto">
            <a:xfrm flipH="1" flipV="1">
              <a:off x="6149817" y="3849750"/>
              <a:ext cx="237161" cy="799986"/>
            </a:xfrm>
            <a:prstGeom prst="line">
              <a:avLst/>
            </a:prstGeom>
            <a:noFill/>
            <a:ln w="73080">
              <a:solidFill>
                <a:srgbClr val="FF0000">
                  <a:alpha val="20000"/>
                </a:srgbClr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46"/>
            <p:cNvSpPr>
              <a:spLocks noChangeShapeType="1"/>
            </p:cNvSpPr>
            <p:nvPr/>
          </p:nvSpPr>
          <p:spPr bwMode="auto">
            <a:xfrm flipV="1">
              <a:off x="6387073" y="3343718"/>
              <a:ext cx="177706" cy="1324919"/>
            </a:xfrm>
            <a:prstGeom prst="line">
              <a:avLst/>
            </a:prstGeom>
            <a:noFill/>
            <a:ln w="7308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50"/>
            <p:cNvSpPr>
              <a:spLocks noChangeShapeType="1"/>
            </p:cNvSpPr>
            <p:nvPr/>
          </p:nvSpPr>
          <p:spPr bwMode="auto">
            <a:xfrm flipV="1">
              <a:off x="6387072" y="4220946"/>
              <a:ext cx="177707" cy="428789"/>
            </a:xfrm>
            <a:prstGeom prst="line">
              <a:avLst/>
            </a:prstGeom>
            <a:noFill/>
            <a:ln w="22320">
              <a:solidFill>
                <a:srgbClr val="0000CC">
                  <a:alpha val="20000"/>
                </a:srgbClr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 flipV="1">
              <a:off x="6378700" y="4220944"/>
              <a:ext cx="270654" cy="447691"/>
            </a:xfrm>
            <a:prstGeom prst="line">
              <a:avLst/>
            </a:prstGeom>
            <a:noFill/>
            <a:ln w="22320">
              <a:solidFill>
                <a:srgbClr val="0000CC">
                  <a:alpha val="20000"/>
                </a:srgbClr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50"/>
            <p:cNvSpPr>
              <a:spLocks noChangeShapeType="1"/>
            </p:cNvSpPr>
            <p:nvPr/>
          </p:nvSpPr>
          <p:spPr bwMode="auto">
            <a:xfrm flipV="1">
              <a:off x="6378700" y="4398230"/>
              <a:ext cx="0" cy="248835"/>
            </a:xfrm>
            <a:prstGeom prst="line">
              <a:avLst/>
            </a:prstGeom>
            <a:noFill/>
            <a:ln w="22320">
              <a:solidFill>
                <a:srgbClr val="0000CC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50"/>
            <p:cNvSpPr>
              <a:spLocks noChangeShapeType="1"/>
            </p:cNvSpPr>
            <p:nvPr/>
          </p:nvSpPr>
          <p:spPr bwMode="auto">
            <a:xfrm flipH="1" flipV="1">
              <a:off x="6239094" y="4439608"/>
              <a:ext cx="139606" cy="199281"/>
            </a:xfrm>
            <a:prstGeom prst="line">
              <a:avLst/>
            </a:prstGeom>
            <a:noFill/>
            <a:ln w="22320">
              <a:solidFill>
                <a:srgbClr val="0000CC">
                  <a:alpha val="20000"/>
                </a:srgbClr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50"/>
            <p:cNvSpPr>
              <a:spLocks noChangeShapeType="1"/>
            </p:cNvSpPr>
            <p:nvPr/>
          </p:nvSpPr>
          <p:spPr bwMode="auto">
            <a:xfrm flipH="1" flipV="1">
              <a:off x="6305549" y="4236821"/>
              <a:ext cx="81523" cy="412913"/>
            </a:xfrm>
            <a:prstGeom prst="line">
              <a:avLst/>
            </a:prstGeom>
            <a:noFill/>
            <a:ln w="22320">
              <a:solidFill>
                <a:srgbClr val="0000CC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75792" y="4724601"/>
              <a:ext cx="1822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p</a:t>
              </a:r>
              <a:r>
                <a:rPr lang="en-US" baseline="-25000" dirty="0" err="1" smtClean="0"/>
                <a:t>T</a:t>
              </a:r>
              <a:r>
                <a:rPr lang="en-US" baseline="30000" dirty="0" err="1" smtClean="0"/>
                <a:t>Cut</a:t>
              </a:r>
              <a:r>
                <a:rPr lang="en-US" baseline="30000" dirty="0" smtClean="0"/>
                <a:t> </a:t>
              </a:r>
              <a:r>
                <a:rPr lang="en-US" dirty="0" smtClean="0"/>
                <a:t>&gt; 0.2 </a:t>
              </a:r>
              <a:r>
                <a:rPr lang="en-US" dirty="0" err="1" smtClean="0"/>
                <a:t>GeV</a:t>
              </a:r>
              <a:r>
                <a:rPr lang="en-US" dirty="0" smtClean="0"/>
                <a:t>/</a:t>
              </a:r>
              <a:r>
                <a:rPr lang="en-US" i="1" dirty="0" smtClean="0"/>
                <a:t>c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8764" y="2078407"/>
              <a:ext cx="936357" cy="494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R=0.2</a:t>
              </a:r>
            </a:p>
          </p:txBody>
        </p:sp>
        <p:sp>
          <p:nvSpPr>
            <p:cNvPr id="29" name="Line 50"/>
            <p:cNvSpPr>
              <a:spLocks noChangeShapeType="1"/>
            </p:cNvSpPr>
            <p:nvPr/>
          </p:nvSpPr>
          <p:spPr bwMode="auto">
            <a:xfrm flipH="1" flipV="1">
              <a:off x="5729033" y="2545650"/>
              <a:ext cx="635622" cy="0"/>
            </a:xfrm>
            <a:prstGeom prst="line">
              <a:avLst/>
            </a:prstGeom>
            <a:noFill/>
            <a:ln w="2232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Line 46"/>
          <p:cNvSpPr>
            <a:spLocks noChangeShapeType="1"/>
          </p:cNvSpPr>
          <p:nvPr/>
        </p:nvSpPr>
        <p:spPr bwMode="auto">
          <a:xfrm rot="1468302" flipH="1">
            <a:off x="2627985" y="2243472"/>
            <a:ext cx="997546" cy="459605"/>
          </a:xfrm>
          <a:prstGeom prst="line">
            <a:avLst/>
          </a:prstGeom>
          <a:ln w="50800"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571747" y="2006626"/>
            <a:ext cx="1253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Matched to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542271" y="1080231"/>
            <a:ext cx="1895748" cy="2434122"/>
            <a:chOff x="3136616" y="1706455"/>
            <a:chExt cx="2034171" cy="2594195"/>
          </a:xfrm>
        </p:grpSpPr>
        <p:grpSp>
          <p:nvGrpSpPr>
            <p:cNvPr id="38" name="Group 37"/>
            <p:cNvGrpSpPr/>
            <p:nvPr/>
          </p:nvGrpSpPr>
          <p:grpSpPr>
            <a:xfrm>
              <a:off x="3136616" y="2002275"/>
              <a:ext cx="2034171" cy="1929042"/>
              <a:chOff x="4031912" y="2079811"/>
              <a:chExt cx="2034171" cy="192904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4031912" y="2079811"/>
                <a:ext cx="2034171" cy="1929042"/>
                <a:chOff x="2111477" y="2698712"/>
                <a:chExt cx="2768597" cy="2625512"/>
              </a:xfrm>
            </p:grpSpPr>
            <p:sp>
              <p:nvSpPr>
                <p:cNvPr id="50" name="Isosceles Triangle 49"/>
                <p:cNvSpPr/>
                <p:nvPr/>
              </p:nvSpPr>
              <p:spPr>
                <a:xfrm rot="10800000">
                  <a:off x="2111478" y="2937503"/>
                  <a:ext cx="2768596" cy="2386721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2111477" y="2698712"/>
                  <a:ext cx="2768597" cy="4267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" name="Line 46"/>
              <p:cNvSpPr>
                <a:spLocks noChangeShapeType="1"/>
              </p:cNvSpPr>
              <p:nvPr/>
            </p:nvSpPr>
            <p:spPr bwMode="auto">
              <a:xfrm flipH="1" flipV="1">
                <a:off x="4809066" y="3134003"/>
                <a:ext cx="237161" cy="799986"/>
              </a:xfrm>
              <a:prstGeom prst="line">
                <a:avLst/>
              </a:prstGeom>
              <a:noFill/>
              <a:ln w="7308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6"/>
              <p:cNvSpPr>
                <a:spLocks noChangeShapeType="1"/>
              </p:cNvSpPr>
              <p:nvPr/>
            </p:nvSpPr>
            <p:spPr bwMode="auto">
              <a:xfrm flipV="1">
                <a:off x="5046321" y="2627971"/>
                <a:ext cx="177706" cy="1324919"/>
              </a:xfrm>
              <a:prstGeom prst="line">
                <a:avLst/>
              </a:prstGeom>
              <a:noFill/>
              <a:ln w="7308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50"/>
              <p:cNvSpPr>
                <a:spLocks noChangeShapeType="1"/>
              </p:cNvSpPr>
              <p:nvPr/>
            </p:nvSpPr>
            <p:spPr bwMode="auto">
              <a:xfrm flipV="1">
                <a:off x="5046320" y="3505199"/>
                <a:ext cx="177707" cy="428789"/>
              </a:xfrm>
              <a:prstGeom prst="line">
                <a:avLst/>
              </a:prstGeom>
              <a:noFill/>
              <a:ln w="22320">
                <a:solidFill>
                  <a:srgbClr val="0000CC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50"/>
              <p:cNvSpPr>
                <a:spLocks noChangeShapeType="1"/>
              </p:cNvSpPr>
              <p:nvPr/>
            </p:nvSpPr>
            <p:spPr bwMode="auto">
              <a:xfrm flipV="1">
                <a:off x="5037948" y="3505197"/>
                <a:ext cx="270654" cy="447691"/>
              </a:xfrm>
              <a:prstGeom prst="line">
                <a:avLst/>
              </a:prstGeom>
              <a:noFill/>
              <a:ln w="22320">
                <a:solidFill>
                  <a:srgbClr val="0000CC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50"/>
              <p:cNvSpPr>
                <a:spLocks noChangeShapeType="1"/>
              </p:cNvSpPr>
              <p:nvPr/>
            </p:nvSpPr>
            <p:spPr bwMode="auto">
              <a:xfrm flipV="1">
                <a:off x="5037948" y="3682483"/>
                <a:ext cx="0" cy="248835"/>
              </a:xfrm>
              <a:prstGeom prst="line">
                <a:avLst/>
              </a:prstGeom>
              <a:noFill/>
              <a:ln w="22320">
                <a:solidFill>
                  <a:srgbClr val="0000CC">
                    <a:alpha val="36000"/>
                  </a:srgbClr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50"/>
              <p:cNvSpPr>
                <a:spLocks noChangeShapeType="1"/>
              </p:cNvSpPr>
              <p:nvPr/>
            </p:nvSpPr>
            <p:spPr bwMode="auto">
              <a:xfrm flipH="1" flipV="1">
                <a:off x="4898342" y="3723861"/>
                <a:ext cx="139606" cy="199281"/>
              </a:xfrm>
              <a:prstGeom prst="line">
                <a:avLst/>
              </a:prstGeom>
              <a:noFill/>
              <a:ln w="22320">
                <a:solidFill>
                  <a:srgbClr val="0000CC">
                    <a:alpha val="36000"/>
                  </a:srgbClr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50"/>
              <p:cNvSpPr>
                <a:spLocks noChangeShapeType="1"/>
              </p:cNvSpPr>
              <p:nvPr/>
            </p:nvSpPr>
            <p:spPr bwMode="auto">
              <a:xfrm flipH="1" flipV="1">
                <a:off x="4910847" y="3521075"/>
                <a:ext cx="135474" cy="412913"/>
              </a:xfrm>
              <a:prstGeom prst="line">
                <a:avLst/>
              </a:prstGeom>
              <a:noFill/>
              <a:ln w="22320">
                <a:solidFill>
                  <a:srgbClr val="0000CC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275039" y="1706455"/>
              <a:ext cx="740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R=0.4</a:t>
              </a:r>
            </a:p>
          </p:txBody>
        </p:sp>
        <p:sp>
          <p:nvSpPr>
            <p:cNvPr id="40" name="Line 50"/>
            <p:cNvSpPr>
              <a:spLocks noChangeShapeType="1"/>
            </p:cNvSpPr>
            <p:nvPr/>
          </p:nvSpPr>
          <p:spPr bwMode="auto">
            <a:xfrm flipH="1" flipV="1">
              <a:off x="3173438" y="2173698"/>
              <a:ext cx="977493" cy="0"/>
            </a:xfrm>
            <a:prstGeom prst="line">
              <a:avLst/>
            </a:prstGeom>
            <a:noFill/>
            <a:ln w="2232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41660" y="3931318"/>
              <a:ext cx="1818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p</a:t>
              </a:r>
              <a:r>
                <a:rPr lang="en-US" b="1" baseline="-25000" dirty="0" err="1" smtClean="0">
                  <a:solidFill>
                    <a:srgbClr val="0000FF"/>
                  </a:solidFill>
                </a:rPr>
                <a:t>T</a:t>
              </a:r>
              <a:r>
                <a:rPr lang="en-US" b="1" baseline="30000" dirty="0" err="1" smtClean="0">
                  <a:solidFill>
                    <a:srgbClr val="0000FF"/>
                  </a:solidFill>
                </a:rPr>
                <a:t>Cut</a:t>
              </a:r>
              <a:r>
                <a:rPr lang="en-US" b="1" baseline="30000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smtClean="0">
                  <a:solidFill>
                    <a:srgbClr val="0000FF"/>
                  </a:solidFill>
                </a:rPr>
                <a:t>&gt; 1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GeV</a:t>
              </a:r>
              <a:r>
                <a:rPr lang="en-US" b="1" dirty="0" smtClean="0">
                  <a:solidFill>
                    <a:srgbClr val="0000FF"/>
                  </a:solidFill>
                </a:rPr>
                <a:t>/</a:t>
              </a:r>
              <a:r>
                <a:rPr lang="en-US" b="1" i="1" dirty="0" smtClean="0">
                  <a:solidFill>
                    <a:srgbClr val="0000FF"/>
                  </a:solidFill>
                </a:rPr>
                <a:t>c</a:t>
              </a:r>
            </a:p>
          </p:txBody>
        </p:sp>
      </p:grpSp>
      <p:sp>
        <p:nvSpPr>
          <p:cNvPr id="54" name="Line 46"/>
          <p:cNvSpPr>
            <a:spLocks noChangeShapeType="1"/>
          </p:cNvSpPr>
          <p:nvPr/>
        </p:nvSpPr>
        <p:spPr bwMode="auto">
          <a:xfrm rot="1468302" flipH="1">
            <a:off x="5541387" y="2294348"/>
            <a:ext cx="997546" cy="459605"/>
          </a:xfrm>
          <a:prstGeom prst="line">
            <a:avLst/>
          </a:prstGeom>
          <a:ln w="50800">
            <a:headEnd type="stealth" w="lg" len="lg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485149" y="2057502"/>
            <a:ext cx="1253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Matched to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3"/>
          <a:stretch/>
        </p:blipFill>
        <p:spPr>
          <a:xfrm>
            <a:off x="6027001" y="3612051"/>
            <a:ext cx="3116999" cy="221792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261168" y="4013892"/>
            <a:ext cx="2765833" cy="14465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Balance can not be recovered in smaller cone, </a:t>
            </a:r>
            <a:br>
              <a:rPr lang="en-US" sz="2200" dirty="0" smtClean="0"/>
            </a:br>
            <a:r>
              <a:rPr lang="en-US" sz="2200" dirty="0" smtClean="0"/>
              <a:t>or harder constituents</a:t>
            </a:r>
            <a:endParaRPr lang="en-US" sz="2200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3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3"/>
          <p:cNvGrpSpPr/>
          <p:nvPr/>
        </p:nvGrpSpPr>
        <p:grpSpPr>
          <a:xfrm>
            <a:off x="110537" y="994815"/>
            <a:ext cx="4137663" cy="3829053"/>
            <a:chOff x="0" y="0"/>
            <a:chExt cx="4597401" cy="4254501"/>
          </a:xfrm>
        </p:grpSpPr>
        <p:grpSp>
          <p:nvGrpSpPr>
            <p:cNvPr id="141" name="Group 141"/>
            <p:cNvGrpSpPr/>
            <p:nvPr/>
          </p:nvGrpSpPr>
          <p:grpSpPr>
            <a:xfrm>
              <a:off x="76200" y="914400"/>
              <a:ext cx="4521201" cy="3340101"/>
              <a:chOff x="0" y="0"/>
              <a:chExt cx="4521200" cy="3340100"/>
            </a:xfrm>
          </p:grpSpPr>
          <p:pic>
            <p:nvPicPr>
              <p:cNvPr id="139" name="evd_2.gi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8100" y="118576"/>
                <a:ext cx="4483100" cy="3221524"/>
              </a:xfrm>
              <a:prstGeom prst="rect">
                <a:avLst/>
              </a:prstGeom>
              <a:ln w="12700" cap="flat">
                <a:noFill/>
                <a:round/>
              </a:ln>
              <a:effectLst/>
            </p:spPr>
          </p:pic>
          <p:sp>
            <p:nvSpPr>
              <p:cNvPr id="140" name="Shape 140"/>
              <p:cNvSpPr/>
              <p:nvPr/>
            </p:nvSpPr>
            <p:spPr>
              <a:xfrm>
                <a:off x="0" y="0"/>
                <a:ext cx="1225406" cy="564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defTabSz="411480">
                  <a:defRPr sz="1800">
                    <a:uFillTx/>
                  </a:defRPr>
                </a:pPr>
                <a:r>
                  <a:rPr sz="1100" b="1" dirty="0" smtClean="0">
                    <a:sym typeface="Helvetica"/>
                  </a:rPr>
                  <a:t>p</a:t>
                </a:r>
                <a:r>
                  <a:rPr sz="1100" b="1" baseline="-5999" dirty="0" smtClean="0">
                    <a:sym typeface="Helvetica"/>
                  </a:rPr>
                  <a:t>T</a:t>
                </a:r>
                <a:r>
                  <a:rPr lang="en-US" sz="1100" b="1" baseline="30000" dirty="0" smtClean="0">
                    <a:sym typeface="Helvetica"/>
                  </a:rPr>
                  <a:t>C</a:t>
                </a:r>
                <a:r>
                  <a:rPr sz="1100" b="1" baseline="30000" dirty="0" smtClean="0">
                    <a:sym typeface="Helvetica"/>
                  </a:rPr>
                  <a:t>ut</a:t>
                </a:r>
                <a:r>
                  <a:rPr sz="1100" b="1" dirty="0">
                    <a:sym typeface="Helvetica"/>
                  </a:rPr>
                  <a:t>=2 GeV/c</a:t>
                </a:r>
              </a:p>
              <a:p>
                <a:pPr defTabSz="411480">
                  <a:defRPr sz="1800">
                    <a:uFillTx/>
                  </a:defRPr>
                </a:pPr>
                <a:r>
                  <a:rPr sz="1100" b="1" dirty="0">
                    <a:sym typeface="Helvetica"/>
                  </a:rPr>
                  <a:t>p</a:t>
                </a:r>
                <a:r>
                  <a:rPr sz="1100" b="1" baseline="-5999" dirty="0">
                    <a:sym typeface="Helvetica"/>
                  </a:rPr>
                  <a:t>T</a:t>
                </a:r>
                <a:r>
                  <a:rPr sz="1100" b="1" baseline="31999" dirty="0">
                    <a:sym typeface="Helvetica"/>
                  </a:rPr>
                  <a:t>Lead</a:t>
                </a:r>
                <a:r>
                  <a:rPr sz="1100" b="1" dirty="0">
                    <a:sym typeface="Helvetica"/>
                  </a:rPr>
                  <a:t>&gt;20 GeV </a:t>
                </a:r>
              </a:p>
              <a:p>
                <a:pPr defTabSz="411480">
                  <a:defRPr sz="1800">
                    <a:uFillTx/>
                  </a:defRPr>
                </a:pPr>
                <a:r>
                  <a:rPr sz="1100" b="1" dirty="0">
                    <a:sym typeface="Helvetica"/>
                  </a:rPr>
                  <a:t>p</a:t>
                </a:r>
                <a:r>
                  <a:rPr sz="1100" b="1" baseline="-5999" dirty="0">
                    <a:sym typeface="Helvetica"/>
                  </a:rPr>
                  <a:t>T</a:t>
                </a:r>
                <a:r>
                  <a:rPr sz="1100" b="1" baseline="31999" dirty="0">
                    <a:sym typeface="Helvetica"/>
                  </a:rPr>
                  <a:t>SubLead</a:t>
                </a:r>
                <a:r>
                  <a:rPr sz="1100" b="1" dirty="0">
                    <a:sym typeface="Helvetica"/>
                  </a:rPr>
                  <a:t>&gt;10 GeV</a:t>
                </a:r>
              </a:p>
            </p:txBody>
          </p:sp>
        </p:grpSp>
        <p:sp>
          <p:nvSpPr>
            <p:cNvPr id="142" name="Shape 142"/>
            <p:cNvSpPr/>
            <p:nvPr/>
          </p:nvSpPr>
          <p:spPr>
            <a:xfrm>
              <a:off x="0" y="0"/>
              <a:ext cx="4499092" cy="701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000" b="1" u="sng" dirty="0">
                  <a:uFill>
                    <a:solidFill/>
                  </a:uFill>
                  <a:sym typeface="Helvetica"/>
                </a:rPr>
                <a:t>Method 1: Random Cone (RC): </a:t>
              </a:r>
            </a:p>
            <a:p>
              <a:pPr>
                <a:spcBef>
                  <a:spcPts val="360"/>
                </a:spcBef>
                <a:defRPr sz="1800">
                  <a:uFillTx/>
                </a:defRPr>
              </a:pPr>
              <a:r>
                <a:rPr dirty="0">
                  <a:uFill>
                    <a:solidFill/>
                  </a:uFill>
                  <a:sym typeface="Helvetica"/>
                </a:rPr>
                <a:t>Take di-jet pair p</a:t>
              </a:r>
              <a:r>
                <a:rPr baseline="-5999" dirty="0">
                  <a:uFill>
                    <a:solidFill/>
                  </a:uFill>
                  <a:sym typeface="Helvetica"/>
                </a:rPr>
                <a:t>T</a:t>
              </a:r>
              <a:r>
                <a:rPr baseline="31999" dirty="0">
                  <a:uFill>
                    <a:solidFill/>
                  </a:uFill>
                  <a:sym typeface="Helvetica"/>
                </a:rPr>
                <a:t>Cut</a:t>
              </a:r>
              <a:r>
                <a:rPr dirty="0">
                  <a:uFill>
                    <a:solidFill/>
                  </a:uFill>
                  <a:sym typeface="Helvetica"/>
                </a:rPr>
                <a:t>&gt;2 GeV/c (w/o low p</a:t>
              </a:r>
              <a:r>
                <a:rPr baseline="-5999" dirty="0">
                  <a:uFill>
                    <a:solidFill/>
                  </a:uFill>
                  <a:sym typeface="Helvetica"/>
                </a:rPr>
                <a:t>T</a:t>
              </a:r>
              <a:r>
                <a:rPr dirty="0">
                  <a:uFill>
                    <a:solidFill/>
                  </a:uFill>
                  <a:sym typeface="Helvetica"/>
                </a:rPr>
                <a:t>)</a:t>
              </a:r>
            </a:p>
          </p:txBody>
        </p:sp>
      </p:grpSp>
      <p:grpSp>
        <p:nvGrpSpPr>
          <p:cNvPr id="149" name="Group 149"/>
          <p:cNvGrpSpPr/>
          <p:nvPr/>
        </p:nvGrpSpPr>
        <p:grpSpPr>
          <a:xfrm>
            <a:off x="3977508" y="1749870"/>
            <a:ext cx="4750454" cy="1257211"/>
            <a:chOff x="-2" y="100906"/>
            <a:chExt cx="5278280" cy="1396901"/>
          </a:xfrm>
        </p:grpSpPr>
        <p:sp>
          <p:nvSpPr>
            <p:cNvPr id="144" name="Shape 144"/>
            <p:cNvSpPr/>
            <p:nvPr/>
          </p:nvSpPr>
          <p:spPr>
            <a:xfrm>
              <a:off x="2763676" y="100906"/>
              <a:ext cx="2514602" cy="1128514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40" tIns="45720" rIns="91440" bIns="4572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000" dirty="0">
                  <a:uFill>
                    <a:solidFill/>
                  </a:uFill>
                  <a:sym typeface="Helvetica"/>
                </a:rPr>
                <a:t>Calculate |A</a:t>
              </a:r>
              <a:r>
                <a:rPr sz="2000" baseline="-5999" dirty="0">
                  <a:uFill>
                    <a:solidFill/>
                  </a:uFill>
                  <a:sym typeface="Helvetica"/>
                </a:rPr>
                <a:t>J</a:t>
              </a:r>
              <a:r>
                <a:rPr sz="2000" dirty="0">
                  <a:uFill>
                    <a:solidFill/>
                  </a:uFill>
                  <a:sym typeface="Helvetica"/>
                </a:rPr>
                <a:t>| with p</a:t>
              </a:r>
              <a:r>
                <a:rPr sz="2000" baseline="-5999" dirty="0">
                  <a:uFill>
                    <a:solidFill/>
                  </a:uFill>
                  <a:sym typeface="Helvetica"/>
                </a:rPr>
                <a:t>T</a:t>
              </a:r>
              <a:r>
                <a:rPr sz="2000" baseline="31999" dirty="0">
                  <a:uFill>
                    <a:solidFill/>
                  </a:uFill>
                  <a:sym typeface="Helvetica"/>
                </a:rPr>
                <a:t>Cut</a:t>
              </a:r>
              <a:r>
                <a:rPr sz="2000" dirty="0">
                  <a:uFill>
                    <a:solidFill/>
                  </a:uFill>
                  <a:sym typeface="Helvetica"/>
                </a:rPr>
                <a:t>&gt;0.2 GeV/c </a:t>
              </a:r>
              <a:br>
                <a:rPr sz="2000" dirty="0">
                  <a:uFill>
                    <a:solidFill/>
                  </a:uFill>
                  <a:sym typeface="Helvetica"/>
                </a:rPr>
              </a:br>
              <a:r>
                <a:rPr sz="2000" dirty="0">
                  <a:uFill>
                    <a:solidFill/>
                  </a:uFill>
                  <a:sym typeface="Helvetica"/>
                </a:rPr>
                <a:t>using cone of R</a:t>
              </a:r>
            </a:p>
          </p:txBody>
        </p:sp>
        <p:grpSp>
          <p:nvGrpSpPr>
            <p:cNvPr id="148" name="Group 148"/>
            <p:cNvGrpSpPr/>
            <p:nvPr/>
          </p:nvGrpSpPr>
          <p:grpSpPr>
            <a:xfrm>
              <a:off x="-2" y="127000"/>
              <a:ext cx="2380762" cy="1370807"/>
              <a:chOff x="-1" y="0"/>
              <a:chExt cx="2380760" cy="1370807"/>
            </a:xfrm>
          </p:grpSpPr>
          <p:sp>
            <p:nvSpPr>
              <p:cNvPr id="145" name="Shape 145"/>
              <p:cNvSpPr/>
              <p:nvPr/>
            </p:nvSpPr>
            <p:spPr>
              <a:xfrm flipH="1" flipV="1">
                <a:off x="-1" y="440449"/>
                <a:ext cx="2380760" cy="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1480">
                  <a:defRPr sz="1200">
                    <a:uFillTx/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101743" y="139700"/>
                <a:ext cx="1843826" cy="12311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endParaRPr dirty="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endParaRPr>
              </a:p>
              <a:p>
                <a:pPr lvl="0">
                  <a:defRPr sz="1800">
                    <a:uFillTx/>
                  </a:defRPr>
                </a:pPr>
                <a:r>
                  <a:rPr dirty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the 2 Jet vectors</a:t>
                </a:r>
              </a:p>
              <a:p>
                <a:pPr lvl="0">
                  <a:defRPr sz="1800">
                    <a:uFillTx/>
                  </a:defRPr>
                </a:pPr>
                <a:r>
                  <a:rPr dirty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into a </a:t>
                </a:r>
                <a:r>
                  <a:rPr lang="en-US"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central </a:t>
                </a:r>
              </a:p>
              <a:p>
                <a:pPr lvl="0">
                  <a:defRPr sz="1800">
                    <a:uFillTx/>
                  </a:defRPr>
                </a:pPr>
                <a:r>
                  <a:rPr lang="en-US"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 </a:t>
                </a:r>
                <a:r>
                  <a:rPr dirty="0" err="1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Au</a:t>
                </a:r>
                <a:r>
                  <a:rPr dirty="0" err="1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+Au</a:t>
                </a:r>
                <a:r>
                  <a:rPr dirty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 </a:t>
                </a:r>
                <a:r>
                  <a:rPr lang="en-US"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MB </a:t>
                </a:r>
                <a:r>
                  <a:rPr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event </a:t>
                </a:r>
                <a:endParaRPr dirty="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114443" y="0"/>
                <a:ext cx="1754409" cy="307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8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lvl="0">
                  <a:defRPr>
                    <a:uFillTx/>
                  </a:defRPr>
                </a:pPr>
                <a:r>
                  <a:rPr dirty="0">
                    <a:uFill>
                      <a:solidFill/>
                    </a:uFill>
                  </a:rPr>
                  <a:t>Embed randomly </a:t>
                </a:r>
              </a:p>
            </p:txBody>
          </p:sp>
        </p:grpSp>
      </p:grpSp>
      <p:grpSp>
        <p:nvGrpSpPr>
          <p:cNvPr id="167" name="Group 167"/>
          <p:cNvGrpSpPr/>
          <p:nvPr/>
        </p:nvGrpSpPr>
        <p:grpSpPr>
          <a:xfrm>
            <a:off x="91441" y="2804056"/>
            <a:ext cx="9052559" cy="3314664"/>
            <a:chOff x="0" y="7496"/>
            <a:chExt cx="10058400" cy="3682958"/>
          </a:xfrm>
        </p:grpSpPr>
        <p:grpSp>
          <p:nvGrpSpPr>
            <p:cNvPr id="165" name="Group 165"/>
            <p:cNvGrpSpPr/>
            <p:nvPr/>
          </p:nvGrpSpPr>
          <p:grpSpPr>
            <a:xfrm>
              <a:off x="0" y="18324"/>
              <a:ext cx="10058400" cy="3672130"/>
              <a:chOff x="0" y="18325"/>
              <a:chExt cx="10058399" cy="3672128"/>
            </a:xfrm>
          </p:grpSpPr>
          <p:grpSp>
            <p:nvGrpSpPr>
              <p:cNvPr id="159" name="Group 159"/>
              <p:cNvGrpSpPr/>
              <p:nvPr/>
            </p:nvGrpSpPr>
            <p:grpSpPr>
              <a:xfrm>
                <a:off x="5772371" y="18325"/>
                <a:ext cx="4286028" cy="3609843"/>
                <a:chOff x="128293" y="18326"/>
                <a:chExt cx="4286027" cy="3609842"/>
              </a:xfrm>
            </p:grpSpPr>
            <p:grpSp>
              <p:nvGrpSpPr>
                <p:cNvPr id="156" name="Group 156"/>
                <p:cNvGrpSpPr/>
                <p:nvPr/>
              </p:nvGrpSpPr>
              <p:grpSpPr>
                <a:xfrm>
                  <a:off x="128293" y="18326"/>
                  <a:ext cx="4286027" cy="3609842"/>
                  <a:chOff x="128293" y="18327"/>
                  <a:chExt cx="4286026" cy="3609841"/>
                </a:xfrm>
              </p:grpSpPr>
              <p:grpSp>
                <p:nvGrpSpPr>
                  <p:cNvPr id="152" name="Group 152"/>
                  <p:cNvGrpSpPr/>
                  <p:nvPr/>
                </p:nvGrpSpPr>
                <p:grpSpPr>
                  <a:xfrm>
                    <a:off x="250618" y="225599"/>
                    <a:ext cx="4163701" cy="3402569"/>
                    <a:chOff x="128288" y="0"/>
                    <a:chExt cx="4163700" cy="3402568"/>
                  </a:xfrm>
                </p:grpSpPr>
                <p:pic>
                  <p:nvPicPr>
                    <p:cNvPr id="150" name="2d_1355.gif"/>
                    <p:cNvPicPr/>
                    <p:nvPr/>
                  </p:nvPicPr>
                  <p:blipFill rotWithShape="1">
                    <a:blip r:embed="rId4">
                      <a:extLst/>
                    </a:blip>
                    <a:srcRect r="8771"/>
                    <a:stretch/>
                  </p:blipFill>
                  <p:spPr>
                    <a:xfrm>
                      <a:off x="128288" y="122924"/>
                      <a:ext cx="4163700" cy="3279644"/>
                    </a:xfrm>
                    <a:prstGeom prst="rect">
                      <a:avLst/>
                    </a:prstGeom>
                    <a:ln w="12700" cap="flat">
                      <a:noFill/>
                      <a:round/>
                    </a:ln>
                    <a:effectLst/>
                  </p:spPr>
                </p:pic>
                <p:sp>
                  <p:nvSpPr>
                    <p:cNvPr id="151" name="Shape 151"/>
                    <p:cNvSpPr/>
                    <p:nvPr/>
                  </p:nvSpPr>
                  <p:spPr>
                    <a:xfrm>
                      <a:off x="1119268" y="0"/>
                      <a:ext cx="2214691" cy="34260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/>
                      <a:endParaRPr/>
                    </a:p>
                  </p:txBody>
                </p:sp>
              </p:grpSp>
              <p:sp>
                <p:nvSpPr>
                  <p:cNvPr id="153" name="Shape 153"/>
                  <p:cNvSpPr/>
                  <p:nvPr/>
                </p:nvSpPr>
                <p:spPr>
                  <a:xfrm rot="16199985">
                    <a:off x="-733461" y="880081"/>
                    <a:ext cx="2015629" cy="29212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>
                      <a:defRPr sz="1800">
                        <a:uFillTx/>
                      </a:defRPr>
                    </a:pPr>
                    <a:r>
                      <a:rPr sz="1300" b="1">
                        <a:uFill>
                          <a:solidFill/>
                        </a:uFill>
                        <a:sym typeface="Helvetica"/>
                      </a:rPr>
                      <a:t>p</a:t>
                    </a:r>
                    <a:r>
                      <a:rPr sz="1300" b="1" baseline="-5999">
                        <a:uFill>
                          <a:solidFill/>
                        </a:uFill>
                        <a:sym typeface="Helvetica"/>
                      </a:rPr>
                      <a:t>T</a:t>
                    </a:r>
                    <a:r>
                      <a:rPr sz="1300" b="1">
                        <a:uFill>
                          <a:solidFill/>
                        </a:uFill>
                        <a:sym typeface="Helvetica"/>
                      </a:rPr>
                      <a:t> [GeV/c]</a:t>
                    </a:r>
                  </a:p>
                </p:txBody>
              </p:sp>
              <p:sp>
                <p:nvSpPr>
                  <p:cNvPr id="154" name="Shape 154"/>
                  <p:cNvSpPr/>
                  <p:nvPr/>
                </p:nvSpPr>
                <p:spPr>
                  <a:xfrm>
                    <a:off x="887711" y="3046960"/>
                    <a:ext cx="291975" cy="47777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>
                      <a:defRPr sz="1800"/>
                    </a:lvl1pPr>
                  </a:lstStyle>
                  <a:p>
                    <a:pPr lvl="0">
                      <a:defRPr>
                        <a:uFillTx/>
                      </a:defRPr>
                    </a:pPr>
                    <a:r>
                      <a:rPr dirty="0">
                        <a:uFill>
                          <a:solidFill/>
                        </a:uFill>
                      </a:rPr>
                      <a:t>η</a:t>
                    </a:r>
                  </a:p>
                </p:txBody>
              </p:sp>
              <p:sp>
                <p:nvSpPr>
                  <p:cNvPr id="155" name="Shape 155"/>
                  <p:cNvSpPr/>
                  <p:nvPr/>
                </p:nvSpPr>
                <p:spPr>
                  <a:xfrm>
                    <a:off x="3089403" y="3085398"/>
                    <a:ext cx="862649" cy="47777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>
                      <a:defRPr sz="1800"/>
                    </a:lvl1pPr>
                  </a:lstStyle>
                  <a:p>
                    <a:pPr lvl="0">
                      <a:defRPr>
                        <a:uFillTx/>
                      </a:defRPr>
                    </a:pPr>
                    <a:r>
                      <a:rPr>
                        <a:uFill>
                          <a:solidFill/>
                        </a:uFill>
                      </a:rPr>
                      <a:t>ϕ</a:t>
                    </a:r>
                  </a:p>
                </p:txBody>
              </p:sp>
            </p:grpSp>
            <p:sp>
              <p:nvSpPr>
                <p:cNvPr id="157" name="Shape 157"/>
                <p:cNvSpPr/>
                <p:nvPr/>
              </p:nvSpPr>
              <p:spPr>
                <a:xfrm>
                  <a:off x="1366321" y="2646872"/>
                  <a:ext cx="787401" cy="330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BE38F3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8" name="Shape 158"/>
                <p:cNvSpPr/>
                <p:nvPr/>
              </p:nvSpPr>
              <p:spPr>
                <a:xfrm>
                  <a:off x="2928421" y="2646872"/>
                  <a:ext cx="787401" cy="330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BE38F3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160" name="Shape 160"/>
              <p:cNvSpPr/>
              <p:nvPr/>
            </p:nvSpPr>
            <p:spPr>
              <a:xfrm>
                <a:off x="0" y="2443672"/>
                <a:ext cx="3305747" cy="10088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 sz="2000" b="1" u="sng">
                    <a:uFill>
                      <a:solidFill/>
                    </a:uFill>
                    <a:sym typeface="Helvetica"/>
                  </a:rPr>
                  <a:t>Method 2: EtaCone (EC): </a:t>
                </a:r>
              </a:p>
              <a:p>
                <a:pPr>
                  <a:spcBef>
                    <a:spcPts val="360"/>
                  </a:spcBef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  <a:sym typeface="Helvetica"/>
                  </a:rPr>
                  <a:t>Take di-jet pair </a:t>
                </a:r>
                <a:br>
                  <a:rPr>
                    <a:uFill>
                      <a:solidFill/>
                    </a:uFill>
                    <a:sym typeface="Helvetica"/>
                  </a:rPr>
                </a:br>
                <a:r>
                  <a:rPr>
                    <a:uFill>
                      <a:solidFill/>
                    </a:uFill>
                    <a:sym typeface="Helvetica"/>
                  </a:rPr>
                  <a:t>p</a:t>
                </a:r>
                <a:r>
                  <a:rPr baseline="-5999">
                    <a:uFill>
                      <a:solidFill/>
                    </a:uFill>
                    <a:sym typeface="Helvetica"/>
                  </a:rPr>
                  <a:t>T</a:t>
                </a:r>
                <a:r>
                  <a:rPr baseline="31999">
                    <a:uFill>
                      <a:solidFill/>
                    </a:uFill>
                    <a:sym typeface="Helvetica"/>
                  </a:rPr>
                  <a:t>Cut</a:t>
                </a:r>
                <a:r>
                  <a:rPr>
                    <a:uFill>
                      <a:solidFill/>
                    </a:uFill>
                    <a:sym typeface="Helvetica"/>
                  </a:rPr>
                  <a:t>&gt;2 GeV/c (w/o low p</a:t>
                </a:r>
                <a:r>
                  <a:rPr baseline="-5999">
                    <a:uFill>
                      <a:solidFill/>
                    </a:uFill>
                    <a:sym typeface="Helvetica"/>
                  </a:rPr>
                  <a:t>T</a:t>
                </a:r>
                <a:r>
                  <a:rPr>
                    <a:uFill>
                      <a:solidFill/>
                    </a:uFill>
                    <a:sym typeface="Helvetica"/>
                  </a:rPr>
                  <a:t>)</a:t>
                </a:r>
              </a:p>
            </p:txBody>
          </p:sp>
          <p:grpSp>
            <p:nvGrpSpPr>
              <p:cNvPr id="164" name="Group 164"/>
              <p:cNvGrpSpPr/>
              <p:nvPr/>
            </p:nvGrpSpPr>
            <p:grpSpPr>
              <a:xfrm>
                <a:off x="3352798" y="2011872"/>
                <a:ext cx="2741814" cy="1678581"/>
                <a:chOff x="-1" y="0"/>
                <a:chExt cx="2741812" cy="1678580"/>
              </a:xfrm>
            </p:grpSpPr>
            <p:sp>
              <p:nvSpPr>
                <p:cNvPr id="161" name="Shape 161"/>
                <p:cNvSpPr/>
                <p:nvPr/>
              </p:nvSpPr>
              <p:spPr>
                <a:xfrm flipH="1" flipV="1">
                  <a:off x="-1" y="440449"/>
                  <a:ext cx="2380760" cy="2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round/>
                  <a:head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148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62" name="Shape 162"/>
                <p:cNvSpPr/>
                <p:nvPr/>
              </p:nvSpPr>
              <p:spPr>
                <a:xfrm>
                  <a:off x="101743" y="139700"/>
                  <a:ext cx="2640068" cy="153888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lvl="0">
                    <a:defRPr sz="1800">
                      <a:uFillTx/>
                    </a:defRPr>
                  </a:pPr>
                  <a:endParaRPr dirty="0">
                    <a:uFill>
                      <a:solidFill/>
                    </a:uFill>
                    <a:sym typeface="Helvetica"/>
                  </a:endParaRPr>
                </a:p>
                <a:p>
                  <a:pPr lvl="0">
                    <a:defRPr sz="1800">
                      <a:uFillTx/>
                    </a:defRPr>
                  </a:pPr>
                  <a:r>
                    <a:rPr dirty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vectors into </a:t>
                  </a:r>
                  <a: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a </a:t>
                  </a: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Au</a:t>
                  </a:r>
                  <a:r>
                    <a:rPr dirty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+Au </a:t>
                  </a: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HT</a:t>
                  </a:r>
                  <a: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/>
                  </a:r>
                  <a:b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</a:b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event</a:t>
                  </a:r>
                  <a:r>
                    <a:rPr lang="en-US" dirty="0" smtClean="0">
                      <a:uFill>
                        <a:solidFill/>
                      </a:uFill>
                      <a:sym typeface="Helvetica"/>
                    </a:rPr>
                    <a:t>, </a:t>
                  </a: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 2R</a:t>
                  </a:r>
                  <a: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 </a:t>
                  </a: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away </a:t>
                  </a:r>
                  <a:r>
                    <a:rPr dirty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from </a:t>
                  </a:r>
                  <a: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/>
                  </a:r>
                  <a:b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</a:b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reconstructed di</a:t>
                  </a:r>
                  <a:r>
                    <a:rPr dirty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-jet </a:t>
                  </a:r>
                  <a:endParaRPr lang="en-US"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endParaRPr>
                </a:p>
                <a:p>
                  <a:pPr lvl="0">
                    <a:defRPr sz="1800">
                      <a:uFillTx/>
                    </a:defRPr>
                  </a:pP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pair in that event </a:t>
                  </a:r>
                  <a:endParaRPr dirty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endParaRPr>
                </a:p>
              </p:txBody>
            </p:sp>
            <p:sp>
              <p:nvSpPr>
                <p:cNvPr id="163" name="Shape 163"/>
                <p:cNvSpPr/>
                <p:nvPr/>
              </p:nvSpPr>
              <p:spPr>
                <a:xfrm>
                  <a:off x="114443" y="0"/>
                  <a:ext cx="1937851" cy="3077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>
                    <a:defRPr sz="1800"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lvl="0">
                    <a:defRPr>
                      <a:uFillTx/>
                    </a:defRPr>
                  </a:pPr>
                  <a:r>
                    <a:rPr dirty="0">
                      <a:uFill>
                        <a:solidFill/>
                      </a:uFill>
                    </a:rPr>
                    <a:t>Embed the two Jet</a:t>
                  </a:r>
                </a:p>
              </p:txBody>
            </p:sp>
          </p:grpSp>
        </p:grpSp>
        <p:sp>
          <p:nvSpPr>
            <p:cNvPr id="166" name="Shape 166"/>
            <p:cNvSpPr/>
            <p:nvPr/>
          </p:nvSpPr>
          <p:spPr>
            <a:xfrm flipH="1">
              <a:off x="7737706" y="7496"/>
              <a:ext cx="4" cy="62377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35" name="Shape 136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lIns="82296" tIns="41148" rIns="82296" bIns="41148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 b="0" i="0">
                <a:uFillTx/>
              </a:defRPr>
            </a:pPr>
            <a:r>
              <a:rPr lang="en-US" sz="2800" i="0" dirty="0" smtClean="0">
                <a:uFill>
                  <a:solidFill/>
                </a:uFill>
              </a:rPr>
              <a:t>Null-Hypothesis: </a:t>
            </a:r>
            <a:br>
              <a:rPr lang="en-US" sz="2800" i="0" dirty="0" smtClean="0">
                <a:uFill>
                  <a:solidFill/>
                </a:uFill>
              </a:rPr>
            </a:br>
            <a:r>
              <a:rPr lang="en-US" sz="2800" i="0" dirty="0" smtClean="0">
                <a:uFill>
                  <a:solidFill/>
                </a:uFill>
              </a:rPr>
              <a:t>Balance Restored by Uncorrelated BG?</a:t>
            </a:r>
            <a:endParaRPr lang="en-US" sz="2500" b="1" i="0" dirty="0">
              <a:uFill>
                <a:solidFill/>
              </a:u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rmAutofit/>
          </a:bodyPr>
          <a:lstStyle>
            <a:lvl1pPr>
              <a:defRPr i="1"/>
            </a:lvl1pPr>
          </a:lstStyle>
          <a:p>
            <a:pPr lvl="0">
              <a:defRPr sz="1800" b="0" i="0">
                <a:uFillTx/>
              </a:defRPr>
            </a:pPr>
            <a:r>
              <a:rPr lang="en-US" sz="2800" i="0" dirty="0" smtClean="0">
                <a:uFill>
                  <a:solidFill/>
                </a:uFill>
              </a:rPr>
              <a:t>Effect of Background Fluctuations</a:t>
            </a:r>
            <a:endParaRPr sz="2800" b="1" dirty="0">
              <a:uFill>
                <a:solidFill/>
              </a:u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pic>
        <p:nvPicPr>
          <p:cNvPr id="171" name="aj_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503170" y="211455"/>
            <a:ext cx="4617720" cy="6480810"/>
          </a:xfrm>
          <a:prstGeom prst="rect">
            <a:avLst/>
          </a:prstGeom>
          <a:ln w="12700">
            <a:round/>
          </a:ln>
        </p:spPr>
      </p:pic>
      <p:sp>
        <p:nvSpPr>
          <p:cNvPr id="172" name="Shape 172"/>
          <p:cNvSpPr/>
          <p:nvPr/>
        </p:nvSpPr>
        <p:spPr>
          <a:xfrm>
            <a:off x="2141693" y="1298822"/>
            <a:ext cx="5242507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b="1" dirty="0">
                <a:uFill>
                  <a:solidFill/>
                </a:uFill>
                <a:sym typeface="Helvetica"/>
              </a:rPr>
              <a:t>Anti-k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dirty="0">
                <a:uFill>
                  <a:solidFill/>
                </a:uFill>
                <a:sym typeface="Helvetica"/>
              </a:rPr>
              <a:t> R=0.4, </a:t>
            </a:r>
            <a:r>
              <a:rPr lang="en-US" sz="1300" b="1" dirty="0">
                <a:uFill>
                  <a:solidFill/>
                </a:uFill>
                <a:sym typeface="Helvetica"/>
              </a:rPr>
              <a:t>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&gt;20 GeV &amp;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SubLead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&gt;10 GeV with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1999" dirty="0">
                <a:uFill>
                  <a:solidFill/>
                </a:uFill>
                <a:sym typeface="Helvetica"/>
              </a:rPr>
              <a:t>cut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</a:t>
            </a:r>
            <a:r>
              <a:rPr sz="1300" b="1" dirty="0" smtClean="0">
                <a:uFill>
                  <a:solidFill/>
                </a:uFill>
                <a:sym typeface="Helvetica"/>
              </a:rPr>
              <a:t>2 </a:t>
            </a:r>
            <a:r>
              <a:rPr sz="1300" b="1" dirty="0">
                <a:uFill>
                  <a:solidFill/>
                </a:uFill>
                <a:sym typeface="Helvetica"/>
              </a:rPr>
              <a:t>GeV/c</a:t>
            </a:r>
          </a:p>
        </p:txBody>
      </p:sp>
      <p:sp>
        <p:nvSpPr>
          <p:cNvPr id="173" name="Shape 173"/>
          <p:cNvSpPr/>
          <p:nvPr/>
        </p:nvSpPr>
        <p:spPr>
          <a:xfrm>
            <a:off x="7011654" y="5407190"/>
            <a:ext cx="823116" cy="2769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|A</a:t>
            </a:r>
            <a:r>
              <a:rPr baseline="-5999" dirty="0">
                <a:uFill>
                  <a:solidFill/>
                </a:uFill>
                <a:sym typeface="Helvetica"/>
              </a:rPr>
              <a:t>J</a:t>
            </a:r>
            <a:r>
              <a:rPr dirty="0">
                <a:uFill>
                  <a:solidFill/>
                </a:uFill>
                <a:sym typeface="Helvetica"/>
              </a:rPr>
              <a:t>|</a:t>
            </a:r>
          </a:p>
        </p:txBody>
      </p:sp>
      <p:grpSp>
        <p:nvGrpSpPr>
          <p:cNvPr id="176" name="Group 176"/>
          <p:cNvGrpSpPr/>
          <p:nvPr/>
        </p:nvGrpSpPr>
        <p:grpSpPr>
          <a:xfrm>
            <a:off x="5863590" y="3354705"/>
            <a:ext cx="1095677" cy="377220"/>
            <a:chOff x="0" y="0"/>
            <a:chExt cx="1217418" cy="419133"/>
          </a:xfrm>
        </p:grpSpPr>
        <p:pic>
          <p:nvPicPr>
            <p:cNvPr id="174" name="StarIcon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5" name="Shape 175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Preliminary</a:t>
              </a:r>
            </a:p>
          </p:txBody>
        </p:sp>
      </p:grpSp>
      <p:grpSp>
        <p:nvGrpSpPr>
          <p:cNvPr id="179" name="Group 179"/>
          <p:cNvGrpSpPr/>
          <p:nvPr/>
        </p:nvGrpSpPr>
        <p:grpSpPr>
          <a:xfrm>
            <a:off x="262889" y="3531869"/>
            <a:ext cx="3360421" cy="1340048"/>
            <a:chOff x="0" y="103636"/>
            <a:chExt cx="3733799" cy="1488942"/>
          </a:xfrm>
        </p:grpSpPr>
        <p:sp>
          <p:nvSpPr>
            <p:cNvPr id="177" name="Shape 177"/>
            <p:cNvSpPr/>
            <p:nvPr/>
          </p:nvSpPr>
          <p:spPr>
            <a:xfrm flipH="1">
              <a:off x="1391359" y="103636"/>
              <a:ext cx="2342440" cy="104267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0" y="840236"/>
              <a:ext cx="1232628" cy="7523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200" dirty="0">
                  <a:uFill>
                    <a:solidFill/>
                  </a:uFill>
                  <a:sym typeface="Helvetica"/>
                </a:rPr>
                <a:t>Method 1 </a:t>
              </a:r>
            </a:p>
            <a:p>
              <a:pPr lvl="0">
                <a:defRPr sz="1800">
                  <a:uFillTx/>
                </a:defRPr>
              </a:pPr>
              <a:r>
                <a:rPr sz="2200" dirty="0">
                  <a:uFill>
                    <a:solidFill/>
                  </a:uFill>
                  <a:sym typeface="Helvetica"/>
                </a:rPr>
                <a:t>(RC)</a:t>
              </a:r>
            </a:p>
          </p:txBody>
        </p:sp>
      </p:grpSp>
      <p:grpSp>
        <p:nvGrpSpPr>
          <p:cNvPr id="182" name="Group 182"/>
          <p:cNvGrpSpPr/>
          <p:nvPr/>
        </p:nvGrpSpPr>
        <p:grpSpPr>
          <a:xfrm>
            <a:off x="5932808" y="3898813"/>
            <a:ext cx="2796177" cy="677108"/>
            <a:chOff x="0" y="0"/>
            <a:chExt cx="3106861" cy="752341"/>
          </a:xfrm>
        </p:grpSpPr>
        <p:sp>
          <p:nvSpPr>
            <p:cNvPr id="180" name="Shape 180"/>
            <p:cNvSpPr/>
            <p:nvPr/>
          </p:nvSpPr>
          <p:spPr>
            <a:xfrm flipV="1">
              <a:off x="0" y="394803"/>
              <a:ext cx="1862742" cy="3356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874233" y="0"/>
              <a:ext cx="1232628" cy="752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200">
                  <a:uFill>
                    <a:solidFill/>
                  </a:uFill>
                  <a:sym typeface="Helvetica"/>
                </a:rPr>
                <a:t>Method 2 </a:t>
              </a:r>
            </a:p>
            <a:p>
              <a:pPr lvl="0">
                <a:defRPr sz="1800">
                  <a:uFillTx/>
                </a:defRPr>
              </a:pPr>
              <a:r>
                <a:rPr sz="2200">
                  <a:uFill>
                    <a:solidFill/>
                  </a:uFill>
                  <a:sym typeface="Helvetica"/>
                </a:rPr>
                <a:t>(EC)</a:t>
              </a:r>
            </a:p>
          </p:txBody>
        </p:sp>
      </p:grpSp>
      <p:sp>
        <p:nvSpPr>
          <p:cNvPr id="183" name="Shape 183"/>
          <p:cNvSpPr/>
          <p:nvPr/>
        </p:nvSpPr>
        <p:spPr>
          <a:xfrm>
            <a:off x="2043508" y="1589284"/>
            <a:ext cx="1497331" cy="1897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251461" y="2903220"/>
            <a:ext cx="102592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100" dirty="0">
                <a:uFill>
                  <a:solidFill/>
                </a:uFill>
                <a:sym typeface="Helvetica"/>
              </a:rPr>
              <a:t>Sys. Uncertainties:</a:t>
            </a:r>
            <a:br>
              <a:rPr sz="1100" dirty="0">
                <a:uFill>
                  <a:solidFill/>
                </a:uFill>
                <a:sym typeface="Helvetica"/>
              </a:rPr>
            </a:br>
            <a:r>
              <a:rPr sz="1100" dirty="0">
                <a:uFill>
                  <a:solidFill/>
                </a:uFill>
                <a:sym typeface="Helvetica"/>
              </a:rPr>
              <a:t>- tracking eff. 6%</a:t>
            </a:r>
            <a:br>
              <a:rPr sz="1100" dirty="0">
                <a:uFill>
                  <a:solidFill/>
                </a:uFill>
                <a:sym typeface="Helvetica"/>
              </a:rPr>
            </a:br>
            <a:r>
              <a:rPr sz="1100" dirty="0">
                <a:uFill>
                  <a:solidFill/>
                </a:uFill>
                <a:sym typeface="Helvetica"/>
              </a:rPr>
              <a:t>- tower energy</a:t>
            </a:r>
            <a:br>
              <a:rPr sz="1100" dirty="0">
                <a:uFill>
                  <a:solidFill/>
                </a:uFill>
                <a:sym typeface="Helvetica"/>
              </a:rPr>
            </a:br>
            <a:r>
              <a:rPr sz="1100" dirty="0">
                <a:uFill>
                  <a:solidFill/>
                </a:uFill>
                <a:sym typeface="Helvetica"/>
              </a:rPr>
              <a:t>  scale 2% </a:t>
            </a:r>
          </a:p>
        </p:txBody>
      </p:sp>
      <p:sp>
        <p:nvSpPr>
          <p:cNvPr id="185" name="Shape 185"/>
          <p:cNvSpPr/>
          <p:nvPr/>
        </p:nvSpPr>
        <p:spPr>
          <a:xfrm>
            <a:off x="1776725" y="5577840"/>
            <a:ext cx="5692140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>
                <a:sym typeface="Helvetica"/>
              </a:rPr>
              <a:t>Balancing of </a:t>
            </a:r>
            <a:r>
              <a:rPr sz="2200" b="1" dirty="0" smtClean="0">
                <a:sym typeface="Helvetica"/>
              </a:rPr>
              <a:t>Au+Au </a:t>
            </a:r>
            <a:r>
              <a:rPr sz="2200" b="1" dirty="0">
                <a:sym typeface="Helvetica"/>
              </a:rPr>
              <a:t>matched di-jets due to </a:t>
            </a:r>
            <a:br>
              <a:rPr sz="2200" b="1" dirty="0">
                <a:sym typeface="Helvetica"/>
              </a:rPr>
            </a:br>
            <a:r>
              <a:rPr sz="2200" b="1" dirty="0">
                <a:solidFill>
                  <a:srgbClr val="A1101A"/>
                </a:solidFill>
                <a:sym typeface="Helvetica"/>
              </a:rPr>
              <a:t>correlated signal yield</a:t>
            </a:r>
            <a:r>
              <a:rPr sz="2200" b="1" dirty="0">
                <a:sym typeface="Helvetica"/>
              </a:rPr>
              <a:t> in a cone of R=0.4  </a:t>
            </a:r>
          </a:p>
        </p:txBody>
      </p:sp>
      <p:sp>
        <p:nvSpPr>
          <p:cNvPr id="186" name="Shape 186"/>
          <p:cNvSpPr/>
          <p:nvPr/>
        </p:nvSpPr>
        <p:spPr>
          <a:xfrm rot="16200000">
            <a:off x="943513" y="1881413"/>
            <a:ext cx="1404814" cy="2616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Event Fraction</a:t>
            </a:r>
          </a:p>
        </p:txBody>
      </p:sp>
      <p:sp useBgFill="1">
        <p:nvSpPr>
          <p:cNvPr id="22" name="TextBox 21"/>
          <p:cNvSpPr txBox="1"/>
          <p:nvPr/>
        </p:nvSpPr>
        <p:spPr>
          <a:xfrm>
            <a:off x="5578895" y="2858800"/>
            <a:ext cx="151936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Central </a:t>
            </a:r>
            <a:r>
              <a:rPr lang="en-US" sz="1300" b="1" dirty="0" err="1" smtClean="0"/>
              <a:t>Au+Au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anti-</a:t>
            </a:r>
            <a:r>
              <a:rPr lang="en-US" sz="1300" b="1" dirty="0" err="1" smtClean="0"/>
              <a:t>k</a:t>
            </a:r>
            <a:r>
              <a:rPr lang="en-US" sz="1300" b="1" baseline="-25000" dirty="0" err="1" smtClean="0"/>
              <a:t>T</a:t>
            </a:r>
            <a:r>
              <a:rPr lang="en-US" sz="1300" b="1" dirty="0" smtClean="0"/>
              <a:t>, R=0.4</a:t>
            </a:r>
            <a:endParaRPr lang="en-US" sz="13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7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Unfolding in One Slide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9313" y="1303579"/>
            <a:ext cx="4772153" cy="26879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 smtClean="0"/>
              <a:t>Embedding known truth </a:t>
            </a:r>
          </a:p>
          <a:p>
            <a:r>
              <a:rPr lang="en-US" sz="2200" dirty="0">
                <a:sym typeface="Wingdings"/>
              </a:rPr>
              <a:t>	</a:t>
            </a:r>
            <a:r>
              <a:rPr lang="en-US" sz="2200" dirty="0" smtClean="0">
                <a:sym typeface="Wingdings"/>
              </a:rPr>
              <a:t> Matrix relationship</a:t>
            </a:r>
          </a:p>
          <a:p>
            <a:r>
              <a:rPr lang="en-US" sz="2200" dirty="0" smtClean="0">
                <a:sym typeface="Wingdings"/>
              </a:rPr>
              <a:t>	</a:t>
            </a:r>
            <a:r>
              <a:rPr lang="en-US" sz="2200" i="1" dirty="0" err="1" smtClean="0">
                <a:sym typeface="Wingdings"/>
              </a:rPr>
              <a:t>p</a:t>
            </a:r>
            <a:r>
              <a:rPr lang="en-US" sz="2200" i="1" baseline="-25000" dirty="0" err="1" smtClean="0">
                <a:sym typeface="Wingdings"/>
              </a:rPr>
              <a:t>T</a:t>
            </a:r>
            <a:r>
              <a:rPr lang="en-US" sz="2200" baseline="30000" dirty="0" err="1" smtClean="0">
                <a:sym typeface="Wingdings"/>
              </a:rPr>
              <a:t>meas</a:t>
            </a:r>
            <a:r>
              <a:rPr lang="en-US" sz="2200" baseline="-25000" dirty="0" smtClean="0">
                <a:sym typeface="Wingdings"/>
              </a:rPr>
              <a:t> </a:t>
            </a:r>
            <a:r>
              <a:rPr lang="en-US" sz="2200" dirty="0" smtClean="0">
                <a:sym typeface="Wingdings"/>
              </a:rPr>
              <a:t>= A </a:t>
            </a:r>
            <a:r>
              <a:rPr lang="en-US" sz="2200" i="1" dirty="0" err="1" smtClean="0">
                <a:sym typeface="Wingdings"/>
              </a:rPr>
              <a:t>p</a:t>
            </a:r>
            <a:r>
              <a:rPr lang="en-US" sz="2200" i="1" baseline="-25000" dirty="0" err="1" smtClean="0">
                <a:sym typeface="Wingdings"/>
              </a:rPr>
              <a:t>T</a:t>
            </a:r>
            <a:r>
              <a:rPr lang="en-US" sz="2200" baseline="30000" dirty="0" err="1" smtClean="0">
                <a:sym typeface="Wingdings"/>
              </a:rPr>
              <a:t>truth</a:t>
            </a:r>
            <a:endParaRPr lang="en-US" sz="2200" dirty="0" smtClean="0">
              <a:sym typeface="Wingdings"/>
            </a:endParaRPr>
          </a:p>
          <a:p>
            <a:endParaRPr lang="en-US" sz="2200" dirty="0">
              <a:sym typeface="Wingdings"/>
            </a:endParaRPr>
          </a:p>
          <a:p>
            <a:r>
              <a:rPr lang="en-US" sz="2200" b="1" dirty="0" smtClean="0">
                <a:sym typeface="Wingdings"/>
              </a:rPr>
              <a:t>Response matrix</a:t>
            </a:r>
            <a:r>
              <a:rPr lang="en-US" sz="2200" dirty="0" smtClean="0">
                <a:sym typeface="Wingdings"/>
              </a:rPr>
              <a:t> A</a:t>
            </a:r>
          </a:p>
          <a:p>
            <a:r>
              <a:rPr lang="en-US" sz="2200" dirty="0" smtClean="0">
                <a:sym typeface="Wingdings"/>
              </a:rPr>
              <a:t>- typically rectangular (more </a:t>
            </a:r>
            <a:r>
              <a:rPr lang="en-US" sz="2200" i="1" dirty="0" err="1" smtClean="0">
                <a:sym typeface="Wingdings"/>
              </a:rPr>
              <a:t>p</a:t>
            </a:r>
            <a:r>
              <a:rPr lang="en-US" sz="2200" i="1" baseline="-25000" dirty="0" err="1" smtClean="0">
                <a:sym typeface="Wingdings"/>
              </a:rPr>
              <a:t>T</a:t>
            </a:r>
            <a:r>
              <a:rPr lang="en-US" sz="2200" baseline="30000" dirty="0" err="1" smtClean="0">
                <a:sym typeface="Wingdings"/>
              </a:rPr>
              <a:t>meas</a:t>
            </a:r>
            <a:r>
              <a:rPr lang="en-US" sz="2200" baseline="30000" dirty="0" smtClean="0">
                <a:sym typeface="Wingdings"/>
              </a:rPr>
              <a:t> </a:t>
            </a:r>
            <a:r>
              <a:rPr lang="en-US" sz="2200" dirty="0" smtClean="0">
                <a:sym typeface="Wingdings"/>
              </a:rPr>
              <a:t>bins)</a:t>
            </a:r>
          </a:p>
          <a:p>
            <a:r>
              <a:rPr lang="en-US" sz="2200" dirty="0" smtClean="0">
                <a:sym typeface="Wingdings"/>
              </a:rPr>
              <a:t>- ideally close to diagonal</a:t>
            </a:r>
            <a:endParaRPr lang="en-US" sz="2200" dirty="0">
              <a:sym typeface="Wingdings"/>
            </a:endParaRPr>
          </a:p>
          <a:p>
            <a:endParaRPr lang="en-US" sz="2200" baseline="-25000" dirty="0" smtClean="0"/>
          </a:p>
        </p:txBody>
      </p:sp>
      <p:pic>
        <p:nvPicPr>
          <p:cNvPr id="9" name="Picture 8" descr="respon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8667"/>
            <a:ext cx="2317419" cy="20044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0664" y="4164846"/>
            <a:ext cx="2590802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 smtClean="0"/>
              <a:t>Challenge:</a:t>
            </a:r>
            <a:br>
              <a:rPr lang="en-US" sz="2200" dirty="0" smtClean="0"/>
            </a:br>
            <a:r>
              <a:rPr lang="en-US" sz="2200" dirty="0" smtClean="0"/>
              <a:t>Numerical Inversion ignores error bars</a:t>
            </a:r>
          </a:p>
          <a:p>
            <a:r>
              <a:rPr lang="en-US" sz="2200" dirty="0" smtClean="0">
                <a:sym typeface="Wingdings"/>
              </a:rPr>
              <a:t> need to smooth fluctuations</a:t>
            </a:r>
            <a:endParaRPr lang="en-US" sz="2200" dirty="0">
              <a:sym typeface="Wingdings"/>
            </a:endParaRPr>
          </a:p>
          <a:p>
            <a:endParaRPr lang="en-US" sz="2200" dirty="0">
              <a:sym typeface="Wingding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39264" y="1159646"/>
            <a:ext cx="3718469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/>
              <a:t>1) </a:t>
            </a:r>
            <a:r>
              <a:rPr lang="en-US" sz="2000" b="1" dirty="0" smtClean="0">
                <a:sym typeface="Wingdings"/>
              </a:rPr>
              <a:t>SVD with regularization</a:t>
            </a:r>
          </a:p>
          <a:p>
            <a:r>
              <a:rPr lang="en-US" i="1" dirty="0" smtClean="0">
                <a:sym typeface="Wingdings"/>
              </a:rPr>
              <a:t>A. </a:t>
            </a:r>
            <a:r>
              <a:rPr lang="en-US" i="1" dirty="0" err="1" smtClean="0">
                <a:sym typeface="Wingdings"/>
              </a:rPr>
              <a:t>Hoecker</a:t>
            </a:r>
            <a:r>
              <a:rPr lang="en-US" i="1" dirty="0">
                <a:sym typeface="Wingdings"/>
              </a:rPr>
              <a:t>, </a:t>
            </a:r>
            <a:r>
              <a:rPr lang="en-US" i="1" dirty="0" smtClean="0">
                <a:sym typeface="Wingdings"/>
              </a:rPr>
              <a:t>V.  </a:t>
            </a:r>
            <a:r>
              <a:rPr lang="en-US" i="1" dirty="0" err="1" smtClean="0">
                <a:sym typeface="Wingdings"/>
              </a:rPr>
              <a:t>Kartvelishvili</a:t>
            </a:r>
            <a:endParaRPr lang="en-US" i="1" dirty="0" smtClean="0">
              <a:sym typeface="Wingdings"/>
            </a:endParaRPr>
          </a:p>
          <a:p>
            <a:r>
              <a:rPr lang="is-IS" i="1" dirty="0">
                <a:sym typeface="Wingdings"/>
              </a:rPr>
              <a:t>arXiv:hep-ph/</a:t>
            </a:r>
            <a:r>
              <a:rPr lang="is-IS" i="1" dirty="0" smtClean="0">
                <a:sym typeface="Wingdings"/>
              </a:rPr>
              <a:t>9509307</a:t>
            </a:r>
          </a:p>
          <a:p>
            <a:r>
              <a:rPr lang="en-US" sz="2000" b="1" dirty="0" smtClean="0"/>
              <a:t>2) </a:t>
            </a:r>
            <a:r>
              <a:rPr lang="en-US" sz="2000" b="1" dirty="0" smtClean="0">
                <a:sym typeface="Wingdings"/>
              </a:rPr>
              <a:t>Iterative Bayesian</a:t>
            </a:r>
            <a:endParaRPr lang="en-US" sz="2000" b="1" dirty="0">
              <a:sym typeface="Wingdings"/>
            </a:endParaRPr>
          </a:p>
          <a:p>
            <a:r>
              <a:rPr lang="en-US" i="1" dirty="0" smtClean="0">
                <a:sym typeface="Wingdings"/>
              </a:rPr>
              <a:t>G. </a:t>
            </a:r>
            <a:r>
              <a:rPr lang="en-US" i="1" dirty="0" err="1" smtClean="0">
                <a:sym typeface="Wingdings"/>
              </a:rPr>
              <a:t>D’Agostini</a:t>
            </a:r>
            <a:endParaRPr lang="en-US" i="1" dirty="0">
              <a:sym typeface="Wingdings"/>
            </a:endParaRPr>
          </a:p>
          <a:p>
            <a:r>
              <a:rPr lang="fi-FI" i="1" dirty="0">
                <a:sym typeface="Wingdings"/>
              </a:rPr>
              <a:t>arXiv:</a:t>
            </a:r>
            <a:r>
              <a:rPr lang="fi-FI" i="1" dirty="0" smtClean="0">
                <a:sym typeface="Wingdings"/>
              </a:rPr>
              <a:t>1010.0632</a:t>
            </a:r>
            <a:endParaRPr lang="is-IS" i="1" dirty="0">
              <a:sym typeface="Wingding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5054" y="0"/>
            <a:ext cx="24556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1600" dirty="0" smtClean="0">
                <a:solidFill>
                  <a:prstClr val="black"/>
                </a:solidFill>
              </a:rPr>
              <a:t>Implementation:</a:t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2000" b="1" dirty="0" err="1" smtClean="0">
                <a:solidFill>
                  <a:prstClr val="black"/>
                </a:solidFill>
              </a:rPr>
              <a:t>RooUnfold</a:t>
            </a:r>
            <a:r>
              <a:rPr lang="en-US" sz="2000" b="1" dirty="0" smtClean="0">
                <a:solidFill>
                  <a:prstClr val="black"/>
                </a:solidFill>
              </a:rPr>
              <a:t/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it-IT" sz="1600" i="1" dirty="0" smtClean="0">
                <a:solidFill>
                  <a:srgbClr val="464653"/>
                </a:solidFill>
              </a:rPr>
              <a:t>T. Adye ey al.</a:t>
            </a:r>
            <a:r>
              <a:rPr lang="it-IT" sz="1600" i="1" dirty="0">
                <a:solidFill>
                  <a:srgbClr val="464653"/>
                </a:solidFill>
              </a:rPr>
              <a:t/>
            </a:r>
            <a:br>
              <a:rPr lang="it-IT" sz="1600" i="1" dirty="0">
                <a:solidFill>
                  <a:srgbClr val="464653"/>
                </a:solidFill>
              </a:rPr>
            </a:br>
            <a:r>
              <a:rPr lang="nb-NO" sz="1600" i="1" dirty="0">
                <a:solidFill>
                  <a:srgbClr val="464653"/>
                </a:solidFill>
              </a:rPr>
              <a:t>arXiv:1105.1160</a:t>
            </a:r>
            <a:endParaRPr lang="it-IT" sz="1600" i="1" dirty="0">
              <a:solidFill>
                <a:srgbClr val="464653"/>
              </a:solidFill>
            </a:endParaRPr>
          </a:p>
        </p:txBody>
      </p:sp>
      <p:pic>
        <p:nvPicPr>
          <p:cNvPr id="14" name="Picture 3" descr="A_Unfold_Levy_0_10_H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2" b="3755"/>
          <a:stretch/>
        </p:blipFill>
        <p:spPr bwMode="auto">
          <a:xfrm>
            <a:off x="5549717" y="3200400"/>
            <a:ext cx="3190930" cy="307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3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pp</a:t>
            </a:r>
            <a:r>
              <a:rPr lang="en-US" dirty="0" smtClean="0"/>
              <a:t> Reference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1199878"/>
            <a:ext cx="4327663" cy="3318262"/>
            <a:chOff x="0" y="1296098"/>
            <a:chExt cx="4327663" cy="3318262"/>
          </a:xfrm>
        </p:grpSpPr>
        <p:pic>
          <p:nvPicPr>
            <p:cNvPr id="10" name="evd_0.2.gi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96098"/>
              <a:ext cx="4327663" cy="3318262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457200" y="1493397"/>
              <a:ext cx="1519992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Au+Au</a:t>
              </a:r>
              <a:r>
                <a:rPr lang="en-US" sz="2000" b="1" dirty="0" smtClean="0"/>
                <a:t> HT</a:t>
              </a:r>
              <a:endParaRPr lang="en-US" sz="20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33283" y="1199878"/>
            <a:ext cx="4327663" cy="3318261"/>
            <a:chOff x="0" y="1296098"/>
            <a:chExt cx="4327663" cy="3318261"/>
          </a:xfrm>
        </p:grpSpPr>
        <p:pic>
          <p:nvPicPr>
            <p:cNvPr id="17" name="evd_0.2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96098"/>
              <a:ext cx="4327663" cy="3318261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457200" y="1493397"/>
              <a:ext cx="1519992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 smtClean="0"/>
                <a:t>pp</a:t>
              </a:r>
              <a:r>
                <a:rPr lang="en-US" sz="2000" b="1" dirty="0" smtClean="0"/>
                <a:t> HT</a:t>
              </a:r>
              <a:endParaRPr lang="en-US" sz="20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33283" y="1208348"/>
            <a:ext cx="4327662" cy="3318261"/>
            <a:chOff x="0" y="1296098"/>
            <a:chExt cx="4327662" cy="3318261"/>
          </a:xfrm>
        </p:grpSpPr>
        <p:pic>
          <p:nvPicPr>
            <p:cNvPr id="21" name="evd_0.2.gif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96098"/>
              <a:ext cx="4327662" cy="3318261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457199" y="1493397"/>
              <a:ext cx="2101629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Central </a:t>
              </a:r>
              <a:r>
                <a:rPr lang="en-US" sz="2000" b="1" dirty="0" err="1" smtClean="0"/>
                <a:t>Au+Au</a:t>
              </a:r>
              <a:endParaRPr lang="en-US" sz="20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33284" y="1199878"/>
            <a:ext cx="4327662" cy="3318260"/>
            <a:chOff x="0" y="-51120"/>
            <a:chExt cx="4327662" cy="3318260"/>
          </a:xfrm>
        </p:grpSpPr>
        <p:pic>
          <p:nvPicPr>
            <p:cNvPr id="24" name="evd_0.2.gif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1120"/>
              <a:ext cx="4327662" cy="331826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25" name="TextBox 24"/>
            <p:cNvSpPr txBox="1"/>
            <p:nvPr/>
          </p:nvSpPr>
          <p:spPr>
            <a:xfrm>
              <a:off x="346180" y="146179"/>
              <a:ext cx="2101629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 smtClean="0"/>
                <a:t>pp</a:t>
              </a:r>
              <a:r>
                <a:rPr lang="en-US" sz="2000" b="1" dirty="0" smtClean="0"/>
                <a:t> @  </a:t>
              </a:r>
              <a:r>
                <a:rPr lang="en-US" sz="2000" b="1" dirty="0" err="1" smtClean="0"/>
                <a:t>Au+Au</a:t>
              </a:r>
              <a:endParaRPr lang="en-US" sz="20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14466" y="1602026"/>
            <a:ext cx="1564998" cy="392560"/>
            <a:chOff x="3527855" y="2198590"/>
            <a:chExt cx="1564998" cy="392560"/>
          </a:xfrm>
        </p:grpSpPr>
        <p:sp>
          <p:nvSpPr>
            <p:cNvPr id="26" name="Shape 96"/>
            <p:cNvSpPr/>
            <p:nvPr/>
          </p:nvSpPr>
          <p:spPr>
            <a:xfrm>
              <a:off x="3527855" y="2579944"/>
              <a:ext cx="1551609" cy="1120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" name="Shape 108"/>
            <p:cNvSpPr/>
            <p:nvPr/>
          </p:nvSpPr>
          <p:spPr>
            <a:xfrm>
              <a:off x="3553970" y="2198590"/>
              <a:ext cx="1538883" cy="2462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lang="en-US" sz="1600" dirty="0" smtClean="0">
                  <a:uFill>
                    <a:solidFill/>
                  </a:uFill>
                  <a:latin typeface="Helvetica Neue"/>
                  <a:ea typeface="Helvetica Neue"/>
                  <a:cs typeface="Helvetica Neue"/>
                  <a:sym typeface="Helvetica Neue"/>
                </a:rPr>
                <a:t>Cannot compare</a:t>
              </a:r>
              <a:endParaRPr sz="1600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72186" y="2852475"/>
            <a:ext cx="1551609" cy="368522"/>
            <a:chOff x="3527855" y="2222628"/>
            <a:chExt cx="1551609" cy="368522"/>
          </a:xfrm>
        </p:grpSpPr>
        <p:sp>
          <p:nvSpPr>
            <p:cNvPr id="30" name="Shape 96"/>
            <p:cNvSpPr/>
            <p:nvPr/>
          </p:nvSpPr>
          <p:spPr>
            <a:xfrm>
              <a:off x="3527855" y="2579944"/>
              <a:ext cx="1551609" cy="11206"/>
            </a:xfrm>
            <a:prstGeom prst="line">
              <a:avLst/>
            </a:prstGeom>
            <a:noFill/>
            <a:ln w="50800" cap="flat">
              <a:solidFill>
                <a:srgbClr val="008000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>
                <a:solidFill>
                  <a:srgbClr val="008000"/>
                </a:solidFill>
              </a:endParaRPr>
            </a:p>
          </p:txBody>
        </p:sp>
        <p:sp>
          <p:nvSpPr>
            <p:cNvPr id="31" name="Shape 108"/>
            <p:cNvSpPr/>
            <p:nvPr/>
          </p:nvSpPr>
          <p:spPr>
            <a:xfrm>
              <a:off x="3864768" y="2222628"/>
              <a:ext cx="900338" cy="2462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>
              <a:spAutoFit/>
            </a:bodyPr>
            <a:lstStyle/>
            <a:p>
              <a:pPr lvl="0" algn="ctr">
                <a:defRPr sz="1800">
                  <a:uFillTx/>
                </a:defRPr>
              </a:pPr>
              <a:r>
                <a:rPr lang="en-US" sz="1600" b="1" dirty="0" smtClean="0">
                  <a:solidFill>
                    <a:srgbClr val="008000"/>
                  </a:solidFill>
                  <a:uFill>
                    <a:solidFill/>
                  </a:uFill>
                  <a:latin typeface="Helvetica Neue"/>
                  <a:ea typeface="Helvetica Neue"/>
                  <a:cs typeface="Helvetica Neue"/>
                  <a:sym typeface="Helvetica Neue"/>
                </a:rPr>
                <a:t>Compare</a:t>
              </a:r>
              <a:endParaRPr sz="1600" b="1" dirty="0">
                <a:solidFill>
                  <a:srgbClr val="008000"/>
                </a:solidFill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57200" y="4541701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correction to particle level. To compare on equal footing: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Embed full </a:t>
            </a:r>
            <a:r>
              <a:rPr lang="en-US" sz="2400" dirty="0" err="1" smtClean="0"/>
              <a:t>pp</a:t>
            </a:r>
            <a:r>
              <a:rPr lang="en-US" sz="2400" dirty="0" smtClean="0"/>
              <a:t> events into (unbiased) central events</a:t>
            </a:r>
          </a:p>
          <a:p>
            <a:endParaRPr lang="en-US" sz="2400" dirty="0" smtClean="0"/>
          </a:p>
          <a:p>
            <a:r>
              <a:rPr lang="en-US" sz="2400" dirty="0" smtClean="0"/>
              <a:t>Tower and efficiency uncertainty studied in </a:t>
            </a:r>
            <a:r>
              <a:rPr lang="en-US" sz="2400" i="1" dirty="0" err="1" smtClean="0"/>
              <a:t>pp</a:t>
            </a:r>
            <a:endParaRPr lang="en-US" sz="2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2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057" y="0"/>
            <a:ext cx="7424743" cy="4417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Recoil yield suppression</a:t>
            </a:r>
            <a:endParaRPr lang="en-US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Semi-inclusive </a:t>
            </a:r>
            <a:r>
              <a:rPr lang="en-US" dirty="0" err="1" smtClean="0"/>
              <a:t>h+Jet</a:t>
            </a:r>
            <a:r>
              <a:rPr lang="en-US" dirty="0" smtClean="0"/>
              <a:t> in </a:t>
            </a:r>
            <a:r>
              <a:rPr lang="en-US" dirty="0" err="1" smtClean="0"/>
              <a:t>Au+Au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 descr="Unfold_ratio_R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421"/>
          <a:stretch/>
        </p:blipFill>
        <p:spPr>
          <a:xfrm>
            <a:off x="4899282" y="595015"/>
            <a:ext cx="3745078" cy="3696285"/>
          </a:xfrm>
          <a:prstGeom prst="rect">
            <a:avLst/>
          </a:prstGeom>
        </p:spPr>
      </p:pic>
      <p:pic>
        <p:nvPicPr>
          <p:cNvPr id="7" name="Picture 6" descr="Unfold_ratio_R0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0"/>
          <a:stretch/>
        </p:blipFill>
        <p:spPr>
          <a:xfrm>
            <a:off x="907104" y="595015"/>
            <a:ext cx="3711245" cy="36723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8445" y="462769"/>
            <a:ext cx="75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R=0.3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50473" y="476541"/>
            <a:ext cx="75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R=0.5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955" y="4267318"/>
            <a:ext cx="4440864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Calculate spectrum shift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requires distributions ~ exponential, ratio ~ flat</a:t>
            </a:r>
            <a:endParaRPr lang="en-US" sz="1400" dirty="0">
              <a:solidFill>
                <a:srgbClr val="FF0000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2800852" y="1865244"/>
            <a:ext cx="481695" cy="177104"/>
          </a:xfrm>
          <a:prstGeom prst="leftArrow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7180559" y="1953796"/>
            <a:ext cx="272823" cy="177104"/>
          </a:xfrm>
          <a:prstGeom prst="leftArrow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985880"/>
              </p:ext>
            </p:extLst>
          </p:nvPr>
        </p:nvGraphicFramePr>
        <p:xfrm>
          <a:off x="168639" y="4990302"/>
          <a:ext cx="4767946" cy="159627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01451"/>
                <a:gridCol w="954431"/>
                <a:gridCol w="1182198"/>
                <a:gridCol w="1129866"/>
              </a:tblGrid>
              <a:tr h="327201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Spectrum Shift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Periph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pp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  <a:sym typeface="Wingdings"/>
                        </a:rPr>
                        <a:t>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Central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294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200" baseline="30000" dirty="0" err="1" smtClean="0"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lang="en-US" sz="1200" baseline="-25000" dirty="0" err="1" smtClean="0">
                          <a:latin typeface="Times New Roman"/>
                          <a:cs typeface="Times New Roman"/>
                        </a:rPr>
                        <a:t>T,jet</a:t>
                      </a:r>
                      <a:r>
                        <a:rPr lang="en-US" sz="1200" baseline="-25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range [</a:t>
                      </a:r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GeV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]</a:t>
                      </a:r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Shift R=0.3 [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GeV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Shift R=0.5 [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GeV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</a:tr>
              <a:tr h="3208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Au+Au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 @ 200 </a:t>
                      </a:r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GeV</a:t>
                      </a:r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[10,20]</a:t>
                      </a:r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-6.3 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± 0.6 ± 0.8</a:t>
                      </a:r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-3.8 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± 0.5 ± 1.8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00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Pb+Pb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 @ 2.76 </a:t>
                      </a:r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TeV</a:t>
                      </a:r>
                      <a:endParaRPr lang="en-US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 smtClean="0">
                          <a:latin typeface="Times New Roman"/>
                          <a:cs typeface="Times New Roman"/>
                        </a:rPr>
                        <a:t>ALICE arXiv:1506.03984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latin typeface="Times New Roman"/>
                          <a:cs typeface="Times New Roman"/>
                        </a:rPr>
                        <a:t>[60,100]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-8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± 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3057696" y="2571626"/>
            <a:ext cx="716786" cy="375257"/>
            <a:chOff x="626883" y="5535542"/>
            <a:chExt cx="1092388" cy="388768"/>
          </a:xfrm>
        </p:grpSpPr>
        <p:pic>
          <p:nvPicPr>
            <p:cNvPr id="16" name="Star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7" name="Shape 127"/>
            <p:cNvSpPr>
              <a:spLocks noChangeArrowheads="1"/>
            </p:cNvSpPr>
            <p:nvPr/>
          </p:nvSpPr>
          <p:spPr bwMode="auto">
            <a:xfrm>
              <a:off x="1040797" y="5771784"/>
              <a:ext cx="678474" cy="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6945907" y="2602872"/>
            <a:ext cx="789485" cy="447120"/>
            <a:chOff x="626883" y="5535542"/>
            <a:chExt cx="1092388" cy="388768"/>
          </a:xfrm>
        </p:grpSpPr>
        <p:pic>
          <p:nvPicPr>
            <p:cNvPr id="19" name="Star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20" name="Shape 127"/>
            <p:cNvSpPr>
              <a:spLocks noChangeArrowheads="1"/>
            </p:cNvSpPr>
            <p:nvPr/>
          </p:nvSpPr>
          <p:spPr bwMode="auto">
            <a:xfrm>
              <a:off x="1040797" y="5771784"/>
              <a:ext cx="678474" cy="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73194" y="4669496"/>
            <a:ext cx="361473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RHIC: smaller shift for larger R</a:t>
            </a:r>
          </a:p>
          <a:p>
            <a:endParaRPr lang="en-US" sz="1600" dirty="0">
              <a:solidFill>
                <a:srgbClr val="008000"/>
              </a:solidFill>
              <a:latin typeface="Times New Roman"/>
              <a:cs typeface="Times New Roman"/>
              <a:sym typeface="Wingdings"/>
            </a:endParaRPr>
          </a:p>
          <a:p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R=0.5: smaller shift at RHIC than LHC</a:t>
            </a:r>
          </a:p>
          <a:p>
            <a:endParaRPr lang="en-US" sz="160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Out</a:t>
            </a:r>
            <a:r>
              <a:rPr lang="en-US" sz="1600" dirty="0">
                <a:solidFill>
                  <a:srgbClr val="008000"/>
                </a:solidFill>
                <a:latin typeface="Times New Roman"/>
                <a:cs typeface="Times New Roman"/>
              </a:rPr>
              <a:t>-of-cone energy transport </a:t>
            </a:r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?</a:t>
            </a:r>
            <a:endParaRPr lang="en-US" sz="1600" dirty="0">
              <a:solidFill>
                <a:srgbClr val="008000"/>
              </a:solidFill>
              <a:latin typeface="Times New Roman"/>
              <a:cs typeface="Times New Roman"/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comparison requires similar trigger bias </a:t>
            </a:r>
            <a:r>
              <a:rPr lang="en-US" sz="1600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theory calculation</a:t>
            </a:r>
          </a:p>
        </p:txBody>
      </p:sp>
    </p:spTree>
    <p:extLst>
      <p:ext uri="{BB962C8B-B14F-4D97-AF65-F5344CB8AC3E}">
        <p14:creationId xmlns:p14="http://schemas.microsoft.com/office/powerpoint/2010/main" val="26285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baseline="30000" dirty="0" err="1" smtClean="0"/>
              <a:t>dir</a:t>
            </a:r>
            <a:r>
              <a:rPr lang="en-US" dirty="0" smtClean="0"/>
              <a:t>-Hadron vs. Jet-Hadron Correlations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 descr="Screen Shot 2016-02-25 at 4.06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"/>
          <a:stretch/>
        </p:blipFill>
        <p:spPr>
          <a:xfrm>
            <a:off x="241386" y="1840691"/>
            <a:ext cx="3753214" cy="2726300"/>
          </a:xfrm>
          <a:prstGeom prst="rect">
            <a:avLst/>
          </a:prstGeom>
        </p:spPr>
      </p:pic>
      <p:pic>
        <p:nvPicPr>
          <p:cNvPr id="7" name="Picture 6" descr="Screen Shot 2016-02-26 at 4.31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06" y="1536614"/>
            <a:ext cx="4773414" cy="303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8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130674" y="1296524"/>
            <a:ext cx="4814468" cy="49500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200" dirty="0">
                <a:solidFill>
                  <a:prstClr val="black"/>
                </a:solidFill>
              </a:rPr>
              <a:t>Resulting clusters are </a:t>
            </a:r>
            <a:r>
              <a:rPr lang="en-US" sz="2200" b="1" dirty="0" smtClean="0">
                <a:solidFill>
                  <a:prstClr val="black"/>
                </a:solidFill>
              </a:rPr>
              <a:t>jets</a:t>
            </a:r>
            <a:r>
              <a:rPr lang="en-US" sz="2200" dirty="0" smtClean="0">
                <a:solidFill>
                  <a:prstClr val="black"/>
                </a:solidFill>
              </a:rPr>
              <a:t>.</a:t>
            </a:r>
          </a:p>
          <a:p>
            <a:pPr marL="731520" lvl="1" indent="-274320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200" b="1" dirty="0" smtClean="0">
                <a:solidFill>
                  <a:srgbClr val="464653"/>
                </a:solidFill>
                <a:sym typeface="Wingdings"/>
              </a:rPr>
              <a:t>Operational </a:t>
            </a:r>
            <a:r>
              <a:rPr lang="en-US" sz="2200" dirty="0" smtClean="0">
                <a:solidFill>
                  <a:srgbClr val="464653"/>
                </a:solidFill>
                <a:sym typeface="Wingdings"/>
              </a:rPr>
              <a:t>definition. No unambiguous jet definition exists!</a:t>
            </a:r>
          </a:p>
          <a:p>
            <a:pPr marL="548640" lvl="1" indent="-274320" defTabSz="914400">
              <a:spcBef>
                <a:spcPts val="500"/>
              </a:spcBef>
              <a:buClr>
                <a:srgbClr val="9FB8CD"/>
              </a:buClr>
              <a:buSzPct val="76000"/>
              <a:buFont typeface="Wingdings 3"/>
              <a:buChar char=""/>
            </a:pPr>
            <a:endParaRPr lang="en-US" sz="2200" dirty="0" smtClean="0">
              <a:solidFill>
                <a:prstClr val="black"/>
              </a:solidFill>
              <a:sym typeface="Wingdings"/>
            </a:endParaRPr>
          </a:p>
          <a:p>
            <a:pPr marL="274320" lvl="0" indent="-274320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200" dirty="0" smtClean="0">
                <a:solidFill>
                  <a:prstClr val="black"/>
                </a:solidFill>
                <a:sym typeface="Wingdings"/>
              </a:rPr>
              <a:t>Advantages</a:t>
            </a:r>
            <a:r>
              <a:rPr lang="en-US" sz="2200" dirty="0">
                <a:solidFill>
                  <a:prstClr val="black"/>
                </a:solidFill>
                <a:sym typeface="Wingdings"/>
              </a:rPr>
              <a:t>: </a:t>
            </a:r>
          </a:p>
          <a:p>
            <a:pPr marL="548640" lvl="1" indent="-274320" defTabSz="914400">
              <a:spcBef>
                <a:spcPts val="500"/>
              </a:spcBef>
              <a:buClr>
                <a:srgbClr val="9FB8CD"/>
              </a:buClr>
              <a:buSzPct val="76000"/>
              <a:buFont typeface="Wingdings 3"/>
              <a:buChar char=""/>
            </a:pPr>
            <a:r>
              <a:rPr lang="en-US" sz="1900" dirty="0">
                <a:solidFill>
                  <a:srgbClr val="464653"/>
                </a:solidFill>
                <a:sym typeface="Wingdings"/>
              </a:rPr>
              <a:t>Minimize sensitivity to hadronization</a:t>
            </a:r>
            <a:r>
              <a:rPr lang="en-US" sz="1900" dirty="0" smtClean="0">
                <a:solidFill>
                  <a:srgbClr val="464653"/>
                </a:solidFill>
                <a:sym typeface="Wingdings"/>
              </a:rPr>
              <a:t>:</a:t>
            </a:r>
            <a:br>
              <a:rPr lang="en-US" sz="1900" dirty="0" smtClean="0">
                <a:solidFill>
                  <a:srgbClr val="464653"/>
                </a:solidFill>
                <a:sym typeface="Wingdings"/>
              </a:rPr>
            </a:br>
            <a:r>
              <a:rPr lang="en-US" sz="1900" b="1" dirty="0" smtClean="0">
                <a:solidFill>
                  <a:srgbClr val="464653"/>
                </a:solidFill>
                <a:sym typeface="Wingdings"/>
              </a:rPr>
              <a:t>IR-safe </a:t>
            </a:r>
            <a:r>
              <a:rPr lang="en-US" sz="1900" dirty="0" smtClean="0">
                <a:solidFill>
                  <a:srgbClr val="464653"/>
                </a:solidFill>
                <a:sym typeface="Wingdings"/>
              </a:rPr>
              <a:t>and </a:t>
            </a:r>
            <a:r>
              <a:rPr lang="en-US" sz="1900" b="1" dirty="0" smtClean="0">
                <a:solidFill>
                  <a:srgbClr val="464653"/>
                </a:solidFill>
                <a:sym typeface="Wingdings"/>
              </a:rPr>
              <a:t>collinear</a:t>
            </a:r>
            <a:r>
              <a:rPr lang="en-US" sz="1900" b="1" dirty="0">
                <a:solidFill>
                  <a:srgbClr val="464653"/>
                </a:solidFill>
                <a:sym typeface="Wingdings"/>
              </a:rPr>
              <a:t>-</a:t>
            </a:r>
            <a:r>
              <a:rPr lang="en-US" sz="1900" b="1" dirty="0" smtClean="0">
                <a:solidFill>
                  <a:srgbClr val="464653"/>
                </a:solidFill>
                <a:sym typeface="Wingdings"/>
              </a:rPr>
              <a:t>safe </a:t>
            </a:r>
            <a:r>
              <a:rPr lang="en-US" sz="1900" dirty="0" smtClean="0">
                <a:solidFill>
                  <a:srgbClr val="464653"/>
                </a:solidFill>
                <a:sym typeface="Wingdings"/>
              </a:rPr>
              <a:t>algorithm </a:t>
            </a:r>
            <a:r>
              <a:rPr lang="en-US" sz="1900" dirty="0">
                <a:solidFill>
                  <a:srgbClr val="464653"/>
                </a:solidFill>
                <a:sym typeface="Wingdings"/>
              </a:rPr>
              <a:t>and </a:t>
            </a:r>
            <a:r>
              <a:rPr lang="en-US" sz="1900" dirty="0" smtClean="0">
                <a:solidFill>
                  <a:srgbClr val="464653"/>
                </a:solidFill>
                <a:sym typeface="Wingdings"/>
              </a:rPr>
              <a:t>instrumentation</a:t>
            </a:r>
          </a:p>
          <a:p>
            <a:pPr marL="548640" lvl="1" indent="-274320" defTabSz="914400">
              <a:spcBef>
                <a:spcPts val="500"/>
              </a:spcBef>
              <a:buClr>
                <a:srgbClr val="9FB8CD"/>
              </a:buClr>
              <a:buSzPct val="76000"/>
              <a:buFont typeface="Wingdings 3"/>
              <a:buChar char=""/>
            </a:pPr>
            <a:r>
              <a:rPr lang="en-US" sz="1900" dirty="0" smtClean="0">
                <a:solidFill>
                  <a:srgbClr val="464653"/>
                </a:solidFill>
                <a:sym typeface="Wingdings"/>
              </a:rPr>
              <a:t>Measure </a:t>
            </a:r>
            <a:r>
              <a:rPr lang="en-US" sz="1900" dirty="0">
                <a:solidFill>
                  <a:srgbClr val="464653"/>
                </a:solidFill>
                <a:sym typeface="Wingdings"/>
              </a:rPr>
              <a:t>energy flow: connect to dynamics of </a:t>
            </a:r>
            <a:r>
              <a:rPr lang="en-US" sz="1900" b="1" dirty="0" err="1" smtClean="0">
                <a:solidFill>
                  <a:srgbClr val="464653"/>
                </a:solidFill>
                <a:sym typeface="Wingdings"/>
              </a:rPr>
              <a:t>partons</a:t>
            </a:r>
            <a:endParaRPr lang="en-US" sz="1900" b="1" dirty="0" smtClean="0">
              <a:solidFill>
                <a:srgbClr val="464653"/>
              </a:solidFill>
              <a:sym typeface="Wingdings"/>
            </a:endParaRPr>
          </a:p>
          <a:p>
            <a:pPr marL="548640" lvl="1" indent="-274320" defTabSz="914400">
              <a:spcBef>
                <a:spcPts val="500"/>
              </a:spcBef>
              <a:buClr>
                <a:srgbClr val="9FB8CD"/>
              </a:buClr>
              <a:buSzPct val="76000"/>
              <a:buFont typeface="Wingdings 3"/>
              <a:buChar char=""/>
            </a:pPr>
            <a:r>
              <a:rPr lang="en-US" sz="1900" dirty="0" smtClean="0">
                <a:sym typeface="Wingdings"/>
              </a:rPr>
              <a:t>Comparison </a:t>
            </a:r>
            <a:r>
              <a:rPr lang="en-US" sz="1900" dirty="0">
                <a:sym typeface="Wingdings"/>
              </a:rPr>
              <a:t>to </a:t>
            </a:r>
            <a:r>
              <a:rPr lang="en-US" sz="1900" b="1" dirty="0">
                <a:sym typeface="Wingdings"/>
              </a:rPr>
              <a:t>QCD</a:t>
            </a:r>
            <a:r>
              <a:rPr lang="en-US" sz="1900" dirty="0">
                <a:sym typeface="Wingdings"/>
              </a:rPr>
              <a:t> calculations beyond event </a:t>
            </a:r>
            <a:r>
              <a:rPr lang="en-US" sz="1900" dirty="0" smtClean="0">
                <a:sym typeface="Wingdings"/>
              </a:rPr>
              <a:t>generators</a:t>
            </a:r>
            <a:endParaRPr lang="en-US" sz="2400" baseline="30000" dirty="0" smtClean="0">
              <a:sym typeface="Wingdings"/>
            </a:endParaRPr>
          </a:p>
          <a:p>
            <a:endParaRPr lang="en-US" sz="2400" baseline="30000" dirty="0" smtClean="0">
              <a:sym typeface="Wingdings"/>
            </a:endParaRPr>
          </a:p>
          <a:p>
            <a:endParaRPr lang="en-US" sz="900" baseline="30000" dirty="0" smtClean="0">
              <a:sym typeface="Wingdings"/>
            </a:endParaRPr>
          </a:p>
          <a:p>
            <a:endParaRPr lang="en-US" sz="900" baseline="30000" dirty="0" smtClean="0">
              <a:sym typeface="Wingdings"/>
            </a:endParaRPr>
          </a:p>
          <a:p>
            <a:endParaRPr lang="en-US" sz="900" baseline="30000" dirty="0">
              <a:sym typeface="Wingdings"/>
            </a:endParaRPr>
          </a:p>
          <a:p>
            <a:endParaRPr lang="en-US" sz="900" baseline="30000" dirty="0" smtClean="0">
              <a:sym typeface="Wingdings"/>
            </a:endParaRPr>
          </a:p>
          <a:p>
            <a:endParaRPr lang="en-US" sz="900" baseline="30000" dirty="0">
              <a:sym typeface="Wingding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827" y="1296524"/>
            <a:ext cx="3704432" cy="4985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/>
              </a:rPr>
              <a:t>Sequential Clustering: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ym typeface="Wingdings"/>
              </a:rPr>
              <a:t>anti-</a:t>
            </a:r>
            <a:r>
              <a:rPr lang="en-US" sz="2400" b="1" i="1" dirty="0" err="1" smtClean="0">
                <a:sym typeface="Wingdings"/>
              </a:rPr>
              <a:t>k</a:t>
            </a:r>
            <a:r>
              <a:rPr lang="en-US" sz="2400" b="1" i="1" baseline="-25000" dirty="0" err="1" smtClean="0">
                <a:sym typeface="Wingdings"/>
              </a:rPr>
              <a:t>T</a:t>
            </a:r>
            <a:r>
              <a:rPr lang="en-US" sz="2400" dirty="0" smtClean="0">
                <a:sym typeface="Wingdings"/>
              </a:rPr>
              <a:t>, </a:t>
            </a:r>
            <a:r>
              <a:rPr lang="en-US" sz="2400" i="1" dirty="0" smtClean="0">
                <a:sym typeface="Wingdings"/>
              </a:rPr>
              <a:t>R</a:t>
            </a:r>
            <a:r>
              <a:rPr lang="en-US" sz="2400" dirty="0" smtClean="0">
                <a:sym typeface="Wingdings"/>
              </a:rPr>
              <a:t>=0.2—</a:t>
            </a:r>
            <a:r>
              <a:rPr lang="en-US" sz="2400" dirty="0" smtClean="0">
                <a:sym typeface="Wingdings"/>
              </a:rPr>
              <a:t>0.5</a:t>
            </a:r>
            <a:endParaRPr lang="en-US" sz="2400" dirty="0" smtClean="0">
              <a:sym typeface="Wingdings"/>
            </a:endParaRPr>
          </a:p>
          <a:p>
            <a:endParaRPr lang="en-US" sz="2400" baseline="30000" dirty="0" smtClean="0">
              <a:sym typeface="Wingdings"/>
            </a:endParaRPr>
          </a:p>
          <a:p>
            <a:endParaRPr lang="en-US" sz="2400" baseline="30000" dirty="0">
              <a:sym typeface="Wingdings"/>
            </a:endParaRPr>
          </a:p>
          <a:p>
            <a:endParaRPr lang="en-US" sz="2400" baseline="30000" dirty="0" smtClean="0">
              <a:sym typeface="Wingdings"/>
            </a:endParaRPr>
          </a:p>
          <a:p>
            <a:endParaRPr lang="en-US" sz="2400" baseline="30000" dirty="0">
              <a:sym typeface="Wingdings"/>
            </a:endParaRPr>
          </a:p>
          <a:p>
            <a:endParaRPr lang="en-US" sz="2400" baseline="30000" dirty="0" smtClean="0">
              <a:sym typeface="Wingdings"/>
            </a:endParaRPr>
          </a:p>
          <a:p>
            <a:endParaRPr lang="en-US" sz="2400" baseline="30000" dirty="0" smtClean="0">
              <a:sym typeface="Wingdings"/>
            </a:endParaRPr>
          </a:p>
          <a:p>
            <a:endParaRPr lang="en-US" sz="2400" baseline="30000" dirty="0">
              <a:sym typeface="Wingdings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ym typeface="Wingdings"/>
              </a:rPr>
              <a:t>average energy density: </a:t>
            </a:r>
            <a:br>
              <a:rPr lang="en-US" sz="2400" dirty="0" smtClean="0">
                <a:sym typeface="Wingdings"/>
              </a:rPr>
            </a:br>
            <a:r>
              <a:rPr lang="en-US" sz="2400" b="1" i="1" dirty="0" err="1" smtClean="0">
                <a:sym typeface="Wingdings"/>
              </a:rPr>
              <a:t>k</a:t>
            </a:r>
            <a:r>
              <a:rPr lang="en-US" sz="2400" b="1" i="1" baseline="-25000" dirty="0" err="1" smtClean="0">
                <a:sym typeface="Wingdings"/>
              </a:rPr>
              <a:t>T</a:t>
            </a:r>
            <a:r>
              <a:rPr lang="en-US" sz="2400" dirty="0" smtClean="0">
                <a:sym typeface="Wingdings"/>
              </a:rPr>
              <a:t> algorithm, same </a:t>
            </a:r>
            <a:r>
              <a:rPr lang="en-US" sz="2400" i="1" dirty="0" smtClean="0">
                <a:sym typeface="Wingdings"/>
              </a:rPr>
              <a:t>R</a:t>
            </a:r>
            <a:endParaRPr lang="en-US" sz="2400" baseline="30000" dirty="0" smtClean="0">
              <a:sym typeface="Wingdings"/>
            </a:endParaRPr>
          </a:p>
          <a:p>
            <a:endParaRPr lang="en-US" sz="2400" baseline="30000" dirty="0">
              <a:sym typeface="Wingdings"/>
            </a:endParaRPr>
          </a:p>
          <a:p>
            <a:endParaRPr lang="en-US" sz="2400" baseline="30000" dirty="0" smtClean="0">
              <a:sym typeface="Wingdings"/>
            </a:endParaRPr>
          </a:p>
          <a:p>
            <a:endParaRPr lang="en-US" sz="2400" baseline="30000" dirty="0">
              <a:sym typeface="Wingdings"/>
            </a:endParaRPr>
          </a:p>
          <a:p>
            <a:endParaRPr lang="en-US" sz="2400" baseline="30000" dirty="0" smtClean="0">
              <a:sym typeface="Wingdings"/>
            </a:endParaRPr>
          </a:p>
          <a:p>
            <a:endParaRPr lang="en-US" sz="2400" baseline="30000" dirty="0">
              <a:sym typeface="Wingdings"/>
            </a:endParaRPr>
          </a:p>
          <a:p>
            <a:endParaRPr lang="en-US" sz="900" baseline="30000" dirty="0" smtClean="0">
              <a:sym typeface="Wingdings"/>
            </a:endParaRPr>
          </a:p>
          <a:p>
            <a:endParaRPr lang="en-US" sz="900" baseline="30000" dirty="0">
              <a:sym typeface="Wingdings"/>
            </a:endParaRPr>
          </a:p>
          <a:p>
            <a:endParaRPr lang="en-US" sz="900" baseline="30000" dirty="0" smtClean="0">
              <a:sym typeface="Wingdings"/>
            </a:endParaRPr>
          </a:p>
          <a:p>
            <a:endParaRPr lang="en-US" sz="900" baseline="30000" dirty="0">
              <a:sym typeface="Wingdings"/>
            </a:endParaRPr>
          </a:p>
          <a:p>
            <a:endParaRPr lang="en-US" sz="900" baseline="30000" dirty="0"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Finding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pic>
        <p:nvPicPr>
          <p:cNvPr id="7" name="Picture 6" descr="herwig-parton-level-ev-antikt-R1.0-ghosted4ro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0" y="2059576"/>
            <a:ext cx="2133010" cy="15462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62099" y="28211"/>
            <a:ext cx="228190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1600" dirty="0" smtClean="0">
                <a:solidFill>
                  <a:prstClr val="black"/>
                </a:solidFill>
              </a:rPr>
              <a:t>Implementation:</a:t>
            </a:r>
          </a:p>
          <a:p>
            <a:pPr lvl="0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b="1" dirty="0" smtClean="0">
                <a:solidFill>
                  <a:prstClr val="black"/>
                </a:solidFill>
              </a:rPr>
              <a:t>FastJet3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it-IT" sz="1400" i="1" dirty="0" smtClean="0">
                <a:solidFill>
                  <a:srgbClr val="464653"/>
                </a:solidFill>
              </a:rPr>
              <a:t>M. Cacciari and G. Salam</a:t>
            </a:r>
            <a:br>
              <a:rPr lang="it-IT" sz="1400" i="1" dirty="0" smtClean="0">
                <a:solidFill>
                  <a:srgbClr val="464653"/>
                </a:solidFill>
              </a:rPr>
            </a:br>
            <a:r>
              <a:rPr lang="it-IT" sz="1400" i="1" dirty="0" smtClean="0">
                <a:solidFill>
                  <a:srgbClr val="464653"/>
                </a:solidFill>
              </a:rPr>
              <a:t>Phys. Lett. B 641, 57 (2006)</a:t>
            </a:r>
            <a:endParaRPr lang="it-IT" sz="1400" i="1" dirty="0">
              <a:solidFill>
                <a:srgbClr val="464653"/>
              </a:solidFill>
            </a:endParaRPr>
          </a:p>
        </p:txBody>
      </p:sp>
      <p:pic>
        <p:nvPicPr>
          <p:cNvPr id="22" name="Picture 21" descr="herwig-parton-level-ev-kt-R1.0-ghosted4ro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0" y="4548635"/>
            <a:ext cx="2150364" cy="15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0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Underlying Heavy Ion Event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4473222"/>
            <a:ext cx="3995282" cy="16837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Can still </a:t>
            </a:r>
            <a:r>
              <a:rPr lang="en-US" i="1" dirty="0" smtClean="0"/>
              <a:t>find</a:t>
            </a:r>
            <a:r>
              <a:rPr lang="en-US" dirty="0" smtClean="0"/>
              <a:t> a “jet”, but does it come from a hard scattering?</a:t>
            </a:r>
          </a:p>
          <a:p>
            <a:r>
              <a:rPr lang="en-US" dirty="0" smtClean="0"/>
              <a:t>And if so, how to determine </a:t>
            </a:r>
            <a:r>
              <a:rPr lang="en-US" dirty="0" smtClean="0"/>
              <a:t>the </a:t>
            </a:r>
            <a:r>
              <a:rPr lang="en-US" dirty="0" err="1" smtClean="0"/>
              <a:t>parton</a:t>
            </a:r>
            <a:r>
              <a:rPr lang="en-US" dirty="0" smtClean="0"/>
              <a:t> energy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816337" y="1328444"/>
            <a:ext cx="3870463" cy="2870028"/>
            <a:chOff x="0" y="1296098"/>
            <a:chExt cx="4327663" cy="3318262"/>
          </a:xfrm>
        </p:grpSpPr>
        <p:pic>
          <p:nvPicPr>
            <p:cNvPr id="8" name="evd_0.2.gi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96098"/>
              <a:ext cx="4327663" cy="3318262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457199" y="1296098"/>
              <a:ext cx="2488311" cy="81844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Central </a:t>
              </a:r>
              <a:r>
                <a:rPr lang="en-US" sz="2000" b="1" dirty="0" err="1" smtClean="0"/>
                <a:t>Au+Au</a:t>
              </a:r>
              <a:r>
                <a:rPr lang="en-US" sz="2000" b="1" dirty="0" smtClean="0"/>
                <a:t> @ 200 </a:t>
              </a:r>
              <a:r>
                <a:rPr lang="en-US" sz="2000" b="1" dirty="0" err="1" smtClean="0"/>
                <a:t>GeV</a:t>
              </a:r>
              <a:endParaRPr lang="en-US" sz="20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6907" y="1328444"/>
            <a:ext cx="3735294" cy="2870028"/>
            <a:chOff x="0" y="1296096"/>
            <a:chExt cx="4327663" cy="3318263"/>
          </a:xfrm>
        </p:grpSpPr>
        <p:pic>
          <p:nvPicPr>
            <p:cNvPr id="11" name="evd_0.2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96098"/>
              <a:ext cx="4327663" cy="3318261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76167" y="1296096"/>
              <a:ext cx="1688482" cy="81844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 smtClean="0"/>
                <a:t>pp</a:t>
              </a:r>
              <a:r>
                <a:rPr lang="en-US" sz="2000" b="1" i="1" dirty="0" smtClean="0"/>
                <a:t> </a:t>
              </a:r>
              <a:br>
                <a:rPr lang="en-US" sz="2000" b="1" i="1" dirty="0" smtClean="0"/>
              </a:br>
              <a:r>
                <a:rPr lang="en-US" sz="2000" b="1" i="1" dirty="0" smtClean="0"/>
                <a:t>@200 </a:t>
              </a:r>
              <a:r>
                <a:rPr lang="en-US" sz="2000" b="1" i="1" dirty="0" err="1" smtClean="0"/>
                <a:t>GeV</a:t>
              </a:r>
              <a:endParaRPr lang="en-US" sz="20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1" y="4198472"/>
            <a:ext cx="411784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i="1" dirty="0" smtClean="0">
                <a:sym typeface="Wingdings"/>
              </a:rPr>
              <a:t>&lt;</a:t>
            </a:r>
            <a:r>
              <a:rPr lang="en-US" sz="2000" i="1" dirty="0" err="1" smtClean="0">
                <a:sym typeface="Wingdings"/>
              </a:rPr>
              <a:t>p</a:t>
            </a:r>
            <a:r>
              <a:rPr lang="en-US" sz="2000" i="1" baseline="-25000" dirty="0" err="1" smtClean="0">
                <a:sym typeface="Wingdings"/>
              </a:rPr>
              <a:t>T</a:t>
            </a:r>
            <a:r>
              <a:rPr lang="en-US" sz="2000" dirty="0" smtClean="0">
                <a:sym typeface="Wingdings"/>
              </a:rPr>
              <a:t> density&gt; in an R= 0.4 cone is on the order of  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	~25 </a:t>
            </a:r>
            <a:r>
              <a:rPr lang="en-US" sz="2000" dirty="0" err="1" smtClean="0">
                <a:sym typeface="Wingdings"/>
              </a:rPr>
              <a:t>GeV</a:t>
            </a:r>
            <a:r>
              <a:rPr lang="en-US" sz="2000" dirty="0" smtClean="0">
                <a:sym typeface="Wingdings"/>
              </a:rPr>
              <a:t>/</a:t>
            </a:r>
            <a:r>
              <a:rPr lang="en-US" sz="2000" i="1" dirty="0" smtClean="0">
                <a:sym typeface="Wingdings"/>
              </a:rPr>
              <a:t>c</a:t>
            </a:r>
          </a:p>
          <a:p>
            <a:endParaRPr lang="en-US" sz="2000" dirty="0">
              <a:sym typeface="Wingdings"/>
            </a:endParaRPr>
          </a:p>
          <a:p>
            <a:r>
              <a:rPr lang="is-IS" sz="2000" dirty="0" smtClean="0">
                <a:sym typeface="Wingdings"/>
              </a:rPr>
              <a:t>… a</a:t>
            </a:r>
            <a:r>
              <a:rPr lang="en-US" sz="2000" dirty="0" err="1" smtClean="0">
                <a:sym typeface="Wingdings"/>
              </a:rPr>
              <a:t>nd</a:t>
            </a:r>
            <a:r>
              <a:rPr lang="en-US" sz="2000" dirty="0" smtClean="0">
                <a:sym typeface="Wingdings"/>
              </a:rPr>
              <a:t> intra-event fluctuations 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	~6 </a:t>
            </a:r>
            <a:r>
              <a:rPr lang="en-US" sz="2000" dirty="0" err="1" smtClean="0">
                <a:sym typeface="Wingdings"/>
              </a:rPr>
              <a:t>GeV</a:t>
            </a:r>
            <a:r>
              <a:rPr lang="en-US" sz="2000" dirty="0" smtClean="0">
                <a:sym typeface="Wingdings"/>
              </a:rPr>
              <a:t>/</a:t>
            </a:r>
            <a:r>
              <a:rPr lang="en-US" sz="2000" i="1" u="sng" dirty="0" smtClean="0">
                <a:sym typeface="Wingdings"/>
              </a:rPr>
              <a:t>c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7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44826" y="1296524"/>
            <a:ext cx="4081685" cy="4944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>
                <a:sym typeface="Wingdings"/>
              </a:rPr>
              <a:t>Subtract average density:</a:t>
            </a:r>
          </a:p>
          <a:p>
            <a:pPr marL="342900" indent="-342900">
              <a:buFontTx/>
              <a:buChar char="-"/>
            </a:pPr>
            <a:endParaRPr lang="en-US" sz="2200" dirty="0">
              <a:sym typeface="Wingdings"/>
            </a:endParaRPr>
          </a:p>
          <a:p>
            <a:pPr marL="342900" indent="-342900">
              <a:buFontTx/>
              <a:buChar char="-"/>
            </a:pPr>
            <a:endParaRPr lang="en-US" sz="2200" dirty="0" smtClean="0">
              <a:sym typeface="Wingdings"/>
            </a:endParaRPr>
          </a:p>
          <a:p>
            <a:pPr marL="342900" indent="-342900">
              <a:buFontTx/>
              <a:buChar char="-"/>
            </a:pPr>
            <a:r>
              <a:rPr lang="en-US" sz="2200" dirty="0" smtClean="0">
                <a:sym typeface="Wingdings"/>
              </a:rPr>
              <a:t>Fluctuations </a:t>
            </a:r>
            <a:r>
              <a:rPr lang="en-US" sz="2200" dirty="0">
                <a:sym typeface="Wingdings"/>
              </a:rPr>
              <a:t>and Detector </a:t>
            </a:r>
            <a:r>
              <a:rPr lang="en-US" sz="2200" dirty="0" smtClean="0">
                <a:sym typeface="Wingdings"/>
              </a:rPr>
              <a:t>Effects: </a:t>
            </a:r>
            <a:r>
              <a:rPr lang="en-US" sz="2200" b="1" dirty="0" smtClean="0">
                <a:sym typeface="Wingdings"/>
              </a:rPr>
              <a:t>Embed</a:t>
            </a:r>
            <a:r>
              <a:rPr lang="en-US" sz="2200" dirty="0" smtClean="0">
                <a:sym typeface="Wingdings"/>
              </a:rPr>
              <a:t> </a:t>
            </a:r>
            <a:r>
              <a:rPr lang="en-US" sz="2200" dirty="0">
                <a:sym typeface="Wingdings"/>
              </a:rPr>
              <a:t>reference </a:t>
            </a:r>
            <a:r>
              <a:rPr lang="en-US" sz="2200" dirty="0" smtClean="0">
                <a:sym typeface="Wingdings"/>
              </a:rPr>
              <a:t>in </a:t>
            </a:r>
            <a:r>
              <a:rPr lang="en-US" sz="2200" dirty="0" err="1" smtClean="0">
                <a:sym typeface="Wingdings"/>
              </a:rPr>
              <a:t>AuAu</a:t>
            </a:r>
            <a:endParaRPr lang="en-US" sz="2200" baseline="30000" dirty="0">
              <a:sym typeface="Wingdings"/>
            </a:endParaRPr>
          </a:p>
          <a:p>
            <a:endParaRPr lang="en-US" sz="2200" baseline="30000" dirty="0" smtClean="0">
              <a:sym typeface="Wingdings"/>
            </a:endParaRPr>
          </a:p>
          <a:p>
            <a:endParaRPr lang="en-US" sz="2200" baseline="30000" dirty="0">
              <a:sym typeface="Wingdings"/>
            </a:endParaRPr>
          </a:p>
          <a:p>
            <a:endParaRPr lang="en-US" sz="2200" baseline="30000" dirty="0" smtClean="0">
              <a:sym typeface="Wingdings"/>
            </a:endParaRPr>
          </a:p>
          <a:p>
            <a:endParaRPr lang="en-US" sz="2200" baseline="30000" dirty="0" smtClean="0">
              <a:sym typeface="Wingdings"/>
            </a:endParaRPr>
          </a:p>
          <a:p>
            <a:endParaRPr lang="en-US" sz="2200" baseline="30000" dirty="0">
              <a:sym typeface="Wingdings"/>
            </a:endParaRPr>
          </a:p>
          <a:p>
            <a:endParaRPr lang="en-US" sz="2200" baseline="30000" dirty="0" smtClean="0">
              <a:sym typeface="Wingdings"/>
            </a:endParaRPr>
          </a:p>
          <a:p>
            <a:endParaRPr lang="en-US" sz="2200" baseline="30000" dirty="0"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sz="2200" dirty="0" smtClean="0">
                <a:sym typeface="Wingdings"/>
              </a:rPr>
              <a:t>Compare </a:t>
            </a:r>
            <a:r>
              <a:rPr lang="en-US" sz="2200" dirty="0">
                <a:sym typeface="Wingdings"/>
              </a:rPr>
              <a:t>on </a:t>
            </a:r>
            <a:r>
              <a:rPr lang="en-US" sz="2200" b="1" dirty="0" smtClean="0">
                <a:sym typeface="Wingdings"/>
              </a:rPr>
              <a:t>detector level</a:t>
            </a:r>
            <a:endParaRPr lang="en-US" sz="2200" b="1" dirty="0"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sz="2200" dirty="0" smtClean="0">
                <a:sym typeface="Wingdings"/>
              </a:rPr>
              <a:t>Or </a:t>
            </a:r>
            <a:r>
              <a:rPr lang="en-US" sz="2200" b="1" dirty="0">
                <a:sym typeface="Wingdings"/>
              </a:rPr>
              <a:t>unfold</a:t>
            </a:r>
            <a:r>
              <a:rPr lang="en-US" sz="2200" dirty="0">
                <a:sym typeface="Wingdings"/>
              </a:rPr>
              <a:t> </a:t>
            </a:r>
            <a:r>
              <a:rPr lang="en-US" sz="2200" dirty="0" smtClean="0">
                <a:sym typeface="Wingdings"/>
              </a:rPr>
              <a:t>response matrix</a:t>
            </a:r>
          </a:p>
          <a:p>
            <a:r>
              <a:rPr lang="en-US" sz="2200" dirty="0">
                <a:sym typeface="Wingdings"/>
              </a:rPr>
              <a:t>	</a:t>
            </a:r>
            <a:r>
              <a:rPr lang="en-US" sz="2200" dirty="0" smtClean="0">
                <a:sym typeface="Wingdings"/>
              </a:rPr>
              <a:t>to </a:t>
            </a:r>
            <a:r>
              <a:rPr lang="en-US" sz="2200" b="1" dirty="0" smtClean="0">
                <a:sym typeface="Wingdings"/>
              </a:rPr>
              <a:t>p</a:t>
            </a:r>
            <a:r>
              <a:rPr lang="en-US" sz="2200" b="1" dirty="0" smtClean="0">
                <a:sym typeface="Wingdings"/>
              </a:rPr>
              <a:t>article </a:t>
            </a:r>
            <a:r>
              <a:rPr lang="en-US" sz="2200" b="1" dirty="0" smtClean="0">
                <a:sym typeface="Wingdings"/>
              </a:rPr>
              <a:t>level</a:t>
            </a:r>
            <a:r>
              <a:rPr lang="en-US" sz="2200" b="1" baseline="30000" dirty="0">
                <a:sym typeface="Wingdings"/>
              </a:rPr>
              <a:t/>
            </a:r>
            <a:br>
              <a:rPr lang="en-US" sz="2200" b="1" baseline="30000" dirty="0">
                <a:sym typeface="Wingdings"/>
              </a:rPr>
            </a:br>
            <a:r>
              <a:rPr lang="en-US" sz="2200" baseline="30000" dirty="0" smtClean="0">
                <a:sym typeface="Wingdings"/>
              </a:rPr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40" y="1717129"/>
            <a:ext cx="2653821" cy="451714"/>
          </a:xfrm>
          <a:prstGeom prst="rect">
            <a:avLst/>
          </a:prstGeom>
          <a:ln w="12700">
            <a:solidFill>
              <a:srgbClr val="9FB8CD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9" name="evd_0.2.gif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6" y="3264011"/>
            <a:ext cx="2545785" cy="1658767"/>
          </a:xfrm>
          <a:prstGeom prst="rect">
            <a:avLst/>
          </a:prstGeom>
          <a:ln w="12700" cap="flat">
            <a:noFill/>
            <a:rou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566464" y="3264011"/>
            <a:ext cx="148643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/>
              <a:t>pp</a:t>
            </a:r>
            <a:r>
              <a:rPr lang="en-US" sz="1600" b="1" dirty="0" smtClean="0"/>
              <a:t> @  </a:t>
            </a:r>
            <a:r>
              <a:rPr lang="en-US" sz="1600" b="1" dirty="0" err="1" smtClean="0"/>
              <a:t>Au+Au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452482" y="1296524"/>
            <a:ext cx="4599020" cy="48320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ym typeface="Wingdings"/>
              </a:rPr>
              <a:t>20 </a:t>
            </a:r>
            <a:r>
              <a:rPr lang="en-US" sz="2200" dirty="0" err="1">
                <a:sym typeface="Wingdings"/>
              </a:rPr>
              <a:t>GeV</a:t>
            </a:r>
            <a:r>
              <a:rPr lang="en-US" sz="2200" dirty="0">
                <a:sym typeface="Wingdings"/>
              </a:rPr>
              <a:t> fluctuations are </a:t>
            </a:r>
            <a:r>
              <a:rPr lang="en-US" sz="2200" dirty="0" smtClean="0">
                <a:sym typeface="Wingdings"/>
              </a:rPr>
              <a:t>rare (~3</a:t>
            </a:r>
            <a:r>
              <a:rPr lang="en-US" sz="2200" dirty="0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2200" dirty="0" smtClean="0">
                <a:sym typeface="Wingdings"/>
              </a:rPr>
              <a:t>)</a:t>
            </a:r>
          </a:p>
          <a:p>
            <a:r>
              <a:rPr lang="en-US" sz="2200" dirty="0" smtClean="0">
                <a:sym typeface="Wingdings"/>
              </a:rPr>
              <a:t>– </a:t>
            </a:r>
            <a:r>
              <a:rPr lang="en-US" sz="2200" dirty="0">
                <a:sym typeface="Wingdings"/>
              </a:rPr>
              <a:t>but 20 </a:t>
            </a:r>
            <a:r>
              <a:rPr lang="en-US" sz="2200" dirty="0" err="1">
                <a:sym typeface="Wingdings"/>
              </a:rPr>
              <a:t>GeV</a:t>
            </a:r>
            <a:r>
              <a:rPr lang="en-US" sz="2200" dirty="0">
                <a:sym typeface="Wingdings"/>
              </a:rPr>
              <a:t> jets are rare as well</a:t>
            </a:r>
          </a:p>
          <a:p>
            <a:endParaRPr lang="en-US" sz="2200" dirty="0" smtClean="0"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sz="2200" dirty="0" smtClean="0">
                <a:solidFill>
                  <a:srgbClr val="FF0000"/>
                </a:solidFill>
                <a:sym typeface="Wingdings"/>
              </a:rPr>
              <a:t>How to select hard scatters?</a:t>
            </a:r>
          </a:p>
          <a:p>
            <a:endParaRPr lang="en-US" sz="2200" dirty="0" smtClean="0">
              <a:sym typeface="Wingdings"/>
            </a:endParaRPr>
          </a:p>
          <a:p>
            <a:r>
              <a:rPr lang="en-US" sz="2200" dirty="0" smtClean="0">
                <a:sym typeface="Wingdings"/>
              </a:rPr>
              <a:t>Focus on “coincidence” measurements</a:t>
            </a:r>
          </a:p>
          <a:p>
            <a:pPr marL="342900" indent="-342900">
              <a:buFont typeface="Arial"/>
              <a:buChar char="•"/>
            </a:pPr>
            <a:r>
              <a:rPr lang="en-US" sz="2200" b="1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200" b="1" dirty="0" smtClean="0">
                <a:sym typeface="Wingdings"/>
              </a:rPr>
              <a:t>-hadron correlations</a:t>
            </a:r>
            <a:br>
              <a:rPr lang="en-US" sz="2200" b="1" dirty="0" smtClean="0">
                <a:sym typeface="Wingdings"/>
              </a:rPr>
            </a:br>
            <a:r>
              <a:rPr lang="en-US" sz="2200" i="1" dirty="0" smtClean="0">
                <a:sym typeface="Wingdings"/>
              </a:rPr>
              <a:t>	minimal bias, but low cross-section</a:t>
            </a:r>
          </a:p>
          <a:p>
            <a:pPr marL="342900" indent="-342900">
              <a:buFont typeface="Arial"/>
              <a:buChar char="•"/>
            </a:pPr>
            <a:r>
              <a:rPr lang="en-US" sz="2200" b="1" dirty="0" smtClean="0">
                <a:sym typeface="Wingdings"/>
              </a:rPr>
              <a:t>hadron-</a:t>
            </a:r>
            <a:r>
              <a:rPr lang="en-US" sz="2200" b="1" dirty="0">
                <a:sym typeface="Wingdings"/>
              </a:rPr>
              <a:t>jet </a:t>
            </a:r>
            <a:r>
              <a:rPr lang="en-US" sz="2200" b="1" dirty="0" smtClean="0">
                <a:sym typeface="Wingdings"/>
              </a:rPr>
              <a:t>correlations</a:t>
            </a:r>
            <a:br>
              <a:rPr lang="en-US" sz="2200" b="1" dirty="0" smtClean="0">
                <a:sym typeface="Wingdings"/>
              </a:rPr>
            </a:br>
            <a:r>
              <a:rPr lang="en-US" sz="2200" b="1" i="1" dirty="0" smtClean="0">
                <a:sym typeface="Wingdings"/>
              </a:rPr>
              <a:t>	</a:t>
            </a:r>
            <a:r>
              <a:rPr lang="en-US" sz="2200" i="1" dirty="0" smtClean="0">
                <a:sym typeface="Wingdings"/>
              </a:rPr>
              <a:t>Surface bias for trigger, but away-	side is bias-free</a:t>
            </a:r>
            <a:endParaRPr lang="en-US" sz="2200" b="1" i="1" dirty="0" smtClean="0"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US" sz="2200" b="1" dirty="0" smtClean="0">
                <a:sym typeface="Wingdings"/>
              </a:rPr>
              <a:t>Di-Jet Asymmetry</a:t>
            </a:r>
            <a:r>
              <a:rPr lang="en-US" sz="2200" dirty="0" smtClean="0">
                <a:sym typeface="Wingdings"/>
              </a:rPr>
              <a:t/>
            </a:r>
            <a:br>
              <a:rPr lang="en-US" sz="2200" dirty="0" smtClean="0">
                <a:sym typeface="Wingdings"/>
              </a:rPr>
            </a:br>
            <a:r>
              <a:rPr lang="en-US" sz="2200" dirty="0" smtClean="0">
                <a:sym typeface="Wingdings"/>
              </a:rPr>
              <a:t>	</a:t>
            </a:r>
            <a:r>
              <a:rPr lang="en-US" sz="2200" i="1" dirty="0" smtClean="0">
                <a:sym typeface="Wingdings"/>
              </a:rPr>
              <a:t>tangential bias  jet geometry 	engineering</a:t>
            </a:r>
            <a:endParaRPr lang="en-US" sz="2200" i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34072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 to Parton Energy without Jets:</a:t>
            </a:r>
            <a:br>
              <a:rPr lang="en-US" dirty="0" smtClean="0"/>
            </a:br>
            <a:r>
              <a:rPr lang="en-US" dirty="0" smtClean="0"/>
              <a:t>Direct Photon Triggers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8778" y="1219200"/>
            <a:ext cx="4191000" cy="5137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The “Golden Probe”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Does not interact</a:t>
            </a:r>
          </a:p>
          <a:p>
            <a:r>
              <a:rPr lang="en-US" sz="2000" dirty="0" smtClean="0"/>
              <a:t>Volume emission 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i="1" dirty="0" smtClean="0">
                <a:sym typeface="Wingdings"/>
              </a:rPr>
              <a:t>No </a:t>
            </a:r>
            <a:r>
              <a:rPr lang="en-US" sz="2000" i="1" dirty="0" smtClean="0"/>
              <a:t>surface bias</a:t>
            </a:r>
          </a:p>
          <a:p>
            <a:r>
              <a:rPr lang="en-US" sz="2000" dirty="0" err="1" smtClean="0"/>
              <a:t>qg</a:t>
            </a:r>
            <a:r>
              <a:rPr lang="en-US" sz="2000" dirty="0" err="1" smtClean="0">
                <a:sym typeface="Wingdings"/>
              </a:rPr>
              <a:t>q</a:t>
            </a:r>
            <a:r>
              <a:rPr lang="en-US" sz="2000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000" dirty="0" smtClean="0">
                <a:sym typeface="Wingdings"/>
              </a:rPr>
              <a:t> dominates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	 </a:t>
            </a:r>
            <a:r>
              <a:rPr lang="en-US" sz="2000" i="1" dirty="0" smtClean="0">
                <a:sym typeface="Wingdings"/>
              </a:rPr>
              <a:t>Fix flavor</a:t>
            </a:r>
            <a:endParaRPr lang="en-US" sz="2000" i="1" dirty="0">
              <a:sym typeface="Wingdings"/>
            </a:endParaRPr>
          </a:p>
          <a:p>
            <a:r>
              <a:rPr lang="en-US" sz="20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000" dirty="0" smtClean="0">
                <a:sym typeface="Wingdings"/>
              </a:rPr>
              <a:t> energy </a:t>
            </a:r>
            <a:r>
              <a:rPr lang="en-US" sz="2000" i="1" dirty="0" smtClean="0">
                <a:sym typeface="Wingdings"/>
              </a:rPr>
              <a:t>strongly correlated</a:t>
            </a:r>
            <a:r>
              <a:rPr lang="en-US" sz="2000" dirty="0" smtClean="0">
                <a:sym typeface="Wingdings"/>
              </a:rPr>
              <a:t> to original </a:t>
            </a:r>
            <a:r>
              <a:rPr lang="en-US" sz="2000" dirty="0" err="1" smtClean="0">
                <a:sym typeface="Wingdings"/>
              </a:rPr>
              <a:t>parton</a:t>
            </a:r>
            <a:endParaRPr lang="en-US" sz="2000" dirty="0" smtClean="0">
              <a:sym typeface="Wingdings"/>
            </a:endParaRPr>
          </a:p>
          <a:p>
            <a:r>
              <a:rPr lang="en-US" sz="2000" dirty="0" smtClean="0">
                <a:solidFill>
                  <a:srgbClr val="CD00CD"/>
                </a:solidFill>
                <a:sym typeface="Wingdings"/>
              </a:rPr>
              <a:t>low cross-section</a:t>
            </a:r>
          </a:p>
        </p:txBody>
      </p:sp>
      <p:pic>
        <p:nvPicPr>
          <p:cNvPr id="7" name="Picture 6" descr="Screen Shot 2016-02-25 at 1.30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8"/>
          <a:stretch/>
        </p:blipFill>
        <p:spPr>
          <a:xfrm>
            <a:off x="612648" y="1651001"/>
            <a:ext cx="2802283" cy="1876777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4135602" y="1493134"/>
            <a:ext cx="4703598" cy="464250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sz="2200" b="1" dirty="0" smtClean="0"/>
              <a:t>Separate high </a:t>
            </a:r>
            <a:r>
              <a:rPr lang="en-US" sz="2200" b="1" i="1" dirty="0" err="1" smtClean="0"/>
              <a:t>p</a:t>
            </a:r>
            <a:r>
              <a:rPr lang="en-US" sz="2200" b="1" i="1" baseline="-25000" dirty="0" err="1" smtClean="0"/>
              <a:t>T</a:t>
            </a:r>
            <a:r>
              <a:rPr lang="en-US" sz="2200" b="1" dirty="0" smtClean="0"/>
              <a:t> </a:t>
            </a:r>
            <a:r>
              <a:rPr lang="en-US" sz="2200" b="1" dirty="0" smtClean="0">
                <a:latin typeface="Symbol" charset="2"/>
                <a:cs typeface="Symbol" charset="2"/>
              </a:rPr>
              <a:t>p</a:t>
            </a:r>
            <a:r>
              <a:rPr lang="en-US" sz="2200" b="1" baseline="30000" dirty="0" smtClean="0"/>
              <a:t>0</a:t>
            </a:r>
            <a:r>
              <a:rPr lang="en-US" sz="2200" b="1" dirty="0" smtClean="0">
                <a:sym typeface="Wingdings"/>
              </a:rPr>
              <a:t></a:t>
            </a:r>
            <a:r>
              <a:rPr lang="en-US" sz="2200" b="1" dirty="0" smtClean="0">
                <a:latin typeface="Symbol" charset="2"/>
                <a:cs typeface="Symbol" charset="2"/>
                <a:sym typeface="Wingdings"/>
              </a:rPr>
              <a:t>gg</a:t>
            </a:r>
            <a:r>
              <a:rPr lang="en-US" sz="2200" b="1" dirty="0" smtClean="0">
                <a:sym typeface="Wingdings"/>
              </a:rPr>
              <a:t> from </a:t>
            </a:r>
            <a:r>
              <a:rPr lang="en-US" sz="2200" b="1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200" b="1" baseline="30000" dirty="0" err="1" smtClean="0">
                <a:sym typeface="Wingdings"/>
              </a:rPr>
              <a:t>dir</a:t>
            </a:r>
            <a:endParaRPr lang="en-US" sz="2200" b="1" baseline="30000" dirty="0" smtClean="0"/>
          </a:p>
          <a:p>
            <a:pPr marL="0" indent="0">
              <a:buFont typeface="Wingdings 3"/>
              <a:buNone/>
            </a:pPr>
            <a:endParaRPr lang="en-US" sz="2200" dirty="0" smtClean="0"/>
          </a:p>
          <a:p>
            <a:pPr marL="0" indent="0">
              <a:buFont typeface="Wingdings 3"/>
              <a:buNone/>
            </a:pPr>
            <a:endParaRPr lang="en-US" sz="2200" dirty="0" smtClean="0"/>
          </a:p>
          <a:p>
            <a:pPr marL="0" indent="0">
              <a:buFont typeface="Wingdings 3"/>
              <a:buNone/>
            </a:pPr>
            <a:endParaRPr lang="en-US" sz="2200" dirty="0" smtClean="0"/>
          </a:p>
          <a:p>
            <a:pPr marL="0" indent="0">
              <a:buFont typeface="Wingdings 3"/>
              <a:buNone/>
            </a:pPr>
            <a:endParaRPr lang="en-US" sz="2200" dirty="0" smtClean="0"/>
          </a:p>
          <a:p>
            <a:pPr marL="0" indent="0">
              <a:buFont typeface="Wingdings 3"/>
              <a:buNone/>
            </a:pPr>
            <a:endParaRPr lang="en-US" sz="2200" dirty="0" smtClean="0"/>
          </a:p>
        </p:txBody>
      </p:sp>
      <p:pic>
        <p:nvPicPr>
          <p:cNvPr id="9" name="Picture 8" descr="Screen Shot 2016-02-25 at 1.44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602" y="1922112"/>
            <a:ext cx="3059364" cy="2606125"/>
          </a:xfrm>
          <a:prstGeom prst="rect">
            <a:avLst/>
          </a:prstGeom>
        </p:spPr>
      </p:pic>
      <p:sp>
        <p:nvSpPr>
          <p:cNvPr id="10" name="Shape 521"/>
          <p:cNvSpPr/>
          <p:nvPr/>
        </p:nvSpPr>
        <p:spPr>
          <a:xfrm>
            <a:off x="6464658" y="2225952"/>
            <a:ext cx="2320429" cy="6463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ym typeface="Helvetica"/>
              </a:rPr>
              <a:t>Barrel Shower Max</a:t>
            </a:r>
          </a:p>
          <a:p>
            <a:r>
              <a:rPr lang="en-US" i="1" dirty="0" smtClean="0">
                <a:ea typeface="Times"/>
                <a:cs typeface="Times"/>
                <a:sym typeface="Helvetica"/>
              </a:rPr>
              <a:t>BSMD – </a:t>
            </a:r>
            <a:r>
              <a:rPr lang="en-US" b="1" dirty="0" smtClean="0">
                <a:ea typeface="Times"/>
                <a:cs typeface="Times"/>
                <a:sym typeface="Helvetica"/>
              </a:rPr>
              <a:t>inside tower</a:t>
            </a:r>
            <a:endParaRPr lang="en-US" b="1" dirty="0">
              <a:ea typeface="Times"/>
              <a:cs typeface="Times"/>
              <a:sym typeface="Times"/>
            </a:endParaRPr>
          </a:p>
        </p:txBody>
      </p:sp>
      <p:pic>
        <p:nvPicPr>
          <p:cNvPr id="12" name="Picture 11" descr="Screen Shot 2016-02-25 at 1.59.24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"/>
          <a:stretch/>
        </p:blipFill>
        <p:spPr>
          <a:xfrm>
            <a:off x="4642707" y="4897569"/>
            <a:ext cx="4089400" cy="12763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52041" y="4528237"/>
            <a:ext cx="3059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Transverse Shower Profile:</a:t>
            </a:r>
            <a:endParaRPr lang="en-US" b="1" baseline="30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-rich to direct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pic>
        <p:nvPicPr>
          <p:cNvPr id="7" name="Picture 6" descr="Screen Shot 2016-02-25 at 3.54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81" y="1684867"/>
            <a:ext cx="6076119" cy="41074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157" y="1321953"/>
            <a:ext cx="2945724" cy="39292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ym typeface="Wingdings"/>
              </a:rPr>
              <a:t>Near-side (NS):</a:t>
            </a:r>
            <a:br>
              <a:rPr lang="en-US" sz="2200" dirty="0" smtClean="0">
                <a:sym typeface="Wingdings"/>
              </a:rPr>
            </a:br>
            <a:r>
              <a:rPr lang="en-US" sz="2200" dirty="0" smtClean="0">
                <a:sym typeface="Wingdings"/>
              </a:rPr>
              <a:t>- </a:t>
            </a:r>
            <a:r>
              <a:rPr lang="en-US" sz="2200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200" baseline="30000" dirty="0" smtClean="0">
                <a:sym typeface="Wingdings"/>
              </a:rPr>
              <a:t>0</a:t>
            </a:r>
            <a:r>
              <a:rPr lang="en-US" sz="2200" dirty="0" smtClean="0">
                <a:sym typeface="Wingdings"/>
              </a:rPr>
              <a:t> is </a:t>
            </a:r>
            <a:r>
              <a:rPr lang="en-US" sz="2200" b="1" i="1" dirty="0" err="1" smtClean="0">
                <a:sym typeface="Wingdings"/>
              </a:rPr>
              <a:t>pp</a:t>
            </a:r>
            <a:r>
              <a:rPr lang="en-US" sz="2200" b="1" dirty="0" smtClean="0">
                <a:sym typeface="Wingdings"/>
              </a:rPr>
              <a:t>-like</a:t>
            </a:r>
          </a:p>
          <a:p>
            <a:endParaRPr lang="en-US" sz="2200" dirty="0" smtClean="0">
              <a:sym typeface="Wingdings"/>
            </a:endParaRPr>
          </a:p>
          <a:p>
            <a:pPr marL="342900" indent="-342900">
              <a:buFontTx/>
              <a:buChar char="-"/>
            </a:pPr>
            <a:r>
              <a:rPr lang="en-US" sz="22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200" dirty="0" smtClean="0">
                <a:sym typeface="Wingdings"/>
              </a:rPr>
              <a:t>-rich: Assume that NS-yield is due to </a:t>
            </a:r>
            <a:r>
              <a:rPr lang="en-US" sz="2200" dirty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200" baseline="30000" dirty="0">
                <a:sym typeface="Wingdings"/>
              </a:rPr>
              <a:t>0</a:t>
            </a:r>
            <a:r>
              <a:rPr lang="en-US" sz="2200" dirty="0" smtClean="0">
                <a:sym typeface="Wingdings"/>
              </a:rPr>
              <a:t> </a:t>
            </a:r>
            <a:r>
              <a:rPr lang="en-US" sz="2200" dirty="0" smtClean="0">
                <a:sym typeface="Wingdings"/>
              </a:rPr>
              <a:t>contamination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sym typeface="Wingdings"/>
              </a:rPr>
              <a:t>subtract </a:t>
            </a:r>
            <a:r>
              <a:rPr lang="en-US" sz="2200" dirty="0" smtClean="0">
                <a:sym typeface="Wingdings"/>
              </a:rPr>
              <a:t>appropriate scaled </a:t>
            </a:r>
            <a:r>
              <a:rPr lang="en-US" sz="2200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200" baseline="30000" dirty="0" smtClean="0">
                <a:sym typeface="Wingdings"/>
              </a:rPr>
              <a:t>0</a:t>
            </a:r>
            <a:endParaRPr lang="en-US" sz="2200" dirty="0" smtClean="0">
              <a:latin typeface="Symbol" charset="2"/>
              <a:cs typeface="Symbol" charset="2"/>
              <a:sym typeface="Wingdings"/>
            </a:endParaRPr>
          </a:p>
          <a:p>
            <a:pPr marL="342900" indent="-342900">
              <a:buFont typeface="Symbol" charset="0"/>
              <a:buChar char=" "/>
            </a:pPr>
            <a:endParaRPr lang="en-US" sz="2200" baseline="30000" dirty="0" smtClean="0">
              <a:cs typeface="Symbol" charset="2"/>
              <a:sym typeface="Wingdings"/>
            </a:endParaRPr>
          </a:p>
          <a:p>
            <a:pPr marL="342900" indent="-342900">
              <a:buFont typeface="Symbol" charset="0"/>
              <a:buChar char=" "/>
            </a:pPr>
            <a:endParaRPr lang="en-US" sz="2200" baseline="30000" dirty="0">
              <a:cs typeface="Symbol" charset="2"/>
              <a:sym typeface="Wingdings"/>
            </a:endParaRPr>
          </a:p>
          <a:p>
            <a:pPr marL="342900" indent="-342900">
              <a:buFont typeface="Symbol" charset="0"/>
              <a:buChar char=" "/>
            </a:pPr>
            <a:endParaRPr lang="en-US" sz="2200" baseline="30000" dirty="0" smtClean="0">
              <a:cs typeface="Symbol" charset="2"/>
              <a:sym typeface="Wingdings"/>
            </a:endParaRPr>
          </a:p>
          <a:p>
            <a:pPr marL="342900" indent="-342900">
              <a:buFont typeface="Symbol" charset="0"/>
              <a:buChar char=" "/>
            </a:pPr>
            <a:endParaRPr lang="en-US" sz="2200" baseline="30000" dirty="0">
              <a:cs typeface="Symbol" charset="2"/>
              <a:sym typeface="Wingdings"/>
            </a:endParaRPr>
          </a:p>
          <a:p>
            <a:pPr marL="342900" indent="-342900">
              <a:buFont typeface="Symbol" charset="0"/>
              <a:buChar char=" "/>
            </a:pPr>
            <a:endParaRPr lang="en-US" sz="2200" baseline="30000" dirty="0" smtClean="0">
              <a:cs typeface="Symbol" charset="2"/>
              <a:sym typeface="Wingding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472" y="5469157"/>
            <a:ext cx="2789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Purity </a:t>
            </a:r>
            <a:r>
              <a:rPr lang="en-US" dirty="0" smtClean="0"/>
              <a:t>R 	~70</a:t>
            </a:r>
            <a:r>
              <a:rPr lang="en-US" dirty="0"/>
              <a:t>% </a:t>
            </a:r>
            <a:r>
              <a:rPr lang="en-US" dirty="0" smtClean="0"/>
              <a:t>(</a:t>
            </a:r>
            <a:r>
              <a:rPr lang="en-US" dirty="0" err="1" smtClean="0"/>
              <a:t>Au+Au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		~</a:t>
            </a:r>
            <a:r>
              <a:rPr lang="en-US" dirty="0" smtClean="0"/>
              <a:t>40% (</a:t>
            </a:r>
            <a:r>
              <a:rPr lang="en-US" i="1" dirty="0" err="1" smtClean="0"/>
              <a:t>pp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0163" y="4535235"/>
            <a:ext cx="2339102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“g</a:t>
            </a:r>
            <a:r>
              <a:rPr lang="en-US" sz="2200" b="1" dirty="0">
                <a:solidFill>
                  <a:srgbClr val="FF0000"/>
                </a:solidFill>
                <a:sym typeface="Wingdings"/>
              </a:rPr>
              <a:t>-rich - </a:t>
            </a:r>
            <a:r>
              <a:rPr lang="en-US" sz="2200" b="1" dirty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200" b="1" baseline="30000" dirty="0">
                <a:solidFill>
                  <a:srgbClr val="FF0000"/>
                </a:solidFill>
                <a:sym typeface="Wingdings"/>
              </a:rPr>
              <a:t>0</a:t>
            </a:r>
            <a:r>
              <a:rPr lang="en-US" sz="2200" b="1" dirty="0">
                <a:solidFill>
                  <a:srgbClr val="FF0000"/>
                </a:solidFill>
                <a:sym typeface="Wingdings"/>
              </a:rPr>
              <a:t> = </a:t>
            </a:r>
            <a:r>
              <a:rPr lang="en-US" sz="2200" b="1" dirty="0" err="1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200" b="1" baseline="30000" dirty="0" err="1" smtClean="0">
                <a:solidFill>
                  <a:srgbClr val="FF0000"/>
                </a:solidFill>
                <a:cs typeface="Symbol" charset="2"/>
                <a:sym typeface="Wingdings"/>
              </a:rPr>
              <a:t>dir</a:t>
            </a:r>
            <a:r>
              <a:rPr lang="en-US" sz="2200" b="1" baseline="30000" dirty="0" smtClean="0">
                <a:solidFill>
                  <a:srgbClr val="FF0000"/>
                </a:solidFill>
                <a:cs typeface="Symbol" charset="2"/>
                <a:sym typeface="Wingdings"/>
              </a:rPr>
              <a:t>”</a:t>
            </a:r>
            <a:endParaRPr lang="en-US" sz="2200" b="1" baseline="30000" dirty="0">
              <a:solidFill>
                <a:srgbClr val="FF0000"/>
              </a:solidFill>
              <a:cs typeface="Symbol" charset="2"/>
              <a:sym typeface="Wingdings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0" y="4136488"/>
            <a:ext cx="2781300" cy="26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8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Away-Side Suppression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WWND '16</a:t>
            </a:r>
            <a:endParaRPr lang="en-US" dirty="0"/>
          </a:p>
        </p:txBody>
      </p:sp>
      <p:pic>
        <p:nvPicPr>
          <p:cNvPr id="8" name="Picture 7" descr="Screen Shot 2016-02-25 at 4.06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"/>
          <a:stretch/>
        </p:blipFill>
        <p:spPr>
          <a:xfrm>
            <a:off x="0" y="1156631"/>
            <a:ext cx="5418667" cy="3936070"/>
          </a:xfrm>
          <a:prstGeom prst="rect">
            <a:avLst/>
          </a:prstGeom>
        </p:spPr>
      </p:pic>
      <p:pic>
        <p:nvPicPr>
          <p:cNvPr id="10" name="Picture 9" descr="Screen Shot 2016-02-25 at 4.15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2125135"/>
            <a:ext cx="3492500" cy="2971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5104306"/>
            <a:ext cx="8232649" cy="1200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ym typeface="Wingdings"/>
              </a:rPr>
              <a:t>Similar and strong </a:t>
            </a:r>
            <a:r>
              <a:rPr lang="en-US" sz="2400" i="1" dirty="0" smtClean="0">
                <a:sym typeface="Wingdings"/>
              </a:rPr>
              <a:t>I</a:t>
            </a:r>
            <a:r>
              <a:rPr lang="en-US" sz="2400" i="1" baseline="-25000" dirty="0" smtClean="0">
                <a:sym typeface="Wingdings"/>
              </a:rPr>
              <a:t>AA</a:t>
            </a:r>
            <a:r>
              <a:rPr lang="en-US" sz="2400" dirty="0" smtClean="0">
                <a:sym typeface="Wingdings"/>
              </a:rPr>
              <a:t> suppression for 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400" baseline="30000" dirty="0" smtClean="0">
                <a:sym typeface="Wingdings"/>
              </a:rPr>
              <a:t>0</a:t>
            </a:r>
            <a:r>
              <a:rPr lang="en-US" sz="2400" dirty="0" smtClean="0">
                <a:sym typeface="Wingdings"/>
              </a:rPr>
              <a:t> and </a:t>
            </a:r>
            <a:r>
              <a:rPr lang="en-US" sz="2400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400" baseline="30000" dirty="0" err="1" smtClean="0">
                <a:sym typeface="Wingdings"/>
              </a:rPr>
              <a:t>dir</a:t>
            </a:r>
            <a:endParaRPr lang="en-US" sz="2400" baseline="30000" dirty="0" smtClean="0">
              <a:sym typeface="Wingdings"/>
            </a:endParaRP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sym typeface="Wingdings"/>
              </a:rPr>
              <a:t>Why the similarity?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ym typeface="Wingdings"/>
              </a:rPr>
              <a:t>Low </a:t>
            </a:r>
            <a:r>
              <a:rPr lang="en-US" sz="2400" i="1" dirty="0" err="1" smtClean="0">
                <a:sym typeface="Wingdings"/>
              </a:rPr>
              <a:t>z</a:t>
            </a:r>
            <a:r>
              <a:rPr lang="en-US" sz="2400" i="1" baseline="-25000" dirty="0" err="1" smtClean="0">
                <a:sym typeface="Wingdings"/>
              </a:rPr>
              <a:t>T</a:t>
            </a:r>
            <a:r>
              <a:rPr lang="en-US" sz="2400" dirty="0" smtClean="0">
                <a:sym typeface="Wingdings"/>
              </a:rPr>
              <a:t> enhancement: Models don’t include redistribution</a:t>
            </a:r>
            <a:endParaRPr lang="en-US" sz="2400" dirty="0">
              <a:sym typeface="Wingding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0" y="1336083"/>
            <a:ext cx="3356647" cy="64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1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56103</TotalTime>
  <Words>2285</Words>
  <Application>Microsoft Macintosh PowerPoint</Application>
  <PresentationFormat>On-screen Show (4:3)</PresentationFormat>
  <Paragraphs>557</Paragraphs>
  <Slides>36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Origin</vt:lpstr>
      <vt:lpstr>Equation</vt:lpstr>
      <vt:lpstr>Recent Jet Results from STAR</vt:lpstr>
      <vt:lpstr>STAR</vt:lpstr>
      <vt:lpstr>PowerPoint Presentation</vt:lpstr>
      <vt:lpstr>Jet Finding</vt:lpstr>
      <vt:lpstr>The Underlying Heavy Ion Event</vt:lpstr>
      <vt:lpstr>Background</vt:lpstr>
      <vt:lpstr>Access to Parton Energy without Jets: Direct Photon Triggers</vt:lpstr>
      <vt:lpstr>From g-rich to direct g</vt:lpstr>
      <vt:lpstr>Away-Side Suppression</vt:lpstr>
      <vt:lpstr>gdir-Hadron vs. Jet-Hadron Correlations</vt:lpstr>
      <vt:lpstr>Semi-Inclusive Recoil Jets</vt:lpstr>
      <vt:lpstr>Charged Raw Recoil Jet Spectrum: Central Au+Au</vt:lpstr>
      <vt:lpstr>Comparison Central-Peripheral: ICP</vt:lpstr>
      <vt:lpstr>Trigger and Away-Side Jets (Biased) Di-Jet Selection</vt:lpstr>
      <vt:lpstr>Di-Jet Imbalance AJ  Central Au+Au, R=0.4 </vt:lpstr>
      <vt:lpstr>Matched Di-jets w/o Constituent pT Cut </vt:lpstr>
      <vt:lpstr>Di-Jet Imbalance AJ  Central Au+Au, R=0.4 </vt:lpstr>
      <vt:lpstr>Differential Measurements</vt:lpstr>
      <vt:lpstr>A Consistent  (Qualitative) Picture Focus on: Jet Softening</vt:lpstr>
      <vt:lpstr>A Consistent  (Qualitative) Picture Focus on: Jet Broadening</vt:lpstr>
      <vt:lpstr>A Tool to Control Path Length</vt:lpstr>
      <vt:lpstr>Unique Opportunity for  Jet Geometry Engineering at RHIC</vt:lpstr>
      <vt:lpstr>Backup</vt:lpstr>
      <vt:lpstr>PowerPoint Presentation</vt:lpstr>
      <vt:lpstr>PowerPoint Presentation</vt:lpstr>
      <vt:lpstr>IAA gdir – Dependence on pTassoc and pTtrig</vt:lpstr>
      <vt:lpstr>Motivation – Jets as Probes of the Medium</vt:lpstr>
      <vt:lpstr>Charged Raw Recoil Jet Spectrum: Reference</vt:lpstr>
      <vt:lpstr>Reference vs. PYTHIA</vt:lpstr>
      <vt:lpstr>Differential Measurements</vt:lpstr>
      <vt:lpstr>PowerPoint Presentation</vt:lpstr>
      <vt:lpstr>Effect of Background Fluctuations</vt:lpstr>
      <vt:lpstr>Unfolding in One Slide</vt:lpstr>
      <vt:lpstr>pp Reference</vt:lpstr>
      <vt:lpstr>Recoil yield suppression</vt:lpstr>
      <vt:lpstr>gdir-Hadron vs. Jet-Hadron Correlations</vt:lpstr>
    </vt:vector>
  </TitlesOfParts>
  <Manager/>
  <Company>Unversity of Illinois at Chicago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be Learned from Identifying Leading Hadrons of Jets in STAR?</dc:title>
  <dc:subject/>
  <dc:creator>Kolja Kauder</dc:creator>
  <cp:keywords/>
  <dc:description/>
  <cp:lastModifiedBy>Kolja Kauder</cp:lastModifiedBy>
  <cp:revision>1443</cp:revision>
  <cp:lastPrinted>2015-06-02T16:16:05Z</cp:lastPrinted>
  <dcterms:created xsi:type="dcterms:W3CDTF">2013-02-23T04:46:12Z</dcterms:created>
  <dcterms:modified xsi:type="dcterms:W3CDTF">2016-03-04T12:45:35Z</dcterms:modified>
  <cp:category/>
</cp:coreProperties>
</file>