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5" r:id="rId2"/>
    <p:sldId id="351" r:id="rId3"/>
    <p:sldId id="352" r:id="rId4"/>
    <p:sldId id="344" r:id="rId5"/>
    <p:sldId id="353" r:id="rId6"/>
    <p:sldId id="365" r:id="rId7"/>
    <p:sldId id="355" r:id="rId8"/>
    <p:sldId id="356" r:id="rId9"/>
    <p:sldId id="372" r:id="rId10"/>
    <p:sldId id="375" r:id="rId11"/>
    <p:sldId id="374" r:id="rId12"/>
    <p:sldId id="346" r:id="rId13"/>
    <p:sldId id="384" r:id="rId14"/>
    <p:sldId id="380" r:id="rId15"/>
    <p:sldId id="347" r:id="rId16"/>
    <p:sldId id="348" r:id="rId17"/>
    <p:sldId id="385" r:id="rId18"/>
    <p:sldId id="388" r:id="rId19"/>
    <p:sldId id="387" r:id="rId20"/>
    <p:sldId id="379" r:id="rId21"/>
    <p:sldId id="376" r:id="rId22"/>
    <p:sldId id="364" r:id="rId23"/>
    <p:sldId id="366" r:id="rId24"/>
    <p:sldId id="367" r:id="rId25"/>
    <p:sldId id="370" r:id="rId26"/>
    <p:sldId id="383" r:id="rId27"/>
    <p:sldId id="377" r:id="rId28"/>
    <p:sldId id="3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101A"/>
    <a:srgbClr val="000000"/>
    <a:srgbClr val="CD00CD"/>
    <a:srgbClr val="00CDCD"/>
    <a:srgbClr val="008B8B"/>
    <a:srgbClr val="EEB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3" autoAdjust="0"/>
    <p:restoredTop sz="89245" autoAdjust="0"/>
  </p:normalViewPr>
  <p:slideViewPr>
    <p:cSldViewPr snapToGrid="0" snapToObjects="1">
      <p:cViewPr varScale="1">
        <p:scale>
          <a:sx n="85" d="100"/>
          <a:sy n="85" d="100"/>
        </p:scale>
        <p:origin x="-10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3D80-F6AD-064E-A7A9-2C43859BF9EC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96F8-5424-8F4B-9516-C3C95E0AE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7FBC-FA8C-7845-AAAC-FF2FA1EDEDE8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AA363-928F-4B42-9F76-C2149B62B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AA363-928F-4B42-9F76-C2149B62BF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Kolja Kauder - Hard Probes 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E74342-C45F-5642-9F1E-B1172F473CEA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63962"/>
            <a:ext cx="6858000" cy="1112838"/>
          </a:xfrm>
        </p:spPr>
        <p:txBody>
          <a:bodyPr>
            <a:noAutofit/>
          </a:bodyPr>
          <a:lstStyle/>
          <a:p>
            <a:r>
              <a:rPr lang="en-US" sz="2200" dirty="0"/>
              <a:t>Measurement of the Shared Momentum Fraction </a:t>
            </a:r>
            <a:r>
              <a:rPr lang="en-US" sz="2200" i="1" dirty="0" err="1" smtClean="0"/>
              <a:t>z</a:t>
            </a:r>
            <a:r>
              <a:rPr lang="en-US" sz="2200" i="1" baseline="-25000" dirty="0" err="1" smtClean="0"/>
              <a:t>g</a:t>
            </a:r>
            <a:r>
              <a:rPr lang="en-US" sz="2200" dirty="0" smtClean="0"/>
              <a:t> </a:t>
            </a:r>
            <a:r>
              <a:rPr lang="en-US" sz="2200" dirty="0"/>
              <a:t>using Jet Reconstruction in </a:t>
            </a:r>
            <a:r>
              <a:rPr lang="en-US" sz="2200" dirty="0" err="1"/>
              <a:t>p+p</a:t>
            </a:r>
            <a:r>
              <a:rPr lang="en-US" sz="2200" dirty="0"/>
              <a:t> and </a:t>
            </a:r>
            <a:r>
              <a:rPr lang="en-US" sz="2200" dirty="0" err="1"/>
              <a:t>Au+Au</a:t>
            </a:r>
            <a:r>
              <a:rPr lang="en-US" sz="2200" dirty="0"/>
              <a:t> Collisions with 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Kolja Kauder </a:t>
            </a:r>
            <a:r>
              <a:rPr lang="en-US" i="1" dirty="0" smtClean="0">
                <a:solidFill>
                  <a:srgbClr val="000000"/>
                </a:solidFill>
              </a:rPr>
              <a:t>for the STAR Collaboration</a:t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September 25, 2016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03" y="147206"/>
            <a:ext cx="4204989" cy="1109115"/>
          </a:xfrm>
          <a:prstGeom prst="rect">
            <a:avLst/>
          </a:prstGeom>
        </p:spPr>
      </p:pic>
      <p:pic>
        <p:nvPicPr>
          <p:cNvPr id="7" name="Picture 6" descr="jthaler_ALICE_v3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54781" r="58231" b="19362"/>
          <a:stretch/>
        </p:blipFill>
        <p:spPr>
          <a:xfrm rot="12474924">
            <a:off x="562695" y="669344"/>
            <a:ext cx="2496622" cy="1390010"/>
          </a:xfrm>
          <a:prstGeom prst="rect">
            <a:avLst/>
          </a:prstGeom>
        </p:spPr>
      </p:pic>
      <p:pic>
        <p:nvPicPr>
          <p:cNvPr id="17" name="Picture 16" descr="downloa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3" r="67750"/>
          <a:stretch/>
        </p:blipFill>
        <p:spPr>
          <a:xfrm rot="20710371">
            <a:off x="2651135" y="1071428"/>
            <a:ext cx="2304761" cy="2318317"/>
          </a:xfrm>
          <a:prstGeom prst="rect">
            <a:avLst/>
          </a:prstGeom>
        </p:spPr>
      </p:pic>
      <p:pic>
        <p:nvPicPr>
          <p:cNvPr id="4" name="Picture 3" descr="warrior_banded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9" y="1654931"/>
            <a:ext cx="2518983" cy="15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evd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2" y="1867778"/>
            <a:ext cx="4284815" cy="328540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Matched Di-jets w/o Constituent </a:t>
            </a:r>
            <a:r>
              <a:rPr lang="en-US" sz="2800" dirty="0" err="1" smtClean="0">
                <a:uFill>
                  <a:solidFill/>
                </a:uFill>
              </a:rPr>
              <a:t>p</a:t>
            </a:r>
            <a:r>
              <a:rPr lang="en-US" sz="2800" baseline="-25000" dirty="0" err="1" smtClean="0">
                <a:uFill>
                  <a:solidFill/>
                </a:uFill>
              </a:rPr>
              <a:t>T</a:t>
            </a:r>
            <a:r>
              <a:rPr lang="en-US" sz="2800" dirty="0" smtClean="0">
                <a:uFill>
                  <a:solidFill/>
                </a:uFill>
              </a:rPr>
              <a:t> Cut </a:t>
            </a:r>
            <a:endParaRPr sz="2800" b="1" dirty="0">
              <a:solidFill>
                <a:srgbClr val="FF0000"/>
              </a:solidFill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grpSp>
        <p:nvGrpSpPr>
          <p:cNvPr id="97" name="Group 97"/>
          <p:cNvGrpSpPr/>
          <p:nvPr/>
        </p:nvGrpSpPr>
        <p:grpSpPr>
          <a:xfrm>
            <a:off x="3470135" y="1404145"/>
            <a:ext cx="5602878" cy="3749041"/>
            <a:chOff x="-1" y="0"/>
            <a:chExt cx="6225420" cy="4165600"/>
          </a:xfrm>
        </p:grpSpPr>
        <p:pic>
          <p:nvPicPr>
            <p:cNvPr id="94" name="evd_0.2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24" y="478643"/>
              <a:ext cx="4808514" cy="368695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95" name="Shape 95"/>
            <p:cNvSpPr/>
            <p:nvPr/>
          </p:nvSpPr>
          <p:spPr>
            <a:xfrm>
              <a:off x="2743619" y="0"/>
              <a:ext cx="3481800" cy="683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defTabSz="411480">
                <a:defRPr sz="1800">
                  <a:uFillTx/>
                </a:defRPr>
              </a:pPr>
              <a:r>
                <a:rPr lang="en-US" sz="2000" b="1" dirty="0" smtClean="0">
                  <a:sym typeface="Helvetica"/>
                </a:rPr>
                <a:t>Matched Di-Jets with </a:t>
              </a:r>
            </a:p>
            <a:p>
              <a:pPr defTabSz="411480">
                <a:defRPr sz="1800">
                  <a:uFillTx/>
                </a:defRPr>
              </a:pPr>
              <a:r>
                <a:rPr lang="en-US" sz="2000" b="1" dirty="0">
                  <a:sym typeface="Helvetica"/>
                </a:rPr>
                <a:t>s</a:t>
              </a:r>
              <a:r>
                <a:rPr lang="en-US" sz="2000" b="1" dirty="0" smtClean="0">
                  <a:sym typeface="Helvetica"/>
                </a:rPr>
                <a:t>oft constituents included</a:t>
              </a:r>
              <a:endParaRPr sz="2000" b="1" dirty="0">
                <a:sym typeface="Helvetica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-1" y="878799"/>
              <a:ext cx="106409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01" name="Shape 101"/>
          <p:cNvSpPr/>
          <p:nvPr/>
        </p:nvSpPr>
        <p:spPr>
          <a:xfrm>
            <a:off x="612648" y="5238041"/>
            <a:ext cx="346329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Keep this jet selection</a:t>
            </a:r>
            <a:br>
              <a:rPr lang="en-US" sz="2000" b="1" dirty="0" smtClean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b="1" dirty="0" smtClean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Use this </a:t>
            </a:r>
            <a:r>
              <a:rPr lang="en-US" sz="2000" b="1" dirty="0" err="1" smtClean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-US" sz="2000" b="1" baseline="-25000" dirty="0" err="1" smtClean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sz="2000" b="1" baseline="30000" dirty="0" err="1" smtClean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Trig</a:t>
            </a:r>
            <a:endParaRPr sz="2000" b="1" baseline="30000" dirty="0">
              <a:solidFill>
                <a:srgbClr val="A1101A"/>
              </a:solidFill>
              <a:uFill>
                <a:solidFill>
                  <a:srgbClr val="FF2600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6" name="Group 106"/>
          <p:cNvGrpSpPr/>
          <p:nvPr/>
        </p:nvGrpSpPr>
        <p:grpSpPr>
          <a:xfrm>
            <a:off x="1701799" y="2654226"/>
            <a:ext cx="5956300" cy="1491490"/>
            <a:chOff x="-250500" y="0"/>
            <a:chExt cx="6618109" cy="1657214"/>
          </a:xfrm>
        </p:grpSpPr>
        <p:sp>
          <p:nvSpPr>
            <p:cNvPr id="102" name="Shape 102"/>
            <p:cNvSpPr/>
            <p:nvPr/>
          </p:nvSpPr>
          <p:spPr>
            <a:xfrm flipH="1">
              <a:off x="-250500" y="370386"/>
              <a:ext cx="4741331" cy="7413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33400" y="0"/>
              <a:ext cx="1481951" cy="239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/>
                <a:t>Geom. matching</a:t>
              </a:r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1714315" y="1657214"/>
              <a:ext cx="4653294" cy="0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custDash>
                <a:ds d="200000" sp="200000"/>
              </a:custDash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1148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6767" y="1341672"/>
              <a:ext cx="1481951" cy="239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 b="1">
                  <a:solidFill>
                    <a:srgbClr val="FF9300"/>
                  </a:solidFill>
                  <a:uFill>
                    <a:solidFill>
                      <a:srgbClr val="FF9300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1400" dirty="0"/>
                <a:t>Geom. matching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5057620" y="5232351"/>
            <a:ext cx="39092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alculate </a:t>
            </a:r>
            <a:r>
              <a:rPr lang="en-US" sz="2000" b="1" i="1" dirty="0" err="1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-US" sz="2000" b="1" i="1" baseline="-25000" dirty="0" err="1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all </a:t>
            </a:r>
            <a:b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constituent</a:t>
            </a:r>
            <a:r>
              <a:rPr lang="en-US"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s w/ 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2000" b="1" baseline="-5999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2000" b="1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,cut</a:t>
            </a:r>
            <a:r>
              <a:rPr sz="2000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&gt;0.2 GeV/</a:t>
            </a:r>
            <a:r>
              <a:rPr sz="20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2000" b="1" dirty="0">
              <a:uFill>
                <a:solidFill/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2890477" y="1587157"/>
            <a:ext cx="243980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Rerun jet-finding algorithm</a:t>
            </a:r>
          </a:p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anti-k</a:t>
            </a:r>
            <a:r>
              <a:rPr sz="1600" baseline="-5999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16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z="1600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these events</a:t>
            </a:r>
            <a:endParaRPr sz="1600" dirty="0">
              <a:uFill>
                <a:solidFill/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93"/>
          <p:cNvSpPr/>
          <p:nvPr/>
        </p:nvSpPr>
        <p:spPr>
          <a:xfrm>
            <a:off x="208879" y="1588703"/>
            <a:ext cx="214161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2000" b="1" dirty="0" smtClean="0">
                <a:solidFill>
                  <a:srgbClr val="A1101A"/>
                </a:solidFill>
                <a:sym typeface="Helvetica"/>
              </a:rPr>
              <a:t>Hard-Core Di-jets</a:t>
            </a:r>
            <a:endParaRPr lang="en-US" sz="2000" b="1" dirty="0">
              <a:solidFill>
                <a:srgbClr val="A1101A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6" y="2345119"/>
            <a:ext cx="17907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22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6"/>
          <a:stretch/>
        </p:blipFill>
        <p:spPr>
          <a:xfrm>
            <a:off x="208879" y="2349426"/>
            <a:ext cx="1194471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" name="Shape 105"/>
          <p:cNvSpPr/>
          <p:nvPr/>
        </p:nvSpPr>
        <p:spPr>
          <a:xfrm>
            <a:off x="3179757" y="5907853"/>
            <a:ext cx="2557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defRPr sz="1600" b="1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dirty="0">
                <a:latin typeface="Gill Sans MT"/>
                <a:cs typeface="Gill Sans MT"/>
              </a:rPr>
              <a:t>Geom. </a:t>
            </a:r>
            <a:r>
              <a:rPr sz="2000" dirty="0" smtClean="0">
                <a:latin typeface="Gill Sans MT"/>
                <a:cs typeface="Gill Sans MT"/>
              </a:rPr>
              <a:t>matching</a:t>
            </a:r>
            <a:r>
              <a:rPr lang="en-US" sz="2000" dirty="0" smtClean="0">
                <a:latin typeface="Gill Sans MT"/>
                <a:cs typeface="Gill Sans MT"/>
              </a:rPr>
              <a:t>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Gill Sans"/>
                <a:cs typeface="Gill Sans"/>
              </a:rPr>
              <a:t>R&lt;0.4</a:t>
            </a:r>
            <a:endParaRPr sz="2000" dirty="0">
              <a:latin typeface="Gill Sans"/>
              <a:cs typeface="Gill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106" grpId="0" animBg="1" advAuto="0"/>
      <p:bldP spid="107" grpId="0" animBg="1" advAuto="0"/>
      <p:bldP spid="108" grpId="0" animBg="1" advAuto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/>
          <a:stretch/>
        </p:blipFill>
        <p:spPr>
          <a:xfrm>
            <a:off x="1322910" y="1194340"/>
            <a:ext cx="6955944" cy="4420999"/>
          </a:xfrm>
          <a:prstGeom prst="rect">
            <a:avLst/>
          </a:prstGeom>
        </p:spPr>
      </p:pic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3000" dirty="0" smtClean="0">
                <a:uFill>
                  <a:solidFill/>
                </a:uFill>
              </a:rPr>
              <a:t>Reminder: </a:t>
            </a:r>
            <a:r>
              <a:rPr sz="3000" dirty="0" smtClean="0">
                <a:uFill>
                  <a:solidFill/>
                </a:uFill>
              </a:rPr>
              <a:t>Di</a:t>
            </a:r>
            <a:r>
              <a:rPr sz="3000" dirty="0">
                <a:uFill>
                  <a:solidFill/>
                </a:uFill>
              </a:rPr>
              <a:t>-Jet Imbalance </a:t>
            </a:r>
            <a:r>
              <a:rPr sz="3000" dirty="0" smtClean="0">
                <a:uFill>
                  <a:solidFill/>
                </a:uFill>
              </a:rPr>
              <a:t>A</a:t>
            </a:r>
            <a:r>
              <a:rPr sz="3000" baseline="-5999" dirty="0" smtClean="0">
                <a:uFill>
                  <a:solidFill/>
                </a:uFill>
              </a:rPr>
              <a:t>J</a:t>
            </a:r>
            <a:endParaRPr sz="3000" dirty="0"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129" name="Shape 129"/>
          <p:cNvSpPr/>
          <p:nvPr/>
        </p:nvSpPr>
        <p:spPr>
          <a:xfrm>
            <a:off x="23350" y="2913735"/>
            <a:ext cx="1590179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700" dirty="0">
                <a:uFill>
                  <a:solidFill/>
                </a:uFill>
                <a:sym typeface="Helvetica"/>
              </a:rPr>
              <a:t>Sys. Uncertainties: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tracking eff. 6%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- tower energy</a:t>
            </a:r>
            <a:br>
              <a:rPr sz="1700" dirty="0">
                <a:uFill>
                  <a:solidFill/>
                </a:uFill>
                <a:sym typeface="Helvetica"/>
              </a:rPr>
            </a:br>
            <a:r>
              <a:rPr sz="17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950" y="5541616"/>
            <a:ext cx="77623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olidFill>
                  <a:srgbClr val="941100"/>
                </a:solidFill>
                <a:sym typeface="Helvetica"/>
              </a:rPr>
              <a:t>Au+Au 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di-jets more imbalanced than p+p for p</a:t>
            </a:r>
            <a:r>
              <a:rPr sz="2200" b="1" baseline="-5999" dirty="0">
                <a:solidFill>
                  <a:srgbClr val="941100"/>
                </a:solidFill>
                <a:sym typeface="Helvetica"/>
              </a:rPr>
              <a:t>T</a:t>
            </a:r>
            <a:r>
              <a:rPr sz="2200" b="1" baseline="31999" dirty="0">
                <a:solidFill>
                  <a:srgbClr val="941100"/>
                </a:solidFill>
                <a:sym typeface="Helvetica"/>
              </a:rPr>
              <a:t>cut</a:t>
            </a:r>
            <a:r>
              <a:rPr sz="2200" b="1" dirty="0">
                <a:solidFill>
                  <a:srgbClr val="941100"/>
                </a:solidFill>
                <a:sym typeface="Helvetica"/>
              </a:rPr>
              <a:t>&gt;2 GeV/c</a:t>
            </a:r>
          </a:p>
        </p:txBody>
      </p:sp>
      <p:sp>
        <p:nvSpPr>
          <p:cNvPr id="131" name="Shape 131"/>
          <p:cNvSpPr/>
          <p:nvPr/>
        </p:nvSpPr>
        <p:spPr>
          <a:xfrm>
            <a:off x="1428750" y="5849695"/>
            <a:ext cx="60283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11480"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  <a:defRPr sz="1800">
                <a:uFillTx/>
              </a:defRPr>
            </a:pPr>
            <a:r>
              <a:rPr sz="2200" b="1" dirty="0" smtClean="0">
                <a:sym typeface="Helvetica"/>
              </a:rPr>
              <a:t>Au+Au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~ p+p A</a:t>
            </a:r>
            <a:r>
              <a:rPr sz="2200" b="1" baseline="-5999" dirty="0" smtClean="0">
                <a:sym typeface="Helvetica"/>
              </a:rPr>
              <a:t>J</a:t>
            </a:r>
            <a:r>
              <a:rPr sz="2200" b="1" dirty="0" smtClean="0">
                <a:sym typeface="Helvetica"/>
              </a:rPr>
              <a:t> for matched di-jets (R=0.4) </a:t>
            </a:r>
            <a:endParaRPr sz="2200" b="1" dirty="0"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STAR-logo-base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74" y="2367061"/>
            <a:ext cx="977830" cy="9778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59572" y="1908259"/>
            <a:ext cx="18137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/>
              </a:rPr>
              <a:t>Submitted to PRL</a:t>
            </a:r>
          </a:p>
          <a:p>
            <a:r>
              <a:rPr lang="fi-FI" i="1" dirty="0">
                <a:sym typeface="Wingdings"/>
              </a:rPr>
              <a:t>arXiv:1609.03878</a:t>
            </a:r>
            <a:endParaRPr lang="en-US" i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679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Context: Hard Core Selection</a:t>
            </a:r>
            <a:br>
              <a:rPr lang="en-US" dirty="0" smtClean="0"/>
            </a:br>
            <a:r>
              <a:rPr lang="en-US" dirty="0" err="1" smtClean="0"/>
              <a:t>p</a:t>
            </a:r>
            <a:r>
              <a:rPr lang="en-US" dirty="0" err="1"/>
              <a:t>+</a:t>
            </a:r>
            <a:r>
              <a:rPr lang="en-US" dirty="0" err="1" smtClean="0"/>
              <a:t>p</a:t>
            </a:r>
            <a:r>
              <a:rPr lang="en-US" dirty="0" smtClean="0"/>
              <a:t> at Detector Level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445000"/>
            <a:ext cx="8229600" cy="1711960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rgbClr val="000000"/>
                </a:solidFill>
              </a:rPr>
              <a:t>Hard-</a:t>
            </a:r>
            <a:r>
              <a:rPr lang="en-US" sz="2100" dirty="0">
                <a:solidFill>
                  <a:srgbClr val="000000"/>
                </a:solidFill>
              </a:rPr>
              <a:t>core s</a:t>
            </a:r>
            <a:r>
              <a:rPr lang="en-US" sz="2100" dirty="0" smtClean="0">
                <a:solidFill>
                  <a:srgbClr val="000000"/>
                </a:solidFill>
              </a:rPr>
              <a:t>election </a:t>
            </a:r>
            <a:r>
              <a:rPr lang="en-US" sz="2100" dirty="0" err="1">
                <a:solidFill>
                  <a:srgbClr val="000000"/>
                </a:solidFill>
              </a:rPr>
              <a:t>p</a:t>
            </a:r>
            <a:r>
              <a:rPr lang="en-US" sz="2100" baseline="-25000" dirty="0" err="1">
                <a:solidFill>
                  <a:srgbClr val="000000"/>
                </a:solidFill>
              </a:rPr>
              <a:t>T</a:t>
            </a:r>
            <a:r>
              <a:rPr lang="en-US" sz="2100" baseline="30000" dirty="0" err="1">
                <a:solidFill>
                  <a:srgbClr val="000000"/>
                </a:solidFill>
              </a:rPr>
              <a:t>Cut</a:t>
            </a:r>
            <a:r>
              <a:rPr lang="en-US" sz="2100" dirty="0">
                <a:solidFill>
                  <a:srgbClr val="000000"/>
                </a:solidFill>
              </a:rPr>
              <a:t>&gt;2 </a:t>
            </a:r>
            <a:r>
              <a:rPr lang="en-US" sz="2100" dirty="0" err="1">
                <a:solidFill>
                  <a:srgbClr val="000000"/>
                </a:solidFill>
              </a:rPr>
              <a:t>GeV</a:t>
            </a:r>
            <a:r>
              <a:rPr lang="en-US" sz="2100" dirty="0">
                <a:solidFill>
                  <a:srgbClr val="000000"/>
                </a:solidFill>
              </a:rPr>
              <a:t>/</a:t>
            </a:r>
            <a:r>
              <a:rPr lang="en-US" sz="2100" dirty="0" smtClean="0">
                <a:solidFill>
                  <a:srgbClr val="000000"/>
                </a:solidFill>
              </a:rPr>
              <a:t>c shifts jet </a:t>
            </a:r>
            <a:r>
              <a:rPr lang="en-US" sz="2100" dirty="0" err="1" smtClean="0">
                <a:solidFill>
                  <a:srgbClr val="000000"/>
                </a:solidFill>
              </a:rPr>
              <a:t>p</a:t>
            </a:r>
            <a:r>
              <a:rPr lang="en-US" sz="21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100" dirty="0" smtClean="0">
                <a:solidFill>
                  <a:srgbClr val="000000"/>
                </a:solidFill>
              </a:rPr>
              <a:t> and may bias toward different </a:t>
            </a:r>
            <a:r>
              <a:rPr lang="en-US" sz="2100" dirty="0" smtClean="0">
                <a:solidFill>
                  <a:srgbClr val="000000"/>
                </a:solidFill>
              </a:rPr>
              <a:t>splitting pattern</a:t>
            </a:r>
            <a:r>
              <a:rPr lang="en-US" sz="2100" dirty="0" smtClean="0">
                <a:solidFill>
                  <a:srgbClr val="000000"/>
                </a:solidFill>
              </a:rPr>
              <a:t/>
            </a:r>
            <a:br>
              <a:rPr lang="en-US" sz="2100" dirty="0" smtClean="0">
                <a:solidFill>
                  <a:srgbClr val="000000"/>
                </a:solidFill>
              </a:rPr>
            </a:br>
            <a:r>
              <a:rPr lang="en-US" sz="2100" dirty="0" smtClean="0">
                <a:solidFill>
                  <a:srgbClr val="000000"/>
                </a:solidFill>
              </a:rPr>
              <a:t>	</a:t>
            </a:r>
            <a:r>
              <a:rPr lang="en-US" sz="21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100" dirty="0" smtClean="0">
                <a:solidFill>
                  <a:srgbClr val="000000"/>
                </a:solidFill>
              </a:rPr>
              <a:t>However, observe </a:t>
            </a:r>
            <a:r>
              <a:rPr lang="en-US" sz="2100" b="1" dirty="0" smtClean="0">
                <a:solidFill>
                  <a:srgbClr val="800000"/>
                </a:solidFill>
              </a:rPr>
              <a:t>rather mild effect</a:t>
            </a:r>
            <a:r>
              <a:rPr lang="en-US" sz="2100" dirty="0" smtClean="0">
                <a:solidFill>
                  <a:srgbClr val="000000"/>
                </a:solidFill>
              </a:rPr>
              <a:t>!</a:t>
            </a:r>
          </a:p>
          <a:p>
            <a:endParaRPr lang="en-US" sz="2100" dirty="0" smtClean="0">
              <a:solidFill>
                <a:srgbClr val="000000"/>
              </a:solidFill>
            </a:endParaRPr>
          </a:p>
          <a:p>
            <a:r>
              <a:rPr lang="en-US" sz="2100" dirty="0" smtClean="0">
                <a:solidFill>
                  <a:srgbClr val="000000"/>
                </a:solidFill>
              </a:rPr>
              <a:t>Stat. uncertainty only, no unfolding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" y="1317154"/>
            <a:ext cx="4428943" cy="3009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93" y="1317154"/>
            <a:ext cx="4428943" cy="3009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825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1429" y="1194832"/>
            <a:ext cx="150364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 smtClean="0">
                <a:sym typeface="Wingdings"/>
              </a:rPr>
              <a:t>stat. errors only</a:t>
            </a:r>
            <a:endParaRPr lang="en-US" sz="1600" i="1" dirty="0">
              <a:sym typeface="Wingding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040" y="3525723"/>
            <a:ext cx="9581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Trigger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02925" y="3525723"/>
            <a:ext cx="8764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6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" y="1700498"/>
            <a:ext cx="4428943" cy="3009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93" y="1700498"/>
            <a:ext cx="4428943" cy="3009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Au+Au</a:t>
            </a:r>
            <a:r>
              <a:rPr lang="en-US" dirty="0"/>
              <a:t> </a:t>
            </a:r>
            <a:r>
              <a:rPr lang="en-US" dirty="0" smtClean="0"/>
              <a:t>and embedded </a:t>
            </a:r>
            <a:r>
              <a:rPr lang="en-US" dirty="0" err="1" smtClean="0"/>
              <a:t>p</a:t>
            </a:r>
            <a:r>
              <a:rPr lang="en-US" dirty="0" err="1"/>
              <a:t>+</a:t>
            </a:r>
            <a:r>
              <a:rPr lang="en-US" dirty="0" err="1" smtClean="0"/>
              <a:t>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Detector Level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445000"/>
            <a:ext cx="8229600" cy="17119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Direct comparison to embedded </a:t>
            </a:r>
            <a:r>
              <a:rPr lang="en-US" sz="2400" dirty="0" err="1" smtClean="0"/>
              <a:t>p+p</a:t>
            </a:r>
            <a:r>
              <a:rPr lang="en-US" sz="2400" dirty="0" smtClean="0"/>
              <a:t> – no unfolding</a:t>
            </a:r>
          </a:p>
          <a:p>
            <a:r>
              <a:rPr lang="en-US" sz="2400" dirty="0" smtClean="0"/>
              <a:t>Selected di-jets with hard cores: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A1101A"/>
                </a:solidFill>
              </a:rPr>
              <a:t>No significant modification of the splitting function in </a:t>
            </a:r>
            <a:br>
              <a:rPr lang="en-US" sz="2400" b="1" dirty="0" smtClean="0">
                <a:solidFill>
                  <a:srgbClr val="A1101A"/>
                </a:solidFill>
              </a:rPr>
            </a:br>
            <a:r>
              <a:rPr lang="en-US" sz="2400" b="1" dirty="0" err="1" smtClean="0">
                <a:solidFill>
                  <a:srgbClr val="A1101A"/>
                </a:solidFill>
              </a:rPr>
              <a:t>Au+Au</a:t>
            </a:r>
            <a:r>
              <a:rPr lang="en-US" sz="2400" b="1" dirty="0" smtClean="0">
                <a:solidFill>
                  <a:srgbClr val="A1101A"/>
                </a:solidFill>
              </a:rPr>
              <a:t> </a:t>
            </a:r>
            <a:r>
              <a:rPr lang="en-US" sz="2400" b="1" dirty="0" smtClean="0">
                <a:solidFill>
                  <a:srgbClr val="A1101A"/>
                </a:solidFill>
              </a:rPr>
              <a:t>observed with </a:t>
            </a:r>
            <a:r>
              <a:rPr lang="en-US" sz="2400" b="1" i="1" dirty="0" err="1" smtClean="0">
                <a:solidFill>
                  <a:srgbClr val="A1101A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A1101A"/>
                </a:solidFill>
              </a:rPr>
              <a:t>g</a:t>
            </a:r>
            <a:endParaRPr lang="en-US" sz="2400" b="1" i="1" baseline="-25000" dirty="0" smtClean="0">
              <a:solidFill>
                <a:srgbClr val="A1101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25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2131" y="152400"/>
            <a:ext cx="202270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ym typeface="Wingdings"/>
              </a:rPr>
              <a:t>Sys. Uncertainties on </a:t>
            </a:r>
            <a:br>
              <a:rPr lang="en-US" sz="1600" dirty="0">
                <a:sym typeface="Wingdings"/>
              </a:rPr>
            </a:br>
            <a:r>
              <a:rPr lang="en-US" sz="1600" dirty="0">
                <a:sym typeface="Wingdings"/>
              </a:rPr>
              <a:t>embedded </a:t>
            </a:r>
            <a:r>
              <a:rPr lang="en-US" sz="1600" dirty="0" err="1">
                <a:sym typeface="Wingdings"/>
              </a:rPr>
              <a:t>p+p</a:t>
            </a:r>
            <a:r>
              <a:rPr lang="en-US" sz="1600" dirty="0" smtClean="0">
                <a:sym typeface="Wingding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tracking eff. 6%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tower </a:t>
            </a:r>
            <a:br>
              <a:rPr lang="en-US" sz="1600" dirty="0" smtClean="0">
                <a:sym typeface="Wingdings"/>
              </a:rPr>
            </a:br>
            <a:r>
              <a:rPr lang="en-US" sz="1600" dirty="0" smtClean="0">
                <a:sym typeface="Wingdings"/>
              </a:rPr>
              <a:t>energy </a:t>
            </a:r>
            <a:r>
              <a:rPr lang="en-US" sz="1600" dirty="0">
                <a:sym typeface="Wingdings"/>
              </a:rPr>
              <a:t>scale 2% </a:t>
            </a:r>
          </a:p>
        </p:txBody>
      </p:sp>
      <p:sp>
        <p:nvSpPr>
          <p:cNvPr id="12" name="Shape 107"/>
          <p:cNvSpPr/>
          <p:nvPr/>
        </p:nvSpPr>
        <p:spPr>
          <a:xfrm>
            <a:off x="5057620" y="1197244"/>
            <a:ext cx="390920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endParaRPr sz="2000" b="1" dirty="0">
              <a:uFill>
                <a:solidFill/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204539"/>
            <a:ext cx="57158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b="1" dirty="0" err="1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-US" b="1" baseline="-25000" dirty="0" err="1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b="1" baseline="30000" dirty="0" err="1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Trig,Recoil</a:t>
            </a:r>
            <a:r>
              <a:rPr lang="en-US" b="1" dirty="0"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: Calculated with </a:t>
            </a:r>
            <a:r>
              <a:rPr lang="en-US" b="1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-US" b="1" baseline="-5999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T,</a:t>
            </a:r>
            <a:r>
              <a:rPr lang="en-US" b="1" baseline="-5999" dirty="0" err="1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cut</a:t>
            </a:r>
            <a:r>
              <a:rPr lang="en-US" b="1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&gt;2 </a:t>
            </a:r>
            <a:r>
              <a:rPr lang="en-US" b="1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GeV</a:t>
            </a:r>
            <a:r>
              <a:rPr lang="en-US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/c</a:t>
            </a:r>
            <a:r>
              <a:rPr lang="en-US" b="1" dirty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b="1" dirty="0">
                <a:solidFill>
                  <a:srgbClr val="A1101A"/>
                </a:solidFill>
                <a:uFill>
                  <a:solidFill>
                    <a:srgbClr val="FF26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b="1" i="1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z</a:t>
            </a:r>
            <a:r>
              <a:rPr lang="en-US" b="1" i="1" baseline="-25000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en-US" b="1" i="1" baseline="-25000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Measured on matched jets with </a:t>
            </a:r>
            <a:r>
              <a:rPr lang="en-US" b="1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n-US" b="1" baseline="-5999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T,cut</a:t>
            </a:r>
            <a:r>
              <a:rPr lang="en-US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&gt;0.2 </a:t>
            </a:r>
            <a:r>
              <a:rPr lang="en-US" b="1" dirty="0" err="1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GeV</a:t>
            </a:r>
            <a:r>
              <a:rPr lang="en-US" b="1" dirty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/c</a:t>
            </a:r>
            <a:endParaRPr lang="en-US" b="1" dirty="0">
              <a:solidFill>
                <a:srgbClr val="A1101A"/>
              </a:solidFill>
              <a:uFill>
                <a:solidFill>
                  <a:srgbClr val="FF2600"/>
                </a:solidFill>
              </a:u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6442" y="3900176"/>
            <a:ext cx="9581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Trigger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88327" y="3900176"/>
            <a:ext cx="8764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1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07984" y="1173990"/>
            <a:ext cx="4493683" cy="51188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 smtClean="0">
                <a:solidFill>
                  <a:srgbClr val="000000"/>
                </a:solidFill>
                <a:sym typeface="Wingdings"/>
              </a:rPr>
              <a:t>Biased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Di-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Jets 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A</a:t>
            </a:r>
            <a:r>
              <a:rPr lang="en-US" b="1" baseline="-25000" dirty="0">
                <a:solidFill>
                  <a:srgbClr val="000000"/>
                </a:solidFill>
                <a:sym typeface="Wingdings"/>
              </a:rPr>
              <a:t>J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:  </a:t>
            </a:r>
            <a:r>
              <a:rPr lang="en-US" b="1" dirty="0" smtClean="0">
                <a:solidFill>
                  <a:srgbClr val="A1101A"/>
                </a:solidFill>
                <a:sym typeface="Wingdings"/>
              </a:rPr>
              <a:t/>
            </a:r>
            <a:br>
              <a:rPr lang="en-US" b="1" dirty="0" smtClean="0">
                <a:solidFill>
                  <a:srgbClr val="A1101A"/>
                </a:solidFill>
                <a:sym typeface="Wingdings"/>
              </a:rPr>
            </a:br>
            <a:r>
              <a:rPr lang="en-US" b="1" dirty="0" smtClean="0">
                <a:solidFill>
                  <a:srgbClr val="000000"/>
                </a:solidFill>
                <a:sym typeface="Wingdings"/>
              </a:rPr>
              <a:t>“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Lost” energy of the </a:t>
            </a:r>
            <a:r>
              <a:rPr lang="en-US" b="1" dirty="0" err="1">
                <a:solidFill>
                  <a:srgbClr val="000000"/>
                </a:solidFill>
                <a:sym typeface="Wingdings"/>
              </a:rPr>
              <a:t>dijets</a:t>
            </a:r>
            <a:r>
              <a:rPr lang="en-US" b="1" dirty="0">
                <a:solidFill>
                  <a:srgbClr val="000000"/>
                </a:solidFill>
                <a:sym typeface="Wingdings"/>
              </a:rPr>
              <a:t> is </a:t>
            </a:r>
            <a:r>
              <a:rPr lang="en-US" b="1" dirty="0">
                <a:solidFill>
                  <a:srgbClr val="A1101A"/>
                </a:solidFill>
                <a:sym typeface="Wingdings"/>
              </a:rPr>
              <a:t>recovered in a jet of R=</a:t>
            </a:r>
            <a:r>
              <a:rPr lang="en-US" b="1" dirty="0" smtClean="0">
                <a:solidFill>
                  <a:srgbClr val="A1101A"/>
                </a:solidFill>
                <a:sym typeface="Wingdings"/>
              </a:rPr>
              <a:t>0.4 </a:t>
            </a:r>
            <a:r>
              <a:rPr lang="en-US" b="1" dirty="0" smtClean="0">
                <a:sym typeface="Wingdings"/>
              </a:rPr>
              <a:t>for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>
                <a:sym typeface="Helvetica"/>
              </a:rPr>
              <a:t>c</a:t>
            </a: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i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dirty="0" smtClean="0">
                <a:sym typeface="Helvetica"/>
              </a:rPr>
              <a:t>Interpretation:  </a:t>
            </a: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Selecting </a:t>
            </a:r>
            <a:r>
              <a:rPr lang="en-US" b="1" dirty="0" smtClean="0">
                <a:solidFill>
                  <a:srgbClr val="A1101A"/>
                </a:solidFill>
                <a:sym typeface="Wingdings"/>
              </a:rPr>
              <a:t>shorter </a:t>
            </a:r>
            <a:br>
              <a:rPr lang="en-US" b="1" dirty="0" smtClean="0">
                <a:solidFill>
                  <a:srgbClr val="A1101A"/>
                </a:solidFill>
                <a:sym typeface="Wingdings"/>
              </a:rPr>
            </a:br>
            <a:r>
              <a:rPr lang="en-US" b="1" dirty="0" smtClean="0">
                <a:solidFill>
                  <a:srgbClr val="A1101A"/>
                </a:solidFill>
                <a:sym typeface="Wingdings"/>
              </a:rPr>
              <a:t>in-medium path length</a:t>
            </a: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Expectation: Some modification, more so on the </a:t>
            </a:r>
            <a:r>
              <a:rPr lang="en-US" b="1" dirty="0" smtClean="0">
                <a:solidFill>
                  <a:srgbClr val="A1101A"/>
                </a:solidFill>
                <a:sym typeface="Wingdings"/>
              </a:rPr>
              <a:t>recoil side</a:t>
            </a: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endParaRPr lang="en-US" b="1" dirty="0" smtClean="0">
              <a:solidFill>
                <a:srgbClr val="A1101A"/>
              </a:solidFill>
              <a:sym typeface="Wingdings"/>
            </a:endParaRP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b="1" dirty="0" smtClean="0">
                <a:solidFill>
                  <a:schemeClr val="tx1"/>
                </a:solidFill>
                <a:sym typeface="Wingdings"/>
              </a:rPr>
              <a:t>STAR</a:t>
            </a:r>
            <a:r>
              <a:rPr lang="en-US" b="1" dirty="0">
                <a:solidFill>
                  <a:schemeClr val="tx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A1101A"/>
                </a:solidFill>
                <a:sym typeface="Wingdings"/>
              </a:rPr>
              <a:t>No modification found</a:t>
            </a: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endParaRPr lang="en-US" b="1" dirty="0" smtClean="0">
              <a:solidFill>
                <a:srgbClr val="A1101A"/>
              </a:solidFill>
              <a:sym typeface="Wingdings"/>
            </a:endParaRPr>
          </a:p>
          <a:p>
            <a:pPr marL="285750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b="1" dirty="0" smtClean="0">
                <a:solidFill>
                  <a:schemeClr val="tx1"/>
                </a:solidFill>
                <a:sym typeface="Wingdings"/>
              </a:rPr>
              <a:t>Possible Reasons:</a:t>
            </a:r>
          </a:p>
          <a:p>
            <a:pPr marL="742950" lvl="1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b="1" dirty="0" smtClean="0">
                <a:solidFill>
                  <a:schemeClr val="tx1"/>
                </a:solidFill>
                <a:sym typeface="Wingdings"/>
              </a:rPr>
              <a:t>Only mild medium interaction?</a:t>
            </a:r>
          </a:p>
          <a:p>
            <a:pPr marL="742950" lvl="1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b="1" dirty="0" smtClean="0">
                <a:solidFill>
                  <a:schemeClr val="tx1"/>
                </a:solidFill>
                <a:sym typeface="Wingdings"/>
              </a:rPr>
              <a:t>Split as measured with </a:t>
            </a:r>
            <a:r>
              <a:rPr lang="en-US" b="1" i="1" dirty="0" err="1" smtClean="0">
                <a:solidFill>
                  <a:schemeClr val="tx1"/>
                </a:solidFill>
                <a:sym typeface="Wingdings"/>
              </a:rPr>
              <a:t>z</a:t>
            </a:r>
            <a:r>
              <a:rPr lang="en-US" b="1" i="1" baseline="-25000" dirty="0" err="1" smtClean="0">
                <a:solidFill>
                  <a:schemeClr val="tx1"/>
                </a:solidFill>
                <a:sym typeface="Wingdings"/>
              </a:rPr>
              <a:t>g</a:t>
            </a:r>
            <a:r>
              <a:rPr lang="en-US" b="1" dirty="0" smtClean="0">
                <a:solidFill>
                  <a:schemeClr val="tx1"/>
                </a:solidFill>
                <a:sym typeface="Wingdings"/>
              </a:rPr>
              <a:t> occurs before medium formation?</a:t>
            </a:r>
          </a:p>
          <a:p>
            <a:pPr marL="742950" lvl="1" indent="-285750" defTabSz="411480">
              <a:buFont typeface="Wingdings" charset="0"/>
              <a:buChar char="à"/>
              <a:defRPr sz="1800">
                <a:uFillTx/>
              </a:defRPr>
            </a:pPr>
            <a:r>
              <a:rPr lang="en-US" b="1" dirty="0" smtClean="0">
                <a:solidFill>
                  <a:srgbClr val="A1101A"/>
                </a:solidFill>
                <a:sym typeface="Wingdings"/>
              </a:rPr>
              <a:t>Splitting function not affected </a:t>
            </a:r>
            <a:br>
              <a:rPr lang="en-US" b="1" dirty="0" smtClean="0">
                <a:solidFill>
                  <a:srgbClr val="A1101A"/>
                </a:solidFill>
                <a:sym typeface="Wingdings"/>
              </a:rPr>
            </a:br>
            <a:r>
              <a:rPr lang="en-US" b="1" dirty="0" smtClean="0">
                <a:solidFill>
                  <a:srgbClr val="A1101A"/>
                </a:solidFill>
                <a:sym typeface="Wingdings"/>
              </a:rPr>
              <a:t>by medium interactions?</a:t>
            </a:r>
            <a:endParaRPr lang="en-US" b="1" dirty="0" smtClean="0">
              <a:solidFill>
                <a:schemeClr val="tx1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chemeClr val="tx1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chemeClr val="tx1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ym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52" y="1173990"/>
            <a:ext cx="4436535" cy="5118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85750" indent="-285750" defTabSz="411480">
              <a:buFont typeface="Arial"/>
              <a:buChar char="•"/>
              <a:defRPr sz="1800">
                <a:uFillTx/>
              </a:defRPr>
            </a:pPr>
            <a:r>
              <a:rPr lang="en-US" b="1" dirty="0" smtClean="0">
                <a:sym typeface="Helvetica"/>
              </a:rPr>
              <a:t>CMS: </a:t>
            </a:r>
            <a:br>
              <a:rPr lang="en-US" b="1" dirty="0" smtClean="0">
                <a:sym typeface="Helvetica"/>
              </a:rPr>
            </a:br>
            <a:r>
              <a:rPr lang="en-US" sz="1700" b="1" dirty="0" smtClean="0">
                <a:sym typeface="Wingdings"/>
              </a:rPr>
              <a:t>Significant modification </a:t>
            </a:r>
            <a:r>
              <a:rPr lang="en-US" sz="1700" b="1" dirty="0">
                <a:sym typeface="Wingdings"/>
              </a:rPr>
              <a:t>of the </a:t>
            </a:r>
            <a:r>
              <a:rPr lang="en-US" sz="1700" b="1" dirty="0" smtClean="0">
                <a:sym typeface="Wingdings"/>
              </a:rPr>
              <a:t>“jet splitting function” </a:t>
            </a:r>
            <a:r>
              <a:rPr lang="en-US" sz="1700" b="1" i="1" dirty="0" err="1" smtClean="0">
                <a:sym typeface="Wingdings"/>
              </a:rPr>
              <a:t>z</a:t>
            </a:r>
            <a:r>
              <a:rPr lang="en-US" sz="1700" b="1" i="1" baseline="-25000" dirty="0" err="1" smtClean="0">
                <a:sym typeface="Wingdings"/>
              </a:rPr>
              <a:t>g</a:t>
            </a:r>
            <a:r>
              <a:rPr lang="en-US" sz="1700" b="1" dirty="0" smtClean="0">
                <a:sym typeface="Wingdings"/>
              </a:rPr>
              <a:t> in </a:t>
            </a:r>
            <a:r>
              <a:rPr lang="en-US" sz="1700" b="1" dirty="0">
                <a:sym typeface="Wingdings"/>
              </a:rPr>
              <a:t>central </a:t>
            </a:r>
            <a:r>
              <a:rPr lang="en-US" sz="1700" b="1" dirty="0" err="1" smtClean="0">
                <a:sym typeface="Wingdings"/>
              </a:rPr>
              <a:t>Pb+Pb</a:t>
            </a:r>
            <a:endParaRPr lang="en-US" sz="1700" b="1" dirty="0" smtClean="0">
              <a:sym typeface="Wingdings"/>
            </a:endParaRPr>
          </a:p>
          <a:p>
            <a:pPr marL="285750" indent="-285750" defTabSz="411480">
              <a:buFont typeface="Arial"/>
              <a:buChar char="•"/>
              <a:defRPr sz="1800">
                <a:uFillTx/>
              </a:defRPr>
            </a:pPr>
            <a:endParaRPr lang="en-US" sz="1700" b="1" dirty="0">
              <a:sym typeface="Wingdings"/>
            </a:endParaRPr>
          </a:p>
          <a:p>
            <a:pPr marL="285750" indent="-285750" defTabSz="411480">
              <a:buFont typeface="Arial"/>
              <a:buChar char="•"/>
              <a:defRPr sz="1800">
                <a:uFillTx/>
              </a:defRPr>
            </a:pPr>
            <a:r>
              <a:rPr lang="en-US" sz="1700" b="1" dirty="0" smtClean="0">
                <a:sym typeface="Wingdings"/>
              </a:rPr>
              <a:t>More modified</a:t>
            </a:r>
            <a:br>
              <a:rPr lang="en-US" sz="1700" b="1" dirty="0" smtClean="0">
                <a:sym typeface="Wingdings"/>
              </a:rPr>
            </a:br>
            <a:r>
              <a:rPr lang="en-US" sz="1700" b="1" dirty="0" smtClean="0">
                <a:sym typeface="Wingdings"/>
              </a:rPr>
              <a:t>at lower </a:t>
            </a:r>
            <a:r>
              <a:rPr lang="en-US" sz="1700" b="1" dirty="0" err="1" smtClean="0">
                <a:sym typeface="Wingdings"/>
              </a:rPr>
              <a:t>p</a:t>
            </a:r>
            <a:r>
              <a:rPr lang="en-US" sz="1700" b="1" baseline="-25000" dirty="0" err="1" smtClean="0">
                <a:sym typeface="Wingdings"/>
              </a:rPr>
              <a:t>T</a:t>
            </a:r>
            <a:r>
              <a:rPr lang="en-US" sz="1700" b="1" baseline="30000" dirty="0" err="1" smtClean="0">
                <a:sym typeface="Wingdings"/>
              </a:rPr>
              <a:t>Jet</a:t>
            </a:r>
            <a:endParaRPr lang="en-US" sz="1700" b="1" baseline="30000" dirty="0"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b="1" dirty="0" smtClean="0">
              <a:solidFill>
                <a:srgbClr val="008000"/>
              </a:solidFill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 flipV="1">
            <a:off x="939717" y="4389788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83613" y="2096934"/>
            <a:ext cx="2545019" cy="3980472"/>
            <a:chOff x="6381613" y="1833306"/>
            <a:chExt cx="2545019" cy="3980472"/>
          </a:xfrm>
        </p:grpSpPr>
        <p:pic>
          <p:nvPicPr>
            <p:cNvPr id="6" name="Picture 5" descr="Screen Shot 2016-09-14 at 7.50.57 PM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613" y="1833306"/>
              <a:ext cx="2545019" cy="3980472"/>
            </a:xfrm>
            <a:prstGeom prst="rect">
              <a:avLst/>
            </a:prstGeom>
          </p:spPr>
        </p:pic>
        <p:sp useBgFill="1">
          <p:nvSpPr>
            <p:cNvPr id="7" name="TextBox 6"/>
            <p:cNvSpPr txBox="1"/>
            <p:nvPr/>
          </p:nvSpPr>
          <p:spPr>
            <a:xfrm>
              <a:off x="6381613" y="5598334"/>
              <a:ext cx="956165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  </a:t>
              </a:r>
              <a:endParaRPr lang="en-US" sz="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9490" y="3047646"/>
            <a:ext cx="171189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/>
              </a:rPr>
              <a:t>M. </a:t>
            </a:r>
            <a:r>
              <a:rPr lang="en-US" i="1" dirty="0" err="1" smtClean="0">
                <a:sym typeface="Wingdings"/>
              </a:rPr>
              <a:t>Verweij</a:t>
            </a:r>
            <a:r>
              <a:rPr lang="en-US" i="1" dirty="0" smtClean="0">
                <a:sym typeface="Wingdings"/>
              </a:rPr>
              <a:t> (CMS)</a:t>
            </a:r>
          </a:p>
          <a:p>
            <a:r>
              <a:rPr lang="fi-FI" i="1" dirty="0" smtClean="0">
                <a:sym typeface="Wingdings"/>
              </a:rPr>
              <a:t>BOOST ’16</a:t>
            </a:r>
          </a:p>
          <a:p>
            <a:r>
              <a:rPr lang="is-IS" dirty="0"/>
              <a:t>HIN-16-006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642045" y="2043464"/>
            <a:ext cx="1193004" cy="1115768"/>
            <a:chOff x="3915767" y="2539540"/>
            <a:chExt cx="1193004" cy="1115768"/>
          </a:xfrm>
        </p:grpSpPr>
        <p:sp>
          <p:nvSpPr>
            <p:cNvPr id="32" name="Oval 31"/>
            <p:cNvSpPr/>
            <p:nvPr/>
          </p:nvSpPr>
          <p:spPr>
            <a:xfrm>
              <a:off x="4449897" y="2952596"/>
              <a:ext cx="120650" cy="127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 rot="7500000" flipV="1">
              <a:off x="4265817" y="2812354"/>
              <a:ext cx="958105" cy="727803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3522650">
              <a:off x="4518763" y="2552142"/>
              <a:ext cx="269011" cy="663958"/>
            </a:xfrm>
            <a:prstGeom prst="trapezoid">
              <a:avLst>
                <a:gd name="adj" fmla="val 32207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3915767" y="3014134"/>
              <a:ext cx="588500" cy="604809"/>
            </a:xfrm>
            <a:prstGeom prst="straightConnector1">
              <a:avLst/>
            </a:prstGeom>
            <a:ln w="41275">
              <a:solidFill>
                <a:srgbClr val="008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504268" y="2539540"/>
              <a:ext cx="507596" cy="474593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526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PYTHIA</a:t>
            </a:r>
          </a:p>
          <a:p>
            <a:pPr lvl="1"/>
            <a:r>
              <a:rPr lang="en-US" dirty="0" smtClean="0"/>
              <a:t>Soft </a:t>
            </a:r>
            <a:r>
              <a:rPr lang="en-US" dirty="0"/>
              <a:t>dropped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i="1" baseline="-25000" dirty="0" smtClean="0"/>
              <a:t> </a:t>
            </a:r>
            <a:r>
              <a:rPr lang="en-US" dirty="0" smtClean="0"/>
              <a:t>observable robust </a:t>
            </a:r>
            <a:r>
              <a:rPr lang="en-US" dirty="0"/>
              <a:t>and applicable down to low jet energies (10-15 </a:t>
            </a:r>
            <a:r>
              <a:rPr lang="en-US" dirty="0" err="1"/>
              <a:t>GeV</a:t>
            </a:r>
            <a:r>
              <a:rPr lang="en-US" dirty="0" smtClean="0"/>
              <a:t>)</a:t>
            </a:r>
            <a:endParaRPr lang="en-US" baseline="-25000" dirty="0" smtClean="0"/>
          </a:p>
          <a:p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 </a:t>
            </a:r>
            <a:r>
              <a:rPr lang="en-US" dirty="0"/>
              <a:t>(10-40 </a:t>
            </a:r>
            <a:r>
              <a:rPr lang="en-US" dirty="0" err="1"/>
              <a:t>GeV</a:t>
            </a:r>
            <a:r>
              <a:rPr lang="en-US" dirty="0"/>
              <a:t>) well described by </a:t>
            </a:r>
            <a:r>
              <a:rPr lang="en-US" dirty="0" err="1"/>
              <a:t>Pythia</a:t>
            </a:r>
            <a:r>
              <a:rPr lang="en-US" dirty="0"/>
              <a:t> at √s</a:t>
            </a:r>
            <a:r>
              <a:rPr lang="en-US" dirty="0" smtClean="0"/>
              <a:t>=200 </a:t>
            </a:r>
            <a:r>
              <a:rPr lang="en-US" dirty="0" err="1"/>
              <a:t>GeV</a:t>
            </a:r>
            <a:endParaRPr lang="en-US" dirty="0" smtClean="0"/>
          </a:p>
          <a:p>
            <a:r>
              <a:rPr lang="en-US" dirty="0" err="1" smtClean="0"/>
              <a:t>Au+Au</a:t>
            </a:r>
            <a:r>
              <a:rPr lang="en-US" dirty="0" smtClean="0"/>
              <a:t> — Hard-core </a:t>
            </a:r>
            <a:r>
              <a:rPr lang="en-US" dirty="0" err="1" smtClean="0"/>
              <a:t>dijets</a:t>
            </a:r>
            <a:endParaRPr lang="en-US" dirty="0" smtClean="0"/>
          </a:p>
          <a:p>
            <a:pPr lvl="1"/>
            <a:r>
              <a:rPr lang="en-US" dirty="0" smtClean="0"/>
              <a:t>As measured with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No </a:t>
            </a:r>
            <a:r>
              <a:rPr lang="en-US" dirty="0" smtClean="0"/>
              <a:t>significant splitting modification on near- or away-side</a:t>
            </a:r>
          </a:p>
          <a:p>
            <a:pPr lvl="1"/>
            <a:r>
              <a:rPr lang="en-US" dirty="0"/>
              <a:t>More input and iteration with </a:t>
            </a:r>
            <a:r>
              <a:rPr lang="en-US" dirty="0" smtClean="0"/>
              <a:t>theorists necessary</a:t>
            </a:r>
          </a:p>
          <a:p>
            <a:pPr lvl="2"/>
            <a:r>
              <a:rPr lang="en-US" dirty="0" smtClean="0"/>
              <a:t>Lots of communications already</a:t>
            </a:r>
          </a:p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2D Unfolding </a:t>
            </a:r>
            <a:r>
              <a:rPr lang="en-US" dirty="0" smtClean="0">
                <a:sym typeface="Wingdings"/>
              </a:rPr>
              <a:t> Optimize systematics</a:t>
            </a:r>
            <a:endParaRPr lang="en-US" dirty="0" smtClean="0"/>
          </a:p>
          <a:p>
            <a:pPr lvl="1"/>
            <a:r>
              <a:rPr lang="en-US" dirty="0" smtClean="0"/>
              <a:t>Year 2007 </a:t>
            </a:r>
            <a:r>
              <a:rPr lang="is-IS" dirty="0" smtClean="0"/>
              <a:t>→ </a:t>
            </a:r>
            <a:r>
              <a:rPr lang="en-US" dirty="0"/>
              <a:t>Year </a:t>
            </a:r>
            <a:r>
              <a:rPr lang="en-US" dirty="0" smtClean="0"/>
              <a:t>201</a:t>
            </a:r>
            <a:r>
              <a:rPr lang="en-US" dirty="0" smtClean="0">
                <a:sym typeface="Wingdings"/>
              </a:rPr>
              <a:t>4: Increase kinematic reach </a:t>
            </a:r>
            <a:r>
              <a:rPr lang="en-US" dirty="0">
                <a:sym typeface="Wingdings"/>
              </a:rPr>
              <a:t>and precision</a:t>
            </a:r>
          </a:p>
          <a:p>
            <a:pPr lvl="1"/>
            <a:r>
              <a:rPr lang="en-US" dirty="0" smtClean="0"/>
              <a:t>Inclusive </a:t>
            </a:r>
            <a:r>
              <a:rPr lang="en-US" i="1" dirty="0" err="1"/>
              <a:t>z</a:t>
            </a:r>
            <a:r>
              <a:rPr lang="en-US" i="1" baseline="-25000" dirty="0" err="1"/>
              <a:t>g</a:t>
            </a:r>
            <a:r>
              <a:rPr lang="en-US" dirty="0"/>
              <a:t> </a:t>
            </a:r>
            <a:r>
              <a:rPr lang="en-US" dirty="0" smtClean="0"/>
              <a:t>measurements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4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2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up: </a:t>
            </a:r>
            <a:br>
              <a:rPr lang="en-US" dirty="0" smtClean="0"/>
            </a:br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 systematic error estimate discussion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825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3106" y="1394085"/>
            <a:ext cx="5947851" cy="4242217"/>
            <a:chOff x="437958" y="1424065"/>
            <a:chExt cx="5947851" cy="4242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58" y="1424065"/>
              <a:ext cx="5947851" cy="424221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361164" y="4495801"/>
              <a:ext cx="14125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sz="2000" dirty="0" smtClean="0">
                  <a:solidFill>
                    <a:srgbClr val="000000"/>
                  </a:solidFill>
                </a:rPr>
                <a:t>p</a:t>
              </a:r>
              <a:r>
                <a:rPr lang="is-IS" sz="2000" baseline="-25000" dirty="0" smtClean="0">
                  <a:solidFill>
                    <a:srgbClr val="000000"/>
                  </a:solidFill>
                </a:rPr>
                <a:t>T</a:t>
              </a:r>
              <a:r>
                <a:rPr lang="is-IS" sz="2000" dirty="0" smtClean="0">
                  <a:solidFill>
                    <a:srgbClr val="000000"/>
                  </a:solidFill>
                </a:rPr>
                <a:t>=20 GeV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1184" y="4125671"/>
              <a:ext cx="10967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sz="2000" b="1" dirty="0" smtClean="0">
                  <a:solidFill>
                    <a:srgbClr val="000000"/>
                  </a:solidFill>
                </a:rPr>
                <a:t>Toy MC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19367" y="1897297"/>
              <a:ext cx="2263761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sz="2000" dirty="0" smtClean="0">
                  <a:solidFill>
                    <a:srgbClr val="000000"/>
                  </a:solidFill>
                </a:rPr>
                <a:t>Anti-Correlated</a:t>
              </a:r>
            </a:p>
            <a:p>
              <a:r>
                <a:rPr lang="is-IS" sz="2000" dirty="0" smtClean="0">
                  <a:solidFill>
                    <a:srgbClr val="000000"/>
                  </a:solidFill>
                </a:rPr>
                <a:t>Sub-jet energy scale</a:t>
              </a:r>
            </a:p>
            <a:p>
              <a:r>
                <a:rPr lang="is-IS" sz="2000" dirty="0" smtClean="0">
                  <a:solidFill>
                    <a:srgbClr val="000000"/>
                  </a:solidFill>
                </a:rPr>
                <a:t>Uncertaintiy: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T1</a:t>
              </a:r>
              <a:r>
                <a:rPr lang="en-US" sz="2000" dirty="0" smtClean="0">
                  <a:solidFill>
                    <a:srgbClr val="FF0000"/>
                  </a:solidFill>
                </a:rPr>
                <a:t>+0.02, p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T2</a:t>
              </a:r>
              <a:r>
                <a:rPr lang="en-US" sz="2000" dirty="0" smtClean="0">
                  <a:solidFill>
                    <a:srgbClr val="FF0000"/>
                  </a:solidFill>
                </a:rPr>
                <a:t>-0.02</a:t>
              </a:r>
            </a:p>
            <a:p>
              <a:r>
                <a:rPr lang="en-US" sz="2000" dirty="0" smtClean="0">
                  <a:solidFill>
                    <a:srgbClr val="0432FF"/>
                  </a:solidFill>
                </a:rPr>
                <a:t>p</a:t>
              </a:r>
              <a:r>
                <a:rPr lang="en-US" sz="2000" baseline="-25000" dirty="0" smtClean="0">
                  <a:solidFill>
                    <a:srgbClr val="0432FF"/>
                  </a:solidFill>
                </a:rPr>
                <a:t>T1</a:t>
              </a:r>
              <a:r>
                <a:rPr lang="en-US" sz="2000" dirty="0" smtClean="0">
                  <a:solidFill>
                    <a:srgbClr val="0432FF"/>
                  </a:solidFill>
                </a:rPr>
                <a:t>-0.02</a:t>
              </a:r>
              <a:r>
                <a:rPr lang="en-US" sz="2000" dirty="0">
                  <a:solidFill>
                    <a:srgbClr val="0432FF"/>
                  </a:solidFill>
                </a:rPr>
                <a:t>, </a:t>
              </a:r>
              <a:r>
                <a:rPr lang="en-US" sz="2000" dirty="0" smtClean="0">
                  <a:solidFill>
                    <a:srgbClr val="0432FF"/>
                  </a:solidFill>
                </a:rPr>
                <a:t>p</a:t>
              </a:r>
              <a:r>
                <a:rPr lang="en-US" sz="2000" baseline="-25000" dirty="0" smtClean="0">
                  <a:solidFill>
                    <a:srgbClr val="0432FF"/>
                  </a:solidFill>
                </a:rPr>
                <a:t>T2</a:t>
              </a:r>
              <a:r>
                <a:rPr lang="en-US" sz="2000" dirty="0" smtClean="0">
                  <a:solidFill>
                    <a:srgbClr val="0432FF"/>
                  </a:solidFill>
                </a:rPr>
                <a:t>+0.02</a:t>
              </a:r>
              <a:endParaRPr lang="en-US" sz="2000" dirty="0">
                <a:solidFill>
                  <a:srgbClr val="0432FF"/>
                </a:solidFill>
              </a:endParaRP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41234" y="1447592"/>
            <a:ext cx="3132943" cy="4803306"/>
          </a:xfrm>
        </p:spPr>
        <p:txBody>
          <a:bodyPr>
            <a:normAutofit lnSpcReduction="10000"/>
          </a:bodyPr>
          <a:lstStyle/>
          <a:p>
            <a:r>
              <a:rPr lang="is-IS" sz="2200" dirty="0" smtClean="0">
                <a:solidFill>
                  <a:srgbClr val="000000"/>
                </a:solidFill>
              </a:rPr>
              <a:t>Anti-correlated sub-</a:t>
            </a: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jet energy scale uncertainties (+-0.02) can lead to significant sys. </a:t>
            </a:r>
            <a:r>
              <a:rPr lang="en-US" sz="2200" dirty="0">
                <a:solidFill>
                  <a:srgbClr val="000000"/>
                </a:solidFill>
              </a:rPr>
              <a:t>u</a:t>
            </a:r>
            <a:r>
              <a:rPr lang="en-US" sz="2200" dirty="0" smtClean="0">
                <a:solidFill>
                  <a:srgbClr val="000000"/>
                </a:solidFill>
              </a:rPr>
              <a:t>ncertainties for z</a:t>
            </a:r>
            <a:r>
              <a:rPr lang="en-US" sz="2200" baseline="-25000" dirty="0" smtClean="0">
                <a:solidFill>
                  <a:srgbClr val="000000"/>
                </a:solidFill>
              </a:rPr>
              <a:t>g</a:t>
            </a:r>
            <a:r>
              <a:rPr lang="en-US" sz="2200" dirty="0" smtClean="0">
                <a:solidFill>
                  <a:srgbClr val="000000"/>
                </a:solidFill>
              </a:rPr>
              <a:t>~0.5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(Anti)-correlated sub-jet energy scale uncertainties can arise from different sub-jet composition (</a:t>
            </a:r>
            <a:r>
              <a:rPr lang="en-US" sz="2200" dirty="0" err="1" smtClean="0">
                <a:solidFill>
                  <a:srgbClr val="000000"/>
                </a:solidFill>
              </a:rPr>
              <a:t>EMCal</a:t>
            </a:r>
            <a:r>
              <a:rPr lang="en-US" sz="2200" dirty="0" smtClean="0">
                <a:solidFill>
                  <a:srgbClr val="000000"/>
                </a:solidFill>
              </a:rPr>
              <a:t> tower vs tracks).  Conceivable at lower jet energies (HT triggered jets)</a:t>
            </a:r>
          </a:p>
          <a:p>
            <a:endParaRPr lang="is-I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2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Gluons &amp; Quarks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730"/>
            <a:ext cx="8229600" cy="16884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Glue radiation (g-&gt;</a:t>
            </a:r>
            <a:r>
              <a:rPr lang="en-US" dirty="0" err="1" smtClean="0"/>
              <a:t>gg</a:t>
            </a:r>
            <a:r>
              <a:rPr lang="en-US" dirty="0" smtClean="0"/>
              <a:t> and q-&gt;</a:t>
            </a:r>
            <a:r>
              <a:rPr lang="en-US" dirty="0" err="1" smtClean="0"/>
              <a:t>qg</a:t>
            </a:r>
            <a:r>
              <a:rPr lang="en-US" dirty="0" smtClean="0"/>
              <a:t>) is the same </a:t>
            </a:r>
          </a:p>
          <a:p>
            <a:r>
              <a:rPr lang="en-US" dirty="0" smtClean="0"/>
              <a:t>g-&gt;</a:t>
            </a:r>
            <a:r>
              <a:rPr lang="en-US" dirty="0" err="1" smtClean="0"/>
              <a:t>qq</a:t>
            </a:r>
            <a:r>
              <a:rPr lang="en-US" dirty="0" smtClean="0"/>
              <a:t> is different</a:t>
            </a:r>
          </a:p>
          <a:p>
            <a:r>
              <a:rPr lang="en-US" dirty="0"/>
              <a:t>However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qq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T</a:t>
            </a:r>
            <a:r>
              <a:rPr lang="en-US" baseline="-25000" dirty="0" smtClean="0"/>
              <a:t>R</a:t>
            </a:r>
            <a:r>
              <a:rPr lang="en-US" dirty="0"/>
              <a:t>/C</a:t>
            </a:r>
            <a:r>
              <a:rPr lang="en-US" baseline="-25000" dirty="0"/>
              <a:t>A</a:t>
            </a:r>
            <a:r>
              <a:rPr lang="en-US" dirty="0"/>
              <a:t> = </a:t>
            </a:r>
            <a:r>
              <a:rPr lang="en-US" dirty="0" smtClean="0"/>
              <a:t>5—6 </a:t>
            </a:r>
          </a:p>
          <a:p>
            <a:r>
              <a:rPr lang="en-US" dirty="0" smtClean="0"/>
              <a:t>Weighted sum is the same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Kauder, STAR Meeting @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B03B-CDD3-2446-A9E0-5DB871E3496A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ZgUnweigh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7659"/>
            <a:ext cx="4419600" cy="3003550"/>
          </a:xfrm>
          <a:prstGeom prst="rect">
            <a:avLst/>
          </a:prstGeom>
        </p:spPr>
      </p:pic>
      <p:pic>
        <p:nvPicPr>
          <p:cNvPr id="8" name="Picture 7" descr="ZgWeigh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30" y="1217659"/>
            <a:ext cx="4419600" cy="3003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0942" y="5105830"/>
            <a:ext cx="1763058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ym typeface="Wingdings"/>
              </a:rPr>
              <a:t>OPAL, </a:t>
            </a:r>
            <a:r>
              <a:rPr lang="en-US" sz="1600" i="1" dirty="0" smtClean="0">
                <a:sym typeface="Wingdings"/>
              </a:rPr>
              <a:t>Z </a:t>
            </a:r>
            <a:r>
              <a:rPr lang="en-US" sz="1600" i="1" dirty="0" err="1" smtClean="0">
                <a:sym typeface="Wingdings"/>
              </a:rPr>
              <a:t>Phys</a:t>
            </a:r>
            <a:r>
              <a:rPr lang="en-US" sz="1600" i="1" dirty="0" smtClean="0">
                <a:sym typeface="Wingdings"/>
              </a:rPr>
              <a:t> </a:t>
            </a:r>
            <a:r>
              <a:rPr lang="is-IS" sz="1600" i="1" dirty="0">
                <a:sym typeface="Wingdings"/>
              </a:rPr>
              <a:t>C 65(3):367-377</a:t>
            </a:r>
            <a:endParaRPr lang="en-US" sz="1600" i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6656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R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0825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27376" y="5169813"/>
            <a:ext cx="5621448" cy="1030775"/>
          </a:xfrm>
        </p:spPr>
        <p:txBody>
          <a:bodyPr>
            <a:noAutofit/>
          </a:bodyPr>
          <a:lstStyle/>
          <a:p>
            <a:r>
              <a:rPr lang="is-IS" sz="2400" dirty="0" smtClean="0">
                <a:solidFill>
                  <a:srgbClr val="000000"/>
                </a:solidFill>
              </a:rPr>
              <a:t>At GEANT level:</a:t>
            </a:r>
            <a:br>
              <a:rPr lang="is-IS" sz="2400" dirty="0" smtClean="0">
                <a:solidFill>
                  <a:srgbClr val="000000"/>
                </a:solidFill>
              </a:rPr>
            </a:br>
            <a:r>
              <a:rPr lang="is-IS" sz="2400" dirty="0" smtClean="0">
                <a:solidFill>
                  <a:srgbClr val="000000"/>
                </a:solidFill>
              </a:rPr>
              <a:t>Only ~15-20% of jets below |</a:t>
            </a:r>
            <a:r>
              <a:rPr lang="is-I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s-IS" sz="2400" dirty="0" smtClean="0">
                <a:solidFill>
                  <a:srgbClr val="000000"/>
                </a:solidFill>
              </a:rPr>
              <a:t>R|&lt;0.1</a:t>
            </a:r>
          </a:p>
        </p:txBody>
      </p:sp>
      <p:pic>
        <p:nvPicPr>
          <p:cNvPr id="7" name="Picture 6" descr="GeantDel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56" y="1194832"/>
            <a:ext cx="5778731" cy="39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thaler_ALICE_v3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54781" r="41488" b="6325"/>
          <a:stretch/>
        </p:blipFill>
        <p:spPr>
          <a:xfrm>
            <a:off x="122898" y="2757359"/>
            <a:ext cx="4588215" cy="259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Soft-Drop Grooming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99" y="1600201"/>
            <a:ext cx="3572595" cy="10078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Remove wide angle soft radiation</a:t>
            </a:r>
          </a:p>
          <a:p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B03B-CDD3-2446-A9E0-5DB871E3496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jthaler_ALICE_v3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t="14487" r="17030" b="59560"/>
          <a:stretch/>
        </p:blipFill>
        <p:spPr>
          <a:xfrm>
            <a:off x="3695494" y="1417638"/>
            <a:ext cx="5448506" cy="1597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755" y="5147756"/>
            <a:ext cx="2287121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Slide from J. </a:t>
            </a:r>
            <a:r>
              <a:rPr lang="en-US" sz="1600" dirty="0" err="1" smtClean="0"/>
              <a:t>Thaler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ALICE Jet </a:t>
            </a:r>
            <a:r>
              <a:rPr lang="en-US" sz="1600" dirty="0" err="1"/>
              <a:t>Workshop,Yale</a:t>
            </a:r>
            <a:r>
              <a:rPr lang="en-US" sz="1600" dirty="0"/>
              <a:t> </a:t>
            </a:r>
          </a:p>
        </p:txBody>
      </p:sp>
      <p:pic>
        <p:nvPicPr>
          <p:cNvPr id="24" name="Picture 23" descr="Screen Shot 2016-01-27 at 2.10.03 PM.png"/>
          <p:cNvPicPr>
            <a:picLocks noChangeAspect="1"/>
          </p:cNvPicPr>
          <p:nvPr/>
        </p:nvPicPr>
        <p:blipFill>
          <a:blip r:embed="rId3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59" y="4779361"/>
            <a:ext cx="2328481" cy="736790"/>
          </a:xfrm>
          <a:prstGeom prst="rect">
            <a:avLst/>
          </a:prstGeom>
          <a:ln w="38100" cap="sq">
            <a:solidFill>
              <a:srgbClr val="1F497D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53779" y="3118055"/>
            <a:ext cx="4417822" cy="312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noProof="0" dirty="0" smtClean="0">
                <a:solidFill>
                  <a:sysClr val="windowText" lastClr="000000"/>
                </a:solidFill>
                <a:latin typeface="Gill Sans MT"/>
                <a:cs typeface="Gill Sans MT"/>
              </a:rPr>
              <a:t>Many applications, such 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groomed energy, groomed radius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, jet mass, </a:t>
            </a:r>
            <a:r>
              <a:rPr kumimoji="0" lang="is-I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…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lvl="0"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Focus here (with </a:t>
            </a:r>
            <a:r>
              <a:rPr lang="en-US" sz="2400" b="1" dirty="0">
                <a:latin typeface="Symbol" charset="2"/>
                <a:cs typeface="Symbol" charset="2"/>
              </a:rPr>
              <a:t>b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=0):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“Groomed Momentum Sharing”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</a:t>
            </a:r>
            <a:r>
              <a:rPr kumimoji="0" lang="en-US" sz="2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fraction carried by less-energetic sub-jet after grooming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756" y="5819969"/>
            <a:ext cx="2287120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Larkoski</a:t>
            </a:r>
            <a:r>
              <a:rPr lang="en-US" sz="1600" dirty="0" smtClean="0"/>
              <a:t> et al., </a:t>
            </a:r>
          </a:p>
          <a:p>
            <a:r>
              <a:rPr lang="cs-CZ" sz="1600" dirty="0" smtClean="0"/>
              <a:t>PRD </a:t>
            </a:r>
            <a:r>
              <a:rPr lang="cs-CZ" sz="1600" dirty="0"/>
              <a:t>91, 111501 (2015)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150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Constituent </a:t>
            </a:r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219200"/>
            <a:ext cx="3286125" cy="493776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Constituent Subtraction:</a:t>
            </a:r>
          </a:p>
          <a:p>
            <a:pPr lvl="1"/>
            <a:r>
              <a:rPr lang="en-US" sz="1800" dirty="0" smtClean="0"/>
              <a:t>Distribute </a:t>
            </a:r>
            <a:r>
              <a:rPr lang="en-US" sz="1800" dirty="0" err="1" smtClean="0">
                <a:latin typeface="Symbol" charset="2"/>
                <a:cs typeface="Symbol" charset="2"/>
              </a:rPr>
              <a:t>r</a:t>
            </a:r>
            <a:r>
              <a:rPr lang="en-US" sz="1800" dirty="0" err="1" smtClean="0"/>
              <a:t>A</a:t>
            </a:r>
            <a:r>
              <a:rPr lang="en-US" sz="1800" baseline="30000" dirty="0" err="1" smtClean="0"/>
              <a:t>Jet</a:t>
            </a:r>
            <a:r>
              <a:rPr lang="en-US" sz="1800" dirty="0" smtClean="0"/>
              <a:t> to individual</a:t>
            </a:r>
            <a:br>
              <a:rPr lang="en-US" sz="1800" dirty="0" smtClean="0"/>
            </a:br>
            <a:r>
              <a:rPr lang="en-US" sz="1800" dirty="0" smtClean="0"/>
              <a:t>constituents by attaching it to ghosts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Two </a:t>
            </a:r>
            <a:r>
              <a:rPr lang="en-US" sz="1800" dirty="0"/>
              <a:t>options, both with </a:t>
            </a:r>
            <a:r>
              <a:rPr lang="en-US" sz="1800" dirty="0" smtClean="0"/>
              <a:t>flaws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First </a:t>
            </a:r>
            <a:r>
              <a:rPr lang="en-US" sz="1800" dirty="0"/>
              <a:t>find jets, then apply correction to </a:t>
            </a:r>
            <a:r>
              <a:rPr lang="en-US" sz="1800" b="1" dirty="0"/>
              <a:t>individual </a:t>
            </a:r>
            <a:r>
              <a:rPr lang="en-US" sz="1800" b="1" dirty="0" smtClean="0"/>
              <a:t>jets</a:t>
            </a:r>
            <a:br>
              <a:rPr lang="en-US" sz="1800" b="1" dirty="0" smtClean="0"/>
            </a:br>
            <a:r>
              <a:rPr lang="en-US" sz="1800" b="1" dirty="0" smtClean="0">
                <a:sym typeface="Wingdings"/>
              </a:rPr>
              <a:t> </a:t>
            </a:r>
            <a:r>
              <a:rPr lang="en-US" sz="1800" dirty="0" smtClean="0"/>
              <a:t>Cluster </a:t>
            </a:r>
            <a:r>
              <a:rPr lang="en-US" sz="1800" dirty="0"/>
              <a:t>structure is destroyed in the process</a:t>
            </a:r>
            <a:r>
              <a:rPr lang="en-US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Subtract </a:t>
            </a:r>
            <a:r>
              <a:rPr lang="en-US" sz="1800" b="1" dirty="0"/>
              <a:t>entire event</a:t>
            </a:r>
            <a:r>
              <a:rPr lang="en-US" sz="1800" dirty="0"/>
              <a:t>, then find </a:t>
            </a:r>
            <a:r>
              <a:rPr lang="en-US" sz="1800" dirty="0" smtClean="0"/>
              <a:t>jets</a:t>
            </a:r>
            <a:br>
              <a:rPr lang="en-US" sz="1800" dirty="0" smtClean="0"/>
            </a:br>
            <a:r>
              <a:rPr lang="en-US" sz="1800" dirty="0" smtClean="0"/>
              <a:t>Straight</a:t>
            </a:r>
            <a:r>
              <a:rPr lang="en-US" sz="1800" dirty="0"/>
              <a:t>-forward method, but </a:t>
            </a:r>
            <a:r>
              <a:rPr lang="en-US" sz="1800" dirty="0" smtClean="0"/>
              <a:t>competes </a:t>
            </a:r>
            <a:r>
              <a:rPr lang="en-US" sz="1800" dirty="0"/>
              <a:t>and cross-talks with our “match to a hard-core” method.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 - Hard Probes 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2045-EA67-214A-8674-7733DF2A4405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9360" y="6137334"/>
            <a:ext cx="2023472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Berta et al.</a:t>
            </a:r>
            <a:br>
              <a:rPr lang="en-US" sz="1600" dirty="0" smtClean="0"/>
            </a:br>
            <a:r>
              <a:rPr lang="en-US" sz="1600" dirty="0" smtClean="0"/>
              <a:t> arXiv:1403.3108</a:t>
            </a:r>
            <a:endParaRPr lang="en-US" sz="1600" dirty="0"/>
          </a:p>
        </p:txBody>
      </p:sp>
      <p:pic>
        <p:nvPicPr>
          <p:cNvPr id="8" name="Picture 7" descr="Screen Shot 2016-09-14 at 7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5" y="2859519"/>
            <a:ext cx="2873376" cy="3072520"/>
          </a:xfrm>
          <a:prstGeom prst="rect">
            <a:avLst/>
          </a:prstGeom>
        </p:spPr>
      </p:pic>
      <p:pic>
        <p:nvPicPr>
          <p:cNvPr id="10" name="Picture 9" descr="Screen Shot 2016-09-14 at 7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2859519"/>
            <a:ext cx="2873375" cy="3072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9997" y="1544846"/>
            <a:ext cx="38456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sym typeface="Wingdings"/>
              </a:rPr>
              <a:t>Toy Model Study by Dan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Nemes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(Yale) </a:t>
            </a:r>
          </a:p>
          <a:p>
            <a:endParaRPr lang="en-US" dirty="0">
              <a:solidFill>
                <a:schemeClr val="tx1"/>
              </a:solidFill>
              <a:sym typeface="Wingdings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/>
              </a:rPr>
              <a:t>Difference seems negligible, at least for the energies considered</a:t>
            </a:r>
          </a:p>
        </p:txBody>
      </p:sp>
    </p:spTree>
    <p:extLst>
      <p:ext uri="{BB962C8B-B14F-4D97-AF65-F5344CB8AC3E}">
        <p14:creationId xmlns:p14="http://schemas.microsoft.com/office/powerpoint/2010/main" val="190533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3 at 9.45.02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51" y="1152380"/>
            <a:ext cx="5878408" cy="4375855"/>
          </a:xfrm>
          <a:prstGeom prst="rect">
            <a:avLst/>
          </a:prstGeom>
        </p:spPr>
      </p:pic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3000" dirty="0" smtClean="0">
                <a:uFill>
                  <a:solidFill/>
                </a:uFill>
              </a:rPr>
              <a:t>Updated </a:t>
            </a:r>
            <a:r>
              <a:rPr sz="3000" dirty="0" smtClean="0">
                <a:uFill>
                  <a:solidFill/>
                </a:uFill>
              </a:rPr>
              <a:t>Di</a:t>
            </a:r>
            <a:r>
              <a:rPr sz="3000" dirty="0">
                <a:uFill>
                  <a:solidFill/>
                </a:uFill>
              </a:rPr>
              <a:t>-Jet Imbalance A</a:t>
            </a:r>
            <a:r>
              <a:rPr sz="3000" baseline="-5999" dirty="0">
                <a:uFill>
                  <a:solidFill/>
                </a:uFill>
              </a:rPr>
              <a:t>J</a:t>
            </a:r>
            <a:r>
              <a:rPr sz="3000" dirty="0">
                <a:uFill>
                  <a:solidFill/>
                </a:uFill>
              </a:rPr>
              <a:t> </a:t>
            </a:r>
            <a:r>
              <a:rPr lang="en-US" sz="3000" dirty="0">
                <a:uFill>
                  <a:solidFill/>
                </a:uFill>
              </a:rPr>
              <a:t/>
            </a:r>
            <a:br>
              <a:rPr lang="en-US" sz="3000" dirty="0">
                <a:uFill>
                  <a:solidFill/>
                </a:uFill>
              </a:rPr>
            </a:br>
            <a:r>
              <a:rPr lang="en-US" sz="3000" dirty="0" smtClean="0">
                <a:uFill>
                  <a:solidFill/>
                </a:uFill>
              </a:rPr>
              <a:t>Requiring HT in Trigger Jet</a:t>
            </a:r>
            <a:endParaRPr sz="3000" dirty="0">
              <a:uFill>
                <a:solidFill/>
              </a:u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3350" y="2913735"/>
            <a:ext cx="148758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ts val="630"/>
              </a:spcBef>
              <a:defRPr sz="1800">
                <a:uFillTx/>
              </a:defRPr>
            </a:pPr>
            <a:r>
              <a:rPr sz="1600" dirty="0">
                <a:uFill>
                  <a:solidFill/>
                </a:uFill>
                <a:sym typeface="Helvetica"/>
              </a:rPr>
              <a:t>Sys. Uncertainties: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tracking eff. 6%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- tower energy</a:t>
            </a:r>
            <a:br>
              <a:rPr sz="1600" dirty="0">
                <a:uFill>
                  <a:solidFill/>
                </a:uFill>
                <a:sym typeface="Helvetica"/>
              </a:rPr>
            </a:br>
            <a:r>
              <a:rPr sz="1600" dirty="0">
                <a:uFill>
                  <a:solidFill/>
                </a:uFill>
                <a:sym typeface="Helvetica"/>
              </a:rPr>
              <a:t>  scale 2%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9" name="Content Placeholder 5"/>
          <p:cNvSpPr txBox="1">
            <a:spLocks/>
          </p:cNvSpPr>
          <p:nvPr/>
        </p:nvSpPr>
        <p:spPr>
          <a:xfrm>
            <a:off x="419011" y="5343121"/>
            <a:ext cx="8270837" cy="101322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200" b="1" dirty="0" smtClean="0">
                <a:solidFill>
                  <a:srgbClr val="A1101A"/>
                </a:solidFill>
              </a:rPr>
              <a:t>Unchanged Physics:</a:t>
            </a:r>
          </a:p>
          <a:p>
            <a:r>
              <a:rPr lang="en-US" sz="2200" dirty="0" smtClean="0"/>
              <a:t>“Hard Core” imbalanced – balance recovered in original cone</a:t>
            </a:r>
          </a:p>
        </p:txBody>
      </p:sp>
    </p:spTree>
    <p:extLst>
      <p:ext uri="{BB962C8B-B14F-4D97-AF65-F5344CB8AC3E}">
        <p14:creationId xmlns:p14="http://schemas.microsoft.com/office/powerpoint/2010/main" val="13852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8420" y="4958541"/>
            <a:ext cx="4956308" cy="119841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Mild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dependence above ~15 </a:t>
            </a:r>
            <a:r>
              <a:rPr lang="en-US" sz="2200" dirty="0" err="1" smtClean="0"/>
              <a:t>GeV</a:t>
            </a:r>
            <a:r>
              <a:rPr lang="en-US" sz="2200" dirty="0" smtClean="0"/>
              <a:t>/</a:t>
            </a:r>
            <a:r>
              <a:rPr lang="en-US" sz="2200" i="1" dirty="0" smtClean="0"/>
              <a:t>c</a:t>
            </a:r>
          </a:p>
          <a:p>
            <a:r>
              <a:rPr lang="en-US" sz="2200" dirty="0"/>
              <a:t>Consistent between </a:t>
            </a:r>
            <a:r>
              <a:rPr lang="en-US" sz="2200" dirty="0" smtClean="0"/>
              <a:t>Pythia6 </a:t>
            </a:r>
            <a:r>
              <a:rPr lang="en-US" sz="2200" dirty="0"/>
              <a:t>and 8; insensitive to particle decay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082702"/>
            <a:ext cx="2559743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Jet reconstruction: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R=0.4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>
                <a:sym typeface="Wingdings"/>
              </a:rPr>
              <a:t>Found with anti-</a:t>
            </a:r>
            <a:r>
              <a:rPr lang="en-US" i="1" dirty="0" err="1" smtClean="0">
                <a:sym typeface="Wingdings"/>
              </a:rPr>
              <a:t>k</a:t>
            </a:r>
            <a:r>
              <a:rPr lang="en-US" i="1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, </a:t>
            </a:r>
          </a:p>
          <a:p>
            <a:r>
              <a:rPr lang="en-US" dirty="0" err="1" smtClean="0">
                <a:sym typeface="Wingdings"/>
              </a:rPr>
              <a:t>Reclustered</a:t>
            </a:r>
            <a:r>
              <a:rPr lang="en-US" dirty="0" smtClean="0">
                <a:sym typeface="Wingdings"/>
              </a:rPr>
              <a:t> with C/A</a:t>
            </a:r>
          </a:p>
          <a:p>
            <a:r>
              <a:rPr lang="en-US" dirty="0" smtClean="0">
                <a:sym typeface="Wingdings"/>
              </a:rPr>
              <a:t>No background subtraction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5054" y="0"/>
            <a:ext cx="24556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b="1" dirty="0" smtClean="0">
                <a:solidFill>
                  <a:prstClr val="black"/>
                </a:solidFill>
              </a:rPr>
              <a:t>FastJet3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it-IT" sz="1600" i="1" dirty="0" smtClean="0">
                <a:solidFill>
                  <a:srgbClr val="464653"/>
                </a:solidFill>
              </a:rPr>
              <a:t>M</a:t>
            </a:r>
            <a:r>
              <a:rPr lang="it-IT" sz="1600" i="1" dirty="0">
                <a:solidFill>
                  <a:srgbClr val="464653"/>
                </a:solidFill>
              </a:rPr>
              <a:t>. Cacciari and G. Salam</a:t>
            </a:r>
            <a:br>
              <a:rPr lang="it-IT" sz="1600" i="1" dirty="0">
                <a:solidFill>
                  <a:srgbClr val="464653"/>
                </a:solidFill>
              </a:rPr>
            </a:br>
            <a:r>
              <a:rPr lang="it-IT" sz="1600" i="1" dirty="0">
                <a:solidFill>
                  <a:srgbClr val="464653"/>
                </a:solidFill>
              </a:rPr>
              <a:t>Phys. Lett. B 641, 57 (</a:t>
            </a:r>
            <a:r>
              <a:rPr lang="it-IT" sz="1600" i="1" dirty="0" smtClean="0">
                <a:solidFill>
                  <a:srgbClr val="464653"/>
                </a:solidFill>
              </a:rPr>
              <a:t>2006)</a:t>
            </a:r>
            <a:endParaRPr lang="it-IT" sz="1600" i="1" dirty="0">
              <a:solidFill>
                <a:srgbClr val="46465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5" y="1143000"/>
            <a:ext cx="2828544" cy="1922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1" y="1143000"/>
            <a:ext cx="2834524" cy="1926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45" y="1143000"/>
            <a:ext cx="2834524" cy="1926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8" y="3032205"/>
            <a:ext cx="2834524" cy="1926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1" y="3032205"/>
            <a:ext cx="2834524" cy="1926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—PYTHIA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67428" y="5007997"/>
            <a:ext cx="34961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PYTHIA 6.410 + CTEQ5L</a:t>
            </a:r>
          </a:p>
          <a:p>
            <a:r>
              <a:rPr lang="en-US" dirty="0">
                <a:sym typeface="Wingdings"/>
              </a:rPr>
              <a:t>	</a:t>
            </a:r>
            <a:r>
              <a:rPr lang="en-US" dirty="0" smtClean="0">
                <a:solidFill>
                  <a:srgbClr val="A1101A"/>
                </a:solidFill>
                <a:sym typeface="Wingdings"/>
              </a:rPr>
              <a:t>not decayed</a:t>
            </a:r>
            <a:r>
              <a:rPr lang="en-US" dirty="0" smtClean="0">
                <a:sym typeface="Wingdings"/>
              </a:rPr>
              <a:t> (GEANT input)</a:t>
            </a:r>
          </a:p>
          <a:p>
            <a:r>
              <a:rPr lang="en-US" dirty="0">
                <a:sym typeface="Wingdings"/>
              </a:rPr>
              <a:t>PYTHIA </a:t>
            </a:r>
            <a:r>
              <a:rPr lang="en-US" dirty="0" smtClean="0">
                <a:sym typeface="Wingdings"/>
              </a:rPr>
              <a:t>8.219 default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decayed as normal</a:t>
            </a:r>
          </a:p>
        </p:txBody>
      </p:sp>
    </p:spTree>
    <p:extLst>
      <p:ext uri="{BB962C8B-B14F-4D97-AF65-F5344CB8AC3E}">
        <p14:creationId xmlns:p14="http://schemas.microsoft.com/office/powerpoint/2010/main" val="161263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5" y="1143000"/>
            <a:ext cx="2828544" cy="1922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2" y="1143000"/>
            <a:ext cx="2834522" cy="1926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46" y="1143000"/>
            <a:ext cx="2834522" cy="1926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9" y="3032205"/>
            <a:ext cx="2834522" cy="1926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2" y="3032205"/>
            <a:ext cx="2834522" cy="1926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level “high tower”</a:t>
            </a:r>
            <a:br>
              <a:rPr lang="en-US" dirty="0" smtClean="0"/>
            </a:br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—PYTHIA8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216427" y="4835164"/>
            <a:ext cx="5641448" cy="139592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200" smtClean="0"/>
              <a:t>HT Trigger Bias </a:t>
            </a:r>
            <a:r>
              <a:rPr lang="en-US" sz="2200" b="1" smtClean="0"/>
              <a:t>at particle level</a:t>
            </a:r>
            <a:r>
              <a:rPr lang="en-US" sz="2200" smtClean="0"/>
              <a:t>:</a:t>
            </a:r>
          </a:p>
          <a:p>
            <a:r>
              <a:rPr lang="en-US" sz="2200" smtClean="0"/>
              <a:t>Recoil jet is </a:t>
            </a:r>
            <a:r>
              <a:rPr lang="en-US" sz="2200" smtClean="0">
                <a:solidFill>
                  <a:srgbClr val="A1101A"/>
                </a:solidFill>
              </a:rPr>
              <a:t>unaffected</a:t>
            </a:r>
            <a:r>
              <a:rPr lang="en-US" sz="2200" smtClean="0"/>
              <a:t> (as expected)</a:t>
            </a:r>
          </a:p>
          <a:p>
            <a:r>
              <a:rPr lang="en-US" sz="2200" smtClean="0"/>
              <a:t>Trigger jet: Bias </a:t>
            </a:r>
            <a:r>
              <a:rPr lang="en-US" sz="2200" smtClean="0">
                <a:solidFill>
                  <a:srgbClr val="A1101A"/>
                </a:solidFill>
              </a:rPr>
              <a:t>disappears for p</a:t>
            </a:r>
            <a:r>
              <a:rPr lang="en-US" sz="2200" baseline="-25000" smtClean="0">
                <a:solidFill>
                  <a:srgbClr val="A1101A"/>
                </a:solidFill>
              </a:rPr>
              <a:t>T</a:t>
            </a:r>
            <a:r>
              <a:rPr lang="en-US" sz="2200" smtClean="0">
                <a:solidFill>
                  <a:srgbClr val="A1101A"/>
                </a:solidFill>
              </a:rPr>
              <a:t>&gt;~20 GeV/c</a:t>
            </a:r>
            <a:endParaRPr lang="en-US" sz="2200" dirty="0">
              <a:solidFill>
                <a:srgbClr val="A1101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2797" y="3099338"/>
            <a:ext cx="2836672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“High Tower”: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Require neutral particle with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&gt;5.4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/</a:t>
            </a:r>
            <a:r>
              <a:rPr lang="en-US" i="1" dirty="0" smtClean="0">
                <a:sym typeface="Wingdings"/>
              </a:rPr>
              <a:t>c</a:t>
            </a:r>
            <a:r>
              <a:rPr lang="en-US" b="1" dirty="0" smtClean="0">
                <a:sym typeface="Wingding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Defines Trigger Jet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Recoil Jet back-to-back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olidFill>
                  <a:schemeClr val="tx1"/>
                </a:solidFill>
                <a:sym typeface="Wingdings"/>
              </a:rPr>
              <a:t>	(|</a:t>
            </a:r>
            <a:r>
              <a:rPr lang="en-US" dirty="0" err="1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Df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|&lt;R)</a:t>
            </a:r>
          </a:p>
        </p:txBody>
      </p:sp>
    </p:spTree>
    <p:extLst>
      <p:ext uri="{BB962C8B-B14F-4D97-AF65-F5344CB8AC3E}">
        <p14:creationId xmlns:p14="http://schemas.microsoft.com/office/powerpoint/2010/main" val="403125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011" y="4960424"/>
            <a:ext cx="5234277" cy="1395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A1101A"/>
                </a:solidFill>
              </a:rPr>
              <a:t>At detector level:</a:t>
            </a:r>
          </a:p>
          <a:p>
            <a:r>
              <a:rPr lang="en-US" sz="2200" dirty="0" smtClean="0"/>
              <a:t>Excellent agreement with PYTHIA </a:t>
            </a:r>
          </a:p>
          <a:p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Bin-by-bin correction for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T</a:t>
            </a:r>
            <a:r>
              <a:rPr lang="en-US" sz="2200" baseline="30000" dirty="0" err="1" smtClean="0"/>
              <a:t>reco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en-US" sz="2200" i="1" dirty="0" err="1" smtClean="0">
                <a:sym typeface="Wingdings"/>
              </a:rPr>
              <a:t>p</a:t>
            </a:r>
            <a:r>
              <a:rPr lang="en-US" sz="2200" i="1" baseline="-25000" dirty="0" err="1" smtClean="0">
                <a:sym typeface="Wingdings"/>
              </a:rPr>
              <a:t>T</a:t>
            </a:r>
            <a:r>
              <a:rPr lang="en-US" sz="2200" baseline="30000" dirty="0" err="1" smtClean="0">
                <a:sym typeface="Wingdings"/>
              </a:rPr>
              <a:t>part</a:t>
            </a:r>
            <a:endParaRPr lang="en-US" sz="2200" baseline="30000" dirty="0">
              <a:solidFill>
                <a:srgbClr val="A11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872" y="3273770"/>
            <a:ext cx="2836672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High Tower: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Require neutral particle with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&gt;5.4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/</a:t>
            </a:r>
            <a:r>
              <a:rPr lang="en-US" i="1" dirty="0" smtClean="0">
                <a:sym typeface="Wingdings"/>
              </a:rPr>
              <a:t>c</a:t>
            </a:r>
            <a:r>
              <a:rPr lang="en-US" b="1" dirty="0" smtClean="0">
                <a:sym typeface="Wingding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Defines Trigger Jet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Recoil Jet back-to-back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olidFill>
                  <a:schemeClr val="tx1"/>
                </a:solidFill>
                <a:sym typeface="Wingdings"/>
              </a:rPr>
              <a:t>	(|</a:t>
            </a:r>
            <a:r>
              <a:rPr lang="en-US" dirty="0" err="1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Df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|&lt;R)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5" y="1143000"/>
            <a:ext cx="2828544" cy="1922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2" y="1143000"/>
            <a:ext cx="2834522" cy="1926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78" y="1143000"/>
            <a:ext cx="2834522" cy="1926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7" y="3030026"/>
            <a:ext cx="2834522" cy="1926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Level</a:t>
            </a:r>
            <a:br>
              <a:rPr lang="en-US" dirty="0"/>
            </a:br>
            <a:r>
              <a:rPr lang="en-US" i="1" dirty="0" err="1"/>
              <a:t>z</a:t>
            </a:r>
            <a:r>
              <a:rPr lang="en-US" i="1" baseline="-25000" dirty="0" err="1"/>
              <a:t>g</a:t>
            </a:r>
            <a:r>
              <a:rPr lang="en-US" dirty="0"/>
              <a:t> at 200 </a:t>
            </a:r>
            <a:r>
              <a:rPr lang="en-US" dirty="0" err="1"/>
              <a:t>GeV</a:t>
            </a:r>
            <a:r>
              <a:rPr lang="en-US" dirty="0"/>
              <a:t>—</a:t>
            </a:r>
            <a:r>
              <a:rPr lang="en-US" dirty="0" err="1"/>
              <a:t>p+p</a:t>
            </a:r>
            <a:r>
              <a:rPr lang="en-US" dirty="0"/>
              <a:t> 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3972" y="5268200"/>
            <a:ext cx="3676572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 smtClean="0">
                <a:sym typeface="Wingdings"/>
              </a:rPr>
              <a:t>PYTHIA 6.410 + CTEQ5L + GEANT3</a:t>
            </a:r>
          </a:p>
          <a:p>
            <a:r>
              <a:rPr lang="en-US" sz="1700" dirty="0" err="1" smtClean="0">
                <a:sym typeface="Wingdings"/>
              </a:rPr>
              <a:t>p+p</a:t>
            </a:r>
            <a:r>
              <a:rPr lang="en-US" sz="1700" dirty="0" smtClean="0">
                <a:sym typeface="Wingdings"/>
              </a:rPr>
              <a:t> HT: Run6		</a:t>
            </a:r>
            <a:r>
              <a:rPr lang="en-US" sz="1700" i="1" dirty="0" smtClean="0">
                <a:sym typeface="Wingdings"/>
              </a:rPr>
              <a:t>stat. errors only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0" y="3030026"/>
            <a:ext cx="2828544" cy="19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22678" y="4960424"/>
            <a:ext cx="6416081" cy="1395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A1101A"/>
                </a:solidFill>
              </a:rPr>
              <a:t>First measurement of </a:t>
            </a:r>
            <a:r>
              <a:rPr lang="en-US" sz="2400" b="1" dirty="0" err="1">
                <a:solidFill>
                  <a:srgbClr val="A1101A"/>
                </a:solidFill>
              </a:rPr>
              <a:t>p+p</a:t>
            </a:r>
            <a:r>
              <a:rPr lang="en-US" sz="2400" b="1" dirty="0">
                <a:solidFill>
                  <a:srgbClr val="A1101A"/>
                </a:solidFill>
              </a:rPr>
              <a:t> </a:t>
            </a:r>
            <a:r>
              <a:rPr lang="en-US" sz="2400" b="1" i="1" dirty="0" err="1">
                <a:solidFill>
                  <a:srgbClr val="A1101A"/>
                </a:solidFill>
              </a:rPr>
              <a:t>z</a:t>
            </a:r>
            <a:r>
              <a:rPr lang="en-US" sz="2400" b="1" i="1" baseline="-25000" dirty="0" err="1">
                <a:solidFill>
                  <a:srgbClr val="A1101A"/>
                </a:solidFill>
              </a:rPr>
              <a:t>g</a:t>
            </a:r>
            <a:r>
              <a:rPr lang="en-US" sz="2400" b="1" dirty="0">
                <a:solidFill>
                  <a:srgbClr val="A1101A"/>
                </a:solidFill>
              </a:rPr>
              <a:t> at RHIC</a:t>
            </a:r>
          </a:p>
          <a:p>
            <a:pPr marL="0" indent="0" algn="ctr">
              <a:buNone/>
            </a:pPr>
            <a:r>
              <a:rPr lang="en-US" sz="2400" b="1" dirty="0"/>
              <a:t>After correction, Trigger ~ Recoil</a:t>
            </a:r>
          </a:p>
          <a:p>
            <a:pPr marL="0" indent="0" algn="ctr">
              <a:buNone/>
            </a:pPr>
            <a:r>
              <a:rPr lang="en-US" sz="2400" b="1" dirty="0"/>
              <a:t>Good agreement with PYTHIA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5" y="1143000"/>
            <a:ext cx="2828544" cy="1922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2" y="1143000"/>
            <a:ext cx="2834521" cy="1926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9" y="3032205"/>
            <a:ext cx="2834521" cy="1926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92" y="3032205"/>
            <a:ext cx="2834521" cy="1926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p+p</a:t>
            </a:r>
            <a:r>
              <a:rPr lang="en-US" dirty="0"/>
              <a:t> HT, 200 </a:t>
            </a:r>
            <a:r>
              <a:rPr lang="en-US" dirty="0" err="1"/>
              <a:t>GeV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Corrected to Particle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0264" y="5026159"/>
            <a:ext cx="22454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High Tower:</a:t>
            </a:r>
          </a:p>
          <a:p>
            <a:r>
              <a:rPr lang="en-US" dirty="0" smtClean="0">
                <a:sym typeface="Wingdings"/>
              </a:rPr>
              <a:t>Neutral particle with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&gt;5.4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/</a:t>
            </a:r>
            <a:r>
              <a:rPr lang="en-US" i="1" dirty="0" smtClean="0">
                <a:sym typeface="Wingdings"/>
              </a:rPr>
              <a:t>c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defines Trigger Jet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4014" y="43599"/>
            <a:ext cx="303648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sym typeface="Wingdings"/>
              </a:rPr>
              <a:t>p+p</a:t>
            </a:r>
            <a:r>
              <a:rPr lang="en-US" sz="1600" b="1" dirty="0" smtClean="0">
                <a:sym typeface="Wingdings"/>
              </a:rPr>
              <a:t> HT Run6</a:t>
            </a:r>
            <a:br>
              <a:rPr lang="en-US" sz="1600" b="1" dirty="0" smtClean="0">
                <a:sym typeface="Wingdings"/>
              </a:rPr>
            </a:b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Preliminary</a:t>
            </a:r>
            <a:r>
              <a:rPr lang="en-US" sz="1600" b="1" dirty="0" smtClean="0">
                <a:sym typeface="Wingdings"/>
              </a:rPr>
              <a:t> </a:t>
            </a: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Systematics: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4% overall </a:t>
            </a: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jet energy scale</a:t>
            </a:r>
            <a:r>
              <a:rPr lang="en-US" sz="1600" dirty="0" smtClean="0">
                <a:sym typeface="Wingdings"/>
              </a:rPr>
              <a:t> uncertainty shown</a:t>
            </a:r>
            <a:br>
              <a:rPr lang="en-US" sz="1600" dirty="0" smtClean="0">
                <a:sym typeface="Wingdings"/>
              </a:rPr>
            </a:br>
            <a:r>
              <a:rPr lang="is-IS" sz="1600" i="1" dirty="0" smtClean="0"/>
              <a:t>STAR </a:t>
            </a:r>
            <a:r>
              <a:rPr lang="is-IS" sz="1600" i="1" dirty="0"/>
              <a:t>PRL </a:t>
            </a:r>
            <a:r>
              <a:rPr lang="is-IS" sz="1600" b="1" i="1" dirty="0"/>
              <a:t>100</a:t>
            </a:r>
            <a:r>
              <a:rPr lang="is-IS" sz="1600" i="1" dirty="0"/>
              <a:t> (2008) </a:t>
            </a:r>
            <a:r>
              <a:rPr lang="is-IS" sz="1600" i="1" dirty="0" smtClean="0"/>
              <a:t>232003</a:t>
            </a:r>
            <a:endParaRPr lang="en-US" sz="16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Evaluation of tracking efficiency and tower scale uncertainty on </a:t>
            </a: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individual </a:t>
            </a:r>
            <a:r>
              <a:rPr lang="en-US" sz="1600" b="1" dirty="0" err="1" smtClean="0">
                <a:solidFill>
                  <a:srgbClr val="A1101A"/>
                </a:solidFill>
                <a:sym typeface="Wingdings"/>
              </a:rPr>
              <a:t>subjets</a:t>
            </a:r>
            <a:r>
              <a:rPr lang="en-US" sz="1600" dirty="0" smtClean="0">
                <a:sym typeface="Wingdings"/>
              </a:rPr>
              <a:t> and their (anti-)correlation TBD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14" y="3032205"/>
            <a:ext cx="2828544" cy="19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Au+Au</a:t>
            </a:r>
            <a:r>
              <a:rPr lang="en-US" dirty="0"/>
              <a:t> </a:t>
            </a:r>
            <a:r>
              <a:rPr lang="en-US" dirty="0" smtClean="0"/>
              <a:t>and embedded </a:t>
            </a:r>
            <a:r>
              <a:rPr lang="en-US" dirty="0" err="1" smtClean="0"/>
              <a:t>p</a:t>
            </a:r>
            <a:r>
              <a:rPr lang="en-US" dirty="0" err="1"/>
              <a:t>+</a:t>
            </a:r>
            <a:r>
              <a:rPr lang="en-US" dirty="0" err="1" smtClean="0"/>
              <a:t>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Detector Level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445000"/>
            <a:ext cx="8229600" cy="17119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Red data points: </a:t>
            </a:r>
            <a:r>
              <a:rPr lang="en-US" sz="2400" i="1" dirty="0" err="1" smtClean="0">
                <a:solidFill>
                  <a:srgbClr val="00000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calculated on </a:t>
            </a:r>
            <a:r>
              <a:rPr lang="en-US" sz="2400" dirty="0" err="1" smtClean="0">
                <a:solidFill>
                  <a:srgbClr val="00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400" baseline="30000" dirty="0" err="1" smtClean="0">
                <a:solidFill>
                  <a:srgbClr val="000000"/>
                </a:solidFill>
              </a:rPr>
              <a:t>Cut</a:t>
            </a:r>
            <a:r>
              <a:rPr lang="en-US" sz="2400" dirty="0" smtClean="0">
                <a:solidFill>
                  <a:srgbClr val="000000"/>
                </a:solidFill>
              </a:rPr>
              <a:t>&gt;2 </a:t>
            </a:r>
            <a:r>
              <a:rPr lang="en-US" sz="2400" dirty="0" err="1" smtClean="0">
                <a:solidFill>
                  <a:srgbClr val="000000"/>
                </a:solidFill>
              </a:rPr>
              <a:t>GeV</a:t>
            </a:r>
            <a:r>
              <a:rPr lang="en-US" sz="2400" dirty="0" smtClean="0">
                <a:solidFill>
                  <a:srgbClr val="000000"/>
                </a:solidFill>
              </a:rPr>
              <a:t>/c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" y="1317154"/>
            <a:ext cx="4428942" cy="3009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93" y="1317154"/>
            <a:ext cx="4428942" cy="3009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825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6206" y="0"/>
            <a:ext cx="202270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ym typeface="Wingdings"/>
              </a:rPr>
              <a:t>Sys. Uncertainties on </a:t>
            </a:r>
            <a:br>
              <a:rPr lang="en-US" sz="1600" dirty="0">
                <a:sym typeface="Wingdings"/>
              </a:rPr>
            </a:br>
            <a:r>
              <a:rPr lang="en-US" sz="1600" dirty="0">
                <a:sym typeface="Wingdings"/>
              </a:rPr>
              <a:t>embedded </a:t>
            </a:r>
            <a:r>
              <a:rPr lang="en-US" sz="1600" dirty="0" err="1">
                <a:sym typeface="Wingdings"/>
              </a:rPr>
              <a:t>p+p</a:t>
            </a:r>
            <a:r>
              <a:rPr lang="en-US" sz="1600" dirty="0" smtClean="0">
                <a:sym typeface="Wingding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tracking eff. 6%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tower </a:t>
            </a:r>
            <a:br>
              <a:rPr lang="en-US" sz="1600" dirty="0" smtClean="0">
                <a:sym typeface="Wingdings"/>
              </a:rPr>
            </a:br>
            <a:r>
              <a:rPr lang="en-US" sz="1600" dirty="0" smtClean="0">
                <a:sym typeface="Wingdings"/>
              </a:rPr>
              <a:t>energy </a:t>
            </a:r>
            <a:r>
              <a:rPr lang="en-US" sz="1600" dirty="0">
                <a:sym typeface="Wingdings"/>
              </a:rPr>
              <a:t>scale 2% </a:t>
            </a:r>
          </a:p>
        </p:txBody>
      </p:sp>
    </p:spTree>
    <p:extLst>
      <p:ext uri="{BB962C8B-B14F-4D97-AF65-F5344CB8AC3E}">
        <p14:creationId xmlns:p14="http://schemas.microsoft.com/office/powerpoint/2010/main" val="191046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011" y="4960424"/>
            <a:ext cx="6915239" cy="1395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A1101A"/>
                </a:solidFill>
              </a:rPr>
              <a:t>At detector level:</a:t>
            </a:r>
          </a:p>
          <a:p>
            <a:r>
              <a:rPr lang="en-US" sz="2200" dirty="0" smtClean="0"/>
              <a:t>Excellent agreement with PYTHIA </a:t>
            </a:r>
          </a:p>
          <a:p>
            <a:r>
              <a:rPr lang="en-US" sz="2200" dirty="0" smtClean="0">
                <a:sym typeface="Wingdings"/>
              </a:rPr>
              <a:t> Allows </a:t>
            </a:r>
            <a:r>
              <a:rPr lang="en-US" sz="2200" dirty="0" smtClean="0"/>
              <a:t>Bin-by-bin correction for </a:t>
            </a:r>
            <a:r>
              <a:rPr lang="en-US" sz="2200" i="1" dirty="0" err="1" smtClean="0"/>
              <a:t>z</a:t>
            </a:r>
            <a:r>
              <a:rPr lang="en-US" sz="2200" i="1" baseline="-25000" dirty="0" err="1" smtClean="0"/>
              <a:t>g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T</a:t>
            </a:r>
            <a:r>
              <a:rPr lang="en-US" sz="2200" baseline="30000" dirty="0" err="1" smtClean="0"/>
              <a:t>det</a:t>
            </a:r>
            <a:r>
              <a:rPr lang="en-US" sz="2200" dirty="0" err="1" smtClean="0">
                <a:sym typeface="Wingdings"/>
              </a:rPr>
              <a:t></a:t>
            </a:r>
            <a:r>
              <a:rPr lang="en-US" sz="2200" i="1" dirty="0" err="1" smtClean="0">
                <a:sym typeface="Wingdings"/>
              </a:rPr>
              <a:t>p</a:t>
            </a:r>
            <a:r>
              <a:rPr lang="en-US" sz="2200" i="1" baseline="-25000" dirty="0" err="1" smtClean="0">
                <a:sym typeface="Wingdings"/>
              </a:rPr>
              <a:t>T</a:t>
            </a:r>
            <a:r>
              <a:rPr lang="en-US" sz="2200" baseline="30000" dirty="0" err="1" smtClean="0">
                <a:sym typeface="Wingdings"/>
              </a:rPr>
              <a:t>part</a:t>
            </a:r>
            <a:endParaRPr lang="en-US" sz="2200" baseline="30000" dirty="0">
              <a:solidFill>
                <a:srgbClr val="A11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828" y="75605"/>
            <a:ext cx="28366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High Tower:</a:t>
            </a:r>
          </a:p>
          <a:p>
            <a:r>
              <a:rPr lang="en-US" dirty="0" smtClean="0">
                <a:sym typeface="Wingdings"/>
              </a:rPr>
              <a:t>Neutral particle with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&gt;5.4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/</a:t>
            </a:r>
            <a:r>
              <a:rPr lang="en-US" i="1" dirty="0" smtClean="0">
                <a:sym typeface="Wingdings"/>
              </a:rPr>
              <a:t>c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defines Trigger Jet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Level</a:t>
            </a:r>
            <a:br>
              <a:rPr lang="en-US" dirty="0" smtClean="0"/>
            </a:br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—</a:t>
            </a:r>
            <a:r>
              <a:rPr lang="en-US" dirty="0" err="1" smtClean="0"/>
              <a:t>p+p</a:t>
            </a:r>
            <a:r>
              <a:rPr lang="en-US" dirty="0" smtClean="0"/>
              <a:t> 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83972" y="5142672"/>
            <a:ext cx="3676572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 smtClean="0">
                <a:sym typeface="Wingdings"/>
              </a:rPr>
              <a:t>PYTHIA 6.410 + CTEQ5L + GEANT3</a:t>
            </a:r>
          </a:p>
          <a:p>
            <a:r>
              <a:rPr lang="en-US" sz="1700" dirty="0" err="1" smtClean="0">
                <a:sym typeface="Wingdings"/>
              </a:rPr>
              <a:t>p+p</a:t>
            </a:r>
            <a:r>
              <a:rPr lang="en-US" sz="1700" dirty="0" smtClean="0">
                <a:sym typeface="Wingdings"/>
              </a:rPr>
              <a:t> HT:  Year 2006 - s</a:t>
            </a:r>
            <a:r>
              <a:rPr lang="en-US" sz="1700" i="1" dirty="0" smtClean="0">
                <a:sym typeface="Wingdings"/>
              </a:rPr>
              <a:t>tat. errors only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" y="1297347"/>
            <a:ext cx="4419600" cy="3003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11" y="1297347"/>
            <a:ext cx="4419600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the AP Splitting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22" y="4253242"/>
            <a:ext cx="3756465" cy="197885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: </a:t>
            </a:r>
            <a:r>
              <a:rPr lang="en-US" sz="2400" dirty="0" err="1" smtClean="0">
                <a:solidFill>
                  <a:srgbClr val="A1101A"/>
                </a:solidFill>
              </a:rPr>
              <a:t>Altarelli-Parisi</a:t>
            </a:r>
            <a:r>
              <a:rPr lang="en-US" sz="2400" dirty="0" smtClean="0">
                <a:solidFill>
                  <a:srgbClr val="A1101A"/>
                </a:solidFill>
              </a:rPr>
              <a:t> splitting functions</a:t>
            </a:r>
            <a:r>
              <a:rPr lang="en-US" sz="2400" dirty="0" smtClean="0"/>
              <a:t> (symmetrized)</a:t>
            </a:r>
          </a:p>
          <a:p>
            <a:pPr marL="0" indent="0">
              <a:buNone/>
            </a:pPr>
            <a:r>
              <a:rPr lang="en-US" sz="2400" dirty="0" smtClean="0"/>
              <a:t>q</a:t>
            </a:r>
            <a:r>
              <a:rPr lang="is-IS" sz="2400" dirty="0"/>
              <a:t>→</a:t>
            </a:r>
            <a:r>
              <a:rPr lang="en-US" sz="2400" dirty="0" err="1" smtClean="0"/>
              <a:t>qg</a:t>
            </a:r>
            <a:r>
              <a:rPr lang="en-US" sz="2400" dirty="0"/>
              <a:t>, </a:t>
            </a:r>
            <a:r>
              <a:rPr lang="en-US" sz="2400" dirty="0" smtClean="0"/>
              <a:t>g</a:t>
            </a:r>
            <a:r>
              <a:rPr lang="is-IS" sz="2400" dirty="0"/>
              <a:t>→</a:t>
            </a:r>
            <a:r>
              <a:rPr lang="en-US" sz="2400" dirty="0" err="1" smtClean="0"/>
              <a:t>gg</a:t>
            </a:r>
            <a:r>
              <a:rPr lang="en-US" sz="2400" dirty="0"/>
              <a:t>, </a:t>
            </a:r>
            <a:r>
              <a:rPr lang="en-US" sz="2400" dirty="0" smtClean="0"/>
              <a:t>g</a:t>
            </a:r>
            <a:r>
              <a:rPr lang="is-IS" sz="2400" dirty="0"/>
              <a:t>→</a:t>
            </a:r>
            <a:r>
              <a:rPr lang="en-US" sz="2400" dirty="0" err="1" smtClean="0"/>
              <a:t>qg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(Kernels in DGL</a:t>
            </a:r>
            <a:r>
              <a:rPr lang="en-US" sz="2400" dirty="0" smtClean="0">
                <a:solidFill>
                  <a:srgbClr val="A1101A"/>
                </a:solidFill>
              </a:rPr>
              <a:t>AP</a:t>
            </a:r>
            <a:r>
              <a:rPr lang="en-US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Kolja Kauder - Hard Probes 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B03B-CDD3-2446-A9E0-5DB871E3496A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922" y="1515656"/>
            <a:ext cx="345076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cs typeface="Symbol" charset="2"/>
              </a:rPr>
              <a:t>Role of </a:t>
            </a:r>
            <a:r>
              <a:rPr lang="en-US" dirty="0" smtClean="0">
                <a:latin typeface="Symbol" charset="2"/>
                <a:cs typeface="Symbol" charset="2"/>
              </a:rPr>
              <a:t>b: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&gt;0	-	  IRC safe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&lt;0</a:t>
            </a:r>
            <a:r>
              <a:rPr lang="en-US" dirty="0"/>
              <a:t>	-	  </a:t>
            </a:r>
            <a:r>
              <a:rPr lang="en-US" dirty="0" smtClean="0"/>
              <a:t>(IR)C unsafe</a:t>
            </a:r>
            <a:endParaRPr lang="en-US" dirty="0"/>
          </a:p>
          <a:p>
            <a:r>
              <a:rPr lang="en-US" b="1" dirty="0" smtClean="0">
                <a:latin typeface="Symbol" charset="2"/>
                <a:cs typeface="Symbol" charset="2"/>
              </a:rPr>
              <a:t>b</a:t>
            </a:r>
            <a:r>
              <a:rPr lang="en-US" b="1" dirty="0"/>
              <a:t>=</a:t>
            </a:r>
            <a:r>
              <a:rPr lang="en-US" b="1" dirty="0" smtClean="0"/>
              <a:t>0</a:t>
            </a:r>
            <a:r>
              <a:rPr lang="en-US" b="1" dirty="0"/>
              <a:t>	-	  </a:t>
            </a:r>
            <a:r>
              <a:rPr lang="en-US" b="1" dirty="0" smtClean="0"/>
              <a:t>IRC unsafe </a:t>
            </a:r>
            <a:br>
              <a:rPr lang="en-US" b="1" dirty="0" smtClean="0"/>
            </a:br>
            <a:r>
              <a:rPr lang="en-US" b="1" dirty="0" smtClean="0"/>
              <a:t>		– but </a:t>
            </a:r>
            <a:r>
              <a:rPr lang="en-US" b="1" dirty="0" err="1" smtClean="0"/>
              <a:t>Sudakov</a:t>
            </a:r>
            <a:r>
              <a:rPr lang="en-US" b="1" dirty="0" smtClean="0"/>
              <a:t>-safe</a:t>
            </a:r>
            <a:endParaRPr lang="en-US" b="1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8" y="3047911"/>
            <a:ext cx="2959100" cy="1168400"/>
          </a:xfrm>
          <a:prstGeom prst="rect">
            <a:avLst/>
          </a:prstGeom>
        </p:spPr>
      </p:pic>
      <p:pic>
        <p:nvPicPr>
          <p:cNvPr id="12" name="Picture 11" descr="Screen Shot 2016-01-27 at 4.5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93" y="1230022"/>
            <a:ext cx="3217537" cy="2543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89708" y="3850777"/>
            <a:ext cx="4889344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~ independent of 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sz="2200" i="1" baseline="-250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s</a:t>
            </a: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~ independent of </a:t>
            </a: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p</a:t>
            </a:r>
            <a:r>
              <a:rPr lang="en-US" sz="2200" i="1" baseline="-25000" dirty="0" err="1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cs typeface="Symbol" charset="2"/>
              </a:rPr>
              <a:t> (in UV limit)</a:t>
            </a:r>
          </a:p>
          <a:p>
            <a:r>
              <a:rPr lang="en-US" sz="2200" dirty="0" smtClean="0">
                <a:solidFill>
                  <a:srgbClr val="800000"/>
                </a:solidFill>
                <a:cs typeface="Symbol" charset="2"/>
              </a:rPr>
              <a:t>Connection to fundamental QCD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0071" y="5031768"/>
            <a:ext cx="4992775" cy="1200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cs typeface="Symbol" charset="2"/>
              </a:rPr>
              <a:t>Note:  </a:t>
            </a:r>
            <a:r>
              <a:rPr lang="en-US" sz="2400" dirty="0" smtClean="0">
                <a:solidFill>
                  <a:srgbClr val="A1101A"/>
                </a:solidFill>
                <a:cs typeface="Symbol" charset="2"/>
              </a:rPr>
              <a:t>AP</a:t>
            </a:r>
            <a:r>
              <a:rPr lang="en-US" sz="2400" dirty="0" smtClean="0">
                <a:solidFill>
                  <a:schemeClr val="tx1"/>
                </a:solidFill>
                <a:cs typeface="Symbol" charset="2"/>
              </a:rPr>
              <a:t> functions govern split </a:t>
            </a:r>
            <a:r>
              <a:rPr lang="en-US" sz="2400" i="1" dirty="0" smtClean="0">
                <a:solidFill>
                  <a:schemeClr val="tx1"/>
                </a:solidFill>
                <a:cs typeface="Symbol" charset="2"/>
              </a:rPr>
              <a:t>kinematics</a:t>
            </a:r>
            <a:r>
              <a:rPr lang="en-US" sz="2400" dirty="0" smtClean="0">
                <a:solidFill>
                  <a:schemeClr val="tx1"/>
                </a:solidFill>
                <a:cs typeface="Symbol" charset="2"/>
              </a:rPr>
              <a:t>, not </a:t>
            </a:r>
            <a:r>
              <a:rPr lang="en-US" sz="2400" i="1" dirty="0" smtClean="0">
                <a:solidFill>
                  <a:schemeClr val="tx1"/>
                </a:solidFill>
                <a:cs typeface="Symbol" charset="2"/>
              </a:rPr>
              <a:t>frequency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Symbol" charset="2"/>
                <a:sym typeface="Wingdings"/>
              </a:rPr>
              <a:t> </a:t>
            </a:r>
            <a:r>
              <a:rPr lang="en-US" sz="2400" dirty="0" smtClean="0">
                <a:solidFill>
                  <a:srgbClr val="A1101A"/>
                </a:solidFill>
                <a:cs typeface="Symbol" charset="2"/>
                <a:sym typeface="Wingdings"/>
              </a:rPr>
              <a:t>Treated differently </a:t>
            </a:r>
            <a:r>
              <a:rPr lang="en-US" sz="2400" dirty="0" smtClean="0">
                <a:solidFill>
                  <a:schemeClr val="tx1"/>
                </a:solidFill>
                <a:cs typeface="Symbol" charset="2"/>
                <a:sym typeface="Wingdings"/>
              </a:rPr>
              <a:t>in E-loss models</a:t>
            </a:r>
            <a:endParaRPr lang="en-US" sz="2400" dirty="0" smtClean="0">
              <a:solidFill>
                <a:schemeClr val="tx1"/>
              </a:solidFill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1699" y="2724745"/>
            <a:ext cx="1577597" cy="646331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RHIC Energies?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40315" y="1515656"/>
            <a:ext cx="187570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err="1" smtClean="0"/>
              <a:t>Larkoski</a:t>
            </a:r>
            <a:r>
              <a:rPr lang="en-US" sz="1400" i="1" dirty="0" smtClean="0"/>
              <a:t> et al., </a:t>
            </a:r>
          </a:p>
          <a:p>
            <a:r>
              <a:rPr lang="cs-CZ" sz="1400" i="1" dirty="0" smtClean="0"/>
              <a:t>PRD </a:t>
            </a:r>
            <a:r>
              <a:rPr lang="cs-CZ" sz="1400" i="1" dirty="0"/>
              <a:t>91, 111501 (2015)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0210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8420" y="4807342"/>
            <a:ext cx="4956308" cy="119841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Mild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T</a:t>
            </a:r>
            <a:r>
              <a:rPr lang="en-US" sz="2200" dirty="0" smtClean="0"/>
              <a:t> dependence above ~15 </a:t>
            </a:r>
            <a:r>
              <a:rPr lang="en-US" sz="2200" dirty="0" err="1" smtClean="0"/>
              <a:t>GeV</a:t>
            </a:r>
            <a:r>
              <a:rPr lang="en-US" sz="2200" dirty="0" smtClean="0"/>
              <a:t>/</a:t>
            </a:r>
            <a:r>
              <a:rPr lang="en-US" sz="2200" i="1" dirty="0" smtClean="0"/>
              <a:t>c</a:t>
            </a:r>
          </a:p>
          <a:p>
            <a:r>
              <a:rPr lang="en-US" sz="2200" i="1" dirty="0" err="1" smtClean="0"/>
              <a:t>z</a:t>
            </a:r>
            <a:r>
              <a:rPr lang="en-US" sz="2200" i="1" baseline="-25000" dirty="0" err="1" smtClean="0"/>
              <a:t>g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consistent between Pythia6 and 8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insensitive to decay details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6168" y="1328375"/>
            <a:ext cx="304437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Wingdings"/>
              </a:rPr>
              <a:t>Jet reconstruction:</a:t>
            </a:r>
            <a:endParaRPr lang="en-US" sz="20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R=</a:t>
            </a:r>
            <a:r>
              <a:rPr lang="en-US" sz="2000" dirty="0" smtClean="0">
                <a:sym typeface="Wingdings"/>
              </a:rPr>
              <a:t>0.4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ym typeface="Wingdings"/>
              </a:rPr>
              <a:t>Found with anti-</a:t>
            </a:r>
            <a:r>
              <a:rPr lang="en-US" sz="2000" i="1" dirty="0" err="1" smtClean="0">
                <a:sym typeface="Wingdings"/>
              </a:rPr>
              <a:t>k</a:t>
            </a:r>
            <a:r>
              <a:rPr lang="en-US" sz="2000" i="1" baseline="-25000" dirty="0" err="1" smtClean="0">
                <a:sym typeface="Wingdings"/>
              </a:rPr>
              <a:t>T</a:t>
            </a:r>
            <a:endParaRPr lang="en-US" sz="20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ym typeface="Wingdings"/>
              </a:rPr>
              <a:t>Reclustered</a:t>
            </a:r>
            <a:r>
              <a:rPr lang="en-US" sz="2000" dirty="0" smtClean="0">
                <a:sym typeface="Wingdings"/>
              </a:rPr>
              <a:t> with C/A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ym typeface="Wingdings"/>
              </a:rPr>
              <a:t>No background subtraction</a:t>
            </a:r>
          </a:p>
          <a:p>
            <a:r>
              <a:rPr lang="en-US" sz="2000" b="1" dirty="0" smtClean="0">
                <a:sym typeface="Wingdings"/>
              </a:rPr>
              <a:t>Soft-Drop Grooming: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latin typeface="Symbol" charset="2"/>
                <a:cs typeface="Symbol" charset="2"/>
              </a:rPr>
              <a:t>b</a:t>
            </a:r>
            <a:r>
              <a:rPr lang="en-US" sz="2000" b="1" dirty="0"/>
              <a:t>=0	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i="1" dirty="0" err="1" smtClean="0"/>
              <a:t>z</a:t>
            </a:r>
            <a:r>
              <a:rPr lang="en-US" sz="2000" b="1" baseline="-25000" dirty="0" err="1" smtClean="0"/>
              <a:t>cut</a:t>
            </a:r>
            <a:r>
              <a:rPr lang="en-US" sz="2000" b="1" dirty="0"/>
              <a:t>= </a:t>
            </a:r>
            <a:r>
              <a:rPr lang="en-US" sz="2000" b="1" dirty="0" smtClean="0"/>
              <a:t>0.1</a:t>
            </a:r>
            <a:endParaRPr lang="en-US" sz="2000" dirty="0" smtClean="0"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054" y="0"/>
            <a:ext cx="24556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b="1" dirty="0" smtClean="0">
                <a:solidFill>
                  <a:prstClr val="black"/>
                </a:solidFill>
              </a:rPr>
              <a:t>FastJet3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it-IT" sz="1600" i="1" dirty="0" smtClean="0">
                <a:solidFill>
                  <a:srgbClr val="464653"/>
                </a:solidFill>
              </a:rPr>
              <a:t>M</a:t>
            </a:r>
            <a:r>
              <a:rPr lang="it-IT" sz="1600" i="1" dirty="0">
                <a:solidFill>
                  <a:srgbClr val="464653"/>
                </a:solidFill>
              </a:rPr>
              <a:t>. Cacciari and G. Salam</a:t>
            </a:r>
            <a:br>
              <a:rPr lang="it-IT" sz="1600" i="1" dirty="0">
                <a:solidFill>
                  <a:srgbClr val="464653"/>
                </a:solidFill>
              </a:rPr>
            </a:br>
            <a:r>
              <a:rPr lang="it-IT" sz="1600" i="1" dirty="0">
                <a:solidFill>
                  <a:srgbClr val="464653"/>
                </a:solidFill>
              </a:rPr>
              <a:t>Phys. Lett. B 641, 57 (</a:t>
            </a:r>
            <a:r>
              <a:rPr lang="it-IT" sz="1600" i="1" dirty="0" smtClean="0">
                <a:solidFill>
                  <a:srgbClr val="464653"/>
                </a:solidFill>
              </a:rPr>
              <a:t>2006)</a:t>
            </a:r>
            <a:endParaRPr lang="it-IT" sz="1600" i="1" dirty="0">
              <a:solidFill>
                <a:srgbClr val="46465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308354"/>
            <a:ext cx="5303520" cy="3604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308354"/>
            <a:ext cx="5303520" cy="3604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" y="1308354"/>
            <a:ext cx="5303520" cy="3604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" y="1308354"/>
            <a:ext cx="5303520" cy="3604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" y="1308354"/>
            <a:ext cx="5303520" cy="3604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—PYTHIA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16167" y="4231295"/>
            <a:ext cx="304437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/>
              </a:rPr>
              <a:t>PYTHIA 6.410 + CTEQ5L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olidFill>
                  <a:srgbClr val="A1101A"/>
                </a:solidFill>
                <a:sym typeface="Wingdings"/>
              </a:rPr>
              <a:t>not decayed</a:t>
            </a:r>
            <a:br>
              <a:rPr lang="en-US" sz="2000" dirty="0" smtClean="0">
                <a:solidFill>
                  <a:srgbClr val="A1101A"/>
                </a:solidFill>
                <a:sym typeface="Wingdings"/>
              </a:rPr>
            </a:br>
            <a:r>
              <a:rPr lang="en-US" sz="2000" dirty="0" smtClean="0">
                <a:solidFill>
                  <a:srgbClr val="A1101A"/>
                </a:solidFill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later: GEANT input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>
                <a:sym typeface="Wingdings"/>
              </a:rPr>
              <a:t>PYTHIA </a:t>
            </a:r>
            <a:r>
              <a:rPr lang="en-US" sz="2000" dirty="0" smtClean="0">
                <a:sym typeface="Wingdings"/>
              </a:rPr>
              <a:t>8.219 default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	decayed as normal</a:t>
            </a:r>
          </a:p>
        </p:txBody>
      </p:sp>
    </p:spTree>
    <p:extLst>
      <p:ext uri="{BB962C8B-B14F-4D97-AF65-F5344CB8AC3E}">
        <p14:creationId xmlns:p14="http://schemas.microsoft.com/office/powerpoint/2010/main" val="128620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49" t="18403" r="-1837" b="8533"/>
          <a:stretch/>
        </p:blipFill>
        <p:spPr bwMode="auto">
          <a:xfrm>
            <a:off x="4843515" y="1254895"/>
            <a:ext cx="4227509" cy="34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Solenoidal</a:t>
            </a:r>
            <a:r>
              <a:rPr lang="en-US" dirty="0" smtClean="0"/>
              <a:t> Tracker At RHIC (STAR)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9/25/2016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5BB2-B922-8C48-9B41-4ACB00F3E8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7760" y="1299823"/>
            <a:ext cx="4835755" cy="316116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Tracking (charged) and EMC (neutral) in 2</a:t>
            </a:r>
            <a:r>
              <a:rPr lang="en-US" sz="2200" dirty="0" smtClean="0">
                <a:latin typeface="Symbol" charset="2"/>
                <a:cs typeface="Symbol" charset="2"/>
              </a:rPr>
              <a:t>p </a:t>
            </a:r>
            <a:r>
              <a:rPr lang="en-US" sz="2200" dirty="0" smtClean="0"/>
              <a:t>(azimuth) × </a:t>
            </a:r>
            <a:r>
              <a:rPr lang="en-US" sz="2200" dirty="0"/>
              <a:t>±</a:t>
            </a:r>
            <a:r>
              <a:rPr lang="en-US" sz="2200" dirty="0" smtClean="0"/>
              <a:t>1 (</a:t>
            </a:r>
            <a:r>
              <a:rPr lang="en-US" sz="2200" dirty="0" smtClean="0">
                <a:latin typeface="Symbol" charset="2"/>
                <a:cs typeface="Symbol" charset="2"/>
              </a:rPr>
              <a:t>h</a:t>
            </a:r>
            <a:r>
              <a:rPr lang="en-US" sz="2200" dirty="0" smtClean="0"/>
              <a:t>)</a:t>
            </a:r>
          </a:p>
          <a:p>
            <a:r>
              <a:rPr lang="en-US" sz="2200" i="1" dirty="0" err="1"/>
              <a:t>pp</a:t>
            </a:r>
            <a:r>
              <a:rPr lang="en-US" sz="2200" dirty="0"/>
              <a:t> </a:t>
            </a:r>
            <a:r>
              <a:rPr lang="en-US" sz="2200" dirty="0" smtClean="0"/>
              <a:t>2006 </a:t>
            </a:r>
            <a:r>
              <a:rPr lang="en-US" sz="2200" dirty="0"/>
              <a:t>HT</a:t>
            </a:r>
          </a:p>
          <a:p>
            <a:pPr lvl="0"/>
            <a:r>
              <a:rPr lang="en-US" sz="2200" dirty="0" err="1" smtClean="0"/>
              <a:t>AuAu</a:t>
            </a:r>
            <a:r>
              <a:rPr lang="en-US" sz="2200" dirty="0" smtClean="0"/>
              <a:t> 2007</a:t>
            </a:r>
            <a:r>
              <a:rPr lang="en-US" sz="2200" dirty="0"/>
              <a:t> </a:t>
            </a:r>
            <a:r>
              <a:rPr lang="en-US" sz="2200" dirty="0" smtClean="0"/>
              <a:t>HT, 0-20% central</a:t>
            </a:r>
          </a:p>
          <a:p>
            <a:pPr lvl="1"/>
            <a:r>
              <a:rPr lang="en-US" sz="2000" dirty="0"/>
              <a:t>Efficiency difference and systematic uncertainty assessed </a:t>
            </a:r>
            <a:r>
              <a:rPr lang="en-US" sz="2000" dirty="0" smtClean="0"/>
              <a:t>using </a:t>
            </a:r>
            <a:r>
              <a:rPr lang="en-US" sz="2000" i="1" dirty="0" err="1" smtClean="0"/>
              <a:t>pp</a:t>
            </a:r>
            <a:r>
              <a:rPr lang="en-US" sz="2000" i="1" dirty="0" smtClean="0"/>
              <a:t> </a:t>
            </a:r>
            <a:r>
              <a:rPr lang="en-US" sz="2000" dirty="0" smtClean="0"/>
              <a:t>embedded into </a:t>
            </a:r>
            <a:r>
              <a:rPr lang="en-US" sz="2000" dirty="0" err="1" smtClean="0"/>
              <a:t>Au+Au</a:t>
            </a:r>
            <a:r>
              <a:rPr lang="en-US" sz="2000" dirty="0" smtClean="0"/>
              <a:t> MB</a:t>
            </a:r>
            <a:endParaRPr lang="en-US" sz="1900" dirty="0" smtClean="0"/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317500" y="3970997"/>
            <a:ext cx="8721774" cy="20854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dirty="0">
                <a:solidFill>
                  <a:srgbClr val="A1101A"/>
                </a:solidFill>
              </a:rPr>
              <a:t>High Tower (HT) trigger:</a:t>
            </a:r>
            <a:br>
              <a:rPr lang="en-US" sz="2200" b="1" dirty="0">
                <a:solidFill>
                  <a:srgbClr val="A1101A"/>
                </a:solidFill>
              </a:rPr>
            </a:br>
            <a:r>
              <a:rPr lang="en-US" sz="2200" dirty="0">
                <a:sym typeface="Helvetica"/>
              </a:rPr>
              <a:t>E</a:t>
            </a:r>
            <a:r>
              <a:rPr lang="en-US" sz="2200" baseline="-25000" dirty="0">
                <a:sym typeface="Helvetica"/>
              </a:rPr>
              <a:t>T</a:t>
            </a:r>
            <a:r>
              <a:rPr lang="en-US" sz="2200" dirty="0">
                <a:sym typeface="Helvetica"/>
              </a:rPr>
              <a:t>&gt;5.4 </a:t>
            </a:r>
            <a:r>
              <a:rPr lang="en-US" sz="2200" dirty="0" err="1">
                <a:sym typeface="Helvetica"/>
              </a:rPr>
              <a:t>GeV</a:t>
            </a:r>
            <a:r>
              <a:rPr lang="en-US" sz="2200" dirty="0">
                <a:sym typeface="Helvetica"/>
              </a:rPr>
              <a:t> in one </a:t>
            </a:r>
            <a:r>
              <a:rPr lang="en-US" sz="2200" dirty="0" smtClean="0">
                <a:sym typeface="Helvetica"/>
              </a:rPr>
              <a:t>tower</a:t>
            </a:r>
          </a:p>
          <a:p>
            <a:pPr lvl="0"/>
            <a:r>
              <a:rPr lang="en-US" sz="2200" dirty="0" smtClean="0">
                <a:sym typeface="Helvetica"/>
              </a:rPr>
              <a:t>Essential for high statistics</a:t>
            </a:r>
          </a:p>
          <a:p>
            <a:pPr lvl="0"/>
            <a:r>
              <a:rPr lang="en-US" sz="2200" dirty="0" smtClean="0">
                <a:sym typeface="Helvetica"/>
              </a:rPr>
              <a:t>Focus on </a:t>
            </a:r>
            <a:r>
              <a:rPr lang="en-US" sz="2200" b="1" dirty="0" smtClean="0">
                <a:sym typeface="Helvetica"/>
              </a:rPr>
              <a:t>HT Trigger Jet</a:t>
            </a:r>
            <a:r>
              <a:rPr lang="en-US" sz="2200" dirty="0" smtClean="0">
                <a:sym typeface="Helvetica"/>
              </a:rPr>
              <a:t> instead of “leading jet” </a:t>
            </a:r>
            <a:br>
              <a:rPr lang="en-US" sz="2200" dirty="0" smtClean="0">
                <a:sym typeface="Helvetica"/>
              </a:rPr>
            </a:br>
            <a:r>
              <a:rPr lang="en-US" sz="2200" dirty="0" smtClean="0">
                <a:sym typeface="Helvetica"/>
              </a:rPr>
              <a:t>– this is the trigger object we focus on</a:t>
            </a:r>
            <a:endParaRPr lang="en-US" sz="2200" dirty="0">
              <a:sym typeface="Helvetica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827884" y="2326457"/>
            <a:ext cx="1211390" cy="365125"/>
          </a:xfrm>
          <a:prstGeom prst="frame">
            <a:avLst>
              <a:gd name="adj1" fmla="val 6139"/>
            </a:avLst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8089880" y="1969269"/>
            <a:ext cx="949394" cy="365125"/>
          </a:xfrm>
          <a:prstGeom prst="frame">
            <a:avLst>
              <a:gd name="adj1" fmla="val 6139"/>
            </a:avLst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7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6427" y="4735368"/>
            <a:ext cx="5641448" cy="1495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HT Trigger Bias </a:t>
            </a:r>
            <a:r>
              <a:rPr lang="en-US" sz="2200" b="1" dirty="0" smtClean="0"/>
              <a:t>at particle level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Recoil jet is </a:t>
            </a:r>
            <a:r>
              <a:rPr lang="en-US" sz="2200" dirty="0" smtClean="0">
                <a:solidFill>
                  <a:srgbClr val="A1101A"/>
                </a:solidFill>
              </a:rPr>
              <a:t>unaffected</a:t>
            </a:r>
            <a:r>
              <a:rPr lang="en-US" sz="2200" dirty="0" smtClean="0"/>
              <a:t> (as expected)</a:t>
            </a:r>
          </a:p>
          <a:p>
            <a:r>
              <a:rPr lang="en-US" sz="2200" dirty="0" smtClean="0"/>
              <a:t>Trigger jet: Bias </a:t>
            </a:r>
            <a:r>
              <a:rPr lang="en-US" sz="2200" dirty="0" smtClean="0">
                <a:solidFill>
                  <a:srgbClr val="A1101A"/>
                </a:solidFill>
              </a:rPr>
              <a:t>disappears for </a:t>
            </a:r>
            <a:r>
              <a:rPr lang="en-US" sz="2200" dirty="0" err="1" smtClean="0">
                <a:solidFill>
                  <a:srgbClr val="A1101A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A1101A"/>
                </a:solidFill>
              </a:rPr>
              <a:t>T</a:t>
            </a:r>
            <a:r>
              <a:rPr lang="en-US" sz="2200" dirty="0" smtClean="0">
                <a:solidFill>
                  <a:srgbClr val="A1101A"/>
                </a:solidFill>
              </a:rPr>
              <a:t>&gt;</a:t>
            </a:r>
            <a:r>
              <a:rPr lang="en-US" sz="2200" dirty="0">
                <a:solidFill>
                  <a:srgbClr val="A1101A"/>
                </a:solidFill>
              </a:rPr>
              <a:t>~</a:t>
            </a:r>
            <a:r>
              <a:rPr lang="en-US" sz="2200" dirty="0" smtClean="0">
                <a:solidFill>
                  <a:srgbClr val="A1101A"/>
                </a:solidFill>
              </a:rPr>
              <a:t>20 </a:t>
            </a:r>
            <a:r>
              <a:rPr lang="en-US" sz="2200" dirty="0" err="1" smtClean="0">
                <a:solidFill>
                  <a:srgbClr val="A1101A"/>
                </a:solidFill>
              </a:rPr>
              <a:t>GeV</a:t>
            </a:r>
            <a:r>
              <a:rPr lang="en-US" sz="2200" dirty="0" smtClean="0">
                <a:solidFill>
                  <a:srgbClr val="A1101A"/>
                </a:solidFill>
              </a:rPr>
              <a:t>/c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22797" y="1674197"/>
            <a:ext cx="2836672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“High Tower”: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Require neutral particle with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&gt;5.4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/</a:t>
            </a:r>
            <a:r>
              <a:rPr lang="en-US" i="1" dirty="0" smtClean="0">
                <a:sym typeface="Wingdings"/>
              </a:rPr>
              <a:t>c</a:t>
            </a:r>
            <a:r>
              <a:rPr lang="en-US" b="1" dirty="0" smtClean="0">
                <a:sym typeface="Wingding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Defines Trigger Jet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Recoil Jet back-to-back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olidFill>
                  <a:schemeClr val="tx1"/>
                </a:solidFill>
                <a:sym typeface="Wingdings"/>
              </a:rPr>
              <a:t>	(|</a:t>
            </a:r>
            <a:r>
              <a:rPr lang="en-US" dirty="0" err="1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Df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|&lt;R)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9522"/>
            <a:ext cx="5303520" cy="3604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9522"/>
            <a:ext cx="5303520" cy="3604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9522"/>
            <a:ext cx="5303520" cy="3604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particle level “High Tower”</a:t>
            </a:r>
            <a:br>
              <a:rPr lang="en-US" dirty="0" smtClean="0"/>
            </a:br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—PYTHIA8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9522"/>
            <a:ext cx="5303520" cy="3604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9522"/>
            <a:ext cx="5303520" cy="36042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9522"/>
            <a:ext cx="530352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011" y="4367685"/>
            <a:ext cx="7897153" cy="18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A1101A"/>
                </a:solidFill>
              </a:rPr>
              <a:t>At detector level 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A1101A"/>
                </a:solidFill>
              </a:rPr>
              <a:t>excellent agreement with PYTHIA </a:t>
            </a:r>
            <a:endParaRPr lang="en-US" sz="2200" b="1" dirty="0">
              <a:solidFill>
                <a:srgbClr val="A1101A"/>
              </a:solidFill>
            </a:endParaRPr>
          </a:p>
          <a:p>
            <a:r>
              <a:rPr lang="en-US" sz="2200" dirty="0">
                <a:solidFill>
                  <a:srgbClr val="A1101A"/>
                </a:solidFill>
                <a:sym typeface="Wingdings"/>
              </a:rPr>
              <a:t></a:t>
            </a:r>
            <a:r>
              <a:rPr lang="en-US" sz="2200" b="1" dirty="0">
                <a:solidFill>
                  <a:srgbClr val="A1101A"/>
                </a:solidFill>
                <a:sym typeface="Wingdings"/>
              </a:rPr>
              <a:t> </a:t>
            </a:r>
            <a:r>
              <a:rPr lang="en-US" sz="2200" b="1" dirty="0">
                <a:solidFill>
                  <a:srgbClr val="A1101A"/>
                </a:solidFill>
              </a:rPr>
              <a:t>Bin-by-bin correction </a:t>
            </a:r>
            <a:r>
              <a:rPr lang="en-US" sz="2200" b="1" dirty="0" smtClean="0">
                <a:solidFill>
                  <a:srgbClr val="A1101A"/>
                </a:solidFill>
              </a:rPr>
              <a:t>of </a:t>
            </a:r>
            <a:r>
              <a:rPr lang="en-US" sz="2200" b="1" i="1" dirty="0" err="1" smtClean="0">
                <a:solidFill>
                  <a:srgbClr val="A1101A"/>
                </a:solidFill>
              </a:rPr>
              <a:t>z</a:t>
            </a:r>
            <a:r>
              <a:rPr lang="en-US" sz="2200" b="1" i="1" baseline="-25000" dirty="0" err="1" smtClean="0">
                <a:solidFill>
                  <a:srgbClr val="A1101A"/>
                </a:solidFill>
              </a:rPr>
              <a:t>g</a:t>
            </a:r>
            <a:r>
              <a:rPr lang="en-US" sz="2200" b="1" dirty="0">
                <a:solidFill>
                  <a:srgbClr val="A1101A"/>
                </a:solidFill>
              </a:rPr>
              <a:t> </a:t>
            </a:r>
            <a:r>
              <a:rPr lang="en-US" sz="2200" b="1" dirty="0" smtClean="0">
                <a:solidFill>
                  <a:srgbClr val="A1101A"/>
                </a:solidFill>
              </a:rPr>
              <a:t>distribution</a:t>
            </a:r>
            <a:endParaRPr lang="en-US" sz="2200" b="1" baseline="30000" dirty="0">
              <a:solidFill>
                <a:srgbClr val="A1101A"/>
              </a:solidFill>
            </a:endParaRPr>
          </a:p>
          <a:p>
            <a:r>
              <a:rPr lang="en-US" sz="2200" dirty="0" smtClean="0"/>
              <a:t>Correction factor: </a:t>
            </a:r>
            <a:br>
              <a:rPr lang="en-US" sz="2200" dirty="0" smtClean="0"/>
            </a:br>
            <a:r>
              <a:rPr lang="en-US" sz="2200" dirty="0" smtClean="0"/>
              <a:t>( GEANT+HT </a:t>
            </a:r>
            <a:r>
              <a:rPr lang="en-US" sz="2200" b="1" i="1" dirty="0" err="1" smtClean="0"/>
              <a:t>p</a:t>
            </a:r>
            <a:r>
              <a:rPr lang="en-US" sz="2200" b="1" i="1" baseline="-25000" dirty="0" err="1" smtClean="0"/>
              <a:t>T</a:t>
            </a:r>
            <a:r>
              <a:rPr lang="en-US" sz="2200" b="1" baseline="30000" dirty="0" err="1" smtClean="0"/>
              <a:t>det</a:t>
            </a:r>
            <a:r>
              <a:rPr lang="en-US" sz="2200" b="1" dirty="0" smtClean="0"/>
              <a:t> </a:t>
            </a:r>
            <a:r>
              <a:rPr lang="en-US" sz="2200" dirty="0" smtClean="0"/>
              <a:t>)</a:t>
            </a:r>
            <a:r>
              <a:rPr lang="en-US" sz="2200" b="1" dirty="0" smtClean="0"/>
              <a:t>/ ( </a:t>
            </a:r>
            <a:r>
              <a:rPr lang="en-US" sz="2200" dirty="0" err="1" smtClean="0"/>
              <a:t>Pythia</a:t>
            </a:r>
            <a:r>
              <a:rPr lang="en-US" sz="2200" dirty="0" smtClean="0"/>
              <a:t> MB </a:t>
            </a:r>
            <a:r>
              <a:rPr lang="en-US" sz="2200" b="1" i="1" dirty="0" err="1" smtClean="0">
                <a:sym typeface="Wingdings"/>
              </a:rPr>
              <a:t>p</a:t>
            </a:r>
            <a:r>
              <a:rPr lang="en-US" sz="2200" b="1" i="1" baseline="-25000" dirty="0" err="1" smtClean="0">
                <a:sym typeface="Wingdings"/>
              </a:rPr>
              <a:t>T</a:t>
            </a:r>
            <a:r>
              <a:rPr lang="en-US" sz="2200" b="1" baseline="30000" dirty="0" err="1" smtClean="0">
                <a:sym typeface="Wingdings"/>
              </a:rPr>
              <a:t>part</a:t>
            </a:r>
            <a:r>
              <a:rPr lang="en-US" sz="2200" dirty="0" smtClean="0">
                <a:sym typeface="Wingdings"/>
              </a:rPr>
              <a:t> )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b="1" baseline="300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68" y="29878"/>
            <a:ext cx="28366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High Tower:</a:t>
            </a:r>
          </a:p>
          <a:p>
            <a:r>
              <a:rPr lang="en-US" dirty="0" smtClean="0">
                <a:sym typeface="Wingdings"/>
              </a:rPr>
              <a:t>Neutral particle with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&gt;5.4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/</a:t>
            </a:r>
            <a:r>
              <a:rPr lang="en-US" i="1" dirty="0" smtClean="0">
                <a:sym typeface="Wingdings"/>
              </a:rPr>
              <a:t>c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defines Trigger Jet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Level</a:t>
            </a:r>
            <a:br>
              <a:rPr lang="en-US" dirty="0" smtClean="0"/>
            </a:br>
            <a:r>
              <a:rPr lang="en-US" i="1" dirty="0" err="1" smtClean="0"/>
              <a:t>z</a:t>
            </a:r>
            <a:r>
              <a:rPr lang="en-US" i="1" baseline="-25000" dirty="0" err="1" smtClean="0"/>
              <a:t>g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—</a:t>
            </a:r>
            <a:r>
              <a:rPr lang="en-US" dirty="0" err="1" smtClean="0"/>
              <a:t>p+p</a:t>
            </a:r>
            <a:r>
              <a:rPr lang="en-US" dirty="0" smtClean="0"/>
              <a:t> HT</a:t>
            </a:r>
            <a:endParaRPr lang="en-US" dirty="0"/>
          </a:p>
        </p:txBody>
      </p:sp>
      <p:pic>
        <p:nvPicPr>
          <p:cNvPr id="8" name="Picture 7" descr="PpVGeant_NS_SoftJets_HT54_10_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" y="1325350"/>
            <a:ext cx="4684776" cy="3183763"/>
          </a:xfrm>
          <a:prstGeom prst="rect">
            <a:avLst/>
          </a:prstGeom>
        </p:spPr>
      </p:pic>
      <p:pic>
        <p:nvPicPr>
          <p:cNvPr id="13" name="Picture 12" descr="PpVGeant_AS_SoftJets_HT54_10_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1325350"/>
            <a:ext cx="4684776" cy="31837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" y="1319987"/>
            <a:ext cx="4684776" cy="31837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1319987"/>
            <a:ext cx="4684776" cy="31837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" y="1325350"/>
            <a:ext cx="4684776" cy="3183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1325350"/>
            <a:ext cx="4684776" cy="31837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" y="1333794"/>
            <a:ext cx="4684776" cy="31837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49" y="1333794"/>
            <a:ext cx="4684776" cy="31837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04533" y="4602639"/>
            <a:ext cx="2278987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 smtClean="0">
                <a:sym typeface="Wingdings"/>
              </a:rPr>
              <a:t>PYTHIA 6.410</a:t>
            </a:r>
            <a:br>
              <a:rPr lang="en-US" sz="1700" dirty="0" smtClean="0">
                <a:sym typeface="Wingdings"/>
              </a:rPr>
            </a:br>
            <a:r>
              <a:rPr lang="en-US" sz="1700" dirty="0" smtClean="0">
                <a:sym typeface="Wingdings"/>
              </a:rPr>
              <a:t>	 + CTEQ5L</a:t>
            </a:r>
          </a:p>
          <a:p>
            <a:r>
              <a:rPr lang="en-US" sz="1700" dirty="0">
                <a:sym typeface="Wingdings"/>
              </a:rPr>
              <a:t>	</a:t>
            </a:r>
            <a:r>
              <a:rPr lang="en-US" sz="1700" dirty="0" smtClean="0">
                <a:sym typeface="Wingdings"/>
              </a:rPr>
              <a:t> + GEANT3</a:t>
            </a:r>
          </a:p>
          <a:p>
            <a:r>
              <a:rPr lang="en-US" sz="1700" dirty="0" err="1" smtClean="0">
                <a:sym typeface="Wingdings"/>
              </a:rPr>
              <a:t>p+p</a:t>
            </a:r>
            <a:r>
              <a:rPr lang="en-US" sz="1700" dirty="0" smtClean="0">
                <a:sym typeface="Wingdings"/>
              </a:rPr>
              <a:t> HT: </a:t>
            </a:r>
            <a:br>
              <a:rPr lang="en-US" sz="1700" dirty="0" smtClean="0">
                <a:sym typeface="Wingdings"/>
              </a:rPr>
            </a:br>
            <a:r>
              <a:rPr lang="en-US" sz="1700" dirty="0" smtClean="0">
                <a:sym typeface="Wingdings"/>
              </a:rPr>
              <a:t>	Year 2006 </a:t>
            </a:r>
            <a:br>
              <a:rPr lang="en-US" sz="1700" dirty="0" smtClean="0">
                <a:sym typeface="Wingdings"/>
              </a:rPr>
            </a:br>
            <a:r>
              <a:rPr lang="en-US" sz="1700" dirty="0" smtClean="0">
                <a:sym typeface="Wingdings"/>
              </a:rPr>
              <a:t>	s</a:t>
            </a:r>
            <a:r>
              <a:rPr lang="en-US" sz="1700" i="1" dirty="0" smtClean="0">
                <a:sym typeface="Wingdings"/>
              </a:rPr>
              <a:t>tat. errors only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48" y="3642515"/>
            <a:ext cx="9581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Trigger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44533" y="3642515"/>
            <a:ext cx="8764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Recoil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011" y="4859274"/>
            <a:ext cx="8270837" cy="1497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A1101A"/>
                </a:solidFill>
              </a:rPr>
              <a:t>First measurement of </a:t>
            </a:r>
            <a:r>
              <a:rPr lang="en-US" sz="2400" b="1" dirty="0" err="1" smtClean="0">
                <a:solidFill>
                  <a:srgbClr val="A1101A"/>
                </a:solidFill>
              </a:rPr>
              <a:t>p+p</a:t>
            </a:r>
            <a:r>
              <a:rPr lang="en-US" sz="2400" b="1" dirty="0" smtClean="0">
                <a:solidFill>
                  <a:srgbClr val="A1101A"/>
                </a:solidFill>
              </a:rPr>
              <a:t> </a:t>
            </a:r>
            <a:r>
              <a:rPr lang="en-US" sz="2400" b="1" i="1" dirty="0" err="1" smtClean="0">
                <a:solidFill>
                  <a:srgbClr val="A1101A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A1101A"/>
                </a:solidFill>
              </a:rPr>
              <a:t>g</a:t>
            </a:r>
            <a:r>
              <a:rPr lang="en-US" sz="2400" b="1" dirty="0" smtClean="0">
                <a:solidFill>
                  <a:srgbClr val="A1101A"/>
                </a:solidFill>
              </a:rPr>
              <a:t> at RHIC</a:t>
            </a:r>
          </a:p>
          <a:p>
            <a:pPr marL="0" indent="0" algn="ctr">
              <a:buNone/>
            </a:pPr>
            <a:r>
              <a:rPr lang="en-US" sz="2400" b="1" dirty="0" smtClean="0"/>
              <a:t>After correction, Trigger ~ Recoil</a:t>
            </a:r>
          </a:p>
          <a:p>
            <a:pPr marL="0" indent="0" algn="ctr">
              <a:buNone/>
            </a:pPr>
            <a:r>
              <a:rPr lang="en-US" sz="2400" b="1" dirty="0" smtClean="0"/>
              <a:t>Good agreement with PYTHIA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5" y="1255014"/>
            <a:ext cx="5303520" cy="3604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</a:t>
            </a:r>
            <a:r>
              <a:rPr lang="en-US" dirty="0" err="1"/>
              <a:t>+</a:t>
            </a:r>
            <a:r>
              <a:rPr lang="en-US" dirty="0" err="1" smtClean="0"/>
              <a:t>p</a:t>
            </a:r>
            <a:r>
              <a:rPr lang="en-US" dirty="0"/>
              <a:t> </a:t>
            </a:r>
            <a:r>
              <a:rPr lang="en-US" dirty="0" smtClean="0"/>
              <a:t>HT,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Corrected to Particle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3828" y="75605"/>
            <a:ext cx="28366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/>
              </a:rPr>
              <a:t>High Tower:</a:t>
            </a:r>
          </a:p>
          <a:p>
            <a:r>
              <a:rPr lang="en-US" dirty="0" smtClean="0">
                <a:sym typeface="Wingdings"/>
              </a:rPr>
              <a:t>Neutral particle with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&gt;5.4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/</a:t>
            </a:r>
            <a:r>
              <a:rPr lang="en-US" i="1" dirty="0" smtClean="0">
                <a:sym typeface="Wingdings"/>
              </a:rPr>
              <a:t>c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defines Trigger Jet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" y="1255014"/>
            <a:ext cx="5303520" cy="36042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22531" y="1614438"/>
            <a:ext cx="312125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sym typeface="Wingdings"/>
              </a:rPr>
              <a:t>p+p</a:t>
            </a:r>
            <a:r>
              <a:rPr lang="en-US" sz="1600" b="1" dirty="0" smtClean="0">
                <a:sym typeface="Wingdings"/>
              </a:rPr>
              <a:t> HT Run6</a:t>
            </a:r>
            <a:br>
              <a:rPr lang="en-US" sz="1600" b="1" dirty="0" smtClean="0">
                <a:sym typeface="Wingdings"/>
              </a:rPr>
            </a:b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Preliminary</a:t>
            </a:r>
            <a:r>
              <a:rPr lang="en-US" sz="1600" b="1" dirty="0" smtClean="0">
                <a:sym typeface="Wingdings"/>
              </a:rPr>
              <a:t> </a:t>
            </a: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Systematics: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4% overall </a:t>
            </a: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jet energy scale</a:t>
            </a:r>
            <a:r>
              <a:rPr lang="en-US" sz="1600" dirty="0" smtClean="0">
                <a:sym typeface="Wingdings"/>
              </a:rPr>
              <a:t> uncertainty shown</a:t>
            </a:r>
            <a:br>
              <a:rPr lang="en-US" sz="1600" dirty="0" smtClean="0">
                <a:sym typeface="Wingdings"/>
              </a:rPr>
            </a:br>
            <a:r>
              <a:rPr lang="is-IS" sz="1600" i="1" dirty="0" smtClean="0"/>
              <a:t>STAR </a:t>
            </a:r>
            <a:r>
              <a:rPr lang="is-IS" sz="1600" i="1" dirty="0"/>
              <a:t>PRL </a:t>
            </a:r>
            <a:r>
              <a:rPr lang="is-IS" sz="1600" b="1" i="1" dirty="0"/>
              <a:t>100</a:t>
            </a:r>
            <a:r>
              <a:rPr lang="is-IS" sz="1600" i="1" dirty="0"/>
              <a:t> (2008) </a:t>
            </a:r>
            <a:r>
              <a:rPr lang="is-IS" sz="1600" i="1" dirty="0" smtClean="0"/>
              <a:t>232003</a:t>
            </a:r>
            <a:endParaRPr lang="en-US" sz="16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Evaluation of tracking efficiency and tower scale uncertainty on </a:t>
            </a:r>
            <a:r>
              <a:rPr lang="en-US" sz="1600" b="1" dirty="0" smtClean="0">
                <a:solidFill>
                  <a:srgbClr val="A1101A"/>
                </a:solidFill>
                <a:sym typeface="Wingdings"/>
              </a:rPr>
              <a:t>individual </a:t>
            </a:r>
            <a:r>
              <a:rPr lang="en-US" sz="1600" b="1" dirty="0" err="1" smtClean="0">
                <a:solidFill>
                  <a:srgbClr val="A1101A"/>
                </a:solidFill>
                <a:sym typeface="Wingdings"/>
              </a:rPr>
              <a:t>subjets</a:t>
            </a:r>
            <a:r>
              <a:rPr lang="en-US" sz="1600" dirty="0" smtClean="0">
                <a:sym typeface="Wingdings"/>
              </a:rPr>
              <a:t> and their (anti-)correlation TBD</a:t>
            </a:r>
          </a:p>
        </p:txBody>
      </p:sp>
    </p:spTree>
    <p:extLst>
      <p:ext uri="{BB962C8B-B14F-4D97-AF65-F5344CB8AC3E}">
        <p14:creationId xmlns:p14="http://schemas.microsoft.com/office/powerpoint/2010/main" val="123308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vd_0.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4" y="1279745"/>
            <a:ext cx="4926584" cy="3777488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89" name="evd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" y="1279745"/>
            <a:ext cx="4926584" cy="3777488"/>
          </a:xfrm>
          <a:prstGeom prst="rect">
            <a:avLst/>
          </a:prstGeom>
          <a:ln w="12700">
            <a:round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2296" tIns="41148" rIns="82296" bIns="41148">
            <a:noAutofit/>
          </a:bodyPr>
          <a:lstStyle/>
          <a:p>
            <a:pPr lvl="0">
              <a:defRPr sz="1800" b="0">
                <a:uFillTx/>
              </a:defRPr>
            </a:pPr>
            <a:r>
              <a:rPr lang="en-US" sz="2800" dirty="0" err="1" smtClean="0"/>
              <a:t>Au+Au</a:t>
            </a:r>
            <a:r>
              <a:rPr lang="en-US" sz="2800" dirty="0" smtClean="0"/>
              <a:t>: Trigger </a:t>
            </a:r>
            <a:r>
              <a:rPr lang="en-US" sz="2800" b="1" dirty="0" smtClean="0"/>
              <a:t>and</a:t>
            </a:r>
            <a:r>
              <a:rPr lang="en-US" sz="2800" dirty="0" smtClean="0"/>
              <a:t> Recoil Jets</a:t>
            </a:r>
            <a:r>
              <a:rPr lang="en-US" sz="2800" dirty="0"/>
              <a:t/>
            </a:r>
            <a:br>
              <a:rPr lang="en-US" sz="2800" dirty="0"/>
            </a:br>
            <a:r>
              <a:rPr sz="2800" dirty="0" smtClean="0">
                <a:uFill>
                  <a:solidFill/>
                </a:uFill>
              </a:rPr>
              <a:t>(</a:t>
            </a:r>
            <a:r>
              <a:rPr sz="2800" dirty="0">
                <a:uFill>
                  <a:solidFill/>
                </a:uFill>
              </a:rPr>
              <a:t>Biased) Di-Jet </a:t>
            </a:r>
            <a:r>
              <a:rPr sz="2800" dirty="0" smtClean="0">
                <a:uFill>
                  <a:solidFill/>
                </a:uFill>
              </a:rPr>
              <a:t>Selection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Kolja Kauder - Hard Probes '16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0249" y="1968741"/>
            <a:ext cx="449375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Helvetica"/>
              </a:rPr>
              <a:t>Constituent </a:t>
            </a:r>
            <a:r>
              <a:rPr lang="en-US" sz="2200" b="1" dirty="0" err="1" smtClean="0">
                <a:sym typeface="Helvetica"/>
              </a:rPr>
              <a:t>p</a:t>
            </a:r>
            <a:r>
              <a:rPr lang="en-US" sz="2200" b="1" baseline="-5999" dirty="0" err="1" smtClean="0">
                <a:sym typeface="Helvetica"/>
              </a:rPr>
              <a:t>T</a:t>
            </a:r>
            <a:r>
              <a:rPr lang="en-US" sz="2200" b="1" baseline="30000" dirty="0" err="1" smtClean="0">
                <a:sym typeface="Helvetica"/>
              </a:rPr>
              <a:t>Cut</a:t>
            </a:r>
            <a:r>
              <a:rPr lang="en-US" sz="2200" b="1" baseline="-5999" dirty="0" smtClean="0">
                <a:sym typeface="Helvetica"/>
              </a:rPr>
              <a:t> </a:t>
            </a:r>
            <a:r>
              <a:rPr lang="en-US" sz="2200" b="1" dirty="0" smtClean="0">
                <a:sym typeface="Helvetica"/>
              </a:rPr>
              <a:t>= 2 </a:t>
            </a:r>
            <a:r>
              <a:rPr lang="en-US" sz="2200" b="1" dirty="0" err="1">
                <a:sym typeface="Helvetica"/>
              </a:rPr>
              <a:t>GeV</a:t>
            </a:r>
            <a:r>
              <a:rPr lang="en-US" sz="2200" b="1" dirty="0">
                <a:sym typeface="Helvetica"/>
              </a:rPr>
              <a:t>/</a:t>
            </a:r>
            <a:r>
              <a:rPr lang="en-US" sz="2200" b="1" i="1" dirty="0" smtClean="0">
                <a:sym typeface="Helvetica"/>
              </a:rPr>
              <a:t>c</a:t>
            </a:r>
            <a:endParaRPr lang="en-US" sz="2200" b="1" dirty="0" smtClean="0">
              <a:sym typeface="Helvetica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Helvetica"/>
              </a:rPr>
              <a:t>	</a:t>
            </a: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 Reduce BG</a:t>
            </a: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008000"/>
                </a:solidFill>
                <a:sym typeface="Wingdings"/>
              </a:rPr>
              <a:t>	 Reduce combinatorial </a:t>
            </a:r>
            <a:r>
              <a:rPr lang="en-US" sz="2200" b="1" dirty="0">
                <a:solidFill>
                  <a:srgbClr val="008000"/>
                </a:solidFill>
                <a:sym typeface="Wingdings"/>
              </a:rPr>
              <a:t>jets</a:t>
            </a:r>
            <a:endParaRPr lang="en-US" sz="22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endParaRPr lang="en-US" sz="2200" b="1" dirty="0" smtClean="0">
              <a:solidFill>
                <a:srgbClr val="008000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A1101A"/>
                </a:solidFill>
                <a:sym typeface="Wingdings"/>
              </a:rPr>
              <a:t>Change from </a:t>
            </a:r>
            <a:r>
              <a:rPr lang="en-US" sz="2200" b="1" i="1" dirty="0" smtClean="0">
                <a:solidFill>
                  <a:srgbClr val="A1101A"/>
                </a:solidFill>
                <a:sym typeface="Wingdings"/>
              </a:rPr>
              <a:t>A</a:t>
            </a:r>
            <a:r>
              <a:rPr lang="en-US" sz="2200" b="1" i="1" baseline="-25000" dirty="0" smtClean="0">
                <a:solidFill>
                  <a:srgbClr val="A1101A"/>
                </a:solidFill>
                <a:sym typeface="Wingdings"/>
              </a:rPr>
              <a:t>J</a:t>
            </a:r>
            <a:r>
              <a:rPr lang="en-US" sz="2200" b="1" dirty="0" smtClean="0">
                <a:solidFill>
                  <a:srgbClr val="A1101A"/>
                </a:solidFill>
                <a:sym typeface="Wingdings"/>
              </a:rPr>
              <a:t> Analysis:</a:t>
            </a: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olidFill>
                  <a:srgbClr val="A1101A"/>
                </a:solidFill>
                <a:sym typeface="Wingdings"/>
              </a:rPr>
              <a:t>Trigger Jet defined by HT</a:t>
            </a:r>
            <a:endParaRPr lang="en-US" sz="2200" b="1" dirty="0">
              <a:solidFill>
                <a:srgbClr val="A1101A"/>
              </a:solidFill>
              <a:sym typeface="Wingdings"/>
            </a:endParaRPr>
          </a:p>
          <a:p>
            <a:pPr defTabSz="411480">
              <a:defRPr sz="1800">
                <a:uFillTx/>
              </a:defRPr>
            </a:pPr>
            <a:r>
              <a:rPr lang="en-US" sz="2200" b="1" dirty="0" smtClean="0">
                <a:sym typeface="Wingdings"/>
              </a:rPr>
              <a:t>Di-jet Selection: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i="1" dirty="0" err="1" smtClean="0">
                <a:solidFill>
                  <a:srgbClr val="A1101A"/>
                </a:solidFill>
                <a:sym typeface="Helvetica"/>
              </a:rPr>
              <a:t>p</a:t>
            </a:r>
            <a:r>
              <a:rPr lang="en-US" sz="2400" b="1" i="1" baseline="-5999" dirty="0" err="1" smtClean="0">
                <a:solidFill>
                  <a:srgbClr val="A1101A"/>
                </a:solidFill>
                <a:sym typeface="Helvetica"/>
              </a:rPr>
              <a:t>T</a:t>
            </a:r>
            <a:r>
              <a:rPr lang="en-US" sz="2400" b="1" baseline="31999" dirty="0" err="1" smtClean="0">
                <a:solidFill>
                  <a:srgbClr val="A1101A"/>
                </a:solidFill>
                <a:sym typeface="Helvetica"/>
              </a:rPr>
              <a:t>Trig</a:t>
            </a:r>
            <a:r>
              <a:rPr lang="en-US" sz="2400" b="1" dirty="0" smtClean="0">
                <a:sym typeface="Helvetica"/>
              </a:rPr>
              <a:t>&gt;</a:t>
            </a:r>
            <a:r>
              <a:rPr lang="en-US" sz="2400" b="1" dirty="0">
                <a:sym typeface="Helvetica"/>
              </a:rPr>
              <a:t>20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/c 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>
                <a:sym typeface="Helvetica"/>
              </a:rPr>
              <a:t>	Jet </a:t>
            </a:r>
            <a:r>
              <a:rPr lang="en-US" sz="2400" b="1" i="1" dirty="0" err="1" smtClean="0">
                <a:solidFill>
                  <a:srgbClr val="A1101A"/>
                </a:solidFill>
                <a:sym typeface="Helvetica"/>
              </a:rPr>
              <a:t>p</a:t>
            </a:r>
            <a:r>
              <a:rPr lang="en-US" sz="2400" b="1" i="1" baseline="-5999" dirty="0" err="1" smtClean="0">
                <a:solidFill>
                  <a:srgbClr val="A1101A"/>
                </a:solidFill>
                <a:sym typeface="Helvetica"/>
              </a:rPr>
              <a:t>T</a:t>
            </a:r>
            <a:r>
              <a:rPr lang="en-US" sz="2400" b="1" baseline="31999" dirty="0" err="1" smtClean="0">
                <a:solidFill>
                  <a:srgbClr val="A1101A"/>
                </a:solidFill>
                <a:sym typeface="Helvetica"/>
              </a:rPr>
              <a:t>Recoil</a:t>
            </a:r>
            <a:r>
              <a:rPr lang="en-US" sz="2400" b="1" dirty="0" smtClean="0">
                <a:sym typeface="Helvetica"/>
              </a:rPr>
              <a:t>&gt;</a:t>
            </a:r>
            <a:r>
              <a:rPr lang="en-US" sz="2400" b="1" dirty="0">
                <a:sym typeface="Helvetica"/>
              </a:rPr>
              <a:t>10 </a:t>
            </a:r>
            <a:r>
              <a:rPr lang="en-US" sz="2400" b="1" dirty="0" err="1">
                <a:sym typeface="Helvetica"/>
              </a:rPr>
              <a:t>GeV</a:t>
            </a:r>
            <a:r>
              <a:rPr lang="en-US" sz="2400" b="1" dirty="0">
                <a:sym typeface="Helvetica"/>
              </a:rPr>
              <a:t>/</a:t>
            </a:r>
            <a:r>
              <a:rPr lang="en-US" sz="2400" b="1" i="1" dirty="0">
                <a:sym typeface="Helvetica"/>
              </a:rPr>
              <a:t>c</a:t>
            </a:r>
          </a:p>
          <a:p>
            <a:pPr defTabSz="411480">
              <a:defRPr sz="1800">
                <a:uFillTx/>
              </a:defRPr>
            </a:pPr>
            <a:r>
              <a:rPr lang="en-US" sz="2400" b="1" dirty="0" smtClean="0"/>
              <a:t>	|</a:t>
            </a:r>
            <a:r>
              <a:rPr lang="en-US" sz="2400" b="1" dirty="0" err="1">
                <a:latin typeface="Symbol" charset="2"/>
                <a:cs typeface="Symbol" charset="2"/>
              </a:rPr>
              <a:t>Df</a:t>
            </a:r>
            <a:r>
              <a:rPr lang="en-US" sz="2400" b="1" dirty="0"/>
              <a:t>-</a:t>
            </a:r>
            <a:r>
              <a:rPr lang="en-US" sz="2400" b="1" dirty="0">
                <a:latin typeface="Symbol" charset="2"/>
                <a:cs typeface="Symbol" charset="2"/>
              </a:rPr>
              <a:t>p</a:t>
            </a:r>
            <a:r>
              <a:rPr lang="en-US" sz="2400" b="1" dirty="0"/>
              <a:t>|&lt;</a:t>
            </a:r>
            <a:r>
              <a:rPr lang="en-US" sz="2400" b="1" dirty="0" smtClean="0"/>
              <a:t>0.4</a:t>
            </a:r>
            <a:endParaRPr lang="en-US" sz="2200" b="1" dirty="0" smtClean="0"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5671" y="13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>
              <a:defRPr sz="1800">
                <a:uFillTx/>
              </a:defRPr>
            </a:pPr>
            <a:r>
              <a:rPr lang="en-US" b="1" dirty="0">
                <a:sym typeface="Helvetica"/>
              </a:rPr>
              <a:t>Constituent </a:t>
            </a:r>
            <a:r>
              <a:rPr lang="en-US" b="1" dirty="0" err="1">
                <a:sym typeface="Helvetica"/>
              </a:rPr>
              <a:t>p</a:t>
            </a:r>
            <a:r>
              <a:rPr lang="en-US" b="1" baseline="-5999" dirty="0" err="1">
                <a:sym typeface="Helvetica"/>
              </a:rPr>
              <a:t>T</a:t>
            </a:r>
            <a:r>
              <a:rPr lang="en-US" b="1" baseline="30000" dirty="0" err="1">
                <a:sym typeface="Helvetica"/>
              </a:rPr>
              <a:t>Cut</a:t>
            </a:r>
            <a:r>
              <a:rPr lang="en-US" b="1" baseline="-5999" dirty="0">
                <a:sym typeface="Helvetica"/>
              </a:rPr>
              <a:t> </a:t>
            </a:r>
            <a:r>
              <a:rPr lang="en-US" b="1" dirty="0">
                <a:sym typeface="Helvetica"/>
              </a:rPr>
              <a:t>= </a:t>
            </a:r>
            <a:r>
              <a:rPr lang="en-US" b="1" dirty="0" smtClean="0">
                <a:sym typeface="Helvetica"/>
              </a:rPr>
              <a:t>0.2 </a:t>
            </a:r>
            <a:r>
              <a:rPr lang="en-US" b="1" dirty="0" err="1">
                <a:sym typeface="Helvetica"/>
              </a:rPr>
              <a:t>GeV</a:t>
            </a:r>
            <a:r>
              <a:rPr lang="en-US" b="1" dirty="0">
                <a:sym typeface="Helvetica"/>
              </a:rPr>
              <a:t>/</a:t>
            </a:r>
            <a:r>
              <a:rPr lang="en-US" b="1" i="1" dirty="0" smtClean="0">
                <a:sym typeface="Helvetica"/>
              </a:rPr>
              <a:t>c</a:t>
            </a:r>
            <a:endParaRPr lang="en-US" b="1" dirty="0">
              <a:sym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4342-C45F-5642-9F1E-B1172F473C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51002</TotalTime>
  <Words>1536</Words>
  <Application>Microsoft Macintosh PowerPoint</Application>
  <PresentationFormat>On-screen Show (4:3)</PresentationFormat>
  <Paragraphs>344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Origin</vt:lpstr>
      <vt:lpstr>Measurement of the Shared Momentum Fraction zg using Jet Reconstruction in p+p and Au+Au Collisions with STAR</vt:lpstr>
      <vt:lpstr>Soft-Drop Grooming</vt:lpstr>
      <vt:lpstr>Measuring the AP Splitting Function</vt:lpstr>
      <vt:lpstr>zg at 200 GeV—PYTHIA</vt:lpstr>
      <vt:lpstr>The Solenoidal Tracker At RHIC (STAR)</vt:lpstr>
      <vt:lpstr>MC particle level “High Tower” zg at 200 GeV—PYTHIA8</vt:lpstr>
      <vt:lpstr>Detector Level zg at 200 GeV—p+p HT</vt:lpstr>
      <vt:lpstr>p+p HT, 200 GeV  Corrected to Particle Level</vt:lpstr>
      <vt:lpstr>Au+Au: Trigger and Recoil Jets (Biased) Di-Jet Selection</vt:lpstr>
      <vt:lpstr>Matched Di-jets w/o Constituent pT Cut </vt:lpstr>
      <vt:lpstr>Reminder: Di-Jet Imbalance AJ</vt:lpstr>
      <vt:lpstr>For Context: Hard Core Selection p+p at Detector Level</vt:lpstr>
      <vt:lpstr>Au+Au and embedded p+p Detector Level</vt:lpstr>
      <vt:lpstr>Discussion</vt:lpstr>
      <vt:lpstr>Summary</vt:lpstr>
      <vt:lpstr>BACKUP</vt:lpstr>
      <vt:lpstr>Follow up:  zg systematic error estimate discussion</vt:lpstr>
      <vt:lpstr>Gluons &amp; Quarks</vt:lpstr>
      <vt:lpstr>DR</vt:lpstr>
      <vt:lpstr>Constituent Subtraction</vt:lpstr>
      <vt:lpstr>Updated Di-Jet Imbalance AJ  Requiring HT in Trigger Jet</vt:lpstr>
      <vt:lpstr>zg at 200 GeV—PYTHIA</vt:lpstr>
      <vt:lpstr>MC level “high tower” zg at 200 GeV—PYTHIA8</vt:lpstr>
      <vt:lpstr>Detector Level zg at 200 GeV—p+p HT</vt:lpstr>
      <vt:lpstr>p+p HT, 200 GeV  Corrected to Particle Level</vt:lpstr>
      <vt:lpstr>Au+Au and embedded p+p Detector Level</vt:lpstr>
      <vt:lpstr>PowerPoint Presentation</vt:lpstr>
      <vt:lpstr>Detector Level zg at 200 GeV—p+p HT</vt:lpstr>
    </vt:vector>
  </TitlesOfParts>
  <Manager/>
  <Company>Wayne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Shared Momentum Fraction zg using Jet Reconstruction in p+p and Au+Au Collisions with STAR</dc:title>
  <dc:subject/>
  <dc:creator>Kolja Kauder</dc:creator>
  <cp:keywords/>
  <dc:description/>
  <cp:lastModifiedBy>Kolja Kauder</cp:lastModifiedBy>
  <cp:revision>1399</cp:revision>
  <cp:lastPrinted>2016-09-14T11:56:09Z</cp:lastPrinted>
  <dcterms:created xsi:type="dcterms:W3CDTF">2013-02-23T04:46:12Z</dcterms:created>
  <dcterms:modified xsi:type="dcterms:W3CDTF">2016-09-25T03:45:05Z</dcterms:modified>
  <cp:category/>
</cp:coreProperties>
</file>