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384" r:id="rId3"/>
    <p:sldId id="414" r:id="rId4"/>
    <p:sldId id="431" r:id="rId5"/>
    <p:sldId id="433" r:id="rId6"/>
    <p:sldId id="410" r:id="rId7"/>
    <p:sldId id="398" r:id="rId8"/>
    <p:sldId id="434" r:id="rId9"/>
    <p:sldId id="436" r:id="rId10"/>
    <p:sldId id="399" r:id="rId11"/>
    <p:sldId id="403" r:id="rId12"/>
    <p:sldId id="441" r:id="rId13"/>
    <p:sldId id="438" r:id="rId14"/>
    <p:sldId id="424" r:id="rId15"/>
    <p:sldId id="402" r:id="rId16"/>
    <p:sldId id="425" r:id="rId17"/>
    <p:sldId id="401" r:id="rId18"/>
    <p:sldId id="440" r:id="rId19"/>
    <p:sldId id="439" r:id="rId20"/>
    <p:sldId id="435" r:id="rId21"/>
    <p:sldId id="391" r:id="rId22"/>
    <p:sldId id="427" r:id="rId23"/>
    <p:sldId id="428" r:id="rId24"/>
    <p:sldId id="376" r:id="rId25"/>
    <p:sldId id="413" r:id="rId26"/>
    <p:sldId id="385" r:id="rId27"/>
    <p:sldId id="388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00" autoAdjust="0"/>
  </p:normalViewPr>
  <p:slideViewPr>
    <p:cSldViewPr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A6A1-8BCF-484A-95CA-79248F73B02F}" type="datetimeFigureOut">
              <a:rPr lang="cs-CZ" smtClean="0"/>
              <a:pPr/>
              <a:t>17.6.2014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D69-0D76-43A0-8472-2E30BFEEE9A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25</a:t>
            </a:fld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26</a:t>
            </a:fld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8D69-0D76-43A0-8472-2E30BFEEE9AD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7524328" y="6248400"/>
            <a:ext cx="1238672" cy="365125"/>
          </a:xfrm>
        </p:spPr>
        <p:txBody>
          <a:bodyPr rtlCol="0"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6698704" cy="365125"/>
          </a:xfrm>
        </p:spPr>
        <p:txBody>
          <a:bodyPr rtlCol="0"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/24</a:t>
            </a:r>
            <a:endParaRPr lang="el-GR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Ota Kukral                                   RHIC AGS Annual Users' Meeting 2014</a:t>
            </a:r>
            <a:endParaRPr lang="el-GR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5922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J/</a:t>
            </a:r>
            <a:r>
              <a:rPr lang="en-US" dirty="0" smtClean="0">
                <a:solidFill>
                  <a:srgbClr val="002060"/>
                </a:solidFill>
                <a:cs typeface="Arial"/>
              </a:rPr>
              <a:t>ψ Production </a:t>
            </a:r>
            <a:br>
              <a:rPr lang="en-US" dirty="0" smtClean="0">
                <a:solidFill>
                  <a:srgbClr val="002060"/>
                </a:solidFill>
                <a:cs typeface="Arial"/>
              </a:rPr>
            </a:br>
            <a:r>
              <a:rPr lang="en-US" dirty="0" smtClean="0">
                <a:solidFill>
                  <a:srgbClr val="002060"/>
                </a:solidFill>
                <a:cs typeface="Arial"/>
              </a:rPr>
              <a:t>in A+A Collisions</a:t>
            </a:r>
            <a:br>
              <a:rPr lang="en-US" dirty="0" smtClean="0">
                <a:solidFill>
                  <a:srgbClr val="002060"/>
                </a:solidFill>
                <a:cs typeface="Arial"/>
              </a:rPr>
            </a:br>
            <a:r>
              <a:rPr lang="en-US" dirty="0" smtClean="0">
                <a:solidFill>
                  <a:srgbClr val="002060"/>
                </a:solidFill>
                <a:cs typeface="Arial"/>
              </a:rPr>
              <a:t>At STAR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 Ota </a:t>
            </a:r>
            <a:r>
              <a:rPr lang="cs-CZ" sz="2400" dirty="0" err="1" smtClean="0">
                <a:solidFill>
                  <a:srgbClr val="002060"/>
                </a:solidFill>
              </a:rPr>
              <a:t>Kukral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1800" dirty="0" err="1" smtClean="0">
                <a:solidFill>
                  <a:srgbClr val="002060"/>
                </a:solidFill>
              </a:rPr>
              <a:t>for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the</a:t>
            </a:r>
            <a:r>
              <a:rPr lang="cs-CZ" sz="1800" dirty="0" smtClean="0">
                <a:solidFill>
                  <a:srgbClr val="002060"/>
                </a:solidFill>
              </a:rPr>
              <a:t> STAR </a:t>
            </a:r>
            <a:r>
              <a:rPr lang="cs-CZ" sz="1800" dirty="0" err="1" smtClean="0">
                <a:solidFill>
                  <a:srgbClr val="002060"/>
                </a:solidFill>
              </a:rPr>
              <a:t>Collaboration</a:t>
            </a:r>
            <a:endParaRPr lang="cs-CZ" sz="1800" dirty="0" smtClean="0">
              <a:solidFill>
                <a:srgbClr val="002060"/>
              </a:solidFill>
            </a:endParaRPr>
          </a:p>
          <a:p>
            <a:pPr algn="ctr"/>
            <a:endParaRPr lang="cs-CZ" sz="2400" dirty="0" smtClean="0">
              <a:solidFill>
                <a:srgbClr val="002060"/>
              </a:solidFill>
            </a:endParaRP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Czech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Technical</a:t>
            </a:r>
            <a:r>
              <a:rPr lang="cs-CZ" sz="1800" dirty="0" smtClean="0">
                <a:solidFill>
                  <a:srgbClr val="002060"/>
                </a:solidFill>
              </a:rPr>
              <a:t> University in </a:t>
            </a:r>
            <a:r>
              <a:rPr lang="cs-CZ" sz="1800" dirty="0" err="1" smtClean="0">
                <a:solidFill>
                  <a:srgbClr val="002060"/>
                </a:solidFill>
              </a:rPr>
              <a:t>Prague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83768" y="62373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RHIC &amp; AGS </a:t>
            </a:r>
            <a:r>
              <a:rPr lang="en-US" dirty="0" smtClean="0"/>
              <a:t>Annual </a:t>
            </a:r>
            <a:r>
              <a:rPr lang="cs-CZ" dirty="0" err="1" smtClean="0"/>
              <a:t>Users</a:t>
            </a:r>
            <a:r>
              <a:rPr lang="en-US" dirty="0" smtClean="0"/>
              <a:t>’ Meeting</a:t>
            </a:r>
            <a:r>
              <a:rPr lang="cs-CZ" dirty="0" smtClean="0"/>
              <a:t>	</a:t>
            </a:r>
            <a:r>
              <a:rPr lang="en-US" dirty="0" smtClean="0"/>
              <a:t>        17 June 2014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5"/>
            <a:ext cx="16452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0" name="Picture 2" descr="http://intranet.cvut.cz/pracoviste/odbor-vnejsich-vztahu/obrazky/logo/logo_cv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005064"/>
            <a:ext cx="1719667" cy="130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dirty="0" smtClean="0"/>
              <a:t>J/</a:t>
            </a:r>
            <a:r>
              <a:rPr lang="en-US" sz="3600" dirty="0" smtClean="0">
                <a:latin typeface="Arial"/>
                <a:cs typeface="Arial"/>
              </a:rPr>
              <a:t>ψ suppression in </a:t>
            </a:r>
            <a:r>
              <a:rPr lang="en-US" sz="3600" dirty="0" err="1" smtClean="0">
                <a:latin typeface="Arial"/>
                <a:cs typeface="Arial"/>
              </a:rPr>
              <a:t>Au+Au</a:t>
            </a:r>
            <a:r>
              <a:rPr lang="en-US" sz="3600" dirty="0" smtClean="0">
                <a:latin typeface="Arial"/>
                <a:cs typeface="Arial"/>
              </a:rPr>
              <a:t> at 200 </a:t>
            </a:r>
            <a:r>
              <a:rPr lang="en-US" sz="3600" dirty="0" err="1" smtClean="0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815336" cy="4395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Nuclear modification factor</a:t>
            </a:r>
            <a:endParaRPr lang="cs-CZ" sz="2000" baseline="-25000" dirty="0" smtClean="0">
              <a:cs typeface="Arial"/>
            </a:endParaRPr>
          </a:p>
          <a:p>
            <a:pPr lvl="1"/>
            <a:r>
              <a:rPr lang="en-US" sz="1700" dirty="0" smtClean="0">
                <a:cs typeface="Arial"/>
              </a:rPr>
              <a:t>Increase from low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r>
              <a:rPr lang="en-US" sz="1700" dirty="0" smtClean="0">
                <a:cs typeface="Arial"/>
              </a:rPr>
              <a:t> to high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endParaRPr lang="en-US" sz="1700" baseline="-25000" dirty="0" smtClean="0">
              <a:cs typeface="Arial"/>
            </a:endParaRPr>
          </a:p>
          <a:p>
            <a:pPr lvl="1"/>
            <a:r>
              <a:rPr lang="en-US" sz="1700" dirty="0" smtClean="0">
                <a:cs typeface="Arial"/>
              </a:rPr>
              <a:t>Consistent with unity at high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r>
              <a:rPr lang="en-US" sz="1700" dirty="0" smtClean="0">
                <a:cs typeface="Arial"/>
              </a:rPr>
              <a:t> peripheral collisions</a:t>
            </a:r>
          </a:p>
          <a:p>
            <a:pPr lvl="1"/>
            <a:r>
              <a:rPr lang="en-US" sz="1700" dirty="0" smtClean="0">
                <a:cs typeface="Arial"/>
              </a:rPr>
              <a:t>More suppression in central than in peripheral </a:t>
            </a:r>
            <a:r>
              <a:rPr lang="en-US" sz="1700" dirty="0" err="1" smtClean="0">
                <a:cs typeface="Arial"/>
              </a:rPr>
              <a:t>coll</a:t>
            </a:r>
            <a:r>
              <a:rPr lang="cs-CZ" sz="1700" dirty="0" err="1" smtClean="0">
                <a:cs typeface="Arial"/>
              </a:rPr>
              <a:t>isions</a:t>
            </a:r>
            <a:r>
              <a:rPr lang="en-US" sz="1700" dirty="0" smtClean="0">
                <a:cs typeface="Arial"/>
              </a:rPr>
              <a:t> even at high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endParaRPr lang="en-US" sz="1400" baseline="-250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10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15616" y="4941168"/>
            <a:ext cx="352839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low-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ea typeface="SimSun" pitchFamily="2" charset="-122"/>
              </a:rPr>
              <a:t>T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cs-CZ" altLang="zh-CN" sz="1200" dirty="0" smtClean="0">
                <a:ea typeface="SimSun" pitchFamily="2" charset="-122"/>
              </a:rPr>
              <a:t> : </a:t>
            </a:r>
            <a:r>
              <a:rPr lang="en-US" altLang="zh-CN" sz="1200" dirty="0" smtClean="0">
                <a:ea typeface="SimSun" pitchFamily="2" charset="-122"/>
              </a:rPr>
              <a:t>arXiv:1310.3563    </a:t>
            </a:r>
            <a:endParaRPr lang="cs-CZ" altLang="zh-CN" sz="1200" dirty="0" smtClean="0"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high-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altLang="zh-CN" sz="1200" dirty="0" err="1">
                <a:solidFill>
                  <a:srgbClr val="000000"/>
                </a:solidFill>
                <a:ea typeface="SimSun" pitchFamily="2" charset="-122"/>
              </a:rPr>
              <a:t>Phys.Lett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Liu et al., PLB 678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</a:t>
            </a: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72 (2009)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Zhao and Rapp,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PRC 82,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064905(2010) </a:t>
            </a:r>
            <a:endParaRPr lang="nb-NO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                </a:t>
            </a: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PLB 664, 253 (2008)</a:t>
            </a: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9" name="Picture 2" descr="C:\Users\jaro\Documents\Doc_march4_2011\Documents\Konferencie\2013\HP13\talk\jpsi_auu\fig1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13" y="1628800"/>
            <a:ext cx="4700223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suppression</a:t>
            </a:r>
            <a:r>
              <a:rPr lang="cs-CZ" sz="3600" dirty="0" smtClean="0">
                <a:latin typeface="Arial"/>
                <a:cs typeface="Arial"/>
              </a:rPr>
              <a:t> in Au+Au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200 </a:t>
            </a:r>
            <a:r>
              <a:rPr lang="cs-CZ" sz="3600" dirty="0" err="1" smtClean="0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4824536" cy="4395192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cs typeface="Arial"/>
              </a:rPr>
              <a:t>System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size</a:t>
            </a:r>
            <a:r>
              <a:rPr lang="cs-CZ" sz="2000" dirty="0" smtClean="0">
                <a:cs typeface="Arial"/>
              </a:rPr>
              <a:t> (</a:t>
            </a:r>
            <a:r>
              <a:rPr lang="cs-CZ" sz="2000" dirty="0" err="1" smtClean="0">
                <a:cs typeface="Arial"/>
              </a:rPr>
              <a:t>N</a:t>
            </a:r>
            <a:r>
              <a:rPr lang="cs-CZ" sz="2000" baseline="-25000" dirty="0" err="1" smtClean="0">
                <a:cs typeface="Arial"/>
              </a:rPr>
              <a:t>part</a:t>
            </a:r>
            <a:r>
              <a:rPr lang="cs-CZ" sz="2000" dirty="0" smtClean="0">
                <a:cs typeface="Arial"/>
              </a:rPr>
              <a:t>) dependence</a:t>
            </a:r>
          </a:p>
          <a:p>
            <a:pPr lvl="1"/>
            <a:r>
              <a:rPr lang="cs-CZ" sz="1700" dirty="0" smtClean="0"/>
              <a:t>R</a:t>
            </a:r>
            <a:r>
              <a:rPr lang="cs-CZ" sz="1700" baseline="-25000" dirty="0" smtClean="0"/>
              <a:t>AA</a:t>
            </a:r>
            <a:r>
              <a:rPr lang="cs-CZ" sz="1700" dirty="0" smtClean="0"/>
              <a:t> </a:t>
            </a:r>
            <a:r>
              <a:rPr lang="cs-CZ" sz="1700" dirty="0" err="1" smtClean="0"/>
              <a:t>decreases</a:t>
            </a:r>
            <a:r>
              <a:rPr lang="cs-CZ" sz="1700" dirty="0" smtClean="0"/>
              <a:t> </a:t>
            </a:r>
            <a:r>
              <a:rPr lang="cs-CZ" sz="1700" dirty="0" err="1" smtClean="0"/>
              <a:t>with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size</a:t>
            </a:r>
            <a:r>
              <a:rPr lang="cs-CZ" sz="1700" dirty="0" smtClean="0"/>
              <a:t>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system</a:t>
            </a:r>
            <a:endParaRPr lang="cs-CZ" sz="1700" dirty="0" smtClean="0"/>
          </a:p>
          <a:p>
            <a:pPr lvl="1"/>
            <a:r>
              <a:rPr lang="cs-CZ" sz="1700" dirty="0" err="1" smtClean="0">
                <a:cs typeface="Arial"/>
              </a:rPr>
              <a:t>Models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including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initial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production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and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recombination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reasonably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describe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the</a:t>
            </a:r>
            <a:r>
              <a:rPr lang="cs-CZ" sz="1700" dirty="0" smtClean="0">
                <a:cs typeface="Arial"/>
              </a:rPr>
              <a:t> J/</a:t>
            </a:r>
            <a:r>
              <a:rPr lang="el-GR" sz="1700" dirty="0" smtClean="0">
                <a:latin typeface="Arial"/>
                <a:cs typeface="Arial"/>
              </a:rPr>
              <a:t>ψ</a:t>
            </a:r>
            <a:r>
              <a:rPr lang="cs-CZ" sz="1700" dirty="0" smtClean="0">
                <a:latin typeface="Arial"/>
                <a:cs typeface="Arial"/>
              </a:rPr>
              <a:t> in </a:t>
            </a:r>
            <a:r>
              <a:rPr lang="cs-CZ" sz="1700" dirty="0" err="1" smtClean="0">
                <a:latin typeface="Arial"/>
                <a:cs typeface="Arial"/>
              </a:rPr>
              <a:t>our</a:t>
            </a:r>
            <a:r>
              <a:rPr lang="cs-CZ" sz="1700" dirty="0" smtClean="0">
                <a:latin typeface="Arial"/>
                <a:cs typeface="Arial"/>
              </a:rPr>
              <a:t> </a:t>
            </a:r>
            <a:r>
              <a:rPr lang="cs-CZ" sz="1700" dirty="0" err="1" smtClean="0">
                <a:latin typeface="Arial"/>
                <a:cs typeface="Arial"/>
              </a:rPr>
              <a:t>measured</a:t>
            </a:r>
            <a:r>
              <a:rPr lang="cs-CZ" sz="1700" dirty="0" smtClean="0">
                <a:latin typeface="Arial"/>
                <a:cs typeface="Arial"/>
              </a:rPr>
              <a:t> </a:t>
            </a:r>
            <a:r>
              <a:rPr lang="cs-CZ" sz="1700" dirty="0" err="1" smtClean="0">
                <a:latin typeface="Arial"/>
                <a:cs typeface="Arial"/>
              </a:rPr>
              <a:t>p</a:t>
            </a:r>
            <a:r>
              <a:rPr lang="cs-CZ" sz="1700" baseline="-25000" dirty="0" err="1" smtClean="0">
                <a:latin typeface="Arial"/>
                <a:cs typeface="Arial"/>
              </a:rPr>
              <a:t>T</a:t>
            </a:r>
            <a:r>
              <a:rPr lang="cs-CZ" sz="1700" dirty="0" smtClean="0">
                <a:latin typeface="Arial"/>
                <a:cs typeface="Arial"/>
              </a:rPr>
              <a:t> region</a:t>
            </a:r>
          </a:p>
          <a:p>
            <a:pPr lvl="1"/>
            <a:r>
              <a:rPr lang="en-US" sz="1700" dirty="0" smtClean="0">
                <a:cs typeface="Arial"/>
              </a:rPr>
              <a:t>J/ψ in central collisions suppressed even at high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endParaRPr lang="en-US" sz="1700" dirty="0" smtClean="0">
              <a:cs typeface="Arial"/>
            </a:endParaRPr>
          </a:p>
          <a:p>
            <a:pPr lvl="1"/>
            <a:r>
              <a:rPr lang="cs-CZ" sz="1700" dirty="0" err="1" smtClean="0">
                <a:cs typeface="Arial"/>
              </a:rPr>
              <a:t>High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p</a:t>
            </a:r>
            <a:r>
              <a:rPr lang="cs-CZ" sz="1700" baseline="-25000" dirty="0" err="1" smtClean="0">
                <a:cs typeface="Arial"/>
              </a:rPr>
              <a:t>T</a:t>
            </a:r>
            <a:r>
              <a:rPr lang="cs-CZ" sz="1700" dirty="0" smtClean="0">
                <a:cs typeface="Arial"/>
              </a:rPr>
              <a:t> data </a:t>
            </a:r>
            <a:r>
              <a:rPr lang="cs-CZ" sz="1700" dirty="0" err="1" smtClean="0">
                <a:cs typeface="Arial"/>
              </a:rPr>
              <a:t>less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suppressed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than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low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p</a:t>
            </a:r>
            <a:r>
              <a:rPr lang="cs-CZ" sz="1700" baseline="-25000" dirty="0" err="1" smtClean="0">
                <a:cs typeface="Arial"/>
              </a:rPr>
              <a:t>T</a:t>
            </a:r>
            <a:endParaRPr lang="cs-CZ" sz="1400" baseline="-250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11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7664" y="4581128"/>
            <a:ext cx="352839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low-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: </a:t>
            </a:r>
            <a:r>
              <a:rPr lang="en-US" altLang="zh-CN" sz="1200" dirty="0" smtClean="0">
                <a:ea typeface="SimSun" pitchFamily="2" charset="-122"/>
              </a:rPr>
              <a:t>arXiv:1310.3563</a:t>
            </a:r>
            <a:r>
              <a:rPr lang="en-US" altLang="zh-CN" sz="1200" b="1" dirty="0" smtClean="0">
                <a:solidFill>
                  <a:srgbClr val="FF0000"/>
                </a:solidFill>
                <a:ea typeface="SimSun" pitchFamily="2" charset="-122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 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high-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altLang="zh-CN" sz="1200" dirty="0" err="1">
                <a:solidFill>
                  <a:srgbClr val="000000"/>
                </a:solidFill>
                <a:ea typeface="SimSun" pitchFamily="2" charset="-122"/>
              </a:rPr>
              <a:t>Phys.Lett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Liu et al., PLB 678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</a:t>
            </a: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72 (2009)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Zhao and Rapp,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PRC 82,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064905(2010) </a:t>
            </a:r>
            <a:endParaRPr lang="nb-NO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                </a:t>
            </a:r>
            <a:r>
              <a:rPr lang="nb-NO" altLang="zh-CN" sz="1200" dirty="0" smtClean="0">
                <a:solidFill>
                  <a:srgbClr val="000000"/>
                </a:solidFill>
                <a:ea typeface="SimSun" pitchFamily="2" charset="-122"/>
              </a:rPr>
              <a:t>PLB 664, 253 (2008)</a:t>
            </a: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1" y="1664149"/>
            <a:ext cx="3686774" cy="37810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547664" y="5877272"/>
            <a:ext cx="3214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PHENIX </a:t>
            </a:r>
            <a:r>
              <a:rPr lang="cs-CZ" sz="1200" dirty="0" err="1" smtClean="0"/>
              <a:t>Phys</a:t>
            </a:r>
            <a:r>
              <a:rPr lang="cs-CZ" sz="1200" dirty="0"/>
              <a:t>. </a:t>
            </a:r>
            <a:r>
              <a:rPr lang="cs-CZ" sz="1200" dirty="0" err="1"/>
              <a:t>Rev</a:t>
            </a:r>
            <a:r>
              <a:rPr lang="cs-CZ" sz="1200" dirty="0"/>
              <a:t>. </a:t>
            </a:r>
            <a:r>
              <a:rPr lang="cs-CZ" sz="1200" dirty="0" err="1"/>
              <a:t>Lett</a:t>
            </a:r>
            <a:r>
              <a:rPr lang="cs-CZ" sz="1200" dirty="0"/>
              <a:t>. 98, 232301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suppression</a:t>
            </a:r>
            <a:r>
              <a:rPr lang="cs-CZ" sz="3600" dirty="0" smtClean="0">
                <a:latin typeface="Arial"/>
                <a:cs typeface="Arial"/>
              </a:rPr>
              <a:t> in Au+Au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200 </a:t>
            </a:r>
            <a:r>
              <a:rPr lang="cs-CZ" sz="3600" dirty="0" err="1" smtClean="0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4824536" cy="4395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System size (</a:t>
            </a:r>
            <a:r>
              <a:rPr lang="en-US" sz="2000" dirty="0" err="1" smtClean="0">
                <a:cs typeface="Arial"/>
              </a:rPr>
              <a:t>N</a:t>
            </a:r>
            <a:r>
              <a:rPr lang="en-US" sz="2000" baseline="-25000" dirty="0" err="1" smtClean="0">
                <a:cs typeface="Arial"/>
              </a:rPr>
              <a:t>part</a:t>
            </a:r>
            <a:r>
              <a:rPr lang="en-US" sz="2000" dirty="0" smtClean="0">
                <a:cs typeface="Arial"/>
              </a:rPr>
              <a:t>) dependence</a:t>
            </a:r>
          </a:p>
          <a:p>
            <a:pPr lvl="1"/>
            <a:r>
              <a:rPr lang="en-US" sz="1700" dirty="0" smtClean="0"/>
              <a:t>R</a:t>
            </a:r>
            <a:r>
              <a:rPr lang="en-US" sz="1700" baseline="-25000" dirty="0" smtClean="0"/>
              <a:t>AA</a:t>
            </a:r>
            <a:r>
              <a:rPr lang="en-US" sz="1700" dirty="0" smtClean="0"/>
              <a:t> decreases with the size of the system</a:t>
            </a:r>
          </a:p>
          <a:p>
            <a:pPr lvl="1"/>
            <a:r>
              <a:rPr lang="en-US" sz="1700" dirty="0" smtClean="0">
                <a:cs typeface="Arial"/>
              </a:rPr>
              <a:t>Models including initial production and recombination reasonably describe the J/</a:t>
            </a:r>
            <a:r>
              <a:rPr lang="en-US" sz="1700" dirty="0" smtClean="0">
                <a:latin typeface="Arial"/>
                <a:cs typeface="Arial"/>
              </a:rPr>
              <a:t>ψ in our measured </a:t>
            </a:r>
            <a:r>
              <a:rPr lang="en-US" sz="1700" dirty="0" err="1" smtClean="0">
                <a:latin typeface="Arial"/>
                <a:cs typeface="Arial"/>
              </a:rPr>
              <a:t>p</a:t>
            </a:r>
            <a:r>
              <a:rPr lang="en-US" sz="1700" baseline="-25000" dirty="0" err="1" smtClean="0">
                <a:latin typeface="Arial"/>
                <a:cs typeface="Arial"/>
              </a:rPr>
              <a:t>T</a:t>
            </a:r>
            <a:r>
              <a:rPr lang="en-US" sz="1700" dirty="0" smtClean="0">
                <a:latin typeface="Arial"/>
                <a:cs typeface="Arial"/>
              </a:rPr>
              <a:t> region</a:t>
            </a:r>
          </a:p>
          <a:p>
            <a:pPr lvl="1"/>
            <a:r>
              <a:rPr lang="en-US" sz="1700" dirty="0" smtClean="0">
                <a:cs typeface="Arial"/>
              </a:rPr>
              <a:t>J/ψ in central collisions suppressed even </a:t>
            </a:r>
            <a:r>
              <a:rPr lang="en-US" sz="1700" dirty="0" smtClean="0">
                <a:latin typeface="Arial"/>
                <a:cs typeface="Arial"/>
              </a:rPr>
              <a:t>at high </a:t>
            </a:r>
            <a:r>
              <a:rPr lang="en-US" sz="1700" dirty="0" err="1" smtClean="0">
                <a:latin typeface="Arial"/>
                <a:cs typeface="Arial"/>
              </a:rPr>
              <a:t>p</a:t>
            </a:r>
            <a:r>
              <a:rPr lang="en-US" sz="1700" baseline="-25000" dirty="0" err="1" smtClean="0">
                <a:latin typeface="Arial"/>
                <a:cs typeface="Arial"/>
              </a:rPr>
              <a:t>T</a:t>
            </a:r>
            <a:endParaRPr lang="en-US" sz="1700" dirty="0" smtClean="0">
              <a:cs typeface="Arial"/>
            </a:endParaRPr>
          </a:p>
          <a:p>
            <a:pPr lvl="1"/>
            <a:r>
              <a:rPr lang="en-US" sz="1700" dirty="0" smtClean="0">
                <a:cs typeface="Arial"/>
              </a:rPr>
              <a:t>High </a:t>
            </a:r>
            <a:r>
              <a:rPr lang="en-US" sz="1700" dirty="0" err="1" smtClean="0">
                <a:cs typeface="Arial"/>
              </a:rPr>
              <a:t>p</a:t>
            </a:r>
            <a:r>
              <a:rPr lang="en-US" sz="1700" baseline="-25000" dirty="0" err="1" smtClean="0">
                <a:cs typeface="Arial"/>
              </a:rPr>
              <a:t>T</a:t>
            </a:r>
            <a:r>
              <a:rPr lang="en-US" sz="1700" dirty="0" smtClean="0">
                <a:cs typeface="Arial"/>
              </a:rPr>
              <a:t> data less suppressed </a:t>
            </a:r>
            <a:r>
              <a:rPr lang="cs-CZ" sz="1700" dirty="0" err="1" smtClean="0">
                <a:cs typeface="Arial"/>
              </a:rPr>
              <a:t>than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low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p</a:t>
            </a:r>
            <a:r>
              <a:rPr lang="cs-CZ" sz="1700" baseline="-25000" dirty="0" err="1" smtClean="0">
                <a:cs typeface="Arial"/>
              </a:rPr>
              <a:t>T</a:t>
            </a:r>
            <a:endParaRPr lang="cs-CZ" sz="1400" baseline="-25000" dirty="0" smtClean="0">
              <a:cs typeface="Arial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1" y="1664149"/>
            <a:ext cx="3686774" cy="3781075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467544" y="4293096"/>
            <a:ext cx="3528392" cy="2328020"/>
            <a:chOff x="4139952" y="1628801"/>
            <a:chExt cx="4768369" cy="44882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03"/>
            <a:stretch>
              <a:fillRect/>
            </a:stretch>
          </p:blipFill>
          <p:spPr bwMode="auto">
            <a:xfrm>
              <a:off x="4932040" y="1731854"/>
              <a:ext cx="3976281" cy="43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r="2800"/>
            <a:stretch>
              <a:fillRect/>
            </a:stretch>
          </p:blipFill>
          <p:spPr bwMode="auto">
            <a:xfrm>
              <a:off x="4139952" y="1628801"/>
              <a:ext cx="764923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67944" y="6237312"/>
            <a:ext cx="273630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STAR: </a:t>
            </a:r>
            <a:r>
              <a:rPr lang="en-US" altLang="zh-CN" sz="1200" dirty="0" err="1">
                <a:solidFill>
                  <a:srgbClr val="000000"/>
                </a:solidFill>
                <a:ea typeface="SimSun" pitchFamily="2" charset="-122"/>
              </a:rPr>
              <a:t>Phys.Lett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CMS: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J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HEP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05 (2012) 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0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63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7944" y="5517232"/>
            <a:ext cx="43924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T</a:t>
            </a:r>
            <a:r>
              <a:rPr lang="cs-CZ" dirty="0" smtClean="0"/>
              <a:t> </a:t>
            </a:r>
            <a:r>
              <a:rPr lang="cs-CZ" sz="1700" dirty="0" smtClean="0">
                <a:cs typeface="Arial"/>
              </a:rPr>
              <a:t>J/</a:t>
            </a:r>
            <a:r>
              <a:rPr lang="el-GR" sz="1700" dirty="0" smtClean="0">
                <a:cs typeface="Arial"/>
              </a:rPr>
              <a:t>ψ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at</a:t>
            </a:r>
            <a:r>
              <a:rPr lang="cs-CZ" sz="1700" dirty="0" smtClean="0">
                <a:cs typeface="Arial"/>
              </a:rPr>
              <a:t> LHC (prompt) </a:t>
            </a:r>
            <a:r>
              <a:rPr lang="cs-CZ" sz="1700" dirty="0" err="1" smtClean="0">
                <a:cs typeface="Arial"/>
              </a:rPr>
              <a:t>is</a:t>
            </a:r>
            <a:r>
              <a:rPr lang="cs-CZ" sz="1700" dirty="0" smtClean="0">
                <a:cs typeface="Arial"/>
              </a:rPr>
              <a:t> more </a:t>
            </a:r>
            <a:r>
              <a:rPr lang="cs-CZ" sz="1700" dirty="0" err="1" smtClean="0">
                <a:cs typeface="Arial"/>
              </a:rPr>
              <a:t>suppressed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than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at</a:t>
            </a:r>
            <a:r>
              <a:rPr lang="cs-CZ" sz="1700" dirty="0" smtClean="0">
                <a:cs typeface="Arial"/>
              </a:rPr>
              <a:t> RHIC (</a:t>
            </a:r>
            <a:r>
              <a:rPr lang="cs-CZ" sz="1700" dirty="0" err="1" smtClean="0">
                <a:cs typeface="Arial"/>
              </a:rPr>
              <a:t>inclusive</a:t>
            </a:r>
            <a:r>
              <a:rPr lang="cs-CZ" sz="1700" dirty="0" smtClean="0"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Beam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Energy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Scan</a:t>
            </a:r>
            <a:r>
              <a:rPr lang="cs-CZ" sz="3600" dirty="0" smtClean="0">
                <a:latin typeface="Arial"/>
                <a:cs typeface="Arial"/>
              </a:rPr>
              <a:t> (BES)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3960440" cy="4395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Similar suppression at RHIC and SPS</a:t>
            </a:r>
          </a:p>
          <a:p>
            <a:r>
              <a:rPr lang="en-US" sz="2000" dirty="0" smtClean="0">
                <a:cs typeface="Arial"/>
              </a:rPr>
              <a:t>RHIC BES program: unique tool </a:t>
            </a:r>
            <a:r>
              <a:rPr lang="cs-CZ" sz="2000" dirty="0" smtClean="0">
                <a:cs typeface="Arial"/>
              </a:rPr>
              <a:t>to study </a:t>
            </a:r>
            <a:r>
              <a:rPr lang="cs-CZ" sz="2000" dirty="0" err="1" smtClean="0">
                <a:cs typeface="Arial"/>
              </a:rPr>
              <a:t>the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interplay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of</a:t>
            </a:r>
            <a:r>
              <a:rPr lang="cs-CZ" sz="2000" dirty="0" smtClean="0">
                <a:cs typeface="Arial"/>
              </a:rPr>
              <a:t> CNM, </a:t>
            </a:r>
            <a:r>
              <a:rPr lang="cs-CZ" sz="2000" dirty="0" err="1" smtClean="0">
                <a:cs typeface="Arial"/>
              </a:rPr>
              <a:t>screening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and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regeneration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effects</a:t>
            </a:r>
            <a:endParaRPr lang="cs-CZ" sz="2000" dirty="0" smtClean="0">
              <a:cs typeface="Arial"/>
            </a:endParaRPr>
          </a:p>
          <a:p>
            <a:r>
              <a:rPr lang="cs-CZ" sz="2000" dirty="0" err="1" smtClean="0">
                <a:cs typeface="Arial"/>
              </a:rPr>
              <a:t>Quarkonia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sequential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melting</a:t>
            </a:r>
            <a:r>
              <a:rPr lang="cs-CZ" sz="2000" dirty="0" smtClean="0">
                <a:cs typeface="Arial"/>
              </a:rPr>
              <a:t>: </a:t>
            </a:r>
            <a:r>
              <a:rPr lang="cs-CZ" sz="2000" dirty="0" err="1" smtClean="0">
                <a:cs typeface="Arial"/>
              </a:rPr>
              <a:t>thermometer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of</a:t>
            </a:r>
            <a:r>
              <a:rPr lang="cs-CZ" sz="2000" dirty="0" smtClean="0">
                <a:cs typeface="Arial"/>
              </a:rPr>
              <a:t> QGP</a:t>
            </a:r>
            <a:endParaRPr lang="en-US" sz="20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13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2" name="内容占位符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23659" y="1772816"/>
            <a:ext cx="4620341" cy="4104456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15616" y="4869160"/>
            <a:ext cx="352839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low-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: </a:t>
            </a:r>
            <a:r>
              <a:rPr lang="en-US" altLang="zh-CN" sz="1200" dirty="0" smtClean="0">
                <a:ea typeface="SimSun" pitchFamily="2" charset="-122"/>
              </a:rPr>
              <a:t>arXiv:1310.3563</a:t>
            </a:r>
            <a:r>
              <a:rPr lang="en-US" altLang="zh-CN" sz="1200" b="1" dirty="0" smtClean="0">
                <a:solidFill>
                  <a:srgbClr val="FF0000"/>
                </a:solidFill>
                <a:ea typeface="SimSun" pitchFamily="2" charset="-122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 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high-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altLang="zh-CN" sz="1200" dirty="0" err="1">
                <a:solidFill>
                  <a:srgbClr val="000000"/>
                </a:solidFill>
                <a:ea typeface="SimSun" pitchFamily="2" charset="-122"/>
              </a:rPr>
              <a:t>Phys.Lett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SPS: </a:t>
            </a:r>
            <a:r>
              <a:rPr lang="cs-CZ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Scomparin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QM2006</a:t>
            </a: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Beam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Energy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Scan</a:t>
            </a:r>
            <a:r>
              <a:rPr lang="cs-CZ" sz="3600" dirty="0" smtClean="0">
                <a:latin typeface="Arial"/>
                <a:cs typeface="Arial"/>
              </a:rPr>
              <a:t> (BES)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4680520" cy="122413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J/</a:t>
            </a:r>
            <a:r>
              <a:rPr lang="el-GR" sz="1800" dirty="0" smtClean="0">
                <a:latin typeface="Arial"/>
                <a:cs typeface="Arial"/>
              </a:rPr>
              <a:t>ψ</a:t>
            </a:r>
            <a:r>
              <a:rPr lang="cs-CZ" sz="1800" dirty="0" smtClean="0">
                <a:latin typeface="Arial"/>
                <a:cs typeface="Arial"/>
              </a:rPr>
              <a:t> </a:t>
            </a:r>
            <a:r>
              <a:rPr lang="cs-CZ" sz="1800" dirty="0" err="1" smtClean="0">
                <a:latin typeface="Arial"/>
                <a:cs typeface="Arial"/>
              </a:rPr>
              <a:t>observed</a:t>
            </a:r>
            <a:r>
              <a:rPr lang="cs-CZ" sz="1800" dirty="0" smtClean="0">
                <a:latin typeface="Arial"/>
                <a:cs typeface="Arial"/>
              </a:rPr>
              <a:t> </a:t>
            </a:r>
            <a:r>
              <a:rPr lang="cs-CZ" sz="1800" dirty="0" err="1" smtClean="0">
                <a:latin typeface="Arial"/>
                <a:cs typeface="Arial"/>
              </a:rPr>
              <a:t>at</a:t>
            </a:r>
            <a:r>
              <a:rPr lang="cs-CZ" sz="1800" dirty="0" smtClean="0">
                <a:latin typeface="Arial"/>
                <a:cs typeface="Arial"/>
              </a:rPr>
              <a:t> 200, 62.4 </a:t>
            </a:r>
            <a:r>
              <a:rPr lang="cs-CZ" sz="1800" dirty="0" err="1" smtClean="0">
                <a:latin typeface="Arial"/>
                <a:cs typeface="Arial"/>
              </a:rPr>
              <a:t>and</a:t>
            </a:r>
            <a:r>
              <a:rPr lang="cs-CZ" sz="1800" dirty="0" smtClean="0">
                <a:latin typeface="Arial"/>
                <a:cs typeface="Arial"/>
              </a:rPr>
              <a:t> 39 </a:t>
            </a:r>
            <a:r>
              <a:rPr lang="cs-CZ" sz="1800" dirty="0" err="1" smtClean="0">
                <a:latin typeface="Arial"/>
                <a:cs typeface="Arial"/>
              </a:rPr>
              <a:t>GeV</a:t>
            </a:r>
            <a:endParaRPr lang="en-US" sz="1800" dirty="0" smtClean="0"/>
          </a:p>
          <a:p>
            <a:r>
              <a:rPr lang="cs-CZ" sz="1600" dirty="0" smtClean="0"/>
              <a:t>Data </a:t>
            </a:r>
            <a:r>
              <a:rPr lang="cs-CZ" sz="1600" dirty="0" err="1" smtClean="0"/>
              <a:t>from</a:t>
            </a:r>
            <a:r>
              <a:rPr lang="cs-CZ" sz="1600" dirty="0" smtClean="0"/>
              <a:t> Run 10</a:t>
            </a:r>
          </a:p>
          <a:p>
            <a:r>
              <a:rPr lang="cs-CZ" sz="1600" dirty="0" err="1" smtClean="0"/>
              <a:t>Signal</a:t>
            </a:r>
            <a:r>
              <a:rPr lang="cs-CZ" sz="1600" dirty="0" smtClean="0"/>
              <a:t> </a:t>
            </a:r>
            <a:r>
              <a:rPr lang="cs-CZ" sz="1600" dirty="0" err="1" smtClean="0"/>
              <a:t>up</a:t>
            </a:r>
            <a:r>
              <a:rPr lang="cs-CZ" sz="1600" dirty="0" smtClean="0"/>
              <a:t> to </a:t>
            </a:r>
            <a:r>
              <a:rPr lang="cs-CZ" sz="1600" dirty="0" err="1" smtClean="0"/>
              <a:t>p</a:t>
            </a:r>
            <a:r>
              <a:rPr lang="cs-CZ" sz="1600" baseline="-25000" dirty="0" err="1" smtClean="0"/>
              <a:t>T</a:t>
            </a:r>
            <a:r>
              <a:rPr lang="cs-CZ" sz="1600" dirty="0" smtClean="0"/>
              <a:t> 4 </a:t>
            </a:r>
            <a:r>
              <a:rPr lang="cs-CZ" sz="1600" dirty="0" err="1" smtClean="0"/>
              <a:t>GeV</a:t>
            </a:r>
            <a:r>
              <a:rPr lang="cs-CZ" sz="1600" dirty="0" smtClean="0"/>
              <a:t>/c </a:t>
            </a:r>
            <a:r>
              <a:rPr lang="cs-CZ" sz="1600" dirty="0" err="1" smtClean="0"/>
              <a:t>for</a:t>
            </a:r>
            <a:r>
              <a:rPr lang="cs-CZ" sz="1600" dirty="0" smtClean="0"/>
              <a:t> 39 </a:t>
            </a:r>
            <a:r>
              <a:rPr lang="cs-CZ" sz="1600" dirty="0" err="1" smtClean="0"/>
              <a:t>and</a:t>
            </a:r>
            <a:r>
              <a:rPr lang="cs-CZ" sz="1600" dirty="0" smtClean="0"/>
              <a:t> 62.4 </a:t>
            </a:r>
            <a:r>
              <a:rPr lang="cs-CZ" sz="1600" dirty="0" err="1" smtClean="0"/>
              <a:t>GeV</a:t>
            </a:r>
            <a:endParaRPr lang="cs-CZ" sz="16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14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8820472" cy="2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11561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39 </a:t>
            </a:r>
            <a:r>
              <a:rPr lang="cs-CZ" dirty="0" err="1" smtClean="0"/>
              <a:t>GeV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62.4 </a:t>
            </a:r>
            <a:r>
              <a:rPr lang="cs-CZ" dirty="0" err="1" smtClean="0"/>
              <a:t>GeV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 </a:t>
            </a:r>
            <a:r>
              <a:rPr lang="cs-CZ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suppression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RHIC BES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095256" cy="4395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R</a:t>
            </a:r>
            <a:r>
              <a:rPr lang="en-US" sz="2000" baseline="-25000" dirty="0" smtClean="0">
                <a:cs typeface="Arial"/>
              </a:rPr>
              <a:t>AA</a:t>
            </a:r>
            <a:r>
              <a:rPr lang="en-US" sz="2000" dirty="0" smtClean="0">
                <a:cs typeface="Arial"/>
              </a:rPr>
              <a:t> for J/</a:t>
            </a:r>
            <a:r>
              <a:rPr lang="en-US" sz="2000" dirty="0" smtClean="0">
                <a:latin typeface="Arial"/>
                <a:cs typeface="Arial"/>
              </a:rPr>
              <a:t>ψ in </a:t>
            </a:r>
            <a:r>
              <a:rPr lang="en-US" sz="2000" dirty="0" err="1" smtClean="0">
                <a:latin typeface="Arial"/>
                <a:cs typeface="Arial"/>
              </a:rPr>
              <a:t>Au+Au</a:t>
            </a:r>
            <a:r>
              <a:rPr lang="en-US" sz="2000" dirty="0" smtClean="0">
                <a:latin typeface="Arial"/>
                <a:cs typeface="Arial"/>
              </a:rPr>
              <a:t> at 200, 62.4 and 39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Similar suppression for measured energies</a:t>
            </a:r>
            <a:endParaRPr lang="cs-CZ" sz="2000" dirty="0" smtClean="0">
              <a:latin typeface="Arial"/>
              <a:cs typeface="Arial"/>
            </a:endParaRPr>
          </a:p>
          <a:p>
            <a:pPr lvl="1"/>
            <a:r>
              <a:rPr lang="cs-CZ" sz="1700" dirty="0" err="1" smtClean="0">
                <a:latin typeface="Arial"/>
                <a:cs typeface="Arial"/>
              </a:rPr>
              <a:t>pp</a:t>
            </a:r>
            <a:r>
              <a:rPr lang="cs-CZ" sz="1700" dirty="0" smtClean="0">
                <a:latin typeface="Arial"/>
                <a:cs typeface="Arial"/>
              </a:rPr>
              <a:t> reference </a:t>
            </a:r>
            <a:r>
              <a:rPr lang="cs-CZ" sz="1700" dirty="0" err="1" smtClean="0">
                <a:latin typeface="Arial"/>
                <a:cs typeface="Arial"/>
              </a:rPr>
              <a:t>is</a:t>
            </a:r>
            <a:r>
              <a:rPr lang="cs-CZ" sz="1700" dirty="0" smtClean="0">
                <a:latin typeface="Arial"/>
                <a:cs typeface="Arial"/>
              </a:rPr>
              <a:t> </a:t>
            </a:r>
            <a:r>
              <a:rPr lang="cs-CZ" sz="1700" dirty="0" err="1" smtClean="0">
                <a:latin typeface="Arial"/>
                <a:cs typeface="Arial"/>
              </a:rPr>
              <a:t>based</a:t>
            </a:r>
            <a:r>
              <a:rPr lang="cs-CZ" sz="1700" dirty="0" smtClean="0">
                <a:latin typeface="Arial"/>
                <a:cs typeface="Arial"/>
              </a:rPr>
              <a:t> on CEM </a:t>
            </a:r>
            <a:r>
              <a:rPr lang="cs-CZ" sz="1700" dirty="0" err="1" smtClean="0">
                <a:latin typeface="Arial"/>
                <a:cs typeface="Arial"/>
              </a:rPr>
              <a:t>calculations</a:t>
            </a:r>
            <a:endParaRPr lang="en-US" sz="1700" dirty="0" smtClean="0">
              <a:latin typeface="Arial"/>
              <a:cs typeface="Arial"/>
            </a:endParaRPr>
          </a:p>
          <a:p>
            <a:pPr lvl="1"/>
            <a:r>
              <a:rPr lang="en-US" sz="1700" dirty="0" smtClean="0">
                <a:latin typeface="Arial"/>
                <a:cs typeface="Arial"/>
              </a:rPr>
              <a:t>Large theoretical uncertainty</a:t>
            </a:r>
          </a:p>
          <a:p>
            <a:r>
              <a:rPr lang="en-US" sz="2000" dirty="0" smtClean="0">
                <a:latin typeface="Arial"/>
                <a:cs typeface="Arial"/>
              </a:rPr>
              <a:t>Consistent with theoretical calculations</a:t>
            </a:r>
            <a:endParaRPr lang="en-US" sz="17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15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39952" y="5373216"/>
            <a:ext cx="4392488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100" dirty="0" err="1" smtClean="0"/>
              <a:t>p+p</a:t>
            </a:r>
            <a:r>
              <a:rPr lang="en-US" altLang="zh-CN" sz="1100" dirty="0" smtClean="0"/>
              <a:t> references for</a:t>
            </a:r>
            <a:r>
              <a:rPr lang="cs-CZ" altLang="zh-CN" sz="1100" dirty="0" smtClean="0"/>
              <a:t> </a:t>
            </a:r>
            <a:r>
              <a:rPr lang="en-US" altLang="zh-CN" sz="1100" dirty="0" smtClean="0"/>
              <a:t>39 and 62 </a:t>
            </a:r>
            <a:r>
              <a:rPr lang="en-US" altLang="zh-CN" sz="1100" dirty="0" err="1" smtClean="0"/>
              <a:t>GeV</a:t>
            </a:r>
            <a:r>
              <a:rPr lang="en-US" altLang="zh-CN" sz="1100" dirty="0" smtClean="0"/>
              <a:t>: </a:t>
            </a:r>
            <a:r>
              <a:rPr lang="cs-CZ" altLang="zh-CN" sz="1100" dirty="0" smtClean="0"/>
              <a:t/>
            </a:r>
            <a:br>
              <a:rPr lang="cs-CZ" altLang="zh-CN" sz="1100" dirty="0" smtClean="0"/>
            </a:br>
            <a:r>
              <a:rPr lang="da-DK" altLang="zh-CN" sz="1100" dirty="0" smtClean="0"/>
              <a:t>Nelson, Vogt et al</a:t>
            </a:r>
            <a:r>
              <a:rPr lang="cs-CZ" altLang="zh-CN" sz="1100" dirty="0" smtClean="0"/>
              <a:t>.</a:t>
            </a:r>
            <a:r>
              <a:rPr lang="da-DK" altLang="zh-CN" sz="1100" dirty="0" smtClean="0"/>
              <a:t>,</a:t>
            </a:r>
            <a:r>
              <a:rPr lang="cs-CZ" altLang="zh-CN" sz="1100" dirty="0" smtClean="0"/>
              <a:t> PRC87, 014908 (2013)</a:t>
            </a:r>
          </a:p>
          <a:p>
            <a:endParaRPr lang="zh-CN" altLang="en-US" sz="1100" dirty="0" smtClean="0"/>
          </a:p>
          <a:p>
            <a:r>
              <a:rPr lang="en-US" altLang="zh-CN" sz="1100" dirty="0" smtClean="0"/>
              <a:t>Theoretical curves:</a:t>
            </a:r>
            <a:r>
              <a:rPr lang="cs-CZ" altLang="zh-CN" sz="1100" dirty="0" smtClean="0"/>
              <a:t> </a:t>
            </a:r>
            <a:br>
              <a:rPr lang="cs-CZ" altLang="zh-CN" sz="1100" dirty="0" smtClean="0"/>
            </a:br>
            <a:r>
              <a:rPr lang="da-DK" altLang="zh-CN" sz="1100" dirty="0" smtClean="0"/>
              <a:t> Zhao, Rapp</a:t>
            </a:r>
            <a:r>
              <a:rPr lang="cs-CZ" altLang="zh-CN" sz="1100" dirty="0" smtClean="0"/>
              <a:t> </a:t>
            </a:r>
            <a:r>
              <a:rPr lang="da-DK" altLang="zh-CN" sz="1100" dirty="0" smtClean="0"/>
              <a:t>PRC82, 064905 (2010)</a:t>
            </a:r>
            <a:endParaRPr lang="zh-CN" altLang="en-US" sz="11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1628800"/>
            <a:ext cx="52705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88224" y="3429000"/>
            <a:ext cx="1512168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Preliminary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suppression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RHIC BES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311280" cy="43951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/>
              </a:rPr>
              <a:t>Central vs. peripheral collisions: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Significant suppression at 62.4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r>
              <a:rPr lang="en-US" sz="2000" dirty="0" smtClean="0">
                <a:latin typeface="Arial"/>
                <a:cs typeface="Arial"/>
              </a:rPr>
              <a:t>, similar to 200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endParaRPr lang="cs-CZ" sz="2000" dirty="0" smtClean="0">
              <a:latin typeface="Arial"/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16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44824"/>
            <a:ext cx="4608537" cy="34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56176" y="2636912"/>
            <a:ext cx="1512168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 Preliminary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76288" y="2636838"/>
          <a:ext cx="2901950" cy="1458912"/>
        </p:xfrm>
        <a:graphic>
          <a:graphicData uri="http://schemas.openxmlformats.org/presentationml/2006/ole">
            <p:oleObj spid="_x0000_s224258" name="Rovnica" r:id="rId5" imgW="176508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elliptic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flow</a:t>
            </a:r>
            <a:r>
              <a:rPr lang="cs-CZ" sz="3600" dirty="0" smtClean="0">
                <a:latin typeface="Arial"/>
                <a:cs typeface="Arial"/>
              </a:rPr>
              <a:t> v</a:t>
            </a:r>
            <a:r>
              <a:rPr lang="cs-CZ" sz="3600" baseline="-25000" dirty="0" smtClean="0">
                <a:latin typeface="Arial"/>
                <a:cs typeface="Arial"/>
              </a:rPr>
              <a:t>2</a:t>
            </a:r>
            <a:endParaRPr lang="en-US" sz="3600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959352" cy="4395192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cs typeface="Arial"/>
              </a:rPr>
              <a:t>Consistent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with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zero</a:t>
            </a:r>
            <a:r>
              <a:rPr lang="cs-CZ" sz="2000" dirty="0" smtClean="0">
                <a:cs typeface="Arial"/>
              </a:rPr>
              <a:t> </a:t>
            </a:r>
            <a:br>
              <a:rPr lang="cs-CZ" sz="2000" dirty="0" smtClean="0">
                <a:cs typeface="Arial"/>
              </a:rPr>
            </a:br>
            <a:r>
              <a:rPr lang="cs-CZ" sz="2000" dirty="0" smtClean="0">
                <a:cs typeface="Arial"/>
              </a:rPr>
              <a:t>(</a:t>
            </a:r>
            <a:r>
              <a:rPr lang="cs-CZ" sz="2000" dirty="0" err="1" smtClean="0">
                <a:cs typeface="Arial"/>
              </a:rPr>
              <a:t>p</a:t>
            </a:r>
            <a:r>
              <a:rPr lang="cs-CZ" sz="2000" baseline="-25000" dirty="0" err="1" smtClean="0">
                <a:cs typeface="Arial"/>
              </a:rPr>
              <a:t>T</a:t>
            </a:r>
            <a:r>
              <a:rPr lang="cs-CZ" sz="2000" dirty="0" smtClean="0">
                <a:cs typeface="Arial"/>
              </a:rPr>
              <a:t> &gt; 2 </a:t>
            </a:r>
            <a:r>
              <a:rPr lang="cs-CZ" sz="2000" dirty="0" err="1" smtClean="0">
                <a:cs typeface="Arial"/>
              </a:rPr>
              <a:t>GeV</a:t>
            </a:r>
            <a:r>
              <a:rPr lang="cs-CZ" sz="2000" dirty="0" smtClean="0">
                <a:cs typeface="Arial"/>
              </a:rPr>
              <a:t>/c)</a:t>
            </a:r>
            <a:endParaRPr lang="cs-CZ" sz="2000" baseline="-25000" dirty="0" smtClean="0"/>
          </a:p>
          <a:p>
            <a:r>
              <a:rPr lang="cs-CZ" sz="2000" dirty="0" err="1" smtClean="0">
                <a:cs typeface="Arial"/>
              </a:rPr>
              <a:t>The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only</a:t>
            </a:r>
            <a:r>
              <a:rPr lang="cs-CZ" sz="2000" dirty="0" smtClean="0">
                <a:cs typeface="Arial"/>
              </a:rPr>
              <a:t> hadron </a:t>
            </a:r>
            <a:r>
              <a:rPr lang="cs-CZ" sz="2000" dirty="0" err="1" smtClean="0">
                <a:cs typeface="Arial"/>
              </a:rPr>
              <a:t>so</a:t>
            </a:r>
            <a:r>
              <a:rPr lang="cs-CZ" sz="2000" dirty="0" smtClean="0">
                <a:cs typeface="Arial"/>
              </a:rPr>
              <a:t> far </a:t>
            </a:r>
            <a:r>
              <a:rPr lang="cs-CZ" sz="2000" dirty="0" err="1" smtClean="0">
                <a:cs typeface="Arial"/>
              </a:rPr>
              <a:t>that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does</a:t>
            </a:r>
            <a:r>
              <a:rPr lang="cs-CZ" sz="2000" dirty="0" smtClean="0">
                <a:cs typeface="Arial"/>
              </a:rPr>
              <a:t> not </a:t>
            </a:r>
            <a:r>
              <a:rPr lang="cs-CZ" sz="2000" dirty="0" err="1" smtClean="0">
                <a:cs typeface="Arial"/>
              </a:rPr>
              <a:t>flow</a:t>
            </a:r>
            <a:r>
              <a:rPr lang="cs-CZ" sz="2000" dirty="0" smtClean="0">
                <a:cs typeface="Arial"/>
              </a:rPr>
              <a:t>.</a:t>
            </a:r>
          </a:p>
          <a:p>
            <a:r>
              <a:rPr lang="cs-CZ" sz="2000" dirty="0" err="1" smtClean="0">
                <a:cs typeface="Arial"/>
              </a:rPr>
              <a:t>Disfavors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coalescence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from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thermalized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charm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quarks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at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high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p</a:t>
            </a:r>
            <a:r>
              <a:rPr lang="cs-CZ" sz="2000" baseline="-25000" dirty="0" err="1" smtClean="0">
                <a:cs typeface="Arial"/>
              </a:rPr>
              <a:t>T</a:t>
            </a:r>
            <a:endParaRPr lang="cs-CZ" sz="1700" baseline="-250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dirty="0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17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2" descr="C:\Users\jaro\Documents\Doc_march4_2011\Documents\Konferencie\2013\HP13\talk\jpsi_flow\fig3_v2PtCombin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64400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043608" y="4869160"/>
            <a:ext cx="3753594" cy="9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rgbClr val="000000"/>
                </a:solidFill>
                <a:ea typeface="SimSun" pitchFamily="2" charset="-122"/>
              </a:rPr>
              <a:t>[29] L. Yan, P. </a:t>
            </a:r>
            <a:r>
              <a:rPr lang="en-US" altLang="zh-CN" sz="1050" dirty="0" err="1">
                <a:solidFill>
                  <a:srgbClr val="000000"/>
                </a:solidFill>
                <a:ea typeface="SimSun" pitchFamily="2" charset="-122"/>
              </a:rPr>
              <a:t>Zhuang</a:t>
            </a:r>
            <a:r>
              <a:rPr lang="en-US" altLang="zh-CN" sz="1050" dirty="0">
                <a:solidFill>
                  <a:srgbClr val="000000"/>
                </a:solidFill>
                <a:ea typeface="SimSun" pitchFamily="2" charset="-122"/>
              </a:rPr>
              <a:t>, N. </a:t>
            </a:r>
            <a:r>
              <a:rPr lang="en-US" altLang="zh-CN" sz="1050" dirty="0" err="1">
                <a:solidFill>
                  <a:srgbClr val="000000"/>
                </a:solidFill>
                <a:ea typeface="SimSun" pitchFamily="2" charset="-122"/>
              </a:rPr>
              <a:t>Xu</a:t>
            </a:r>
            <a:r>
              <a:rPr lang="en-US" altLang="zh-CN" sz="1050" dirty="0">
                <a:solidFill>
                  <a:srgbClr val="000000"/>
                </a:solidFill>
                <a:ea typeface="SimSun" pitchFamily="2" charset="-122"/>
              </a:rPr>
              <a:t>, PRL 97 (2006), 232301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[30] V. Greco, C.M.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Ko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, R. Rapp, PLB 595, 202.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[32] X. Zhao, R. Rapp, arXiv:0806.1239 </a:t>
            </a:r>
            <a:r>
              <a:rPr lang="en-US" altLang="zh-CN" sz="1050" dirty="0">
                <a:solidFill>
                  <a:srgbClr val="000000"/>
                </a:solidFill>
                <a:ea typeface="SimSun" pitchFamily="2" charset="-122"/>
              </a:rPr>
              <a:t>(2008)</a:t>
            </a:r>
            <a:endParaRPr lang="en-US" altLang="zh-CN" sz="105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[33] Y. Liu, N.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Xu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, P.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Zhuang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,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Nucl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Phy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. A, 834, 317.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[34] U. Heinz, C. </a:t>
            </a:r>
            <a:r>
              <a:rPr lang="en-US" altLang="zh-CN" sz="1050" dirty="0" err="1" smtClean="0">
                <a:solidFill>
                  <a:srgbClr val="000000"/>
                </a:solidFill>
                <a:ea typeface="SimSun" pitchFamily="2" charset="-122"/>
              </a:rPr>
              <a:t>Shen</a:t>
            </a:r>
            <a:r>
              <a:rPr lang="en-US" altLang="zh-CN" sz="1050" dirty="0" smtClean="0">
                <a:solidFill>
                  <a:srgbClr val="000000"/>
                </a:solidFill>
                <a:ea typeface="SimSun" pitchFamily="2" charset="-122"/>
              </a:rPr>
              <a:t>, private communication.</a:t>
            </a:r>
            <a:endParaRPr lang="zh-CN" altLang="en-US" sz="105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4581128"/>
            <a:ext cx="2944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/>
              <a:t>Phys</a:t>
            </a:r>
            <a:r>
              <a:rPr lang="cs-CZ" sz="1400" b="1" dirty="0"/>
              <a:t>. </a:t>
            </a:r>
            <a:r>
              <a:rPr lang="cs-CZ" sz="1400" b="1" dirty="0" err="1"/>
              <a:t>Rev</a:t>
            </a:r>
            <a:r>
              <a:rPr lang="cs-CZ" sz="1400" b="1" dirty="0"/>
              <a:t>. </a:t>
            </a:r>
            <a:r>
              <a:rPr lang="cs-CZ" sz="1400" b="1" dirty="0" err="1"/>
              <a:t>Lett</a:t>
            </a:r>
            <a:r>
              <a:rPr lang="cs-CZ" sz="1400" b="1" dirty="0"/>
              <a:t>. 111 (2013) 52301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Motivation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U+U </a:t>
            </a:r>
            <a:r>
              <a:rPr lang="cs-CZ" sz="3600" dirty="0" err="1" smtClean="0"/>
              <a:t>collisions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464496" cy="43951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U+U collisions at 193 </a:t>
            </a:r>
            <a:r>
              <a:rPr lang="en-US" sz="1800" dirty="0" err="1" smtClean="0"/>
              <a:t>GeV</a:t>
            </a:r>
            <a:r>
              <a:rPr lang="en-US" sz="1800" dirty="0" smtClean="0"/>
              <a:t> per nucleon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pair </a:t>
            </a:r>
            <a:r>
              <a:rPr lang="en-US" sz="1800" dirty="0" smtClean="0"/>
              <a:t>(2012)</a:t>
            </a:r>
          </a:p>
          <a:p>
            <a:r>
              <a:rPr lang="en-US" sz="1800" dirty="0" smtClean="0"/>
              <a:t>Uranium nucleus is </a:t>
            </a:r>
            <a:r>
              <a:rPr lang="cs-CZ" sz="1800" dirty="0" err="1" smtClean="0"/>
              <a:t>larger</a:t>
            </a:r>
            <a:r>
              <a:rPr lang="en-US" sz="1800" dirty="0" smtClean="0"/>
              <a:t> than Au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non-</a:t>
            </a:r>
            <a:r>
              <a:rPr lang="cs-CZ" sz="1800" dirty="0" err="1" smtClean="0"/>
              <a:t>spherical</a:t>
            </a:r>
            <a:endParaRPr lang="cs-CZ" sz="1800" dirty="0" smtClean="0"/>
          </a:p>
          <a:p>
            <a:pPr lvl="1"/>
            <a:r>
              <a:rPr lang="cs-CZ" sz="1500" dirty="0" smtClean="0"/>
              <a:t>U+U </a:t>
            </a:r>
            <a:r>
              <a:rPr lang="cs-CZ" sz="1500" dirty="0" err="1" smtClean="0"/>
              <a:t>collisions</a:t>
            </a:r>
            <a:r>
              <a:rPr lang="cs-CZ" sz="1500" dirty="0" smtClean="0"/>
              <a:t> (</a:t>
            </a:r>
            <a:r>
              <a:rPr lang="cs-CZ" sz="1500" dirty="0" err="1" smtClean="0"/>
              <a:t>orientation</a:t>
            </a:r>
            <a:r>
              <a:rPr lang="cs-CZ" sz="1500" dirty="0" smtClean="0"/>
              <a:t> </a:t>
            </a:r>
            <a:r>
              <a:rPr lang="cs-CZ" sz="1500" dirty="0" err="1" smtClean="0"/>
              <a:t>averaged</a:t>
            </a:r>
            <a:r>
              <a:rPr lang="cs-CZ" sz="1500" dirty="0" smtClean="0"/>
              <a:t>) </a:t>
            </a:r>
            <a:r>
              <a:rPr lang="cs-CZ" sz="1500" dirty="0" err="1" smtClean="0"/>
              <a:t>provide</a:t>
            </a:r>
            <a:r>
              <a:rPr lang="cs-CZ" sz="1500" dirty="0" smtClean="0"/>
              <a:t> </a:t>
            </a:r>
            <a:r>
              <a:rPr lang="cs-CZ" sz="1500" dirty="0" err="1" smtClean="0"/>
              <a:t>higher</a:t>
            </a:r>
            <a:r>
              <a:rPr lang="cs-CZ" sz="1500" dirty="0" smtClean="0"/>
              <a:t> </a:t>
            </a:r>
            <a:r>
              <a:rPr lang="cs-CZ" sz="1500" dirty="0" err="1" smtClean="0"/>
              <a:t>energy</a:t>
            </a:r>
            <a:r>
              <a:rPr lang="cs-CZ" sz="1500" dirty="0" smtClean="0"/>
              <a:t> </a:t>
            </a:r>
            <a:r>
              <a:rPr lang="cs-CZ" sz="1500" dirty="0" err="1" smtClean="0"/>
              <a:t>density</a:t>
            </a:r>
            <a:endParaRPr lang="cs-CZ" sz="1500" dirty="0" smtClean="0"/>
          </a:p>
          <a:p>
            <a:pPr lvl="1"/>
            <a:r>
              <a:rPr lang="cs-CZ" sz="1500" dirty="0" smtClean="0"/>
              <a:t>Tip-to-tip </a:t>
            </a:r>
            <a:r>
              <a:rPr lang="cs-CZ" sz="1500" dirty="0" err="1" smtClean="0"/>
              <a:t>collisions</a:t>
            </a:r>
            <a:r>
              <a:rPr lang="cs-CZ" sz="1500" dirty="0" smtClean="0"/>
              <a:t> </a:t>
            </a:r>
            <a:r>
              <a:rPr lang="cs-CZ" sz="1500" dirty="0" err="1" smtClean="0"/>
              <a:t>provide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highest</a:t>
            </a:r>
            <a:r>
              <a:rPr lang="cs-CZ" sz="1500" dirty="0" smtClean="0"/>
              <a:t> </a:t>
            </a:r>
            <a:r>
              <a:rPr lang="cs-CZ" sz="1500" dirty="0" err="1" smtClean="0"/>
              <a:t>energy</a:t>
            </a:r>
            <a:r>
              <a:rPr lang="cs-CZ" sz="1500" dirty="0" smtClean="0"/>
              <a:t> </a:t>
            </a:r>
            <a:r>
              <a:rPr lang="cs-CZ" sz="1500" dirty="0" err="1" smtClean="0"/>
              <a:t>density</a:t>
            </a:r>
            <a:endParaRPr lang="en-US" sz="15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18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Obrázek 8" descr="hRaaVsPt_AuAu_Singl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3"/>
            <a:ext cx="3600400" cy="2328280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 rot="5400000">
            <a:off x="1331640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 rot="5400000">
            <a:off x="3275856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stCxn id="10" idx="0"/>
          </p:cNvCxnSpPr>
          <p:nvPr/>
        </p:nvCxnSpPr>
        <p:spPr>
          <a:xfrm>
            <a:off x="2123728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11" idx="4"/>
          </p:cNvCxnSpPr>
          <p:nvPr/>
        </p:nvCxnSpPr>
        <p:spPr>
          <a:xfrm flipH="1">
            <a:off x="2699792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691680" y="558924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Tip-to-tip </a:t>
            </a:r>
            <a:r>
              <a:rPr lang="cs-CZ" sz="1600" dirty="0" err="1" smtClean="0"/>
              <a:t>collision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393305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STAR </a:t>
            </a:r>
            <a:r>
              <a:rPr lang="cs-CZ" sz="1200" dirty="0" err="1" smtClean="0"/>
              <a:t>Collaboration</a:t>
            </a:r>
            <a:r>
              <a:rPr lang="cs-CZ" sz="1200" dirty="0" smtClean="0"/>
              <a:t>: </a:t>
            </a:r>
            <a:r>
              <a:rPr lang="cs-CZ" sz="1200" dirty="0" err="1" smtClean="0"/>
              <a:t>arXiv</a:t>
            </a:r>
            <a:r>
              <a:rPr lang="cs-CZ" sz="1200" dirty="0" smtClean="0"/>
              <a:t> 1310.3563 (2013)</a:t>
            </a:r>
            <a:endParaRPr lang="en-US" sz="1200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4293096"/>
            <a:ext cx="3528392" cy="2031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Motivation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U+U </a:t>
            </a:r>
            <a:r>
              <a:rPr lang="cs-CZ" sz="3600" dirty="0" err="1" smtClean="0"/>
              <a:t>collisions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464496" cy="43951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U+U collisions at 193 </a:t>
            </a:r>
            <a:r>
              <a:rPr lang="en-US" sz="1800" dirty="0" err="1" smtClean="0"/>
              <a:t>GeV</a:t>
            </a:r>
            <a:r>
              <a:rPr lang="en-US" sz="1800" dirty="0" smtClean="0"/>
              <a:t> per nucleon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pair </a:t>
            </a:r>
            <a:r>
              <a:rPr lang="en-US" sz="1800" dirty="0" smtClean="0"/>
              <a:t>(2012)</a:t>
            </a:r>
          </a:p>
          <a:p>
            <a:r>
              <a:rPr lang="en-US" sz="1800" dirty="0" smtClean="0"/>
              <a:t>Uranium nucleus is </a:t>
            </a:r>
            <a:r>
              <a:rPr lang="cs-CZ" sz="1800" dirty="0" err="1" smtClean="0"/>
              <a:t>larger</a:t>
            </a:r>
            <a:r>
              <a:rPr lang="en-US" sz="1800" dirty="0" smtClean="0"/>
              <a:t> than Au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non-</a:t>
            </a:r>
            <a:r>
              <a:rPr lang="cs-CZ" sz="1800" dirty="0" err="1" smtClean="0"/>
              <a:t>spherical</a:t>
            </a:r>
            <a:endParaRPr lang="cs-CZ" sz="1800" dirty="0" smtClean="0"/>
          </a:p>
          <a:p>
            <a:pPr lvl="1"/>
            <a:r>
              <a:rPr lang="cs-CZ" sz="1500" dirty="0" smtClean="0"/>
              <a:t>U+U </a:t>
            </a:r>
            <a:r>
              <a:rPr lang="cs-CZ" sz="1500" dirty="0" err="1" smtClean="0"/>
              <a:t>collisions</a:t>
            </a:r>
            <a:r>
              <a:rPr lang="cs-CZ" sz="1500" dirty="0" smtClean="0"/>
              <a:t> (</a:t>
            </a:r>
            <a:r>
              <a:rPr lang="cs-CZ" sz="1500" dirty="0" err="1" smtClean="0"/>
              <a:t>orientation</a:t>
            </a:r>
            <a:r>
              <a:rPr lang="cs-CZ" sz="1500" dirty="0" smtClean="0"/>
              <a:t> </a:t>
            </a:r>
            <a:r>
              <a:rPr lang="cs-CZ" sz="1500" dirty="0" err="1" smtClean="0"/>
              <a:t>averaged</a:t>
            </a:r>
            <a:r>
              <a:rPr lang="cs-CZ" sz="1500" dirty="0" smtClean="0"/>
              <a:t>) </a:t>
            </a:r>
            <a:r>
              <a:rPr lang="cs-CZ" sz="1500" dirty="0" err="1" smtClean="0"/>
              <a:t>provide</a:t>
            </a:r>
            <a:r>
              <a:rPr lang="cs-CZ" sz="1500" dirty="0" smtClean="0"/>
              <a:t> </a:t>
            </a:r>
            <a:r>
              <a:rPr lang="cs-CZ" sz="1500" dirty="0" err="1" smtClean="0"/>
              <a:t>higher</a:t>
            </a:r>
            <a:r>
              <a:rPr lang="cs-CZ" sz="1500" dirty="0" smtClean="0"/>
              <a:t> </a:t>
            </a:r>
            <a:r>
              <a:rPr lang="cs-CZ" sz="1500" dirty="0" err="1" smtClean="0"/>
              <a:t>energy</a:t>
            </a:r>
            <a:r>
              <a:rPr lang="cs-CZ" sz="1500" dirty="0" smtClean="0"/>
              <a:t> </a:t>
            </a:r>
            <a:r>
              <a:rPr lang="cs-CZ" sz="1500" dirty="0" err="1" smtClean="0"/>
              <a:t>density</a:t>
            </a:r>
            <a:endParaRPr lang="cs-CZ" sz="1500" dirty="0" smtClean="0"/>
          </a:p>
          <a:p>
            <a:pPr lvl="1"/>
            <a:r>
              <a:rPr lang="cs-CZ" sz="1500" dirty="0" smtClean="0"/>
              <a:t>Tip-to-tip </a:t>
            </a:r>
            <a:r>
              <a:rPr lang="cs-CZ" sz="1500" dirty="0" err="1" smtClean="0"/>
              <a:t>collisions</a:t>
            </a:r>
            <a:r>
              <a:rPr lang="cs-CZ" sz="1500" dirty="0" smtClean="0"/>
              <a:t> </a:t>
            </a:r>
            <a:r>
              <a:rPr lang="cs-CZ" sz="1500" dirty="0" err="1" smtClean="0"/>
              <a:t>provide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highest</a:t>
            </a:r>
            <a:r>
              <a:rPr lang="cs-CZ" sz="1500" dirty="0" smtClean="0"/>
              <a:t> </a:t>
            </a:r>
            <a:r>
              <a:rPr lang="cs-CZ" sz="1500" dirty="0" err="1" smtClean="0"/>
              <a:t>energy</a:t>
            </a:r>
            <a:r>
              <a:rPr lang="cs-CZ" sz="1500" dirty="0" smtClean="0"/>
              <a:t> </a:t>
            </a:r>
            <a:r>
              <a:rPr lang="cs-CZ" sz="1500" dirty="0" err="1" smtClean="0"/>
              <a:t>density</a:t>
            </a:r>
            <a:endParaRPr lang="en-US" sz="15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19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Obrázek 8" descr="hRaaVsPt_AuAu_Singl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3"/>
            <a:ext cx="3600400" cy="2328280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 rot="5400000">
            <a:off x="1331640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 rot="5400000">
            <a:off x="3275856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stCxn id="10" idx="0"/>
          </p:cNvCxnSpPr>
          <p:nvPr/>
        </p:nvCxnSpPr>
        <p:spPr>
          <a:xfrm>
            <a:off x="2123728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11" idx="4"/>
          </p:cNvCxnSpPr>
          <p:nvPr/>
        </p:nvCxnSpPr>
        <p:spPr>
          <a:xfrm flipH="1">
            <a:off x="2699792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691680" y="558924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Tip-to-tip </a:t>
            </a:r>
            <a:r>
              <a:rPr lang="cs-CZ" sz="1600" dirty="0" err="1" smtClean="0"/>
              <a:t>collision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393305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STAR </a:t>
            </a:r>
            <a:r>
              <a:rPr lang="cs-CZ" sz="1200" dirty="0" err="1" smtClean="0"/>
              <a:t>Collaboration</a:t>
            </a:r>
            <a:r>
              <a:rPr lang="cs-CZ" sz="1200" dirty="0" smtClean="0"/>
              <a:t>: </a:t>
            </a:r>
            <a:r>
              <a:rPr lang="cs-CZ" sz="1200" dirty="0" err="1" smtClean="0"/>
              <a:t>arXiv</a:t>
            </a:r>
            <a:r>
              <a:rPr lang="cs-CZ" sz="1200" dirty="0" smtClean="0"/>
              <a:t> 1310.3563 (2013)</a:t>
            </a:r>
            <a:endParaRPr lang="en-US" sz="1200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4293096"/>
            <a:ext cx="3528392" cy="2031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šipka 18"/>
          <p:cNvCxnSpPr/>
          <p:nvPr/>
        </p:nvCxnSpPr>
        <p:spPr>
          <a:xfrm>
            <a:off x="3563888" y="5733256"/>
            <a:ext cx="4824536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Outline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cs typeface="Arial"/>
              </a:rPr>
              <a:t>J/</a:t>
            </a:r>
            <a:r>
              <a:rPr lang="el-GR" sz="2400" dirty="0" smtClean="0">
                <a:latin typeface="Arial"/>
                <a:cs typeface="Arial"/>
              </a:rPr>
              <a:t>ψ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reconstruction</a:t>
            </a:r>
            <a:endParaRPr lang="cs-CZ" sz="24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cs-CZ" sz="2400" dirty="0" smtClean="0">
                <a:latin typeface="Arial"/>
                <a:cs typeface="Arial"/>
              </a:rPr>
              <a:t>Au+Au </a:t>
            </a:r>
            <a:r>
              <a:rPr lang="cs-CZ" sz="2400" dirty="0" err="1" smtClean="0">
                <a:latin typeface="Arial"/>
                <a:cs typeface="Arial"/>
              </a:rPr>
              <a:t>results</a:t>
            </a:r>
            <a:endParaRPr lang="en-US" sz="2400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cs typeface="Arial"/>
              </a:rPr>
              <a:t>J/</a:t>
            </a:r>
            <a:r>
              <a:rPr lang="el-GR" sz="2400" dirty="0" smtClean="0">
                <a:latin typeface="Arial"/>
                <a:cs typeface="Arial"/>
              </a:rPr>
              <a:t>ψ</a:t>
            </a:r>
            <a:r>
              <a:rPr lang="cs-CZ" sz="2400" dirty="0" smtClean="0">
                <a:latin typeface="Arial"/>
                <a:cs typeface="Arial"/>
              </a:rPr>
              <a:t> in U+U</a:t>
            </a: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/>
                <a:cs typeface="Arial"/>
              </a:rPr>
              <a:t>Future prospects</a:t>
            </a:r>
            <a:r>
              <a:rPr lang="cs-CZ" sz="2400" dirty="0" smtClean="0">
                <a:latin typeface="Arial"/>
                <a:cs typeface="Arial"/>
              </a:rPr>
              <a:t>: MTD </a:t>
            </a:r>
            <a:r>
              <a:rPr lang="cs-CZ" sz="2400" dirty="0" err="1" smtClean="0">
                <a:latin typeface="Arial"/>
                <a:cs typeface="Arial"/>
              </a:rPr>
              <a:t>and</a:t>
            </a:r>
            <a:r>
              <a:rPr lang="cs-CZ" sz="2400" dirty="0" smtClean="0">
                <a:latin typeface="Arial"/>
                <a:cs typeface="Arial"/>
              </a:rPr>
              <a:t> HFT</a:t>
            </a:r>
            <a:endParaRPr lang="en-US" sz="2400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cs typeface="Arial"/>
              </a:rPr>
              <a:t>Summary</a:t>
            </a:r>
            <a:r>
              <a:rPr lang="cs-CZ" sz="2400" dirty="0" smtClean="0">
                <a:cs typeface="Arial"/>
              </a:rPr>
              <a:t> </a:t>
            </a:r>
            <a:r>
              <a:rPr lang="cs-CZ" sz="2400" dirty="0" err="1" smtClean="0">
                <a:cs typeface="Arial"/>
              </a:rPr>
              <a:t>and</a:t>
            </a:r>
            <a:r>
              <a:rPr lang="cs-CZ" sz="2400" dirty="0" smtClean="0">
                <a:cs typeface="Arial"/>
              </a:rPr>
              <a:t> </a:t>
            </a:r>
            <a:r>
              <a:rPr lang="cs-CZ" sz="2400" dirty="0" err="1" smtClean="0">
                <a:cs typeface="Arial"/>
              </a:rPr>
              <a:t>outlook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376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Motivation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U+U </a:t>
            </a:r>
            <a:r>
              <a:rPr lang="cs-CZ" sz="3600" dirty="0" err="1" smtClean="0"/>
              <a:t>collisions</a:t>
            </a:r>
            <a:endParaRPr lang="en-US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20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 rot="5400000">
            <a:off x="1331640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 rot="5400000">
            <a:off x="3275856" y="4509120"/>
            <a:ext cx="5760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stCxn id="10" idx="0"/>
          </p:cNvCxnSpPr>
          <p:nvPr/>
        </p:nvCxnSpPr>
        <p:spPr>
          <a:xfrm>
            <a:off x="2123728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11" idx="4"/>
          </p:cNvCxnSpPr>
          <p:nvPr/>
        </p:nvCxnSpPr>
        <p:spPr>
          <a:xfrm flipH="1">
            <a:off x="2699792" y="50131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691680" y="558924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Tip-to-tip </a:t>
            </a:r>
            <a:r>
              <a:rPr lang="cs-CZ" sz="1600" dirty="0" err="1" smtClean="0"/>
              <a:t>collision</a:t>
            </a:r>
            <a:endParaRPr lang="en-US" sz="1600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4293096"/>
            <a:ext cx="3528392" cy="2031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šipka 18"/>
          <p:cNvCxnSpPr/>
          <p:nvPr/>
        </p:nvCxnSpPr>
        <p:spPr>
          <a:xfrm>
            <a:off x="3563888" y="5733256"/>
            <a:ext cx="4824536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 descr="Combinatorial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556792"/>
            <a:ext cx="3708920" cy="2304256"/>
          </a:xfrm>
          <a:prstGeom prst="rect">
            <a:avLst/>
          </a:prstGeom>
        </p:spPr>
      </p:pic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1560" y="1700808"/>
            <a:ext cx="4464496" cy="4395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U+U collisions at 193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nucleon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(2012)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Uranium nucleus is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Au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spherical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U+U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collisions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averaged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Tip-to-tip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collisions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highest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invariant </a:t>
            </a:r>
            <a:r>
              <a:rPr lang="cs-CZ" sz="3600" dirty="0" err="1" smtClean="0">
                <a:latin typeface="Arial"/>
                <a:cs typeface="Arial"/>
              </a:rPr>
              <a:t>yield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and</a:t>
            </a:r>
            <a:r>
              <a:rPr lang="cs-CZ" sz="3600" dirty="0" smtClean="0">
                <a:latin typeface="Arial"/>
                <a:cs typeface="Arial"/>
              </a:rPr>
              <a:t> R</a:t>
            </a:r>
            <a:r>
              <a:rPr lang="cs-CZ" sz="3600" baseline="-25000" dirty="0" smtClean="0">
                <a:latin typeface="Arial"/>
                <a:cs typeface="Arial"/>
              </a:rPr>
              <a:t>AA</a:t>
            </a:r>
            <a:r>
              <a:rPr lang="cs-CZ" sz="3600" dirty="0" smtClean="0">
                <a:latin typeface="Arial"/>
                <a:cs typeface="Arial"/>
              </a:rPr>
              <a:t> in U+U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1224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Nuclear modification factor as a function of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cs-CZ" sz="2000" dirty="0" err="1" smtClean="0"/>
              <a:t>similar</a:t>
            </a:r>
            <a:r>
              <a:rPr lang="cs-CZ" sz="2000" dirty="0" smtClean="0"/>
              <a:t> to Au+Au</a:t>
            </a:r>
          </a:p>
          <a:p>
            <a:r>
              <a:rPr lang="cs-CZ" sz="2000" dirty="0" smtClean="0"/>
              <a:t>Study </a:t>
            </a:r>
            <a:r>
              <a:rPr lang="cs-CZ" sz="2000" dirty="0" err="1" smtClean="0"/>
              <a:t>of</a:t>
            </a:r>
            <a:r>
              <a:rPr lang="cs-CZ" sz="2000" dirty="0" smtClean="0"/>
              <a:t> centrality dependence </a:t>
            </a:r>
            <a:r>
              <a:rPr lang="cs-CZ" sz="2000" dirty="0" err="1" smtClean="0"/>
              <a:t>of</a:t>
            </a:r>
            <a:r>
              <a:rPr lang="cs-CZ" sz="2000" dirty="0" smtClean="0"/>
              <a:t> R</a:t>
            </a:r>
            <a:r>
              <a:rPr lang="cs-CZ" sz="2000" baseline="-25000" dirty="0" smtClean="0"/>
              <a:t>AA</a:t>
            </a:r>
            <a:r>
              <a:rPr lang="cs-CZ" sz="2000" dirty="0" smtClean="0"/>
              <a:t> </a:t>
            </a:r>
            <a:r>
              <a:rPr lang="cs-CZ" sz="2000" dirty="0" err="1" smtClean="0"/>
              <a:t>ongoing</a:t>
            </a:r>
            <a:r>
              <a:rPr lang="cs-CZ" sz="2000" dirty="0" smtClean="0"/>
              <a:t> </a:t>
            </a:r>
          </a:p>
          <a:p>
            <a:pPr lvl="1"/>
            <a:r>
              <a:rPr lang="cs-CZ" sz="1700" dirty="0" err="1" smtClean="0"/>
              <a:t>central</a:t>
            </a:r>
            <a:r>
              <a:rPr lang="cs-CZ" sz="1700" dirty="0" smtClean="0"/>
              <a:t> </a:t>
            </a:r>
            <a:r>
              <a:rPr lang="cs-CZ" sz="1700" dirty="0" err="1" smtClean="0"/>
              <a:t>trigger</a:t>
            </a:r>
            <a:r>
              <a:rPr lang="cs-CZ" sz="1700" dirty="0" smtClean="0"/>
              <a:t> data </a:t>
            </a:r>
            <a:r>
              <a:rPr lang="cs-CZ" sz="1700" dirty="0" err="1" smtClean="0"/>
              <a:t>available</a:t>
            </a:r>
            <a:endParaRPr lang="en-US" sz="17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21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1" name="Obrázek 20" descr="pTSignifikanc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540" y="3068960"/>
            <a:ext cx="4071435" cy="2952328"/>
          </a:xfrm>
          <a:prstGeom prst="rect">
            <a:avLst/>
          </a:prstGeom>
        </p:spPr>
      </p:pic>
      <p:pic>
        <p:nvPicPr>
          <p:cNvPr id="11" name="Obrázek 10" descr="pTSignifikance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068960"/>
            <a:ext cx="4932040" cy="295232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699792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p+p reference </a:t>
            </a:r>
            <a:r>
              <a:rPr lang="cs-CZ" dirty="0" err="1" smtClean="0"/>
              <a:t>from</a:t>
            </a:r>
            <a:r>
              <a:rPr lang="cs-CZ" dirty="0" smtClean="0"/>
              <a:t> 200 </a:t>
            </a:r>
            <a:r>
              <a:rPr lang="cs-CZ" dirty="0" err="1" smtClean="0"/>
              <a:t>GeV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Muon</a:t>
            </a:r>
            <a:r>
              <a:rPr lang="cs-CZ" sz="3600" dirty="0" smtClean="0"/>
              <a:t> </a:t>
            </a:r>
            <a:r>
              <a:rPr lang="cs-CZ" sz="3600" dirty="0" err="1" smtClean="0"/>
              <a:t>Telescope</a:t>
            </a:r>
            <a:r>
              <a:rPr lang="cs-CZ" sz="3600" dirty="0" smtClean="0"/>
              <a:t> </a:t>
            </a:r>
            <a:r>
              <a:rPr lang="cs-CZ" sz="3600" dirty="0" err="1" smtClean="0"/>
              <a:t>Detector</a:t>
            </a:r>
            <a:r>
              <a:rPr lang="cs-CZ" sz="3600" dirty="0" smtClean="0"/>
              <a:t> (MTD)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15841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cs-CZ" sz="2000" dirty="0" smtClean="0">
                <a:latin typeface="Arial"/>
                <a:cs typeface="Arial"/>
              </a:rPr>
              <a:t> → 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cs-CZ" sz="2000" baseline="30000" dirty="0" smtClean="0">
                <a:latin typeface="Arial"/>
                <a:cs typeface="Arial"/>
              </a:rPr>
              <a:t>+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cs-CZ" sz="2000" baseline="30000" dirty="0" smtClean="0">
                <a:latin typeface="Arial"/>
                <a:cs typeface="Arial"/>
              </a:rPr>
              <a:t>-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smtClean="0"/>
              <a:t>(B.R. 5.9%)</a:t>
            </a:r>
          </a:p>
          <a:p>
            <a:pPr lvl="1"/>
            <a:r>
              <a:rPr lang="cs-CZ" sz="1700" dirty="0" smtClean="0"/>
              <a:t>No </a:t>
            </a:r>
            <a:r>
              <a:rPr lang="el-GR" sz="1700" dirty="0" smtClean="0"/>
              <a:t>γ</a:t>
            </a:r>
            <a:r>
              <a:rPr lang="cs-CZ" sz="1700" dirty="0" smtClean="0"/>
              <a:t> </a:t>
            </a:r>
            <a:r>
              <a:rPr lang="cs-CZ" sz="1700" dirty="0" err="1" smtClean="0"/>
              <a:t>conversion</a:t>
            </a:r>
            <a:r>
              <a:rPr lang="cs-CZ" sz="1700" dirty="0" smtClean="0"/>
              <a:t>, </a:t>
            </a:r>
            <a:r>
              <a:rPr lang="cs-CZ" sz="1700" dirty="0" err="1" smtClean="0"/>
              <a:t>less</a:t>
            </a:r>
            <a:r>
              <a:rPr lang="cs-CZ" sz="1700" dirty="0" smtClean="0"/>
              <a:t> </a:t>
            </a:r>
            <a:r>
              <a:rPr lang="cs-CZ" sz="1700" dirty="0" err="1" smtClean="0"/>
              <a:t>contribution</a:t>
            </a:r>
            <a:r>
              <a:rPr lang="cs-CZ" sz="1700" dirty="0" smtClean="0"/>
              <a:t> </a:t>
            </a:r>
            <a:r>
              <a:rPr lang="cs-CZ" sz="1700" dirty="0" err="1" smtClean="0"/>
              <a:t>from</a:t>
            </a:r>
            <a:r>
              <a:rPr lang="cs-CZ" sz="1700" dirty="0" smtClean="0"/>
              <a:t> </a:t>
            </a:r>
            <a:r>
              <a:rPr lang="cs-CZ" sz="1700" dirty="0" err="1" smtClean="0"/>
              <a:t>Dalitz</a:t>
            </a:r>
            <a:r>
              <a:rPr lang="cs-CZ" sz="1700" dirty="0" smtClean="0"/>
              <a:t> </a:t>
            </a:r>
            <a:r>
              <a:rPr lang="cs-CZ" sz="1700" dirty="0" err="1" smtClean="0"/>
              <a:t>decays</a:t>
            </a:r>
            <a:endParaRPr lang="cs-CZ" sz="1700" dirty="0" smtClean="0"/>
          </a:p>
          <a:p>
            <a:pPr lvl="1"/>
            <a:r>
              <a:rPr lang="cs-CZ" sz="1700" dirty="0" err="1" smtClean="0"/>
              <a:t>Trigger</a:t>
            </a:r>
            <a:r>
              <a:rPr lang="cs-CZ" sz="1700" dirty="0" smtClean="0"/>
              <a:t> </a:t>
            </a:r>
            <a:r>
              <a:rPr lang="cs-CZ" sz="1700" dirty="0" err="1" smtClean="0"/>
              <a:t>capability</a:t>
            </a:r>
            <a:r>
              <a:rPr lang="cs-CZ" sz="1700" dirty="0" smtClean="0"/>
              <a:t> </a:t>
            </a:r>
            <a:r>
              <a:rPr lang="cs-CZ" sz="1700" dirty="0" err="1" smtClean="0"/>
              <a:t>for</a:t>
            </a:r>
            <a:r>
              <a:rPr lang="cs-CZ" sz="1700" dirty="0" smtClean="0"/>
              <a:t> J/</a:t>
            </a:r>
            <a:r>
              <a:rPr lang="el-GR" sz="1700" dirty="0" smtClean="0">
                <a:latin typeface="Arial"/>
                <a:cs typeface="Arial"/>
              </a:rPr>
              <a:t>ψ</a:t>
            </a:r>
            <a:r>
              <a:rPr lang="cs-CZ" sz="1700" dirty="0" smtClean="0">
                <a:latin typeface="Arial"/>
                <a:cs typeface="Arial"/>
              </a:rPr>
              <a:t> in </a:t>
            </a:r>
            <a:r>
              <a:rPr lang="cs-CZ" sz="1700" dirty="0" err="1" smtClean="0">
                <a:latin typeface="Arial"/>
                <a:cs typeface="Arial"/>
              </a:rPr>
              <a:t>central</a:t>
            </a:r>
            <a:r>
              <a:rPr lang="cs-CZ" sz="1700" dirty="0" smtClean="0">
                <a:latin typeface="Arial"/>
                <a:cs typeface="Arial"/>
              </a:rPr>
              <a:t> A+A </a:t>
            </a:r>
            <a:r>
              <a:rPr lang="cs-CZ" sz="1700" dirty="0" err="1" smtClean="0">
                <a:latin typeface="Arial"/>
                <a:cs typeface="Arial"/>
              </a:rPr>
              <a:t>collisions</a:t>
            </a:r>
            <a:endParaRPr lang="cs-CZ" sz="1700" dirty="0" smtClean="0"/>
          </a:p>
          <a:p>
            <a:r>
              <a:rPr lang="cs-CZ" sz="2000" dirty="0" err="1" smtClean="0"/>
              <a:t>Full</a:t>
            </a:r>
            <a:r>
              <a:rPr lang="cs-CZ" sz="2000" dirty="0" smtClean="0"/>
              <a:t> MTD </a:t>
            </a:r>
            <a:r>
              <a:rPr lang="cs-CZ" sz="2000" dirty="0" err="1" smtClean="0"/>
              <a:t>installed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year</a:t>
            </a:r>
            <a:r>
              <a:rPr lang="cs-CZ" sz="2000" dirty="0" smtClean="0"/>
              <a:t> 2014</a:t>
            </a: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22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572000" y="3284984"/>
            <a:ext cx="4392488" cy="2979043"/>
            <a:chOff x="58" y="384"/>
            <a:chExt cx="2763" cy="2058"/>
          </a:xfrm>
        </p:grpSpPr>
        <p:pic>
          <p:nvPicPr>
            <p:cNvPr id="13" name="Picture 10" descr="RAA_central_ppdEdxCut_0_AuAudEdxCut_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8" y="384"/>
              <a:ext cx="2763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907" y="1777"/>
              <a:ext cx="4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latin typeface="Arial" charset="0"/>
                </a:rPr>
                <a:t>J/</a:t>
              </a:r>
              <a:r>
                <a:rPr lang="en-US" altLang="zh-CN" sz="2800" b="1" dirty="0">
                  <a:latin typeface="Arial" charset="0"/>
                  <a:sym typeface="Symbol" pitchFamily="18" charset="2"/>
                </a:rPr>
                <a:t></a:t>
              </a:r>
              <a:endParaRPr lang="en-US" altLang="zh-CN" sz="2800" b="1" dirty="0">
                <a:latin typeface="Arial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39552" y="3501008"/>
            <a:ext cx="3803300" cy="2619087"/>
            <a:chOff x="539552" y="3501008"/>
            <a:chExt cx="3803300" cy="2619087"/>
          </a:xfrm>
        </p:grpSpPr>
        <p:pic>
          <p:nvPicPr>
            <p:cNvPr id="17" name="Picture 20" descr="hijing_z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67" t="7167" r="7167" b="7167"/>
            <a:stretch>
              <a:fillRect/>
            </a:stretch>
          </p:blipFill>
          <p:spPr bwMode="auto">
            <a:xfrm>
              <a:off x="539552" y="3501008"/>
              <a:ext cx="2507718" cy="229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275856" y="3933056"/>
              <a:ext cx="1066996" cy="23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300" b="1" dirty="0">
                  <a:latin typeface="Times New Roman" pitchFamily="18" charset="0"/>
                  <a:cs typeface="Times New Roman" pitchFamily="18" charset="0"/>
                </a:rPr>
                <a:t>MTD (MRPC)</a:t>
              </a:r>
            </a:p>
          </p:txBody>
        </p:sp>
        <p:cxnSp>
          <p:nvCxnSpPr>
            <p:cNvPr id="19" name="Straight Arrow Connector 10"/>
            <p:cNvCxnSpPr>
              <a:stCxn id="18" idx="1"/>
            </p:cNvCxnSpPr>
            <p:nvPr/>
          </p:nvCxnSpPr>
          <p:spPr>
            <a:xfrm rot="10800000" flipV="1">
              <a:off x="2942419" y="4050087"/>
              <a:ext cx="333436" cy="188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1"/>
            <p:cNvCxnSpPr/>
            <p:nvPr/>
          </p:nvCxnSpPr>
          <p:spPr>
            <a:xfrm>
              <a:off x="3390431" y="4440717"/>
              <a:ext cx="50015" cy="66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843808" y="5157192"/>
              <a:ext cx="1315427" cy="9629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Heavy</a:t>
            </a:r>
            <a:r>
              <a:rPr lang="cs-CZ" sz="3600" dirty="0" smtClean="0"/>
              <a:t> </a:t>
            </a:r>
            <a:r>
              <a:rPr lang="cs-CZ" sz="3600" dirty="0" err="1" smtClean="0"/>
              <a:t>Flavor</a:t>
            </a:r>
            <a:r>
              <a:rPr lang="cs-CZ" sz="3600" dirty="0" smtClean="0"/>
              <a:t> </a:t>
            </a:r>
            <a:r>
              <a:rPr lang="cs-CZ" sz="3600" dirty="0" err="1" smtClean="0"/>
              <a:t>Tracker</a:t>
            </a:r>
            <a:r>
              <a:rPr lang="cs-CZ" sz="3600" dirty="0" smtClean="0"/>
              <a:t> (HFT)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15841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Inner tracking system - </a:t>
            </a:r>
            <a:r>
              <a:rPr lang="en-US" sz="2000" dirty="0" err="1" smtClean="0"/>
              <a:t>precis</a:t>
            </a:r>
            <a:r>
              <a:rPr lang="cs-CZ" sz="2000" dirty="0" smtClean="0"/>
              <a:t>e</a:t>
            </a:r>
            <a:r>
              <a:rPr lang="en-US" sz="2000" dirty="0" smtClean="0"/>
              <a:t> pointing resolution</a:t>
            </a:r>
            <a:endParaRPr lang="cs-CZ" sz="2000" dirty="0" smtClean="0"/>
          </a:p>
          <a:p>
            <a:r>
              <a:rPr lang="cs-CZ" sz="2000" dirty="0" smtClean="0"/>
              <a:t>Study </a:t>
            </a:r>
            <a:r>
              <a:rPr lang="cs-CZ" sz="2000" dirty="0" err="1" smtClean="0"/>
              <a:t>of</a:t>
            </a:r>
            <a:r>
              <a:rPr lang="cs-CZ" sz="2000" dirty="0" smtClean="0"/>
              <a:t> non-prompt 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cs-CZ" sz="2000" dirty="0" smtClean="0">
                <a:latin typeface="Arial"/>
                <a:cs typeface="Arial"/>
              </a:rPr>
              <a:t> (B → 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cs-CZ" sz="2000" dirty="0" smtClean="0">
                <a:latin typeface="Arial"/>
                <a:cs typeface="Arial"/>
              </a:rPr>
              <a:t> + X;   c</a:t>
            </a:r>
            <a:r>
              <a:rPr lang="el-GR" sz="2000" dirty="0" smtClean="0">
                <a:latin typeface="Arial"/>
                <a:cs typeface="Arial"/>
              </a:rPr>
              <a:t>τ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el-GR" sz="2000" dirty="0" smtClean="0">
                <a:latin typeface="Arial"/>
                <a:cs typeface="Arial"/>
              </a:rPr>
              <a:t>≈</a:t>
            </a:r>
            <a:r>
              <a:rPr lang="cs-CZ" sz="2000" dirty="0" smtClean="0">
                <a:latin typeface="Arial"/>
                <a:cs typeface="Arial"/>
              </a:rPr>
              <a:t> 500 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cs-CZ" sz="2000" dirty="0" smtClean="0">
                <a:latin typeface="Arial"/>
                <a:cs typeface="Arial"/>
              </a:rPr>
              <a:t>m</a:t>
            </a:r>
            <a:r>
              <a:rPr lang="cs-CZ" sz="2000" dirty="0" smtClean="0">
                <a:cs typeface="Arial"/>
              </a:rPr>
              <a:t>)</a:t>
            </a:r>
          </a:p>
          <a:p>
            <a:r>
              <a:rPr lang="cs-CZ" sz="2000" dirty="0" err="1" smtClean="0">
                <a:cs typeface="Arial"/>
              </a:rPr>
              <a:t>Installed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for</a:t>
            </a:r>
            <a:r>
              <a:rPr lang="cs-CZ" sz="2000" dirty="0" smtClean="0">
                <a:cs typeface="Arial"/>
              </a:rPr>
              <a:t> </a:t>
            </a:r>
            <a:r>
              <a:rPr lang="cs-CZ" sz="2000" dirty="0" err="1" smtClean="0">
                <a:cs typeface="Arial"/>
              </a:rPr>
              <a:t>year</a:t>
            </a:r>
            <a:r>
              <a:rPr lang="cs-CZ" sz="2000" dirty="0" smtClean="0">
                <a:cs typeface="Arial"/>
              </a:rPr>
              <a:t> 2014</a:t>
            </a: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23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2" name="Obrázek 41" descr="H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96952"/>
            <a:ext cx="5256584" cy="3240360"/>
          </a:xfrm>
          <a:prstGeom prst="rect">
            <a:avLst/>
          </a:prstGeom>
        </p:spPr>
      </p:pic>
      <p:graphicFrame>
        <p:nvGraphicFramePr>
          <p:cNvPr id="43" name="Group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1064873"/>
              </p:ext>
            </p:extLst>
          </p:nvPr>
        </p:nvGraphicFramePr>
        <p:xfrm>
          <a:off x="107504" y="5373216"/>
          <a:ext cx="2808312" cy="1376960"/>
        </p:xfrm>
        <a:graphic>
          <a:graphicData uri="http://schemas.openxmlformats.org/drawingml/2006/table">
            <a:tbl>
              <a:tblPr/>
              <a:tblGrid>
                <a:gridCol w="552230"/>
                <a:gridCol w="473620"/>
                <a:gridCol w="1069084"/>
                <a:gridCol w="713378"/>
              </a:tblGrid>
              <a:tr h="561881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R/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  <a:sym typeface="Symbol" charset="0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  <a:sym typeface="Symbol" charset="0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23747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20  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740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1% X</a:t>
                      </a:r>
                      <a:r>
                        <a:rPr kumimoji="0" lang="en-US" altLang="zh-CN" sz="1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&lt;1.5% X</a:t>
                      </a:r>
                      <a:r>
                        <a:rPr kumimoji="0" lang="en-US" altLang="zh-CN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223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 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0.4% X</a:t>
                      </a:r>
                      <a:r>
                        <a:rPr kumimoji="0" lang="en-US" altLang="zh-CN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7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 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0.4% 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3150260" cy="22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véPole 43"/>
          <p:cNvSpPr txBox="1"/>
          <p:nvPr/>
        </p:nvSpPr>
        <p:spPr>
          <a:xfrm>
            <a:off x="6156176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Simulation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separation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prompt </a:t>
            </a:r>
            <a:r>
              <a:rPr lang="cs-CZ" sz="1200" dirty="0" err="1" smtClean="0"/>
              <a:t>and</a:t>
            </a:r>
            <a:r>
              <a:rPr lang="cs-CZ" sz="1200" dirty="0" smtClean="0"/>
              <a:t> non-prompt J/</a:t>
            </a:r>
            <a:r>
              <a:rPr lang="el-GR" sz="1200" dirty="0" smtClean="0">
                <a:latin typeface="Arial"/>
                <a:cs typeface="Arial"/>
              </a:rPr>
              <a:t>ψ</a:t>
            </a:r>
            <a:r>
              <a:rPr lang="cs-CZ" sz="1200" dirty="0" smtClean="0">
                <a:latin typeface="Arial"/>
                <a:cs typeface="Arial"/>
              </a:rPr>
              <a:t> </a:t>
            </a:r>
            <a:r>
              <a:rPr lang="cs-CZ" sz="1200" dirty="0" err="1" smtClean="0">
                <a:latin typeface="Arial"/>
                <a:cs typeface="Arial"/>
              </a:rPr>
              <a:t>using</a:t>
            </a:r>
            <a:r>
              <a:rPr lang="cs-CZ" sz="1200" dirty="0" smtClean="0">
                <a:latin typeface="Arial"/>
                <a:cs typeface="Arial"/>
              </a:rPr>
              <a:t> HFT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dirty="0" smtClean="0"/>
              <a:t>Summary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outlook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53650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J/</a:t>
            </a:r>
            <a:r>
              <a:rPr lang="en-US" sz="2400" dirty="0" smtClean="0">
                <a:latin typeface="Arial"/>
                <a:cs typeface="Arial"/>
              </a:rPr>
              <a:t>ψ in </a:t>
            </a:r>
            <a:r>
              <a:rPr lang="en-US" sz="2400" dirty="0" err="1" smtClean="0">
                <a:latin typeface="Arial"/>
                <a:cs typeface="Arial"/>
              </a:rPr>
              <a:t>Au+Au</a:t>
            </a:r>
            <a:r>
              <a:rPr lang="en-US" sz="2400" dirty="0" smtClean="0">
                <a:latin typeface="Arial"/>
                <a:cs typeface="Arial"/>
              </a:rPr>
              <a:t> at 200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sz="2000" dirty="0" smtClean="0">
                <a:latin typeface="Arial"/>
                <a:cs typeface="Arial"/>
              </a:rPr>
              <a:t>Suppression observed – increases with centrality and decreases with </a:t>
            </a:r>
            <a:r>
              <a:rPr lang="en-US" sz="2000" dirty="0" err="1" smtClean="0">
                <a:latin typeface="Arial"/>
                <a:cs typeface="Arial"/>
              </a:rPr>
              <a:t>p</a:t>
            </a:r>
            <a:r>
              <a:rPr lang="en-US" sz="2000" baseline="-25000" dirty="0" err="1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cs-CZ" sz="2000" dirty="0" err="1" smtClean="0">
                <a:latin typeface="Arial"/>
                <a:cs typeface="Arial"/>
              </a:rPr>
              <a:t>Eliptic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flow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consistent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with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zero</a:t>
            </a:r>
            <a:r>
              <a:rPr lang="cs-CZ" sz="2000" dirty="0" smtClean="0">
                <a:latin typeface="Arial"/>
                <a:cs typeface="Arial"/>
              </a:rPr>
              <a:t> (</a:t>
            </a:r>
            <a:r>
              <a:rPr lang="cs-CZ" sz="2000" dirty="0" err="1" smtClean="0">
                <a:latin typeface="Arial"/>
                <a:cs typeface="Arial"/>
              </a:rPr>
              <a:t>p</a:t>
            </a:r>
            <a:r>
              <a:rPr lang="cs-CZ" sz="2000" baseline="-25000" dirty="0" err="1" smtClean="0">
                <a:latin typeface="Arial"/>
                <a:cs typeface="Arial"/>
              </a:rPr>
              <a:t>T</a:t>
            </a:r>
            <a:r>
              <a:rPr lang="cs-CZ" sz="2000" dirty="0" smtClean="0">
                <a:latin typeface="Arial"/>
                <a:cs typeface="Arial"/>
              </a:rPr>
              <a:t>&gt;2 </a:t>
            </a:r>
            <a:r>
              <a:rPr lang="cs-CZ" sz="2000" dirty="0" err="1" smtClean="0">
                <a:latin typeface="Arial"/>
                <a:cs typeface="Arial"/>
              </a:rPr>
              <a:t>GeV</a:t>
            </a:r>
            <a:r>
              <a:rPr lang="cs-CZ" sz="2000" dirty="0" smtClean="0">
                <a:latin typeface="Arial"/>
                <a:cs typeface="Arial"/>
              </a:rPr>
              <a:t>/c)</a:t>
            </a:r>
          </a:p>
          <a:p>
            <a:pPr lvl="1"/>
            <a:endParaRPr lang="en-US" sz="21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J/ψ in </a:t>
            </a:r>
            <a:r>
              <a:rPr lang="en-US" sz="2400" dirty="0" err="1" smtClean="0">
                <a:latin typeface="Arial"/>
                <a:cs typeface="Arial"/>
              </a:rPr>
              <a:t>Au+Au</a:t>
            </a:r>
            <a:r>
              <a:rPr lang="en-US" sz="2400" dirty="0" smtClean="0">
                <a:latin typeface="Arial"/>
                <a:cs typeface="Arial"/>
              </a:rPr>
              <a:t> at 39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r>
              <a:rPr lang="en-US" sz="2400" dirty="0" smtClean="0">
                <a:latin typeface="Arial"/>
                <a:cs typeface="Arial"/>
              </a:rPr>
              <a:t> and 62</a:t>
            </a:r>
            <a:r>
              <a:rPr lang="cs-CZ" sz="2400" dirty="0" smtClean="0">
                <a:latin typeface="Arial"/>
                <a:cs typeface="Arial"/>
              </a:rPr>
              <a:t>.4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sz="2000" dirty="0" smtClean="0">
                <a:latin typeface="Arial"/>
                <a:cs typeface="Arial"/>
              </a:rPr>
              <a:t>Similar suppression as in 200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r>
              <a:rPr lang="en-US" sz="2000" dirty="0" smtClean="0">
                <a:latin typeface="Arial"/>
                <a:cs typeface="Arial"/>
              </a:rPr>
              <a:t> within uncertainties</a:t>
            </a:r>
          </a:p>
          <a:p>
            <a:endParaRPr lang="en-US" sz="2400" dirty="0" smtClean="0"/>
          </a:p>
          <a:p>
            <a:r>
              <a:rPr lang="en-US" sz="2400" dirty="0" smtClean="0"/>
              <a:t>J/</a:t>
            </a:r>
            <a:r>
              <a:rPr lang="en-US" sz="2400" dirty="0" smtClean="0">
                <a:latin typeface="Arial"/>
                <a:cs typeface="Arial"/>
              </a:rPr>
              <a:t>ψ in U+U collisions at 193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cs-CZ" sz="2000" dirty="0" err="1" smtClean="0">
                <a:latin typeface="Arial"/>
                <a:cs typeface="Arial"/>
              </a:rPr>
              <a:t>Suppresion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pattern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similar</a:t>
            </a:r>
            <a:r>
              <a:rPr lang="cs-CZ" sz="2000" dirty="0" smtClean="0">
                <a:latin typeface="Arial"/>
                <a:cs typeface="Arial"/>
              </a:rPr>
              <a:t> to Au+Au 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Outlook</a:t>
            </a:r>
          </a:p>
          <a:p>
            <a:pPr lvl="1"/>
            <a:r>
              <a:rPr lang="cs-CZ" sz="2000" dirty="0" smtClean="0">
                <a:latin typeface="Arial"/>
                <a:cs typeface="Arial"/>
              </a:rPr>
              <a:t>2014: </a:t>
            </a:r>
            <a:r>
              <a:rPr lang="cs-CZ" sz="2000" dirty="0" err="1" smtClean="0">
                <a:latin typeface="Arial"/>
                <a:cs typeface="Arial"/>
              </a:rPr>
              <a:t>Large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statistics</a:t>
            </a:r>
            <a:r>
              <a:rPr lang="cs-CZ" sz="2000" dirty="0" smtClean="0">
                <a:latin typeface="Arial"/>
                <a:cs typeface="Arial"/>
              </a:rPr>
              <a:t> Au+Au </a:t>
            </a:r>
            <a:r>
              <a:rPr lang="cs-CZ" sz="2000" dirty="0" err="1" smtClean="0">
                <a:latin typeface="Arial"/>
                <a:cs typeface="Arial"/>
              </a:rPr>
              <a:t>at</a:t>
            </a:r>
            <a:r>
              <a:rPr lang="cs-CZ" sz="2000" dirty="0" smtClean="0">
                <a:latin typeface="Arial"/>
                <a:cs typeface="Arial"/>
              </a:rPr>
              <a:t> 200 </a:t>
            </a:r>
            <a:r>
              <a:rPr lang="cs-CZ" sz="2000" dirty="0" err="1" smtClean="0">
                <a:latin typeface="Arial"/>
                <a:cs typeface="Arial"/>
              </a:rPr>
              <a:t>GeV</a:t>
            </a:r>
            <a:endParaRPr lang="en-US" sz="2000" dirty="0" smtClean="0">
              <a:latin typeface="Arial"/>
              <a:cs typeface="Arial"/>
            </a:endParaRPr>
          </a:p>
          <a:p>
            <a:pPr lvl="1"/>
            <a:r>
              <a:rPr lang="cs-CZ" sz="2000" dirty="0" err="1" smtClean="0">
                <a:latin typeface="Arial"/>
                <a:cs typeface="Arial"/>
              </a:rPr>
              <a:t>Muon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Telescope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dirty="0" err="1" smtClean="0">
                <a:latin typeface="Arial"/>
                <a:cs typeface="Arial"/>
              </a:rPr>
              <a:t>Detector</a:t>
            </a:r>
            <a:r>
              <a:rPr lang="cs-CZ" sz="2000" dirty="0" smtClean="0">
                <a:latin typeface="Arial"/>
                <a:cs typeface="Arial"/>
              </a:rPr>
              <a:t>: 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r>
              <a:rPr lang="cs-CZ" sz="2000" dirty="0" smtClean="0">
                <a:latin typeface="Arial"/>
                <a:cs typeface="Arial"/>
              </a:rPr>
              <a:t> → 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cs-CZ" sz="2000" baseline="30000" dirty="0" smtClean="0">
                <a:latin typeface="Arial"/>
                <a:cs typeface="Arial"/>
              </a:rPr>
              <a:t>+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cs-CZ" sz="2000" baseline="30000" dirty="0" smtClean="0">
                <a:latin typeface="Arial"/>
                <a:cs typeface="Arial"/>
              </a:rPr>
              <a:t>-</a:t>
            </a:r>
            <a:r>
              <a:rPr lang="cs-CZ" sz="2000" dirty="0" smtClean="0">
                <a:latin typeface="Arial"/>
                <a:cs typeface="Arial"/>
              </a:rPr>
              <a:t> 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Heavy Flavor Tracker: separation of prompt and non</a:t>
            </a:r>
            <a:r>
              <a:rPr lang="cs-CZ" sz="2000" dirty="0" smtClean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prompt J/</a:t>
            </a:r>
            <a:r>
              <a:rPr lang="el-GR" sz="2000" dirty="0" smtClean="0">
                <a:latin typeface="Arial"/>
                <a:cs typeface="Arial"/>
              </a:rPr>
              <a:t>ψ</a:t>
            </a:r>
            <a:endParaRPr lang="cs-CZ" sz="2000" dirty="0" smtClean="0">
              <a:latin typeface="Arial"/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24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153400" cy="990600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 smtClean="0"/>
              <a:t>Additional slides</a:t>
            </a:r>
            <a:endParaRPr lang="en-US" sz="4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25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Motivation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536504"/>
          </a:xfrm>
        </p:spPr>
        <p:txBody>
          <a:bodyPr>
            <a:noAutofit/>
          </a:bodyPr>
          <a:lstStyle/>
          <a:p>
            <a:r>
              <a:rPr lang="en-US" sz="1600" dirty="0" smtClean="0">
                <a:cs typeface="Arial"/>
              </a:rPr>
              <a:t>Mass of charm quark is high (~1.3 </a:t>
            </a:r>
            <a:r>
              <a:rPr lang="en-US" sz="1600" dirty="0" err="1" smtClean="0">
                <a:cs typeface="Arial"/>
              </a:rPr>
              <a:t>GeV</a:t>
            </a:r>
            <a:r>
              <a:rPr lang="en-US" sz="1600" dirty="0" smtClean="0">
                <a:cs typeface="Arial"/>
              </a:rPr>
              <a:t>/c</a:t>
            </a:r>
            <a:r>
              <a:rPr lang="en-US" sz="1600" baseline="30000" dirty="0" smtClean="0">
                <a:cs typeface="Arial"/>
              </a:rPr>
              <a:t>2</a:t>
            </a:r>
            <a:r>
              <a:rPr lang="en-US" sz="1600" dirty="0" smtClean="0">
                <a:cs typeface="Arial"/>
              </a:rPr>
              <a:t>)</a:t>
            </a:r>
          </a:p>
          <a:p>
            <a:pPr lvl="1"/>
            <a:r>
              <a:rPr lang="en-US" sz="1400" dirty="0" smtClean="0">
                <a:cs typeface="Arial"/>
              </a:rPr>
              <a:t>Production can be described by </a:t>
            </a:r>
            <a:r>
              <a:rPr lang="en-US" sz="1400" dirty="0" err="1" smtClean="0">
                <a:cs typeface="Arial"/>
              </a:rPr>
              <a:t>pQCD</a:t>
            </a:r>
            <a:endParaRPr lang="en-US" sz="1400" dirty="0" smtClean="0">
              <a:cs typeface="Arial"/>
            </a:endParaRPr>
          </a:p>
          <a:p>
            <a:pPr lvl="1"/>
            <a:r>
              <a:rPr lang="en-US" sz="1400" dirty="0" smtClean="0">
                <a:cs typeface="Arial"/>
              </a:rPr>
              <a:t>Produced early in hard processes</a:t>
            </a:r>
            <a:endParaRPr lang="en-US" sz="1600" dirty="0" smtClean="0">
              <a:cs typeface="Arial"/>
            </a:endParaRPr>
          </a:p>
          <a:p>
            <a:r>
              <a:rPr lang="en-US" sz="1600" dirty="0" err="1" smtClean="0">
                <a:cs typeface="Arial"/>
              </a:rPr>
              <a:t>Quarkonia</a:t>
            </a:r>
            <a:r>
              <a:rPr lang="en-US" sz="1600" dirty="0" smtClean="0">
                <a:cs typeface="Arial"/>
              </a:rPr>
              <a:t> (J/ψ, ϒ) are expected to be suppressed in QGP</a:t>
            </a:r>
          </a:p>
          <a:p>
            <a:pPr lvl="1"/>
            <a:r>
              <a:rPr lang="en-US" sz="1400" dirty="0" smtClean="0">
                <a:cs typeface="Arial"/>
              </a:rPr>
              <a:t>In-medium screening of color charge</a:t>
            </a:r>
            <a:r>
              <a:rPr lang="cs-CZ" sz="1400" dirty="0" smtClean="0">
                <a:cs typeface="Arial"/>
              </a:rPr>
              <a:t> – </a:t>
            </a:r>
            <a:r>
              <a:rPr lang="cs-CZ" sz="1400" dirty="0" err="1" smtClean="0">
                <a:cs typeface="Arial"/>
              </a:rPr>
              <a:t>temperature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dependent</a:t>
            </a:r>
            <a:endParaRPr lang="en-US" sz="1400" dirty="0" smtClean="0">
              <a:cs typeface="Arial"/>
            </a:endParaRPr>
          </a:p>
          <a:p>
            <a:pPr lvl="1"/>
            <a:endParaRPr lang="en-US" sz="1400" dirty="0" smtClean="0">
              <a:cs typeface="Arial"/>
            </a:endParaRPr>
          </a:p>
          <a:p>
            <a:pPr lvl="1"/>
            <a:endParaRPr lang="en-US" sz="14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r>
              <a:rPr lang="cs-CZ" sz="1700" dirty="0" err="1" smtClean="0">
                <a:cs typeface="Arial"/>
              </a:rPr>
              <a:t>Other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important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effects</a:t>
            </a:r>
            <a:r>
              <a:rPr lang="cs-CZ" sz="1700" dirty="0" smtClean="0">
                <a:cs typeface="Arial"/>
              </a:rPr>
              <a:t>:</a:t>
            </a:r>
          </a:p>
          <a:p>
            <a:pPr lvl="1"/>
            <a:r>
              <a:rPr lang="cs-CZ" sz="1400" dirty="0" err="1" smtClean="0">
                <a:cs typeface="Arial"/>
              </a:rPr>
              <a:t>Recombination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from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uncorrelated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charm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pairs</a:t>
            </a:r>
            <a:endParaRPr lang="cs-CZ" sz="1400" dirty="0" smtClean="0">
              <a:cs typeface="Arial"/>
            </a:endParaRPr>
          </a:p>
          <a:p>
            <a:pPr lvl="1"/>
            <a:r>
              <a:rPr lang="cs-CZ" sz="1400" dirty="0" err="1" smtClean="0">
                <a:cs typeface="Arial"/>
              </a:rPr>
              <a:t>Observed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yields</a:t>
            </a:r>
            <a:r>
              <a:rPr lang="cs-CZ" sz="1400" dirty="0" smtClean="0">
                <a:cs typeface="Arial"/>
              </a:rPr>
              <a:t> are a </a:t>
            </a:r>
            <a:r>
              <a:rPr lang="cs-CZ" sz="1400" dirty="0" err="1" smtClean="0">
                <a:cs typeface="Arial"/>
              </a:rPr>
              <a:t>mixture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of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direct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production</a:t>
            </a:r>
            <a:r>
              <a:rPr lang="cs-CZ" sz="1400" dirty="0" smtClean="0">
                <a:cs typeface="Arial"/>
              </a:rPr>
              <a:t> + </a:t>
            </a:r>
            <a:r>
              <a:rPr lang="cs-CZ" sz="1400" dirty="0" err="1" smtClean="0">
                <a:cs typeface="Arial"/>
              </a:rPr>
              <a:t>feeddown</a:t>
            </a:r>
            <a:r>
              <a:rPr lang="cs-CZ" sz="1400" dirty="0" smtClean="0">
                <a:cs typeface="Arial"/>
              </a:rPr>
              <a:t> (</a:t>
            </a:r>
            <a:r>
              <a:rPr lang="cs-CZ" sz="1400" dirty="0" err="1" smtClean="0">
                <a:cs typeface="Arial"/>
              </a:rPr>
              <a:t>also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from</a:t>
            </a:r>
            <a:r>
              <a:rPr lang="cs-CZ" sz="1400" dirty="0" smtClean="0">
                <a:cs typeface="Arial"/>
              </a:rPr>
              <a:t> B </a:t>
            </a:r>
            <a:r>
              <a:rPr lang="cs-CZ" sz="1400" dirty="0" err="1" smtClean="0">
                <a:cs typeface="Arial"/>
              </a:rPr>
              <a:t>meson</a:t>
            </a:r>
            <a:r>
              <a:rPr lang="cs-CZ" sz="1400" dirty="0" smtClean="0">
                <a:cs typeface="Arial"/>
              </a:rPr>
              <a:t>)</a:t>
            </a:r>
          </a:p>
          <a:p>
            <a:pPr lvl="1"/>
            <a:r>
              <a:rPr lang="cs-CZ" sz="1400" dirty="0" err="1" smtClean="0">
                <a:cs typeface="Arial"/>
              </a:rPr>
              <a:t>Cold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nuclear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effects</a:t>
            </a:r>
            <a:r>
              <a:rPr lang="cs-CZ" sz="1400" dirty="0" smtClean="0">
                <a:cs typeface="Arial"/>
              </a:rPr>
              <a:t> (such as </a:t>
            </a:r>
            <a:r>
              <a:rPr lang="cs-CZ" sz="1400" dirty="0" err="1" smtClean="0">
                <a:cs typeface="Arial"/>
              </a:rPr>
              <a:t>modification</a:t>
            </a:r>
            <a:r>
              <a:rPr lang="cs-CZ" sz="1400" dirty="0" smtClean="0">
                <a:cs typeface="Arial"/>
              </a:rPr>
              <a:t> to </a:t>
            </a:r>
            <a:r>
              <a:rPr lang="cs-CZ" sz="1400" dirty="0" err="1" smtClean="0">
                <a:cs typeface="Arial"/>
              </a:rPr>
              <a:t>PDFs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or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nuclear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absorption</a:t>
            </a:r>
            <a:r>
              <a:rPr lang="cs-CZ" sz="1400" smtClean="0">
                <a:cs typeface="Arial"/>
              </a:rPr>
              <a:t>)</a:t>
            </a:r>
            <a:endParaRPr lang="en-US" sz="1400" dirty="0" smtClean="0">
              <a:cs typeface="Arial"/>
            </a:endParaRPr>
          </a:p>
          <a:p>
            <a:pPr>
              <a:buNone/>
            </a:pPr>
            <a:endParaRPr lang="en-US" sz="16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26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5" t="2411" r="32590"/>
          <a:stretch>
            <a:fillRect/>
          </a:stretch>
        </p:blipFill>
        <p:spPr bwMode="auto">
          <a:xfrm>
            <a:off x="3563888" y="3284984"/>
            <a:ext cx="228557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831"/>
          <a:stretch>
            <a:fillRect/>
          </a:stretch>
        </p:blipFill>
        <p:spPr bwMode="auto">
          <a:xfrm>
            <a:off x="755576" y="3284984"/>
            <a:ext cx="2232248" cy="11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01"/>
          <a:stretch>
            <a:fillRect/>
          </a:stretch>
        </p:blipFill>
        <p:spPr bwMode="auto">
          <a:xfrm>
            <a:off x="6516216" y="3284984"/>
            <a:ext cx="2160240" cy="12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156176" y="4365104"/>
            <a:ext cx="2880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1100" dirty="0" smtClean="0">
                <a:latin typeface="+mn-lt"/>
              </a:rPr>
              <a:t>Satz</a:t>
            </a:r>
            <a:r>
              <a:rPr lang="pt-BR" sz="1100" dirty="0">
                <a:latin typeface="+mn-lt"/>
              </a:rPr>
              <a:t>, Nucl. Phys. </a:t>
            </a:r>
            <a:r>
              <a:rPr lang="pt-BR" sz="1100" dirty="0" smtClean="0">
                <a:latin typeface="+mn-lt"/>
              </a:rPr>
              <a:t>A783:</a:t>
            </a:r>
            <a:r>
              <a:rPr lang="cs-CZ" sz="1100" dirty="0" smtClean="0">
                <a:latin typeface="+mn-lt"/>
              </a:rPr>
              <a:t> </a:t>
            </a:r>
            <a:r>
              <a:rPr lang="pt-BR" sz="1100" dirty="0" smtClean="0">
                <a:latin typeface="+mn-lt"/>
              </a:rPr>
              <a:t>249-260(2007</a:t>
            </a:r>
            <a:r>
              <a:rPr lang="pt-BR" sz="11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STAR experiment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56176" y="1700808"/>
            <a:ext cx="2609872" cy="4536504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Brookhaven</a:t>
            </a:r>
            <a:r>
              <a:rPr lang="cs-CZ" sz="1800" dirty="0" smtClean="0"/>
              <a:t> </a:t>
            </a:r>
            <a:r>
              <a:rPr lang="cs-CZ" sz="1800" dirty="0" err="1" smtClean="0"/>
              <a:t>National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Laboratory</a:t>
            </a:r>
            <a:r>
              <a:rPr lang="cs-CZ" sz="1800" dirty="0" smtClean="0"/>
              <a:t>, USA</a:t>
            </a:r>
            <a:endParaRPr lang="cs-CZ" sz="1600" dirty="0" smtClean="0"/>
          </a:p>
          <a:p>
            <a:r>
              <a:rPr lang="cs-CZ" sz="1800" dirty="0" err="1" smtClean="0"/>
              <a:t>Time</a:t>
            </a:r>
            <a:r>
              <a:rPr lang="cs-CZ" sz="1800" dirty="0" smtClean="0"/>
              <a:t> </a:t>
            </a:r>
            <a:r>
              <a:rPr lang="cs-CZ" sz="1800" dirty="0" err="1" smtClean="0"/>
              <a:t>Projection</a:t>
            </a:r>
            <a:r>
              <a:rPr lang="cs-CZ" sz="1800" dirty="0" smtClean="0"/>
              <a:t> </a:t>
            </a:r>
            <a:r>
              <a:rPr lang="cs-CZ" sz="1800" dirty="0" err="1" smtClean="0"/>
              <a:t>Chamber</a:t>
            </a:r>
            <a:r>
              <a:rPr lang="cs-CZ" sz="1800" dirty="0" smtClean="0"/>
              <a:t> (TPC)</a:t>
            </a:r>
          </a:p>
          <a:p>
            <a:pPr lvl="1"/>
            <a:r>
              <a:rPr lang="cs-CZ" sz="1600" dirty="0" err="1" smtClean="0"/>
              <a:t>Particle</a:t>
            </a:r>
            <a:r>
              <a:rPr lang="cs-CZ" sz="1600" dirty="0" smtClean="0"/>
              <a:t> </a:t>
            </a:r>
            <a:r>
              <a:rPr lang="cs-CZ" sz="1600" dirty="0" err="1" smtClean="0"/>
              <a:t>momentum</a:t>
            </a:r>
            <a:r>
              <a:rPr lang="cs-CZ" sz="1600" dirty="0" smtClean="0"/>
              <a:t>, </a:t>
            </a:r>
            <a:r>
              <a:rPr lang="cs-CZ" sz="1600" dirty="0" err="1" smtClean="0"/>
              <a:t>dE</a:t>
            </a:r>
            <a:r>
              <a:rPr lang="cs-CZ" sz="1600" dirty="0" smtClean="0"/>
              <a:t>/</a:t>
            </a:r>
            <a:r>
              <a:rPr lang="cs-CZ" sz="1600" dirty="0" err="1" smtClean="0"/>
              <a:t>dx</a:t>
            </a:r>
            <a:endParaRPr lang="cs-CZ" sz="1600" dirty="0" smtClean="0"/>
          </a:p>
          <a:p>
            <a:r>
              <a:rPr lang="cs-CZ" sz="1800" dirty="0" err="1" smtClean="0"/>
              <a:t>Time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Flight</a:t>
            </a:r>
            <a:r>
              <a:rPr lang="cs-CZ" sz="1800" dirty="0" smtClean="0"/>
              <a:t> (TOF)</a:t>
            </a:r>
          </a:p>
          <a:p>
            <a:pPr lvl="1"/>
            <a:r>
              <a:rPr lang="cs-CZ" sz="1600" dirty="0" err="1" smtClean="0"/>
              <a:t>Particle</a:t>
            </a:r>
            <a:r>
              <a:rPr lang="cs-CZ" sz="1600" dirty="0" smtClean="0"/>
              <a:t> </a:t>
            </a:r>
            <a:r>
              <a:rPr lang="cs-CZ" sz="1600" dirty="0" err="1" smtClean="0"/>
              <a:t>velocity</a:t>
            </a:r>
            <a:r>
              <a:rPr lang="cs-CZ" sz="1600" dirty="0" smtClean="0"/>
              <a:t> (1/</a:t>
            </a:r>
            <a:r>
              <a:rPr lang="el-GR" sz="1600" dirty="0" smtClean="0"/>
              <a:t>β</a:t>
            </a:r>
            <a:r>
              <a:rPr lang="cs-CZ" sz="1600" dirty="0" smtClean="0"/>
              <a:t>)</a:t>
            </a:r>
          </a:p>
          <a:p>
            <a:r>
              <a:rPr lang="cs-CZ" sz="1800" dirty="0" err="1" smtClean="0"/>
              <a:t>Barrel</a:t>
            </a:r>
            <a:r>
              <a:rPr lang="cs-CZ" sz="1800" dirty="0" smtClean="0"/>
              <a:t> </a:t>
            </a:r>
            <a:r>
              <a:rPr lang="cs-CZ" sz="1800" dirty="0" err="1" smtClean="0"/>
              <a:t>Electromagnetic</a:t>
            </a:r>
            <a:r>
              <a:rPr lang="cs-CZ" sz="1800" dirty="0" smtClean="0"/>
              <a:t> </a:t>
            </a:r>
            <a:r>
              <a:rPr lang="cs-CZ" sz="1800" dirty="0" err="1" smtClean="0"/>
              <a:t>Calorimeter</a:t>
            </a:r>
            <a:r>
              <a:rPr lang="cs-CZ" sz="1800" dirty="0" smtClean="0"/>
              <a:t> (BEMC)</a:t>
            </a:r>
          </a:p>
          <a:p>
            <a:pPr lvl="1"/>
            <a:r>
              <a:rPr lang="cs-CZ" sz="1600" dirty="0" err="1" smtClean="0"/>
              <a:t>Electron</a:t>
            </a:r>
            <a:r>
              <a:rPr lang="cs-CZ" sz="1600" dirty="0" smtClean="0"/>
              <a:t>/</a:t>
            </a:r>
            <a:r>
              <a:rPr lang="cs-CZ" sz="1600" dirty="0" err="1" smtClean="0"/>
              <a:t>photon</a:t>
            </a:r>
            <a:r>
              <a:rPr lang="cs-CZ" sz="1600" dirty="0" smtClean="0"/>
              <a:t> </a:t>
            </a:r>
            <a:r>
              <a:rPr lang="cs-CZ" sz="1600" dirty="0" err="1" smtClean="0"/>
              <a:t>energy</a:t>
            </a:r>
            <a:endParaRPr lang="cs-CZ" sz="16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27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1700808"/>
            <a:ext cx="55446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72816"/>
            <a:ext cx="4178825" cy="4320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Electron</a:t>
            </a:r>
            <a:r>
              <a:rPr lang="cs-CZ" sz="3600" dirty="0" smtClean="0"/>
              <a:t> ID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4680520" cy="468052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J/</a:t>
            </a:r>
            <a:r>
              <a:rPr lang="el-GR" sz="1800" dirty="0" smtClean="0">
                <a:latin typeface="Arial"/>
                <a:cs typeface="Arial"/>
              </a:rPr>
              <a:t>ψ</a:t>
            </a:r>
            <a:r>
              <a:rPr lang="cs-CZ" sz="1800" dirty="0" smtClean="0">
                <a:latin typeface="Arial"/>
                <a:cs typeface="Arial"/>
              </a:rPr>
              <a:t> →</a:t>
            </a:r>
            <a:r>
              <a:rPr lang="cs-CZ" sz="1800" dirty="0" smtClean="0"/>
              <a:t> e</a:t>
            </a:r>
            <a:r>
              <a:rPr lang="cs-CZ" sz="1800" baseline="30000" dirty="0" smtClean="0"/>
              <a:t>+</a:t>
            </a:r>
            <a:r>
              <a:rPr lang="cs-CZ" sz="1800" dirty="0" smtClean="0"/>
              <a:t>e</a:t>
            </a:r>
            <a:r>
              <a:rPr lang="cs-CZ" sz="1800" baseline="30000" dirty="0" smtClean="0"/>
              <a:t>-</a:t>
            </a:r>
            <a:r>
              <a:rPr lang="cs-CZ" sz="1800" dirty="0" smtClean="0"/>
              <a:t> (B.R. 5.9%)</a:t>
            </a:r>
          </a:p>
          <a:p>
            <a:r>
              <a:rPr lang="en-US" sz="1800" dirty="0" smtClean="0"/>
              <a:t>TPC:</a:t>
            </a:r>
            <a:endParaRPr lang="cs-CZ" sz="1800" dirty="0" smtClean="0"/>
          </a:p>
          <a:p>
            <a:pPr lvl="1"/>
            <a:r>
              <a:rPr lang="cs-CZ" sz="1600" dirty="0" smtClean="0"/>
              <a:t>n</a:t>
            </a:r>
            <a:r>
              <a:rPr lang="el-GR" sz="1600" dirty="0" smtClean="0"/>
              <a:t>σ</a:t>
            </a:r>
            <a:r>
              <a:rPr lang="cs-CZ" sz="1600" dirty="0" smtClean="0"/>
              <a:t> – distance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expected</a:t>
            </a:r>
            <a:r>
              <a:rPr lang="cs-CZ" sz="1600" dirty="0" smtClean="0"/>
              <a:t> </a:t>
            </a:r>
            <a:r>
              <a:rPr lang="cs-CZ" sz="1600" dirty="0" err="1" smtClean="0"/>
              <a:t>mean</a:t>
            </a:r>
            <a:r>
              <a:rPr lang="cs-CZ" sz="1600" dirty="0" smtClean="0"/>
              <a:t> </a:t>
            </a:r>
            <a:r>
              <a:rPr lang="cs-CZ" sz="1600" dirty="0" err="1" smtClean="0"/>
              <a:t>value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dE</a:t>
            </a:r>
            <a:r>
              <a:rPr lang="cs-CZ" sz="1600" dirty="0" smtClean="0"/>
              <a:t>/</a:t>
            </a:r>
            <a:r>
              <a:rPr lang="cs-CZ" sz="1600" dirty="0" err="1" smtClean="0"/>
              <a:t>dx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expressed</a:t>
            </a:r>
            <a:r>
              <a:rPr lang="cs-CZ" sz="1600" dirty="0" smtClean="0"/>
              <a:t> as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err="1" smtClean="0"/>
              <a:t>of</a:t>
            </a:r>
            <a:r>
              <a:rPr lang="cs-CZ" sz="1600" dirty="0" smtClean="0"/>
              <a:t> standard </a:t>
            </a:r>
            <a:r>
              <a:rPr lang="cs-CZ" sz="1600" dirty="0" err="1" smtClean="0"/>
              <a:t>deviations</a:t>
            </a:r>
            <a:endParaRPr lang="en-US" sz="1600" dirty="0" smtClean="0"/>
          </a:p>
          <a:p>
            <a:pPr lvl="1"/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en-US" sz="1600" dirty="0" smtClean="0"/>
              <a:t>-1.5 &lt; </a:t>
            </a:r>
            <a:r>
              <a:rPr lang="en-US" sz="1600" dirty="0" err="1" smtClean="0"/>
              <a:t>nσ</a:t>
            </a:r>
            <a:r>
              <a:rPr lang="en-US" sz="1600" baseline="-25000" dirty="0" err="1" smtClean="0"/>
              <a:t>ele</a:t>
            </a:r>
            <a:r>
              <a:rPr lang="cs-CZ" sz="1600" baseline="-25000" dirty="0" smtClean="0"/>
              <a:t>c</a:t>
            </a:r>
            <a:r>
              <a:rPr lang="en-US" sz="1600" baseline="-25000" dirty="0" err="1" smtClean="0"/>
              <a:t>tron</a:t>
            </a:r>
            <a:r>
              <a:rPr lang="en-US" sz="1600" dirty="0" smtClean="0"/>
              <a:t> &lt; 2.0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0000"/>
          </a:xfrm>
        </p:spPr>
        <p:txBody>
          <a:bodyPr/>
          <a:lstStyle/>
          <a:p>
            <a:pPr algn="r"/>
            <a:r>
              <a:rPr lang="cs-CZ" dirty="0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3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1621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|1/</a:t>
            </a:r>
            <a:r>
              <a:rPr lang="el-GR" sz="1400" dirty="0" smtClean="0"/>
              <a:t>β</a:t>
            </a:r>
            <a:r>
              <a:rPr lang="en-US" sz="1400" dirty="0" smtClean="0"/>
              <a:t> - 1| &lt; 0.03</a:t>
            </a:r>
            <a:endParaRPr lang="en-US" sz="1400" dirty="0"/>
          </a:p>
        </p:txBody>
      </p:sp>
      <p:sp>
        <p:nvSpPr>
          <p:cNvPr id="15" name="TextovéPole 14"/>
          <p:cNvSpPr txBox="1"/>
          <p:nvPr/>
        </p:nvSpPr>
        <p:spPr>
          <a:xfrm rot="5400000">
            <a:off x="8362292" y="25910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TPC </a:t>
            </a:r>
            <a:r>
              <a:rPr lang="cs-CZ" sz="1400" dirty="0" err="1" smtClean="0"/>
              <a:t>only</a:t>
            </a:r>
            <a:endParaRPr lang="en-US" sz="1400" dirty="0"/>
          </a:p>
        </p:txBody>
      </p:sp>
      <p:sp>
        <p:nvSpPr>
          <p:cNvPr id="16" name="Obdélník 15"/>
          <p:cNvSpPr/>
          <p:nvPr/>
        </p:nvSpPr>
        <p:spPr>
          <a:xfrm>
            <a:off x="4860032" y="3789040"/>
            <a:ext cx="4176464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内容占位符 2"/>
          <p:cNvPicPr>
            <a:picLocks noChangeAspect="1"/>
          </p:cNvPicPr>
          <p:nvPr/>
        </p:nvPicPr>
        <p:blipFill>
          <a:blip r:embed="rId3" cstate="print"/>
          <a:srcRect t="89240"/>
          <a:stretch>
            <a:fillRect/>
          </a:stretch>
        </p:blipFill>
        <p:spPr>
          <a:xfrm>
            <a:off x="4788024" y="3772800"/>
            <a:ext cx="4178825" cy="46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72816"/>
            <a:ext cx="4178825" cy="4320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Electron</a:t>
            </a:r>
            <a:r>
              <a:rPr lang="cs-CZ" sz="3600" dirty="0" smtClean="0"/>
              <a:t> ID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4680520" cy="468052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J/</a:t>
            </a:r>
            <a:r>
              <a:rPr lang="el-GR" sz="1800" dirty="0" smtClean="0">
                <a:latin typeface="Arial"/>
                <a:cs typeface="Arial"/>
              </a:rPr>
              <a:t>ψ</a:t>
            </a:r>
            <a:r>
              <a:rPr lang="cs-CZ" sz="1800" dirty="0" smtClean="0">
                <a:latin typeface="Arial"/>
                <a:cs typeface="Arial"/>
              </a:rPr>
              <a:t> →</a:t>
            </a:r>
            <a:r>
              <a:rPr lang="cs-CZ" sz="1800" dirty="0" smtClean="0"/>
              <a:t> e</a:t>
            </a:r>
            <a:r>
              <a:rPr lang="cs-CZ" sz="1800" baseline="30000" dirty="0" smtClean="0"/>
              <a:t>+</a:t>
            </a:r>
            <a:r>
              <a:rPr lang="cs-CZ" sz="1800" dirty="0" smtClean="0"/>
              <a:t>e</a:t>
            </a:r>
            <a:r>
              <a:rPr lang="cs-CZ" sz="1800" baseline="30000" dirty="0" smtClean="0"/>
              <a:t>-</a:t>
            </a:r>
            <a:r>
              <a:rPr lang="cs-CZ" sz="1800" dirty="0" smtClean="0"/>
              <a:t> (B.R. 5.9%)</a:t>
            </a:r>
          </a:p>
          <a:p>
            <a:r>
              <a:rPr lang="en-US" sz="1800" dirty="0" smtClean="0"/>
              <a:t>TPC:</a:t>
            </a:r>
            <a:endParaRPr lang="cs-CZ" sz="1800" dirty="0" smtClean="0"/>
          </a:p>
          <a:p>
            <a:pPr lvl="1"/>
            <a:r>
              <a:rPr lang="cs-CZ" sz="1600" dirty="0" smtClean="0"/>
              <a:t>n</a:t>
            </a:r>
            <a:r>
              <a:rPr lang="el-GR" sz="1600" dirty="0" smtClean="0"/>
              <a:t>σ</a:t>
            </a:r>
            <a:r>
              <a:rPr lang="cs-CZ" sz="1600" dirty="0" smtClean="0"/>
              <a:t> – distance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expected</a:t>
            </a:r>
            <a:r>
              <a:rPr lang="cs-CZ" sz="1600" dirty="0" smtClean="0"/>
              <a:t> </a:t>
            </a:r>
            <a:r>
              <a:rPr lang="cs-CZ" sz="1600" dirty="0" err="1" smtClean="0"/>
              <a:t>mean</a:t>
            </a:r>
            <a:r>
              <a:rPr lang="cs-CZ" sz="1600" dirty="0" smtClean="0"/>
              <a:t> </a:t>
            </a:r>
            <a:r>
              <a:rPr lang="cs-CZ" sz="1600" dirty="0" err="1" smtClean="0"/>
              <a:t>value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dE</a:t>
            </a:r>
            <a:r>
              <a:rPr lang="cs-CZ" sz="1600" dirty="0" smtClean="0"/>
              <a:t>/</a:t>
            </a:r>
            <a:r>
              <a:rPr lang="cs-CZ" sz="1600" dirty="0" err="1" smtClean="0"/>
              <a:t>dx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expressed</a:t>
            </a:r>
            <a:r>
              <a:rPr lang="cs-CZ" sz="1600" dirty="0" smtClean="0"/>
              <a:t> as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err="1" smtClean="0"/>
              <a:t>of</a:t>
            </a:r>
            <a:r>
              <a:rPr lang="cs-CZ" sz="1600" dirty="0" smtClean="0"/>
              <a:t> standard </a:t>
            </a:r>
            <a:r>
              <a:rPr lang="cs-CZ" sz="1600" dirty="0" err="1" smtClean="0"/>
              <a:t>deviations</a:t>
            </a:r>
            <a:endParaRPr lang="en-US" sz="1600" dirty="0" smtClean="0"/>
          </a:p>
          <a:p>
            <a:pPr lvl="1"/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en-US" sz="1600" dirty="0" smtClean="0"/>
              <a:t>-1.5 &lt; </a:t>
            </a:r>
            <a:r>
              <a:rPr lang="en-US" sz="1600" dirty="0" err="1" smtClean="0"/>
              <a:t>nσ</a:t>
            </a:r>
            <a:r>
              <a:rPr lang="en-US" sz="1600" baseline="-25000" dirty="0" err="1" smtClean="0"/>
              <a:t>ele</a:t>
            </a:r>
            <a:r>
              <a:rPr lang="cs-CZ" sz="1600" baseline="-25000" dirty="0" smtClean="0"/>
              <a:t>c</a:t>
            </a:r>
            <a:r>
              <a:rPr lang="en-US" sz="1600" baseline="-25000" dirty="0" err="1" smtClean="0"/>
              <a:t>tron</a:t>
            </a:r>
            <a:r>
              <a:rPr lang="en-US" sz="1600" dirty="0" smtClean="0"/>
              <a:t> &lt; 2.0</a:t>
            </a:r>
          </a:p>
          <a:p>
            <a:r>
              <a:rPr lang="en-US" sz="1800" dirty="0" smtClean="0"/>
              <a:t>TOF:</a:t>
            </a:r>
          </a:p>
          <a:p>
            <a:pPr lvl="1"/>
            <a:r>
              <a:rPr lang="cs-CZ" sz="1600" dirty="0" err="1" smtClean="0"/>
              <a:t>Used</a:t>
            </a:r>
            <a:r>
              <a:rPr lang="cs-CZ" sz="1600" dirty="0" smtClean="0"/>
              <a:t> </a:t>
            </a:r>
            <a:r>
              <a:rPr lang="cs-CZ" sz="1600" dirty="0" err="1" smtClean="0"/>
              <a:t>mainly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en-US" sz="1600" dirty="0" smtClean="0"/>
              <a:t>p </a:t>
            </a:r>
            <a:r>
              <a:rPr lang="cs-CZ" sz="1600" dirty="0" smtClean="0"/>
              <a:t>&lt; </a:t>
            </a:r>
            <a:r>
              <a:rPr lang="en-US" sz="1600" dirty="0" smtClean="0"/>
              <a:t>~1</a:t>
            </a:r>
            <a:r>
              <a:rPr lang="cs-CZ" sz="1600" dirty="0" smtClean="0"/>
              <a:t>.4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</a:p>
          <a:p>
            <a:pPr lvl="1"/>
            <a:r>
              <a:rPr lang="en-US" sz="1600" dirty="0" smtClean="0"/>
              <a:t>0.97 &lt; 1/β &lt; 1.03</a:t>
            </a:r>
            <a:r>
              <a:rPr lang="cs-CZ" sz="1600" dirty="0" smtClean="0"/>
              <a:t> (as </a:t>
            </a:r>
            <a:r>
              <a:rPr lang="el-GR" sz="1600" dirty="0" smtClean="0"/>
              <a:t>β</a:t>
            </a:r>
            <a:r>
              <a:rPr lang="cs-CZ" sz="1600" baseline="-25000" dirty="0" err="1" smtClean="0"/>
              <a:t>electron</a:t>
            </a:r>
            <a:r>
              <a:rPr lang="cs-CZ" sz="1600" dirty="0" smtClean="0"/>
              <a:t> ≈ 1)</a:t>
            </a:r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4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04248" y="37890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|1/</a:t>
            </a:r>
            <a:r>
              <a:rPr lang="el-GR" sz="1400" dirty="0" smtClean="0"/>
              <a:t>β</a:t>
            </a:r>
            <a:r>
              <a:rPr lang="en-US" sz="1400" dirty="0" smtClean="0"/>
              <a:t> - 1| &lt; 0.03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362292" y="25910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TPC </a:t>
            </a:r>
            <a:r>
              <a:rPr lang="cs-CZ" sz="1400" dirty="0" err="1" smtClean="0"/>
              <a:t>only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 rot="5400000">
            <a:off x="8218276" y="4679267"/>
            <a:ext cx="136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TPC + TOF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72816"/>
            <a:ext cx="4178825" cy="4320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err="1" smtClean="0"/>
              <a:t>Electron</a:t>
            </a:r>
            <a:r>
              <a:rPr lang="cs-CZ" sz="3600" dirty="0" smtClean="0"/>
              <a:t> ID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4608512" cy="4680520"/>
          </a:xfrm>
        </p:spPr>
        <p:txBody>
          <a:bodyPr>
            <a:noAutofit/>
          </a:bodyPr>
          <a:lstStyle/>
          <a:p>
            <a:r>
              <a:rPr lang="cs-CZ" sz="1800" dirty="0" smtClean="0"/>
              <a:t>J/</a:t>
            </a:r>
            <a:r>
              <a:rPr lang="el-GR" sz="1800" dirty="0" smtClean="0">
                <a:latin typeface="Arial"/>
                <a:cs typeface="Arial"/>
              </a:rPr>
              <a:t>ψ</a:t>
            </a:r>
            <a:r>
              <a:rPr lang="cs-CZ" sz="1800" dirty="0" smtClean="0">
                <a:latin typeface="Arial"/>
                <a:cs typeface="Arial"/>
              </a:rPr>
              <a:t> →</a:t>
            </a:r>
            <a:r>
              <a:rPr lang="cs-CZ" sz="1800" dirty="0" smtClean="0"/>
              <a:t> e</a:t>
            </a:r>
            <a:r>
              <a:rPr lang="cs-CZ" sz="1800" baseline="30000" dirty="0" smtClean="0"/>
              <a:t>+</a:t>
            </a:r>
            <a:r>
              <a:rPr lang="cs-CZ" sz="1800" dirty="0" smtClean="0"/>
              <a:t>e</a:t>
            </a:r>
            <a:r>
              <a:rPr lang="cs-CZ" sz="1800" baseline="30000" dirty="0" smtClean="0"/>
              <a:t>-</a:t>
            </a:r>
            <a:r>
              <a:rPr lang="cs-CZ" sz="1800" dirty="0" smtClean="0"/>
              <a:t> (B.R. 5.9%)</a:t>
            </a:r>
          </a:p>
          <a:p>
            <a:r>
              <a:rPr lang="en-US" sz="1800" dirty="0" smtClean="0"/>
              <a:t>TPC:</a:t>
            </a:r>
            <a:endParaRPr lang="cs-CZ" sz="1800" dirty="0" smtClean="0"/>
          </a:p>
          <a:p>
            <a:pPr lvl="1"/>
            <a:r>
              <a:rPr lang="cs-CZ" sz="1600" dirty="0" smtClean="0"/>
              <a:t>n</a:t>
            </a:r>
            <a:r>
              <a:rPr lang="el-GR" sz="1600" dirty="0" smtClean="0"/>
              <a:t>σ</a:t>
            </a:r>
            <a:r>
              <a:rPr lang="cs-CZ" sz="1600" dirty="0" smtClean="0"/>
              <a:t> – distance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expected</a:t>
            </a:r>
            <a:r>
              <a:rPr lang="cs-CZ" sz="1600" dirty="0" smtClean="0"/>
              <a:t> </a:t>
            </a:r>
            <a:r>
              <a:rPr lang="cs-CZ" sz="1600" dirty="0" err="1" smtClean="0"/>
              <a:t>mean</a:t>
            </a:r>
            <a:r>
              <a:rPr lang="cs-CZ" sz="1600" dirty="0" smtClean="0"/>
              <a:t> </a:t>
            </a:r>
            <a:r>
              <a:rPr lang="cs-CZ" sz="1600" dirty="0" err="1" smtClean="0"/>
              <a:t>value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dE</a:t>
            </a:r>
            <a:r>
              <a:rPr lang="cs-CZ" sz="1600" dirty="0" smtClean="0"/>
              <a:t>/</a:t>
            </a:r>
            <a:r>
              <a:rPr lang="cs-CZ" sz="1600" dirty="0" err="1" smtClean="0"/>
              <a:t>dx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expressed</a:t>
            </a:r>
            <a:r>
              <a:rPr lang="cs-CZ" sz="1600" dirty="0" smtClean="0"/>
              <a:t> as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err="1" smtClean="0"/>
              <a:t>of</a:t>
            </a:r>
            <a:r>
              <a:rPr lang="cs-CZ" sz="1600" dirty="0" smtClean="0"/>
              <a:t> standard </a:t>
            </a:r>
            <a:r>
              <a:rPr lang="cs-CZ" sz="1600" dirty="0" err="1" smtClean="0"/>
              <a:t>deviations</a:t>
            </a:r>
            <a:endParaRPr lang="en-US" sz="1600" dirty="0" smtClean="0"/>
          </a:p>
          <a:p>
            <a:pPr lvl="1"/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en-US" sz="1600" dirty="0" smtClean="0"/>
              <a:t>-1.5 &lt; </a:t>
            </a:r>
            <a:r>
              <a:rPr lang="en-US" sz="1600" dirty="0" err="1" smtClean="0"/>
              <a:t>nσ</a:t>
            </a:r>
            <a:r>
              <a:rPr lang="en-US" sz="1600" baseline="-25000" dirty="0" err="1" smtClean="0"/>
              <a:t>ele</a:t>
            </a:r>
            <a:r>
              <a:rPr lang="cs-CZ" sz="1600" baseline="-25000" dirty="0" smtClean="0"/>
              <a:t>c</a:t>
            </a:r>
            <a:r>
              <a:rPr lang="en-US" sz="1600" baseline="-25000" dirty="0" err="1" smtClean="0"/>
              <a:t>tron</a:t>
            </a:r>
            <a:r>
              <a:rPr lang="en-US" sz="1600" dirty="0" smtClean="0"/>
              <a:t> &lt; 2.0</a:t>
            </a:r>
          </a:p>
          <a:p>
            <a:r>
              <a:rPr lang="en-US" sz="1800" dirty="0" smtClean="0"/>
              <a:t>TOF:</a:t>
            </a:r>
          </a:p>
          <a:p>
            <a:pPr lvl="1"/>
            <a:r>
              <a:rPr lang="cs-CZ" sz="1600" dirty="0" err="1" smtClean="0"/>
              <a:t>Used</a:t>
            </a:r>
            <a:r>
              <a:rPr lang="cs-CZ" sz="1600" dirty="0" smtClean="0"/>
              <a:t> </a:t>
            </a:r>
            <a:r>
              <a:rPr lang="cs-CZ" sz="1600" dirty="0" err="1" smtClean="0"/>
              <a:t>mainly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en-US" sz="1600" dirty="0" smtClean="0"/>
              <a:t>p </a:t>
            </a:r>
            <a:r>
              <a:rPr lang="cs-CZ" sz="1600" dirty="0" smtClean="0"/>
              <a:t>&lt; </a:t>
            </a:r>
            <a:r>
              <a:rPr lang="en-US" sz="1600" dirty="0" smtClean="0"/>
              <a:t>~1</a:t>
            </a:r>
            <a:r>
              <a:rPr lang="cs-CZ" sz="1600" dirty="0" smtClean="0"/>
              <a:t>.4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</a:p>
          <a:p>
            <a:pPr lvl="1"/>
            <a:r>
              <a:rPr lang="en-US" sz="1600" dirty="0" smtClean="0"/>
              <a:t>0.97 &lt; 1/β &lt; 1.03</a:t>
            </a:r>
            <a:r>
              <a:rPr lang="cs-CZ" sz="1600" dirty="0" smtClean="0"/>
              <a:t> (as </a:t>
            </a:r>
            <a:r>
              <a:rPr lang="el-GR" sz="1600" dirty="0" smtClean="0"/>
              <a:t>β</a:t>
            </a:r>
            <a:r>
              <a:rPr lang="cs-CZ" sz="1600" baseline="-25000" dirty="0" err="1" smtClean="0"/>
              <a:t>electron</a:t>
            </a:r>
            <a:r>
              <a:rPr lang="cs-CZ" sz="1600" dirty="0" smtClean="0"/>
              <a:t> ≈ 1)</a:t>
            </a:r>
            <a:endParaRPr lang="en-US" sz="1600" dirty="0" smtClean="0"/>
          </a:p>
          <a:p>
            <a:r>
              <a:rPr lang="en-US" sz="1800" dirty="0" smtClean="0"/>
              <a:t>BEMC:</a:t>
            </a:r>
          </a:p>
          <a:p>
            <a:pPr lvl="1"/>
            <a:r>
              <a:rPr lang="cs-CZ" sz="1600" dirty="0" err="1" smtClean="0"/>
              <a:t>Used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en-US" sz="1600" dirty="0" smtClean="0"/>
              <a:t>p &gt; ~ 1</a:t>
            </a:r>
            <a:r>
              <a:rPr lang="cs-CZ" sz="1600" dirty="0" smtClean="0"/>
              <a:t>.4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/c </a:t>
            </a:r>
          </a:p>
          <a:p>
            <a:pPr lvl="1"/>
            <a:r>
              <a:rPr lang="cs-CZ" sz="1600" dirty="0" err="1" smtClean="0"/>
              <a:t>Electrons</a:t>
            </a:r>
            <a:r>
              <a:rPr lang="cs-CZ" sz="1600" dirty="0" smtClean="0"/>
              <a:t> deposit most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err="1" smtClean="0"/>
              <a:t>energy</a:t>
            </a:r>
            <a:r>
              <a:rPr lang="cs-CZ" sz="1600" dirty="0" smtClean="0"/>
              <a:t>:</a:t>
            </a:r>
            <a:r>
              <a:rPr lang="en-US" sz="1600" dirty="0" smtClean="0"/>
              <a:t> </a:t>
            </a:r>
            <a:r>
              <a:rPr lang="cs-CZ" sz="1600" dirty="0" smtClean="0"/>
              <a:t>E/p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around</a:t>
            </a:r>
            <a:r>
              <a:rPr lang="cs-CZ" sz="1600" dirty="0" smtClean="0"/>
              <a:t> 1</a:t>
            </a:r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5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04248" y="37890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|1/</a:t>
            </a:r>
            <a:r>
              <a:rPr lang="el-GR" sz="1400" dirty="0" smtClean="0"/>
              <a:t>β</a:t>
            </a:r>
            <a:r>
              <a:rPr lang="en-US" sz="1400" dirty="0" smtClean="0"/>
              <a:t> - 1| &lt; 0.03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362292" y="25910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TPC </a:t>
            </a:r>
            <a:r>
              <a:rPr lang="cs-CZ" sz="1400" dirty="0" err="1" smtClean="0"/>
              <a:t>only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 rot="5400000">
            <a:off x="8218276" y="4679267"/>
            <a:ext cx="136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TPC + TOF</a:t>
            </a:r>
            <a:endParaRPr 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3024336" cy="18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→ e</a:t>
            </a:r>
            <a:r>
              <a:rPr lang="cs-CZ" sz="3600" baseline="30000" dirty="0" smtClean="0">
                <a:latin typeface="Arial"/>
                <a:cs typeface="Arial"/>
              </a:rPr>
              <a:t>+</a:t>
            </a:r>
            <a:r>
              <a:rPr lang="cs-CZ" sz="3600" dirty="0" smtClean="0">
                <a:latin typeface="Arial"/>
                <a:cs typeface="Arial"/>
              </a:rPr>
              <a:t>e</a:t>
            </a:r>
            <a:r>
              <a:rPr lang="cs-CZ" sz="3600" baseline="30000" dirty="0" smtClean="0">
                <a:latin typeface="Arial"/>
                <a:cs typeface="Arial"/>
              </a:rPr>
              <a:t>-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signals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3978024" cy="20162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Combinatorial background estimated by like-sign and mixed events techniques </a:t>
            </a:r>
          </a:p>
          <a:p>
            <a:r>
              <a:rPr lang="en-US" sz="1800" dirty="0" smtClean="0"/>
              <a:t>Clear signal</a:t>
            </a:r>
            <a:r>
              <a:rPr lang="cs-CZ" sz="1800" dirty="0" smtClean="0"/>
              <a:t>s</a:t>
            </a:r>
            <a:r>
              <a:rPr lang="en-US" sz="1800" dirty="0" smtClean="0"/>
              <a:t> for both low and high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</a:t>
            </a:r>
            <a:r>
              <a:rPr lang="en-US" sz="1800" dirty="0" err="1" smtClean="0"/>
              <a:t>Au+Au</a:t>
            </a:r>
            <a:r>
              <a:rPr lang="en-US" sz="1800" dirty="0" smtClean="0"/>
              <a:t> collisions</a:t>
            </a:r>
          </a:p>
          <a:p>
            <a:endParaRPr lang="cs-CZ" sz="16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6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789"/>
          <a:stretch>
            <a:fillRect/>
          </a:stretch>
        </p:blipFill>
        <p:spPr>
          <a:xfrm>
            <a:off x="467544" y="3861048"/>
            <a:ext cx="5516293" cy="2394923"/>
          </a:xfrm>
          <a:prstGeom prst="rect">
            <a:avLst/>
          </a:prstGeom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888432" cy="21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84168" y="4581128"/>
            <a:ext cx="305983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low-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: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en-US" altLang="zh-CN" sz="1200" dirty="0">
                <a:ea typeface="SimSun" pitchFamily="2" charset="-122"/>
              </a:rPr>
              <a:t>arXiv:1310.3563    </a:t>
            </a:r>
            <a:endParaRPr lang="cs-CZ" altLang="zh-CN" sz="1200" dirty="0" smtClean="0"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high-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Ph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y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372200" y="371703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5868144" y="4941168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spectra</a:t>
            </a:r>
            <a:r>
              <a:rPr lang="cs-CZ" sz="3600" dirty="0" smtClean="0">
                <a:latin typeface="Arial"/>
                <a:cs typeface="Arial"/>
              </a:rPr>
              <a:t> in Au+Au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200 </a:t>
            </a:r>
            <a:r>
              <a:rPr lang="cs-CZ" sz="3600" dirty="0" err="1" smtClean="0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239272" cy="4395192"/>
          </a:xfrm>
        </p:spPr>
        <p:txBody>
          <a:bodyPr>
            <a:normAutofit/>
          </a:bodyPr>
          <a:lstStyle/>
          <a:p>
            <a:r>
              <a:rPr lang="en-US" sz="1600" dirty="0" smtClean="0">
                <a:cs typeface="Arial"/>
              </a:rPr>
              <a:t>Large </a:t>
            </a:r>
            <a:r>
              <a:rPr lang="en-US" sz="1600" dirty="0" err="1" smtClean="0">
                <a:cs typeface="Arial"/>
              </a:rPr>
              <a:t>p</a:t>
            </a:r>
            <a:r>
              <a:rPr lang="en-US" sz="1600" baseline="-25000" dirty="0" err="1" smtClean="0">
                <a:cs typeface="Arial"/>
              </a:rPr>
              <a:t>T</a:t>
            </a:r>
            <a:r>
              <a:rPr lang="en-US" sz="1600" dirty="0" smtClean="0">
                <a:cs typeface="Arial"/>
              </a:rPr>
              <a:t> range</a:t>
            </a:r>
          </a:p>
          <a:p>
            <a:pPr lvl="1"/>
            <a:r>
              <a:rPr lang="en-US" sz="1400" dirty="0" smtClean="0">
                <a:cs typeface="Arial"/>
              </a:rPr>
              <a:t>Covers 0-10 </a:t>
            </a:r>
            <a:r>
              <a:rPr lang="en-US" sz="1400" dirty="0" err="1" smtClean="0">
                <a:cs typeface="Arial"/>
              </a:rPr>
              <a:t>GeV</a:t>
            </a:r>
            <a:r>
              <a:rPr lang="en-US" sz="1400" dirty="0" smtClean="0">
                <a:cs typeface="Arial"/>
              </a:rPr>
              <a:t>/c</a:t>
            </a:r>
            <a:endParaRPr lang="en-US" sz="1400" baseline="-25000" dirty="0" smtClean="0"/>
          </a:p>
          <a:p>
            <a:r>
              <a:rPr lang="en-US" sz="1600" dirty="0" smtClean="0">
                <a:cs typeface="Arial"/>
              </a:rPr>
              <a:t>J/</a:t>
            </a:r>
            <a:r>
              <a:rPr lang="en-US" sz="1600" dirty="0" smtClean="0">
                <a:latin typeface="Arial"/>
                <a:cs typeface="Arial"/>
              </a:rPr>
              <a:t>ψ spectra softer at low </a:t>
            </a:r>
            <a:r>
              <a:rPr lang="en-US" sz="1600" dirty="0" err="1" smtClean="0">
                <a:latin typeface="Arial"/>
                <a:cs typeface="Arial"/>
              </a:rPr>
              <a:t>p</a:t>
            </a:r>
            <a:r>
              <a:rPr lang="en-US" sz="1600" baseline="-25000" dirty="0" err="1" smtClean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 than the </a:t>
            </a:r>
            <a:r>
              <a:rPr lang="cs-CZ" sz="1600" dirty="0" err="1" smtClean="0">
                <a:latin typeface="Arial"/>
                <a:cs typeface="Arial"/>
              </a:rPr>
              <a:t>Tsallis</a:t>
            </a:r>
            <a:r>
              <a:rPr lang="cs-CZ" sz="1600" dirty="0" smtClean="0">
                <a:latin typeface="Arial"/>
                <a:cs typeface="Arial"/>
              </a:rPr>
              <a:t> </a:t>
            </a:r>
            <a:r>
              <a:rPr lang="cs-CZ" sz="1600" dirty="0" err="1" smtClean="0">
                <a:latin typeface="Arial"/>
                <a:cs typeface="Arial"/>
              </a:rPr>
              <a:t>Blast</a:t>
            </a:r>
            <a:r>
              <a:rPr lang="cs-CZ" sz="1600" dirty="0" smtClean="0">
                <a:latin typeface="Arial"/>
                <a:cs typeface="Arial"/>
              </a:rPr>
              <a:t>-</a:t>
            </a:r>
            <a:r>
              <a:rPr lang="cs-CZ" sz="1600" dirty="0" err="1" smtClean="0">
                <a:latin typeface="Arial"/>
                <a:cs typeface="Arial"/>
              </a:rPr>
              <a:t>Wave</a:t>
            </a:r>
            <a:r>
              <a:rPr lang="cs-CZ" sz="1600" dirty="0" smtClean="0">
                <a:latin typeface="Arial"/>
                <a:cs typeface="Arial"/>
              </a:rPr>
              <a:t> model</a:t>
            </a:r>
            <a:r>
              <a:rPr lang="en-US" sz="1600" dirty="0" smtClean="0">
                <a:latin typeface="Arial"/>
                <a:cs typeface="Arial"/>
              </a:rPr>
              <a:t> prediction with the same freeze-out parameters </a:t>
            </a:r>
            <a:r>
              <a:rPr lang="cs-CZ" sz="1600" dirty="0" smtClean="0">
                <a:latin typeface="Arial"/>
                <a:cs typeface="Arial"/>
              </a:rPr>
              <a:t>as </a:t>
            </a:r>
            <a:r>
              <a:rPr lang="cs-CZ" sz="1600" dirty="0" err="1" smtClean="0">
                <a:latin typeface="Arial"/>
                <a:cs typeface="Arial"/>
              </a:rPr>
              <a:t>for</a:t>
            </a:r>
            <a:r>
              <a:rPr lang="en-US" sz="1600" dirty="0" smtClean="0">
                <a:latin typeface="Arial"/>
                <a:cs typeface="Arial"/>
              </a:rPr>
              <a:t> light  hadrons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Recombination at low </a:t>
            </a:r>
            <a:r>
              <a:rPr lang="en-US" sz="1400" dirty="0" err="1" smtClean="0">
                <a:latin typeface="Arial"/>
                <a:cs typeface="Arial"/>
              </a:rPr>
              <a:t>p</a:t>
            </a:r>
            <a:r>
              <a:rPr lang="en-US" sz="1400" baseline="-25000" dirty="0" err="1" smtClean="0">
                <a:latin typeface="Arial"/>
                <a:cs typeface="Arial"/>
              </a:rPr>
              <a:t>T</a:t>
            </a:r>
            <a:r>
              <a:rPr lang="en-US" sz="1400" dirty="0" smtClean="0">
                <a:latin typeface="Arial"/>
                <a:cs typeface="Arial"/>
              </a:rPr>
              <a:t>?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Small radial flow?</a:t>
            </a:r>
            <a:endParaRPr lang="en-US" sz="14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7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592" y="5085184"/>
            <a:ext cx="324036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STAR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low-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:</a:t>
            </a:r>
            <a:r>
              <a:rPr lang="en-US" altLang="zh-CN" sz="1200" dirty="0" smtClean="0">
                <a:ea typeface="SimSun" pitchFamily="2" charset="-122"/>
              </a:rPr>
              <a:t> </a:t>
            </a:r>
            <a:r>
              <a:rPr lang="en-US" altLang="zh-CN" sz="1200" dirty="0">
                <a:ea typeface="SimSun" pitchFamily="2" charset="-122"/>
              </a:rPr>
              <a:t>arXiv:1310.3563    </a:t>
            </a:r>
            <a:endParaRPr lang="cs-CZ" altLang="zh-CN" sz="1200" dirty="0" smtClean="0"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         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high-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p</a:t>
            </a:r>
            <a:r>
              <a:rPr lang="en-US" altLang="zh-CN" sz="1200" baseline="-25000" dirty="0" err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Ph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y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B722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55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cs-CZ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>
              <a:solidFill>
                <a:srgbClr val="000000"/>
              </a:solidFill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Tsallis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Blast-Wave model: </a:t>
            </a:r>
            <a:r>
              <a:rPr lang="en-US" altLang="zh-CN" sz="1200" dirty="0" err="1" smtClean="0">
                <a:solidFill>
                  <a:srgbClr val="000000"/>
                </a:solidFill>
                <a:ea typeface="SimSun" pitchFamily="2" charset="-122"/>
              </a:rPr>
              <a:t>Z.Tang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et al., </a:t>
            </a:r>
            <a:r>
              <a:rPr lang="en-US" altLang="zh-CN" sz="1200" dirty="0" err="1">
                <a:solidFill>
                  <a:srgbClr val="000000"/>
                </a:solidFill>
                <a:ea typeface="SimSun" pitchFamily="2" charset="-122"/>
              </a:rPr>
              <a:t>Chin.Phys.Lett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30</a:t>
            </a:r>
            <a:r>
              <a:rPr lang="cs-CZ" altLang="zh-CN" sz="1200" dirty="0" smtClean="0">
                <a:solidFill>
                  <a:srgbClr val="000000"/>
                </a:solidFill>
                <a:ea typeface="SimSun" pitchFamily="2" charset="-122"/>
              </a:rPr>
              <a:t>, 031201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ea typeface="SimSun" pitchFamily="2" charset="-122"/>
              </a:rPr>
              <a:t>(2013</a:t>
            </a:r>
            <a:r>
              <a:rPr lang="en-US" altLang="zh-CN" sz="1200" dirty="0" smtClean="0">
                <a:solidFill>
                  <a:srgbClr val="000000"/>
                </a:solidFill>
                <a:ea typeface="SimSun" pitchFamily="2" charset="-122"/>
              </a:rPr>
              <a:t>)</a:t>
            </a:r>
            <a:endParaRPr lang="zh-CN" altLang="en-US" sz="12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11" name="Picture 2" descr="C:\Users\jaro\Documents\Doc_march4_2011\Documents\Konferencie\2013\HP13\talk\jpsi_auu\fig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080983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spectra</a:t>
            </a:r>
            <a:r>
              <a:rPr lang="cs-CZ" sz="3600" dirty="0" smtClean="0">
                <a:latin typeface="Arial"/>
                <a:cs typeface="Arial"/>
              </a:rPr>
              <a:t> in Au+Au </a:t>
            </a:r>
            <a:r>
              <a:rPr lang="cs-CZ" sz="3600" dirty="0" err="1" smtClean="0">
                <a:latin typeface="Arial"/>
                <a:cs typeface="Arial"/>
              </a:rPr>
              <a:t>at</a:t>
            </a:r>
            <a:r>
              <a:rPr lang="cs-CZ" sz="3600" dirty="0" smtClean="0">
                <a:latin typeface="Arial"/>
                <a:cs typeface="Arial"/>
              </a:rPr>
              <a:t> 200 </a:t>
            </a:r>
            <a:r>
              <a:rPr lang="cs-CZ" sz="3600" dirty="0" err="1" smtClean="0">
                <a:latin typeface="Arial"/>
                <a:cs typeface="Arial"/>
              </a:rPr>
              <a:t>GeV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455296" cy="3816424"/>
          </a:xfrm>
        </p:spPr>
        <p:txBody>
          <a:bodyPr>
            <a:normAutofit/>
          </a:bodyPr>
          <a:lstStyle/>
          <a:p>
            <a:r>
              <a:rPr lang="en-US" sz="1700" dirty="0" smtClean="0">
                <a:cs typeface="Arial"/>
              </a:rPr>
              <a:t>Viscous hydrodynamics</a:t>
            </a:r>
          </a:p>
          <a:p>
            <a:pPr lvl="1"/>
            <a:r>
              <a:rPr lang="en-US" sz="1400" dirty="0" smtClean="0">
                <a:cs typeface="Arial"/>
              </a:rPr>
              <a:t>J/</a:t>
            </a:r>
            <a:r>
              <a:rPr lang="en-US" sz="1400" dirty="0" smtClean="0">
                <a:latin typeface="Arial"/>
                <a:cs typeface="Arial"/>
              </a:rPr>
              <a:t>ψ decoupling temperature of 120 and 165 </a:t>
            </a:r>
            <a:r>
              <a:rPr lang="en-US" sz="1400" dirty="0" err="1" smtClean="0">
                <a:latin typeface="Arial"/>
                <a:cs typeface="Arial"/>
              </a:rPr>
              <a:t>MeV</a:t>
            </a:r>
            <a:r>
              <a:rPr lang="en-US" sz="1400" dirty="0" smtClean="0">
                <a:latin typeface="Arial"/>
                <a:cs typeface="Arial"/>
              </a:rPr>
              <a:t> fails to describe the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low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p</a:t>
            </a:r>
            <a:r>
              <a:rPr lang="cs-CZ" sz="1400" baseline="-25000" dirty="0" err="1" smtClean="0">
                <a:latin typeface="Arial"/>
                <a:cs typeface="Arial"/>
              </a:rPr>
              <a:t>T</a:t>
            </a:r>
            <a:r>
              <a:rPr lang="en-US" sz="1400" dirty="0" smtClean="0">
                <a:latin typeface="Arial"/>
                <a:cs typeface="Arial"/>
              </a:rPr>
              <a:t> data </a:t>
            </a:r>
          </a:p>
          <a:p>
            <a:r>
              <a:rPr lang="en-US" sz="1700" dirty="0" smtClean="0"/>
              <a:t>Y. Liu et al.</a:t>
            </a:r>
            <a:endParaRPr lang="en-US" sz="1400" dirty="0" smtClean="0">
              <a:latin typeface="Arial"/>
              <a:cs typeface="Arial"/>
            </a:endParaRPr>
          </a:p>
          <a:p>
            <a:pPr lvl="1"/>
            <a:r>
              <a:rPr lang="en-US" sz="1400" dirty="0" smtClean="0"/>
              <a:t>model </a:t>
            </a:r>
            <a:r>
              <a:rPr lang="en-US" sz="1400" dirty="0" err="1" smtClean="0"/>
              <a:t>includ</a:t>
            </a:r>
            <a:r>
              <a:rPr lang="cs-CZ" sz="1400" dirty="0" smtClean="0"/>
              <a:t>es</a:t>
            </a:r>
            <a:r>
              <a:rPr lang="en-US" sz="1400" dirty="0" smtClean="0"/>
              <a:t> </a:t>
            </a:r>
            <a:r>
              <a:rPr lang="en-US" altLang="zh-CN" sz="1400" dirty="0" smtClean="0">
                <a:ea typeface="SimSun" pitchFamily="2" charset="-122"/>
              </a:rPr>
              <a:t>J/</a:t>
            </a:r>
            <a:r>
              <a:rPr lang="en-US" altLang="zh-CN" sz="1400" dirty="0" smtClean="0">
                <a:latin typeface="Symbol" pitchFamily="18" charset="2"/>
                <a:ea typeface="SimSun" pitchFamily="2" charset="-122"/>
              </a:rPr>
              <a:t>y</a:t>
            </a:r>
            <a:r>
              <a:rPr lang="en-US" sz="1400" dirty="0" smtClean="0"/>
              <a:t> suppression due to color screening and the statistical </a:t>
            </a:r>
            <a:r>
              <a:rPr lang="en-US" sz="1400" dirty="0" smtClean="0"/>
              <a:t>regeneration</a:t>
            </a:r>
            <a:endParaRPr lang="en-US" sz="1400" dirty="0" smtClean="0"/>
          </a:p>
          <a:p>
            <a:pPr lvl="1"/>
            <a:r>
              <a:rPr lang="en-US" sz="1400" dirty="0" smtClean="0"/>
              <a:t>describes the data </a:t>
            </a:r>
            <a:r>
              <a:rPr lang="en-US" sz="1400" dirty="0" smtClean="0"/>
              <a:t>well </a:t>
            </a:r>
            <a:endParaRPr lang="en-US" sz="1400" dirty="0" smtClean="0"/>
          </a:p>
          <a:p>
            <a:pPr lvl="1"/>
            <a:r>
              <a:rPr lang="en-US" sz="1400" dirty="0" smtClean="0"/>
              <a:t>peripheral: initial production dominates. </a:t>
            </a:r>
            <a:br>
              <a:rPr lang="en-US" sz="1400" dirty="0" smtClean="0"/>
            </a:br>
            <a:r>
              <a:rPr lang="en-US" sz="1400" dirty="0" smtClean="0"/>
              <a:t>central: regeneration becoming more significant at low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err="1" smtClean="0"/>
              <a:t>.</a:t>
            </a:r>
            <a:endParaRPr lang="en-US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8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2" descr="C:\Users\jaro\Documents\Doc_march4_2011\Documents\Konferencie\2013\HP13\talk\jpsi_auu\fig1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7483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31640" y="5805264"/>
            <a:ext cx="410445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cs-CZ" sz="1200" dirty="0" smtClean="0"/>
              <a:t>Y. </a:t>
            </a:r>
            <a:r>
              <a:rPr lang="cs-CZ" sz="1200" dirty="0" err="1" smtClean="0"/>
              <a:t>Liu</a:t>
            </a:r>
            <a:r>
              <a:rPr lang="en-US" sz="1200" dirty="0" smtClean="0"/>
              <a:t> et al., </a:t>
            </a:r>
            <a:r>
              <a:rPr lang="cs-CZ" sz="1200" dirty="0" err="1" smtClean="0"/>
              <a:t>Phys</a:t>
            </a:r>
            <a:r>
              <a:rPr lang="cs-CZ" sz="1200" dirty="0" smtClean="0"/>
              <a:t>. </a:t>
            </a:r>
            <a:r>
              <a:rPr lang="cs-CZ" sz="1200" dirty="0" err="1" smtClean="0"/>
              <a:t>Lett</a:t>
            </a:r>
            <a:r>
              <a:rPr lang="cs-CZ" sz="1200" dirty="0" smtClean="0"/>
              <a:t>. B 678,</a:t>
            </a:r>
            <a:r>
              <a:rPr lang="en-US" sz="1200" dirty="0" smtClean="0"/>
              <a:t> </a:t>
            </a:r>
            <a:r>
              <a:rPr lang="cs-CZ" sz="1200" dirty="0" smtClean="0"/>
              <a:t>72 (2009)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U. W. Heinz and C. </a:t>
            </a:r>
            <a:r>
              <a:rPr lang="en-US" sz="1200" dirty="0" err="1" smtClean="0"/>
              <a:t>Shen</a:t>
            </a:r>
            <a:r>
              <a:rPr lang="en-US" sz="1200" dirty="0" smtClean="0"/>
              <a:t> (2011), private</a:t>
            </a:r>
            <a:r>
              <a:rPr lang="cs-CZ" sz="1200" dirty="0" smtClean="0"/>
              <a:t> </a:t>
            </a:r>
            <a:r>
              <a:rPr lang="en-US" sz="1200" dirty="0" smtClean="0"/>
              <a:t>communication.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sz="3600" dirty="0" smtClean="0"/>
              <a:t>J/</a:t>
            </a:r>
            <a:r>
              <a:rPr lang="el-GR" sz="3600" dirty="0" smtClean="0">
                <a:latin typeface="Arial"/>
                <a:cs typeface="Arial"/>
              </a:rPr>
              <a:t>ψ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cold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nuclear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matter</a:t>
            </a:r>
            <a:r>
              <a:rPr lang="cs-CZ" sz="3600" dirty="0" smtClean="0">
                <a:latin typeface="Arial"/>
                <a:cs typeface="Arial"/>
              </a:rPr>
              <a:t> </a:t>
            </a:r>
            <a:r>
              <a:rPr lang="cs-CZ" sz="3600" dirty="0" err="1" smtClean="0">
                <a:latin typeface="Arial"/>
                <a:cs typeface="Arial"/>
              </a:rPr>
              <a:t>effects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3455296" cy="3600400"/>
          </a:xfrm>
        </p:spPr>
        <p:txBody>
          <a:bodyPr>
            <a:normAutofit/>
          </a:bodyPr>
          <a:lstStyle/>
          <a:p>
            <a:r>
              <a:rPr lang="cs-CZ" sz="1700" dirty="0" err="1" smtClean="0">
                <a:cs typeface="Arial"/>
              </a:rPr>
              <a:t>Nuclear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modification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factor</a:t>
            </a:r>
            <a:endParaRPr lang="cs-CZ" sz="17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endParaRPr lang="cs-CZ" sz="1700" dirty="0" smtClean="0">
              <a:cs typeface="Arial"/>
            </a:endParaRPr>
          </a:p>
          <a:p>
            <a:r>
              <a:rPr lang="cs-CZ" sz="1700" dirty="0" err="1" smtClean="0">
                <a:cs typeface="Arial"/>
              </a:rPr>
              <a:t>R</a:t>
            </a:r>
            <a:r>
              <a:rPr lang="cs-CZ" sz="1700" baseline="-25000" dirty="0" err="1" smtClean="0">
                <a:cs typeface="Arial"/>
              </a:rPr>
              <a:t>dAu</a:t>
            </a:r>
            <a:r>
              <a:rPr lang="cs-CZ" sz="1700" dirty="0" smtClean="0">
                <a:cs typeface="Arial"/>
              </a:rPr>
              <a:t> ≈ 1 </a:t>
            </a:r>
            <a:r>
              <a:rPr lang="cs-CZ" sz="1700" dirty="0" err="1" smtClean="0">
                <a:cs typeface="Arial"/>
              </a:rPr>
              <a:t>for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high</a:t>
            </a:r>
            <a:r>
              <a:rPr lang="cs-CZ" sz="1700" dirty="0" smtClean="0">
                <a:cs typeface="Arial"/>
              </a:rPr>
              <a:t> </a:t>
            </a:r>
            <a:r>
              <a:rPr lang="cs-CZ" sz="1700" dirty="0" err="1" smtClean="0">
                <a:cs typeface="Arial"/>
              </a:rPr>
              <a:t>p</a:t>
            </a:r>
            <a:r>
              <a:rPr lang="cs-CZ" sz="1700" baseline="-25000" dirty="0" err="1" smtClean="0">
                <a:cs typeface="Arial"/>
              </a:rPr>
              <a:t>T</a:t>
            </a:r>
            <a:endParaRPr lang="cs-CZ" sz="1700" baseline="-25000" dirty="0" smtClean="0">
              <a:cs typeface="Arial"/>
            </a:endParaRPr>
          </a:p>
          <a:p>
            <a:pPr lvl="1"/>
            <a:r>
              <a:rPr lang="cs-CZ" sz="1400" dirty="0" err="1" smtClean="0">
                <a:cs typeface="Arial"/>
              </a:rPr>
              <a:t>Cold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nuclear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effects</a:t>
            </a:r>
            <a:r>
              <a:rPr lang="cs-CZ" sz="1400" dirty="0" smtClean="0">
                <a:cs typeface="Arial"/>
              </a:rPr>
              <a:t> are </a:t>
            </a:r>
            <a:r>
              <a:rPr lang="cs-CZ" sz="1400" dirty="0" err="1" smtClean="0">
                <a:cs typeface="Arial"/>
              </a:rPr>
              <a:t>small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at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high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</a:t>
            </a:r>
            <a:r>
              <a:rPr lang="cs-CZ" sz="1400" baseline="-25000" dirty="0" err="1" smtClean="0">
                <a:cs typeface="Arial"/>
              </a:rPr>
              <a:t>T</a:t>
            </a:r>
            <a:endParaRPr lang="cs-CZ" sz="1400" baseline="-25000" dirty="0" smtClean="0">
              <a:cs typeface="Arial"/>
            </a:endParaRPr>
          </a:p>
          <a:p>
            <a:pPr lvl="1"/>
            <a:r>
              <a:rPr lang="cs-CZ" sz="1400" dirty="0" err="1" smtClean="0">
                <a:cs typeface="Arial"/>
              </a:rPr>
              <a:t>High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</a:t>
            </a:r>
            <a:r>
              <a:rPr lang="cs-CZ" sz="1400" baseline="-25000" dirty="0" err="1" smtClean="0">
                <a:cs typeface="Arial"/>
              </a:rPr>
              <a:t>T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results</a:t>
            </a:r>
            <a:r>
              <a:rPr lang="cs-CZ" sz="1400" dirty="0" smtClean="0">
                <a:cs typeface="Arial"/>
              </a:rPr>
              <a:t> in A+A </a:t>
            </a:r>
            <a:r>
              <a:rPr lang="cs-CZ" sz="1400" dirty="0" err="1" smtClean="0">
                <a:cs typeface="Arial"/>
              </a:rPr>
              <a:t>collisions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provide</a:t>
            </a:r>
            <a:r>
              <a:rPr lang="cs-CZ" sz="1400" dirty="0" smtClean="0">
                <a:cs typeface="Arial"/>
              </a:rPr>
              <a:t> a </a:t>
            </a:r>
            <a:r>
              <a:rPr lang="cs-CZ" sz="1400" dirty="0" err="1" smtClean="0">
                <a:cs typeface="Arial"/>
              </a:rPr>
              <a:t>cleaner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probe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of</a:t>
            </a:r>
            <a:r>
              <a:rPr lang="cs-CZ" sz="1400" dirty="0" smtClean="0">
                <a:cs typeface="Arial"/>
              </a:rPr>
              <a:t> </a:t>
            </a:r>
            <a:r>
              <a:rPr lang="cs-CZ" sz="1400" dirty="0" err="1" smtClean="0">
                <a:cs typeface="Arial"/>
              </a:rPr>
              <a:t>the</a:t>
            </a:r>
            <a:r>
              <a:rPr lang="cs-CZ" sz="1400" dirty="0" smtClean="0">
                <a:cs typeface="Arial"/>
              </a:rPr>
              <a:t> J/</a:t>
            </a:r>
            <a:r>
              <a:rPr lang="el-GR" sz="1400" dirty="0" smtClean="0">
                <a:latin typeface="Arial"/>
                <a:cs typeface="Arial"/>
              </a:rPr>
              <a:t>ψ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interaction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with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the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hot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nuclear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 err="1" smtClean="0">
                <a:latin typeface="Arial"/>
                <a:cs typeface="Arial"/>
              </a:rPr>
              <a:t>matter</a:t>
            </a:r>
            <a:endParaRPr lang="cs-CZ" sz="1400" dirty="0" smtClean="0">
              <a:cs typeface="Arial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120000" cy="365125"/>
          </a:xfrm>
        </p:spPr>
        <p:txBody>
          <a:bodyPr/>
          <a:lstStyle/>
          <a:p>
            <a:pPr algn="l"/>
            <a:r>
              <a:rPr lang="en-US" dirty="0" smtClean="0"/>
              <a:t>Ota </a:t>
            </a:r>
            <a:r>
              <a:rPr lang="en-US" dirty="0" err="1" smtClean="0"/>
              <a:t>Kukral</a:t>
            </a:r>
            <a:r>
              <a:rPr lang="en-US" dirty="0" smtClean="0"/>
              <a:t>                                   RHIC AGS Annual Users' Meeting 2014</a:t>
            </a:r>
            <a:endParaRPr lang="el-GR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72200" y="6248400"/>
            <a:ext cx="2390800" cy="365125"/>
          </a:xfrm>
        </p:spPr>
        <p:txBody>
          <a:bodyPr/>
          <a:lstStyle/>
          <a:p>
            <a:pPr algn="r"/>
            <a:r>
              <a:rPr lang="cs-CZ" smtClean="0"/>
              <a:t>/24</a:t>
            </a:r>
            <a:endParaRPr lang="el-GR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56000" y="6249600"/>
            <a:ext cx="533400" cy="360040"/>
          </a:xfrm>
        </p:spPr>
        <p:txBody>
          <a:bodyPr>
            <a:noAutofit/>
          </a:bodyPr>
          <a:lstStyle/>
          <a:p>
            <a:pPr algn="r"/>
            <a:fld id="{D3F1D1C4-C2D9-4231-9FB2-B2D9D97AA41D}" type="slidenum">
              <a:rPr lang="el-GR" b="0" smtClean="0">
                <a:solidFill>
                  <a:schemeClr val="tx2"/>
                </a:solidFill>
                <a:latin typeface="Arial" pitchFamily="34" charset="0"/>
              </a:rPr>
              <a:pPr algn="r"/>
              <a:t>9</a:t>
            </a:fld>
            <a:endParaRPr lang="el-GR" b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16016" y="5517232"/>
            <a:ext cx="432048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cs-CZ" sz="1100" dirty="0" smtClean="0"/>
              <a:t>PHENIX data: </a:t>
            </a:r>
            <a:r>
              <a:rPr lang="cs-CZ" sz="1100" dirty="0" err="1" smtClean="0"/>
              <a:t>Phys</a:t>
            </a:r>
            <a:r>
              <a:rPr lang="cs-CZ" sz="1100" dirty="0" smtClean="0"/>
              <a:t>. </a:t>
            </a:r>
            <a:r>
              <a:rPr lang="cs-CZ" sz="1100" dirty="0" err="1" smtClean="0"/>
              <a:t>Rev</a:t>
            </a:r>
            <a:r>
              <a:rPr lang="cs-CZ" sz="1100" dirty="0" smtClean="0"/>
              <a:t>. C 87, 034904 (2013)</a:t>
            </a:r>
            <a:endParaRPr lang="en-US" sz="1100" dirty="0" smtClean="0"/>
          </a:p>
          <a:p>
            <a:r>
              <a:rPr lang="cs-CZ" sz="1100" dirty="0" smtClean="0"/>
              <a:t>Model: </a:t>
            </a:r>
            <a:r>
              <a:rPr lang="cs-CZ" sz="1100" dirty="0" err="1" smtClean="0"/>
              <a:t>E.Eskola</a:t>
            </a:r>
            <a:r>
              <a:rPr lang="cs-CZ" sz="1100" dirty="0" smtClean="0"/>
              <a:t>, </a:t>
            </a:r>
            <a:r>
              <a:rPr lang="cs-CZ" sz="1100" dirty="0" err="1" smtClean="0"/>
              <a:t>H.Paukkunenea</a:t>
            </a:r>
            <a:r>
              <a:rPr lang="cs-CZ" sz="1100" dirty="0" smtClean="0"/>
              <a:t> </a:t>
            </a:r>
            <a:r>
              <a:rPr lang="cs-CZ" sz="1100" dirty="0" err="1" smtClean="0"/>
              <a:t>and</a:t>
            </a:r>
            <a:r>
              <a:rPr lang="cs-CZ" sz="1100" dirty="0" smtClean="0"/>
              <a:t> </a:t>
            </a:r>
            <a:r>
              <a:rPr lang="cs-CZ" sz="1100" dirty="0" err="1" smtClean="0"/>
              <a:t>C.Salgo</a:t>
            </a:r>
            <a:r>
              <a:rPr lang="cs-CZ" sz="1100" dirty="0" smtClean="0"/>
              <a:t>, </a:t>
            </a:r>
            <a:r>
              <a:rPr lang="cs-CZ" sz="1100" dirty="0" err="1" smtClean="0"/>
              <a:t>Nucl</a:t>
            </a:r>
            <a:r>
              <a:rPr lang="cs-CZ" sz="1100" dirty="0" smtClean="0"/>
              <a:t>. </a:t>
            </a:r>
            <a:r>
              <a:rPr lang="cs-CZ" sz="1100" dirty="0" err="1" smtClean="0"/>
              <a:t>Phys</a:t>
            </a:r>
            <a:r>
              <a:rPr lang="cs-CZ" sz="1100" dirty="0" smtClean="0"/>
              <a:t>. A 830, 599 (2009)</a:t>
            </a:r>
          </a:p>
          <a:p>
            <a:endParaRPr lang="cs-CZ" sz="11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08304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PHENIX</a:t>
            </a:r>
            <a:endParaRPr lang="en-US" dirty="0"/>
          </a:p>
        </p:txBody>
      </p:sp>
      <p:graphicFrame>
        <p:nvGraphicFramePr>
          <p:cNvPr id="232453" name="Zástupný symbol pro obsah 6"/>
          <p:cNvGraphicFramePr>
            <a:graphicFrameLocks noChangeAspect="1"/>
          </p:cNvGraphicFramePr>
          <p:nvPr/>
        </p:nvGraphicFramePr>
        <p:xfrm>
          <a:off x="1043608" y="2132856"/>
          <a:ext cx="2744787" cy="752475"/>
        </p:xfrm>
        <a:graphic>
          <a:graphicData uri="http://schemas.openxmlformats.org/presentationml/2006/ole">
            <p:oleObj spid="_x0000_s232453" name="Rovnica" r:id="rId4" imgW="1714320" imgH="46980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932040" cy="354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12160" y="2636912"/>
            <a:ext cx="14401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 Preliminary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22540</TotalTime>
  <Words>1804</Words>
  <Application>Microsoft Office PowerPoint</Application>
  <PresentationFormat>Předvádění na obrazovce (4:3)</PresentationFormat>
  <Paragraphs>359</Paragraphs>
  <Slides>27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Medián</vt:lpstr>
      <vt:lpstr>Rovnica</vt:lpstr>
      <vt:lpstr>J/ψ Production  in A+A Collisions At STAR </vt:lpstr>
      <vt:lpstr>Outline</vt:lpstr>
      <vt:lpstr>Electron ID</vt:lpstr>
      <vt:lpstr>Electron ID</vt:lpstr>
      <vt:lpstr>Electron ID</vt:lpstr>
      <vt:lpstr>J/ψ → e+e- signals</vt:lpstr>
      <vt:lpstr>J/ψ spectra in Au+Au at 200 GeV</vt:lpstr>
      <vt:lpstr>J/ψ spectra in Au+Au at 200 GeV</vt:lpstr>
      <vt:lpstr>J/ψ cold nuclear matter effects</vt:lpstr>
      <vt:lpstr>J/ψ suppression in Au+Au at 200 GeV</vt:lpstr>
      <vt:lpstr>J/ψ suppression in Au+Au at 200 GeV</vt:lpstr>
      <vt:lpstr>J/ψ suppression in Au+Au at 200 GeV</vt:lpstr>
      <vt:lpstr>J/ψ at Beam Energy Scan (BES)</vt:lpstr>
      <vt:lpstr>J/ψ at Beam Energy Scan (BES)</vt:lpstr>
      <vt:lpstr>J/ψ suppression at RHIC BES</vt:lpstr>
      <vt:lpstr>J/ψ suppression at RHIC BES</vt:lpstr>
      <vt:lpstr>J/ψ elliptic flow v2</vt:lpstr>
      <vt:lpstr>Motivation for U+U collisions</vt:lpstr>
      <vt:lpstr>Motivation for U+U collisions</vt:lpstr>
      <vt:lpstr>Motivation for U+U collisions</vt:lpstr>
      <vt:lpstr>J/ψ invariant yield and RAA in U+U</vt:lpstr>
      <vt:lpstr>Muon Telescope Detector (MTD)</vt:lpstr>
      <vt:lpstr>Heavy Flavor Tracker (HFT)</vt:lpstr>
      <vt:lpstr>Summary and outlook</vt:lpstr>
      <vt:lpstr>Additional slides</vt:lpstr>
      <vt:lpstr>Motivation</vt:lpstr>
      <vt:lpstr>STAR experiment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Kukral_STAR</dc:title>
  <dc:creator>O. Kukral</dc:creator>
  <cp:lastModifiedBy>O. Kukral</cp:lastModifiedBy>
  <cp:revision>931</cp:revision>
  <dcterms:created xsi:type="dcterms:W3CDTF">2011-01-14T23:52:09Z</dcterms:created>
  <dcterms:modified xsi:type="dcterms:W3CDTF">2014-06-17T14:16:17Z</dcterms:modified>
</cp:coreProperties>
</file>