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df" ContentType="application/pdf"/>
  <Override PartName="/ppt/slides/slide14.xml" ContentType="application/vnd.openxmlformats-officedocument.presentationml.slide+xml"/>
  <Default Extension="rels" ContentType="application/vnd.openxmlformats-package.relationships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Microsoft_Equation3.bin" ContentType="application/vnd.openxmlformats-officedocument.oleObject"/>
  <Override PartName="/ppt/presProps.xml" ContentType="application/vnd.openxmlformats-officedocument.presentationml.presProps+xml"/>
  <Default Extension="pict" ContentType="image/pict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Default Extension="doc" ContentType="application/msword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23" r:id="rId2"/>
    <p:sldId id="430" r:id="rId3"/>
    <p:sldId id="436" r:id="rId4"/>
    <p:sldId id="465" r:id="rId5"/>
    <p:sldId id="316" r:id="rId6"/>
    <p:sldId id="408" r:id="rId7"/>
    <p:sldId id="438" r:id="rId8"/>
    <p:sldId id="444" r:id="rId9"/>
    <p:sldId id="454" r:id="rId10"/>
    <p:sldId id="439" r:id="rId11"/>
    <p:sldId id="413" r:id="rId12"/>
    <p:sldId id="414" r:id="rId13"/>
    <p:sldId id="415" r:id="rId14"/>
    <p:sldId id="425" r:id="rId15"/>
    <p:sldId id="463" r:id="rId16"/>
    <p:sldId id="464" r:id="rId17"/>
    <p:sldId id="411" r:id="rId18"/>
    <p:sldId id="427" r:id="rId19"/>
    <p:sldId id="443" r:id="rId20"/>
    <p:sldId id="449" r:id="rId21"/>
    <p:sldId id="467" r:id="rId22"/>
    <p:sldId id="466" r:id="rId23"/>
    <p:sldId id="429" r:id="rId24"/>
    <p:sldId id="462" r:id="rId25"/>
    <p:sldId id="461" r:id="rId26"/>
    <p:sldId id="459" r:id="rId27"/>
    <p:sldId id="460" r:id="rId28"/>
    <p:sldId id="458" r:id="rId29"/>
    <p:sldId id="457" r:id="rId30"/>
    <p:sldId id="453" r:id="rId31"/>
    <p:sldId id="447" r:id="rId32"/>
    <p:sldId id="448" r:id="rId33"/>
    <p:sldId id="455" r:id="rId34"/>
    <p:sldId id="403" r:id="rId35"/>
    <p:sldId id="407" r:id="rId36"/>
    <p:sldId id="433" r:id="rId37"/>
    <p:sldId id="417" r:id="rId38"/>
    <p:sldId id="456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FCFC"/>
    <a:srgbClr val="BD4D6C"/>
    <a:srgbClr val="F1AA23"/>
    <a:srgbClr val="0000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>
    <p:restoredLeft sz="15407" autoAdjust="0"/>
    <p:restoredTop sz="94434" autoAdjust="0"/>
  </p:normalViewPr>
  <p:slideViewPr>
    <p:cSldViewPr snapToObjects="1">
      <p:cViewPr>
        <p:scale>
          <a:sx n="100" d="100"/>
          <a:sy n="100" d="100"/>
        </p:scale>
        <p:origin x="-848" y="-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Relationship Id="rId2" Type="http://schemas.openxmlformats.org/officeDocument/2006/relationships/image" Target="../media/image21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95BC9-68BC-4342-B5DC-806B1107E91A}" type="datetime1">
              <a:rPr lang="en-US" smtClean="0"/>
              <a:pPr/>
              <a:t>2/23/11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85DB-1343-5A4E-9DA3-B49E0A081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25175-157F-7145-A2E0-8D5B4083FF1F}" type="datetime1">
              <a:rPr lang="en-US" smtClean="0"/>
              <a:pPr/>
              <a:t>2/23/11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B99B7-93E1-9F47-AACA-0757A68DB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95FF2-CEB9-0B45-9990-0C05480A8CCD}" type="slidenum">
              <a:rPr lang="en-US"/>
              <a:pPr/>
              <a:t>1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571" tIns="45286" rIns="90571" bIns="4528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DAF009-CF1F-F84E-9B71-E90002B2CA65}" type="slidenum">
              <a:rPr lang="en-US"/>
              <a:pPr/>
              <a:t>17</a:t>
            </a:fld>
            <a:endParaRPr lang="en-US"/>
          </a:p>
        </p:txBody>
      </p:sp>
      <p:sp>
        <p:nvSpPr>
          <p:cNvPr id="1208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BEF96-6504-7F46-BD86-D29D53BBC32D}" type="slidenum">
              <a:rPr lang="en-US"/>
              <a:pPr/>
              <a:t>18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dirty="0" smtClean="0"/>
              <a:t>%</a:t>
            </a:r>
          </a:p>
          <a:p>
            <a:r>
              <a:rPr lang="en-US" dirty="0" smtClean="0"/>
              <a:t>Due to larger </a:t>
            </a:r>
            <a:r>
              <a:rPr lang="en-US" dirty="0" err="1" smtClean="0"/>
              <a:t>cτ</a:t>
            </a:r>
            <a:r>
              <a:rPr lang="en-US" dirty="0" smtClean="0"/>
              <a:t>, B-&gt;</a:t>
            </a:r>
            <a:r>
              <a:rPr lang="en-US" dirty="0" err="1" smtClean="0"/>
              <a:t>e</a:t>
            </a:r>
            <a:r>
              <a:rPr lang="en-US" baseline="0" dirty="0" smtClean="0"/>
              <a:t> has broader distribution than D-&gt;</a:t>
            </a:r>
            <a:r>
              <a:rPr lang="en-US" baseline="0" dirty="0" err="1" smtClean="0"/>
              <a:t>e</a:t>
            </a:r>
            <a:r>
              <a:rPr lang="en-US" baseline="0" dirty="0" smtClean="0"/>
              <a:t>. The total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 yield is normalized to STAR measured NPE spectrum. B-&gt;</a:t>
            </a:r>
            <a:r>
              <a:rPr lang="en-US" baseline="0" dirty="0" err="1" smtClean="0"/>
              <a:t>e</a:t>
            </a:r>
            <a:r>
              <a:rPr lang="en-US" baseline="0" dirty="0" smtClean="0"/>
              <a:t>/NPE was normalized to STAR measured data from </a:t>
            </a:r>
            <a:r>
              <a:rPr lang="en-US" baseline="0" dirty="0" err="1" smtClean="0"/>
              <a:t>e-h</a:t>
            </a:r>
            <a:r>
              <a:rPr lang="en-US" baseline="0" smtClean="0"/>
              <a:t> correlation. 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1BFEDE5D-8F79-8941-BC63-5C29EC2CF18F}" type="slidenum">
              <a:rPr lang="en-US"/>
              <a:pPr/>
              <a:t>21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46C1F-4BDC-FA48-A150-3073B643DEEA}" type="slidenum">
              <a:rPr lang="en-US"/>
              <a:pPr/>
              <a:t>22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Hydro model: </a:t>
            </a:r>
            <a:r>
              <a:rPr lang="en-US" dirty="0" err="1"/>
              <a:t>Pasi</a:t>
            </a:r>
            <a:r>
              <a:rPr lang="en-US" dirty="0"/>
              <a:t> </a:t>
            </a:r>
            <a:r>
              <a:rPr lang="en-US" dirty="0" err="1"/>
              <a:t>Huovinen</a:t>
            </a:r>
            <a:r>
              <a:rPr lang="en-US" dirty="0"/>
              <a:t>, private communication, January 2008.</a:t>
            </a:r>
          </a:p>
          <a:p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Just to remind you: these calculations were done using my "standard" set of parameters: initial time 0.6 fm/</a:t>
            </a:r>
            <a:r>
              <a:rPr lang="en-US" dirty="0" err="1">
                <a:solidFill>
                  <a:srgbClr val="000000"/>
                </a:solidFill>
                <a:latin typeface="Helvetica" pitchFamily="-107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, first order phase transition at </a:t>
            </a:r>
            <a:r>
              <a:rPr lang="en-US" dirty="0" err="1">
                <a:solidFill>
                  <a:srgbClr val="000000"/>
                </a:solidFill>
                <a:latin typeface="Helvetica" pitchFamily="-107" charset="0"/>
              </a:rPr>
              <a:t>T_c</a:t>
            </a:r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=165 MeV, chemical equilibrium all the way until until kinetic freeze-out, freeze-out at </a:t>
            </a:r>
            <a:r>
              <a:rPr lang="en-US" dirty="0" err="1">
                <a:solidFill>
                  <a:srgbClr val="000000"/>
                </a:solidFill>
                <a:latin typeface="Helvetica" pitchFamily="-107" charset="0"/>
              </a:rPr>
              <a:t>T_f</a:t>
            </a:r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=130 MeV reproduces pion spectra and (</a:t>
            </a:r>
            <a:r>
              <a:rPr lang="en-US" dirty="0" err="1">
                <a:solidFill>
                  <a:srgbClr val="000000"/>
                </a:solidFill>
                <a:latin typeface="Helvetica" pitchFamily="-107" charset="0"/>
              </a:rPr>
              <a:t>anti)proton</a:t>
            </a:r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-107" charset="0"/>
              </a:rPr>
              <a:t>p_T</a:t>
            </a:r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-slope, initial profiles as a combination of participant and binary collision scaling.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60A03-7390-4843-AF84-E40FBD2FDF99}" type="slidenum">
              <a:rPr lang="en-US"/>
              <a:pPr/>
              <a:t>26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047569-B65C-A44E-AE03-826535045552}" type="slidenum">
              <a:rPr lang="en-US"/>
              <a:pPr/>
              <a:t>27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0A3CC9-FE32-014B-8F82-25C1A7E93E7C}" type="slidenum">
              <a:rPr lang="en-US"/>
              <a:pPr/>
              <a:t>29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9DB59-F29D-194E-9C48-E35090AF23B1}" type="slidenum">
              <a:rPr lang="en-US"/>
              <a:pPr/>
              <a:t>31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B4738-4A3F-1C4D-9022-F6977C60DA91}" type="slidenum">
              <a:rPr lang="en-US"/>
              <a:pPr/>
              <a:t>32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683B23-837F-CC49-B54A-688583CA428E}" type="slidenum">
              <a:rPr lang="en-US"/>
              <a:pPr/>
              <a:t>33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F594B-ACAB-F245-9FD3-E5E5360AE672}" type="slidenum">
              <a:rPr lang="en-US"/>
              <a:pPr/>
              <a:t>5</a:t>
            </a:fld>
            <a:endParaRPr lang="en-US"/>
          </a:p>
        </p:txBody>
      </p:sp>
      <p:sp>
        <p:nvSpPr>
          <p:cNvPr id="2600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AB884B-DA7B-9D4F-A468-9BD9E061C6BA}" type="slidenum">
              <a:rPr lang="en-US"/>
              <a:pPr/>
              <a:t>34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67F18-F248-E04D-B851-DAD09AA1B55B}" type="slidenum">
              <a:rPr lang="en-US"/>
              <a:pPr/>
              <a:t>35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2E03C7-A7FC-4745-AC41-F5C9CE5C3D80}" type="slidenum">
              <a:rPr lang="en-US"/>
              <a:pPr/>
              <a:t>36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C8123-9BFD-054F-BD2F-64C30A3C99C4}" type="slidenum">
              <a:rPr lang="en-US"/>
              <a:pPr/>
              <a:t>37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6A033-2F92-184B-9817-90ECA9389366}" type="slidenum">
              <a:rPr lang="en-US"/>
              <a:pPr/>
              <a:t>6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A51DF329-A9C0-E74F-A296-F52655286E6C}" type="slidenum">
              <a:rPr lang="en-US">
                <a:latin typeface="Helvetica Neue Light" charset="0"/>
                <a:ea typeface="ヒラギノ角ゴ Pro W3" charset="-128"/>
                <a:cs typeface="ヒラギノ角ゴ Pro W3" charset="-128"/>
                <a:sym typeface="Helvetica Neue Light" charset="0"/>
              </a:rPr>
              <a:pPr/>
              <a:t>7</a:t>
            </a:fld>
            <a:endParaRPr lang="en-US">
              <a:latin typeface="Helvetica Neue Light" charset="0"/>
              <a:ea typeface="ヒラギノ角ゴ Pro W3" charset="-128"/>
              <a:cs typeface="ヒラギノ角ゴ Pro W3" charset="-128"/>
              <a:sym typeface="Helvetica Neue Light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Helvetica Neue Light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AE45DDB2-1858-A142-8433-402338FB73F5}" type="slidenum">
              <a:rPr lang="en-US">
                <a:latin typeface="Helvetica Neue Light" charset="0"/>
                <a:ea typeface="ヒラギノ角ゴ Pro W3" charset="-128"/>
                <a:cs typeface="ヒラギノ角ゴ Pro W3" charset="-128"/>
                <a:sym typeface="Helvetica Neue Light" charset="0"/>
              </a:rPr>
              <a:pPr/>
              <a:t>10</a:t>
            </a:fld>
            <a:endParaRPr lang="en-US">
              <a:latin typeface="Helvetica Neue Light" charset="0"/>
              <a:ea typeface="ヒラギノ角ゴ Pro W3" charset="-128"/>
              <a:cs typeface="ヒラギノ角ゴ Pro W3" charset="-128"/>
              <a:sym typeface="Helvetica Neue Light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Helvetica Neue Light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E62DE-E1DA-244D-A544-A6133C6F95EB}" type="slidenum">
              <a:rPr lang="en-US"/>
              <a:pPr/>
              <a:t>11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46C1F-4BDC-FA48-A150-3073B643DEEA}" type="slidenum">
              <a:rPr lang="en-US"/>
              <a:pPr/>
              <a:t>12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Hydro model: </a:t>
            </a:r>
            <a:r>
              <a:rPr lang="en-US" dirty="0" err="1"/>
              <a:t>Pasi</a:t>
            </a:r>
            <a:r>
              <a:rPr lang="en-US" dirty="0"/>
              <a:t> </a:t>
            </a:r>
            <a:r>
              <a:rPr lang="en-US" dirty="0" err="1"/>
              <a:t>Huovinen</a:t>
            </a:r>
            <a:r>
              <a:rPr lang="en-US" dirty="0"/>
              <a:t>, private communication, January 2008.</a:t>
            </a:r>
          </a:p>
          <a:p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Just to remind you: these calculations were done using my "standard" set of parameters: initial time 0.6 fm/</a:t>
            </a:r>
            <a:r>
              <a:rPr lang="en-US" dirty="0" err="1">
                <a:solidFill>
                  <a:srgbClr val="000000"/>
                </a:solidFill>
                <a:latin typeface="Helvetica" pitchFamily="-107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, first order phase transition at </a:t>
            </a:r>
            <a:r>
              <a:rPr lang="en-US" dirty="0" err="1">
                <a:solidFill>
                  <a:srgbClr val="000000"/>
                </a:solidFill>
                <a:latin typeface="Helvetica" pitchFamily="-107" charset="0"/>
              </a:rPr>
              <a:t>T_c</a:t>
            </a:r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=165 MeV, chemical equilibrium all the way until until kinetic freeze-out, freeze-out at </a:t>
            </a:r>
            <a:r>
              <a:rPr lang="en-US" dirty="0" err="1">
                <a:solidFill>
                  <a:srgbClr val="000000"/>
                </a:solidFill>
                <a:latin typeface="Helvetica" pitchFamily="-107" charset="0"/>
              </a:rPr>
              <a:t>T_f</a:t>
            </a:r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=130 MeV reproduces pion spectra and (</a:t>
            </a:r>
            <a:r>
              <a:rPr lang="en-US" dirty="0" err="1">
                <a:solidFill>
                  <a:srgbClr val="000000"/>
                </a:solidFill>
                <a:latin typeface="Helvetica" pitchFamily="-107" charset="0"/>
              </a:rPr>
              <a:t>anti)proton</a:t>
            </a:r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-107" charset="0"/>
              </a:rPr>
              <a:t>p_T</a:t>
            </a:r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-slope, initial profiles as a combination of participant and binary collision scaling.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BEF96-6504-7F46-BD86-D29D53BBC32D}" type="slidenum">
              <a:rPr lang="en-US"/>
              <a:pPr/>
              <a:t>13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10%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D18A827-7596-1A4F-8B9F-0EF088E4FC48}" type="slidenum">
              <a:rPr lang="en-US"/>
              <a:pPr/>
              <a:t>16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Lake Louise Winter Institute, Feb 20-26th,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20000" cy="488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Lake Louise Winter Institute, Feb 20-26th,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Lake Louise Winter Institute, Feb 20-26th,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4152900" cy="270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838200"/>
            <a:ext cx="4152900" cy="270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04800" y="3695700"/>
            <a:ext cx="8458200" cy="270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2/1/10</a:t>
            </a:r>
            <a:endParaRPr lang="en-US"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Lake Louise Winter Institute, Feb 20-26th, 2011</a:t>
            </a:r>
            <a:endParaRPr lang="en-US">
              <a:latin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2098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7F20B9-CA42-5D45-9417-75B7DC7607A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838200"/>
            <a:ext cx="4152900" cy="556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152900" cy="556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2/1/10</a:t>
            </a: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Lake Louise Winter Institute, Feb 20-26th, 2011</a:t>
            </a: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2098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E17D48-610D-5945-AFCE-6B82ED790B3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762000"/>
            <a:ext cx="7772400" cy="259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505200"/>
            <a:ext cx="7772400" cy="259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Lake Louise Winter Institute, Feb 20-26th,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6C121D0-D930-3E47-8DC3-5CBB549484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20000" cy="488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Lake Louise Winter Institute, Feb 20-26th,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Lake Louise Winter Institute, Feb 20-26th,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20000" cy="488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Lake Louise Winter Institute, Feb 20-26th,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20000" cy="488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Lake Louise Winter Institute, Feb 20-26th,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20000" cy="488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Lake Louise Winter Institute, Feb 20-26th,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Lake Louise Winter Institute, Feb 20-26th,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Lake Louise Winter Institute, Feb 20-26th,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Lake Louise Winter Institute, Feb 20-26th,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2.png"/><Relationship Id="rId5" Type="http://schemas.openxmlformats.org/officeDocument/2006/relationships/oleObject" Target="../embeddings/Microsoft_Word_97_-_2004_Document1.doc"/><Relationship Id="rId6" Type="http://schemas.openxmlformats.org/officeDocument/2006/relationships/oleObject" Target="../embeddings/Microsoft_Word_97_-_2004_Document2.doc"/><Relationship Id="rId7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7.png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32.gif"/><Relationship Id="rId5" Type="http://schemas.openxmlformats.org/officeDocument/2006/relationships/image" Target="../media/image33.gif"/><Relationship Id="rId6" Type="http://schemas.openxmlformats.org/officeDocument/2006/relationships/oleObject" Target="../embeddings/Microsoft_Equation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gif"/><Relationship Id="rId5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???" TargetMode="External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12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44.png"/><Relationship Id="rId5" Type="http://schemas.openxmlformats.org/officeDocument/2006/relationships/oleObject" Target="../embeddings/Microsoft_Equation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df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ChangeArrowheads="1"/>
          </p:cNvSpPr>
          <p:nvPr/>
        </p:nvSpPr>
        <p:spPr bwMode="auto">
          <a:xfrm>
            <a:off x="4724400" y="3505200"/>
            <a:ext cx="403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742950" eaLnBrk="1" hangingPunct="1">
              <a:spcBef>
                <a:spcPct val="10000"/>
              </a:spcBef>
            </a:pPr>
            <a:endParaRPr lang="en-US" sz="1400">
              <a:solidFill>
                <a:srgbClr val="CC0066"/>
              </a:solidFill>
              <a:latin typeface="Arial Narrow" pitchFamily="-107" charset="0"/>
            </a:endParaRPr>
          </a:p>
          <a:p>
            <a:pPr marL="342900" indent="-342900" defTabSz="742950" eaLnBrk="1" hangingPunct="1">
              <a:spcBef>
                <a:spcPct val="10000"/>
              </a:spcBef>
            </a:pPr>
            <a:endParaRPr lang="en-US" sz="1200">
              <a:solidFill>
                <a:srgbClr val="9900CC"/>
              </a:solidFill>
              <a:latin typeface="Arial Narrow" pitchFamily="-107" charset="0"/>
            </a:endParaRPr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457200" y="3124200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742950" eaLnBrk="1" hangingPunct="1">
              <a:spcBef>
                <a:spcPct val="10000"/>
              </a:spcBef>
            </a:pPr>
            <a:endParaRPr lang="en-US" sz="1200">
              <a:solidFill>
                <a:srgbClr val="9900CC"/>
              </a:solidFill>
              <a:latin typeface="Arial Narrow" pitchFamily="-107" charset="0"/>
            </a:endParaRPr>
          </a:p>
          <a:p>
            <a:pPr marL="342900" indent="-342900" defTabSz="742950" eaLnBrk="1" hangingPunct="1"/>
            <a:endParaRPr lang="en-US" sz="1200">
              <a:solidFill>
                <a:srgbClr val="9900CC"/>
              </a:solidFill>
              <a:latin typeface="Arial Narrow" pitchFamily="-107" charset="0"/>
            </a:endParaRPr>
          </a:p>
          <a:p>
            <a:pPr marL="342900" indent="-342900" defTabSz="742950" eaLnBrk="1" hangingPunct="1">
              <a:spcBef>
                <a:spcPct val="5000"/>
              </a:spcBef>
            </a:pPr>
            <a:endParaRPr lang="en-US" sz="1200">
              <a:solidFill>
                <a:srgbClr val="CC0066"/>
              </a:solidFill>
              <a:latin typeface="Arial Narrow" pitchFamily="-107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6200"/>
            <a:ext cx="9144000" cy="546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 Black" pitchFamily="-107" charset="0"/>
              </a:rPr>
              <a:t>  </a:t>
            </a:r>
          </a:p>
          <a:p>
            <a:pPr algn="ctr"/>
            <a:r>
              <a:rPr lang="en-US" sz="3600" b="1" dirty="0" smtClean="0">
                <a:latin typeface="Arial Black" pitchFamily="-107" charset="0"/>
              </a:rPr>
              <a:t>  </a:t>
            </a:r>
            <a:r>
              <a:rPr lang="en-US" sz="3600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The Heavy Flavor Tracker (HFT)</a:t>
            </a:r>
          </a:p>
          <a:p>
            <a:pPr algn="ctr"/>
            <a:r>
              <a:rPr lang="en-US" sz="2000" b="1" dirty="0" smtClean="0">
                <a:solidFill>
                  <a:srgbClr val="000090"/>
                </a:solidFill>
                <a:latin typeface="Bookman Old Style"/>
                <a:cs typeface="Bookman Old Style"/>
              </a:rPr>
              <a:t>The Silicon Vertex Upgrade of STAR @ RHIC</a:t>
            </a:r>
            <a:r>
              <a:rPr lang="en-US" sz="1600" b="1" dirty="0" smtClean="0">
                <a:solidFill>
                  <a:srgbClr val="000000"/>
                </a:solidFill>
                <a:latin typeface="Arial Black" pitchFamily="-65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Arial Black" pitchFamily="-65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Arial Black" pitchFamily="-65" charset="0"/>
              </a:rPr>
              <a:t> </a:t>
            </a:r>
          </a:p>
          <a:p>
            <a:pPr algn="ctr"/>
            <a:endParaRPr lang="en-US" sz="2000" b="1" dirty="0" smtClean="0">
              <a:solidFill>
                <a:srgbClr val="000000"/>
              </a:solidFill>
              <a:latin typeface="Arial Black" pitchFamily="-65" charset="0"/>
            </a:endParaRPr>
          </a:p>
          <a:p>
            <a:pPr algn="ctr"/>
            <a:endParaRPr lang="en-US" sz="2000" b="1" dirty="0" smtClean="0">
              <a:solidFill>
                <a:srgbClr val="000000"/>
              </a:solidFill>
              <a:latin typeface="Arial Black" pitchFamily="-65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    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Jaiby Joseph* for the STAR Collaboration</a:t>
            </a:r>
          </a:p>
          <a:p>
            <a:pPr algn="ctr">
              <a:spcAft>
                <a:spcPts val="600"/>
              </a:spcAft>
            </a:pPr>
            <a:endParaRPr lang="en-US" sz="2400" b="1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ctr">
              <a:spcAft>
                <a:spcPts val="600"/>
              </a:spcAft>
            </a:pPr>
            <a:endParaRPr lang="en-US" sz="24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ctr">
              <a:spcAft>
                <a:spcPts val="600"/>
              </a:spcAft>
            </a:pPr>
            <a:endParaRPr lang="en-US" sz="24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   			 * Kent State University, USA</a:t>
            </a:r>
            <a:r>
              <a:rPr lang="en-US" sz="1600" b="1" dirty="0" smtClean="0">
                <a:latin typeface="Comic Sans MS"/>
                <a:cs typeface="Comic Sans MS"/>
              </a:rPr>
              <a:t/>
            </a:r>
            <a:br>
              <a:rPr lang="en-US" sz="1600" b="1" dirty="0" smtClean="0">
                <a:latin typeface="Comic Sans MS"/>
                <a:cs typeface="Comic Sans MS"/>
              </a:rPr>
            </a:br>
            <a:r>
              <a:rPr lang="en-US" sz="1600" b="1" dirty="0" smtClean="0">
                <a:latin typeface="Arial Black" pitchFamily="-65" charset="0"/>
              </a:rPr>
              <a:t/>
            </a:r>
            <a:br>
              <a:rPr lang="en-US" sz="1600" b="1" dirty="0" smtClean="0">
                <a:latin typeface="Arial Black" pitchFamily="-65" charset="0"/>
              </a:rPr>
            </a:b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909768" y="5943600"/>
            <a:ext cx="326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+mj-lt"/>
                <a:cs typeface="Comic Sans MS"/>
              </a:rPr>
              <a:t>Lake Louise Winter Institute</a:t>
            </a:r>
          </a:p>
          <a:p>
            <a:pPr algn="ctr"/>
            <a:r>
              <a:rPr lang="en-US" b="1" dirty="0" smtClean="0">
                <a:latin typeface="+mj-lt"/>
                <a:cs typeface="Comic Sans MS"/>
              </a:rPr>
              <a:t>Feb 20-26</a:t>
            </a:r>
            <a:r>
              <a:rPr lang="en-US" b="1" baseline="30000" dirty="0" smtClean="0">
                <a:latin typeface="+mj-lt"/>
                <a:cs typeface="Comic Sans MS"/>
              </a:rPr>
              <a:t>th, </a:t>
            </a:r>
            <a:r>
              <a:rPr lang="en-US" b="1" dirty="0" smtClean="0">
                <a:latin typeface="+mj-lt"/>
                <a:cs typeface="Comic Sans MS"/>
              </a:rPr>
              <a:t>2011</a:t>
            </a:r>
            <a:endParaRPr lang="en-US" b="1" dirty="0">
              <a:latin typeface="+mj-lt"/>
              <a:cs typeface="Comic Sans M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648200"/>
            <a:ext cx="2150205" cy="16399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105400"/>
            <a:ext cx="1524000" cy="941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263"/>
            <a:ext cx="8382000" cy="525462"/>
          </a:xfrm>
          <a:solidFill>
            <a:srgbClr val="CDE6FF"/>
          </a:solidFill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00FF"/>
                </a:solidFill>
              </a:rPr>
              <a:t>HFT Performance </a:t>
            </a:r>
            <a:r>
              <a:rPr lang="en-US" sz="2400" dirty="0">
                <a:solidFill>
                  <a:srgbClr val="0000FF"/>
                </a:solidFill>
              </a:rPr>
              <a:t>example on the D</a:t>
            </a:r>
            <a:r>
              <a:rPr lang="en-US" sz="2400" baseline="32000" dirty="0">
                <a:solidFill>
                  <a:srgbClr val="0000FF"/>
                </a:solidFill>
              </a:rPr>
              <a:t>0 </a:t>
            </a:r>
            <a:r>
              <a:rPr lang="en-US" sz="2400" dirty="0">
                <a:solidFill>
                  <a:srgbClr val="0000FF"/>
                </a:solidFill>
                <a:ea typeface="Zapf Dingbats" charset="2"/>
                <a:cs typeface="Zapf Dingbats" charset="2"/>
              </a:rPr>
              <a:t>➝ Kπ reconstruction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9825" y="1219200"/>
            <a:ext cx="2628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2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6038" y="788988"/>
            <a:ext cx="3382962" cy="2716212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Font typeface="Lucida Grande" charset="0"/>
              <a:buChar char="•"/>
            </a:pPr>
            <a:r>
              <a:rPr lang="en-US" sz="1600" dirty="0">
                <a:ea typeface="Helvetica Neue Light" charset="0"/>
                <a:cs typeface="Helvetica Neue Light" charset="0"/>
              </a:rPr>
              <a:t>Simulation of Au+Au@200GeV </a:t>
            </a:r>
            <a:r>
              <a:rPr lang="en-US" sz="1600" dirty="0" err="1">
                <a:ea typeface="Helvetica Neue Light" charset="0"/>
                <a:cs typeface="Helvetica Neue Light" charset="0"/>
              </a:rPr>
              <a:t>Hijing</a:t>
            </a:r>
            <a:r>
              <a:rPr lang="en-US" sz="1600" dirty="0">
                <a:ea typeface="Helvetica Neue Light" charset="0"/>
                <a:cs typeface="Helvetica Neue Light" charset="0"/>
              </a:rPr>
              <a:t> events with STAR tracking software including pixel pileup (RHIC-II luminosity) extrapolated to 500 M </a:t>
            </a:r>
            <a:r>
              <a:rPr lang="en-US" sz="1600" dirty="0" smtClean="0">
                <a:ea typeface="Helvetica Neue Light" charset="0"/>
                <a:cs typeface="Helvetica Neue Light" charset="0"/>
              </a:rPr>
              <a:t>events (~one RHIC run).</a:t>
            </a:r>
            <a:endParaRPr lang="en-US" sz="1600" dirty="0">
              <a:ea typeface="Helvetica Neue Light" charset="0"/>
              <a:cs typeface="Helvetica Neue Light" charset="0"/>
            </a:endParaRPr>
          </a:p>
          <a:p>
            <a:pPr eaLnBrk="1" hangingPunct="1">
              <a:buClr>
                <a:srgbClr val="000000"/>
              </a:buClr>
              <a:buFont typeface="Lucida Grande" charset="0"/>
              <a:buChar char="•"/>
            </a:pPr>
            <a:r>
              <a:rPr lang="en-US" sz="1600" dirty="0">
                <a:ea typeface="Helvetica Neue Light" charset="0"/>
                <a:cs typeface="Helvetica Neue Light" charset="0"/>
              </a:rPr>
              <a:t> Identification done via topological cuts and PID using Time Of Flight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8640763" y="6480175"/>
            <a:ext cx="207962" cy="206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296" tIns="41148" rIns="82296" bIns="41148">
            <a:prstTxWarp prst="textNoShape">
              <a:avLst/>
            </a:prstTxWarp>
          </a:bodyPr>
          <a:lstStyle/>
          <a:p>
            <a:pPr algn="r"/>
            <a:endParaRPr lang="en-US" sz="900"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343400" y="3276600"/>
          <a:ext cx="4556125" cy="3181350"/>
        </p:xfrm>
        <a:graphic>
          <a:graphicData uri="http://schemas.openxmlformats.org/presentationml/2006/ole">
            <p:oleObj spid="_x0000_s79874" name="Document" r:id="rId5" imgW="4337304" imgH="2859024" progId="Word.Document.8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" y="3200400"/>
          <a:ext cx="4343399" cy="3246437"/>
        </p:xfrm>
        <a:graphic>
          <a:graphicData uri="http://schemas.openxmlformats.org/presentationml/2006/ole">
            <p:oleObj spid="_x0000_s79875" name="Document" r:id="rId6" imgW="4794504" imgH="3197352" progId="Word.Document.8">
              <p:embed/>
            </p:oleObj>
          </a:graphicData>
        </a:graphic>
      </p:graphicFrame>
      <p:pic>
        <p:nvPicPr>
          <p:cNvPr id="19465" name="Picture 8" descr="d0mass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1219200"/>
            <a:ext cx="266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488363" y="6416675"/>
            <a:ext cx="503237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10</a:t>
            </a:fld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5181600" y="1524000"/>
            <a:ext cx="685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0" y="1524000"/>
            <a:ext cx="685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0"/>
            <a:ext cx="7772400" cy="609600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Heavy Quark </a:t>
            </a:r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Production</a:t>
            </a:r>
            <a:endParaRPr lang="en-US" sz="3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5715000" y="838200"/>
            <a:ext cx="3200400" cy="5319713"/>
          </a:xfrm>
          <a:prstGeom prst="rect">
            <a:avLst/>
          </a:prstGeom>
          <a:noFill/>
          <a:ln w="9525">
            <a:solidFill>
              <a:srgbClr val="85131D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NLO pQCD predictions of charm and bottom for the total p+p hadro-production cross sections.</a:t>
            </a:r>
          </a:p>
          <a:p>
            <a:endParaRPr lang="en-US" sz="1800"/>
          </a:p>
          <a:p>
            <a:r>
              <a:rPr lang="en-US" sz="1800"/>
              <a:t>Renormalization scale and factorization scale were chosen to be equal.</a:t>
            </a:r>
          </a:p>
          <a:p>
            <a:endParaRPr lang="en-US" sz="1800"/>
          </a:p>
          <a:p>
            <a:r>
              <a:rPr lang="en-US" sz="1800"/>
              <a:t>   </a:t>
            </a:r>
            <a:r>
              <a:rPr lang="en-US" sz="1800" b="1">
                <a:solidFill>
                  <a:srgbClr val="85131D"/>
                </a:solidFill>
              </a:rPr>
              <a:t>RHIC:  200, 500 GeV</a:t>
            </a:r>
            <a:endParaRPr lang="en-US" sz="1800"/>
          </a:p>
          <a:p>
            <a:r>
              <a:rPr lang="en-US" sz="1800"/>
              <a:t>   </a:t>
            </a:r>
            <a:r>
              <a:rPr lang="en-US" sz="1800" b="1">
                <a:solidFill>
                  <a:srgbClr val="087B08"/>
                </a:solidFill>
              </a:rPr>
              <a:t>LHC:   900, 14000 GeV</a:t>
            </a:r>
            <a:endParaRPr lang="en-US" sz="1800"/>
          </a:p>
          <a:p>
            <a:endParaRPr lang="en-US" sz="1800"/>
          </a:p>
          <a:p>
            <a:r>
              <a:rPr lang="en-US" sz="1800"/>
              <a:t>Ideal energy range for studying pQCD predictions for heavy quark production.</a:t>
            </a:r>
          </a:p>
          <a:p>
            <a:endParaRPr lang="en-US" sz="1800"/>
          </a:p>
          <a:p>
            <a:r>
              <a:rPr lang="en-US" sz="1800"/>
              <a:t>Necessary reference for both, heavy ion and spin programs at RHIC.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336268"/>
            <a:ext cx="75993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Estimated error bars of measurement comparable to line thickness!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" y="838200"/>
            <a:ext cx="5334000" cy="4953000"/>
            <a:chOff x="304800" y="1371600"/>
            <a:chExt cx="5334000" cy="4953000"/>
          </a:xfrm>
        </p:grpSpPr>
        <p:pic>
          <p:nvPicPr>
            <p:cNvPr id="106499" name="Picture 3" descr="plot_cb_22feb07"/>
            <p:cNvPicPr>
              <a:picLocks noChangeAspect="1" noChangeArrowheads="1"/>
            </p:cNvPicPr>
            <p:nvPr/>
          </p:nvPicPr>
          <p:blipFill>
            <a:blip r:embed="rId3"/>
            <a:srcRect l="4933" t="10257" r="8730" b="6410"/>
            <a:stretch>
              <a:fillRect/>
            </a:stretch>
          </p:blipFill>
          <p:spPr bwMode="auto">
            <a:xfrm>
              <a:off x="304800" y="1770063"/>
              <a:ext cx="5334000" cy="4249737"/>
            </a:xfrm>
            <a:prstGeom prst="rect">
              <a:avLst/>
            </a:prstGeom>
            <a:noFill/>
          </p:spPr>
        </p:pic>
        <p:sp>
          <p:nvSpPr>
            <p:cNvPr id="106501" name="Rectangle 5"/>
            <p:cNvSpPr>
              <a:spLocks noChangeArrowheads="1"/>
            </p:cNvSpPr>
            <p:nvPr/>
          </p:nvSpPr>
          <p:spPr bwMode="auto">
            <a:xfrm>
              <a:off x="3124200" y="1371600"/>
              <a:ext cx="23018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RHIC         LHC</a:t>
              </a:r>
            </a:p>
          </p:txBody>
        </p:sp>
        <p:sp>
          <p:nvSpPr>
            <p:cNvPr id="106502" name="Line 6"/>
            <p:cNvSpPr>
              <a:spLocks noChangeShapeType="1"/>
            </p:cNvSpPr>
            <p:nvPr/>
          </p:nvSpPr>
          <p:spPr bwMode="auto">
            <a:xfrm>
              <a:off x="3962400" y="1752600"/>
              <a:ext cx="1295400" cy="0"/>
            </a:xfrm>
            <a:prstGeom prst="line">
              <a:avLst/>
            </a:prstGeom>
            <a:noFill/>
            <a:ln w="57150" cmpd="thinThick">
              <a:solidFill>
                <a:srgbClr val="087B08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503" name="Line 7"/>
            <p:cNvSpPr>
              <a:spLocks noChangeShapeType="1"/>
            </p:cNvSpPr>
            <p:nvPr/>
          </p:nvSpPr>
          <p:spPr bwMode="auto">
            <a:xfrm>
              <a:off x="3124200" y="1752600"/>
              <a:ext cx="609600" cy="0"/>
            </a:xfrm>
            <a:prstGeom prst="line">
              <a:avLst/>
            </a:prstGeom>
            <a:noFill/>
            <a:ln w="57150" cmpd="thinThick">
              <a:solidFill>
                <a:srgbClr val="CFA61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800" y="6047601"/>
              <a:ext cx="44422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R. Vogt http://www-rnc.lbl.gov/ISMD/talks/Aug9/1400_Vogt.pdf</a:t>
              </a:r>
              <a:endParaRPr lang="en-US" sz="1200" dirty="0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381000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11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0v2_hydr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94" y="1143000"/>
            <a:ext cx="5103206" cy="3962400"/>
          </a:xfrm>
          <a:prstGeom prst="rect">
            <a:avLst/>
          </a:prstGeom>
        </p:spPr>
      </p:pic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0"/>
            <a:ext cx="7772400" cy="6096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HFT - Charm </a:t>
            </a:r>
            <a:r>
              <a:rPr lang="en-US" sz="3200" dirty="0" err="1">
                <a:solidFill>
                  <a:srgbClr val="0000FF"/>
                </a:solidFill>
                <a:latin typeface="Comic Sans MS"/>
                <a:cs typeface="Comic Sans MS"/>
              </a:rPr>
              <a:t>Hadron</a:t>
            </a:r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 v</a:t>
            </a:r>
            <a:r>
              <a:rPr lang="en-US" sz="320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endParaRPr lang="en-US" sz="3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476250" y="5308600"/>
            <a:ext cx="8189913" cy="711200"/>
          </a:xfrm>
          <a:prstGeom prst="rect">
            <a:avLst/>
          </a:prstGeom>
          <a:noFill/>
          <a:ln w="9525">
            <a:solidFill>
              <a:srgbClr val="791118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- 200 GeV Au+Au minimum </a:t>
            </a:r>
            <a:r>
              <a:rPr lang="en-US" sz="2000" dirty="0" smtClean="0"/>
              <a:t>bias </a:t>
            </a:r>
            <a:r>
              <a:rPr lang="en-US" sz="2000" dirty="0"/>
              <a:t>collisions </a:t>
            </a:r>
            <a:r>
              <a:rPr lang="en-US" sz="1800" dirty="0"/>
              <a:t>(500M events)</a:t>
            </a:r>
            <a:r>
              <a:rPr lang="en-US" sz="2000" dirty="0"/>
              <a:t>. </a:t>
            </a:r>
          </a:p>
          <a:p>
            <a:r>
              <a:rPr lang="en-US" sz="2000" dirty="0"/>
              <a:t>- Charm collectivity </a:t>
            </a:r>
            <a:r>
              <a:rPr lang="en-US" sz="2000" dirty="0" err="1">
                <a:sym typeface="Zapf Dingbats" pitchFamily="-107" charset="2"/>
              </a:rPr>
              <a:t></a:t>
            </a:r>
            <a:r>
              <a:rPr lang="en-US" sz="2000" dirty="0">
                <a:sym typeface="Zapf Dingbats" pitchFamily="-107" charset="2"/>
              </a:rPr>
              <a:t> drag/diffusion constants </a:t>
            </a:r>
            <a:r>
              <a:rPr lang="en-US" sz="2000" dirty="0" err="1">
                <a:solidFill>
                  <a:srgbClr val="791118"/>
                </a:solidFill>
                <a:sym typeface="Zapf Dingbats" pitchFamily="-107" charset="2"/>
              </a:rPr>
              <a:t></a:t>
            </a:r>
            <a:r>
              <a:rPr lang="en-US" sz="2000" dirty="0">
                <a:solidFill>
                  <a:srgbClr val="791118"/>
                </a:solidFill>
                <a:sym typeface="Zapf Dingbats" pitchFamily="-107" charset="2"/>
              </a:rPr>
              <a:t> </a:t>
            </a:r>
            <a:r>
              <a:rPr lang="en-US" sz="2000" b="1" i="1" dirty="0">
                <a:solidFill>
                  <a:srgbClr val="791118"/>
                </a:solidFill>
                <a:sym typeface="Zapf Dingbats" pitchFamily="-107" charset="2"/>
              </a:rPr>
              <a:t>medium properties! </a:t>
            </a:r>
            <a:endParaRPr lang="en-US" sz="1800" dirty="0"/>
          </a:p>
        </p:txBody>
      </p:sp>
      <p:sp>
        <p:nvSpPr>
          <p:cNvPr id="125965" name="AutoShape 13" descr="Small confetti"/>
          <p:cNvSpPr>
            <a:spLocks noChangeArrowheads="1"/>
          </p:cNvSpPr>
          <p:nvPr/>
        </p:nvSpPr>
        <p:spPr bwMode="auto">
          <a:xfrm>
            <a:off x="6248400" y="1066800"/>
            <a:ext cx="2667000" cy="3733800"/>
          </a:xfrm>
          <a:prstGeom prst="roundRect">
            <a:avLst>
              <a:gd name="adj" fmla="val 4764"/>
            </a:avLst>
          </a:prstGeom>
          <a:pattFill prst="smConfetti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6415088" y="1143000"/>
            <a:ext cx="2424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Charm-quark flow</a:t>
            </a:r>
          </a:p>
          <a:p>
            <a:r>
              <a:rPr lang="en-US" sz="2000">
                <a:sym typeface="Zapf Dingbats" pitchFamily="-107" charset="2"/>
              </a:rPr>
              <a:t> </a:t>
            </a:r>
            <a:r>
              <a:rPr lang="en-US" sz="2000"/>
              <a:t>Thermalization </a:t>
            </a:r>
          </a:p>
          <a:p>
            <a:r>
              <a:rPr lang="en-US" sz="2000"/>
              <a:t>     of light-quarks!</a:t>
            </a:r>
            <a:endParaRPr lang="en-US"/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 flipV="1">
            <a:off x="5257800" y="1905000"/>
            <a:ext cx="1219200" cy="228600"/>
          </a:xfrm>
          <a:prstGeom prst="line">
            <a:avLst/>
          </a:prstGeom>
          <a:noFill/>
          <a:ln w="38100">
            <a:solidFill>
              <a:srgbClr val="BD2308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4" name="Line 22"/>
          <p:cNvSpPr>
            <a:spLocks noChangeShapeType="1"/>
          </p:cNvSpPr>
          <p:nvPr/>
        </p:nvSpPr>
        <p:spPr bwMode="auto">
          <a:xfrm>
            <a:off x="5334000" y="3276600"/>
            <a:ext cx="1066800" cy="838200"/>
          </a:xfrm>
          <a:prstGeom prst="line">
            <a:avLst/>
          </a:prstGeom>
          <a:noFill/>
          <a:ln w="38100">
            <a:solidFill>
              <a:srgbClr val="079F15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5" name="Rectangle 23"/>
          <p:cNvSpPr>
            <a:spLocks noChangeArrowheads="1"/>
          </p:cNvSpPr>
          <p:nvPr/>
        </p:nvSpPr>
        <p:spPr bwMode="auto">
          <a:xfrm>
            <a:off x="6415088" y="3565525"/>
            <a:ext cx="2424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Charm-quark does</a:t>
            </a:r>
          </a:p>
          <a:p>
            <a:r>
              <a:rPr lang="en-US" sz="2000"/>
              <a:t> not flow</a:t>
            </a:r>
          </a:p>
          <a:p>
            <a:r>
              <a:rPr lang="en-US" sz="2000">
                <a:sym typeface="Zapf Dingbats" pitchFamily="-107" charset="2"/>
              </a:rPr>
              <a:t> Drag coefficients</a:t>
            </a: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0" y="3260725"/>
            <a:ext cx="1752600" cy="1006475"/>
          </a:xfrm>
          <a:prstGeom prst="ellipse">
            <a:avLst/>
          </a:prstGeom>
          <a:noFill/>
          <a:ln w="38100" cap="flat" cmpd="dbl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381000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12</a:t>
            </a:fld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324600"/>
            <a:ext cx="8545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STAR ONLY can perform precision low </a:t>
            </a:r>
            <a:r>
              <a:rPr lang="en-US" sz="2000" b="1" dirty="0" err="1" smtClean="0">
                <a:solidFill>
                  <a:srgbClr val="FF0000"/>
                </a:solidFill>
              </a:rPr>
              <a:t>p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</a:rPr>
              <a:t> flow measurements for D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0</a:t>
            </a:r>
            <a:endParaRPr lang="en-US" sz="2000" b="1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5334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HFT - Charm </a:t>
            </a:r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Hadron R</a:t>
            </a:r>
            <a:r>
              <a:rPr lang="en-US" sz="320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CP</a:t>
            </a:r>
            <a:endParaRPr lang="en-US" sz="3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533400" y="5308600"/>
            <a:ext cx="8229600" cy="1016000"/>
          </a:xfrm>
          <a:prstGeom prst="rect">
            <a:avLst/>
          </a:prstGeom>
          <a:noFill/>
          <a:ln w="9525">
            <a:solidFill>
              <a:srgbClr val="79111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en-US" sz="2000" dirty="0"/>
              <a:t> Significant Bottom contributions in HQ decay electrons.</a:t>
            </a:r>
          </a:p>
          <a:p>
            <a:pPr>
              <a:buFontTx/>
              <a:buChar char="-"/>
            </a:pPr>
            <a:r>
              <a:rPr lang="en-US" sz="2000" dirty="0"/>
              <a:t> 200 GeV Au+Au minimum </a:t>
            </a:r>
            <a:r>
              <a:rPr lang="en-US" sz="2000" dirty="0" smtClean="0"/>
              <a:t>bias </a:t>
            </a:r>
            <a:r>
              <a:rPr lang="en-US" sz="2000" dirty="0"/>
              <a:t>collisions </a:t>
            </a:r>
            <a:r>
              <a:rPr lang="en-US" sz="1800" dirty="0"/>
              <a:t>(|</a:t>
            </a:r>
            <a:r>
              <a:rPr lang="en-US" sz="1800" dirty="0" err="1"/>
              <a:t>y</a:t>
            </a:r>
            <a:r>
              <a:rPr lang="en-US" sz="1800" dirty="0"/>
              <a:t>|&lt;0.5 500M events)</a:t>
            </a:r>
            <a:r>
              <a:rPr lang="en-US" sz="2000" dirty="0"/>
              <a:t>. </a:t>
            </a:r>
          </a:p>
          <a:p>
            <a:pPr>
              <a:buFontTx/>
              <a:buChar char="-"/>
            </a:pPr>
            <a:r>
              <a:rPr lang="en-US" sz="1800" dirty="0"/>
              <a:t> Charm R</a:t>
            </a:r>
            <a:r>
              <a:rPr lang="en-US" sz="1800" baseline="-25000" dirty="0"/>
              <a:t>AA</a:t>
            </a:r>
            <a:r>
              <a:rPr lang="en-US" sz="1800" dirty="0"/>
              <a:t> </a:t>
            </a:r>
            <a:r>
              <a:rPr lang="en-US" sz="2000" b="1" i="1" dirty="0" err="1">
                <a:solidFill>
                  <a:srgbClr val="791118"/>
                </a:solidFill>
                <a:sym typeface="Zapf Dingbats" pitchFamily="-107" charset="2"/>
              </a:rPr>
              <a:t></a:t>
            </a:r>
            <a:r>
              <a:rPr lang="en-US" sz="2000" b="1" i="1" dirty="0">
                <a:solidFill>
                  <a:srgbClr val="791118"/>
                </a:solidFill>
                <a:sym typeface="Zapf Dingbats" pitchFamily="-107" charset="2"/>
              </a:rPr>
              <a:t> energy loss </a:t>
            </a:r>
            <a:r>
              <a:rPr lang="en-US" sz="2000" b="1" i="1" dirty="0" smtClean="0">
                <a:solidFill>
                  <a:srgbClr val="791118"/>
                </a:solidFill>
                <a:sym typeface="Zapf Dingbats" pitchFamily="-107" charset="2"/>
              </a:rPr>
              <a:t>mechanism!      </a:t>
            </a:r>
            <a:endParaRPr lang="en-US" sz="2000" b="1" i="1" dirty="0">
              <a:solidFill>
                <a:srgbClr val="791118"/>
              </a:solidFill>
              <a:sym typeface="Zapf Dingbats" pitchFamily="-107" charset="2"/>
            </a:endParaRPr>
          </a:p>
        </p:txBody>
      </p:sp>
      <p:pic>
        <p:nvPicPr>
          <p:cNvPr id="9" name="Picture 8" descr="D0Rc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493222"/>
            <a:ext cx="5410200" cy="36121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5450" y="1154668"/>
            <a:ext cx="4234640" cy="369332"/>
          </a:xfrm>
          <a:prstGeom prst="rect">
            <a:avLst/>
          </a:prstGeom>
          <a:solidFill>
            <a:srgbClr val="DBEEF4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Simulation – D</a:t>
            </a:r>
            <a:r>
              <a:rPr lang="en-US" baseline="30000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0000FF"/>
                </a:solidFill>
              </a:rPr>
              <a:t> decay electron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44386" name="Object 2"/>
          <p:cNvGraphicFramePr>
            <a:graphicFrameLocks noChangeAspect="1"/>
          </p:cNvGraphicFramePr>
          <p:nvPr/>
        </p:nvGraphicFramePr>
        <p:xfrm>
          <a:off x="5715000" y="2409825"/>
          <a:ext cx="3429000" cy="685800"/>
        </p:xfrm>
        <a:graphic>
          <a:graphicData uri="http://schemas.openxmlformats.org/presentationml/2006/ole">
            <p:oleObj spid="_x0000_s144386" name="Equation" r:id="rId5" imgW="2095500" imgH="419100" progId="Equation.3">
              <p:embed/>
            </p:oleObj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381000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13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620000" cy="488950"/>
          </a:xfrm>
        </p:spPr>
        <p:txBody>
          <a:bodyPr/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Λ</a:t>
            </a:r>
            <a:r>
              <a:rPr lang="en-US" sz="3200" b="1" i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 Measurements</a:t>
            </a:r>
            <a:endParaRPr lang="en-US" sz="3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88066" name="Picture 2" descr="Lc_overD0_final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799" y="1676400"/>
            <a:ext cx="60064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181600" y="4191000"/>
            <a:ext cx="990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1" y="4191000"/>
            <a:ext cx="2743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Λ</a:t>
            </a:r>
            <a:r>
              <a:rPr lang="en-US" b="1" baseline="-25000" dirty="0" smtClean="0"/>
              <a:t>c</a:t>
            </a:r>
            <a:r>
              <a:rPr lang="en-US" b="1" dirty="0" smtClean="0"/>
              <a:t>/D</a:t>
            </a:r>
            <a:r>
              <a:rPr lang="en-US" b="1" baseline="30000" dirty="0" smtClean="0"/>
              <a:t>0</a:t>
            </a:r>
            <a:r>
              <a:rPr lang="en-US" b="1" dirty="0" smtClean="0"/>
              <a:t> enhancement?</a:t>
            </a:r>
            <a:endParaRPr lang="en-US" b="1" baseline="-25000" dirty="0" smtClean="0"/>
          </a:p>
          <a:p>
            <a:endParaRPr lang="en-US" dirty="0" smtClean="0"/>
          </a:p>
          <a:p>
            <a:r>
              <a:rPr lang="en-US" dirty="0" smtClean="0"/>
              <a:t>Measuring </a:t>
            </a:r>
            <a:r>
              <a:rPr lang="en-US" dirty="0" err="1" smtClean="0">
                <a:latin typeface="Times New Roman"/>
                <a:cs typeface="Times New Roman"/>
              </a:rPr>
              <a:t>Λ</a:t>
            </a:r>
            <a:r>
              <a:rPr lang="en-US" baseline="-25000" dirty="0" err="1" smtClean="0"/>
              <a:t>c</a:t>
            </a:r>
            <a:r>
              <a:rPr lang="en-US" baseline="-25000" dirty="0" smtClean="0"/>
              <a:t> </a:t>
            </a:r>
            <a:r>
              <a:rPr lang="en-US" dirty="0" smtClean="0"/>
              <a:t>yield is important for charmed baryon/meson ratio.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76200" y="167640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baseline="-25000" dirty="0" smtClean="0"/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Λ</a:t>
            </a:r>
            <a:r>
              <a:rPr lang="en-US" b="1" baseline="-25000" dirty="0" err="1" smtClean="0"/>
              <a:t>c</a:t>
            </a:r>
            <a:r>
              <a:rPr lang="en-US" b="1" baseline="-25000" dirty="0" smtClean="0"/>
              <a:t> </a:t>
            </a:r>
            <a:r>
              <a:rPr lang="en-US" b="1" dirty="0" smtClean="0"/>
              <a:t>( </a:t>
            </a:r>
            <a:r>
              <a:rPr lang="en-US" sz="1400" b="1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400" b="1" dirty="0" smtClean="0">
                <a:latin typeface="Wingdings"/>
                <a:ea typeface="Wingdings"/>
                <a:cs typeface="Wingdings"/>
              </a:rPr>
              <a:t> </a:t>
            </a:r>
            <a:r>
              <a:rPr lang="en-US" dirty="0" err="1" smtClean="0"/>
              <a:t>p</a:t>
            </a:r>
            <a:r>
              <a:rPr lang="en-US" dirty="0" smtClean="0"/>
              <a:t> + K + </a:t>
            </a:r>
            <a:r>
              <a:rPr lang="en-US" dirty="0" err="1" smtClean="0"/>
              <a:t>π</a:t>
            </a:r>
            <a:r>
              <a:rPr lang="en-US" b="1" dirty="0" smtClean="0"/>
              <a:t>)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Lowest mass charm baryon</a:t>
            </a:r>
          </a:p>
          <a:p>
            <a:pPr marL="342900" indent="-342900">
              <a:buAutoNum type="arabicParenR"/>
            </a:pPr>
            <a:r>
              <a:rPr lang="en-US" dirty="0" smtClean="0"/>
              <a:t>Total yield and </a:t>
            </a:r>
            <a:r>
              <a:rPr lang="en-US" b="1" dirty="0" smtClean="0">
                <a:latin typeface="Times New Roman"/>
                <a:cs typeface="Times New Roman"/>
              </a:rPr>
              <a:t>Λ</a:t>
            </a:r>
            <a:r>
              <a:rPr lang="en-US" b="1" baseline="-25000" dirty="0" smtClean="0"/>
              <a:t>c</a:t>
            </a:r>
            <a:r>
              <a:rPr lang="en-US" dirty="0" smtClean="0"/>
              <a:t>/D</a:t>
            </a:r>
            <a:r>
              <a:rPr lang="en-US" baseline="30000" dirty="0" smtClean="0"/>
              <a:t>0</a:t>
            </a:r>
            <a:r>
              <a:rPr lang="en-US" dirty="0" smtClean="0"/>
              <a:t> ratios can be measured.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381000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14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" y="838199"/>
            <a:ext cx="8597900" cy="5397501"/>
          </a:xfrm>
          <a:prstGeom prst="roundRect">
            <a:avLst>
              <a:gd name="adj" fmla="val 3516"/>
            </a:avLst>
          </a:prstGeom>
          <a:noFill/>
          <a:ln w="38100" cap="flat" cmpd="dbl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76800" y="1524000"/>
            <a:ext cx="3784600" cy="1905000"/>
          </a:xfrm>
          <a:prstGeom prst="roundRect">
            <a:avLst>
              <a:gd name="adj" fmla="val 913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0"/>
            <a:ext cx="7772400" cy="533400"/>
          </a:xfrm>
        </p:spPr>
        <p:txBody>
          <a:bodyPr/>
          <a:lstStyle/>
          <a:p>
            <a:r>
              <a:rPr lang="en-US" altLang="zh-CN" sz="3200" i="1" dirty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altLang="zh-CN" sz="3200" i="1" baseline="-25000" dirty="0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en-US" altLang="zh-CN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 Reconstruction</a:t>
            </a:r>
            <a:endParaRPr lang="en-US" altLang="zh-CN" sz="3200" dirty="0">
              <a:solidFill>
                <a:srgbClr val="0000FF"/>
              </a:solidFill>
              <a:latin typeface="Comic Sans MS"/>
              <a:ea typeface="Arial" pitchFamily="34" charset="0"/>
              <a:cs typeface="Comic Sans MS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 flipH="1">
            <a:off x="4953000" y="1675303"/>
            <a:ext cx="3581400" cy="442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200" dirty="0">
                <a:solidFill>
                  <a:schemeClr val="tx2"/>
                </a:solidFill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D</a:t>
            </a:r>
            <a:r>
              <a:rPr lang="en-US" altLang="zh-CN" sz="2200" i="1" baseline="-250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s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→ K</a:t>
            </a:r>
            <a:r>
              <a:rPr lang="en-US" altLang="zh-CN" sz="2200" i="1" baseline="300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+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K</a:t>
            </a:r>
            <a:r>
              <a:rPr lang="en-US" altLang="zh-CN" sz="2200" i="1" baseline="300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-</a:t>
            </a:r>
            <a:r>
              <a:rPr lang="el-GR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π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 </a:t>
            </a:r>
            <a:r>
              <a:rPr lang="en-US" altLang="zh-CN" sz="22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(BR 5.5%)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D</a:t>
            </a:r>
            <a:r>
              <a:rPr lang="en-US" altLang="zh-CN" sz="2200" i="1" baseline="-250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s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→</a:t>
            </a:r>
            <a:r>
              <a:rPr lang="el-GR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φπ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→ K</a:t>
            </a:r>
            <a:r>
              <a:rPr lang="en-US" altLang="zh-CN" sz="2200" i="1" baseline="300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+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K</a:t>
            </a:r>
            <a:r>
              <a:rPr lang="en-US" altLang="zh-CN" sz="2200" i="1" baseline="300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-</a:t>
            </a:r>
            <a:r>
              <a:rPr lang="el-GR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π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</a:t>
            </a:r>
            <a:r>
              <a:rPr lang="en-US" altLang="zh-CN" sz="22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(BR 2.2%)</a:t>
            </a:r>
            <a:endParaRPr lang="el-GR" altLang="zh-CN" sz="2200" dirty="0">
              <a:latin typeface="Times New Roman" pitchFamily="34" charset="0"/>
              <a:ea typeface="Times New Roman" pitchFamily="34" charset="0"/>
              <a:cs typeface="Times New Roman" pitchFamily="34" charset="0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2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mass = 1968.49 ± 0.34 MeV</a:t>
            </a:r>
            <a:r>
              <a:rPr lang="en-US" altLang="zh-CN" sz="2200" dirty="0"/>
              <a:t> </a:t>
            </a:r>
            <a:endParaRPr lang="en-US" altLang="zh-CN" sz="2200" dirty="0">
              <a:latin typeface="Times New Roman" pitchFamily="34" charset="0"/>
              <a:ea typeface="Times New Roman" pitchFamily="34" charset="0"/>
              <a:cs typeface="Times New Roman" pitchFamily="34" charset="0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2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</a:t>
            </a:r>
            <a:r>
              <a:rPr lang="en-US" altLang="zh-CN" sz="2200" b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decay length</a:t>
            </a:r>
            <a:r>
              <a:rPr lang="en-US" altLang="zh-CN" sz="22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~ 150</a:t>
            </a:r>
            <a:r>
              <a:rPr lang="en-US" altLang="zh-CN" sz="2200" dirty="0" smtClean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</a:t>
            </a:r>
            <a:r>
              <a:rPr lang="en-US" altLang="zh-CN" sz="2200" i="1" dirty="0" err="1" smtClean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μm</a:t>
            </a:r>
            <a:endParaRPr lang="en-US" altLang="zh-CN" sz="2200" i="1" dirty="0">
              <a:latin typeface="Times New Roman" pitchFamily="34" charset="0"/>
              <a:ea typeface="Times New Roman" pitchFamily="34" charset="0"/>
              <a:cs typeface="Times New Roman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chemeClr val="tx2"/>
                </a:solidFill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Arial"/>
                <a:ea typeface="Times New Roman" pitchFamily="34" charset="0"/>
                <a:cs typeface="Arial"/>
              </a:rPr>
              <a:t>Work in progress …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 200 GeV central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Au+</a:t>
            </a: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Au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 Ideal </a:t>
            </a: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PID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 Power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-law spectrum </a:t>
            </a: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with:</a:t>
            </a:r>
          </a:p>
          <a:p>
            <a:pPr>
              <a:lnSpc>
                <a:spcPct val="11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   </a:t>
            </a:r>
            <a:r>
              <a:rPr lang="en-US" altLang="zh-CN" sz="2000" i="1" dirty="0" err="1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n</a:t>
            </a:r>
            <a:r>
              <a:rPr lang="en-US" altLang="zh-CN" sz="2000" i="1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 = 11, &lt;p</a:t>
            </a:r>
            <a:r>
              <a:rPr lang="en-US" altLang="zh-CN" sz="2000" i="1" baseline="-25000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T</a:t>
            </a:r>
            <a:r>
              <a:rPr lang="en-US" altLang="zh-CN" sz="2000" i="1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&gt; = 1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GeV/</a:t>
            </a:r>
            <a:r>
              <a:rPr lang="en-US" altLang="zh-CN" sz="2000" i="1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c</a:t>
            </a:r>
          </a:p>
          <a:p>
            <a:pPr>
              <a:lnSpc>
                <a:spcPct val="110000"/>
              </a:lnSpc>
            </a:pPr>
            <a:endParaRPr lang="en-US" altLang="zh-CN" sz="2000" i="1" dirty="0" smtClean="0">
              <a:solidFill>
                <a:srgbClr val="000000"/>
              </a:solidFill>
              <a:latin typeface="Arial"/>
              <a:ea typeface="Times New Roman" pitchFamily="34" charset="0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altLang="zh-CN" sz="2000" b="1" i="1" dirty="0" smtClean="0">
                <a:solidFill>
                  <a:srgbClr val="800000"/>
                </a:solidFill>
                <a:latin typeface="Arial"/>
                <a:ea typeface="Times New Roman" pitchFamily="34" charset="0"/>
                <a:cs typeface="Arial"/>
              </a:rPr>
              <a:t>  0.5B events will work!</a:t>
            </a:r>
            <a:endParaRPr lang="en-US" altLang="zh-CN" sz="2000" b="1" i="1" dirty="0">
              <a:solidFill>
                <a:srgbClr val="800000"/>
              </a:solidFill>
              <a:latin typeface="Arial"/>
              <a:ea typeface="Times New Roman" pitchFamily="34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990600"/>
            <a:ext cx="445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ea typeface="Times New Roman" pitchFamily="34" charset="0"/>
                <a:cs typeface="Arial"/>
              </a:rPr>
              <a:t>200 </a:t>
            </a:r>
            <a:r>
              <a:rPr lang="en-US" altLang="zh-CN" sz="2000" b="1" dirty="0" err="1" smtClean="0">
                <a:solidFill>
                  <a:srgbClr val="000000"/>
                </a:solidFill>
                <a:ea typeface="Times New Roman" pitchFamily="34" charset="0"/>
                <a:cs typeface="Arial"/>
              </a:rPr>
              <a:t>GeV</a:t>
            </a:r>
            <a:r>
              <a:rPr lang="en-US" altLang="zh-CN" sz="2000" b="1" dirty="0" smtClean="0">
                <a:solidFill>
                  <a:srgbClr val="000000"/>
                </a:solidFill>
                <a:ea typeface="Times New Roman" pitchFamily="34" charset="0"/>
                <a:cs typeface="Arial"/>
              </a:rPr>
              <a:t> Au+Au Collisions at RHIC</a:t>
            </a:r>
            <a:endParaRPr lang="en-US" sz="2000" b="1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rcRect l="50000"/>
          <a:stretch>
            <a:fillRect/>
          </a:stretch>
        </p:blipFill>
        <p:spPr bwMode="auto">
          <a:xfrm>
            <a:off x="711200" y="1675303"/>
            <a:ext cx="3937000" cy="419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381000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15</a:t>
            </a:fld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434901" y="1992868"/>
            <a:ext cx="16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SIMULATION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LdL_distribution_pix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151313" cy="2590800"/>
          </a:xfrm>
        </p:spPr>
      </p:pic>
      <p:pic>
        <p:nvPicPr>
          <p:cNvPr id="5127" name="Picture 7" descr="ionvMass_LdL6_pix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576512"/>
            <a:ext cx="5638800" cy="3519488"/>
          </a:xfrm>
          <a:prstGeom prst="rect">
            <a:avLst/>
          </a:prstGeom>
          <a:noFill/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356100" y="2422525"/>
            <a:ext cx="977900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 charset="0"/>
              </a:rPr>
              <a:t>No cuts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553200" y="2422525"/>
            <a:ext cx="2438400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 charset="0"/>
              </a:rPr>
              <a:t>L/</a:t>
            </a:r>
            <a:r>
              <a:rPr lang="en-US" sz="2000" b="1" dirty="0">
                <a:latin typeface="Calibri" charset="0"/>
                <a:sym typeface="Symbol" charset="2"/>
              </a:rPr>
              <a:t></a:t>
            </a:r>
            <a:r>
              <a:rPr lang="en-US" sz="2000" b="1" baseline="-25000" dirty="0">
                <a:latin typeface="Calibri" charset="0"/>
                <a:sym typeface="Symbol" charset="2"/>
              </a:rPr>
              <a:t>L</a:t>
            </a:r>
            <a:r>
              <a:rPr lang="en-US" sz="2000" b="1" dirty="0">
                <a:latin typeface="Calibri" charset="0"/>
                <a:sym typeface="Symbol" charset="2"/>
              </a:rPr>
              <a:t>&gt;6 &amp;&amp; </a:t>
            </a:r>
            <a:r>
              <a:rPr lang="en-US" sz="2000" b="1" dirty="0" err="1">
                <a:latin typeface="Calibri" charset="0"/>
                <a:sym typeface="Symbol" charset="2"/>
              </a:rPr>
              <a:t>pixHits</a:t>
            </a:r>
            <a:r>
              <a:rPr lang="en-US" sz="2000" b="1" dirty="0">
                <a:latin typeface="Calibri" charset="0"/>
                <a:sym typeface="Symbol" charset="2"/>
              </a:rPr>
              <a:t>=2</a:t>
            </a:r>
            <a:endParaRPr lang="en-US" sz="2000" b="1" dirty="0">
              <a:latin typeface="Calibri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943600" y="152400"/>
            <a:ext cx="3048000" cy="609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ＭＳ Ｐゴシック" charset="-128"/>
              </a:rPr>
              <a:t>D</a:t>
            </a: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ＭＳ Ｐゴシック" charset="-128"/>
              </a:rPr>
              <a:t>+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ＭＳ Ｐゴシック" charset="-128"/>
              </a:rPr>
              <a:t> -&gt;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ＭＳ Ｐゴシック" charset="-128"/>
              </a:rPr>
              <a:t>K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charset="2"/>
                <a:ea typeface="ＭＳ Ｐゴシック" charset="-128"/>
                <a:cs typeface="Symbol" charset="2"/>
              </a:rPr>
              <a:t>pp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52400" y="3200400"/>
            <a:ext cx="3465513" cy="2590800"/>
          </a:xfrm>
        </p:spPr>
        <p:txBody>
          <a:bodyPr/>
          <a:lstStyle/>
          <a:p>
            <a:r>
              <a:rPr lang="en-US" sz="1400" dirty="0" smtClean="0"/>
              <a:t>Another charmed meson reconstructed using a full secondary vertex (</a:t>
            </a:r>
            <a:r>
              <a:rPr lang="en-US" sz="1400" dirty="0" err="1" smtClean="0"/>
              <a:t>Kalman</a:t>
            </a:r>
            <a:r>
              <a:rPr lang="en-US" sz="1400" dirty="0" smtClean="0"/>
              <a:t>) fit</a:t>
            </a:r>
          </a:p>
          <a:p>
            <a:endParaRPr lang="en-US" sz="1400" dirty="0" smtClean="0"/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The HFT is going to reconstruct ALL major charm-carrying particles</a:t>
            </a:r>
          </a:p>
          <a:p>
            <a:pPr lvl="1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D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0</a:t>
            </a:r>
            <a:r>
              <a:rPr lang="en-US" sz="1200" b="1" dirty="0" smtClean="0">
                <a:solidFill>
                  <a:srgbClr val="FF0000"/>
                </a:solidFill>
              </a:rPr>
              <a:t>, D</a:t>
            </a:r>
            <a:r>
              <a:rPr lang="en-US" sz="1200" b="1" baseline="-25000" dirty="0" smtClean="0">
                <a:solidFill>
                  <a:srgbClr val="FF0000"/>
                </a:solidFill>
              </a:rPr>
              <a:t>S</a:t>
            </a:r>
            <a:r>
              <a:rPr lang="en-US" sz="1200" b="1" dirty="0" smtClean="0">
                <a:solidFill>
                  <a:srgbClr val="FF0000"/>
                </a:solidFill>
              </a:rPr>
              <a:t>, D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+-</a:t>
            </a:r>
            <a:r>
              <a:rPr lang="en-US" sz="1200" b="1" dirty="0" smtClean="0">
                <a:solidFill>
                  <a:srgbClr val="FF0000"/>
                </a:solidFill>
              </a:rPr>
              <a:t>, D*</a:t>
            </a:r>
          </a:p>
          <a:p>
            <a:pPr lvl="1"/>
            <a:endParaRPr lang="en-US" sz="1100" b="1" dirty="0" smtClean="0"/>
          </a:p>
          <a:p>
            <a:r>
              <a:rPr lang="en-US" sz="1400" dirty="0" smtClean="0"/>
              <a:t>This is important for ‘bottom’ contribution using the ‘subtraction’ method (next slide)</a:t>
            </a:r>
            <a:endParaRPr lang="en-US" sz="1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458200" y="6324600"/>
            <a:ext cx="381000" cy="228600"/>
          </a:xfrm>
        </p:spPr>
        <p:txBody>
          <a:bodyPr/>
          <a:lstStyle/>
          <a:p>
            <a:fld id="{76C121D0-D930-3E47-8DC3-5CBB549484CB}" type="slidenum">
              <a:rPr lang="en-US" sz="1200" smtClean="0"/>
              <a:pPr/>
              <a:t>16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533400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Strategies for Bottom Measurement</a:t>
            </a:r>
          </a:p>
        </p:txBody>
      </p:sp>
      <p:sp>
        <p:nvSpPr>
          <p:cNvPr id="119812" name="AutoShape 4" descr="Light downward diagonal"/>
          <p:cNvSpPr>
            <a:spLocks noChangeArrowheads="1"/>
          </p:cNvSpPr>
          <p:nvPr/>
        </p:nvSpPr>
        <p:spPr bwMode="auto">
          <a:xfrm>
            <a:off x="4800600" y="914400"/>
            <a:ext cx="3048000" cy="914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457200" indent="-457200" algn="ctr">
              <a:buFont typeface="Arial" pitchFamily="-107" charset="0"/>
              <a:buNone/>
            </a:pPr>
            <a:r>
              <a:rPr lang="en-US" sz="1800" dirty="0"/>
              <a:t>(1.a) Displaced vertex </a:t>
            </a:r>
          </a:p>
          <a:p>
            <a:pPr marL="457200" indent="-457200" algn="ctr">
              <a:buFont typeface="Arial" pitchFamily="-107" charset="0"/>
              <a:buNone/>
            </a:pPr>
            <a:r>
              <a:rPr lang="en-US" sz="1800" dirty="0"/>
              <a:t>electrons (TOF+HFT</a:t>
            </a:r>
            <a:r>
              <a:rPr lang="en-US" sz="1800" dirty="0" smtClean="0"/>
              <a:t>)</a:t>
            </a:r>
          </a:p>
          <a:p>
            <a:pPr marL="457200" indent="-457200" algn="ctr">
              <a:buFont typeface="Arial" pitchFamily="-107" charset="0"/>
              <a:buNone/>
            </a:pPr>
            <a:r>
              <a:rPr lang="en-US" sz="1800" dirty="0" smtClean="0"/>
              <a:t>+MTD trigger?</a:t>
            </a:r>
            <a:endParaRPr lang="en-US" dirty="0"/>
          </a:p>
        </p:txBody>
      </p:sp>
      <p:sp>
        <p:nvSpPr>
          <p:cNvPr id="119813" name="AutoShape 5" descr="Light upward diagonal"/>
          <p:cNvSpPr>
            <a:spLocks noChangeArrowheads="1"/>
          </p:cNvSpPr>
          <p:nvPr/>
        </p:nvSpPr>
        <p:spPr bwMode="auto">
          <a:xfrm>
            <a:off x="1219200" y="914400"/>
            <a:ext cx="3048000" cy="914400"/>
          </a:xfrm>
          <a:prstGeom prst="roundRect">
            <a:avLst>
              <a:gd name="adj" fmla="val 16667"/>
            </a:avLst>
          </a:prstGeom>
          <a:pattFill prst="ltUpDiag">
            <a:fgClr>
              <a:srgbClr val="E3DF1C"/>
            </a:fgClr>
            <a:bgClr>
              <a:srgbClr val="FFFFFF"/>
            </a:bgClr>
          </a:pattFill>
          <a:ln w="57150" cmpd="thinThick">
            <a:solidFill>
              <a:srgbClr val="79111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/>
              <a:t>(1) All Charm states</a:t>
            </a:r>
          </a:p>
          <a:p>
            <a:pPr algn="ctr"/>
            <a:r>
              <a:rPr lang="en-US" sz="1400" dirty="0"/>
              <a:t>( </a:t>
            </a:r>
            <a:r>
              <a:rPr lang="en-US" sz="1400" b="1" dirty="0"/>
              <a:t>D</a:t>
            </a:r>
            <a:r>
              <a:rPr lang="en-US" sz="1400" b="1" baseline="30000" dirty="0"/>
              <a:t>0,</a:t>
            </a:r>
            <a:r>
              <a:rPr lang="en-US" sz="1400" b="1" baseline="30000" dirty="0" smtClean="0"/>
              <a:t>±</a:t>
            </a:r>
            <a:r>
              <a:rPr lang="en-US" sz="1400" b="1" dirty="0" smtClean="0"/>
              <a:t>, </a:t>
            </a:r>
            <a:r>
              <a:rPr lang="en-US" sz="1400" b="1" dirty="0"/>
              <a:t>D</a:t>
            </a:r>
            <a:r>
              <a:rPr lang="en-US" sz="1400" b="1" baseline="-25000" dirty="0"/>
              <a:t>s</a:t>
            </a:r>
            <a:r>
              <a:rPr lang="en-US" sz="1400" b="1" dirty="0"/>
              <a:t>, </a:t>
            </a:r>
            <a:r>
              <a:rPr lang="en-US" sz="1400" b="1" dirty="0">
                <a:sym typeface="Symbol" pitchFamily="-107" charset="2"/>
              </a:rPr>
              <a:t></a:t>
            </a:r>
            <a:r>
              <a:rPr lang="en-US" sz="1400" b="1" baseline="-25000" dirty="0">
                <a:sym typeface="Symbol" pitchFamily="-107" charset="2"/>
              </a:rPr>
              <a:t>C</a:t>
            </a:r>
            <a:r>
              <a:rPr lang="en-US" sz="1400" baseline="-25000" dirty="0">
                <a:sym typeface="Symbol" pitchFamily="-107" charset="2"/>
              </a:rPr>
              <a:t> </a:t>
            </a:r>
            <a:r>
              <a:rPr lang="en-US" sz="1400" dirty="0">
                <a:sym typeface="Symbol" pitchFamily="-107" charset="2"/>
              </a:rPr>
              <a:t>)</a:t>
            </a:r>
            <a:endParaRPr lang="en-US" dirty="0"/>
          </a:p>
        </p:txBody>
      </p:sp>
      <p:sp>
        <p:nvSpPr>
          <p:cNvPr id="119814" name="AutoShape 6" descr="Light downward diagonal"/>
          <p:cNvSpPr>
            <a:spLocks noChangeArrowheads="1"/>
          </p:cNvSpPr>
          <p:nvPr/>
        </p:nvSpPr>
        <p:spPr bwMode="auto">
          <a:xfrm>
            <a:off x="1219200" y="2286000"/>
            <a:ext cx="3048000" cy="914400"/>
          </a:xfrm>
          <a:prstGeom prst="roundRect">
            <a:avLst>
              <a:gd name="adj" fmla="val 16667"/>
            </a:avLst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457200" indent="-457200" algn="ctr">
              <a:buFont typeface="Arial" pitchFamily="-107" charset="0"/>
              <a:buNone/>
            </a:pPr>
            <a:r>
              <a:rPr lang="en-US" sz="1800" dirty="0"/>
              <a:t>(2)</a:t>
            </a:r>
            <a:r>
              <a:rPr lang="en-US" sz="1800" dirty="0" smtClean="0"/>
              <a:t> </a:t>
            </a:r>
            <a:r>
              <a:rPr lang="en-US" dirty="0" smtClean="0"/>
              <a:t>Charm d</a:t>
            </a:r>
            <a:r>
              <a:rPr lang="en-US" sz="1800" dirty="0" smtClean="0"/>
              <a:t>ecay </a:t>
            </a:r>
            <a:r>
              <a:rPr lang="en-US" sz="1800" dirty="0"/>
              <a:t>electrons </a:t>
            </a:r>
          </a:p>
          <a:p>
            <a:pPr marL="457200" indent="-457200" algn="ctr">
              <a:buFont typeface="Arial" pitchFamily="-107" charset="0"/>
              <a:buNone/>
            </a:pPr>
            <a:r>
              <a:rPr lang="en-US" sz="1800" dirty="0"/>
              <a:t>(Charm)</a:t>
            </a:r>
            <a:endParaRPr lang="en-US" dirty="0"/>
          </a:p>
        </p:txBody>
      </p:sp>
      <p:sp>
        <p:nvSpPr>
          <p:cNvPr id="119815" name="AutoShape 7" descr="Light downward diagonal"/>
          <p:cNvSpPr>
            <a:spLocks noChangeArrowheads="1"/>
          </p:cNvSpPr>
          <p:nvPr/>
        </p:nvSpPr>
        <p:spPr bwMode="auto">
          <a:xfrm>
            <a:off x="4800600" y="2286000"/>
            <a:ext cx="3048000" cy="914400"/>
          </a:xfrm>
          <a:prstGeom prst="roundRect">
            <a:avLst>
              <a:gd name="adj" fmla="val 16667"/>
            </a:avLst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457200" indent="-457200" algn="ctr">
              <a:buFont typeface="Arial" pitchFamily="-107" charset="0"/>
              <a:buNone/>
            </a:pPr>
            <a:r>
              <a:rPr lang="en-US" sz="1800"/>
              <a:t>(1.a) - (2)</a:t>
            </a:r>
          </a:p>
        </p:txBody>
      </p:sp>
      <p:sp>
        <p:nvSpPr>
          <p:cNvPr id="119817" name="AutoShape 9" descr="Light downward diagonal"/>
          <p:cNvSpPr>
            <a:spLocks noChangeArrowheads="1"/>
          </p:cNvSpPr>
          <p:nvPr/>
        </p:nvSpPr>
        <p:spPr bwMode="auto">
          <a:xfrm>
            <a:off x="4800600" y="3581400"/>
            <a:ext cx="3048000" cy="91440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457200" indent="-457200" algn="ctr">
              <a:buFont typeface="Arial" pitchFamily="-107" charset="0"/>
              <a:buNone/>
            </a:pPr>
            <a:r>
              <a:rPr lang="en-US" sz="1800" dirty="0" smtClean="0"/>
              <a:t> </a:t>
            </a:r>
            <a:r>
              <a:rPr lang="en-US" dirty="0" smtClean="0"/>
              <a:t>Bottom </a:t>
            </a:r>
            <a:r>
              <a:rPr lang="en-US" sz="1800" dirty="0" smtClean="0"/>
              <a:t>decay </a:t>
            </a:r>
            <a:r>
              <a:rPr lang="en-US" sz="1800" dirty="0"/>
              <a:t>electrons</a:t>
            </a:r>
            <a:endParaRPr lang="en-US" dirty="0"/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4273550" y="2362200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Zapf Dingbats" pitchFamily="-107" charset="2"/>
              </a:rPr>
              <a:t></a:t>
            </a:r>
            <a:endParaRPr lang="en-US"/>
          </a:p>
        </p:txBody>
      </p:sp>
      <p:sp>
        <p:nvSpPr>
          <p:cNvPr id="119820" name="AutoShape 12" descr="Light upward diagonal"/>
          <p:cNvSpPr>
            <a:spLocks noChangeArrowheads="1"/>
          </p:cNvSpPr>
          <p:nvPr/>
        </p:nvSpPr>
        <p:spPr bwMode="auto">
          <a:xfrm>
            <a:off x="1219200" y="3581400"/>
            <a:ext cx="3048000" cy="914400"/>
          </a:xfrm>
          <a:prstGeom prst="roundRect">
            <a:avLst>
              <a:gd name="adj" fmla="val 16667"/>
            </a:avLst>
          </a:prstGeom>
          <a:pattFill prst="ltUpDiag">
            <a:fgClr>
              <a:srgbClr val="E3DF1C"/>
            </a:fgClr>
            <a:bgClr>
              <a:srgbClr val="FFFFFF"/>
            </a:bgClr>
          </a:pattFill>
          <a:ln w="57150" cmpd="thinThick">
            <a:solidFill>
              <a:srgbClr val="79111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 Some Bottom states </a:t>
            </a:r>
          </a:p>
          <a:p>
            <a:pPr algn="ctr"/>
            <a:r>
              <a:rPr lang="en-US" sz="1800"/>
              <a:t>(Statistics limited at RHIC)</a:t>
            </a:r>
            <a:endParaRPr lang="en-US"/>
          </a:p>
        </p:txBody>
      </p:sp>
      <p:sp>
        <p:nvSpPr>
          <p:cNvPr id="119822" name="AutoShape 14" descr="Light downward diagonal"/>
          <p:cNvSpPr>
            <a:spLocks noChangeArrowheads="1"/>
          </p:cNvSpPr>
          <p:nvPr/>
        </p:nvSpPr>
        <p:spPr bwMode="auto">
          <a:xfrm>
            <a:off x="1676400" y="4953000"/>
            <a:ext cx="5715000" cy="12192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457200" indent="-457200" algn="ctr">
              <a:buFont typeface="Arial" pitchFamily="-107" charset="0"/>
              <a:buNone/>
            </a:pPr>
            <a:r>
              <a:rPr lang="en-US" sz="1800" dirty="0"/>
              <a:t>Measure </a:t>
            </a:r>
            <a:r>
              <a:rPr lang="en-US" sz="1800" b="1" dirty="0"/>
              <a:t>Charm</a:t>
            </a:r>
            <a:r>
              <a:rPr lang="en-US" sz="1800" dirty="0"/>
              <a:t> and </a:t>
            </a:r>
            <a:r>
              <a:rPr lang="en-US" sz="1800" b="1" dirty="0"/>
              <a:t>Bottom</a:t>
            </a:r>
            <a:r>
              <a:rPr lang="en-US" sz="1800" dirty="0"/>
              <a:t> hadron:</a:t>
            </a:r>
            <a:endParaRPr lang="en-US" sz="1200" dirty="0"/>
          </a:p>
          <a:p>
            <a:pPr marL="457200" indent="-457200" algn="ctr">
              <a:buFont typeface="Arial" pitchFamily="-107" charset="0"/>
              <a:buNone/>
            </a:pPr>
            <a:endParaRPr lang="en-US" sz="1200" b="1" dirty="0">
              <a:solidFill>
                <a:srgbClr val="791118"/>
              </a:solidFill>
            </a:endParaRPr>
          </a:p>
          <a:p>
            <a:pPr marL="457200" indent="-457200" algn="ctr">
              <a:buFont typeface="Arial" pitchFamily="-107" charset="0"/>
              <a:buNone/>
            </a:pPr>
            <a:r>
              <a:rPr lang="en-US" sz="2400" b="1" dirty="0">
                <a:solidFill>
                  <a:srgbClr val="791118"/>
                </a:solidFill>
              </a:rPr>
              <a:t>Cross </a:t>
            </a:r>
            <a:r>
              <a:rPr lang="en-US" sz="2400" b="1" dirty="0" smtClean="0">
                <a:solidFill>
                  <a:srgbClr val="791118"/>
                </a:solidFill>
              </a:rPr>
              <a:t>sections,  Spectra and v</a:t>
            </a:r>
            <a:r>
              <a:rPr lang="en-US" sz="2400" b="1" baseline="-25000" dirty="0" smtClean="0">
                <a:solidFill>
                  <a:srgbClr val="791118"/>
                </a:solidFill>
              </a:rPr>
              <a:t>2</a:t>
            </a:r>
            <a:endParaRPr lang="en-US" sz="2400" baseline="-25000" dirty="0"/>
          </a:p>
        </p:txBody>
      </p:sp>
      <p:sp>
        <p:nvSpPr>
          <p:cNvPr id="119823" name="Rectangle 15"/>
          <p:cNvSpPr>
            <a:spLocks noChangeArrowheads="1"/>
          </p:cNvSpPr>
          <p:nvPr/>
        </p:nvSpPr>
        <p:spPr bwMode="auto">
          <a:xfrm rot="5400000">
            <a:off x="6022975" y="3200400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Zapf Dingbats" pitchFamily="-107" charset="2"/>
              </a:rPr>
              <a:t></a:t>
            </a:r>
            <a:endParaRPr lang="en-US"/>
          </a:p>
        </p:txBody>
      </p:sp>
      <p:sp>
        <p:nvSpPr>
          <p:cNvPr id="119824" name="Rectangle 16"/>
          <p:cNvSpPr>
            <a:spLocks noChangeArrowheads="1"/>
          </p:cNvSpPr>
          <p:nvPr/>
        </p:nvSpPr>
        <p:spPr bwMode="auto">
          <a:xfrm rot="5400000">
            <a:off x="2517775" y="1825625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Zapf Dingbats" pitchFamily="-107" charset="2"/>
              </a:rPr>
              <a:t></a:t>
            </a:r>
            <a:endParaRPr lang="en-US"/>
          </a:p>
        </p:txBody>
      </p:sp>
      <p:sp>
        <p:nvSpPr>
          <p:cNvPr id="119825" name="Rectangle 17"/>
          <p:cNvSpPr>
            <a:spLocks noChangeArrowheads="1"/>
          </p:cNvSpPr>
          <p:nvPr/>
        </p:nvSpPr>
        <p:spPr bwMode="auto">
          <a:xfrm rot="5400000">
            <a:off x="6022975" y="1901825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Zapf Dingbats" pitchFamily="-107" charset="2"/>
              </a:rPr>
              <a:t>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458200" y="6324600"/>
            <a:ext cx="457200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17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5334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c- and </a:t>
            </a:r>
            <a:r>
              <a:rPr lang="en-US" sz="32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-decay Electrons</a:t>
            </a:r>
            <a:endParaRPr lang="en-US" sz="3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457200" y="5257800"/>
            <a:ext cx="8077200" cy="923330"/>
          </a:xfrm>
          <a:prstGeom prst="rect">
            <a:avLst/>
          </a:prstGeom>
          <a:noFill/>
          <a:ln w="9525">
            <a:solidFill>
              <a:srgbClr val="791118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en-US" sz="2200" dirty="0" smtClean="0"/>
              <a:t> DCA cuts </a:t>
            </a:r>
            <a:r>
              <a:rPr lang="en-US" sz="2200" b="1" i="1" dirty="0" err="1" smtClean="0">
                <a:solidFill>
                  <a:srgbClr val="791118"/>
                </a:solidFill>
                <a:sym typeface="Zapf Dingbats" pitchFamily="-107" charset="2"/>
              </a:rPr>
              <a:t></a:t>
            </a:r>
            <a:r>
              <a:rPr lang="en-US" sz="2200" b="1" i="1" dirty="0" smtClean="0">
                <a:solidFill>
                  <a:srgbClr val="791118"/>
                </a:solidFill>
                <a:sym typeface="Zapf Dingbats" pitchFamily="-107" charset="2"/>
              </a:rPr>
              <a:t> </a:t>
            </a:r>
            <a:r>
              <a:rPr lang="en-US" sz="2200" b="1" i="1" dirty="0" err="1" smtClean="0">
                <a:solidFill>
                  <a:srgbClr val="791118"/>
                </a:solidFill>
                <a:sym typeface="Zapf Dingbats" pitchFamily="-107" charset="2"/>
              </a:rPr>
              <a:t>c</a:t>
            </a:r>
            <a:r>
              <a:rPr lang="en-US" sz="2200" b="1" i="1" dirty="0" smtClean="0">
                <a:solidFill>
                  <a:srgbClr val="791118"/>
                </a:solidFill>
                <a:sym typeface="Zapf Dingbats" pitchFamily="-107" charset="2"/>
              </a:rPr>
              <a:t>- and </a:t>
            </a:r>
            <a:r>
              <a:rPr lang="en-US" sz="2200" b="1" i="1" dirty="0" err="1" smtClean="0">
                <a:solidFill>
                  <a:srgbClr val="791118"/>
                </a:solidFill>
                <a:sym typeface="Zapf Dingbats" pitchFamily="-107" charset="2"/>
              </a:rPr>
              <a:t>b</a:t>
            </a:r>
            <a:r>
              <a:rPr lang="en-US" sz="2200" b="1" i="1" dirty="0" smtClean="0">
                <a:solidFill>
                  <a:srgbClr val="791118"/>
                </a:solidFill>
                <a:sym typeface="Zapf Dingbats" pitchFamily="-107" charset="2"/>
              </a:rPr>
              <a:t>-decay electron distributions and R</a:t>
            </a:r>
            <a:r>
              <a:rPr lang="en-US" sz="2200" b="1" i="1" baseline="-25000" dirty="0" smtClean="0">
                <a:solidFill>
                  <a:srgbClr val="791118"/>
                </a:solidFill>
                <a:sym typeface="Zapf Dingbats" pitchFamily="-107" charset="2"/>
              </a:rPr>
              <a:t>CP</a:t>
            </a:r>
            <a:endParaRPr lang="en-US" sz="2200" dirty="0" smtClean="0"/>
          </a:p>
          <a:p>
            <a:endParaRPr lang="en-US" sz="1000" dirty="0" smtClean="0"/>
          </a:p>
          <a:p>
            <a:pPr>
              <a:buFontTx/>
              <a:buChar char="-"/>
            </a:pPr>
            <a:r>
              <a:rPr lang="en-US" sz="2200" dirty="0" smtClean="0"/>
              <a:t> 200 </a:t>
            </a:r>
            <a:r>
              <a:rPr lang="en-US" sz="2200" dirty="0"/>
              <a:t>GeV Au+Au minimum biased collisions </a:t>
            </a:r>
            <a:r>
              <a:rPr lang="en-US" dirty="0"/>
              <a:t>(|</a:t>
            </a:r>
            <a:r>
              <a:rPr lang="en-US" dirty="0" err="1"/>
              <a:t>y</a:t>
            </a:r>
            <a:r>
              <a:rPr lang="en-US" dirty="0"/>
              <a:t>|&lt;0.5 500M events</a:t>
            </a:r>
            <a:r>
              <a:rPr lang="en-US" dirty="0" smtClean="0"/>
              <a:t>) </a:t>
            </a:r>
          </a:p>
        </p:txBody>
      </p:sp>
      <p:pic>
        <p:nvPicPr>
          <p:cNvPr id="13" name="图片 5" descr="D:\work\detectors\HFT\CDR\eRcp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9906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62400" y="685800"/>
            <a:ext cx="4991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 H. van Hees </a:t>
            </a:r>
            <a:r>
              <a:rPr lang="en-US" sz="1200" i="1" dirty="0" smtClean="0"/>
              <a:t>et a</a:t>
            </a:r>
            <a:r>
              <a:rPr lang="en-US" sz="1200" dirty="0" smtClean="0"/>
              <a:t>l. Eur. Phys. J. </a:t>
            </a:r>
            <a:r>
              <a:rPr lang="en-US" sz="1200" b="1" u="sng" dirty="0" smtClean="0"/>
              <a:t>C61</a:t>
            </a:r>
            <a:r>
              <a:rPr lang="en-US" sz="1200" dirty="0" smtClean="0"/>
              <a:t>, 799(2009). (</a:t>
            </a:r>
            <a:r>
              <a:rPr lang="en-US" sz="1200" dirty="0" err="1" smtClean="0"/>
              <a:t>arXiv</a:t>
            </a:r>
            <a:r>
              <a:rPr lang="en-US" sz="1200" dirty="0" smtClean="0"/>
              <a:t>: 0808.3710)</a:t>
            </a:r>
            <a:endParaRPr lang="en-US" sz="1200" dirty="0"/>
          </a:p>
        </p:txBody>
      </p:sp>
      <p:pic>
        <p:nvPicPr>
          <p:cNvPr id="8" name="图片 4" descr="D:\work\detectors\HFT\CDR\Fig12.gif"/>
          <p:cNvPicPr/>
          <p:nvPr/>
        </p:nvPicPr>
        <p:blipFill>
          <a:blip r:embed="rId5"/>
          <a:srcRect r="3406"/>
          <a:stretch>
            <a:fillRect/>
          </a:stretch>
        </p:blipFill>
        <p:spPr bwMode="auto">
          <a:xfrm>
            <a:off x="97813" y="914400"/>
            <a:ext cx="43217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2578" name="Object 2"/>
          <p:cNvGraphicFramePr>
            <a:graphicFrameLocks noChangeAspect="1"/>
          </p:cNvGraphicFramePr>
          <p:nvPr/>
        </p:nvGraphicFramePr>
        <p:xfrm>
          <a:off x="2152650" y="4343400"/>
          <a:ext cx="4095750" cy="819150"/>
        </p:xfrm>
        <a:graphic>
          <a:graphicData uri="http://schemas.openxmlformats.org/presentationml/2006/ole">
            <p:oleObj spid="_x0000_s152578" name="Equation" r:id="rId6" imgW="2095500" imgH="419100" progId="Equation.3">
              <p:embed/>
            </p:oleObj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458200" y="6340475"/>
            <a:ext cx="457200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18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0650"/>
            <a:ext cx="7620000" cy="48895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Summary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23073"/>
            <a:ext cx="7848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Detailed spectra of heavy flavor (</a:t>
            </a:r>
            <a:r>
              <a:rPr lang="en-US" sz="2400" dirty="0" err="1" smtClean="0"/>
              <a:t>c</a:t>
            </a:r>
            <a:r>
              <a:rPr lang="en-US" sz="2400" dirty="0" smtClean="0"/>
              <a:t>, </a:t>
            </a:r>
            <a:r>
              <a:rPr lang="en-US" sz="2400" dirty="0" err="1" smtClean="0"/>
              <a:t>b</a:t>
            </a:r>
            <a:r>
              <a:rPr lang="en-US" sz="2400" dirty="0" smtClean="0"/>
              <a:t>) is an invaluable piece of information in solving the heavy flavor RHIC puzzle.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First generation of detectors needs smart replacements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000090"/>
                </a:solidFill>
              </a:rPr>
              <a:t>Heavy Flavor Tracker </a:t>
            </a:r>
            <a:r>
              <a:rPr lang="en-US" sz="2400" dirty="0" smtClean="0"/>
              <a:t>in STAR is the most advanced answer to this need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flipH="1">
            <a:off x="8458200" y="6248400"/>
            <a:ext cx="457200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19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0650"/>
            <a:ext cx="7620000" cy="48895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Outline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23073"/>
            <a:ext cx="784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The Heavy Flavor physics opportunities in Heavy Ion Collisions</a:t>
            </a:r>
          </a:p>
          <a:p>
            <a:pPr marL="457200" indent="-457200"/>
            <a:endParaRPr lang="en-US" sz="2400" dirty="0" smtClean="0"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The HFT concept and realization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Physics performance (simulations)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304800" cy="365125"/>
          </a:xfrm>
        </p:spPr>
        <p:txBody>
          <a:bodyPr/>
          <a:lstStyle/>
          <a:p>
            <a:fld id="{562AC69B-26D9-7547-918A-9FAAA0253FB2}" type="slidenum">
              <a:rPr lang="en-US" sz="1200" smtClean="0">
                <a:cs typeface="Times New Roman"/>
              </a:rPr>
              <a:pPr/>
              <a:t>2</a:t>
            </a:fld>
            <a:endParaRPr lang="en-US" sz="1200" dirty="0"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8400"/>
            <a:ext cx="7620000" cy="6858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Spares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248400"/>
            <a:ext cx="533400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20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Snapshot 2009-07-08 23-38-41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8263"/>
            <a:ext cx="6477000" cy="549275"/>
          </a:xfrm>
          <a:solidFill>
            <a:srgbClr val="CDE6FF"/>
          </a:solidFill>
        </p:spPr>
        <p:txBody>
          <a:bodyPr/>
          <a:lstStyle/>
          <a:p>
            <a:pPr eaLnBrk="1" hangingPunct="1"/>
            <a:r>
              <a:rPr lang="en-US" sz="2800" b="0" smtClean="0">
                <a:solidFill>
                  <a:schemeClr val="accent2"/>
                </a:solidFill>
              </a:rPr>
              <a:t>B-meson capabilities (in progress)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57800" y="4953000"/>
            <a:ext cx="3440112" cy="698500"/>
          </a:xfrm>
          <a:prstGeom prst="rect">
            <a:avLst/>
          </a:prstGeom>
          <a:solidFill>
            <a:srgbClr val="D2D2F4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82296" tIns="41148" rIns="82296" bIns="41148">
            <a:prstTxWarp prst="textNoShape">
              <a:avLst/>
            </a:prstTxWarp>
            <a:spAutoFit/>
          </a:bodyPr>
          <a:lstStyle/>
          <a:p>
            <a:pPr marL="411163" indent="-411163"/>
            <a:r>
              <a:rPr lang="en-US" sz="2000" dirty="0">
                <a:latin typeface="Comic Sans MS" charset="0"/>
                <a:ea typeface="Helvetica Neue Light" charset="0"/>
                <a:sym typeface="Helvetica Neue Light" charset="0"/>
              </a:rPr>
              <a:t>B-&gt;</a:t>
            </a:r>
            <a:r>
              <a:rPr lang="en-US" sz="2000" dirty="0" err="1">
                <a:latin typeface="Comic Sans MS" charset="0"/>
                <a:ea typeface="Helvetica Neue Light" charset="0"/>
                <a:sym typeface="Helvetica Neue Light" charset="0"/>
              </a:rPr>
              <a:t>e+X</a:t>
            </a:r>
            <a:r>
              <a:rPr lang="en-US" sz="2000" dirty="0">
                <a:latin typeface="Comic Sans MS" charset="0"/>
                <a:ea typeface="Helvetica Neue Light" charset="0"/>
                <a:sym typeface="Helvetica Neue Light" charset="0"/>
              </a:rPr>
              <a:t> approach</a:t>
            </a:r>
          </a:p>
          <a:p>
            <a:pPr marL="411163" indent="-411163"/>
            <a:r>
              <a:rPr lang="en-US" sz="2000" dirty="0">
                <a:latin typeface="Comic Sans MS" charset="0"/>
                <a:ea typeface="Arial" charset="0"/>
                <a:sym typeface="Helvetica Neue Light" charset="0"/>
              </a:rPr>
              <a:t>Rate limited, not resolution</a:t>
            </a:r>
          </a:p>
        </p:txBody>
      </p:sp>
      <p:pic>
        <p:nvPicPr>
          <p:cNvPr id="7" name="图片 6" descr="D:\work\detectors\HFT\CDR\Fig13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42862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4" descr="D:\work\detectors\HFT\CDR\Fig12.gif"/>
          <p:cNvPicPr/>
          <p:nvPr/>
        </p:nvPicPr>
        <p:blipFill>
          <a:blip r:embed="rId5"/>
          <a:srcRect r="3406"/>
          <a:stretch>
            <a:fillRect/>
          </a:stretch>
        </p:blipFill>
        <p:spPr bwMode="auto">
          <a:xfrm>
            <a:off x="4419600" y="914400"/>
            <a:ext cx="43217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458200" y="6324600"/>
            <a:ext cx="381000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21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685800" y="977900"/>
          <a:ext cx="5486400" cy="4279900"/>
        </p:xfrm>
        <a:graphic>
          <a:graphicData uri="http://schemas.openxmlformats.org/presentationml/2006/ole">
            <p:oleObj spid="_x0000_s192514" name="Document" r:id="rId4" imgW="5486400" imgH="4279900" progId="Word.Document.12">
              <p:link updateAutomatic="1"/>
            </p:oleObj>
          </a:graphicData>
        </a:graphic>
      </p:graphicFrame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0"/>
            <a:ext cx="7772400" cy="6096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HFT - Charm </a:t>
            </a:r>
            <a:r>
              <a:rPr lang="en-US" sz="3200" dirty="0" err="1">
                <a:solidFill>
                  <a:srgbClr val="0000FF"/>
                </a:solidFill>
                <a:latin typeface="Comic Sans MS"/>
                <a:cs typeface="Comic Sans MS"/>
              </a:rPr>
              <a:t>Hadron</a:t>
            </a:r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 v</a:t>
            </a:r>
            <a:r>
              <a:rPr lang="en-US" sz="320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endParaRPr lang="en-US" sz="3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476250" y="5384800"/>
            <a:ext cx="8189913" cy="711200"/>
          </a:xfrm>
          <a:prstGeom prst="rect">
            <a:avLst/>
          </a:prstGeom>
          <a:noFill/>
          <a:ln w="9525">
            <a:solidFill>
              <a:srgbClr val="791118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- 200 GeV Au+Au minimum </a:t>
            </a:r>
            <a:r>
              <a:rPr lang="en-US" sz="2000" dirty="0" smtClean="0"/>
              <a:t>bias </a:t>
            </a:r>
            <a:r>
              <a:rPr lang="en-US" sz="2000" dirty="0"/>
              <a:t>collisions </a:t>
            </a:r>
            <a:r>
              <a:rPr lang="en-US" sz="1800" dirty="0"/>
              <a:t>(500M events)</a:t>
            </a:r>
            <a:r>
              <a:rPr lang="en-US" sz="2000" dirty="0"/>
              <a:t>. </a:t>
            </a:r>
          </a:p>
          <a:p>
            <a:r>
              <a:rPr lang="en-US" sz="2000" dirty="0"/>
              <a:t>- Charm collectivity </a:t>
            </a:r>
            <a:r>
              <a:rPr lang="en-US" sz="2000" dirty="0" err="1">
                <a:sym typeface="Zapf Dingbats" pitchFamily="-107" charset="2"/>
              </a:rPr>
              <a:t></a:t>
            </a:r>
            <a:r>
              <a:rPr lang="en-US" sz="2000" dirty="0">
                <a:sym typeface="Zapf Dingbats" pitchFamily="-107" charset="2"/>
              </a:rPr>
              <a:t> drag/diffusion constants </a:t>
            </a:r>
            <a:r>
              <a:rPr lang="en-US" sz="2000" dirty="0" err="1">
                <a:solidFill>
                  <a:srgbClr val="791118"/>
                </a:solidFill>
                <a:sym typeface="Zapf Dingbats" pitchFamily="-107" charset="2"/>
              </a:rPr>
              <a:t></a:t>
            </a:r>
            <a:r>
              <a:rPr lang="en-US" sz="2000" dirty="0">
                <a:solidFill>
                  <a:srgbClr val="791118"/>
                </a:solidFill>
                <a:sym typeface="Zapf Dingbats" pitchFamily="-107" charset="2"/>
              </a:rPr>
              <a:t> </a:t>
            </a:r>
            <a:r>
              <a:rPr lang="en-US" sz="2000" b="1" i="1" dirty="0">
                <a:solidFill>
                  <a:srgbClr val="791118"/>
                </a:solidFill>
                <a:sym typeface="Zapf Dingbats" pitchFamily="-107" charset="2"/>
              </a:rPr>
              <a:t>medium properties! </a:t>
            </a:r>
            <a:endParaRPr lang="en-US" sz="1800" dirty="0"/>
          </a:p>
        </p:txBody>
      </p:sp>
      <p:sp>
        <p:nvSpPr>
          <p:cNvPr id="125965" name="AutoShape 13" descr="Small confetti"/>
          <p:cNvSpPr>
            <a:spLocks noChangeArrowheads="1"/>
          </p:cNvSpPr>
          <p:nvPr/>
        </p:nvSpPr>
        <p:spPr bwMode="auto">
          <a:xfrm>
            <a:off x="6248400" y="1066800"/>
            <a:ext cx="2667000" cy="3733800"/>
          </a:xfrm>
          <a:prstGeom prst="roundRect">
            <a:avLst>
              <a:gd name="adj" fmla="val 4764"/>
            </a:avLst>
          </a:prstGeom>
          <a:pattFill prst="smConfetti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6415088" y="1143000"/>
            <a:ext cx="2424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Charm-quark flow</a:t>
            </a:r>
          </a:p>
          <a:p>
            <a:r>
              <a:rPr lang="en-US" sz="2000">
                <a:sym typeface="Zapf Dingbats" pitchFamily="-107" charset="2"/>
              </a:rPr>
              <a:t> </a:t>
            </a:r>
            <a:r>
              <a:rPr lang="en-US" sz="2000"/>
              <a:t>Thermalization </a:t>
            </a:r>
          </a:p>
          <a:p>
            <a:r>
              <a:rPr lang="en-US" sz="2000"/>
              <a:t>     of light-quarks!</a:t>
            </a:r>
            <a:endParaRPr lang="en-US"/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 flipV="1">
            <a:off x="5257800" y="1904998"/>
            <a:ext cx="1219200" cy="244476"/>
          </a:xfrm>
          <a:prstGeom prst="line">
            <a:avLst/>
          </a:prstGeom>
          <a:noFill/>
          <a:ln w="38100">
            <a:solidFill>
              <a:srgbClr val="BD2308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4" name="Line 22"/>
          <p:cNvSpPr>
            <a:spLocks noChangeShapeType="1"/>
          </p:cNvSpPr>
          <p:nvPr/>
        </p:nvSpPr>
        <p:spPr bwMode="auto">
          <a:xfrm>
            <a:off x="5334000" y="3276600"/>
            <a:ext cx="1066800" cy="838200"/>
          </a:xfrm>
          <a:prstGeom prst="line">
            <a:avLst/>
          </a:prstGeom>
          <a:noFill/>
          <a:ln w="38100">
            <a:solidFill>
              <a:srgbClr val="079F15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5" name="Rectangle 23"/>
          <p:cNvSpPr>
            <a:spLocks noChangeArrowheads="1"/>
          </p:cNvSpPr>
          <p:nvPr/>
        </p:nvSpPr>
        <p:spPr bwMode="auto">
          <a:xfrm>
            <a:off x="6415088" y="3565525"/>
            <a:ext cx="2424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Charm-quark does</a:t>
            </a:r>
          </a:p>
          <a:p>
            <a:r>
              <a:rPr lang="en-US" sz="2000"/>
              <a:t> not flow</a:t>
            </a:r>
          </a:p>
          <a:p>
            <a:r>
              <a:rPr lang="en-US" sz="2000">
                <a:sym typeface="Zapf Dingbats" pitchFamily="-107" charset="2"/>
              </a:rPr>
              <a:t> Drag coefficients</a:t>
            </a: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0" y="3260725"/>
            <a:ext cx="1752600" cy="1006475"/>
          </a:xfrm>
          <a:prstGeom prst="ellipse">
            <a:avLst/>
          </a:prstGeom>
          <a:noFill/>
          <a:ln w="38100" cap="flat" cmpd="dbl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381000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22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" y="838199"/>
            <a:ext cx="8597900" cy="5397501"/>
          </a:xfrm>
          <a:prstGeom prst="roundRect">
            <a:avLst>
              <a:gd name="adj" fmla="val 3516"/>
            </a:avLst>
          </a:prstGeom>
          <a:noFill/>
          <a:ln w="38100" cap="flat" cmpd="dbl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76800" y="1524000"/>
            <a:ext cx="3784600" cy="1905000"/>
          </a:xfrm>
          <a:prstGeom prst="roundRect">
            <a:avLst>
              <a:gd name="adj" fmla="val 913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075" y="1447800"/>
            <a:ext cx="4454525" cy="46482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0"/>
            <a:ext cx="7772400" cy="533400"/>
          </a:xfrm>
        </p:spPr>
        <p:txBody>
          <a:bodyPr/>
          <a:lstStyle/>
          <a:p>
            <a:r>
              <a:rPr lang="en-US" altLang="zh-CN" sz="3200" i="1" dirty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altLang="zh-CN" sz="3200" i="1" baseline="-25000" dirty="0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en-US" altLang="zh-CN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 Reconstruction</a:t>
            </a:r>
            <a:endParaRPr lang="en-US" altLang="zh-CN" sz="3200" dirty="0">
              <a:solidFill>
                <a:srgbClr val="0000FF"/>
              </a:solidFill>
              <a:latin typeface="Comic Sans MS"/>
              <a:ea typeface="Arial" pitchFamily="34" charset="0"/>
              <a:cs typeface="Comic Sans MS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 flipH="1">
            <a:off x="4953000" y="1675303"/>
            <a:ext cx="3581400" cy="442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200" dirty="0">
                <a:solidFill>
                  <a:schemeClr val="tx2"/>
                </a:solidFill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D</a:t>
            </a:r>
            <a:r>
              <a:rPr lang="en-US" altLang="zh-CN" sz="2200" i="1" baseline="-250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s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→ K</a:t>
            </a:r>
            <a:r>
              <a:rPr lang="en-US" altLang="zh-CN" sz="2200" i="1" baseline="300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+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K</a:t>
            </a:r>
            <a:r>
              <a:rPr lang="en-US" altLang="zh-CN" sz="2200" i="1" baseline="300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-</a:t>
            </a:r>
            <a:r>
              <a:rPr lang="el-GR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π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 </a:t>
            </a:r>
            <a:r>
              <a:rPr lang="en-US" altLang="zh-CN" sz="22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(BR 5.5%)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D</a:t>
            </a:r>
            <a:r>
              <a:rPr lang="en-US" altLang="zh-CN" sz="2200" i="1" baseline="-250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s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→</a:t>
            </a:r>
            <a:r>
              <a:rPr lang="el-GR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φπ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→ K</a:t>
            </a:r>
            <a:r>
              <a:rPr lang="en-US" altLang="zh-CN" sz="2200" i="1" baseline="300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+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K</a:t>
            </a:r>
            <a:r>
              <a:rPr lang="en-US" altLang="zh-CN" sz="2200" i="1" baseline="300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-</a:t>
            </a:r>
            <a:r>
              <a:rPr lang="el-GR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π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</a:t>
            </a:r>
            <a:r>
              <a:rPr lang="en-US" altLang="zh-CN" sz="22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(BR 2.2%)</a:t>
            </a:r>
            <a:endParaRPr lang="el-GR" altLang="zh-CN" sz="2200" dirty="0">
              <a:latin typeface="Times New Roman" pitchFamily="34" charset="0"/>
              <a:ea typeface="Times New Roman" pitchFamily="34" charset="0"/>
              <a:cs typeface="Times New Roman" pitchFamily="34" charset="0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2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mass = 1968.49 ± 0.34 MeV</a:t>
            </a:r>
            <a:r>
              <a:rPr lang="en-US" altLang="zh-CN" sz="2200" dirty="0"/>
              <a:t> </a:t>
            </a:r>
            <a:endParaRPr lang="en-US" altLang="zh-CN" sz="2200" dirty="0">
              <a:latin typeface="Times New Roman" pitchFamily="34" charset="0"/>
              <a:ea typeface="Times New Roman" pitchFamily="34" charset="0"/>
              <a:cs typeface="Times New Roman" pitchFamily="34" charset="0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2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</a:t>
            </a:r>
            <a:r>
              <a:rPr lang="en-US" altLang="zh-CN" sz="2200" b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decay length</a:t>
            </a:r>
            <a:r>
              <a:rPr lang="en-US" altLang="zh-CN" sz="22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~ 150</a:t>
            </a:r>
            <a:r>
              <a:rPr lang="en-US" altLang="zh-CN" sz="2200" dirty="0" smtClean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</a:t>
            </a:r>
            <a:r>
              <a:rPr lang="en-US" altLang="zh-CN" sz="2200" i="1" dirty="0" err="1" smtClean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μm</a:t>
            </a:r>
            <a:endParaRPr lang="en-US" altLang="zh-CN" sz="2200" i="1" dirty="0">
              <a:latin typeface="Times New Roman" pitchFamily="34" charset="0"/>
              <a:ea typeface="Times New Roman" pitchFamily="34" charset="0"/>
              <a:cs typeface="Times New Roman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chemeClr val="tx2"/>
                </a:solidFill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Arial"/>
                <a:ea typeface="Times New Roman" pitchFamily="34" charset="0"/>
                <a:cs typeface="Arial"/>
              </a:rPr>
              <a:t>Work in progress …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 200 GeV central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Au+</a:t>
            </a: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Au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 Ideal </a:t>
            </a: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PID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 Power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-law spectrum </a:t>
            </a: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with:</a:t>
            </a:r>
          </a:p>
          <a:p>
            <a:pPr>
              <a:lnSpc>
                <a:spcPct val="11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   </a:t>
            </a:r>
            <a:r>
              <a:rPr lang="en-US" altLang="zh-CN" sz="2000" i="1" dirty="0" err="1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n</a:t>
            </a:r>
            <a:r>
              <a:rPr lang="en-US" altLang="zh-CN" sz="2000" i="1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 = 11, &lt;p</a:t>
            </a:r>
            <a:r>
              <a:rPr lang="en-US" altLang="zh-CN" sz="2000" i="1" baseline="-25000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T</a:t>
            </a:r>
            <a:r>
              <a:rPr lang="en-US" altLang="zh-CN" sz="2000" i="1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&gt; = 1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GeV/</a:t>
            </a:r>
            <a:r>
              <a:rPr lang="en-US" altLang="zh-CN" sz="2000" i="1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c</a:t>
            </a:r>
          </a:p>
          <a:p>
            <a:pPr>
              <a:lnSpc>
                <a:spcPct val="110000"/>
              </a:lnSpc>
            </a:pPr>
            <a:endParaRPr lang="en-US" altLang="zh-CN" sz="2000" i="1" dirty="0" smtClean="0">
              <a:solidFill>
                <a:srgbClr val="000000"/>
              </a:solidFill>
              <a:latin typeface="Arial"/>
              <a:ea typeface="Times New Roman" pitchFamily="34" charset="0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altLang="zh-CN" sz="2000" b="1" i="1" dirty="0" smtClean="0">
                <a:solidFill>
                  <a:srgbClr val="800000"/>
                </a:solidFill>
                <a:latin typeface="Arial"/>
                <a:ea typeface="Times New Roman" pitchFamily="34" charset="0"/>
                <a:cs typeface="Arial"/>
              </a:rPr>
              <a:t>  0.5B events will work!</a:t>
            </a:r>
            <a:endParaRPr lang="en-US" altLang="zh-CN" sz="2000" b="1" i="1" dirty="0">
              <a:solidFill>
                <a:srgbClr val="800000"/>
              </a:solidFill>
              <a:latin typeface="Arial"/>
              <a:ea typeface="Times New Roman" pitchFamily="34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990600"/>
            <a:ext cx="5341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ea typeface="Times New Roman" pitchFamily="34" charset="0"/>
                <a:cs typeface="Arial"/>
              </a:rPr>
              <a:t>200 GeV Central Au+Au Collisions at RHIC</a:t>
            </a:r>
            <a:endParaRPr lang="en-US" sz="20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457200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23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597589"/>
            <a:ext cx="8229600" cy="5879411"/>
          </a:xfrm>
          <a:prstGeom prst="rect">
            <a:avLst/>
          </a:prstGeom>
          <a:solidFill>
            <a:schemeClr val="bg1"/>
          </a:solidFill>
          <a:ln w="57150" cap="flat" cmpd="thickThin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620000" cy="488950"/>
          </a:xfrm>
        </p:spPr>
        <p:txBody>
          <a:bodyPr/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Λ</a:t>
            </a:r>
            <a:r>
              <a:rPr lang="en-US" sz="3200" b="1" i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 Measurements</a:t>
            </a:r>
            <a:endParaRPr lang="en-US" sz="3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21920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baseline="-25000" dirty="0" smtClean="0"/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Λ</a:t>
            </a:r>
            <a:r>
              <a:rPr lang="en-US" b="1" baseline="-25000" dirty="0" err="1" smtClean="0"/>
              <a:t>c</a:t>
            </a:r>
            <a:r>
              <a:rPr lang="en-US" b="1" baseline="-25000" dirty="0" smtClean="0"/>
              <a:t> </a:t>
            </a:r>
            <a:r>
              <a:rPr lang="en-US" b="1" dirty="0" smtClean="0"/>
              <a:t>( </a:t>
            </a:r>
            <a:r>
              <a:rPr lang="en-US" sz="1400" b="1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400" b="1" dirty="0" smtClean="0">
                <a:latin typeface="Wingdings"/>
                <a:ea typeface="Wingdings"/>
                <a:cs typeface="Wingdings"/>
              </a:rPr>
              <a:t> </a:t>
            </a:r>
            <a:r>
              <a:rPr lang="en-US" dirty="0" err="1" smtClean="0"/>
              <a:t>p</a:t>
            </a:r>
            <a:r>
              <a:rPr lang="en-US" dirty="0" smtClean="0"/>
              <a:t> + K + </a:t>
            </a:r>
            <a:r>
              <a:rPr lang="en-US" dirty="0" err="1" smtClean="0"/>
              <a:t>π</a:t>
            </a:r>
            <a:r>
              <a:rPr lang="en-US" b="1" dirty="0" smtClean="0"/>
              <a:t>)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Lowest mass charm baryon</a:t>
            </a:r>
          </a:p>
          <a:p>
            <a:pPr marL="342900" indent="-342900">
              <a:buAutoNum type="arabicParenR"/>
            </a:pPr>
            <a:r>
              <a:rPr lang="en-US" dirty="0" smtClean="0"/>
              <a:t>Total yield and </a:t>
            </a:r>
            <a:r>
              <a:rPr lang="en-US" b="1" dirty="0" smtClean="0">
                <a:latin typeface="Times New Roman"/>
                <a:cs typeface="Times New Roman"/>
              </a:rPr>
              <a:t>Λ</a:t>
            </a:r>
            <a:r>
              <a:rPr lang="en-US" b="1" baseline="-25000" dirty="0" smtClean="0"/>
              <a:t>c</a:t>
            </a:r>
            <a:r>
              <a:rPr lang="en-US" dirty="0" smtClean="0"/>
              <a:t>/D</a:t>
            </a:r>
            <a:r>
              <a:rPr lang="en-US" baseline="30000" dirty="0" smtClean="0"/>
              <a:t>0</a:t>
            </a:r>
            <a:r>
              <a:rPr lang="en-US" dirty="0" smtClean="0"/>
              <a:t> ratios can be measured.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8" descr="Eff.png"/>
          <p:cNvPicPr>
            <a:picLocks noChangeAspect="1"/>
          </p:cNvPicPr>
          <p:nvPr/>
        </p:nvPicPr>
        <p:blipFill>
          <a:blip r:embed="rId2"/>
          <a:srcRect l="1572" b="5664"/>
          <a:stretch>
            <a:fillRect/>
          </a:stretch>
        </p:blipFill>
        <p:spPr>
          <a:xfrm>
            <a:off x="4495800" y="685800"/>
            <a:ext cx="3975100" cy="2738338"/>
          </a:xfrm>
          <a:prstGeom prst="rect">
            <a:avLst/>
          </a:prstGeom>
        </p:spPr>
      </p:pic>
      <p:pic>
        <p:nvPicPr>
          <p:cNvPr id="88066" name="Picture 2" descr="Lc_overD0_final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880" y="3250525"/>
            <a:ext cx="397526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181600" y="4191000"/>
            <a:ext cx="990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81600" y="3877270"/>
            <a:ext cx="3289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Λ</a:t>
            </a:r>
            <a:r>
              <a:rPr lang="en-US" b="1" baseline="-25000" dirty="0" smtClean="0"/>
              <a:t>c</a:t>
            </a:r>
            <a:r>
              <a:rPr lang="en-US" b="1" dirty="0" smtClean="0"/>
              <a:t>/D</a:t>
            </a:r>
            <a:r>
              <a:rPr lang="en-US" b="1" baseline="30000" dirty="0" smtClean="0"/>
              <a:t>0</a:t>
            </a:r>
            <a:r>
              <a:rPr lang="en-US" b="1" dirty="0" smtClean="0"/>
              <a:t> enhancement?</a:t>
            </a:r>
            <a:endParaRPr lang="en-US" b="1" baseline="-25000" dirty="0" smtClean="0"/>
          </a:p>
          <a:p>
            <a:endParaRPr lang="en-US" dirty="0" smtClean="0"/>
          </a:p>
          <a:p>
            <a:r>
              <a:rPr lang="en-US" dirty="0" smtClean="0"/>
              <a:t>Measuring </a:t>
            </a:r>
            <a:r>
              <a:rPr lang="en-US" dirty="0" err="1" smtClean="0">
                <a:latin typeface="Times New Roman"/>
                <a:cs typeface="Times New Roman"/>
              </a:rPr>
              <a:t>Λ</a:t>
            </a:r>
            <a:r>
              <a:rPr lang="en-US" baseline="-25000" dirty="0" err="1" smtClean="0"/>
              <a:t>c</a:t>
            </a:r>
            <a:r>
              <a:rPr lang="en-US" baseline="-25000" dirty="0" smtClean="0"/>
              <a:t> </a:t>
            </a:r>
            <a:r>
              <a:rPr lang="en-US" dirty="0" smtClean="0"/>
              <a:t>yield is important for charmed baryon/meson ratio.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153400" y="6492875"/>
            <a:ext cx="533400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24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1664" t="2222" b="5432"/>
          <a:stretch>
            <a:fillRect/>
          </a:stretch>
        </p:blipFill>
        <p:spPr>
          <a:xfrm>
            <a:off x="6781" y="0"/>
            <a:ext cx="9213419" cy="68580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980411" y="2801607"/>
            <a:ext cx="4077616" cy="779793"/>
          </a:xfrm>
          <a:custGeom>
            <a:avLst/>
            <a:gdLst>
              <a:gd name="connsiteX0" fmla="*/ 0 w 4077616"/>
              <a:gd name="connsiteY0" fmla="*/ 0 h 779793"/>
              <a:gd name="connsiteX1" fmla="*/ 1403769 w 4077616"/>
              <a:gd name="connsiteY1" fmla="*/ 590415 h 779793"/>
              <a:gd name="connsiteX2" fmla="*/ 4033052 w 4077616"/>
              <a:gd name="connsiteY2" fmla="*/ 779793 h 779793"/>
              <a:gd name="connsiteX3" fmla="*/ 4033052 w 4077616"/>
              <a:gd name="connsiteY3" fmla="*/ 779793 h 779793"/>
              <a:gd name="connsiteX4" fmla="*/ 4077616 w 4077616"/>
              <a:gd name="connsiteY4" fmla="*/ 779793 h 779793"/>
              <a:gd name="connsiteX5" fmla="*/ 4044193 w 4077616"/>
              <a:gd name="connsiteY5" fmla="*/ 779793 h 77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7616" h="779793">
                <a:moveTo>
                  <a:pt x="0" y="0"/>
                </a:moveTo>
                <a:cubicBezTo>
                  <a:pt x="365797" y="230225"/>
                  <a:pt x="731594" y="460450"/>
                  <a:pt x="1403769" y="590415"/>
                </a:cubicBezTo>
                <a:cubicBezTo>
                  <a:pt x="2075944" y="720380"/>
                  <a:pt x="4033052" y="779793"/>
                  <a:pt x="4033052" y="779793"/>
                </a:cubicBezTo>
                <a:lnTo>
                  <a:pt x="4033052" y="779793"/>
                </a:lnTo>
                <a:lnTo>
                  <a:pt x="4077616" y="779793"/>
                </a:lnTo>
                <a:lnTo>
                  <a:pt x="4044193" y="779793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3135868"/>
            <a:ext cx="12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SVT+SSD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5446" y="4810370"/>
            <a:ext cx="3415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10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5447" y="65060"/>
            <a:ext cx="511475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Projection error is a strong function of first-layer distance and thickness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US" sz="20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458200" y="6477000"/>
            <a:ext cx="457200" cy="304800"/>
          </a:xfrm>
        </p:spPr>
        <p:txBody>
          <a:bodyPr/>
          <a:lstStyle/>
          <a:p>
            <a:pPr>
              <a:defRPr/>
            </a:pPr>
            <a:fld id="{1AE17D48-610D-5945-AFCE-6B82ED790B3A}" type="slidenum">
              <a:rPr lang="en-US" sz="1200" smtClean="0"/>
              <a:pPr>
                <a:defRPr/>
              </a:pPr>
              <a:t>25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pT_DBv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30275"/>
            <a:ext cx="8172450" cy="4251325"/>
          </a:xfrm>
          <a:prstGeom prst="rect">
            <a:avLst/>
          </a:prstGeom>
          <a:noFill/>
        </p:spPr>
      </p:pic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1371600" y="-76200"/>
            <a:ext cx="72838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/>
              <a:t>Decay </a:t>
            </a:r>
            <a:r>
              <a:rPr lang="en-US" sz="3600" b="1" i="1" dirty="0" err="1" smtClean="0"/>
              <a:t>e</a:t>
            </a:r>
            <a:r>
              <a:rPr lang="en-US" sz="3600" dirty="0" smtClean="0"/>
              <a:t> </a:t>
            </a:r>
            <a:r>
              <a:rPr lang="en-US" sz="3600" dirty="0"/>
              <a:t>p</a:t>
            </a:r>
            <a:r>
              <a:rPr lang="en-US" sz="3600" baseline="-25000" dirty="0"/>
              <a:t>T</a:t>
            </a:r>
            <a:r>
              <a:rPr lang="en-US" sz="3600" dirty="0"/>
              <a:t> vs. B- and C-hadron p</a:t>
            </a:r>
            <a:r>
              <a:rPr lang="en-US" sz="3600" baseline="-25000" dirty="0"/>
              <a:t>T</a:t>
            </a:r>
            <a:endParaRPr lang="en-US" sz="3600" dirty="0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945048" y="5257800"/>
            <a:ext cx="7436952" cy="147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The correlations between the decayed electrons and heavy flavor hadrons is weak.</a:t>
            </a:r>
          </a:p>
          <a:p>
            <a:r>
              <a:rPr lang="en-US" sz="2400" dirty="0" smtClean="0"/>
              <a:t>Key</a:t>
            </a:r>
            <a:r>
              <a:rPr lang="en-US" sz="2400" dirty="0"/>
              <a:t>: </a:t>
            </a:r>
            <a:r>
              <a:rPr lang="en-US" sz="2400" b="1" i="1" dirty="0"/>
              <a:t>Directly reconstructed heavy quark hadrons!</a:t>
            </a:r>
            <a:endParaRPr lang="en-US" sz="2400" dirty="0"/>
          </a:p>
          <a:p>
            <a:r>
              <a:rPr lang="en-US" dirty="0"/>
              <a:t>                                  </a:t>
            </a:r>
            <a:r>
              <a:rPr lang="en-US" sz="1200" dirty="0" smtClean="0"/>
              <a:t>                                  Pythia </a:t>
            </a:r>
            <a:r>
              <a:rPr lang="en-US" sz="1200" dirty="0"/>
              <a:t>calculation    </a:t>
            </a:r>
            <a:r>
              <a:rPr lang="en-US" sz="1200" dirty="0" err="1"/>
              <a:t>Xin</a:t>
            </a:r>
            <a:r>
              <a:rPr lang="en-US" sz="1200" dirty="0"/>
              <a:t> Dong, USTC October 2005</a:t>
            </a:r>
            <a:endParaRPr lang="en-US" dirty="0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447800" y="1143000"/>
            <a:ext cx="152400" cy="1295400"/>
          </a:xfrm>
          <a:prstGeom prst="rect">
            <a:avLst/>
          </a:prstGeom>
          <a:gradFill rotWithShape="0">
            <a:gsLst>
              <a:gs pos="0">
                <a:srgbClr val="E0E377"/>
              </a:gs>
              <a:gs pos="50000">
                <a:srgbClr val="E0E377">
                  <a:gamma/>
                  <a:shade val="46275"/>
                  <a:invGamma/>
                  <a:alpha val="34000"/>
                </a:srgbClr>
              </a:gs>
              <a:gs pos="100000">
                <a:srgbClr val="E0E377"/>
              </a:gs>
            </a:gsLst>
            <a:lin ang="5400000" scaled="1"/>
          </a:gradFill>
          <a:ln w="9525">
            <a:solidFill>
              <a:srgbClr val="E0E37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5181600" y="1143000"/>
            <a:ext cx="152400" cy="1295400"/>
          </a:xfrm>
          <a:prstGeom prst="rect">
            <a:avLst/>
          </a:prstGeom>
          <a:gradFill rotWithShape="0">
            <a:gsLst>
              <a:gs pos="0">
                <a:srgbClr val="E0E377"/>
              </a:gs>
              <a:gs pos="50000">
                <a:srgbClr val="E0E377">
                  <a:gamma/>
                  <a:shade val="46275"/>
                  <a:invGamma/>
                  <a:alpha val="34000"/>
                </a:srgbClr>
              </a:gs>
              <a:gs pos="100000">
                <a:srgbClr val="E0E377"/>
              </a:gs>
            </a:gsLst>
            <a:lin ang="5400000" scaled="1"/>
          </a:gradFill>
          <a:ln w="9525">
            <a:solidFill>
              <a:srgbClr val="E0E37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457200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26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83283" y="557080"/>
            <a:ext cx="7370117" cy="4776920"/>
            <a:chOff x="92" y="1104"/>
            <a:chExt cx="4944" cy="2619"/>
          </a:xfrm>
        </p:grpSpPr>
        <p:pic>
          <p:nvPicPr>
            <p:cNvPr id="21510" name="Picture 4" descr="D0_DecayLengthXY_Dec2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" y="1104"/>
              <a:ext cx="4944" cy="2616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39941" name="Text Box 5"/>
            <p:cNvSpPr txBox="1">
              <a:spLocks noChangeArrowheads="1"/>
            </p:cNvSpPr>
            <p:nvPr/>
          </p:nvSpPr>
          <p:spPr bwMode="auto">
            <a:xfrm>
              <a:off x="2160" y="1484"/>
              <a:ext cx="889" cy="20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D31F3D"/>
                  </a:solidFill>
                </a:rPr>
                <a:t>D</a:t>
              </a:r>
              <a:r>
                <a:rPr lang="en-US" b="1" baseline="30000" dirty="0">
                  <a:solidFill>
                    <a:srgbClr val="D31F3D"/>
                  </a:solidFill>
                </a:rPr>
                <a:t>0</a:t>
              </a:r>
              <a:r>
                <a:rPr lang="en-US" b="1" dirty="0">
                  <a:solidFill>
                    <a:srgbClr val="D31F3D"/>
                  </a:solidFill>
                </a:rPr>
                <a:t>-&gt;</a:t>
              </a:r>
              <a:r>
                <a:rPr lang="en-US" b="1" dirty="0" err="1">
                  <a:solidFill>
                    <a:srgbClr val="D31F3D"/>
                  </a:solidFill>
                </a:rPr>
                <a:t>K+pi</a:t>
              </a:r>
              <a:endParaRPr lang="en-US" b="1" dirty="0">
                <a:solidFill>
                  <a:srgbClr val="D31F3D"/>
                </a:solidFill>
              </a:endParaRPr>
            </a:p>
          </p:txBody>
        </p:sp>
        <p:sp>
          <p:nvSpPr>
            <p:cNvPr id="21512" name="Rectangle 6"/>
            <p:cNvSpPr>
              <a:spLocks noChangeArrowheads="1"/>
            </p:cNvSpPr>
            <p:nvPr/>
          </p:nvSpPr>
          <p:spPr bwMode="auto">
            <a:xfrm>
              <a:off x="1680" y="3521"/>
              <a:ext cx="279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D31F3D"/>
                  </a:solidFill>
                </a:rPr>
                <a:t>Decay Length in X-Y plane</a:t>
              </a:r>
            </a:p>
          </p:txBody>
        </p:sp>
        <p:sp>
          <p:nvSpPr>
            <p:cNvPr id="21513" name="AutoShape 7"/>
            <p:cNvSpPr>
              <a:spLocks noChangeArrowheads="1"/>
            </p:cNvSpPr>
            <p:nvPr/>
          </p:nvSpPr>
          <p:spPr bwMode="auto">
            <a:xfrm>
              <a:off x="1620" y="2225"/>
              <a:ext cx="120" cy="463"/>
            </a:xfrm>
            <a:prstGeom prst="upArrow">
              <a:avLst>
                <a:gd name="adj1" fmla="val 50000"/>
                <a:gd name="adj2" fmla="val 96458"/>
              </a:avLst>
            </a:prstGeom>
            <a:solidFill>
              <a:srgbClr val="D31F3D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4" name="Rectangle 8"/>
            <p:cNvSpPr>
              <a:spLocks noChangeArrowheads="1"/>
            </p:cNvSpPr>
            <p:nvPr/>
          </p:nvSpPr>
          <p:spPr bwMode="auto">
            <a:xfrm>
              <a:off x="1320" y="2742"/>
              <a:ext cx="849" cy="202"/>
            </a:xfrm>
            <a:prstGeom prst="rect">
              <a:avLst/>
            </a:prstGeom>
            <a:solidFill>
              <a:srgbClr val="B9CDE5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D31F3D"/>
                  </a:solidFill>
                </a:rPr>
                <a:t>~1 c</a:t>
              </a:r>
              <a:r>
                <a:rPr lang="en-US" b="1">
                  <a:solidFill>
                    <a:srgbClr val="D31F3D"/>
                  </a:solidFill>
                  <a:latin typeface="Symbol" charset="2"/>
                  <a:sym typeface="Symbol" charset="2"/>
                </a:rPr>
                <a:t></a:t>
              </a:r>
              <a:endParaRPr lang="en-US" b="1">
                <a:solidFill>
                  <a:srgbClr val="D31F3D"/>
                </a:solidFill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4443" y="3521"/>
              <a:ext cx="416" cy="186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cm</a:t>
              </a:r>
            </a:p>
          </p:txBody>
        </p:sp>
        <p:sp>
          <p:nvSpPr>
            <p:cNvPr id="21516" name="Rectangle 13"/>
            <p:cNvSpPr>
              <a:spLocks noChangeArrowheads="1"/>
            </p:cNvSpPr>
            <p:nvPr/>
          </p:nvSpPr>
          <p:spPr bwMode="auto">
            <a:xfrm rot="16200000">
              <a:off x="139" y="1586"/>
              <a:ext cx="560" cy="26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counts</a:t>
              </a:r>
            </a:p>
          </p:txBody>
        </p:sp>
      </p:grpSp>
      <p:sp>
        <p:nvSpPr>
          <p:cNvPr id="21508" name="Rectangle 16"/>
          <p:cNvSpPr>
            <a:spLocks noChangeArrowheads="1"/>
          </p:cNvSpPr>
          <p:nvPr/>
        </p:nvSpPr>
        <p:spPr bwMode="auto">
          <a:xfrm>
            <a:off x="5943600" y="1676400"/>
            <a:ext cx="2971800" cy="1570037"/>
          </a:xfrm>
          <a:prstGeom prst="rect">
            <a:avLst/>
          </a:prstGeom>
          <a:solidFill>
            <a:srgbClr val="FAB3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600" dirty="0"/>
              <a:t>  Used &lt;pt&gt;~1GeV</a:t>
            </a:r>
          </a:p>
          <a:p>
            <a:pPr>
              <a:buFontTx/>
              <a:buChar char="•"/>
            </a:pPr>
            <a:endParaRPr lang="en-US" sz="1600" dirty="0"/>
          </a:p>
          <a:p>
            <a:pPr>
              <a:buFontTx/>
              <a:buChar char="•"/>
            </a:pPr>
            <a:r>
              <a:rPr lang="en-US" sz="1600" dirty="0"/>
              <a:t> 1 </a:t>
            </a:r>
            <a:r>
              <a:rPr lang="en-US" sz="1600" dirty="0" err="1"/>
              <a:t>GeV</a:t>
            </a:r>
            <a:r>
              <a:rPr lang="en-US" sz="1600" dirty="0"/>
              <a:t>/ </a:t>
            </a:r>
            <a:r>
              <a:rPr lang="en-US" sz="1600" dirty="0" err="1">
                <a:latin typeface="Symbol" charset="2"/>
                <a:sym typeface="Symbol" charset="2"/>
              </a:rPr>
              <a:t></a:t>
            </a:r>
            <a:r>
              <a:rPr lang="en-US" sz="1600" dirty="0"/>
              <a:t>=0 D</a:t>
            </a:r>
            <a:r>
              <a:rPr lang="en-US" sz="1600" baseline="30000" dirty="0"/>
              <a:t>0</a:t>
            </a:r>
            <a:r>
              <a:rPr lang="en-US" sz="1600" dirty="0"/>
              <a:t> has </a:t>
            </a:r>
            <a:r>
              <a:rPr lang="en-US" sz="1600" dirty="0" err="1">
                <a:latin typeface="Symbol" charset="2"/>
                <a:sym typeface="Symbol" charset="2"/>
              </a:rPr>
              <a:t></a:t>
            </a:r>
            <a:endParaRPr lang="en-US" sz="1600" dirty="0">
              <a:latin typeface="Symbol" charset="2"/>
              <a:sym typeface="Symbol" charset="2"/>
            </a:endParaRPr>
          </a:p>
          <a:p>
            <a:pPr lvl="1">
              <a:buFontTx/>
              <a:buChar char="•"/>
            </a:pPr>
            <a:r>
              <a:rPr lang="en-US" sz="1600" dirty="0"/>
              <a:t> Un-boost in Collider !</a:t>
            </a:r>
          </a:p>
          <a:p>
            <a:pPr lvl="1">
              <a:buFontTx/>
              <a:buChar char="•"/>
            </a:pPr>
            <a:endParaRPr lang="en-US" sz="1600" dirty="0"/>
          </a:p>
          <a:p>
            <a:pPr>
              <a:buFontTx/>
              <a:buChar char="•"/>
            </a:pPr>
            <a:r>
              <a:rPr lang="en-US" sz="1600" dirty="0"/>
              <a:t>  Mean R-</a:t>
            </a:r>
            <a:r>
              <a:rPr lang="en-US" sz="1600" dirty="0" err="1"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en-US" sz="1600" dirty="0"/>
              <a:t> value ~</a:t>
            </a:r>
            <a:r>
              <a:rPr lang="en-US" sz="1600" dirty="0" smtClean="0"/>
              <a:t> 80 </a:t>
            </a:r>
            <a:r>
              <a:rPr lang="en-US" sz="1600" dirty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600" dirty="0"/>
              <a:t>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6248400"/>
            <a:ext cx="1752600" cy="2286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543800" cy="5334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100DD3"/>
                </a:solidFill>
                <a:latin typeface="Comic Sans MS"/>
                <a:cs typeface="Comic Sans MS"/>
              </a:rPr>
              <a:t>Challenge: e.g. D</a:t>
            </a:r>
            <a:r>
              <a:rPr lang="en-US" sz="3600" baseline="30000" dirty="0" smtClean="0">
                <a:solidFill>
                  <a:srgbClr val="100DD3"/>
                </a:solidFill>
                <a:latin typeface="Comic Sans MS"/>
                <a:cs typeface="Comic Sans MS"/>
              </a:rPr>
              <a:t>0</a:t>
            </a:r>
            <a:r>
              <a:rPr lang="en-US" sz="3600" dirty="0" smtClean="0">
                <a:solidFill>
                  <a:srgbClr val="100DD3"/>
                </a:solidFill>
                <a:latin typeface="Comic Sans MS"/>
                <a:cs typeface="Comic Sans MS"/>
              </a:rPr>
              <a:t> </a:t>
            </a:r>
            <a:r>
              <a:rPr lang="en-US" sz="3600" dirty="0">
                <a:solidFill>
                  <a:srgbClr val="100DD3"/>
                </a:solidFill>
                <a:latin typeface="Comic Sans MS"/>
                <a:cs typeface="Comic Sans MS"/>
              </a:rPr>
              <a:t>decay length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0992" y="5715000"/>
            <a:ext cx="7082408" cy="646331"/>
          </a:xfrm>
          <a:prstGeom prst="rect">
            <a:avLst/>
          </a:prstGeom>
          <a:noFill/>
          <a:ln w="2222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For a realistic D</a:t>
            </a:r>
            <a:r>
              <a:rPr lang="en-US" baseline="30000" dirty="0" smtClean="0"/>
              <a:t>0</a:t>
            </a:r>
            <a:r>
              <a:rPr lang="en-US" dirty="0" smtClean="0"/>
              <a:t> distribution, at </a:t>
            </a:r>
            <a:r>
              <a:rPr lang="en-US" dirty="0" err="1" smtClean="0"/>
              <a:t>midrapidity</a:t>
            </a:r>
            <a:r>
              <a:rPr lang="en-US" dirty="0" smtClean="0"/>
              <a:t> and &lt;p</a:t>
            </a:r>
            <a:r>
              <a:rPr lang="en-US" baseline="-25000" dirty="0" smtClean="0"/>
              <a:t>T</a:t>
            </a:r>
            <a:r>
              <a:rPr lang="en-US" dirty="0" smtClean="0"/>
              <a:t>&gt; ~ 1GeV/c, the average decay length is ~80μm</a:t>
            </a:r>
            <a:endParaRPr lang="en-US" baseline="-250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533400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27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507207"/>
            <a:ext cx="2160588" cy="1709738"/>
            <a:chOff x="6705600" y="838200"/>
            <a:chExt cx="2160588" cy="1709738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05600" y="838200"/>
              <a:ext cx="2160588" cy="170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6705600" y="839788"/>
              <a:ext cx="544513" cy="366712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latin typeface="Calibri" charset="0"/>
                </a:rPr>
                <a:t>SSD</a:t>
              </a: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152400" y="3429000"/>
            <a:ext cx="2686050" cy="1258888"/>
            <a:chOff x="6381750" y="2667000"/>
            <a:chExt cx="2686050" cy="1258888"/>
          </a:xfrm>
        </p:grpSpPr>
        <p:pic>
          <p:nvPicPr>
            <p:cNvPr id="8" name="Picture 5" descr="SVT-pic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81750" y="2667000"/>
              <a:ext cx="2686050" cy="1258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6400800" y="3543300"/>
              <a:ext cx="541338" cy="366713"/>
            </a:xfrm>
            <a:prstGeom prst="rect">
              <a:avLst/>
            </a:prstGeom>
            <a:solidFill>
              <a:srgbClr val="BD4D6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latin typeface="Calibri" charset="0"/>
                </a:rPr>
                <a:t>SVT</a:t>
              </a:r>
            </a:p>
          </p:txBody>
        </p:sp>
      </p:grpSp>
      <p:pic>
        <p:nvPicPr>
          <p:cNvPr id="11" name="Picture 26" descr="IST_lay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0201" y="2438399"/>
            <a:ext cx="2160588" cy="149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5"/>
          <p:cNvGrpSpPr/>
          <p:nvPr/>
        </p:nvGrpSpPr>
        <p:grpSpPr>
          <a:xfrm>
            <a:off x="6680200" y="505619"/>
            <a:ext cx="2160588" cy="1709738"/>
            <a:chOff x="6705600" y="838200"/>
            <a:chExt cx="2160588" cy="1709738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05600" y="838200"/>
              <a:ext cx="2160588" cy="170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6705600" y="839788"/>
              <a:ext cx="663350" cy="369332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 smtClean="0">
                  <a:latin typeface="Calibri" charset="0"/>
                </a:rPr>
                <a:t>SSD+</a:t>
              </a:r>
              <a:endParaRPr lang="en-US" sz="1800" b="1" dirty="0">
                <a:latin typeface="Calibri" charset="0"/>
              </a:endParaRPr>
            </a:p>
          </p:txBody>
        </p:sp>
      </p:grpSp>
      <p:pic>
        <p:nvPicPr>
          <p:cNvPr id="19" name="Picture 24" descr="C:\Documents and Settings\Howard Wieman\My Documents\aps project\mechanical\PXL phase 1 oct 24 2008 A\two half cylinders sector cluster.jpg"/>
          <p:cNvPicPr>
            <a:picLocks noChangeAspect="1" noChangeArrowheads="1"/>
          </p:cNvPicPr>
          <p:nvPr/>
        </p:nvPicPr>
        <p:blipFill>
          <a:blip r:embed="rId5"/>
          <a:srcRect l="21875" t="10330" r="14583" b="8754"/>
          <a:stretch>
            <a:fillRect/>
          </a:stretch>
        </p:blipFill>
        <p:spPr bwMode="auto">
          <a:xfrm>
            <a:off x="6324600" y="4038600"/>
            <a:ext cx="259080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694487" y="2452688"/>
            <a:ext cx="467345" cy="369332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latin typeface="Calibri" charset="0"/>
              </a:rPr>
              <a:t>IST</a:t>
            </a:r>
            <a:endParaRPr lang="en-US" sz="1800" b="1" dirty="0">
              <a:latin typeface="Calibri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336149" y="4050268"/>
            <a:ext cx="815510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Calibri" charset="0"/>
              </a:rPr>
              <a:t>PIXELS</a:t>
            </a:r>
            <a:endParaRPr lang="en-US" sz="1800" b="1" dirty="0">
              <a:latin typeface="Calibri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990850" y="5029200"/>
            <a:ext cx="1047750" cy="9906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1713706" y="2934494"/>
            <a:ext cx="525780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800600" y="53340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00600" y="5212081"/>
            <a:ext cx="457200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00600" y="4450081"/>
            <a:ext cx="457200" cy="45719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00600" y="3200400"/>
            <a:ext cx="457200" cy="45719"/>
          </a:xfrm>
          <a:prstGeom prst="rect">
            <a:avLst/>
          </a:prstGeom>
          <a:solidFill>
            <a:srgbClr val="F796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00600" y="1752600"/>
            <a:ext cx="457200" cy="45719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321164" y="4602481"/>
            <a:ext cx="457200" cy="45719"/>
          </a:xfrm>
          <a:prstGeom prst="rect">
            <a:avLst/>
          </a:prstGeom>
          <a:solidFill>
            <a:srgbClr val="BD4D6C"/>
          </a:solidFill>
          <a:ln>
            <a:solidFill>
              <a:srgbClr val="BD4D6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321164" y="3810000"/>
            <a:ext cx="457200" cy="45719"/>
          </a:xfrm>
          <a:prstGeom prst="rect">
            <a:avLst/>
          </a:prstGeom>
          <a:solidFill>
            <a:srgbClr val="BD4D6C"/>
          </a:solidFill>
          <a:ln>
            <a:solidFill>
              <a:srgbClr val="BD4D6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21164" y="3078481"/>
            <a:ext cx="457200" cy="45719"/>
          </a:xfrm>
          <a:prstGeom prst="rect">
            <a:avLst/>
          </a:prstGeom>
          <a:solidFill>
            <a:srgbClr val="BD4D6C"/>
          </a:solidFill>
          <a:ln>
            <a:solidFill>
              <a:srgbClr val="BD4D6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321164" y="1676400"/>
            <a:ext cx="457200" cy="45719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590800" y="1551801"/>
            <a:ext cx="560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23cm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2743200" y="2971800"/>
            <a:ext cx="560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15cm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2838450" y="3671500"/>
            <a:ext cx="549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11cm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2743200" y="4599801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~6.5cm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382629" y="1628001"/>
            <a:ext cx="560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22cm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5474573" y="3075801"/>
            <a:ext cx="560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14cm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5410200" y="4315501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8cm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5410200" y="5105400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2.5cm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6412468"/>
            <a:ext cx="917213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Detector resolutions differ by a factor of two but pointing by a factor of ten.</a:t>
            </a:r>
            <a:endParaRPr lang="en-US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24000" y="0"/>
            <a:ext cx="181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OLD (SVT)</a:t>
            </a:r>
            <a:endParaRPr lang="en-US" sz="2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56867" y="0"/>
            <a:ext cx="1943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NEW (HFT)</a:t>
            </a:r>
            <a:endParaRPr lang="en-US" sz="2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29686" y="5268940"/>
            <a:ext cx="24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901165" y="5300580"/>
            <a:ext cx="24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71450" y="4873823"/>
            <a:ext cx="173649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SVT:~1.5%X0/layer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6705600" y="6042080"/>
            <a:ext cx="1954381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PXL:0.3-0.5%X0/layer</a:t>
            </a:r>
            <a:endParaRPr lang="en-US" sz="1400" dirty="0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>
          <a:xfrm>
            <a:off x="8686800" y="6096000"/>
            <a:ext cx="609600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28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55738" y="1"/>
            <a:ext cx="6850062" cy="533400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Partonic Energy Loss at RHIC</a:t>
            </a:r>
            <a:endParaRPr lang="en-US" sz="24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038600" y="4648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5763" y="4965918"/>
            <a:ext cx="8301037" cy="181588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dirty="0"/>
              <a:t>Central Au+Au collisions:</a:t>
            </a:r>
            <a:r>
              <a:rPr lang="en-US" sz="1800" dirty="0" smtClean="0"/>
              <a:t> light </a:t>
            </a:r>
            <a:r>
              <a:rPr lang="en-US" dirty="0" smtClean="0"/>
              <a:t>quark </a:t>
            </a:r>
            <a:r>
              <a:rPr lang="en-US" sz="1800" dirty="0" smtClean="0"/>
              <a:t>hadrons </a:t>
            </a:r>
            <a:r>
              <a:rPr lang="en-US" sz="1800" dirty="0"/>
              <a:t>and the away-side jet in back-to-back ‘jets’</a:t>
            </a:r>
            <a:r>
              <a:rPr lang="en-US" sz="1800" dirty="0" smtClean="0"/>
              <a:t> are </a:t>
            </a:r>
            <a:r>
              <a:rPr lang="en-US" sz="1800" dirty="0"/>
              <a:t>suppressed. Different for p+p and d+Au collisions.</a:t>
            </a:r>
            <a:r>
              <a:rPr lang="en-US" sz="1800" dirty="0">
                <a:solidFill>
                  <a:srgbClr val="990000"/>
                </a:solidFill>
              </a:rPr>
              <a:t> </a:t>
            </a:r>
          </a:p>
          <a:p>
            <a:pPr eaLnBrk="1" hangingPunct="1"/>
            <a:r>
              <a:rPr lang="en-US" sz="1800" dirty="0">
                <a:solidFill>
                  <a:srgbClr val="990000"/>
                </a:solidFill>
              </a:rPr>
              <a:t> </a:t>
            </a:r>
            <a:r>
              <a:rPr lang="en-US" sz="1800" u="sng" dirty="0">
                <a:solidFill>
                  <a:srgbClr val="990000"/>
                </a:solidFill>
              </a:rPr>
              <a:t>Energy density at RHIC: </a:t>
            </a:r>
            <a:r>
              <a:rPr lang="en-US" sz="2800" b="1" u="sng" dirty="0" err="1">
                <a:solidFill>
                  <a:srgbClr val="990000"/>
                </a:solidFill>
                <a:latin typeface="Arial Black" pitchFamily="-107" charset="0"/>
                <a:sym typeface="Symbol" pitchFamily="-107" charset="2"/>
              </a:rPr>
              <a:t></a:t>
            </a:r>
            <a:r>
              <a:rPr lang="en-US" sz="1800" u="sng" dirty="0">
                <a:solidFill>
                  <a:srgbClr val="990000"/>
                </a:solidFill>
              </a:rPr>
              <a:t>  &gt; </a:t>
            </a:r>
            <a:r>
              <a:rPr lang="en-US" sz="2800" u="sng" dirty="0">
                <a:solidFill>
                  <a:srgbClr val="990000"/>
                </a:solidFill>
              </a:rPr>
              <a:t>5</a:t>
            </a:r>
            <a:r>
              <a:rPr lang="en-US" sz="1800" u="sng" dirty="0">
                <a:solidFill>
                  <a:srgbClr val="990000"/>
                </a:solidFill>
              </a:rPr>
              <a:t> GeV/fm</a:t>
            </a:r>
            <a:r>
              <a:rPr lang="en-US" sz="1800" u="sng" baseline="30000" dirty="0">
                <a:solidFill>
                  <a:srgbClr val="990000"/>
                </a:solidFill>
              </a:rPr>
              <a:t>3 </a:t>
            </a:r>
            <a:r>
              <a:rPr lang="en-US" sz="1800" u="sng" dirty="0">
                <a:solidFill>
                  <a:srgbClr val="990000"/>
                </a:solidFill>
              </a:rPr>
              <a:t>~ </a:t>
            </a:r>
            <a:r>
              <a:rPr lang="en-US" sz="2800" u="sng" dirty="0">
                <a:solidFill>
                  <a:srgbClr val="990000"/>
                </a:solidFill>
              </a:rPr>
              <a:t>30</a:t>
            </a:r>
            <a:r>
              <a:rPr lang="en-US" sz="2800" b="1" u="sng" dirty="0">
                <a:solidFill>
                  <a:srgbClr val="990000"/>
                </a:solidFill>
                <a:latin typeface="Arial Black" pitchFamily="-107" charset="0"/>
                <a:sym typeface="Symbol" pitchFamily="-107" charset="2"/>
              </a:rPr>
              <a:t></a:t>
            </a:r>
            <a:r>
              <a:rPr lang="en-US" sz="2000" b="1" u="sng" baseline="-25000" dirty="0">
                <a:solidFill>
                  <a:srgbClr val="990000"/>
                </a:solidFill>
                <a:latin typeface="Arial Black" pitchFamily="-107" charset="0"/>
                <a:sym typeface="Symbol" pitchFamily="-107" charset="2"/>
              </a:rPr>
              <a:t>0</a:t>
            </a:r>
            <a:endParaRPr lang="en-US" sz="800" dirty="0">
              <a:solidFill>
                <a:srgbClr val="990000"/>
              </a:solidFill>
            </a:endParaRP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sz="1800" dirty="0"/>
              <a:t> </a:t>
            </a:r>
            <a:r>
              <a:rPr lang="en-US" sz="2000" b="1" i="1" dirty="0"/>
              <a:t>Explore pQCD in hot/dense </a:t>
            </a:r>
            <a:r>
              <a:rPr lang="en-US" sz="2000" b="1" i="1" dirty="0" smtClean="0"/>
              <a:t>medium </a:t>
            </a:r>
          </a:p>
          <a:p>
            <a:pPr eaLnBrk="1" hangingPunct="1"/>
            <a:r>
              <a:rPr lang="en-US" sz="2000" b="1" i="1" dirty="0" err="1" smtClean="0"/>
              <a:t>R</a:t>
            </a:r>
            <a:r>
              <a:rPr lang="en-US" sz="2000" b="1" i="1" baseline="-25000" dirty="0" err="1" smtClean="0"/>
              <a:t>AA</a:t>
            </a:r>
            <a:r>
              <a:rPr lang="en-US" sz="2000" b="1" i="1" dirty="0" err="1" smtClean="0"/>
              <a:t>(c,b</a:t>
            </a:r>
            <a:r>
              <a:rPr lang="en-US" sz="2000" b="1" i="1" dirty="0" smtClean="0"/>
              <a:t>) </a:t>
            </a:r>
            <a:r>
              <a:rPr lang="en-US" sz="2000" b="1" i="1" dirty="0"/>
              <a:t>measurements are needed!</a:t>
            </a:r>
            <a:endParaRPr lang="en-US" sz="1800" dirty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 t="11539" r="2884"/>
          <a:stretch>
            <a:fillRect/>
          </a:stretch>
        </p:blipFill>
        <p:spPr bwMode="auto">
          <a:xfrm>
            <a:off x="533400" y="717440"/>
            <a:ext cx="7696200" cy="3505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47800" y="684020"/>
            <a:ext cx="3125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STAR: Nucl. Phys. </a:t>
            </a:r>
            <a:r>
              <a:rPr lang="en-US" sz="1400" b="1" i="1" u="sng" dirty="0" smtClean="0"/>
              <a:t>A757</a:t>
            </a:r>
            <a:r>
              <a:rPr lang="en-US" sz="1400" dirty="0" smtClean="0"/>
              <a:t>, 102(2005).</a:t>
            </a:r>
            <a:endParaRPr lang="en-US" sz="1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581400" y="4210050"/>
          <a:ext cx="2404341" cy="666750"/>
        </p:xfrm>
        <a:graphic>
          <a:graphicData uri="http://schemas.openxmlformats.org/presentationml/2006/ole">
            <p:oleObj spid="_x0000_s174082" name="Equation" r:id="rId5" imgW="1511300" imgH="419100" progId="Equation.3">
              <p:embed/>
            </p:oleObj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29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4450"/>
            <a:ext cx="7620000" cy="48895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The Bottom Line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962084"/>
            <a:ext cx="78486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Hot and dense (partonic) matter with strong collectivity has been formed in Au+Au collisions at RHIC. Study of the properties of the new form of matter requires more penetrating probes like </a:t>
            </a:r>
            <a:r>
              <a:rPr lang="en-US" sz="2400" b="1" dirty="0" smtClean="0"/>
              <a:t>heavy</a:t>
            </a:r>
            <a:r>
              <a:rPr lang="en-US" sz="2400" dirty="0" smtClean="0"/>
              <a:t> quarks.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400" dirty="0" smtClean="0"/>
              <a:t>Mechanism for parton energy loss.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400" dirty="0" smtClean="0"/>
              <a:t>Thermalization</a:t>
            </a:r>
          </a:p>
          <a:p>
            <a:pPr marL="457200" indent="-457200">
              <a:buFont typeface="Arial"/>
              <a:buChar char="•"/>
            </a:pPr>
            <a:endParaRPr lang="en-US" sz="2400" b="1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400" b="1" dirty="0" smtClean="0">
                <a:solidFill>
                  <a:srgbClr val="000090"/>
                </a:solidFill>
              </a:rPr>
              <a:t>New micro-vertex detector is needed for STAR experiment</a:t>
            </a:r>
            <a:r>
              <a:rPr lang="en-US" sz="2400" dirty="0" smtClean="0">
                <a:solidFill>
                  <a:srgbClr val="000090"/>
                </a:solidFill>
              </a:rPr>
              <a:t>.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2401" y="5486400"/>
            <a:ext cx="8839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DOE milestone for 2016: </a:t>
            </a:r>
            <a:r>
              <a:rPr lang="en-US" sz="1600" dirty="0" smtClean="0">
                <a:solidFill>
                  <a:srgbClr val="000090"/>
                </a:solidFill>
              </a:rPr>
              <a:t>“Measure production rates, high </a:t>
            </a:r>
            <a:r>
              <a:rPr lang="en-US" sz="1600" dirty="0" err="1" smtClean="0">
                <a:solidFill>
                  <a:srgbClr val="000090"/>
                </a:solidFill>
              </a:rPr>
              <a:t>pT</a:t>
            </a:r>
            <a:r>
              <a:rPr lang="en-US" sz="1600" dirty="0" smtClean="0">
                <a:solidFill>
                  <a:srgbClr val="000090"/>
                </a:solidFill>
              </a:rPr>
              <a:t> spectra, and correlations in heavy-ion collisions at </a:t>
            </a:r>
            <a:r>
              <a:rPr lang="en-US" sz="1600" i="1" dirty="0" smtClean="0">
                <a:solidFill>
                  <a:srgbClr val="000090"/>
                </a:solidFill>
              </a:rPr>
              <a:t>√</a:t>
            </a:r>
            <a:r>
              <a:rPr lang="en-US" sz="1600" i="1" dirty="0" err="1" smtClean="0">
                <a:solidFill>
                  <a:srgbClr val="000090"/>
                </a:solidFill>
              </a:rPr>
              <a:t>s</a:t>
            </a:r>
            <a:r>
              <a:rPr lang="en-US" sz="1600" i="1" baseline="-25000" dirty="0" err="1" smtClean="0">
                <a:solidFill>
                  <a:srgbClr val="000090"/>
                </a:solidFill>
              </a:rPr>
              <a:t>NN</a:t>
            </a:r>
            <a:r>
              <a:rPr lang="en-US" sz="1600" i="1" dirty="0" smtClean="0">
                <a:solidFill>
                  <a:srgbClr val="000090"/>
                </a:solidFill>
              </a:rPr>
              <a:t> = 200 </a:t>
            </a:r>
            <a:r>
              <a:rPr lang="en-US" sz="1600" dirty="0" err="1" smtClean="0">
                <a:solidFill>
                  <a:srgbClr val="000090"/>
                </a:solidFill>
              </a:rPr>
              <a:t>GeV</a:t>
            </a:r>
            <a:r>
              <a:rPr lang="en-US" sz="1600" dirty="0" smtClean="0">
                <a:solidFill>
                  <a:srgbClr val="000090"/>
                </a:solidFill>
              </a:rPr>
              <a:t> for identified hadrons with </a:t>
            </a:r>
            <a:r>
              <a:rPr lang="en-US" sz="1600" b="1" dirty="0" smtClean="0">
                <a:solidFill>
                  <a:srgbClr val="000090"/>
                </a:solidFill>
              </a:rPr>
              <a:t>heavy flavor </a:t>
            </a:r>
            <a:r>
              <a:rPr lang="en-US" sz="1600" dirty="0" smtClean="0">
                <a:solidFill>
                  <a:srgbClr val="000090"/>
                </a:solidFill>
              </a:rPr>
              <a:t>valence quarks to constrain the mechanism for parton energy loss in the quark-gluon plasma.”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304800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3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ounded Rectangle 148"/>
          <p:cNvSpPr/>
          <p:nvPr/>
        </p:nvSpPr>
        <p:spPr>
          <a:xfrm>
            <a:off x="609600" y="1447800"/>
            <a:ext cx="8001000" cy="4902200"/>
          </a:xfrm>
          <a:prstGeom prst="roundRect">
            <a:avLst>
              <a:gd name="adj" fmla="val 3212"/>
            </a:avLst>
          </a:prstGeom>
          <a:gradFill flip="none" rotWithShape="1">
            <a:gsLst>
              <a:gs pos="99000">
                <a:schemeClr val="bg1"/>
              </a:gs>
              <a:gs pos="100000">
                <a:srgbClr val="00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0035" name="Rectangle 3"/>
          <p:cNvSpPr>
            <a:spLocks noChangeAspect="1" noChangeArrowheads="1"/>
          </p:cNvSpPr>
          <p:nvPr/>
        </p:nvSpPr>
        <p:spPr bwMode="auto">
          <a:xfrm>
            <a:off x="1935641" y="2576141"/>
            <a:ext cx="5453313" cy="3200269"/>
          </a:xfrm>
          <a:prstGeom prst="rect">
            <a:avLst/>
          </a:prstGeom>
          <a:solidFill>
            <a:srgbClr val="3366FF">
              <a:alpha val="67000"/>
            </a:srgbClr>
          </a:solidFill>
          <a:ln w="25400">
            <a:solidFill>
              <a:srgbClr val="FFCC99"/>
            </a:solidFill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36" name="Rectangle 4"/>
          <p:cNvSpPr>
            <a:spLocks noChangeAspect="1" noChangeArrowheads="1"/>
          </p:cNvSpPr>
          <p:nvPr/>
        </p:nvSpPr>
        <p:spPr bwMode="auto">
          <a:xfrm>
            <a:off x="1950042" y="3689466"/>
            <a:ext cx="599044" cy="21315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hlink"/>
            </a:solidFill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37" name="Arc 5"/>
          <p:cNvSpPr>
            <a:spLocks noChangeAspect="1"/>
          </p:cNvSpPr>
          <p:nvPr/>
        </p:nvSpPr>
        <p:spPr bwMode="auto">
          <a:xfrm flipH="1">
            <a:off x="5358542" y="5001548"/>
            <a:ext cx="2010252" cy="80222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99FF99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38" name="Line 6"/>
          <p:cNvSpPr>
            <a:spLocks noChangeAspect="1" noChangeShapeType="1"/>
          </p:cNvSpPr>
          <p:nvPr/>
        </p:nvSpPr>
        <p:spPr bwMode="auto">
          <a:xfrm>
            <a:off x="1950042" y="2463800"/>
            <a:ext cx="0" cy="335581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39" name="Arc 7"/>
          <p:cNvSpPr>
            <a:spLocks noChangeAspect="1"/>
          </p:cNvSpPr>
          <p:nvPr/>
        </p:nvSpPr>
        <p:spPr bwMode="auto">
          <a:xfrm>
            <a:off x="2501565" y="3698107"/>
            <a:ext cx="3674902" cy="2131593"/>
          </a:xfrm>
          <a:custGeom>
            <a:avLst/>
            <a:gdLst>
              <a:gd name="G0" fmla="+- 62 0 0"/>
              <a:gd name="G1" fmla="+- 21600 0 0"/>
              <a:gd name="G2" fmla="+- 21600 0 0"/>
              <a:gd name="T0" fmla="*/ 0 w 21662"/>
              <a:gd name="T1" fmla="*/ 1 h 21600"/>
              <a:gd name="T2" fmla="*/ 21662 w 21662"/>
              <a:gd name="T3" fmla="*/ 21600 h 21600"/>
              <a:gd name="T4" fmla="*/ 62 w 2166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62" h="21600" fill="none" extrusionOk="0">
                <a:moveTo>
                  <a:pt x="-1" y="0"/>
                </a:moveTo>
                <a:cubicBezTo>
                  <a:pt x="20" y="0"/>
                  <a:pt x="41" y="-1"/>
                  <a:pt x="62" y="-1"/>
                </a:cubicBezTo>
                <a:cubicBezTo>
                  <a:pt x="11991" y="-1"/>
                  <a:pt x="21662" y="9670"/>
                  <a:pt x="21662" y="21600"/>
                </a:cubicBezTo>
              </a:path>
              <a:path w="21662" h="21600" stroke="0" extrusionOk="0">
                <a:moveTo>
                  <a:pt x="-1" y="0"/>
                </a:moveTo>
                <a:cubicBezTo>
                  <a:pt x="20" y="0"/>
                  <a:pt x="41" y="-1"/>
                  <a:pt x="62" y="-1"/>
                </a:cubicBezTo>
                <a:cubicBezTo>
                  <a:pt x="11991" y="-1"/>
                  <a:pt x="21662" y="9670"/>
                  <a:pt x="21662" y="21600"/>
                </a:cubicBezTo>
                <a:lnTo>
                  <a:pt x="62" y="216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40" name="Oval 8"/>
          <p:cNvSpPr>
            <a:spLocks noChangeAspect="1" noChangeArrowheads="1"/>
          </p:cNvSpPr>
          <p:nvPr/>
        </p:nvSpPr>
        <p:spPr bwMode="auto">
          <a:xfrm>
            <a:off x="2504445" y="3643377"/>
            <a:ext cx="102241" cy="89296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41" name="Line 9"/>
          <p:cNvSpPr>
            <a:spLocks noChangeAspect="1" noChangeShapeType="1"/>
          </p:cNvSpPr>
          <p:nvPr/>
        </p:nvSpPr>
        <p:spPr bwMode="auto">
          <a:xfrm flipH="1">
            <a:off x="1950042" y="3689466"/>
            <a:ext cx="601924" cy="144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42" name="Line 10"/>
          <p:cNvSpPr>
            <a:spLocks noChangeAspect="1" noChangeShapeType="1"/>
          </p:cNvSpPr>
          <p:nvPr/>
        </p:nvSpPr>
        <p:spPr bwMode="auto">
          <a:xfrm flipV="1">
            <a:off x="1950042" y="5818178"/>
            <a:ext cx="5508033" cy="14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43" name="Line 11"/>
          <p:cNvSpPr>
            <a:spLocks noChangeAspect="1" noChangeShapeType="1"/>
          </p:cNvSpPr>
          <p:nvPr/>
        </p:nvSpPr>
        <p:spPr bwMode="auto">
          <a:xfrm>
            <a:off x="4667338" y="5655428"/>
            <a:ext cx="0" cy="16563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2"/>
          <p:cNvGrpSpPr>
            <a:grpSpLocks noChangeAspect="1"/>
          </p:cNvGrpSpPr>
          <p:nvPr/>
        </p:nvGrpSpPr>
        <p:grpSpPr bwMode="auto">
          <a:xfrm>
            <a:off x="3519651" y="5174379"/>
            <a:ext cx="652324" cy="424878"/>
            <a:chOff x="2335" y="2724"/>
            <a:chExt cx="358" cy="262"/>
          </a:xfrm>
        </p:grpSpPr>
        <p:sp>
          <p:nvSpPr>
            <p:cNvPr id="300045" name="Oval 13"/>
            <p:cNvSpPr>
              <a:spLocks noChangeAspect="1" noChangeArrowheads="1"/>
            </p:cNvSpPr>
            <p:nvPr/>
          </p:nvSpPr>
          <p:spPr bwMode="auto">
            <a:xfrm>
              <a:off x="2430" y="2785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46" name="Oval 14"/>
            <p:cNvSpPr>
              <a:spLocks noChangeAspect="1" noChangeArrowheads="1"/>
            </p:cNvSpPr>
            <p:nvPr/>
          </p:nvSpPr>
          <p:spPr bwMode="auto">
            <a:xfrm>
              <a:off x="2516" y="2724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47" name="Oval 15"/>
            <p:cNvSpPr>
              <a:spLocks noChangeAspect="1" noChangeArrowheads="1"/>
            </p:cNvSpPr>
            <p:nvPr/>
          </p:nvSpPr>
          <p:spPr bwMode="auto">
            <a:xfrm>
              <a:off x="2501" y="2750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48" name="Oval 16"/>
            <p:cNvSpPr>
              <a:spLocks noChangeAspect="1" noChangeArrowheads="1"/>
            </p:cNvSpPr>
            <p:nvPr/>
          </p:nvSpPr>
          <p:spPr bwMode="auto">
            <a:xfrm>
              <a:off x="2359" y="2820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49" name="Oval 17"/>
            <p:cNvSpPr>
              <a:spLocks noChangeAspect="1" noChangeArrowheads="1"/>
            </p:cNvSpPr>
            <p:nvPr/>
          </p:nvSpPr>
          <p:spPr bwMode="auto">
            <a:xfrm>
              <a:off x="2395" y="2724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0" name="Oval 18"/>
            <p:cNvSpPr>
              <a:spLocks noChangeAspect="1" noChangeArrowheads="1"/>
            </p:cNvSpPr>
            <p:nvPr/>
          </p:nvSpPr>
          <p:spPr bwMode="auto">
            <a:xfrm>
              <a:off x="2491" y="2820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1" name="Oval 19"/>
            <p:cNvSpPr>
              <a:spLocks noChangeAspect="1" noChangeArrowheads="1"/>
            </p:cNvSpPr>
            <p:nvPr/>
          </p:nvSpPr>
          <p:spPr bwMode="auto">
            <a:xfrm>
              <a:off x="2335" y="2916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2" name="Oval 20"/>
            <p:cNvSpPr>
              <a:spLocks noChangeAspect="1" noChangeArrowheads="1"/>
            </p:cNvSpPr>
            <p:nvPr/>
          </p:nvSpPr>
          <p:spPr bwMode="auto">
            <a:xfrm>
              <a:off x="2420" y="2881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3" name="Oval 21"/>
            <p:cNvSpPr>
              <a:spLocks noChangeAspect="1" noChangeArrowheads="1"/>
            </p:cNvSpPr>
            <p:nvPr/>
          </p:nvSpPr>
          <p:spPr bwMode="auto">
            <a:xfrm>
              <a:off x="2622" y="2724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4" name="Oval 22"/>
            <p:cNvSpPr>
              <a:spLocks noChangeAspect="1" noChangeArrowheads="1"/>
            </p:cNvSpPr>
            <p:nvPr/>
          </p:nvSpPr>
          <p:spPr bwMode="auto">
            <a:xfrm>
              <a:off x="2536" y="2881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5" name="Oval 23"/>
            <p:cNvSpPr>
              <a:spLocks noChangeAspect="1" noChangeArrowheads="1"/>
            </p:cNvSpPr>
            <p:nvPr/>
          </p:nvSpPr>
          <p:spPr bwMode="auto">
            <a:xfrm>
              <a:off x="2536" y="2916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6" name="Oval 24"/>
            <p:cNvSpPr>
              <a:spLocks noChangeAspect="1" noChangeArrowheads="1"/>
            </p:cNvSpPr>
            <p:nvPr/>
          </p:nvSpPr>
          <p:spPr bwMode="auto">
            <a:xfrm>
              <a:off x="2612" y="2820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7" name="Oval 25"/>
            <p:cNvSpPr>
              <a:spLocks noChangeAspect="1" noChangeArrowheads="1"/>
            </p:cNvSpPr>
            <p:nvPr/>
          </p:nvSpPr>
          <p:spPr bwMode="auto">
            <a:xfrm>
              <a:off x="2597" y="2846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 noChangeAspect="1"/>
          </p:cNvGrpSpPr>
          <p:nvPr/>
        </p:nvGrpSpPr>
        <p:grpSpPr bwMode="auto">
          <a:xfrm>
            <a:off x="4537737" y="5453791"/>
            <a:ext cx="298082" cy="293814"/>
            <a:chOff x="2842" y="3482"/>
            <a:chExt cx="164" cy="180"/>
          </a:xfrm>
        </p:grpSpPr>
        <p:sp>
          <p:nvSpPr>
            <p:cNvPr id="300059" name="Oval 27"/>
            <p:cNvSpPr>
              <a:spLocks noChangeAspect="1" noChangeArrowheads="1"/>
            </p:cNvSpPr>
            <p:nvPr/>
          </p:nvSpPr>
          <p:spPr bwMode="auto">
            <a:xfrm>
              <a:off x="2872" y="3592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0" name="Oval 28"/>
            <p:cNvSpPr>
              <a:spLocks noChangeAspect="1" noChangeArrowheads="1"/>
            </p:cNvSpPr>
            <p:nvPr/>
          </p:nvSpPr>
          <p:spPr bwMode="auto">
            <a:xfrm>
              <a:off x="2878" y="3541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1" name="Oval 29"/>
            <p:cNvSpPr>
              <a:spLocks noChangeAspect="1" noChangeArrowheads="1"/>
            </p:cNvSpPr>
            <p:nvPr/>
          </p:nvSpPr>
          <p:spPr bwMode="auto">
            <a:xfrm>
              <a:off x="2912" y="3576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2" name="Oval 30"/>
            <p:cNvSpPr>
              <a:spLocks noChangeAspect="1" noChangeArrowheads="1"/>
            </p:cNvSpPr>
            <p:nvPr/>
          </p:nvSpPr>
          <p:spPr bwMode="auto">
            <a:xfrm>
              <a:off x="2842" y="3541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3" name="Oval 31"/>
            <p:cNvSpPr>
              <a:spLocks noChangeAspect="1" noChangeArrowheads="1"/>
            </p:cNvSpPr>
            <p:nvPr/>
          </p:nvSpPr>
          <p:spPr bwMode="auto">
            <a:xfrm>
              <a:off x="2920" y="3482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4" name="Oval 32"/>
            <p:cNvSpPr>
              <a:spLocks noChangeAspect="1" noChangeArrowheads="1"/>
            </p:cNvSpPr>
            <p:nvPr/>
          </p:nvSpPr>
          <p:spPr bwMode="auto">
            <a:xfrm>
              <a:off x="2899" y="3541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5" name="Oval 33"/>
            <p:cNvSpPr>
              <a:spLocks noChangeAspect="1" noChangeArrowheads="1"/>
            </p:cNvSpPr>
            <p:nvPr/>
          </p:nvSpPr>
          <p:spPr bwMode="auto">
            <a:xfrm>
              <a:off x="2935" y="3541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6" name="Oval 34"/>
            <p:cNvSpPr>
              <a:spLocks noChangeAspect="1" noChangeArrowheads="1"/>
            </p:cNvSpPr>
            <p:nvPr/>
          </p:nvSpPr>
          <p:spPr bwMode="auto">
            <a:xfrm>
              <a:off x="2864" y="3506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7" name="Oval 35"/>
            <p:cNvSpPr>
              <a:spLocks noChangeAspect="1" noChangeArrowheads="1"/>
            </p:cNvSpPr>
            <p:nvPr/>
          </p:nvSpPr>
          <p:spPr bwMode="auto">
            <a:xfrm>
              <a:off x="2878" y="3576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8" name="Oval 36"/>
            <p:cNvSpPr>
              <a:spLocks noChangeAspect="1" noChangeArrowheads="1"/>
            </p:cNvSpPr>
            <p:nvPr/>
          </p:nvSpPr>
          <p:spPr bwMode="auto">
            <a:xfrm>
              <a:off x="2899" y="3506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06"/>
          <p:cNvGrpSpPr/>
          <p:nvPr/>
        </p:nvGrpSpPr>
        <p:grpSpPr>
          <a:xfrm>
            <a:off x="2810995" y="4625573"/>
            <a:ext cx="770405" cy="581867"/>
            <a:chOff x="2674245" y="4320954"/>
            <a:chExt cx="770405" cy="581867"/>
          </a:xfrm>
        </p:grpSpPr>
        <p:sp>
          <p:nvSpPr>
            <p:cNvPr id="300069" name="Oval 37"/>
            <p:cNvSpPr>
              <a:spLocks noChangeAspect="1" noChangeArrowheads="1"/>
            </p:cNvSpPr>
            <p:nvPr/>
          </p:nvSpPr>
          <p:spPr bwMode="auto">
            <a:xfrm>
              <a:off x="2834086" y="4420332"/>
              <a:ext cx="12816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0" name="Oval 38"/>
            <p:cNvSpPr>
              <a:spLocks noChangeAspect="1" noChangeArrowheads="1"/>
            </p:cNvSpPr>
            <p:nvPr/>
          </p:nvSpPr>
          <p:spPr bwMode="auto">
            <a:xfrm>
              <a:off x="2976647" y="4320954"/>
              <a:ext cx="129601" cy="11234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1" name="Oval 39"/>
            <p:cNvSpPr>
              <a:spLocks noChangeAspect="1" noChangeArrowheads="1"/>
            </p:cNvSpPr>
            <p:nvPr/>
          </p:nvSpPr>
          <p:spPr bwMode="auto">
            <a:xfrm>
              <a:off x="2952167" y="4362721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2" name="Oval 40"/>
            <p:cNvSpPr>
              <a:spLocks noChangeAspect="1" noChangeArrowheads="1"/>
            </p:cNvSpPr>
            <p:nvPr/>
          </p:nvSpPr>
          <p:spPr bwMode="auto">
            <a:xfrm>
              <a:off x="2714566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3" name="Oval 41"/>
            <p:cNvSpPr>
              <a:spLocks noChangeAspect="1" noChangeArrowheads="1"/>
            </p:cNvSpPr>
            <p:nvPr/>
          </p:nvSpPr>
          <p:spPr bwMode="auto">
            <a:xfrm>
              <a:off x="2775046" y="4320954"/>
              <a:ext cx="128161" cy="112341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4" name="Oval 42"/>
            <p:cNvSpPr>
              <a:spLocks noChangeAspect="1" noChangeArrowheads="1"/>
            </p:cNvSpPr>
            <p:nvPr/>
          </p:nvSpPr>
          <p:spPr bwMode="auto">
            <a:xfrm>
              <a:off x="2934887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5" name="Oval 43"/>
            <p:cNvSpPr>
              <a:spLocks noChangeAspect="1" noChangeArrowheads="1"/>
            </p:cNvSpPr>
            <p:nvPr/>
          </p:nvSpPr>
          <p:spPr bwMode="auto">
            <a:xfrm>
              <a:off x="2674245" y="4632051"/>
              <a:ext cx="129601" cy="115221"/>
            </a:xfrm>
            <a:prstGeom prst="ellipse">
              <a:avLst/>
            </a:prstGeom>
            <a:gradFill rotWithShape="0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6" name="Oval 44"/>
            <p:cNvSpPr>
              <a:spLocks noChangeAspect="1" noChangeArrowheads="1"/>
            </p:cNvSpPr>
            <p:nvPr/>
          </p:nvSpPr>
          <p:spPr bwMode="auto">
            <a:xfrm>
              <a:off x="2816806" y="457588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7" name="Oval 45"/>
            <p:cNvSpPr>
              <a:spLocks noChangeAspect="1" noChangeArrowheads="1"/>
            </p:cNvSpPr>
            <p:nvPr/>
          </p:nvSpPr>
          <p:spPr bwMode="auto">
            <a:xfrm>
              <a:off x="3155208" y="4320954"/>
              <a:ext cx="129601" cy="11234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8" name="Oval 46"/>
            <p:cNvSpPr>
              <a:spLocks noChangeAspect="1" noChangeArrowheads="1"/>
            </p:cNvSpPr>
            <p:nvPr/>
          </p:nvSpPr>
          <p:spPr bwMode="auto">
            <a:xfrm>
              <a:off x="3011208" y="457588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9" name="Oval 47"/>
            <p:cNvSpPr>
              <a:spLocks noChangeAspect="1" noChangeArrowheads="1"/>
            </p:cNvSpPr>
            <p:nvPr/>
          </p:nvSpPr>
          <p:spPr bwMode="auto">
            <a:xfrm>
              <a:off x="3011208" y="463205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0" name="Oval 48"/>
            <p:cNvSpPr>
              <a:spLocks noChangeAspect="1" noChangeArrowheads="1"/>
            </p:cNvSpPr>
            <p:nvPr/>
          </p:nvSpPr>
          <p:spPr bwMode="auto">
            <a:xfrm>
              <a:off x="3137928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1" name="Oval 49"/>
            <p:cNvSpPr>
              <a:spLocks noChangeAspect="1" noChangeArrowheads="1"/>
            </p:cNvSpPr>
            <p:nvPr/>
          </p:nvSpPr>
          <p:spPr bwMode="auto">
            <a:xfrm>
              <a:off x="3113448" y="4518270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2" name="Oval 50"/>
            <p:cNvSpPr>
              <a:spLocks noChangeAspect="1" noChangeArrowheads="1"/>
            </p:cNvSpPr>
            <p:nvPr/>
          </p:nvSpPr>
          <p:spPr bwMode="auto">
            <a:xfrm>
              <a:off x="2993927" y="4575881"/>
              <a:ext cx="129601" cy="11522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3" name="Oval 51"/>
            <p:cNvSpPr>
              <a:spLocks noChangeAspect="1" noChangeArrowheads="1"/>
            </p:cNvSpPr>
            <p:nvPr/>
          </p:nvSpPr>
          <p:spPr bwMode="auto">
            <a:xfrm>
              <a:off x="3137928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4" name="Oval 52"/>
            <p:cNvSpPr>
              <a:spLocks noChangeAspect="1" noChangeArrowheads="1"/>
            </p:cNvSpPr>
            <p:nvPr/>
          </p:nvSpPr>
          <p:spPr bwMode="auto">
            <a:xfrm>
              <a:off x="3113448" y="4518270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5" name="Oval 53"/>
            <p:cNvSpPr>
              <a:spLocks noChangeAspect="1" noChangeArrowheads="1"/>
            </p:cNvSpPr>
            <p:nvPr/>
          </p:nvSpPr>
          <p:spPr bwMode="auto">
            <a:xfrm>
              <a:off x="2875847" y="463205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6" name="Oval 54"/>
            <p:cNvSpPr>
              <a:spLocks noChangeAspect="1" noChangeArrowheads="1"/>
            </p:cNvSpPr>
            <p:nvPr/>
          </p:nvSpPr>
          <p:spPr bwMode="auto">
            <a:xfrm>
              <a:off x="2934887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7" name="Oval 55"/>
            <p:cNvSpPr>
              <a:spLocks noChangeAspect="1" noChangeArrowheads="1"/>
            </p:cNvSpPr>
            <p:nvPr/>
          </p:nvSpPr>
          <p:spPr bwMode="auto">
            <a:xfrm>
              <a:off x="3096168" y="4632051"/>
              <a:ext cx="129601" cy="11522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8" name="Oval 56"/>
            <p:cNvSpPr>
              <a:spLocks noChangeAspect="1" noChangeArrowheads="1"/>
            </p:cNvSpPr>
            <p:nvPr/>
          </p:nvSpPr>
          <p:spPr bwMode="auto">
            <a:xfrm>
              <a:off x="2835526" y="4789040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9" name="Oval 57"/>
            <p:cNvSpPr>
              <a:spLocks noChangeAspect="1" noChangeArrowheads="1"/>
            </p:cNvSpPr>
            <p:nvPr/>
          </p:nvSpPr>
          <p:spPr bwMode="auto">
            <a:xfrm>
              <a:off x="2976647" y="4732869"/>
              <a:ext cx="129601" cy="11234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0" name="Oval 58"/>
            <p:cNvSpPr>
              <a:spLocks noChangeAspect="1" noChangeArrowheads="1"/>
            </p:cNvSpPr>
            <p:nvPr/>
          </p:nvSpPr>
          <p:spPr bwMode="auto">
            <a:xfrm>
              <a:off x="3316489" y="4476502"/>
              <a:ext cx="12816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1" name="Oval 59"/>
            <p:cNvSpPr>
              <a:spLocks noChangeAspect="1" noChangeArrowheads="1"/>
            </p:cNvSpPr>
            <p:nvPr/>
          </p:nvSpPr>
          <p:spPr bwMode="auto">
            <a:xfrm>
              <a:off x="3171048" y="4732869"/>
              <a:ext cx="129601" cy="11234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2" name="Oval 60"/>
            <p:cNvSpPr>
              <a:spLocks noChangeAspect="1" noChangeArrowheads="1"/>
            </p:cNvSpPr>
            <p:nvPr/>
          </p:nvSpPr>
          <p:spPr bwMode="auto">
            <a:xfrm>
              <a:off x="3171048" y="4789040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3" name="Oval 61"/>
            <p:cNvSpPr>
              <a:spLocks noChangeAspect="1" noChangeArrowheads="1"/>
            </p:cNvSpPr>
            <p:nvPr/>
          </p:nvSpPr>
          <p:spPr bwMode="auto">
            <a:xfrm>
              <a:off x="3299209" y="463205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4" name="Oval 62"/>
            <p:cNvSpPr>
              <a:spLocks noChangeAspect="1" noChangeArrowheads="1"/>
            </p:cNvSpPr>
            <p:nvPr/>
          </p:nvSpPr>
          <p:spPr bwMode="auto">
            <a:xfrm>
              <a:off x="3274729" y="4675259"/>
              <a:ext cx="128161" cy="113781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5" name="Oval 63"/>
            <p:cNvSpPr>
              <a:spLocks noChangeAspect="1" noChangeArrowheads="1"/>
            </p:cNvSpPr>
            <p:nvPr/>
          </p:nvSpPr>
          <p:spPr bwMode="auto">
            <a:xfrm>
              <a:off x="2834086" y="4420332"/>
              <a:ext cx="128161" cy="113781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6" name="Oval 64"/>
            <p:cNvSpPr>
              <a:spLocks noChangeAspect="1" noChangeArrowheads="1"/>
            </p:cNvSpPr>
            <p:nvPr/>
          </p:nvSpPr>
          <p:spPr bwMode="auto">
            <a:xfrm>
              <a:off x="2976647" y="4320954"/>
              <a:ext cx="129601" cy="11234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7" name="Oval 65"/>
            <p:cNvSpPr>
              <a:spLocks noChangeAspect="1" noChangeArrowheads="1"/>
            </p:cNvSpPr>
            <p:nvPr/>
          </p:nvSpPr>
          <p:spPr bwMode="auto">
            <a:xfrm>
              <a:off x="2952167" y="4362721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8" name="Oval 66"/>
            <p:cNvSpPr>
              <a:spLocks noChangeAspect="1" noChangeArrowheads="1"/>
            </p:cNvSpPr>
            <p:nvPr/>
          </p:nvSpPr>
          <p:spPr bwMode="auto">
            <a:xfrm>
              <a:off x="2714566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9" name="Oval 67"/>
            <p:cNvSpPr>
              <a:spLocks noChangeAspect="1" noChangeArrowheads="1"/>
            </p:cNvSpPr>
            <p:nvPr/>
          </p:nvSpPr>
          <p:spPr bwMode="auto">
            <a:xfrm>
              <a:off x="2775046" y="4320954"/>
              <a:ext cx="128161" cy="11234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0" name="Oval 68"/>
            <p:cNvSpPr>
              <a:spLocks noChangeAspect="1" noChangeArrowheads="1"/>
            </p:cNvSpPr>
            <p:nvPr/>
          </p:nvSpPr>
          <p:spPr bwMode="auto">
            <a:xfrm>
              <a:off x="2934887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1" name="Oval 69"/>
            <p:cNvSpPr>
              <a:spLocks noChangeAspect="1" noChangeArrowheads="1"/>
            </p:cNvSpPr>
            <p:nvPr/>
          </p:nvSpPr>
          <p:spPr bwMode="auto">
            <a:xfrm>
              <a:off x="2674245" y="4632051"/>
              <a:ext cx="129601" cy="115221"/>
            </a:xfrm>
            <a:prstGeom prst="ellipse">
              <a:avLst/>
            </a:prstGeom>
            <a:gradFill rotWithShape="0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2" name="Oval 70"/>
            <p:cNvSpPr>
              <a:spLocks noChangeAspect="1" noChangeArrowheads="1"/>
            </p:cNvSpPr>
            <p:nvPr/>
          </p:nvSpPr>
          <p:spPr bwMode="auto">
            <a:xfrm>
              <a:off x="3217129" y="4715586"/>
              <a:ext cx="128161" cy="11378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3" name="Oval 71"/>
            <p:cNvSpPr>
              <a:spLocks noChangeAspect="1" noChangeArrowheads="1"/>
            </p:cNvSpPr>
            <p:nvPr/>
          </p:nvSpPr>
          <p:spPr bwMode="auto">
            <a:xfrm>
              <a:off x="3155208" y="4320954"/>
              <a:ext cx="129601" cy="11234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4" name="Oval 72"/>
            <p:cNvSpPr>
              <a:spLocks noChangeAspect="1" noChangeArrowheads="1"/>
            </p:cNvSpPr>
            <p:nvPr/>
          </p:nvSpPr>
          <p:spPr bwMode="auto">
            <a:xfrm>
              <a:off x="3011208" y="457588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5" name="Oval 73"/>
            <p:cNvSpPr>
              <a:spLocks noChangeAspect="1" noChangeArrowheads="1"/>
            </p:cNvSpPr>
            <p:nvPr/>
          </p:nvSpPr>
          <p:spPr bwMode="auto">
            <a:xfrm>
              <a:off x="3011208" y="463205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6" name="Oval 74"/>
            <p:cNvSpPr>
              <a:spLocks noChangeAspect="1" noChangeArrowheads="1"/>
            </p:cNvSpPr>
            <p:nvPr/>
          </p:nvSpPr>
          <p:spPr bwMode="auto">
            <a:xfrm>
              <a:off x="3137928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7" name="Oval 75"/>
            <p:cNvSpPr>
              <a:spLocks noChangeAspect="1" noChangeArrowheads="1"/>
            </p:cNvSpPr>
            <p:nvPr/>
          </p:nvSpPr>
          <p:spPr bwMode="auto">
            <a:xfrm>
              <a:off x="3113448" y="4518270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FF33CC"/>
                </a:gs>
                <a:gs pos="100000">
                  <a:srgbClr val="FF33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00122" name="Text Box 90"/>
          <p:cNvSpPr txBox="1">
            <a:spLocks noChangeAspect="1" noChangeArrowheads="1"/>
          </p:cNvSpPr>
          <p:nvPr/>
        </p:nvSpPr>
        <p:spPr bwMode="auto">
          <a:xfrm>
            <a:off x="4537737" y="5036114"/>
            <a:ext cx="672484" cy="28805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defTabSz="828675">
              <a:buNone/>
            </a:pPr>
            <a:r>
              <a:rPr lang="en-GB" sz="1800" dirty="0">
                <a:latin typeface="Helvetica" pitchFamily="-112" charset="0"/>
              </a:rPr>
              <a:t>nuclei</a:t>
            </a:r>
          </a:p>
        </p:txBody>
      </p:sp>
      <p:sp>
        <p:nvSpPr>
          <p:cNvPr id="300124" name="Text Box 92"/>
          <p:cNvSpPr txBox="1">
            <a:spLocks noChangeAspect="1" noChangeArrowheads="1"/>
          </p:cNvSpPr>
          <p:nvPr/>
        </p:nvSpPr>
        <p:spPr bwMode="auto">
          <a:xfrm>
            <a:off x="3499491" y="4321742"/>
            <a:ext cx="1224007" cy="28805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defTabSz="828675">
              <a:buNone/>
            </a:pPr>
            <a:r>
              <a:rPr lang="en-GB" sz="1800" dirty="0">
                <a:latin typeface="Helvetica" pitchFamily="-112" charset="0"/>
              </a:rPr>
              <a:t>hadron gas</a:t>
            </a:r>
          </a:p>
        </p:txBody>
      </p:sp>
      <p:sp>
        <p:nvSpPr>
          <p:cNvPr id="300125" name="Text Box 93"/>
          <p:cNvSpPr txBox="1">
            <a:spLocks noChangeAspect="1" noChangeArrowheads="1"/>
          </p:cNvSpPr>
          <p:nvPr/>
        </p:nvSpPr>
        <p:spPr bwMode="auto">
          <a:xfrm>
            <a:off x="6009426" y="4625638"/>
            <a:ext cx="557283" cy="28805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algn="ctr" defTabSz="828675">
              <a:buNone/>
            </a:pPr>
            <a:r>
              <a:rPr lang="en-US" sz="1800" dirty="0" smtClean="0">
                <a:solidFill>
                  <a:srgbClr val="008000"/>
                </a:solidFill>
                <a:latin typeface="Helvetica" pitchFamily="-112" charset="0"/>
              </a:rPr>
              <a:t>C</a:t>
            </a:r>
            <a:r>
              <a:rPr lang="en-GB" sz="1800" dirty="0" smtClean="0">
                <a:solidFill>
                  <a:srgbClr val="008000"/>
                </a:solidFill>
                <a:latin typeface="Helvetica" pitchFamily="-112" charset="0"/>
              </a:rPr>
              <a:t>SC</a:t>
            </a:r>
          </a:p>
        </p:txBody>
      </p:sp>
      <p:sp>
        <p:nvSpPr>
          <p:cNvPr id="300127" name="Text Box 95"/>
          <p:cNvSpPr txBox="1">
            <a:spLocks noChangeAspect="1" noChangeArrowheads="1"/>
          </p:cNvSpPr>
          <p:nvPr/>
        </p:nvSpPr>
        <p:spPr bwMode="auto">
          <a:xfrm>
            <a:off x="4379336" y="2890119"/>
            <a:ext cx="2096653" cy="28805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defTabSz="828675">
              <a:buNone/>
            </a:pPr>
            <a:r>
              <a:rPr lang="en-GB" sz="1800" dirty="0">
                <a:solidFill>
                  <a:srgbClr val="000000"/>
                </a:solidFill>
                <a:latin typeface="Helvetica" pitchFamily="-112" charset="0"/>
              </a:rPr>
              <a:t>quark-gluon plasma</a:t>
            </a:r>
          </a:p>
        </p:txBody>
      </p:sp>
      <p:sp>
        <p:nvSpPr>
          <p:cNvPr id="300128" name="Text Box 96"/>
          <p:cNvSpPr txBox="1">
            <a:spLocks noChangeAspect="1" noChangeArrowheads="1"/>
          </p:cNvSpPr>
          <p:nvPr/>
        </p:nvSpPr>
        <p:spPr bwMode="auto">
          <a:xfrm>
            <a:off x="2378998" y="3750547"/>
            <a:ext cx="313298" cy="311826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defTabSz="828675">
              <a:buNone/>
            </a:pPr>
            <a:r>
              <a:rPr lang="en-GB" sz="1800" dirty="0" smtClean="0">
                <a:solidFill>
                  <a:srgbClr val="000000"/>
                </a:solidFill>
                <a:latin typeface="Helvetica" pitchFamily="-112" charset="0"/>
              </a:rPr>
              <a:t>T</a:t>
            </a:r>
            <a:r>
              <a:rPr lang="en-GB" sz="1800" baseline="-25000" dirty="0" smtClean="0">
                <a:solidFill>
                  <a:srgbClr val="000000"/>
                </a:solidFill>
                <a:latin typeface="Helvetica" pitchFamily="-112" charset="0"/>
              </a:rPr>
              <a:t>E</a:t>
            </a:r>
            <a:endParaRPr lang="en-GB" sz="1800" dirty="0">
              <a:solidFill>
                <a:srgbClr val="000000"/>
              </a:solidFill>
              <a:latin typeface="Helvetica" pitchFamily="-112" charset="0"/>
            </a:endParaRPr>
          </a:p>
        </p:txBody>
      </p:sp>
      <p:sp>
        <p:nvSpPr>
          <p:cNvPr id="300129" name="Text Box 97"/>
          <p:cNvSpPr txBox="1">
            <a:spLocks noChangeAspect="1" noChangeArrowheads="1"/>
          </p:cNvSpPr>
          <p:nvPr/>
        </p:nvSpPr>
        <p:spPr bwMode="auto">
          <a:xfrm>
            <a:off x="2819807" y="5937720"/>
            <a:ext cx="3428661" cy="28805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square" lIns="34490" tIns="17245" rIns="34490" bIns="17245">
            <a:prstTxWarp prst="textNoShape">
              <a:avLst/>
            </a:prstTxWarp>
            <a:spAutoFit/>
          </a:bodyPr>
          <a:lstStyle/>
          <a:p>
            <a:pPr lvl="1" defTabSz="828675">
              <a:buNone/>
            </a:pPr>
            <a:r>
              <a:rPr lang="en-GB" sz="1800" b="1" dirty="0" smtClean="0">
                <a:solidFill>
                  <a:srgbClr val="000000"/>
                </a:solidFill>
                <a:latin typeface="Arial"/>
                <a:cs typeface="Arial"/>
              </a:rPr>
              <a:t>Baryon Chemical Potential  </a:t>
            </a:r>
            <a:endParaRPr lang="en-GB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0130" name="Text Box 98"/>
          <p:cNvSpPr txBox="1">
            <a:spLocks noChangeAspect="1" noChangeArrowheads="1"/>
          </p:cNvSpPr>
          <p:nvPr/>
        </p:nvSpPr>
        <p:spPr bwMode="auto">
          <a:xfrm>
            <a:off x="2646714" y="3811455"/>
            <a:ext cx="1018982" cy="21949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defTabSz="828675">
              <a:buNone/>
            </a:pPr>
            <a:r>
              <a:rPr lang="en-US" sz="1200" dirty="0" smtClean="0">
                <a:solidFill>
                  <a:srgbClr val="000000"/>
                </a:solidFill>
                <a:latin typeface="Helvetica" pitchFamily="-112" charset="0"/>
              </a:rPr>
              <a:t>C</a:t>
            </a:r>
            <a:r>
              <a:rPr lang="en-GB" sz="1200" dirty="0" err="1" smtClean="0">
                <a:solidFill>
                  <a:srgbClr val="000000"/>
                </a:solidFill>
                <a:latin typeface="Helvetica" pitchFamily="-112" charset="0"/>
              </a:rPr>
              <a:t>ritical</a:t>
            </a:r>
            <a:r>
              <a:rPr lang="en-GB" sz="1200" dirty="0" smtClean="0">
                <a:solidFill>
                  <a:srgbClr val="000000"/>
                </a:solidFill>
                <a:latin typeface="Helvetica" pitchFamily="-112" charset="0"/>
              </a:rPr>
              <a:t> Point?</a:t>
            </a:r>
            <a:endParaRPr lang="en-GB" sz="1200" dirty="0">
              <a:solidFill>
                <a:srgbClr val="000000"/>
              </a:solidFill>
              <a:latin typeface="Helvetica" pitchFamily="-112" charset="0"/>
            </a:endParaRPr>
          </a:p>
        </p:txBody>
      </p:sp>
      <p:sp>
        <p:nvSpPr>
          <p:cNvPr id="300131" name="Arc 99"/>
          <p:cNvSpPr>
            <a:spLocks noChangeAspect="1"/>
          </p:cNvSpPr>
          <p:nvPr/>
        </p:nvSpPr>
        <p:spPr bwMode="auto">
          <a:xfrm flipH="1">
            <a:off x="6424149" y="5269437"/>
            <a:ext cx="852485" cy="54298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98"/>
              <a:gd name="T1" fmla="*/ 0 h 21600"/>
              <a:gd name="T2" fmla="*/ 21598 w 21598"/>
              <a:gd name="T3" fmla="*/ 21299 h 21600"/>
              <a:gd name="T4" fmla="*/ 0 w 215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8" h="21600" fill="none" extrusionOk="0">
                <a:moveTo>
                  <a:pt x="0" y="-1"/>
                </a:moveTo>
                <a:cubicBezTo>
                  <a:pt x="11811" y="-1"/>
                  <a:pt x="21433" y="9488"/>
                  <a:pt x="21597" y="21299"/>
                </a:cubicBezTo>
              </a:path>
              <a:path w="21598" h="21600" stroke="0" extrusionOk="0">
                <a:moveTo>
                  <a:pt x="0" y="-1"/>
                </a:moveTo>
                <a:cubicBezTo>
                  <a:pt x="11811" y="-1"/>
                  <a:pt x="21433" y="9488"/>
                  <a:pt x="21597" y="21299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CC00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104"/>
          <p:cNvGrpSpPr/>
          <p:nvPr/>
        </p:nvGrpSpPr>
        <p:grpSpPr>
          <a:xfrm>
            <a:off x="5545795" y="3392339"/>
            <a:ext cx="626405" cy="623634"/>
            <a:chOff x="3640795" y="2820730"/>
            <a:chExt cx="626405" cy="623634"/>
          </a:xfrm>
        </p:grpSpPr>
        <p:sp>
          <p:nvSpPr>
            <p:cNvPr id="300108" name="Oval 76"/>
            <p:cNvSpPr>
              <a:spLocks noChangeAspect="1" noChangeArrowheads="1"/>
            </p:cNvSpPr>
            <p:nvPr/>
          </p:nvSpPr>
          <p:spPr bwMode="auto">
            <a:xfrm>
              <a:off x="3640795" y="3209601"/>
              <a:ext cx="86401" cy="77774"/>
            </a:xfrm>
            <a:prstGeom prst="ellipse">
              <a:avLst/>
            </a:prstGeom>
            <a:solidFill>
              <a:srgbClr val="CC00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9" name="Oval 77"/>
            <p:cNvSpPr>
              <a:spLocks noChangeAspect="1" noChangeArrowheads="1"/>
            </p:cNvSpPr>
            <p:nvPr/>
          </p:nvSpPr>
          <p:spPr bwMode="auto">
            <a:xfrm>
              <a:off x="3840957" y="3054053"/>
              <a:ext cx="84961" cy="76334"/>
            </a:xfrm>
            <a:prstGeom prst="ellipse">
              <a:avLst/>
            </a:prstGeom>
            <a:solidFill>
              <a:srgbClr val="00CC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0" name="Oval 78"/>
            <p:cNvSpPr>
              <a:spLocks noChangeAspect="1" noChangeArrowheads="1"/>
            </p:cNvSpPr>
            <p:nvPr/>
          </p:nvSpPr>
          <p:spPr bwMode="auto">
            <a:xfrm>
              <a:off x="4000798" y="3209601"/>
              <a:ext cx="86401" cy="77774"/>
            </a:xfrm>
            <a:prstGeom prst="ellipse">
              <a:avLst/>
            </a:prstGeom>
            <a:solidFill>
              <a:srgbClr val="000066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1" name="Oval 79"/>
            <p:cNvSpPr>
              <a:spLocks noChangeAspect="1" noChangeArrowheads="1"/>
            </p:cNvSpPr>
            <p:nvPr/>
          </p:nvSpPr>
          <p:spPr bwMode="auto">
            <a:xfrm>
              <a:off x="3719996" y="3095820"/>
              <a:ext cx="84961" cy="74894"/>
            </a:xfrm>
            <a:prstGeom prst="ellipse">
              <a:avLst/>
            </a:prstGeom>
            <a:solidFill>
              <a:srgbClr val="CC00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2" name="Oval 80"/>
            <p:cNvSpPr>
              <a:spLocks noChangeAspect="1" noChangeArrowheads="1"/>
            </p:cNvSpPr>
            <p:nvPr/>
          </p:nvSpPr>
          <p:spPr bwMode="auto">
            <a:xfrm>
              <a:off x="4012318" y="3018046"/>
              <a:ext cx="84961" cy="77774"/>
            </a:xfrm>
            <a:prstGeom prst="ellipse">
              <a:avLst/>
            </a:prstGeom>
            <a:solidFill>
              <a:srgbClr val="00CC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3" name="Oval 81"/>
            <p:cNvSpPr>
              <a:spLocks noChangeAspect="1" noChangeArrowheads="1"/>
            </p:cNvSpPr>
            <p:nvPr/>
          </p:nvSpPr>
          <p:spPr bwMode="auto">
            <a:xfrm>
              <a:off x="3755996" y="2979159"/>
              <a:ext cx="86401" cy="76334"/>
            </a:xfrm>
            <a:prstGeom prst="ellipse">
              <a:avLst/>
            </a:prstGeom>
            <a:solidFill>
              <a:srgbClr val="000066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4" name="Oval 82"/>
            <p:cNvSpPr>
              <a:spLocks noChangeAspect="1" noChangeArrowheads="1"/>
            </p:cNvSpPr>
            <p:nvPr/>
          </p:nvSpPr>
          <p:spPr bwMode="auto">
            <a:xfrm>
              <a:off x="4180799" y="3130387"/>
              <a:ext cx="86401" cy="76334"/>
            </a:xfrm>
            <a:prstGeom prst="ellipse">
              <a:avLst/>
            </a:prstGeom>
            <a:solidFill>
              <a:srgbClr val="CC00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5" name="Oval 83"/>
            <p:cNvSpPr>
              <a:spLocks noChangeAspect="1" noChangeArrowheads="1"/>
            </p:cNvSpPr>
            <p:nvPr/>
          </p:nvSpPr>
          <p:spPr bwMode="auto">
            <a:xfrm>
              <a:off x="4019518" y="3366590"/>
              <a:ext cx="84961" cy="77774"/>
            </a:xfrm>
            <a:prstGeom prst="ellipse">
              <a:avLst/>
            </a:prstGeom>
            <a:solidFill>
              <a:srgbClr val="00CC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6" name="Oval 84"/>
            <p:cNvSpPr>
              <a:spLocks noChangeAspect="1" noChangeArrowheads="1"/>
            </p:cNvSpPr>
            <p:nvPr/>
          </p:nvSpPr>
          <p:spPr bwMode="auto">
            <a:xfrm>
              <a:off x="4141919" y="3248488"/>
              <a:ext cx="84961" cy="76334"/>
            </a:xfrm>
            <a:prstGeom prst="ellipse">
              <a:avLst/>
            </a:prstGeom>
            <a:solidFill>
              <a:srgbClr val="000066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7" name="Oval 85"/>
            <p:cNvSpPr>
              <a:spLocks noChangeAspect="1" noChangeArrowheads="1"/>
            </p:cNvSpPr>
            <p:nvPr/>
          </p:nvSpPr>
          <p:spPr bwMode="auto">
            <a:xfrm>
              <a:off x="4054078" y="2935951"/>
              <a:ext cx="84961" cy="74894"/>
            </a:xfrm>
            <a:prstGeom prst="ellipse">
              <a:avLst/>
            </a:prstGeom>
            <a:solidFill>
              <a:srgbClr val="CC00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8" name="Oval 86"/>
            <p:cNvSpPr>
              <a:spLocks noChangeAspect="1" noChangeArrowheads="1"/>
            </p:cNvSpPr>
            <p:nvPr/>
          </p:nvSpPr>
          <p:spPr bwMode="auto">
            <a:xfrm>
              <a:off x="3820797" y="3248488"/>
              <a:ext cx="86401" cy="76334"/>
            </a:xfrm>
            <a:prstGeom prst="ellipse">
              <a:avLst/>
            </a:prstGeom>
            <a:solidFill>
              <a:srgbClr val="00CC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9" name="Oval 87"/>
            <p:cNvSpPr>
              <a:spLocks noChangeAspect="1" noChangeArrowheads="1"/>
            </p:cNvSpPr>
            <p:nvPr/>
          </p:nvSpPr>
          <p:spPr bwMode="auto">
            <a:xfrm>
              <a:off x="3933117" y="2977719"/>
              <a:ext cx="86401" cy="76334"/>
            </a:xfrm>
            <a:prstGeom prst="ellipse">
              <a:avLst/>
            </a:prstGeom>
            <a:solidFill>
              <a:srgbClr val="000066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300133" name="Picture 101" descr="Gluons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0520685">
              <a:off x="3970557" y="3247048"/>
              <a:ext cx="263522" cy="100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0134" name="Picture 102" descr="Gluons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9316306">
              <a:off x="3704156" y="2934511"/>
              <a:ext cx="211681" cy="90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0135" name="Picture 103" descr="Gluons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536724">
              <a:off x="3970557" y="2820730"/>
              <a:ext cx="263522" cy="11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3" name="Text Box 97"/>
          <p:cNvSpPr txBox="1">
            <a:spLocks noChangeAspect="1" noChangeArrowheads="1"/>
          </p:cNvSpPr>
          <p:nvPr/>
        </p:nvSpPr>
        <p:spPr bwMode="auto">
          <a:xfrm rot="16200000">
            <a:off x="518457" y="3994003"/>
            <a:ext cx="2170513" cy="311826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square" lIns="34490" tIns="17245" rIns="34490" bIns="17245">
            <a:prstTxWarp prst="textNoShape">
              <a:avLst/>
            </a:prstTxWarp>
            <a:spAutoFit/>
          </a:bodyPr>
          <a:lstStyle/>
          <a:p>
            <a:pPr lvl="1" defTabSz="828675">
              <a:buNone/>
            </a:pPr>
            <a:r>
              <a:rPr lang="en-GB" sz="1800" b="1" dirty="0" smtClean="0">
                <a:solidFill>
                  <a:srgbClr val="000000"/>
                </a:solidFill>
                <a:latin typeface="Arial"/>
                <a:cs typeface="Arial"/>
              </a:rPr>
              <a:t>Temperature</a:t>
            </a:r>
            <a:endParaRPr lang="en-GB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6" name="Text Box 98"/>
          <p:cNvSpPr txBox="1">
            <a:spLocks noChangeAspect="1" noChangeArrowheads="1"/>
          </p:cNvSpPr>
          <p:nvPr/>
        </p:nvSpPr>
        <p:spPr bwMode="auto">
          <a:xfrm rot="16200000">
            <a:off x="1564939" y="2990112"/>
            <a:ext cx="1070228" cy="21949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defTabSz="828675">
              <a:buNone/>
            </a:pPr>
            <a:r>
              <a:rPr lang="en-GB" sz="1200" dirty="0" smtClean="0">
                <a:solidFill>
                  <a:srgbClr val="000000"/>
                </a:solidFill>
                <a:latin typeface="Helvetica" pitchFamily="-112" charset="0"/>
              </a:rPr>
              <a:t>Early Universe </a:t>
            </a:r>
            <a:endParaRPr lang="en-GB" sz="1200" dirty="0">
              <a:solidFill>
                <a:srgbClr val="000000"/>
              </a:solidFill>
              <a:latin typeface="Helvetica" pitchFamily="-112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2057400" y="3025373"/>
            <a:ext cx="457200" cy="4885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2133600" y="307449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 Black"/>
                <a:cs typeface="Arial Black"/>
              </a:rPr>
              <a:t>1</a:t>
            </a:r>
            <a:endParaRPr lang="en-US" sz="2000" b="1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3200400" y="3146455"/>
            <a:ext cx="457200" cy="4885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3276600" y="319557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 Black"/>
                <a:cs typeface="Arial Black"/>
              </a:rPr>
              <a:t>2</a:t>
            </a:r>
            <a:endParaRPr lang="en-US" sz="2000" b="1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4419600" y="3482573"/>
            <a:ext cx="457200" cy="4885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4495800" y="353169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 Black"/>
                <a:cs typeface="Arial Black"/>
              </a:rPr>
              <a:t>3</a:t>
            </a:r>
            <a:endParaRPr lang="en-US" sz="2000" b="1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grpSp>
        <p:nvGrpSpPr>
          <p:cNvPr id="6" name="Group 150"/>
          <p:cNvGrpSpPr/>
          <p:nvPr/>
        </p:nvGrpSpPr>
        <p:grpSpPr>
          <a:xfrm>
            <a:off x="3200399" y="1653675"/>
            <a:ext cx="2225575" cy="1491103"/>
            <a:chOff x="3276599" y="1238345"/>
            <a:chExt cx="2225575" cy="1491103"/>
          </a:xfrm>
        </p:grpSpPr>
        <p:sp>
          <p:nvSpPr>
            <p:cNvPr id="144" name="Rounded Rectangle 143"/>
            <p:cNvSpPr/>
            <p:nvPr/>
          </p:nvSpPr>
          <p:spPr>
            <a:xfrm>
              <a:off x="3276599" y="1238345"/>
              <a:ext cx="2225575" cy="7428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3415191" y="1337271"/>
              <a:ext cx="457200" cy="48851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491391" y="1394361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2</a:t>
              </a:r>
              <a:endParaRPr lang="en-US" sz="2000" b="1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  <p:cxnSp>
          <p:nvCxnSpPr>
            <p:cNvPr id="131" name="Straight Arrow Connector 130"/>
            <p:cNvCxnSpPr>
              <a:stCxn id="119" idx="0"/>
              <a:endCxn id="110" idx="4"/>
            </p:cNvCxnSpPr>
            <p:nvPr/>
          </p:nvCxnSpPr>
          <p:spPr>
            <a:xfrm rot="5400000" flipH="1" flipV="1">
              <a:off x="3141716" y="2227373"/>
              <a:ext cx="903658" cy="10049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3948591" y="1325939"/>
              <a:ext cx="15535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b="1" baseline="-25000" dirty="0" smtClean="0"/>
                <a:t>E</a:t>
              </a:r>
            </a:p>
            <a:p>
              <a:r>
                <a:rPr lang="en-US" b="1" i="1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RHIC</a:t>
              </a:r>
              <a:r>
                <a:rPr lang="en-US" b="1" i="1" dirty="0" smtClean="0">
                  <a:solidFill>
                    <a:srgbClr val="800000"/>
                  </a:solidFill>
                </a:rPr>
                <a:t>, FAIR</a:t>
              </a:r>
              <a:endParaRPr lang="en-US" b="1" i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7" name="Group 149"/>
          <p:cNvGrpSpPr/>
          <p:nvPr/>
        </p:nvGrpSpPr>
        <p:grpSpPr>
          <a:xfrm>
            <a:off x="838200" y="1653675"/>
            <a:ext cx="2270988" cy="1395384"/>
            <a:chOff x="914400" y="1238345"/>
            <a:chExt cx="2270988" cy="1395384"/>
          </a:xfrm>
        </p:grpSpPr>
        <p:sp>
          <p:nvSpPr>
            <p:cNvPr id="141" name="Rounded Rectangle 140"/>
            <p:cNvSpPr/>
            <p:nvPr/>
          </p:nvSpPr>
          <p:spPr>
            <a:xfrm>
              <a:off x="914400" y="1238345"/>
              <a:ext cx="2209800" cy="73392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990600" y="1365071"/>
              <a:ext cx="457200" cy="48851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066800" y="1414193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1</a:t>
              </a:r>
              <a:endParaRPr lang="en-US" sz="2000" b="1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676400" y="1325939"/>
              <a:ext cx="15089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 </a:t>
              </a:r>
              <a:r>
                <a:rPr lang="en-US" b="1" dirty="0" err="1" smtClean="0"/>
                <a:t>T</a:t>
              </a:r>
              <a:r>
                <a:rPr lang="en-US" b="1" baseline="-25000" dirty="0" err="1" smtClean="0"/>
                <a:t>ini</a:t>
              </a:r>
              <a:r>
                <a:rPr lang="en-US" b="1" dirty="0" smtClean="0"/>
                <a:t>, T</a:t>
              </a:r>
              <a:r>
                <a:rPr lang="en-US" b="1" baseline="-25000" dirty="0" smtClean="0"/>
                <a:t>C</a:t>
              </a:r>
            </a:p>
            <a:p>
              <a:r>
                <a:rPr lang="en-US" b="1" i="1" dirty="0" smtClean="0">
                  <a:solidFill>
                    <a:srgbClr val="800000"/>
                  </a:solidFill>
                </a:rPr>
                <a:t>LHC, </a:t>
              </a:r>
              <a:r>
                <a:rPr lang="en-US" b="1" i="1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RHIC</a:t>
              </a:r>
              <a:endParaRPr lang="en-US" b="1" i="1" dirty="0">
                <a:solidFill>
                  <a:srgbClr val="FF0000"/>
                </a:solidFill>
                <a:latin typeface="Arial Black"/>
                <a:cs typeface="Arial Black"/>
              </a:endParaRPr>
            </a:p>
          </p:txBody>
        </p:sp>
        <p:cxnSp>
          <p:nvCxnSpPr>
            <p:cNvPr id="129" name="Straight Arrow Connector 128"/>
            <p:cNvCxnSpPr>
              <a:stCxn id="106" idx="2"/>
              <a:endCxn id="112" idx="4"/>
            </p:cNvCxnSpPr>
            <p:nvPr/>
          </p:nvCxnSpPr>
          <p:spPr>
            <a:xfrm flipH="1" flipV="1">
              <a:off x="1219200" y="1853589"/>
              <a:ext cx="1066800" cy="78014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" name="Group 151"/>
          <p:cNvGrpSpPr/>
          <p:nvPr/>
        </p:nvGrpSpPr>
        <p:grpSpPr>
          <a:xfrm>
            <a:off x="4835819" y="1653675"/>
            <a:ext cx="3618039" cy="1901075"/>
            <a:chOff x="4912019" y="1210270"/>
            <a:chExt cx="3618039" cy="1901075"/>
          </a:xfrm>
        </p:grpSpPr>
        <p:sp>
          <p:nvSpPr>
            <p:cNvPr id="147" name="Rounded Rectangle 146"/>
            <p:cNvSpPr/>
            <p:nvPr/>
          </p:nvSpPr>
          <p:spPr>
            <a:xfrm>
              <a:off x="5638800" y="1210270"/>
              <a:ext cx="2805591" cy="76200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5715000" y="1334595"/>
              <a:ext cx="457200" cy="48851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791200" y="1383717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3</a:t>
              </a:r>
              <a:endParaRPr lang="en-US" sz="2000" b="1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 rot="5400000" flipH="1" flipV="1">
              <a:off x="4706174" y="2031360"/>
              <a:ext cx="1285830" cy="87413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6261210" y="1348327"/>
              <a:ext cx="22688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Phase boundary</a:t>
              </a:r>
            </a:p>
            <a:p>
              <a:r>
                <a:rPr lang="en-US" b="1" i="1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RHIC</a:t>
              </a:r>
              <a:r>
                <a:rPr lang="en-US" b="1" i="1" dirty="0" smtClean="0">
                  <a:solidFill>
                    <a:srgbClr val="800000"/>
                  </a:solidFill>
                  <a:latin typeface="Arial"/>
                  <a:cs typeface="Arial"/>
                </a:rPr>
                <a:t>,</a:t>
              </a:r>
              <a:r>
                <a:rPr lang="en-US" b="1" i="1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 </a:t>
              </a:r>
              <a:r>
                <a:rPr lang="en-US" b="1" i="1" dirty="0" smtClean="0">
                  <a:solidFill>
                    <a:srgbClr val="800000"/>
                  </a:solidFill>
                </a:rPr>
                <a:t>FAIR, NICA</a:t>
              </a:r>
              <a:endParaRPr lang="en-US" b="1" i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148" name="Rectangle 2"/>
          <p:cNvSpPr txBox="1">
            <a:spLocks noChangeArrowheads="1"/>
          </p:cNvSpPr>
          <p:nvPr/>
        </p:nvSpPr>
        <p:spPr>
          <a:xfrm>
            <a:off x="990600" y="0"/>
            <a:ext cx="7162800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j-ea"/>
                <a:cs typeface="Comic Sans MS"/>
              </a:rPr>
              <a:t>The QCD Phase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j-ea"/>
                <a:cs typeface="Comic Sans MS"/>
              </a:rPr>
              <a:t> Diagram and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j-ea"/>
                <a:cs typeface="Comic Sans MS"/>
              </a:rPr>
              <a:t>High-Energy Nuclear Collisions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136" name="4-Point Star 135"/>
          <p:cNvSpPr/>
          <p:nvPr/>
        </p:nvSpPr>
        <p:spPr>
          <a:xfrm rot="14645909">
            <a:off x="1210924" y="2568427"/>
            <a:ext cx="2021997" cy="1416919"/>
          </a:xfrm>
          <a:prstGeom prst="star4">
            <a:avLst>
              <a:gd name="adj" fmla="val 27737"/>
            </a:avLst>
          </a:prstGeom>
          <a:noFill/>
          <a:ln w="57150" cap="flat" cmpd="thickThin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Cloud Callout 136"/>
          <p:cNvSpPr/>
          <p:nvPr/>
        </p:nvSpPr>
        <p:spPr>
          <a:xfrm>
            <a:off x="4176248" y="1447800"/>
            <a:ext cx="4967752" cy="2644373"/>
          </a:xfrm>
          <a:prstGeom prst="cloudCallout">
            <a:avLst>
              <a:gd name="adj1" fmla="val -79025"/>
              <a:gd name="adj2" fmla="val 4977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0000"/>
                </a:solidFill>
              </a:rPr>
              <a:t>The nature of thermalization at the top energy: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>
              <a:buFont typeface="Wingdings" pitchFamily="-107" charset="2"/>
              <a:buChar char="è"/>
            </a:pPr>
            <a:r>
              <a:rPr lang="en-US" sz="2000" b="1" i="1" dirty="0" smtClean="0">
                <a:solidFill>
                  <a:srgbClr val="0000FF"/>
                </a:solidFill>
              </a:rPr>
              <a:t> Heavy quarks</a:t>
            </a:r>
          </a:p>
          <a:p>
            <a:pPr>
              <a:buFont typeface="Wingdings" pitchFamily="-107" charset="2"/>
              <a:buChar char="è"/>
            </a:pPr>
            <a:r>
              <a:rPr lang="en-US" sz="1600" b="1" i="1" dirty="0" smtClean="0">
                <a:solidFill>
                  <a:srgbClr val="800000"/>
                </a:solidFill>
              </a:rPr>
              <a:t> Di-lepton</a:t>
            </a:r>
            <a:endParaRPr lang="en-US" sz="1600" b="1" i="1" dirty="0">
              <a:solidFill>
                <a:srgbClr val="800000"/>
              </a:solidFill>
            </a:endParaRPr>
          </a:p>
        </p:txBody>
      </p:sp>
      <p:sp>
        <p:nvSpPr>
          <p:cNvPr id="138" name="Slide Number Placeholder 137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30</a:t>
            </a:fld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0"/>
            <a:ext cx="7086600" cy="609600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Quark Masses</a:t>
            </a:r>
          </a:p>
        </p:txBody>
      </p:sp>
      <p:pic>
        <p:nvPicPr>
          <p:cNvPr id="40963" name="Picture 3" descr="qcd_mass2"/>
          <p:cNvPicPr>
            <a:picLocks noChangeAspect="1" noChangeArrowheads="1"/>
          </p:cNvPicPr>
          <p:nvPr/>
        </p:nvPicPr>
        <p:blipFill>
          <a:blip r:embed="rId3"/>
          <a:srcRect t="5367"/>
          <a:stretch>
            <a:fillRect/>
          </a:stretch>
        </p:blipFill>
        <p:spPr bwMode="auto">
          <a:xfrm>
            <a:off x="0" y="990600"/>
            <a:ext cx="5257800" cy="4975225"/>
          </a:xfrm>
          <a:prstGeom prst="rect">
            <a:avLst/>
          </a:prstGeom>
          <a:noFill/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5181600" y="914400"/>
            <a:ext cx="3733800" cy="5324535"/>
          </a:xfrm>
          <a:prstGeom prst="rect">
            <a:avLst/>
          </a:prstGeom>
          <a:noFill/>
          <a:ln w="9525">
            <a:solidFill>
              <a:srgbClr val="BB110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107" charset="0"/>
              <a:buNone/>
            </a:pPr>
            <a:r>
              <a:rPr lang="en-US" sz="1800" dirty="0"/>
              <a:t>- Higgs mass: electro-weak symmetry breaking (current quark mass).</a:t>
            </a:r>
          </a:p>
          <a:p>
            <a:pPr marL="457200" indent="-457200">
              <a:buFont typeface="Arial" pitchFamily="-107" charset="0"/>
              <a:buNone/>
            </a:pPr>
            <a:r>
              <a:rPr lang="en-US" sz="1800" dirty="0"/>
              <a:t>- QCD mass: Chiral symmetry breaking (constituent quark mass).</a:t>
            </a:r>
            <a:endParaRPr lang="en-US" sz="1200" dirty="0"/>
          </a:p>
          <a:p>
            <a:pPr marL="457200" indent="-457200">
              <a:buFont typeface="Arial" pitchFamily="-107" charset="0"/>
              <a:buNone/>
            </a:pPr>
            <a:r>
              <a:rPr lang="en-US" sz="1200" dirty="0"/>
              <a:t>      </a:t>
            </a:r>
          </a:p>
          <a:p>
            <a:pPr marL="457200" indent="-457200">
              <a:buFont typeface="Zapf Dingbats" pitchFamily="-107" charset="2"/>
              <a:buChar char="é"/>
            </a:pPr>
            <a:r>
              <a:rPr lang="en-US" sz="2000" dirty="0">
                <a:solidFill>
                  <a:srgbClr val="85131D"/>
                </a:solidFill>
              </a:rPr>
              <a:t>Strong interactions do not affect heavy-quark mass.</a:t>
            </a:r>
            <a:endParaRPr lang="en-US" sz="1000" dirty="0">
              <a:solidFill>
                <a:srgbClr val="85131D"/>
              </a:solidFill>
            </a:endParaRPr>
          </a:p>
          <a:p>
            <a:pPr marL="457200" indent="-457200">
              <a:buFont typeface="Zapf Dingbats" pitchFamily="-107" charset="2"/>
              <a:buChar char="é"/>
            </a:pPr>
            <a:endParaRPr lang="en-US" sz="1000" dirty="0">
              <a:solidFill>
                <a:srgbClr val="85131D"/>
              </a:solidFill>
            </a:endParaRPr>
          </a:p>
          <a:p>
            <a:pPr marL="457200" indent="-457200">
              <a:buFont typeface="Zapf Dingbats" pitchFamily="-107" charset="2"/>
              <a:buChar char="é"/>
            </a:pPr>
            <a:r>
              <a:rPr lang="en-US" sz="2000" dirty="0">
                <a:solidFill>
                  <a:srgbClr val="85131D"/>
                </a:solidFill>
              </a:rPr>
              <a:t>New scale compare to the excitation of the system.</a:t>
            </a:r>
          </a:p>
          <a:p>
            <a:pPr marL="457200" indent="-457200">
              <a:buFont typeface="Zapf Dingbats" pitchFamily="-107" charset="2"/>
              <a:buChar char="é"/>
            </a:pPr>
            <a:endParaRPr lang="en-US" sz="1000" dirty="0"/>
          </a:p>
          <a:p>
            <a:pPr marL="457200" indent="-457200">
              <a:buFont typeface="Zapf Dingbats" pitchFamily="-107" charset="2"/>
              <a:buChar char="é"/>
            </a:pPr>
            <a:endParaRPr lang="en-US" sz="1000" dirty="0"/>
          </a:p>
          <a:p>
            <a:pPr marL="457200" indent="-457200">
              <a:buFont typeface="Zapf Dingbats" pitchFamily="-107" charset="2"/>
              <a:buChar char="é"/>
            </a:pPr>
            <a:r>
              <a:rPr lang="en-US" sz="2000" dirty="0"/>
              <a:t>Study properties of the </a:t>
            </a:r>
            <a:r>
              <a:rPr lang="en-US" sz="2000" dirty="0" smtClean="0"/>
              <a:t>hot and dense medium at the </a:t>
            </a:r>
            <a:r>
              <a:rPr lang="en-US" sz="2000" b="1" i="1" dirty="0" smtClean="0"/>
              <a:t>foremost early stage </a:t>
            </a:r>
            <a:r>
              <a:rPr lang="en-US" sz="2000" dirty="0" smtClean="0"/>
              <a:t>of heavy-ion collisions.</a:t>
            </a:r>
            <a:endParaRPr lang="en-US" sz="1000" dirty="0"/>
          </a:p>
          <a:p>
            <a:pPr marL="457200" indent="-457200">
              <a:buFont typeface="Zapf Dingbats" pitchFamily="-107" charset="2"/>
              <a:buChar char="é"/>
            </a:pPr>
            <a:endParaRPr lang="en-US" sz="1000" dirty="0"/>
          </a:p>
          <a:p>
            <a:pPr marL="457200" indent="-457200">
              <a:buFont typeface="Zapf Dingbats" pitchFamily="-107" charset="2"/>
              <a:buChar char="é"/>
            </a:pPr>
            <a:r>
              <a:rPr lang="en-US" sz="2000" dirty="0"/>
              <a:t>Explore pQCD at RHIC.</a:t>
            </a:r>
            <a:endParaRPr lang="en-US" dirty="0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622425" y="5562600"/>
            <a:ext cx="27209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Total quark mass (MeV)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6096000"/>
            <a:ext cx="3547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X. Zhu, </a:t>
            </a:r>
            <a:r>
              <a:rPr lang="en-US" sz="1400" i="1" dirty="0" smtClean="0"/>
              <a:t>et al</a:t>
            </a:r>
            <a:r>
              <a:rPr lang="en-US" sz="1400" dirty="0" smtClean="0"/>
              <a:t>, Phys. Lett. </a:t>
            </a:r>
            <a:r>
              <a:rPr lang="en-US" sz="1400" b="1" u="sng" dirty="0" smtClean="0"/>
              <a:t>B647</a:t>
            </a:r>
            <a:r>
              <a:rPr lang="en-US" sz="1400" dirty="0" smtClean="0"/>
              <a:t>, 366(2007).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31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858" name="Group 146"/>
          <p:cNvGraphicFramePr>
            <a:graphicFrameLocks noGrp="1"/>
          </p:cNvGraphicFramePr>
          <p:nvPr/>
        </p:nvGraphicFramePr>
        <p:xfrm>
          <a:off x="990600" y="1295400"/>
          <a:ext cx="7162800" cy="4331081"/>
        </p:xfrm>
        <a:graphic>
          <a:graphicData uri="http://schemas.openxmlformats.org/drawingml/2006/table">
            <a:tbl>
              <a:tblPr/>
              <a:tblGrid>
                <a:gridCol w="2057400"/>
                <a:gridCol w="2590800"/>
                <a:gridCol w="251460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Measurements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Requirements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Heavy 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heavy-quark hadron v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the heavy-quark collectivity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- Low material budget for high reconstruction efficiency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p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coverage ≥ 0.5 GeV/c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mid-rapidity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High counting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1C"/>
                    </a:solidFill>
                  </a:tcPr>
                </a:tc>
              </a:tr>
              <a:tr h="819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heavy-quark hadron 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AA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the heavy-quark energy loss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High p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coverage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 ~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10 GeV/c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1C"/>
                    </a:solidFill>
                  </a:tcPr>
                </a:tc>
              </a:tr>
              <a:tr h="762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p+p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energy and spin dependence of the heavy-quark production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p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coverage ≥ 0.5 GeV/c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BF0"/>
                    </a:solidFill>
                  </a:tcPr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gluon distribution with heavy quarks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- wide rapidity and p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coverage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BF0"/>
                    </a:solidFill>
                  </a:tcPr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66800" y="1"/>
            <a:ext cx="7772400" cy="6096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Requirement for the HFT</a:t>
            </a:r>
            <a:endParaRPr lang="en-US" sz="3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32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1295400" y="4693384"/>
            <a:ext cx="6858000" cy="163121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Low p</a:t>
            </a:r>
            <a:r>
              <a:rPr lang="en-US" sz="1800" baseline="-25000" dirty="0">
                <a:latin typeface="Arial"/>
                <a:cs typeface="Arial"/>
              </a:rPr>
              <a:t>T</a:t>
            </a:r>
            <a:r>
              <a:rPr lang="en-US" sz="1800" baseline="-25000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(≤ 2 GeV/c):</a:t>
            </a:r>
            <a:r>
              <a:rPr lang="en-US" dirty="0" smtClean="0">
                <a:cs typeface="Arial"/>
              </a:rPr>
              <a:t> hydrodynamic mass </a:t>
            </a:r>
            <a:r>
              <a:rPr lang="en-US" sz="1800" dirty="0" smtClean="0">
                <a:latin typeface="Arial"/>
                <a:cs typeface="Arial"/>
              </a:rPr>
              <a:t>ordering</a:t>
            </a:r>
          </a:p>
          <a:p>
            <a:r>
              <a:rPr lang="en-US" dirty="0" smtClean="0">
                <a:latin typeface="Arial"/>
                <a:cs typeface="Arial"/>
              </a:rPr>
              <a:t>High </a:t>
            </a:r>
            <a:r>
              <a:rPr lang="en-US" dirty="0" smtClean="0">
                <a:cs typeface="Arial"/>
              </a:rPr>
              <a:t>p</a:t>
            </a:r>
            <a:r>
              <a:rPr lang="en-US" baseline="-25000" dirty="0" smtClean="0">
                <a:cs typeface="Arial"/>
              </a:rPr>
              <a:t>T </a:t>
            </a:r>
            <a:r>
              <a:rPr lang="en-US" dirty="0" smtClean="0">
                <a:cs typeface="Arial"/>
              </a:rPr>
              <a:t>(&gt; 2 GeV/c): number of quarks ordering</a:t>
            </a:r>
          </a:p>
          <a:p>
            <a:r>
              <a:rPr lang="en-US" dirty="0" smtClean="0">
                <a:cs typeface="Arial"/>
              </a:rPr>
              <a:t>  </a:t>
            </a:r>
            <a:r>
              <a:rPr lang="en-US" dirty="0" err="1" smtClean="0">
                <a:cs typeface="Arial"/>
              </a:rPr>
              <a:t>s</a:t>
            </a:r>
            <a:r>
              <a:rPr lang="en-US" dirty="0" smtClean="0">
                <a:cs typeface="Arial"/>
              </a:rPr>
              <a:t>-quark hadron: smaller interaction strength in </a:t>
            </a:r>
            <a:r>
              <a:rPr lang="en-US" dirty="0" err="1" smtClean="0">
                <a:cs typeface="Arial"/>
              </a:rPr>
              <a:t>hadronic</a:t>
            </a:r>
            <a:r>
              <a:rPr lang="en-US" dirty="0" smtClean="0">
                <a:cs typeface="Arial"/>
              </a:rPr>
              <a:t> medium</a:t>
            </a:r>
          </a:p>
          <a:p>
            <a:r>
              <a:rPr lang="en-US" dirty="0" smtClean="0">
                <a:cs typeface="Arial"/>
              </a:rPr>
              <a:t>  light- and </a:t>
            </a:r>
            <a:r>
              <a:rPr lang="en-US" dirty="0" err="1" smtClean="0">
                <a:cs typeface="Arial"/>
              </a:rPr>
              <a:t>s</a:t>
            </a:r>
            <a:r>
              <a:rPr lang="en-US" dirty="0" smtClean="0">
                <a:cs typeface="Arial"/>
              </a:rPr>
              <a:t>-quark hadrons: similar v</a:t>
            </a:r>
            <a:r>
              <a:rPr lang="en-US" baseline="-25000" dirty="0" smtClean="0">
                <a:cs typeface="Arial"/>
              </a:rPr>
              <a:t>2</a:t>
            </a:r>
            <a:r>
              <a:rPr lang="en-US" dirty="0" smtClean="0">
                <a:cs typeface="Arial"/>
              </a:rPr>
              <a:t> pattern</a:t>
            </a:r>
            <a:endParaRPr lang="en-US" sz="800" dirty="0" smtClean="0">
              <a:cs typeface="Arial"/>
            </a:endParaRPr>
          </a:p>
          <a:p>
            <a:endParaRPr lang="en-US" sz="800" dirty="0" smtClean="0">
              <a:cs typeface="Arial"/>
            </a:endParaRPr>
          </a:p>
          <a:p>
            <a:r>
              <a:rPr lang="en-US" sz="2000" b="1" i="1" dirty="0" smtClean="0">
                <a:solidFill>
                  <a:srgbClr val="800000"/>
                </a:solidFill>
                <a:cs typeface="Arial"/>
              </a:rPr>
              <a:t>  </a:t>
            </a:r>
            <a:r>
              <a:rPr lang="en-US" sz="2000" b="1" i="1" dirty="0" smtClean="0">
                <a:cs typeface="Arial"/>
              </a:rPr>
              <a:t>=&gt; Collectivity developed at partonic stage!</a:t>
            </a:r>
            <a:r>
              <a:rPr lang="en-US" dirty="0" smtClean="0">
                <a:cs typeface="Arial"/>
              </a:rPr>
              <a:t>   </a:t>
            </a:r>
          </a:p>
        </p:txBody>
      </p:sp>
      <p:pic>
        <p:nvPicPr>
          <p:cNvPr id="4" name="Picture 3" descr="plot1_v2_2april0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b="9756"/>
              <a:stretch>
                <a:fillRect/>
              </a:stretch>
            </p:blipFill>
          </mc:Choice>
          <mc:Fallback>
            <p:blipFill>
              <a:blip r:embed="rId4"/>
              <a:srcRect b="9756"/>
              <a:stretch>
                <a:fillRect/>
              </a:stretch>
            </p:blipFill>
          </mc:Fallback>
        </mc:AlternateContent>
        <p:spPr>
          <a:xfrm>
            <a:off x="533400" y="457200"/>
            <a:ext cx="7924800" cy="422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0"/>
            <a:ext cx="7391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Partonic Collectivity at RHIC</a:t>
            </a:r>
            <a:endParaRPr lang="en-US" sz="3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" name="Frame 5"/>
          <p:cNvSpPr/>
          <p:nvPr/>
        </p:nvSpPr>
        <p:spPr>
          <a:xfrm>
            <a:off x="4953000" y="1104900"/>
            <a:ext cx="3276600" cy="2743200"/>
          </a:xfrm>
          <a:prstGeom prst="frame">
            <a:avLst>
              <a:gd name="adj1" fmla="val 555"/>
            </a:avLst>
          </a:prstGeom>
          <a:solidFill>
            <a:schemeClr val="tx1"/>
          </a:solidFill>
          <a:ln w="38100" cap="flat" cmpd="dbl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3073" y="4267200"/>
            <a:ext cx="1438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STAR: QM2009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038473" y="1524000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STAR: preliminary</a:t>
            </a:r>
            <a:endParaRPr lang="en-US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33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533400"/>
          </a:xfrm>
        </p:spPr>
        <p:txBody>
          <a:bodyPr/>
          <a:lstStyle/>
          <a:p>
            <a:r>
              <a:rPr lang="en-US" sz="3200" i="1" dirty="0" err="1">
                <a:solidFill>
                  <a:srgbClr val="0000FF"/>
                </a:solidFill>
                <a:latin typeface="Comic Sans MS"/>
                <a:cs typeface="Comic Sans MS"/>
                <a:sym typeface="Symbol" pitchFamily="-107" charset="2"/>
              </a:rPr>
              <a:t></a:t>
            </a:r>
            <a:r>
              <a:rPr lang="en-US" sz="3200" i="1" dirty="0">
                <a:solidFill>
                  <a:srgbClr val="0000FF"/>
                </a:solidFill>
                <a:latin typeface="Comic Sans MS"/>
                <a:cs typeface="Comic Sans MS"/>
                <a:sym typeface="Symbol" pitchFamily="-107" charset="2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-meson Flow: Partonic Flow</a:t>
            </a:r>
          </a:p>
        </p:txBody>
      </p:sp>
      <p:pic>
        <p:nvPicPr>
          <p:cNvPr id="38915" name="Picture 3" descr="starv2_phi_31july05"/>
          <p:cNvPicPr>
            <a:picLocks noChangeAspect="1" noChangeArrowheads="1"/>
          </p:cNvPicPr>
          <p:nvPr/>
        </p:nvPicPr>
        <p:blipFill>
          <a:blip r:embed="rId3"/>
          <a:srcRect t="5412" b="5647"/>
          <a:stretch>
            <a:fillRect/>
          </a:stretch>
        </p:blipFill>
        <p:spPr bwMode="auto">
          <a:xfrm>
            <a:off x="4038600" y="803275"/>
            <a:ext cx="4572000" cy="3387725"/>
          </a:xfrm>
          <a:prstGeom prst="rect">
            <a:avLst/>
          </a:prstGeom>
          <a:noFill/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57200" y="4318000"/>
            <a:ext cx="8229600" cy="2006600"/>
          </a:xfrm>
          <a:prstGeom prst="rect">
            <a:avLst/>
          </a:prstGeom>
          <a:noFill/>
          <a:ln w="9525">
            <a:solidFill>
              <a:srgbClr val="79111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  <a:sym typeface="Symbol" pitchFamily="-107" charset="2"/>
              </a:rPr>
              <a:t>  “</a:t>
            </a:r>
            <a:r>
              <a:rPr lang="en-US" sz="1800" b="1" dirty="0" err="1">
                <a:solidFill>
                  <a:schemeClr val="tx2"/>
                </a:solidFill>
                <a:sym typeface="Symbol" pitchFamily="-107" charset="2"/>
              </a:rPr>
              <a:t></a:t>
            </a:r>
            <a:r>
              <a:rPr lang="en-US" sz="1800" b="1" dirty="0">
                <a:solidFill>
                  <a:schemeClr val="tx2"/>
                </a:solidFill>
              </a:rPr>
              <a:t>-mesons (and other hadrons) are</a:t>
            </a:r>
            <a:r>
              <a:rPr lang="en-US" sz="1800" b="1" dirty="0"/>
              <a:t> produced via coalescence of seemingly thermalized quarks in central Au+Au collisions. This observation implies </a:t>
            </a:r>
            <a:r>
              <a:rPr lang="en-US" sz="1800" b="1" i="1" dirty="0">
                <a:solidFill>
                  <a:srgbClr val="85131D"/>
                </a:solidFill>
              </a:rPr>
              <a:t>hot and dense matter with partonic collectivity</a:t>
            </a:r>
            <a:r>
              <a:rPr lang="en-US" sz="1800" b="1" dirty="0"/>
              <a:t> has been formed at RHIC”</a:t>
            </a:r>
          </a:p>
          <a:p>
            <a:endParaRPr lang="en-US" sz="900" b="1" dirty="0"/>
          </a:p>
          <a:p>
            <a:pPr eaLnBrk="1" hangingPunct="1"/>
            <a:r>
              <a:rPr lang="en-US" sz="2200" b="1" i="1" dirty="0">
                <a:solidFill>
                  <a:srgbClr val="000000"/>
                </a:solidFill>
              </a:rPr>
              <a:t>In order to test early thermalization: v</a:t>
            </a:r>
            <a:r>
              <a:rPr lang="en-US" sz="2200" b="1" i="1" baseline="-25000" dirty="0">
                <a:solidFill>
                  <a:srgbClr val="000000"/>
                </a:solidFill>
              </a:rPr>
              <a:t>2</a:t>
            </a:r>
            <a:r>
              <a:rPr lang="en-US" sz="2200" b="1" i="1" dirty="0">
                <a:solidFill>
                  <a:srgbClr val="000000"/>
                </a:solidFill>
              </a:rPr>
              <a:t>(p</a:t>
            </a:r>
            <a:r>
              <a:rPr lang="en-US" sz="2200" b="1" i="1" baseline="-25000" dirty="0">
                <a:solidFill>
                  <a:srgbClr val="000000"/>
                </a:solidFill>
              </a:rPr>
              <a:t>T</a:t>
            </a:r>
            <a:r>
              <a:rPr lang="en-US" sz="2200" b="1" i="1" dirty="0">
                <a:solidFill>
                  <a:srgbClr val="000000"/>
                </a:solidFill>
              </a:rPr>
              <a:t>) of </a:t>
            </a:r>
          </a:p>
          <a:p>
            <a:pPr eaLnBrk="1" hangingPunct="1"/>
            <a:r>
              <a:rPr lang="en-US" sz="2200" b="1" i="1" dirty="0">
                <a:solidFill>
                  <a:srgbClr val="000000"/>
                </a:solidFill>
              </a:rPr>
              <a:t>                 </a:t>
            </a:r>
            <a:r>
              <a:rPr lang="en-US" sz="2200" b="1" i="1" dirty="0" smtClean="0">
                <a:solidFill>
                  <a:srgbClr val="000000"/>
                </a:solidFill>
              </a:rPr>
              <a:t> </a:t>
            </a:r>
            <a:r>
              <a:rPr lang="en-US" sz="2200" b="1" i="1" dirty="0" err="1" smtClean="0">
                <a:solidFill>
                  <a:srgbClr val="000000"/>
                </a:solidFill>
              </a:rPr>
              <a:t>c</a:t>
            </a:r>
            <a:r>
              <a:rPr lang="en-US" sz="2200" b="1" i="1" dirty="0" smtClean="0">
                <a:solidFill>
                  <a:srgbClr val="000000"/>
                </a:solidFill>
              </a:rPr>
              <a:t>- </a:t>
            </a:r>
            <a:r>
              <a:rPr lang="en-US" sz="2200" b="1" i="1" dirty="0">
                <a:solidFill>
                  <a:srgbClr val="000000"/>
                </a:solidFill>
              </a:rPr>
              <a:t>and  </a:t>
            </a:r>
            <a:r>
              <a:rPr lang="en-US" sz="2200" b="1" i="1" dirty="0" smtClean="0">
                <a:solidFill>
                  <a:srgbClr val="000000"/>
                </a:solidFill>
              </a:rPr>
              <a:t> </a:t>
            </a:r>
            <a:r>
              <a:rPr lang="en-US" sz="2200" b="1" i="1" dirty="0" err="1" smtClean="0">
                <a:solidFill>
                  <a:srgbClr val="000000"/>
                </a:solidFill>
              </a:rPr>
              <a:t>b</a:t>
            </a:r>
            <a:r>
              <a:rPr lang="en-US" sz="2200" b="1" i="1" dirty="0" smtClean="0">
                <a:solidFill>
                  <a:srgbClr val="000000"/>
                </a:solidFill>
              </a:rPr>
              <a:t>-hadrons </a:t>
            </a:r>
            <a:r>
              <a:rPr lang="en-US" sz="2200" b="1" i="1" dirty="0">
                <a:solidFill>
                  <a:srgbClr val="000000"/>
                </a:solidFill>
              </a:rPr>
              <a:t>data are needed!</a:t>
            </a:r>
            <a:endParaRPr lang="en-US" sz="1400" dirty="0"/>
          </a:p>
        </p:txBody>
      </p:sp>
      <p:pic>
        <p:nvPicPr>
          <p:cNvPr id="38917" name="Picture 5" descr="OmegaPhiRatioPP31Jan07"/>
          <p:cNvPicPr>
            <a:picLocks noChangeAspect="1" noChangeArrowheads="1"/>
          </p:cNvPicPr>
          <p:nvPr/>
        </p:nvPicPr>
        <p:blipFill>
          <a:blip r:embed="rId4"/>
          <a:srcRect l="2380" t="2721" r="2380"/>
          <a:stretch>
            <a:fillRect/>
          </a:stretch>
        </p:blipFill>
        <p:spPr bwMode="auto">
          <a:xfrm>
            <a:off x="381000" y="838200"/>
            <a:ext cx="3581400" cy="344011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2759" y="609600"/>
            <a:ext cx="3507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STAR: Phys. Rev. Lett. </a:t>
            </a:r>
            <a:r>
              <a:rPr lang="en-US" sz="1400" b="1" i="1" u="sng" dirty="0" smtClean="0"/>
              <a:t>99</a:t>
            </a:r>
            <a:r>
              <a:rPr lang="en-US" sz="1400" dirty="0" smtClean="0"/>
              <a:t>, 112301(2007).</a:t>
            </a:r>
            <a:endParaRPr lang="en-US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34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533400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Charm Cross Sections at RHIC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914400" y="5029200"/>
            <a:ext cx="7543800" cy="1016000"/>
          </a:xfrm>
          <a:prstGeom prst="rect">
            <a:avLst/>
          </a:prstGeom>
          <a:noFill/>
          <a:ln w="9525">
            <a:solidFill>
              <a:srgbClr val="85131D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107" charset="0"/>
              <a:buAutoNum type="arabicParenR"/>
            </a:pPr>
            <a:r>
              <a:rPr lang="en-US" sz="2000" dirty="0"/>
              <a:t>Large systematic uncertainties in the measurements</a:t>
            </a:r>
          </a:p>
          <a:p>
            <a:pPr marL="457200" indent="-457200">
              <a:buFont typeface="Arial" pitchFamily="-107" charset="0"/>
              <a:buAutoNum type="arabicParenR"/>
            </a:pPr>
            <a:r>
              <a:rPr lang="en-US" sz="2000" dirty="0"/>
              <a:t>New displaced, topologically reconstructed measurements for</a:t>
            </a:r>
            <a:r>
              <a:rPr lang="en-US" sz="2000" dirty="0" smtClean="0"/>
              <a:t> </a:t>
            </a:r>
            <a:r>
              <a:rPr lang="en-US" sz="2000" dirty="0" err="1">
                <a:sym typeface="Symbol" pitchFamily="-107" charset="2"/>
              </a:rPr>
              <a:t>c</a:t>
            </a:r>
            <a:r>
              <a:rPr lang="en-US" sz="2000" dirty="0" smtClean="0">
                <a:sym typeface="Symbol" pitchFamily="-107" charset="2"/>
              </a:rPr>
              <a:t>- </a:t>
            </a:r>
            <a:r>
              <a:rPr lang="en-US" sz="2000" dirty="0">
                <a:sym typeface="Symbol" pitchFamily="-107" charset="2"/>
              </a:rPr>
              <a:t>and</a:t>
            </a:r>
            <a:r>
              <a:rPr lang="en-US" sz="2000" dirty="0" smtClean="0">
                <a:sym typeface="Symbol" pitchFamily="-107" charset="2"/>
              </a:rPr>
              <a:t> </a:t>
            </a:r>
            <a:r>
              <a:rPr lang="en-US" sz="2000" dirty="0" err="1" smtClean="0">
                <a:sym typeface="Symbol" pitchFamily="-107" charset="2"/>
              </a:rPr>
              <a:t>b</a:t>
            </a:r>
            <a:r>
              <a:rPr lang="en-US" sz="2000" dirty="0" smtClean="0">
                <a:sym typeface="Symbol" pitchFamily="-107" charset="2"/>
              </a:rPr>
              <a:t>-</a:t>
            </a:r>
            <a:r>
              <a:rPr lang="en-US" sz="2000" dirty="0">
                <a:sym typeface="Symbol" pitchFamily="-107" charset="2"/>
              </a:rPr>
              <a:t>hadrons are </a:t>
            </a:r>
            <a:r>
              <a:rPr lang="en-US" sz="2000" dirty="0"/>
              <a:t>needed  </a:t>
            </a:r>
            <a:r>
              <a:rPr lang="en-US" sz="2000" dirty="0" err="1">
                <a:sym typeface="Zapf Dingbats" pitchFamily="-107" charset="2"/>
              </a:rPr>
              <a:t></a:t>
            </a:r>
            <a:r>
              <a:rPr lang="en-US" sz="2000" dirty="0">
                <a:sym typeface="Symbol" pitchFamily="-107" charset="2"/>
              </a:rPr>
              <a:t> </a:t>
            </a:r>
            <a:r>
              <a:rPr lang="en-US" sz="2000" b="1" i="1" dirty="0">
                <a:sym typeface="Symbol" pitchFamily="-107" charset="2"/>
              </a:rPr>
              <a:t>Upgrade</a:t>
            </a:r>
          </a:p>
        </p:txBody>
      </p:sp>
      <p:pic>
        <p:nvPicPr>
          <p:cNvPr id="43013" name="Picture 5" descr="spectraShape_4"/>
          <p:cNvPicPr>
            <a:picLocks noChangeAspect="1" noChangeArrowheads="1"/>
          </p:cNvPicPr>
          <p:nvPr/>
        </p:nvPicPr>
        <p:blipFill>
          <a:blip r:embed="rId3"/>
          <a:srcRect t="3334" r="8064" b="1633"/>
          <a:stretch>
            <a:fillRect/>
          </a:stretch>
        </p:blipFill>
        <p:spPr bwMode="auto">
          <a:xfrm>
            <a:off x="5334000" y="8509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dsigmady_rapid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9144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35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SVT+SSD D0-vertex resolution (simulation)</a:t>
            </a:r>
            <a:endParaRPr lang="en-US" sz="28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152400" y="4876800"/>
            <a:ext cx="87630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Left : correlation between reconstructed path length and MC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Right </a:t>
            </a:r>
            <a:r>
              <a:rPr lang="en-US" sz="2000" dirty="0" smtClean="0"/>
              <a:t>: Decay length resolution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4724400" y="1143000"/>
            <a:ext cx="2819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err="1">
                <a:latin typeface="Calibri" charset="0"/>
              </a:rPr>
              <a:t>Reco</a:t>
            </a:r>
            <a:r>
              <a:rPr lang="en-US" sz="1800" dirty="0">
                <a:latin typeface="Calibri" charset="0"/>
              </a:rPr>
              <a:t> - MC [cm]</a:t>
            </a:r>
          </a:p>
        </p:txBody>
      </p:sp>
      <p:sp>
        <p:nvSpPr>
          <p:cNvPr id="27658" name="Rectangle 11"/>
          <p:cNvSpPr>
            <a:spLocks noChangeArrowheads="1"/>
          </p:cNvSpPr>
          <p:nvPr/>
        </p:nvSpPr>
        <p:spPr bwMode="auto">
          <a:xfrm>
            <a:off x="2590800" y="4191000"/>
            <a:ext cx="1752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charset="0"/>
              </a:rPr>
              <a:t> MC [cm]</a:t>
            </a:r>
          </a:p>
        </p:txBody>
      </p:sp>
      <p:sp>
        <p:nvSpPr>
          <p:cNvPr id="27659" name="Rectangle 12"/>
          <p:cNvSpPr>
            <a:spLocks noChangeArrowheads="1"/>
          </p:cNvSpPr>
          <p:nvPr/>
        </p:nvSpPr>
        <p:spPr bwMode="auto">
          <a:xfrm>
            <a:off x="304800" y="1066800"/>
            <a:ext cx="2895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charset="0"/>
              </a:rPr>
              <a:t>Reco  vs. MC [cm]</a:t>
            </a:r>
          </a:p>
        </p:txBody>
      </p:sp>
      <p:pic>
        <p:nvPicPr>
          <p:cNvPr id="11" name="Picture 5" descr="correlation_slength_decay_ge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4038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correlation_decay_geant_f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485900"/>
            <a:ext cx="37941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781800" y="4495800"/>
            <a:ext cx="1752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charset="0"/>
              </a:rPr>
              <a:t> MC [cm]</a:t>
            </a:r>
          </a:p>
        </p:txBody>
      </p:sp>
      <p:sp>
        <p:nvSpPr>
          <p:cNvPr id="15" name="Text Box 38"/>
          <p:cNvSpPr txBox="1">
            <a:spLocks noChangeArrowheads="1"/>
          </p:cNvSpPr>
          <p:nvPr/>
        </p:nvSpPr>
        <p:spPr bwMode="auto">
          <a:xfrm>
            <a:off x="6397625" y="1485900"/>
            <a:ext cx="2136775" cy="9429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chemeClr val="accent2"/>
                </a:solidFill>
              </a:rPr>
              <a:t>Mean of the difference reconstructed -MC</a:t>
            </a:r>
            <a:endParaRPr lang="en-US" sz="1200" b="1" dirty="0"/>
          </a:p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008400"/>
                </a:solidFill>
              </a:rPr>
              <a:t>Rms</a:t>
            </a:r>
            <a:r>
              <a:rPr lang="en-US" sz="1200" b="1" dirty="0">
                <a:solidFill>
                  <a:srgbClr val="008400"/>
                </a:solidFill>
              </a:rPr>
              <a:t> of the difference reconstructed -MC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850900" y="5577830"/>
            <a:ext cx="7696200" cy="105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Calibri" charset="0"/>
              </a:rPr>
              <a:t> There </a:t>
            </a:r>
            <a:r>
              <a:rPr lang="en-US" sz="2000" dirty="0">
                <a:latin typeface="Calibri" charset="0"/>
              </a:rPr>
              <a:t>is </a:t>
            </a:r>
            <a:r>
              <a:rPr lang="en-US" sz="2000" dirty="0">
                <a:solidFill>
                  <a:srgbClr val="3366FF"/>
                </a:solidFill>
                <a:latin typeface="Calibri" charset="0"/>
              </a:rPr>
              <a:t>no systematic shift </a:t>
            </a:r>
            <a:r>
              <a:rPr lang="en-US" sz="2000" dirty="0">
                <a:latin typeface="Calibri" charset="0"/>
              </a:rPr>
              <a:t>in reconstructed quantities.</a:t>
            </a:r>
            <a:endParaRPr lang="en-US" sz="2000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Calibri" charset="0"/>
              </a:rPr>
              <a:t> The </a:t>
            </a:r>
            <a:r>
              <a:rPr lang="en-US" sz="2000" dirty="0">
                <a:solidFill>
                  <a:srgbClr val="008400"/>
                </a:solidFill>
                <a:latin typeface="Calibri" charset="0"/>
              </a:rPr>
              <a:t>standard deviation</a:t>
            </a:r>
            <a:r>
              <a:rPr lang="en-US" sz="2000" dirty="0">
                <a:latin typeface="Calibri" charset="0"/>
              </a:rPr>
              <a:t> of the distribution is flat at ~ 250 </a:t>
            </a:r>
            <a:r>
              <a:rPr lang="en-US" sz="2000" dirty="0" err="1">
                <a:ea typeface="Arial" charset="0"/>
                <a:cs typeface="Arial" charset="0"/>
                <a:sym typeface="Symbol" charset="2"/>
              </a:rPr>
              <a:t>m</a:t>
            </a:r>
            <a:r>
              <a:rPr lang="en-US" sz="2000" dirty="0">
                <a:latin typeface="Calibri" charset="0"/>
              </a:rPr>
              <a:t> , which is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of the order of the resolution of (SSD+SVT).</a:t>
            </a:r>
            <a:endParaRPr lang="en-US" sz="20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381000"/>
          </a:xfrm>
        </p:spPr>
        <p:txBody>
          <a:bodyPr/>
          <a:lstStyle/>
          <a:p>
            <a:pPr>
              <a:defRPr/>
            </a:pPr>
            <a:fld id="{C37F20B9-CA42-5D45-9417-75B7DC7607AD}" type="slidenum">
              <a:rPr lang="en-US" sz="1200" smtClean="0"/>
              <a:pPr>
                <a:defRPr/>
              </a:pPr>
              <a:t>36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0"/>
            <a:ext cx="7772400" cy="609600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Charm Baryon/Meson Ratios</a:t>
            </a:r>
          </a:p>
        </p:txBody>
      </p:sp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3"/>
          <a:srcRect l="6081" t="6325" r="2702" b="9036"/>
          <a:stretch>
            <a:fillRect/>
          </a:stretch>
        </p:blipFill>
        <p:spPr bwMode="auto">
          <a:xfrm>
            <a:off x="2057400" y="762000"/>
            <a:ext cx="6781800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1898583" y="5867400"/>
            <a:ext cx="68644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Y. Oh, C.M. Ko, S.H. Lee,  </a:t>
            </a:r>
            <a:r>
              <a:rPr lang="en-US" sz="1400" dirty="0"/>
              <a:t>S. </a:t>
            </a:r>
            <a:r>
              <a:rPr lang="en-US" sz="1400" dirty="0" err="1"/>
              <a:t>Yasui</a:t>
            </a:r>
            <a:r>
              <a:rPr lang="en-US" sz="1400" dirty="0" smtClean="0"/>
              <a:t>, Phys. Rev. </a:t>
            </a:r>
            <a:r>
              <a:rPr lang="en-US" sz="1400" b="1" u="sng" dirty="0" smtClean="0"/>
              <a:t>C79</a:t>
            </a:r>
            <a:r>
              <a:rPr lang="en-US" sz="1400" dirty="0" smtClean="0"/>
              <a:t>, 044905(2009).</a:t>
            </a:r>
          </a:p>
          <a:p>
            <a:r>
              <a:rPr lang="en-US" sz="1400" dirty="0" smtClean="0"/>
              <a:t>S.H. Lee, </a:t>
            </a:r>
            <a:r>
              <a:rPr lang="en-US" sz="1400" dirty="0" err="1" smtClean="0"/>
              <a:t>K.Ohnishi</a:t>
            </a:r>
            <a:r>
              <a:rPr lang="en-US" sz="1400" dirty="0" smtClean="0"/>
              <a:t>, S. </a:t>
            </a:r>
            <a:r>
              <a:rPr lang="en-US" sz="1400" dirty="0" err="1" smtClean="0"/>
              <a:t>Yasui</a:t>
            </a:r>
            <a:r>
              <a:rPr lang="en-US" sz="1400" dirty="0" smtClean="0"/>
              <a:t>, I-</a:t>
            </a:r>
            <a:r>
              <a:rPr lang="en-US" sz="1400" dirty="0" err="1" smtClean="0"/>
              <a:t>K.Yoo</a:t>
            </a:r>
            <a:r>
              <a:rPr lang="en-US" sz="1400" dirty="0" smtClean="0"/>
              <a:t>, C.M. Ko, Phys. Rev. Lett. </a:t>
            </a:r>
            <a:r>
              <a:rPr lang="en-US" sz="1400" b="1" u="sng" dirty="0" smtClean="0"/>
              <a:t>100</a:t>
            </a:r>
            <a:r>
              <a:rPr lang="en-US" sz="1400" dirty="0" smtClean="0"/>
              <a:t>, 222301(2008). </a:t>
            </a:r>
            <a:endParaRPr lang="en-US" sz="1400" dirty="0"/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2286000" y="4953000"/>
            <a:ext cx="18288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228600" y="3962400"/>
            <a:ext cx="1268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QGP </a:t>
            </a:r>
          </a:p>
          <a:p>
            <a:r>
              <a:rPr lang="en-US"/>
              <a:t>medium</a:t>
            </a:r>
          </a:p>
        </p:txBody>
      </p:sp>
      <p:sp>
        <p:nvSpPr>
          <p:cNvPr id="150537" name="Line 9"/>
          <p:cNvSpPr>
            <a:spLocks noChangeShapeType="1"/>
          </p:cNvSpPr>
          <p:nvPr/>
        </p:nvSpPr>
        <p:spPr bwMode="auto">
          <a:xfrm flipH="1" flipV="1">
            <a:off x="914400" y="47244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136525" y="1447800"/>
            <a:ext cx="137000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ym typeface="Symbol" pitchFamily="-107" charset="2"/>
              </a:rPr>
              <a:t></a:t>
            </a:r>
            <a:r>
              <a:rPr lang="en-US" baseline="-25000" dirty="0">
                <a:sym typeface="Symbol" pitchFamily="-107" charset="2"/>
              </a:rPr>
              <a:t>C</a:t>
            </a:r>
            <a:r>
              <a:rPr lang="en-US" dirty="0">
                <a:sym typeface="Symbol" pitchFamily="-107" charset="2"/>
              </a:rPr>
              <a:t> </a:t>
            </a:r>
            <a:r>
              <a:rPr lang="en-US" dirty="0" err="1">
                <a:sym typeface="Zapf Dingbats" pitchFamily="-107" charset="2"/>
              </a:rPr>
              <a:t></a:t>
            </a:r>
            <a:r>
              <a:rPr lang="en-US" dirty="0">
                <a:sym typeface="Zapf Dingbats" pitchFamily="-107" charset="2"/>
              </a:rPr>
              <a:t> </a:t>
            </a:r>
            <a:r>
              <a:rPr lang="en-US" i="1" dirty="0" err="1">
                <a:sym typeface="Zapf Dingbats" pitchFamily="-107" charset="2"/>
              </a:rPr>
              <a:t>pK</a:t>
            </a:r>
            <a:r>
              <a:rPr lang="en-US" i="1" baseline="30000" dirty="0" err="1">
                <a:sym typeface="Zapf Dingbats" pitchFamily="-107" charset="2"/>
              </a:rPr>
              <a:t>-</a:t>
            </a:r>
            <a:r>
              <a:rPr lang="en-US" i="1" dirty="0" err="1">
                <a:sym typeface="Symbol" pitchFamily="-107" charset="2"/>
              </a:rPr>
              <a:t></a:t>
            </a:r>
            <a:r>
              <a:rPr lang="en-US" i="1" baseline="30000" dirty="0">
                <a:sym typeface="Symbol" pitchFamily="-107" charset="2"/>
              </a:rPr>
              <a:t>+</a:t>
            </a:r>
          </a:p>
          <a:p>
            <a:endParaRPr lang="en-US" i="1" dirty="0">
              <a:sym typeface="Symbol" pitchFamily="-107" charset="2"/>
            </a:endParaRPr>
          </a:p>
          <a:p>
            <a:r>
              <a:rPr lang="en-US" i="1" dirty="0">
                <a:sym typeface="Symbol" pitchFamily="-107" charset="2"/>
              </a:rPr>
              <a:t>D</a:t>
            </a:r>
            <a:r>
              <a:rPr lang="en-US" i="1" baseline="30000" dirty="0">
                <a:sym typeface="Symbol" pitchFamily="-107" charset="2"/>
              </a:rPr>
              <a:t>0</a:t>
            </a:r>
            <a:r>
              <a:rPr lang="en-US" i="1" dirty="0">
                <a:sym typeface="Symbol" pitchFamily="-107" charset="2"/>
              </a:rPr>
              <a:t> </a:t>
            </a:r>
            <a:r>
              <a:rPr lang="en-US" dirty="0" err="1">
                <a:sym typeface="Zapf Dingbats" pitchFamily="-107" charset="2"/>
              </a:rPr>
              <a:t></a:t>
            </a:r>
            <a:r>
              <a:rPr lang="en-US" dirty="0">
                <a:sym typeface="Zapf Dingbats" pitchFamily="-107" charset="2"/>
              </a:rPr>
              <a:t> </a:t>
            </a:r>
            <a:r>
              <a:rPr lang="en-US" i="1" dirty="0" smtClean="0">
                <a:sym typeface="Zapf Dingbats" pitchFamily="-107" charset="2"/>
              </a:rPr>
              <a:t>K</a:t>
            </a:r>
            <a:r>
              <a:rPr lang="en-US" i="1" baseline="30000" dirty="0">
                <a:sym typeface="Zapf Dingbats" pitchFamily="-107" charset="2"/>
              </a:rPr>
              <a:t>-</a:t>
            </a:r>
            <a:r>
              <a:rPr lang="en-US" i="1" dirty="0" smtClean="0">
                <a:sym typeface="Symbol" pitchFamily="-107" charset="2"/>
              </a:rPr>
              <a:t></a:t>
            </a:r>
            <a:r>
              <a:rPr lang="en-US" i="1" baseline="30000" dirty="0">
                <a:sym typeface="Symbol" pitchFamily="-107" charset="2"/>
              </a:rPr>
              <a:t>-+</a:t>
            </a:r>
          </a:p>
        </p:txBody>
      </p:sp>
      <p:sp>
        <p:nvSpPr>
          <p:cNvPr id="150539" name="AutoShape 11"/>
          <p:cNvSpPr>
            <a:spLocks noChangeArrowheads="1"/>
          </p:cNvSpPr>
          <p:nvPr/>
        </p:nvSpPr>
        <p:spPr bwMode="auto">
          <a:xfrm>
            <a:off x="2209800" y="1143000"/>
            <a:ext cx="838200" cy="2514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791118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5562600" y="2133600"/>
            <a:ext cx="3276600" cy="914400"/>
          </a:xfrm>
          <a:prstGeom prst="rect">
            <a:avLst/>
          </a:prstGeom>
          <a:solidFill>
            <a:srgbClr val="F2D01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1800"/>
              <a:t>2-body collisions by </a:t>
            </a:r>
            <a:r>
              <a:rPr lang="en-US" sz="1800" i="1"/>
              <a:t>c</a:t>
            </a:r>
            <a:r>
              <a:rPr lang="en-US" sz="1800"/>
              <a:t> and </a:t>
            </a:r>
            <a:r>
              <a:rPr lang="en-US" sz="1800" i="1"/>
              <a:t>ud</a:t>
            </a:r>
            <a:endParaRPr lang="en-US" sz="1800"/>
          </a:p>
          <a:p>
            <a:pPr>
              <a:lnSpc>
                <a:spcPct val="150000"/>
              </a:lnSpc>
            </a:pPr>
            <a:r>
              <a:rPr lang="en-US" sz="1800"/>
              <a:t>3-body collisions by </a:t>
            </a:r>
            <a:r>
              <a:rPr lang="en-US" sz="1800" i="1"/>
              <a:t>c, u</a:t>
            </a:r>
            <a:r>
              <a:rPr lang="en-US" sz="1800"/>
              <a:t> and </a:t>
            </a:r>
            <a:r>
              <a:rPr lang="en-US" sz="1800" i="1"/>
              <a:t>d</a:t>
            </a:r>
            <a:endParaRPr lang="en-US"/>
          </a:p>
        </p:txBody>
      </p:sp>
      <p:sp>
        <p:nvSpPr>
          <p:cNvPr id="150541" name="Rectangle 13"/>
          <p:cNvSpPr>
            <a:spLocks noChangeArrowheads="1"/>
          </p:cNvSpPr>
          <p:nvPr/>
        </p:nvSpPr>
        <p:spPr bwMode="auto">
          <a:xfrm>
            <a:off x="4876800" y="2667000"/>
            <a:ext cx="609600" cy="381000"/>
          </a:xfrm>
          <a:prstGeom prst="rect">
            <a:avLst/>
          </a:prstGeom>
          <a:noFill/>
          <a:ln w="28575">
            <a:solidFill>
              <a:srgbClr val="791118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42" name="Rectangle 14"/>
          <p:cNvSpPr>
            <a:spLocks noChangeArrowheads="1"/>
          </p:cNvSpPr>
          <p:nvPr/>
        </p:nvSpPr>
        <p:spPr bwMode="auto">
          <a:xfrm>
            <a:off x="2971800" y="4419600"/>
            <a:ext cx="609600" cy="304800"/>
          </a:xfrm>
          <a:prstGeom prst="rect">
            <a:avLst/>
          </a:prstGeom>
          <a:noFill/>
          <a:ln w="28575">
            <a:solidFill>
              <a:srgbClr val="791118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43" name="Rectangle 15"/>
          <p:cNvSpPr>
            <a:spLocks noChangeArrowheads="1"/>
          </p:cNvSpPr>
          <p:nvPr/>
        </p:nvSpPr>
        <p:spPr bwMode="auto">
          <a:xfrm>
            <a:off x="4419600" y="4419600"/>
            <a:ext cx="609600" cy="304800"/>
          </a:xfrm>
          <a:prstGeom prst="rect">
            <a:avLst/>
          </a:prstGeom>
          <a:noFill/>
          <a:ln w="28575">
            <a:solidFill>
              <a:srgbClr val="791118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5638800" y="4419600"/>
            <a:ext cx="609600" cy="304800"/>
          </a:xfrm>
          <a:prstGeom prst="rect">
            <a:avLst/>
          </a:prstGeom>
          <a:noFill/>
          <a:ln w="28575">
            <a:solidFill>
              <a:srgbClr val="791118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45" name="Rectangle 17"/>
          <p:cNvSpPr>
            <a:spLocks noChangeArrowheads="1"/>
          </p:cNvSpPr>
          <p:nvPr/>
        </p:nvSpPr>
        <p:spPr bwMode="auto">
          <a:xfrm>
            <a:off x="6781800" y="4343400"/>
            <a:ext cx="609600" cy="381000"/>
          </a:xfrm>
          <a:prstGeom prst="rect">
            <a:avLst/>
          </a:prstGeom>
          <a:noFill/>
          <a:ln w="28575">
            <a:solidFill>
              <a:srgbClr val="791118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46" name="Rectangle 18"/>
          <p:cNvSpPr>
            <a:spLocks noChangeArrowheads="1"/>
          </p:cNvSpPr>
          <p:nvPr/>
        </p:nvSpPr>
        <p:spPr bwMode="auto">
          <a:xfrm>
            <a:off x="7772400" y="4648200"/>
            <a:ext cx="609600" cy="76200"/>
          </a:xfrm>
          <a:prstGeom prst="rect">
            <a:avLst/>
          </a:prstGeom>
          <a:noFill/>
          <a:ln w="28575">
            <a:solidFill>
              <a:srgbClr val="791118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37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304800" y="1066800"/>
            <a:ext cx="6629400" cy="4953000"/>
          </a:xfrm>
          <a:prstGeom prst="roundRect">
            <a:avLst>
              <a:gd name="adj" fmla="val 2539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15000">
                <a:schemeClr val="bg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620000" cy="48895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The </a:t>
            </a:r>
            <a:r>
              <a:rPr lang="en-US" sz="32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di</a:t>
            </a:r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-Lepton Program at STAR</a:t>
            </a:r>
            <a:b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TOF + TPC + </a:t>
            </a:r>
            <a:r>
              <a:rPr lang="en-US" sz="2000" b="1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HFT</a:t>
            </a:r>
            <a:endParaRPr lang="en-US" sz="2000" b="1" i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25" descr="Fig2_red"/>
          <p:cNvPicPr>
            <a:picLocks noChangeAspect="1" noChangeArrowheads="1"/>
          </p:cNvPicPr>
          <p:nvPr/>
        </p:nvPicPr>
        <p:blipFill>
          <a:blip r:embed="rId2"/>
          <a:srcRect l="4039" r="18869" b="7607"/>
          <a:stretch>
            <a:fillRect/>
          </a:stretch>
        </p:blipFill>
        <p:spPr bwMode="auto">
          <a:xfrm>
            <a:off x="2142887" y="1704633"/>
            <a:ext cx="4540488" cy="3400767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2438400" y="4963180"/>
            <a:ext cx="4114800" cy="1588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836610" y="3363776"/>
            <a:ext cx="3202786" cy="794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609600" y="4963180"/>
            <a:ext cx="1828800" cy="751820"/>
          </a:xfrm>
          <a:prstGeom prst="line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0600" y="1204317"/>
            <a:ext cx="126071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(1)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σ</a:t>
            </a:r>
            <a:endParaRPr lang="en-US" sz="2000" b="1" i="1" dirty="0" smtClean="0"/>
          </a:p>
          <a:p>
            <a:r>
              <a:rPr lang="en-US" sz="2000" b="1" dirty="0" smtClean="0"/>
              <a:t>(2)</a:t>
            </a:r>
            <a:r>
              <a:rPr lang="en-US" sz="2800" b="1" i="1" dirty="0" smtClean="0"/>
              <a:t> v</a:t>
            </a:r>
            <a:r>
              <a:rPr lang="en-US" sz="2800" b="1" i="1" baseline="-25000" dirty="0" smtClean="0"/>
              <a:t>2</a:t>
            </a:r>
          </a:p>
          <a:p>
            <a:r>
              <a:rPr lang="en-US" sz="2000" b="1" dirty="0" smtClean="0"/>
              <a:t>(3)</a:t>
            </a:r>
            <a:r>
              <a:rPr lang="en-US" sz="2800" b="1" i="1" dirty="0" smtClean="0"/>
              <a:t> R</a:t>
            </a:r>
            <a:r>
              <a:rPr lang="en-US" sz="2800" b="1" i="1" baseline="-25000" dirty="0" smtClean="0"/>
              <a:t>AA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5029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Mass </a:t>
            </a:r>
            <a:r>
              <a:rPr lang="en-US" sz="2800" b="1" dirty="0" smtClean="0"/>
              <a:t>(GeV/c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)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5334000"/>
            <a:ext cx="2099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p</a:t>
            </a:r>
            <a:r>
              <a:rPr lang="en-US" sz="2800" b="1" i="1" baseline="-25000" dirty="0" smtClean="0"/>
              <a:t>T</a:t>
            </a:r>
            <a:r>
              <a:rPr lang="en-US" sz="2800" b="1" i="1" dirty="0" smtClean="0"/>
              <a:t>  </a:t>
            </a:r>
            <a:r>
              <a:rPr lang="en-US" sz="2800" b="1" dirty="0" smtClean="0"/>
              <a:t>(GeV/c)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187078" y="1585289"/>
            <a:ext cx="333033" cy="1588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5092078" y="1585289"/>
            <a:ext cx="333033" cy="1588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3033089" y="1585289"/>
            <a:ext cx="333033" cy="1588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59830" y="1066800"/>
            <a:ext cx="2590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ρ</a:t>
            </a:r>
            <a:r>
              <a:rPr lang="en-US" sz="1600" i="1" dirty="0" smtClean="0"/>
              <a:t> </a:t>
            </a:r>
            <a:r>
              <a:rPr lang="en-US" sz="1600" i="1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sz="1600" i="1" dirty="0" smtClean="0">
                <a:latin typeface="Lucida Grande"/>
                <a:ea typeface="Lucida Grande"/>
                <a:cs typeface="Lucida Grande"/>
              </a:rPr>
              <a:t>                          J/ψ</a:t>
            </a:r>
            <a:endParaRPr lang="en-US" sz="16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657600" y="1371600"/>
            <a:ext cx="1213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DY, charm </a:t>
            </a:r>
            <a:r>
              <a:rPr lang="en-US" sz="1200" b="1" i="1" dirty="0" err="1" smtClean="0"/>
              <a:t>Bk</a:t>
            </a:r>
            <a:endParaRPr lang="en-US" sz="12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7025858" y="990600"/>
            <a:ext cx="1813342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Clr>
                <a:srgbClr val="000090"/>
              </a:buClr>
              <a:buFont typeface="Wingdings" charset="2"/>
              <a:buChar char="ü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800000"/>
                </a:solidFill>
              </a:rPr>
              <a:t>Direct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radiation from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the Hot/Dense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Medium</a:t>
            </a:r>
          </a:p>
          <a:p>
            <a:endParaRPr lang="en-US" b="1" dirty="0" smtClean="0">
              <a:solidFill>
                <a:srgbClr val="800000"/>
              </a:solidFill>
            </a:endParaRPr>
          </a:p>
          <a:p>
            <a:pPr>
              <a:buClr>
                <a:srgbClr val="000090"/>
              </a:buClr>
              <a:buFont typeface="Wingdings" charset="2"/>
              <a:buChar char="ü"/>
            </a:pPr>
            <a:r>
              <a:rPr lang="en-US" b="1" dirty="0" smtClean="0">
                <a:solidFill>
                  <a:srgbClr val="800000"/>
                </a:solidFill>
              </a:rPr>
              <a:t> Chiral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symmetry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Restoration</a:t>
            </a:r>
          </a:p>
          <a:p>
            <a:endParaRPr lang="en-US" b="1" dirty="0" smtClean="0">
              <a:solidFill>
                <a:srgbClr val="791118"/>
              </a:solidFill>
              <a:sym typeface="Zapf Dingbats" pitchFamily="-107" charset="2"/>
            </a:endParaRPr>
          </a:p>
          <a:p>
            <a:r>
              <a:rPr lang="en-US" b="1" dirty="0" err="1" smtClean="0">
                <a:solidFill>
                  <a:srgbClr val="791118"/>
                </a:solidFill>
                <a:sym typeface="Zapf Dingbats" pitchFamily="-107" charset="2"/>
              </a:rPr>
              <a:t></a:t>
            </a:r>
            <a:r>
              <a:rPr lang="en-US" b="1" dirty="0" smtClean="0">
                <a:solidFill>
                  <a:srgbClr val="791118"/>
                </a:solidFill>
              </a:rPr>
              <a:t> </a:t>
            </a:r>
            <a:r>
              <a:rPr lang="en-US" b="1" i="1" dirty="0" smtClean="0">
                <a:solidFill>
                  <a:srgbClr val="791118"/>
                </a:solidFill>
              </a:rPr>
              <a:t>A robust </a:t>
            </a:r>
            <a:r>
              <a:rPr lang="en-US" b="1" i="1" dirty="0" err="1" smtClean="0">
                <a:solidFill>
                  <a:srgbClr val="791118"/>
                </a:solidFill>
              </a:rPr>
              <a:t>di</a:t>
            </a:r>
            <a:r>
              <a:rPr lang="en-US" b="1" i="1" dirty="0" smtClean="0">
                <a:solidFill>
                  <a:srgbClr val="791118"/>
                </a:solidFill>
              </a:rPr>
              <a:t>-lepton physics program extending STAR scientific reach</a:t>
            </a:r>
            <a:endParaRPr lang="en-US" b="1" dirty="0" smtClean="0">
              <a:solidFill>
                <a:srgbClr val="800000"/>
              </a:solidFill>
            </a:endParaRPr>
          </a:p>
          <a:p>
            <a:endParaRPr lang="en-US" b="1" dirty="0" smtClean="0">
              <a:solidFill>
                <a:srgbClr val="8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26809" y="2794000"/>
            <a:ext cx="1570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PHENIX: 0706.3034</a:t>
            </a:r>
            <a:endParaRPr lang="en-US" sz="1200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38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914400" y="74612"/>
            <a:ext cx="7315200" cy="534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173" tIns="45587" rIns="91173" bIns="45587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dirty="0">
                <a:solidFill>
                  <a:srgbClr val="0000FF"/>
                </a:solidFill>
                <a:latin typeface="Comic Sans MS"/>
                <a:cs typeface="Comic Sans MS"/>
              </a:rPr>
              <a:t>STAR Detector</a:t>
            </a:r>
            <a:endParaRPr lang="el-GR" sz="3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8" name="Picture 8" descr="HFT_Over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724400"/>
            <a:ext cx="3276600" cy="19812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181600" y="4724400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TPC &amp; HFT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Large acceptance at </a:t>
            </a:r>
            <a:r>
              <a:rPr lang="en-US" dirty="0" err="1" smtClean="0"/>
              <a:t>midrapidity</a:t>
            </a:r>
            <a:r>
              <a:rPr lang="en-US" dirty="0" smtClean="0"/>
              <a:t>, |</a:t>
            </a:r>
            <a:r>
              <a:rPr lang="en-US" dirty="0" err="1" smtClean="0"/>
              <a:t>η</a:t>
            </a:r>
            <a:r>
              <a:rPr lang="en-US" dirty="0" smtClean="0"/>
              <a:t>| &lt;1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Full </a:t>
            </a:r>
            <a:r>
              <a:rPr lang="en-US" dirty="0" err="1" smtClean="0"/>
              <a:t>azimuthal</a:t>
            </a:r>
            <a:r>
              <a:rPr lang="en-US" dirty="0" smtClean="0"/>
              <a:t> coverage, 0 &lt;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dirty="0" smtClean="0"/>
              <a:t> &lt; 2π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685800"/>
            <a:ext cx="5867400" cy="39376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90800" y="3962400"/>
            <a:ext cx="1295400" cy="646331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3238500" y="3009900"/>
            <a:ext cx="1447800" cy="914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228600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4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8001000" cy="685800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STAR Physics</a:t>
            </a:r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 Program </a:t>
            </a:r>
            <a:endParaRPr lang="en-US" sz="3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7200" y="685800"/>
            <a:ext cx="8153400" cy="3452336"/>
            <a:chOff x="609600" y="685800"/>
            <a:chExt cx="8153400" cy="2292191"/>
          </a:xfrm>
        </p:grpSpPr>
        <p:sp>
          <p:nvSpPr>
            <p:cNvPr id="10" name="Rounded Rectangle 9"/>
            <p:cNvSpPr/>
            <p:nvPr/>
          </p:nvSpPr>
          <p:spPr>
            <a:xfrm>
              <a:off x="609600" y="685800"/>
              <a:ext cx="8001000" cy="2292191"/>
            </a:xfrm>
            <a:prstGeom prst="roundRect">
              <a:avLst>
                <a:gd name="adj" fmla="val 6768"/>
              </a:avLst>
            </a:prstGeom>
            <a:gradFill flip="none" rotWithShape="1">
              <a:gsLst>
                <a:gs pos="99000">
                  <a:schemeClr val="bg1"/>
                </a:gs>
                <a:gs pos="100000">
                  <a:srgbClr val="000000"/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9077" name="Picture 5" descr="phasendiagramm_qgp"/>
            <p:cNvPicPr>
              <a:picLocks noChangeAspect="1" noChangeArrowheads="1"/>
            </p:cNvPicPr>
            <p:nvPr/>
          </p:nvPicPr>
          <p:blipFill>
            <a:blip r:embed="rId3"/>
            <a:srcRect r="-948" b="4230"/>
            <a:stretch>
              <a:fillRect/>
            </a:stretch>
          </p:blipFill>
          <p:spPr bwMode="auto">
            <a:xfrm>
              <a:off x="762000" y="914400"/>
              <a:ext cx="286247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9079" name="Text Box 7"/>
            <p:cNvSpPr txBox="1">
              <a:spLocks noChangeArrowheads="1"/>
            </p:cNvSpPr>
            <p:nvPr/>
          </p:nvSpPr>
          <p:spPr bwMode="auto">
            <a:xfrm>
              <a:off x="3810000" y="800410"/>
              <a:ext cx="4953000" cy="1982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457200" indent="-457200">
                <a:buAutoNum type="arabicParenR"/>
              </a:pPr>
              <a:r>
                <a:rPr lang="en-US" sz="2400" b="1" dirty="0" smtClean="0">
                  <a:solidFill>
                    <a:srgbClr val="FF0000"/>
                  </a:solidFill>
                </a:rPr>
                <a:t>At 200 GeV top energy</a:t>
              </a:r>
            </a:p>
            <a:p>
              <a:pPr marL="457200" indent="-457200">
                <a:buAutoNum type="arabicParenR"/>
              </a:pPr>
              <a:endParaRPr lang="en-US" sz="2400" dirty="0" smtClean="0">
                <a:solidFill>
                  <a:srgbClr val="FF0000"/>
                </a:solidFill>
              </a:endParaRPr>
            </a:p>
            <a:p>
              <a:pPr marL="457200" indent="-457200"/>
              <a:r>
                <a:rPr lang="en-US" sz="2000" dirty="0" smtClean="0">
                  <a:solidFill>
                    <a:srgbClr val="FF0000"/>
                  </a:solidFill>
                </a:rPr>
                <a:t>     - </a:t>
              </a:r>
              <a:r>
                <a:rPr lang="en-US" sz="2000" dirty="0">
                  <a:solidFill>
                    <a:srgbClr val="FF0000"/>
                  </a:solidFill>
                </a:rPr>
                <a:t>Study </a:t>
              </a:r>
              <a:r>
                <a:rPr lang="en-US" sz="2000" b="1" i="1" dirty="0">
                  <a:solidFill>
                    <a:srgbClr val="FF0000"/>
                  </a:solidFill>
                </a:rPr>
                <a:t>medium properties, EoS</a:t>
              </a:r>
              <a:endParaRPr lang="en-US" sz="2000" dirty="0" smtClean="0">
                <a:solidFill>
                  <a:srgbClr val="FF0000"/>
                </a:solidFill>
              </a:endParaRPr>
            </a:p>
            <a:p>
              <a:pPr marL="457200" indent="-457200">
                <a:buFont typeface="Arial" pitchFamily="-65" charset="0"/>
                <a:buNone/>
              </a:pPr>
              <a:r>
                <a:rPr lang="en-US" sz="2000" dirty="0" smtClean="0">
                  <a:solidFill>
                    <a:srgbClr val="FF0000"/>
                  </a:solidFill>
                </a:rPr>
                <a:t>     - </a:t>
              </a:r>
              <a:r>
                <a:rPr lang="en-US" sz="2000" dirty="0">
                  <a:solidFill>
                    <a:srgbClr val="FF0000"/>
                  </a:solidFill>
                </a:rPr>
                <a:t>pQCD in hot and dense </a:t>
              </a:r>
              <a:r>
                <a:rPr lang="en-US" sz="2000" dirty="0" smtClean="0">
                  <a:solidFill>
                    <a:srgbClr val="FF0000"/>
                  </a:solidFill>
                </a:rPr>
                <a:t>medium</a:t>
              </a:r>
            </a:p>
            <a:p>
              <a:pPr marL="457200" indent="-457200">
                <a:buFont typeface="Arial" pitchFamily="-65" charset="0"/>
                <a:buNone/>
              </a:pPr>
              <a:endParaRPr lang="en-US" sz="2000" dirty="0" smtClean="0">
                <a:solidFill>
                  <a:srgbClr val="FF0000"/>
                </a:solidFill>
              </a:endParaRPr>
            </a:p>
            <a:p>
              <a:pPr marL="457200" indent="-457200">
                <a:buFont typeface="Arial" pitchFamily="-65" charset="0"/>
                <a:buNone/>
              </a:pPr>
              <a:endParaRPr lang="en-US" sz="1000" dirty="0" smtClean="0"/>
            </a:p>
            <a:p>
              <a:pPr marL="457200" indent="-457200">
                <a:buFont typeface="Arial" pitchFamily="-65" charset="0"/>
                <a:buNone/>
              </a:pPr>
              <a:endParaRPr lang="en-US" sz="1000" dirty="0" smtClean="0"/>
            </a:p>
            <a:p>
              <a:pPr marL="457200" indent="-457200">
                <a:buFont typeface="Arial" pitchFamily="-65" charset="0"/>
                <a:buNone/>
              </a:pPr>
              <a:endParaRPr lang="en-US" sz="1000" dirty="0" smtClean="0"/>
            </a:p>
            <a:p>
              <a:pPr marL="457200" indent="-457200">
                <a:buFont typeface="Arial" pitchFamily="-65" charset="0"/>
                <a:buNone/>
              </a:pPr>
              <a:r>
                <a:rPr lang="en-US" b="1" dirty="0">
                  <a:solidFill>
                    <a:srgbClr val="000090"/>
                  </a:solidFill>
                </a:rPr>
                <a:t>2) RHIC beam energy scan</a:t>
              </a:r>
              <a:endParaRPr lang="en-US" b="1" dirty="0" smtClean="0">
                <a:solidFill>
                  <a:srgbClr val="000090"/>
                </a:solidFill>
              </a:endParaRPr>
            </a:p>
            <a:p>
              <a:pPr marL="457200" indent="-457200"/>
              <a:r>
                <a:rPr lang="en-US" sz="1400" dirty="0" smtClean="0">
                  <a:solidFill>
                    <a:srgbClr val="000090"/>
                  </a:solidFill>
                </a:rPr>
                <a:t>      </a:t>
              </a:r>
              <a:r>
                <a:rPr lang="en-US" sz="1600" dirty="0" smtClean="0">
                  <a:solidFill>
                    <a:srgbClr val="000090"/>
                  </a:solidFill>
                </a:rPr>
                <a:t>- </a:t>
              </a:r>
              <a:r>
                <a:rPr lang="en-US" sz="1600" dirty="0">
                  <a:solidFill>
                    <a:srgbClr val="000090"/>
                  </a:solidFill>
                </a:rPr>
                <a:t>Search </a:t>
              </a:r>
              <a:r>
                <a:rPr lang="en-US" sz="1600" dirty="0" smtClean="0">
                  <a:solidFill>
                    <a:srgbClr val="000090"/>
                  </a:solidFill>
                </a:rPr>
                <a:t>for the </a:t>
              </a:r>
              <a:r>
                <a:rPr lang="en-US" sz="1600" b="1" i="1" dirty="0" smtClean="0">
                  <a:solidFill>
                    <a:srgbClr val="000090"/>
                  </a:solidFill>
                </a:rPr>
                <a:t>QCD critical </a:t>
              </a:r>
              <a:r>
                <a:rPr lang="en-US" sz="1600" b="1" i="1" dirty="0">
                  <a:solidFill>
                    <a:srgbClr val="000090"/>
                  </a:solidFill>
                </a:rPr>
                <a:t>point</a:t>
              </a:r>
              <a:endParaRPr lang="en-US" sz="1600" dirty="0" smtClean="0">
                <a:solidFill>
                  <a:srgbClr val="000090"/>
                </a:solidFill>
              </a:endParaRPr>
            </a:p>
            <a:p>
              <a:pPr marL="457200" indent="-457200">
                <a:buFont typeface="Arial" pitchFamily="-65" charset="0"/>
                <a:buNone/>
              </a:pPr>
              <a:r>
                <a:rPr lang="en-US" sz="1400" dirty="0" smtClean="0">
                  <a:solidFill>
                    <a:srgbClr val="000090"/>
                  </a:solidFill>
                </a:rPr>
                <a:t>      </a:t>
              </a:r>
              <a:r>
                <a:rPr lang="en-US" sz="1600" dirty="0" smtClean="0">
                  <a:solidFill>
                    <a:srgbClr val="000090"/>
                  </a:solidFill>
                </a:rPr>
                <a:t>- </a:t>
              </a:r>
              <a:r>
                <a:rPr lang="en-US" sz="1600" dirty="0">
                  <a:solidFill>
                    <a:srgbClr val="000090"/>
                  </a:solidFill>
                </a:rPr>
                <a:t>Chiral symmetry restoration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" y="4214336"/>
            <a:ext cx="8001000" cy="1119664"/>
            <a:chOff x="609600" y="3076575"/>
            <a:chExt cx="8001000" cy="1419225"/>
          </a:xfrm>
        </p:grpSpPr>
        <p:sp>
          <p:nvSpPr>
            <p:cNvPr id="11" name="Rounded Rectangle 10"/>
            <p:cNvSpPr/>
            <p:nvPr/>
          </p:nvSpPr>
          <p:spPr>
            <a:xfrm>
              <a:off x="609600" y="3076575"/>
              <a:ext cx="8001000" cy="1419225"/>
            </a:xfrm>
            <a:prstGeom prst="roundRect">
              <a:avLst>
                <a:gd name="adj" fmla="val 6768"/>
              </a:avLst>
            </a:prstGeom>
            <a:gradFill flip="none" rotWithShape="1">
              <a:gsLst>
                <a:gs pos="99000">
                  <a:schemeClr val="bg1"/>
                </a:gs>
                <a:gs pos="100000">
                  <a:srgbClr val="000000"/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9082" name="Picture 10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66800" y="3228975"/>
              <a:ext cx="2557670" cy="1114425"/>
            </a:xfrm>
            <a:prstGeom prst="rect">
              <a:avLst/>
            </a:prstGeom>
            <a:noFill/>
            <a:ln w="12700">
              <a:solidFill>
                <a:srgbClr val="B0190F"/>
              </a:solidFill>
              <a:miter lim="800000"/>
              <a:headEnd/>
              <a:tailEnd/>
            </a:ln>
          </p:spPr>
        </p:pic>
        <p:sp>
          <p:nvSpPr>
            <p:cNvPr id="259083" name="Text Box 11"/>
            <p:cNvSpPr txBox="1">
              <a:spLocks noChangeArrowheads="1"/>
            </p:cNvSpPr>
            <p:nvPr/>
          </p:nvSpPr>
          <p:spPr bwMode="auto">
            <a:xfrm>
              <a:off x="3657600" y="3376137"/>
              <a:ext cx="4800600" cy="819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 typeface="Arial" pitchFamily="-65" charset="0"/>
                <a:buNone/>
              </a:pPr>
              <a:r>
                <a:rPr lang="en-US" sz="2000" dirty="0"/>
                <a:t> </a:t>
              </a:r>
              <a:r>
                <a:rPr lang="en-US" sz="2000" dirty="0" smtClean="0"/>
                <a:t> </a:t>
              </a:r>
              <a:r>
                <a:rPr lang="en-US" sz="2000" b="1" dirty="0" smtClean="0"/>
                <a:t> Spin program</a:t>
              </a:r>
              <a:endParaRPr lang="en-US" sz="2000" dirty="0" smtClean="0"/>
            </a:p>
            <a:p>
              <a:pPr marL="457200" indent="-457200">
                <a:buFont typeface="Arial" pitchFamily="-65" charset="0"/>
                <a:buNone/>
              </a:pPr>
              <a:r>
                <a:rPr lang="en-US" sz="1600" dirty="0" smtClean="0"/>
                <a:t>       - </a:t>
              </a:r>
              <a:r>
                <a:rPr lang="en-US" sz="1600" dirty="0"/>
                <a:t>Study </a:t>
              </a:r>
              <a:r>
                <a:rPr lang="en-US" sz="1600" b="1" i="1" dirty="0">
                  <a:solidFill>
                    <a:srgbClr val="96151F"/>
                  </a:solidFill>
                </a:rPr>
                <a:t>proton intrinsic properties</a:t>
              </a:r>
              <a:endParaRPr lang="en-US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5410200"/>
            <a:ext cx="8001000" cy="1295400"/>
            <a:chOff x="609600" y="5029200"/>
            <a:chExt cx="8001000" cy="1295400"/>
          </a:xfrm>
        </p:grpSpPr>
        <p:grpSp>
          <p:nvGrpSpPr>
            <p:cNvPr id="13" name="Group 12"/>
            <p:cNvGrpSpPr/>
            <p:nvPr/>
          </p:nvGrpSpPr>
          <p:grpSpPr>
            <a:xfrm>
              <a:off x="609600" y="5029200"/>
              <a:ext cx="8001000" cy="1295400"/>
              <a:chOff x="609600" y="5029200"/>
              <a:chExt cx="8001000" cy="1295400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609600" y="5029200"/>
                <a:ext cx="8001000" cy="1295400"/>
              </a:xfrm>
              <a:prstGeom prst="roundRect">
                <a:avLst>
                  <a:gd name="adj" fmla="val 6768"/>
                </a:avLst>
              </a:prstGeom>
              <a:gradFill flip="none" rotWithShape="1">
                <a:gsLst>
                  <a:gs pos="99000">
                    <a:schemeClr val="bg1"/>
                  </a:gs>
                  <a:gs pos="100000">
                    <a:srgbClr val="000000"/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9085" name="Picture 13" descr="phase"/>
              <p:cNvPicPr>
                <a:picLocks noChangeAspect="1" noChangeArrowheads="1"/>
              </p:cNvPicPr>
              <p:nvPr/>
            </p:nvPicPr>
            <p:blipFill>
              <a:blip r:embed="rId5">
                <a:lum bright="-10000" contrast="20000"/>
              </a:blip>
              <a:srcRect t="15918" r="25899"/>
              <a:stretch>
                <a:fillRect/>
              </a:stretch>
            </p:blipFill>
            <p:spPr bwMode="auto">
              <a:xfrm>
                <a:off x="1098436" y="5074634"/>
                <a:ext cx="1621183" cy="1205406"/>
              </a:xfrm>
              <a:prstGeom prst="rect">
                <a:avLst/>
              </a:prstGeom>
              <a:noFill/>
              <a:ln w="9525">
                <a:solidFill>
                  <a:srgbClr val="C4EBF0"/>
                </a:solidFill>
                <a:miter lim="800000"/>
                <a:headEnd/>
                <a:tailEnd/>
              </a:ln>
            </p:spPr>
          </p:pic>
        </p:grpSp>
        <p:sp>
          <p:nvSpPr>
            <p:cNvPr id="259084" name="Text Box 12"/>
            <p:cNvSpPr txBox="1">
              <a:spLocks noChangeArrowheads="1"/>
            </p:cNvSpPr>
            <p:nvPr/>
          </p:nvSpPr>
          <p:spPr bwMode="auto">
            <a:xfrm>
              <a:off x="3581400" y="5078849"/>
              <a:ext cx="4876800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 typeface="Arial" pitchFamily="-65" charset="0"/>
                <a:buNone/>
              </a:pPr>
              <a:r>
                <a:rPr lang="en-US" dirty="0" smtClean="0"/>
                <a:t> </a:t>
              </a:r>
              <a:r>
                <a:rPr lang="en-US" sz="2000" b="1" dirty="0" smtClean="0"/>
                <a:t>Forward program</a:t>
              </a:r>
              <a:endParaRPr lang="en-US" sz="2000" dirty="0" smtClean="0"/>
            </a:p>
            <a:p>
              <a:pPr marL="457200" indent="-457200"/>
              <a:r>
                <a:rPr lang="en-US" sz="1600" dirty="0" smtClean="0"/>
                <a:t>    - </a:t>
              </a:r>
              <a:r>
                <a:rPr lang="en-US" sz="1600" dirty="0"/>
                <a:t>Study low-</a:t>
              </a:r>
              <a:r>
                <a:rPr lang="en-US" sz="1600" dirty="0" err="1"/>
                <a:t>x</a:t>
              </a:r>
              <a:r>
                <a:rPr lang="en-US" sz="1600" dirty="0"/>
                <a:t> </a:t>
              </a:r>
              <a:r>
                <a:rPr lang="en-US" sz="1600" dirty="0" smtClean="0"/>
                <a:t>properties, </a:t>
              </a:r>
              <a:r>
                <a:rPr lang="en-US" sz="1600" dirty="0"/>
                <a:t>search for </a:t>
              </a:r>
              <a:r>
                <a:rPr lang="en-US" sz="1600" b="1" i="1" dirty="0" smtClean="0">
                  <a:solidFill>
                    <a:srgbClr val="791118"/>
                  </a:solidFill>
                </a:rPr>
                <a:t>CGC</a:t>
              </a:r>
              <a:endParaRPr lang="en-US" sz="1600" dirty="0" smtClean="0"/>
            </a:p>
            <a:p>
              <a:pPr marL="457200" indent="-457200"/>
              <a:r>
                <a:rPr lang="en-US" sz="1600" dirty="0" smtClean="0"/>
                <a:t>    - </a:t>
              </a:r>
              <a:r>
                <a:rPr lang="en-US" sz="1600" dirty="0"/>
                <a:t>Study </a:t>
              </a:r>
              <a:r>
                <a:rPr lang="en-US" sz="1600" dirty="0" smtClean="0"/>
                <a:t>elastic (inelastic) </a:t>
              </a:r>
              <a:r>
                <a:rPr lang="en-US" sz="1600" dirty="0"/>
                <a:t>processes (pp2pp)</a:t>
              </a:r>
              <a:endParaRPr lang="en-US" sz="1600" dirty="0" smtClean="0"/>
            </a:p>
            <a:p>
              <a:pPr marL="457200" indent="-457200">
                <a:buFont typeface="Arial" pitchFamily="-65" charset="0"/>
                <a:buNone/>
              </a:pPr>
              <a:r>
                <a:rPr lang="en-US" sz="1600" dirty="0" smtClean="0"/>
                <a:t>    - </a:t>
              </a:r>
              <a:r>
                <a:rPr lang="en-US" sz="1600" dirty="0"/>
                <a:t>Investigate </a:t>
              </a:r>
              <a:r>
                <a:rPr lang="en-US" sz="1600" b="1" i="1" dirty="0" err="1">
                  <a:solidFill>
                    <a:srgbClr val="791118"/>
                  </a:solidFill>
                </a:rPr>
                <a:t>gluonic</a:t>
              </a:r>
              <a:r>
                <a:rPr lang="en-US" sz="1600" b="1" i="1" dirty="0">
                  <a:solidFill>
                    <a:srgbClr val="791118"/>
                  </a:solidFill>
                </a:rPr>
                <a:t> </a:t>
              </a:r>
              <a:r>
                <a:rPr lang="en-US" sz="1600" b="1" i="1" dirty="0" smtClean="0">
                  <a:solidFill>
                    <a:srgbClr val="791118"/>
                  </a:solidFill>
                </a:rPr>
                <a:t>exchanges</a:t>
              </a:r>
              <a:endParaRPr lang="en-US" sz="1600" b="1" i="1" dirty="0">
                <a:solidFill>
                  <a:srgbClr val="791118"/>
                </a:solidFill>
              </a:endParaRPr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457200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5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533400"/>
          </a:xfrm>
        </p:spPr>
        <p:txBody>
          <a:bodyPr/>
          <a:lstStyle/>
          <a:p>
            <a:r>
              <a:rPr lang="en-US" altLang="zh-CN" sz="3200" dirty="0">
                <a:solidFill>
                  <a:srgbClr val="0000FF"/>
                </a:solidFill>
                <a:latin typeface="Comic Sans MS"/>
                <a:cs typeface="Comic Sans MS"/>
              </a:rPr>
              <a:t>Heavy</a:t>
            </a:r>
            <a:r>
              <a:rPr lang="en-US" altLang="zh-CN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 Quark </a:t>
            </a:r>
            <a:r>
              <a:rPr lang="en-US" altLang="zh-CN" sz="3200" dirty="0">
                <a:solidFill>
                  <a:srgbClr val="0000FF"/>
                </a:solidFill>
                <a:latin typeface="Comic Sans MS"/>
                <a:cs typeface="Comic Sans MS"/>
              </a:rPr>
              <a:t>Energy Loss</a:t>
            </a:r>
            <a:endParaRPr lang="en-US" altLang="zh-CN" sz="28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533400" y="5305425"/>
            <a:ext cx="7772400" cy="1323975"/>
          </a:xfrm>
          <a:prstGeom prst="rect">
            <a:avLst/>
          </a:prstGeom>
          <a:noFill/>
          <a:ln w="12700">
            <a:solidFill>
              <a:srgbClr val="BB1101"/>
            </a:solidFill>
            <a:miter lim="800000"/>
            <a:headEnd type="none" w="lg" len="lg"/>
            <a:tailEnd type="none" w="med" len="lg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Surprising results</a:t>
            </a:r>
            <a:r>
              <a:rPr lang="en-US" altLang="zh-CN" sz="2000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 - </a:t>
            </a:r>
          </a:p>
          <a:p>
            <a:r>
              <a:rPr lang="en-US" altLang="zh-CN" sz="2000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 - challenge our understanding of the energy loss mechanism</a:t>
            </a:r>
          </a:p>
          <a:p>
            <a:r>
              <a:rPr lang="en-US" altLang="zh-CN" sz="2000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 - force us to RE-think about the</a:t>
            </a:r>
            <a:r>
              <a:rPr lang="en-US" altLang="zh-CN" sz="2000" dirty="0" smtClean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 elastic-collisions </a:t>
            </a:r>
            <a:r>
              <a:rPr lang="en-US" altLang="zh-CN" sz="2000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energy loss</a:t>
            </a:r>
            <a:endParaRPr lang="en-US" altLang="zh-CN" sz="1400" i="1" dirty="0">
              <a:solidFill>
                <a:srgbClr val="0000FF"/>
              </a:solidFill>
              <a:ea typeface="Arial" pitchFamily="-107" charset="0"/>
              <a:cs typeface="Arial" pitchFamily="-107" charset="0"/>
            </a:endParaRPr>
          </a:p>
          <a:p>
            <a:r>
              <a:rPr lang="en-US" altLang="zh-CN" sz="2000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 - </a:t>
            </a:r>
            <a:r>
              <a:rPr lang="en-US" altLang="zh-CN" sz="2000" b="1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Requires</a:t>
            </a:r>
            <a:r>
              <a:rPr lang="en-US" altLang="zh-CN" sz="2000" b="1" i="1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direct measurements of</a:t>
            </a:r>
            <a:r>
              <a:rPr lang="en-US" altLang="zh-CN" sz="2000" b="1" dirty="0" smtClean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 </a:t>
            </a:r>
            <a:r>
              <a:rPr lang="en-US" altLang="zh-CN" sz="2000" b="1" dirty="0" err="1" smtClean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c</a:t>
            </a:r>
            <a:r>
              <a:rPr lang="en-US" altLang="zh-CN" sz="2000" b="1" dirty="0" smtClean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- </a:t>
            </a:r>
            <a:r>
              <a:rPr lang="en-US" altLang="zh-CN" sz="2000" b="1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and</a:t>
            </a:r>
            <a:r>
              <a:rPr lang="en-US" altLang="zh-CN" sz="2000" b="1" dirty="0" smtClean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 </a:t>
            </a:r>
            <a:r>
              <a:rPr lang="en-US" altLang="zh-CN" sz="2000" b="1" dirty="0" err="1" smtClean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b</a:t>
            </a:r>
            <a:r>
              <a:rPr lang="en-US" altLang="zh-CN" sz="2000" b="1" dirty="0" smtClean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-</a:t>
            </a:r>
            <a:r>
              <a:rPr lang="en-US" altLang="zh-CN" sz="2000" b="1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hadrons.</a:t>
            </a:r>
            <a:endParaRPr lang="en-US" altLang="zh-CN" sz="2000" dirty="0">
              <a:solidFill>
                <a:srgbClr val="0000FF"/>
              </a:solidFill>
              <a:ea typeface="Arial" pitchFamily="-107" charset="0"/>
              <a:cs typeface="Arial" pitchFamily="-107" charset="0"/>
            </a:endParaRP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5410200" y="914400"/>
            <a:ext cx="3124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1) Non-photonic</a:t>
            </a:r>
          </a:p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electrons decayed</a:t>
            </a:r>
          </a:p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from  - charm </a:t>
            </a:r>
            <a:r>
              <a:rPr lang="en-US" sz="2000" b="1" dirty="0"/>
              <a:t>and</a:t>
            </a:r>
          </a:p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beauty hadrons</a:t>
            </a:r>
          </a:p>
          <a:p>
            <a:pPr marL="457200" indent="-457200">
              <a:buFont typeface="Arial" pitchFamily="-107" charset="0"/>
              <a:buNone/>
            </a:pPr>
            <a:endParaRPr lang="en-US" sz="2000" dirty="0"/>
          </a:p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2) At p</a:t>
            </a:r>
            <a:r>
              <a:rPr lang="en-US" sz="2000" baseline="-25000" dirty="0"/>
              <a:t>T</a:t>
            </a:r>
            <a:r>
              <a:rPr lang="en-US" sz="2000" dirty="0"/>
              <a:t> ≥ 6 GeV/c,</a:t>
            </a:r>
          </a:p>
          <a:p>
            <a:pPr marL="457200" indent="-457200">
              <a:buFont typeface="Arial" pitchFamily="-107" charset="0"/>
              <a:buNone/>
            </a:pPr>
            <a:endParaRPr lang="en-US" sz="2000" dirty="0"/>
          </a:p>
          <a:p>
            <a:pPr marL="457200" indent="-457200">
              <a:buFont typeface="Arial" pitchFamily="-107" charset="0"/>
              <a:buNone/>
            </a:pPr>
            <a:r>
              <a:rPr lang="en-US" sz="2000" dirty="0" err="1">
                <a:solidFill>
                  <a:srgbClr val="85131D"/>
                </a:solidFill>
              </a:rPr>
              <a:t>R</a:t>
            </a:r>
            <a:r>
              <a:rPr lang="en-US" sz="2000" baseline="-25000" dirty="0" err="1">
                <a:solidFill>
                  <a:srgbClr val="85131D"/>
                </a:solidFill>
              </a:rPr>
              <a:t>AA</a:t>
            </a:r>
            <a:r>
              <a:rPr lang="en-US" sz="2000" dirty="0" err="1">
                <a:solidFill>
                  <a:srgbClr val="85131D"/>
                </a:solidFill>
              </a:rPr>
              <a:t>(n</a:t>
            </a:r>
            <a:r>
              <a:rPr lang="en-US" sz="2000" dirty="0" err="1" smtClean="0">
                <a:solidFill>
                  <a:srgbClr val="85131D"/>
                </a:solidFill>
              </a:rPr>
              <a:t>.p.e</a:t>
            </a:r>
            <a:r>
              <a:rPr lang="en-US" sz="2000" dirty="0">
                <a:solidFill>
                  <a:srgbClr val="85131D"/>
                </a:solidFill>
              </a:rPr>
              <a:t>.) ~ </a:t>
            </a:r>
            <a:r>
              <a:rPr lang="en-US" sz="2000" dirty="0" err="1">
                <a:solidFill>
                  <a:srgbClr val="85131D"/>
                </a:solidFill>
              </a:rPr>
              <a:t>R</a:t>
            </a:r>
            <a:r>
              <a:rPr lang="en-US" sz="2000" baseline="-25000" dirty="0" err="1">
                <a:solidFill>
                  <a:srgbClr val="85131D"/>
                </a:solidFill>
              </a:rPr>
              <a:t>AA</a:t>
            </a:r>
            <a:r>
              <a:rPr lang="en-US" sz="2000" dirty="0" err="1">
                <a:solidFill>
                  <a:srgbClr val="85131D"/>
                </a:solidFill>
              </a:rPr>
              <a:t>(h</a:t>
            </a:r>
            <a:r>
              <a:rPr lang="en-US" sz="2000" baseline="30000" dirty="0">
                <a:solidFill>
                  <a:srgbClr val="85131D"/>
                </a:solidFill>
              </a:rPr>
              <a:t>±</a:t>
            </a:r>
            <a:r>
              <a:rPr lang="en-US" sz="2000" dirty="0">
                <a:solidFill>
                  <a:srgbClr val="85131D"/>
                </a:solidFill>
              </a:rPr>
              <a:t>)!</a:t>
            </a:r>
            <a:endParaRPr lang="en-US" sz="2000" dirty="0"/>
          </a:p>
          <a:p>
            <a:pPr marL="457200" indent="-457200">
              <a:buFont typeface="Arial" pitchFamily="-107" charset="0"/>
              <a:buNone/>
            </a:pPr>
            <a:endParaRPr lang="en-US" sz="2000" dirty="0" smtClean="0"/>
          </a:p>
          <a:p>
            <a:pPr marL="457200" indent="-457200">
              <a:buFont typeface="Arial" pitchFamily="-107" charset="0"/>
              <a:buNone/>
            </a:pPr>
            <a:r>
              <a:rPr lang="en-US" sz="2000" dirty="0" smtClean="0"/>
              <a:t>Contradicts </a:t>
            </a:r>
            <a:r>
              <a:rPr lang="en-US" sz="2000" dirty="0"/>
              <a:t>naïve </a:t>
            </a:r>
          </a:p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pQCD predictions</a:t>
            </a:r>
          </a:p>
          <a:p>
            <a:pPr marL="457200" indent="-457200">
              <a:buFont typeface="Arial" pitchFamily="-107" charset="0"/>
              <a:buNone/>
            </a:pPr>
            <a:r>
              <a:rPr lang="en-US" dirty="0"/>
              <a:t>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4800" y="838200"/>
            <a:ext cx="4863428" cy="4421338"/>
            <a:chOff x="144" y="1248"/>
            <a:chExt cx="2526" cy="2545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44" y="1425"/>
              <a:ext cx="2526" cy="2368"/>
              <a:chOff x="-624" y="1025"/>
              <a:chExt cx="3183" cy="2721"/>
            </a:xfrm>
          </p:grpSpPr>
          <p:sp>
            <p:nvSpPr>
              <p:cNvPr id="142345" name="Rectangle 9"/>
              <p:cNvSpPr>
                <a:spLocks noChangeArrowheads="1"/>
              </p:cNvSpPr>
              <p:nvPr/>
            </p:nvSpPr>
            <p:spPr bwMode="auto">
              <a:xfrm>
                <a:off x="-624" y="1152"/>
                <a:ext cx="3024" cy="2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42346" name="Picture 1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624" y="1025"/>
                <a:ext cx="3183" cy="2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42347" name="Text Box 37"/>
            <p:cNvSpPr txBox="1">
              <a:spLocks noChangeArrowheads="1"/>
            </p:cNvSpPr>
            <p:nvPr/>
          </p:nvSpPr>
          <p:spPr bwMode="auto">
            <a:xfrm>
              <a:off x="240" y="1248"/>
              <a:ext cx="238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ja-JP" sz="1400" dirty="0" smtClean="0">
                  <a:latin typeface="Arial"/>
                  <a:cs typeface="Arial"/>
                </a:rPr>
                <a:t>STAR: Phys. </a:t>
              </a:r>
              <a:r>
                <a:rPr lang="en-US" altLang="ja-JP" sz="1400" dirty="0" err="1" smtClean="0">
                  <a:latin typeface="Arial"/>
                  <a:cs typeface="Arial"/>
                </a:rPr>
                <a:t>Rew</a:t>
              </a:r>
              <a:r>
                <a:rPr lang="en-US" altLang="ja-JP" sz="1400" dirty="0" smtClean="0">
                  <a:latin typeface="Arial"/>
                  <a:cs typeface="Arial"/>
                </a:rPr>
                <a:t>. Lett, </a:t>
              </a:r>
              <a:r>
                <a:rPr lang="en-US" altLang="ja-JP" sz="1400" b="1" u="sng" dirty="0">
                  <a:latin typeface="Arial"/>
                  <a:cs typeface="Arial"/>
                </a:rPr>
                <a:t>98</a:t>
              </a:r>
              <a:r>
                <a:rPr lang="en-US" altLang="ja-JP" sz="1400" dirty="0">
                  <a:latin typeface="Arial"/>
                  <a:cs typeface="Arial"/>
                </a:rPr>
                <a:t>, </a:t>
              </a:r>
              <a:r>
                <a:rPr lang="en-US" altLang="ja-JP" sz="1400" dirty="0" smtClean="0">
                  <a:latin typeface="Arial"/>
                  <a:cs typeface="Arial"/>
                </a:rPr>
                <a:t>192301(</a:t>
              </a:r>
              <a:r>
                <a:rPr lang="it-IT" altLang="ja-JP" sz="1400" dirty="0">
                  <a:latin typeface="Arial"/>
                  <a:cs typeface="Arial"/>
                </a:rPr>
                <a:t>2007</a:t>
              </a:r>
              <a:r>
                <a:rPr lang="en-US" altLang="ja-JP" sz="1400" dirty="0" smtClean="0">
                  <a:latin typeface="Arial"/>
                  <a:cs typeface="Arial"/>
                </a:rPr>
                <a:t>).</a:t>
              </a:r>
              <a:endParaRPr lang="en-US" altLang="ja-JP" sz="1400" dirty="0">
                <a:latin typeface="Arial"/>
                <a:cs typeface="Arial"/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152400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6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321175" y="68263"/>
            <a:ext cx="4525963" cy="4391025"/>
          </a:xfrm>
        </p:spPr>
      </p:pic>
      <p:sp>
        <p:nvSpPr>
          <p:cNvPr id="15363" name="Line 9"/>
          <p:cNvSpPr>
            <a:spLocks noChangeShapeType="1"/>
          </p:cNvSpPr>
          <p:nvPr/>
        </p:nvSpPr>
        <p:spPr bwMode="auto">
          <a:xfrm flipH="1" flipV="1">
            <a:off x="5486400" y="1981200"/>
            <a:ext cx="838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82296" tIns="41148" rIns="82296" bIns="41148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Text Box 21"/>
          <p:cNvSpPr txBox="1">
            <a:spLocks/>
          </p:cNvSpPr>
          <p:nvPr/>
        </p:nvSpPr>
        <p:spPr bwMode="auto">
          <a:xfrm>
            <a:off x="7464425" y="68263"/>
            <a:ext cx="1705721" cy="36009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82296" tIns="41148" rIns="82296" bIns="41148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SSD+ </a:t>
            </a:r>
            <a:r>
              <a:rPr lang="en-US" sz="1800" dirty="0"/>
              <a:t>R=</a:t>
            </a:r>
            <a:r>
              <a:rPr lang="en-US" sz="1800" dirty="0" smtClean="0"/>
              <a:t>22cm</a:t>
            </a:r>
            <a:endParaRPr lang="en-US" sz="1800" dirty="0"/>
          </a:p>
        </p:txBody>
      </p:sp>
      <p:sp>
        <p:nvSpPr>
          <p:cNvPr id="15365" name="Text Box 22"/>
          <p:cNvSpPr txBox="1">
            <a:spLocks/>
          </p:cNvSpPr>
          <p:nvPr/>
        </p:nvSpPr>
        <p:spPr bwMode="auto">
          <a:xfrm>
            <a:off x="4038600" y="4114800"/>
            <a:ext cx="1363663" cy="3603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82296" tIns="41148" rIns="82296" bIns="41148">
            <a:prstTxWarp prst="textNoShape">
              <a:avLst/>
            </a:prstTxWarp>
            <a:spAutoFit/>
          </a:bodyPr>
          <a:lstStyle/>
          <a:p>
            <a:r>
              <a:rPr lang="en-US" sz="1800"/>
              <a:t>IST R=14cm</a:t>
            </a:r>
          </a:p>
        </p:txBody>
      </p:sp>
      <p:sp>
        <p:nvSpPr>
          <p:cNvPr id="15366" name="Text Box 23"/>
          <p:cNvSpPr txBox="1">
            <a:spLocks/>
          </p:cNvSpPr>
          <p:nvPr/>
        </p:nvSpPr>
        <p:spPr bwMode="auto">
          <a:xfrm>
            <a:off x="3352800" y="1773238"/>
            <a:ext cx="2133600" cy="3293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 lIns="82296" tIns="41148" rIns="82296" bIns="41148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Pixel 1-2 R=2.5, 8cm</a:t>
            </a:r>
          </a:p>
        </p:txBody>
      </p:sp>
      <p:sp>
        <p:nvSpPr>
          <p:cNvPr id="15367" name="Line 6"/>
          <p:cNvSpPr>
            <a:spLocks noChangeShapeType="1"/>
          </p:cNvSpPr>
          <p:nvPr/>
        </p:nvSpPr>
        <p:spPr bwMode="auto">
          <a:xfrm flipV="1">
            <a:off x="7954963" y="479425"/>
            <a:ext cx="342900" cy="412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82296" tIns="41148" rIns="82296" bIns="41148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517241" y="4610100"/>
            <a:ext cx="7169559" cy="1638300"/>
            <a:chOff x="959" y="3184"/>
            <a:chExt cx="5321" cy="1520"/>
          </a:xfrm>
        </p:grpSpPr>
        <p:pic>
          <p:nvPicPr>
            <p:cNvPr id="15384" name="Picture 4"/>
            <p:cNvPicPr>
              <a:picLocks noChangeAspect="1" noChangeArrowheads="1"/>
            </p:cNvPicPr>
            <p:nvPr/>
          </p:nvPicPr>
          <p:blipFill>
            <a:blip r:embed="rId4"/>
            <a:srcRect l="24960"/>
            <a:stretch>
              <a:fillRect/>
            </a:stretch>
          </p:blipFill>
          <p:spPr bwMode="auto">
            <a:xfrm>
              <a:off x="960" y="3184"/>
              <a:ext cx="5320" cy="15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5385" name="Rectangle 25"/>
            <p:cNvSpPr>
              <a:spLocks/>
            </p:cNvSpPr>
            <p:nvPr/>
          </p:nvSpPr>
          <p:spPr bwMode="auto">
            <a:xfrm>
              <a:off x="1248" y="3352"/>
              <a:ext cx="672" cy="43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6" name="Rectangle 26"/>
            <p:cNvSpPr>
              <a:spLocks/>
            </p:cNvSpPr>
            <p:nvPr/>
          </p:nvSpPr>
          <p:spPr bwMode="auto">
            <a:xfrm>
              <a:off x="959" y="3874"/>
              <a:ext cx="960" cy="62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7" name="Text Box 27"/>
            <p:cNvSpPr txBox="1">
              <a:spLocks/>
            </p:cNvSpPr>
            <p:nvPr/>
          </p:nvSpPr>
          <p:spPr bwMode="auto">
            <a:xfrm>
              <a:off x="1034" y="3808"/>
              <a:ext cx="587" cy="7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/>
                <a:t>SSD+</a:t>
              </a:r>
            </a:p>
            <a:p>
              <a:r>
                <a:rPr lang="en-US" sz="1600" dirty="0"/>
                <a:t>IST</a:t>
              </a:r>
            </a:p>
            <a:p>
              <a:r>
                <a:rPr lang="en-US" sz="1600" dirty="0"/>
                <a:t>PIXEL</a:t>
              </a:r>
            </a:p>
          </p:txBody>
        </p:sp>
      </p:grpSp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>
          <a:xfrm>
            <a:off x="389415" y="0"/>
            <a:ext cx="2125185" cy="6096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HFT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533400"/>
            <a:ext cx="1390650" cy="369888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omic Sans MS" charset="0"/>
              </a:rPr>
              <a:t>Technology</a:t>
            </a:r>
          </a:p>
        </p:txBody>
      </p:sp>
      <p:pic>
        <p:nvPicPr>
          <p:cNvPr id="15371" name="Picture 2" descr="C:\Documents and Settings\Howard Wieman\My Documents\aps project\mechanical\PXL phase 1 oct 24 2008 A\two half cylinders sector cluster.jpg"/>
          <p:cNvPicPr>
            <a:picLocks noChangeAspect="1" noChangeArrowheads="1"/>
          </p:cNvPicPr>
          <p:nvPr/>
        </p:nvPicPr>
        <p:blipFill>
          <a:blip r:embed="rId5"/>
          <a:srcRect l="21875" t="10330" r="14583" b="8754"/>
          <a:stretch>
            <a:fillRect/>
          </a:stretch>
        </p:blipFill>
        <p:spPr bwMode="auto">
          <a:xfrm>
            <a:off x="9690100" y="16621125"/>
            <a:ext cx="28479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2" descr="C:\Documents and Settings\Howard Wieman\My Documents\aps project\mechanical\PXL phase 1 oct 24 2008 A\two half cylinders sector cluster.jpg"/>
          <p:cNvPicPr>
            <a:picLocks noChangeAspect="1" noChangeArrowheads="1"/>
          </p:cNvPicPr>
          <p:nvPr/>
        </p:nvPicPr>
        <p:blipFill>
          <a:blip r:embed="rId5"/>
          <a:srcRect l="21875" t="10330" r="14583" b="8754"/>
          <a:stretch>
            <a:fillRect/>
          </a:stretch>
        </p:blipFill>
        <p:spPr bwMode="auto">
          <a:xfrm>
            <a:off x="9842500" y="16773525"/>
            <a:ext cx="28479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4" descr="C:\Documents and Settings\Howard Wieman\My Documents\aps project\mechanical\PXL phase 1 oct 24 2008 A\two half cylinders sector cluster.jpg"/>
          <p:cNvPicPr>
            <a:picLocks noChangeAspect="1" noChangeArrowheads="1"/>
          </p:cNvPicPr>
          <p:nvPr/>
        </p:nvPicPr>
        <p:blipFill>
          <a:blip r:embed="rId5"/>
          <a:srcRect l="21875" t="10330" r="14583" b="8754"/>
          <a:stretch>
            <a:fillRect/>
          </a:stretch>
        </p:blipFill>
        <p:spPr bwMode="auto">
          <a:xfrm>
            <a:off x="762000" y="1138238"/>
            <a:ext cx="259080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6200" y="3200400"/>
            <a:ext cx="3963988" cy="1276350"/>
            <a:chOff x="8569325" y="19308763"/>
            <a:chExt cx="4856163" cy="1612900"/>
          </a:xfrm>
        </p:grpSpPr>
        <p:pic>
          <p:nvPicPr>
            <p:cNvPr id="15379" name="Picture 26" descr="IST_lay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172825" y="19308763"/>
              <a:ext cx="2252663" cy="161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27" descr="IST_Ladd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569325" y="19851688"/>
              <a:ext cx="2197100" cy="8874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5381" name="Rectangle 28"/>
            <p:cNvSpPr>
              <a:spLocks noChangeArrowheads="1"/>
            </p:cNvSpPr>
            <p:nvPr/>
          </p:nvSpPr>
          <p:spPr bwMode="auto">
            <a:xfrm rot="1330168">
              <a:off x="11317288" y="19743738"/>
              <a:ext cx="1420812" cy="18573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382" name="Line 338"/>
            <p:cNvSpPr>
              <a:spLocks noChangeShapeType="1"/>
            </p:cNvSpPr>
            <p:nvPr/>
          </p:nvSpPr>
          <p:spPr bwMode="auto">
            <a:xfrm flipV="1">
              <a:off x="10742613" y="19653250"/>
              <a:ext cx="635000" cy="1936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383" name="Line 339"/>
            <p:cNvSpPr>
              <a:spLocks noChangeShapeType="1"/>
            </p:cNvSpPr>
            <p:nvPr/>
          </p:nvSpPr>
          <p:spPr bwMode="auto">
            <a:xfrm flipV="1">
              <a:off x="10775950" y="20200938"/>
              <a:ext cx="1897063" cy="5429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cxnSp>
        <p:nvCxnSpPr>
          <p:cNvPr id="15375" name="Straight Arrow Connector 32"/>
          <p:cNvCxnSpPr>
            <a:cxnSpLocks noChangeShapeType="1"/>
            <a:stCxn id="15366" idx="3"/>
          </p:cNvCxnSpPr>
          <p:nvPr/>
        </p:nvCxnSpPr>
        <p:spPr bwMode="auto">
          <a:xfrm>
            <a:off x="5486400" y="1937899"/>
            <a:ext cx="457200" cy="57670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6" name="Straight Arrow Connector 34"/>
          <p:cNvCxnSpPr>
            <a:cxnSpLocks noChangeShapeType="1"/>
          </p:cNvCxnSpPr>
          <p:nvPr/>
        </p:nvCxnSpPr>
        <p:spPr bwMode="auto">
          <a:xfrm flipV="1">
            <a:off x="4038600" y="3048000"/>
            <a:ext cx="1600200" cy="1066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" name="TextBox 25"/>
          <p:cNvSpPr txBox="1"/>
          <p:nvPr/>
        </p:nvSpPr>
        <p:spPr>
          <a:xfrm>
            <a:off x="7331075" y="3256937"/>
            <a:ext cx="178854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New beam pipe</a:t>
            </a:r>
          </a:p>
        </p:txBody>
      </p:sp>
      <p:cxnSp>
        <p:nvCxnSpPr>
          <p:cNvPr id="15378" name="Straight Arrow Connector 27"/>
          <p:cNvCxnSpPr>
            <a:cxnSpLocks noChangeShapeType="1"/>
            <a:stCxn id="26" idx="1"/>
          </p:cNvCxnSpPr>
          <p:nvPr/>
        </p:nvCxnSpPr>
        <p:spPr bwMode="auto">
          <a:xfrm rot="10800000">
            <a:off x="6680201" y="2374901"/>
            <a:ext cx="650875" cy="106670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1525" y="0"/>
            <a:ext cx="1616075" cy="101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19"/>
          <p:cNvSpPr txBox="1">
            <a:spLocks/>
          </p:cNvSpPr>
          <p:nvPr/>
        </p:nvSpPr>
        <p:spPr bwMode="auto">
          <a:xfrm>
            <a:off x="1768476" y="68263"/>
            <a:ext cx="2185214" cy="738664"/>
          </a:xfrm>
          <a:prstGeom prst="rect">
            <a:avLst/>
          </a:prstGeom>
          <a:solidFill>
            <a:srgbClr val="D2D2F4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400" dirty="0">
                <a:latin typeface="Comic Sans MS" charset="0"/>
                <a:ea typeface="Arial Black" charset="0"/>
                <a:cs typeface="Arial Black" charset="0"/>
              </a:rPr>
              <a:t> Low mass</a:t>
            </a:r>
            <a:r>
              <a:rPr lang="en-US" sz="1400" baseline="-25000" dirty="0">
                <a:latin typeface="Comic Sans MS" charset="0"/>
                <a:ea typeface="Arial Black" charset="0"/>
                <a:cs typeface="Arial Black" charset="0"/>
              </a:rPr>
              <a:t> </a:t>
            </a:r>
            <a:r>
              <a:rPr lang="en-US" sz="1400" dirty="0">
                <a:latin typeface="Comic Sans MS" charset="0"/>
                <a:ea typeface="Arial Black" charset="0"/>
                <a:cs typeface="Arial Black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1400" dirty="0">
                <a:latin typeface="Comic Sans MS" charset="0"/>
                <a:ea typeface="Arial Black" charset="0"/>
                <a:cs typeface="Arial Black" charset="0"/>
              </a:rPr>
              <a:t> Near the event vertex</a:t>
            </a:r>
          </a:p>
          <a:p>
            <a:pPr>
              <a:buFontTx/>
              <a:buChar char="•"/>
            </a:pPr>
            <a:r>
              <a:rPr lang="en-US" sz="1400" dirty="0">
                <a:latin typeface="Comic Sans MS" charset="0"/>
                <a:ea typeface="Arial Black" charset="0"/>
                <a:cs typeface="Arial Black" charset="0"/>
              </a:rPr>
              <a:t> Active pixels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152400" y="6172200"/>
            <a:ext cx="871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Pointing resolution ~25 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m@1 </a:t>
            </a:r>
            <a:r>
              <a:rPr lang="en-US" b="1" dirty="0" err="1" smtClean="0">
                <a:solidFill>
                  <a:srgbClr val="FF0000"/>
                </a:solidFill>
              </a:rPr>
              <a:t>GeV/c</a:t>
            </a:r>
            <a:r>
              <a:rPr lang="en-US" b="1" dirty="0" smtClean="0">
                <a:solidFill>
                  <a:srgbClr val="FF0000"/>
                </a:solidFill>
              </a:rPr>
              <a:t> to resolve average decay length ~80 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>
          <a:xfrm>
            <a:off x="8560242" y="6324600"/>
            <a:ext cx="278958" cy="365125"/>
          </a:xfrm>
        </p:spPr>
        <p:txBody>
          <a:bodyPr/>
          <a:lstStyle/>
          <a:p>
            <a:fld id="{562AC69B-26D9-7547-918A-9FAAA0253FB2}" type="slidenum">
              <a:rPr lang="en-US" sz="1200" smtClean="0"/>
              <a:pPr/>
              <a:t>7</a:t>
            </a:fld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069187"/>
            <a:ext cx="4038600" cy="3636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298" y="412750"/>
            <a:ext cx="4133852" cy="26588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" y="76200"/>
            <a:ext cx="466531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200 </a:t>
            </a:r>
            <a:r>
              <a:rPr lang="en-US" sz="24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GeV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DATA with old Silicon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4200" y="240268"/>
            <a:ext cx="179350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TPC only 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Cu+Cu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3745468"/>
            <a:ext cx="253390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TPC+SVT+SSD 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Au+Au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447800"/>
            <a:ext cx="4595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  (Relatively) low significance peaks have already been observed in the DATA but of limited physics reach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343400"/>
            <a:ext cx="4711698" cy="2362200"/>
          </a:xfrm>
          <a:prstGeom prst="rect">
            <a:avLst/>
          </a:prstGeom>
          <a:ln w="539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1524000" y="4343400"/>
            <a:ext cx="1279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STAR preliminary</a:t>
            </a:r>
            <a:endParaRPr lang="en-US" sz="11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575305" y="6324600"/>
            <a:ext cx="263895" cy="304800"/>
          </a:xfrm>
        </p:spPr>
        <p:txBody>
          <a:bodyPr/>
          <a:lstStyle/>
          <a:p>
            <a:pPr>
              <a:defRPr/>
            </a:pPr>
            <a:fld id="{C37F20B9-CA42-5D45-9417-75B7DC7607AD}" type="slidenum">
              <a:rPr lang="en-US" sz="1200" smtClean="0"/>
              <a:pPr>
                <a:defRPr/>
              </a:pPr>
              <a:t>8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609599"/>
            <a:ext cx="3949700" cy="449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70337" y="1066800"/>
            <a:ext cx="441166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 HFT has the capacity to  reconstruct the displaced vertex of </a:t>
            </a:r>
          </a:p>
          <a:p>
            <a:endParaRPr lang="en-US" dirty="0" smtClean="0"/>
          </a:p>
          <a:p>
            <a:r>
              <a:rPr lang="en-US" dirty="0" smtClean="0"/>
              <a:t>D</a:t>
            </a:r>
            <a:r>
              <a:rPr lang="en-US" baseline="30000" dirty="0" smtClean="0"/>
              <a:t>0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latin typeface="+mj-lt"/>
                <a:ea typeface="Wingdings"/>
                <a:cs typeface="Wingdings"/>
              </a:rPr>
              <a:t> </a:t>
            </a:r>
            <a:r>
              <a:rPr lang="en-US" dirty="0" smtClean="0"/>
              <a:t>K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π</a:t>
            </a:r>
            <a:r>
              <a:rPr lang="en-US" dirty="0" smtClean="0">
                <a:latin typeface="+mj-lt"/>
                <a:ea typeface="Wingdings"/>
                <a:cs typeface="Wingdings"/>
              </a:rPr>
              <a:t> </a:t>
            </a:r>
            <a:r>
              <a:rPr lang="en-US" dirty="0" smtClean="0"/>
              <a:t>(B.R 3.8%, </a:t>
            </a:r>
            <a:r>
              <a:rPr lang="en-US" dirty="0" err="1" smtClean="0">
                <a:ea typeface="Wingdings"/>
                <a:cs typeface="Wingdings"/>
              </a:rPr>
              <a:t>c</a:t>
            </a:r>
            <a:r>
              <a:rPr lang="en-US" dirty="0" err="1" smtClean="0">
                <a:latin typeface="Wingdings 3" charset="2"/>
                <a:ea typeface="Wingdings"/>
                <a:cs typeface="Wingdings 3" charset="2"/>
              </a:rPr>
              <a:t>τ</a:t>
            </a:r>
            <a:r>
              <a:rPr lang="en-US" dirty="0" smtClean="0">
                <a:ea typeface="Wingdings"/>
                <a:cs typeface="Wingdings 3" charset="2"/>
              </a:rPr>
              <a:t> = 123</a:t>
            </a:r>
            <a:r>
              <a:rPr lang="en-US" dirty="0" smtClean="0">
                <a:latin typeface="Wingdings 3" charset="2"/>
                <a:ea typeface="Wingdings"/>
                <a:cs typeface="Wingdings 3" charset="2"/>
              </a:rPr>
              <a:t>μ</a:t>
            </a:r>
            <a:r>
              <a:rPr lang="en-US" dirty="0" smtClean="0">
                <a:ea typeface="Wingdings"/>
                <a:cs typeface="Wingdings 3" charset="2"/>
              </a:rPr>
              <a:t>m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Λ</a:t>
            </a:r>
            <a:r>
              <a:rPr lang="en-US" baseline="-25000" dirty="0" err="1" smtClean="0"/>
              <a:t>c</a:t>
            </a:r>
            <a:r>
              <a:rPr lang="en-US" dirty="0" smtClean="0"/>
              <a:t>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latin typeface="+mj-lt"/>
                <a:ea typeface="Wingdings"/>
                <a:cs typeface="Wingdings"/>
              </a:rPr>
              <a:t>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π</a:t>
            </a:r>
            <a:r>
              <a:rPr lang="en-US" dirty="0" err="1" smtClean="0">
                <a:latin typeface="+mj-lt"/>
                <a:ea typeface="Wingdings"/>
                <a:cs typeface="Wingdings"/>
              </a:rPr>
              <a:t>Kp</a:t>
            </a:r>
            <a:r>
              <a:rPr lang="en-US" dirty="0" smtClean="0">
                <a:latin typeface="+mj-lt"/>
                <a:ea typeface="Wingdings"/>
                <a:cs typeface="Wingdings"/>
              </a:rPr>
              <a:t> (B. R. 5.0%, </a:t>
            </a:r>
            <a:r>
              <a:rPr lang="en-US" dirty="0" err="1" smtClean="0">
                <a:latin typeface="+mj-lt"/>
                <a:ea typeface="Wingdings"/>
                <a:cs typeface="Wingdings"/>
              </a:rPr>
              <a:t>c</a:t>
            </a:r>
            <a:r>
              <a:rPr lang="en-US" dirty="0" err="1" smtClean="0">
                <a:latin typeface="Wingdings 3" charset="2"/>
                <a:ea typeface="Wingdings"/>
                <a:cs typeface="Wingdings 3" charset="2"/>
              </a:rPr>
              <a:t>τ</a:t>
            </a:r>
            <a:r>
              <a:rPr lang="en-US" dirty="0" smtClean="0">
                <a:latin typeface="+mj-lt"/>
                <a:ea typeface="Wingdings"/>
                <a:cs typeface="Wingdings 3" charset="2"/>
              </a:rPr>
              <a:t> = 59.9</a:t>
            </a:r>
            <a:r>
              <a:rPr lang="en-US" dirty="0" smtClean="0">
                <a:latin typeface="Wingdings 3" charset="2"/>
                <a:ea typeface="Wingdings"/>
                <a:cs typeface="Wingdings 3" charset="2"/>
              </a:rPr>
              <a:t>μ</a:t>
            </a:r>
            <a:r>
              <a:rPr lang="en-US" dirty="0" smtClean="0">
                <a:latin typeface="+mj-lt"/>
                <a:ea typeface="Wingdings"/>
                <a:cs typeface="Wingdings 3" charset="2"/>
              </a:rPr>
              <a:t>m)</a:t>
            </a:r>
            <a:endParaRPr lang="en-US" dirty="0" smtClean="0">
              <a:latin typeface="Wingdings 3" charset="2"/>
              <a:cs typeface="Wingdings 3" charset="2"/>
            </a:endParaRPr>
          </a:p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Comic Sans MS Bold"/>
                <a:cs typeface="Comic Sans MS Bold"/>
              </a:rPr>
              <a:t>Hadronic reconstruction with HFT</a:t>
            </a:r>
            <a:endParaRPr lang="en-US" sz="3200" dirty="0">
              <a:solidFill>
                <a:srgbClr val="0000FF"/>
              </a:solidFill>
              <a:latin typeface="Comic Sans MS Bold"/>
              <a:cs typeface="Comic Sans MS Bol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603" y="2821128"/>
            <a:ext cx="4800397" cy="3300274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228600" cy="304800"/>
          </a:xfrm>
        </p:spPr>
        <p:txBody>
          <a:bodyPr/>
          <a:lstStyle/>
          <a:p>
            <a:pPr>
              <a:defRPr/>
            </a:pPr>
            <a:fld id="{C37F20B9-CA42-5D45-9417-75B7DC7607AD}" type="slidenum">
              <a:rPr lang="en-US" sz="1200" smtClean="0"/>
              <a:pPr>
                <a:defRPr/>
              </a:pPr>
              <a:t>9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63320</TotalTime>
  <Words>2736</Words>
  <Application>Microsoft Macintosh PowerPoint</Application>
  <PresentationFormat>On-screen Show (4:3)</PresentationFormat>
  <Paragraphs>456</Paragraphs>
  <Slides>38</Slides>
  <Notes>23</Notes>
  <HiddenSlides>0</HiddenSlides>
  <MMClips>0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Office Theme</vt:lpstr>
      <vt:lpstr>???</vt:lpstr>
      <vt:lpstr>Equation</vt:lpstr>
      <vt:lpstr>Document</vt:lpstr>
      <vt:lpstr>Slide 1</vt:lpstr>
      <vt:lpstr>Outline</vt:lpstr>
      <vt:lpstr>The Bottom Line</vt:lpstr>
      <vt:lpstr>Slide 4</vt:lpstr>
      <vt:lpstr>STAR Physics Program </vt:lpstr>
      <vt:lpstr>Heavy Quark Energy Loss</vt:lpstr>
      <vt:lpstr>HFT</vt:lpstr>
      <vt:lpstr>Slide 8</vt:lpstr>
      <vt:lpstr>Hadronic reconstruction with HFT</vt:lpstr>
      <vt:lpstr>HFT Performance example on the D0 ➝ Kπ reconstruction</vt:lpstr>
      <vt:lpstr>Heavy Quark Production</vt:lpstr>
      <vt:lpstr>HFT - Charm Hadron v2</vt:lpstr>
      <vt:lpstr>HFT - Charm Hadron RCP</vt:lpstr>
      <vt:lpstr>ΛC Measurements</vt:lpstr>
      <vt:lpstr>Ds Reconstruction</vt:lpstr>
      <vt:lpstr>Slide 16</vt:lpstr>
      <vt:lpstr>Strategies for Bottom Measurement</vt:lpstr>
      <vt:lpstr>c- and b-decay Electrons</vt:lpstr>
      <vt:lpstr>Summary</vt:lpstr>
      <vt:lpstr>Spares</vt:lpstr>
      <vt:lpstr>B-meson capabilities (in progress)</vt:lpstr>
      <vt:lpstr>HFT - Charm Hadron v2</vt:lpstr>
      <vt:lpstr>Ds Reconstruction</vt:lpstr>
      <vt:lpstr>ΛC Measurements</vt:lpstr>
      <vt:lpstr>Slide 25</vt:lpstr>
      <vt:lpstr>Slide 26</vt:lpstr>
      <vt:lpstr>Challenge: e.g. D0 decay length </vt:lpstr>
      <vt:lpstr>Slide 28</vt:lpstr>
      <vt:lpstr>Partonic Energy Loss at RHIC</vt:lpstr>
      <vt:lpstr>Slide 30</vt:lpstr>
      <vt:lpstr>Quark Masses</vt:lpstr>
      <vt:lpstr>Requirement for the HFT</vt:lpstr>
      <vt:lpstr>Slide 33</vt:lpstr>
      <vt:lpstr> -meson Flow: Partonic Flow</vt:lpstr>
      <vt:lpstr>Charm Cross Sections at RHIC</vt:lpstr>
      <vt:lpstr>SVT+SSD D0-vertex resolution (simulation)</vt:lpstr>
      <vt:lpstr>Charm Baryon/Meson Ratios</vt:lpstr>
      <vt:lpstr>The di-Lepton Program at STAR TOF + TPC + HFT</vt:lpstr>
    </vt:vector>
  </TitlesOfParts>
  <Company>LBNL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Nu/Xu</dc:creator>
  <cp:lastModifiedBy>Jaiby Joseph</cp:lastModifiedBy>
  <cp:revision>493</cp:revision>
  <cp:lastPrinted>2009-09-03T20:50:23Z</cp:lastPrinted>
  <dcterms:created xsi:type="dcterms:W3CDTF">2011-02-23T17:22:26Z</dcterms:created>
  <dcterms:modified xsi:type="dcterms:W3CDTF">2011-02-23T19:27:21Z</dcterms:modified>
</cp:coreProperties>
</file>