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19"/>
  </p:notesMasterIdLst>
  <p:handoutMasterIdLst>
    <p:handoutMasterId r:id="rId20"/>
  </p:handoutMasterIdLst>
  <p:sldIdLst>
    <p:sldId id="293" r:id="rId2"/>
    <p:sldId id="746" r:id="rId3"/>
    <p:sldId id="791" r:id="rId4"/>
    <p:sldId id="792" r:id="rId5"/>
    <p:sldId id="793" r:id="rId6"/>
    <p:sldId id="794" r:id="rId7"/>
    <p:sldId id="738" r:id="rId8"/>
    <p:sldId id="789" r:id="rId9"/>
    <p:sldId id="795" r:id="rId10"/>
    <p:sldId id="691" r:id="rId11"/>
    <p:sldId id="796" r:id="rId12"/>
    <p:sldId id="692" r:id="rId13"/>
    <p:sldId id="797" r:id="rId14"/>
    <p:sldId id="799" r:id="rId15"/>
    <p:sldId id="798" r:id="rId16"/>
    <p:sldId id="800" r:id="rId17"/>
    <p:sldId id="801" r:id="rId18"/>
  </p:sldIdLst>
  <p:sldSz cx="9144000" cy="6858000" type="screen4x3"/>
  <p:notesSz cx="7099300" cy="10234613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CC"/>
    <a:srgbClr val="FF0000"/>
    <a:srgbClr val="9933FF"/>
    <a:srgbClr val="6600FF"/>
    <a:srgbClr val="C5ECED"/>
    <a:srgbClr val="2B9592"/>
    <a:srgbClr val="FF00FF"/>
    <a:srgbClr val="0099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 autoAdjust="0"/>
    <p:restoredTop sz="50075" autoAdjust="0"/>
  </p:normalViewPr>
  <p:slideViewPr>
    <p:cSldViewPr>
      <p:cViewPr>
        <p:scale>
          <a:sx n="128" d="100"/>
          <a:sy n="128" d="100"/>
        </p:scale>
        <p:origin x="14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866" y="-7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5D9D1718-76BD-462F-BDB9-278CA9AF58C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8548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04303DFC-812C-4B89-8EE9-0BCA41A8B6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9307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0CA6D7-CEF2-45C1-8EB1-8809F8E8C8FD}" type="slidenum">
              <a:rPr lang="en-US" altLang="zh-CN"/>
              <a:pPr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412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70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90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Something that ties together a wide range of topics in QCD: How do collective, many body phenomena arise from QCD.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8C43169-BA29-DE48-A8C2-78FCD1D47842}" type="slidenum">
              <a:rPr lang="en-US" sz="1200"/>
              <a:pPr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53570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5" name="Line 25"/>
          <p:cNvSpPr>
            <a:spLocks noChangeShapeType="1"/>
          </p:cNvSpPr>
          <p:nvPr userDrawn="1"/>
        </p:nvSpPr>
        <p:spPr bwMode="auto">
          <a:xfrm>
            <a:off x="1055688" y="836613"/>
            <a:ext cx="7620000" cy="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72" name="Rectangle 32"/>
          <p:cNvSpPr>
            <a:spLocks noChangeArrowheads="1"/>
          </p:cNvSpPr>
          <p:nvPr userDrawn="1"/>
        </p:nvSpPr>
        <p:spPr bwMode="auto">
          <a:xfrm>
            <a:off x="8458200" y="6496050"/>
            <a:ext cx="5746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fld id="{62FDC060-41D7-48B4-882B-B013999B69F9}" type="slidenum">
              <a:rPr lang="en-US" altLang="zh-CN" sz="1500" b="1"/>
              <a:pPr algn="l">
                <a:defRPr/>
              </a:pPr>
              <a:t>‹#›</a:t>
            </a:fld>
            <a:endParaRPr lang="en-US" altLang="zh-CN" sz="1500" b="1"/>
          </a:p>
        </p:txBody>
      </p:sp>
      <p:sp>
        <p:nvSpPr>
          <p:cNvPr id="10274" name="Line 34"/>
          <p:cNvSpPr>
            <a:spLocks noChangeShapeType="1"/>
          </p:cNvSpPr>
          <p:nvPr userDrawn="1"/>
        </p:nvSpPr>
        <p:spPr bwMode="auto">
          <a:xfrm>
            <a:off x="230188" y="6453188"/>
            <a:ext cx="8553450" cy="254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4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tiff"/><Relationship Id="rId14" Type="http://schemas.openxmlformats.org/officeDocument/2006/relationships/image" Target="../media/image15.png"/><Relationship Id="rId15" Type="http://schemas.openxmlformats.org/officeDocument/2006/relationships/image" Target="../media/image1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hyperlink" Target="http://www.star.bnl.gov/protected/spectra/ruanlj/TOFrpaper/tofr_beta_p_prplot.gif" TargetMode="External"/><Relationship Id="rId6" Type="http://schemas.openxmlformats.org/officeDocument/2006/relationships/image" Target="../media/image9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6.png"/><Relationship Id="rId9" Type="http://schemas.openxmlformats.org/officeDocument/2006/relationships/image" Target="../media/image10.jpeg"/><Relationship Id="rId10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8.tif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179512" y="1263757"/>
            <a:ext cx="28803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6600FF"/>
                </a:solidFill>
              </a:rPr>
              <a:t>Zhangbu Xu</a:t>
            </a:r>
          </a:p>
          <a:p>
            <a:endParaRPr lang="en-US" altLang="zh-CN" sz="2400" dirty="0" smtClean="0">
              <a:solidFill>
                <a:srgbClr val="6600FF"/>
              </a:solidFill>
            </a:endParaRPr>
          </a:p>
          <a:p>
            <a:r>
              <a:rPr lang="en-US" altLang="zh-CN" sz="2400" baseline="30000" dirty="0" smtClean="0">
                <a:solidFill>
                  <a:srgbClr val="6600FF"/>
                </a:solidFill>
              </a:rPr>
              <a:t>For the STAR Collaboration</a:t>
            </a:r>
            <a:endParaRPr lang="en-US" altLang="zh-CN" sz="2800" baseline="30000" dirty="0">
              <a:solidFill>
                <a:srgbClr val="6600FF"/>
              </a:solidFill>
            </a:endParaRPr>
          </a:p>
        </p:txBody>
      </p:sp>
      <p:sp>
        <p:nvSpPr>
          <p:cNvPr id="1031" name="Line 10"/>
          <p:cNvSpPr>
            <a:spLocks noChangeShapeType="1"/>
          </p:cNvSpPr>
          <p:nvPr/>
        </p:nvSpPr>
        <p:spPr bwMode="auto">
          <a:xfrm flipV="1">
            <a:off x="539551" y="980728"/>
            <a:ext cx="7893050" cy="0"/>
          </a:xfrm>
          <a:prstGeom prst="line">
            <a:avLst/>
          </a:prstGeom>
          <a:noFill/>
          <a:ln w="44450">
            <a:solidFill>
              <a:srgbClr val="66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715272" y="350043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2" descr="https://drupal.star.bnl.gov/STAR/files/userfiles/10/image/Miscellaneous/logos/STAR-logo-trans.gif"/>
          <p:cNvPicPr>
            <a:picLocks noChangeAspect="1" noChangeArrowheads="1"/>
          </p:cNvPicPr>
          <p:nvPr/>
        </p:nvPicPr>
        <p:blipFill>
          <a:blip r:embed="rId3" cstate="print"/>
          <a:srcRect r="19444"/>
          <a:stretch>
            <a:fillRect/>
          </a:stretch>
        </p:blipFill>
        <p:spPr bwMode="auto">
          <a:xfrm>
            <a:off x="-32924" y="50533"/>
            <a:ext cx="1447799" cy="609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/>
          <p:cNvSpPr txBox="1"/>
          <p:nvPr/>
        </p:nvSpPr>
        <p:spPr>
          <a:xfrm>
            <a:off x="3365481" y="895874"/>
            <a:ext cx="538933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sz="2000" dirty="0" smtClean="0"/>
              <a:t>Measure </a:t>
            </a:r>
            <a:r>
              <a:rPr lang="en-US" sz="2000" dirty="0"/>
              <a:t>C</a:t>
            </a:r>
            <a:r>
              <a:rPr lang="en-US" sz="2000" dirty="0" smtClean="0"/>
              <a:t>harge </a:t>
            </a:r>
            <a:r>
              <a:rPr lang="en-US" sz="2000" dirty="0"/>
              <a:t>S</a:t>
            </a:r>
            <a:r>
              <a:rPr lang="en-US" sz="2000" dirty="0" smtClean="0"/>
              <a:t>eparation</a:t>
            </a:r>
            <a:br>
              <a:rPr lang="en-US" sz="2000" dirty="0" smtClean="0"/>
            </a:br>
            <a:r>
              <a:rPr lang="en-US" dirty="0" smtClean="0"/>
              <a:t>QCD Topology Charge </a:t>
            </a:r>
            <a:endParaRPr lang="en-US" dirty="0"/>
          </a:p>
          <a:p>
            <a:pPr marL="342900" indent="-342900" algn="l">
              <a:buAutoNum type="arabicPeriod"/>
            </a:pPr>
            <a:r>
              <a:rPr lang="en-US" sz="2000" dirty="0" smtClean="0"/>
              <a:t>Signal vs background study </a:t>
            </a:r>
            <a:br>
              <a:rPr lang="en-US" sz="2000" dirty="0" smtClean="0"/>
            </a:br>
            <a:r>
              <a:rPr lang="en-US" sz="1600" dirty="0" smtClean="0"/>
              <a:t>(final-stage v2, initial colliding systems, rapidity, PID)</a:t>
            </a:r>
          </a:p>
          <a:p>
            <a:pPr marL="342900" indent="-342900" algn="l">
              <a:buAutoNum type="arabicPeriod"/>
            </a:pPr>
            <a:r>
              <a:rPr lang="en-US" sz="2000" dirty="0" smtClean="0"/>
              <a:t>Dissect the necessary conditions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US" dirty="0" smtClean="0"/>
              <a:t>Chiral Symmetry Restoration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US" dirty="0" smtClean="0"/>
              <a:t>Strong Magnetic Field</a:t>
            </a:r>
          </a:p>
          <a:p>
            <a:pPr marL="342900" indent="-342900" algn="l">
              <a:buAutoNum type="arabicPeriod"/>
            </a:pPr>
            <a:r>
              <a:rPr lang="en-US" sz="2000" dirty="0" smtClean="0"/>
              <a:t>Future Plans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2227" y="402855"/>
            <a:ext cx="7197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Chiral Magnet Effect, where are we?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8643" y="6090082"/>
            <a:ext cx="6686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FF"/>
                </a:solidFill>
              </a:rPr>
              <a:t>Rencontres de </a:t>
            </a:r>
            <a:r>
              <a:rPr lang="en-US" b="1" dirty="0" err="1" smtClean="0">
                <a:solidFill>
                  <a:srgbClr val="6600FF"/>
                </a:solidFill>
              </a:rPr>
              <a:t>Moriond</a:t>
            </a:r>
            <a:r>
              <a:rPr lang="en-US" b="1" dirty="0" smtClean="0">
                <a:solidFill>
                  <a:srgbClr val="6600FF"/>
                </a:solidFill>
              </a:rPr>
              <a:t>: QCD and High Energy Interactions</a:t>
            </a:r>
            <a:br>
              <a:rPr lang="en-US" b="1" dirty="0" smtClean="0">
                <a:solidFill>
                  <a:srgbClr val="6600FF"/>
                </a:solidFill>
              </a:rPr>
            </a:br>
            <a:r>
              <a:rPr lang="en-US" b="1" dirty="0" smtClean="0">
                <a:solidFill>
                  <a:srgbClr val="6600FF"/>
                </a:solidFill>
              </a:rPr>
              <a:t>LA THUILE, March 25- April 1, 2017</a:t>
            </a:r>
            <a:endParaRPr lang="en-US" b="1" dirty="0">
              <a:solidFill>
                <a:srgbClr val="6600FF"/>
              </a:solidFill>
            </a:endParaRPr>
          </a:p>
        </p:txBody>
      </p:sp>
      <p:pic>
        <p:nvPicPr>
          <p:cNvPr id="15" name="Picture 5" descr="BNL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304" y="6233791"/>
            <a:ext cx="1835696" cy="62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724" y="2995970"/>
            <a:ext cx="3532886" cy="292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screenshot_06252k_front_r1177002_t25_ev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0" y="2965882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ttp://www.sdu.edu.cn/2010/images/top22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13136"/>
            <a:ext cx="1475656" cy="40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078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QCD phase transition is a chiral phase transition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4286781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7678" y="2634734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PRL113(2014)</a:t>
            </a:r>
            <a:endParaRPr lang="en-US" dirty="0"/>
          </a:p>
        </p:txBody>
      </p:sp>
      <p:sp>
        <p:nvSpPr>
          <p:cNvPr id="12" name="object 8"/>
          <p:cNvSpPr/>
          <p:nvPr/>
        </p:nvSpPr>
        <p:spPr>
          <a:xfrm>
            <a:off x="4567064" y="3526780"/>
            <a:ext cx="4576936" cy="3024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6300192" y="3342114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PLB750(2015)</a:t>
            </a:r>
            <a:endParaRPr lang="en-US" dirty="0"/>
          </a:p>
        </p:txBody>
      </p:sp>
      <p:pic>
        <p:nvPicPr>
          <p:cNvPr id="14" name="Picture 13" descr="GYRAPPF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652120" y="837918"/>
            <a:ext cx="3491880" cy="2306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1254243"/>
            <a:ext cx="51780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Golden probe of chiral symmetry restoration:</a:t>
            </a:r>
            <a:br>
              <a:rPr lang="en-US" dirty="0" smtClean="0"/>
            </a:br>
            <a:r>
              <a:rPr lang="en-US" dirty="0" smtClean="0"/>
              <a:t>change vector meson (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dirty="0" err="1" smtClean="0"/>
              <a:t>→e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) spectral function</a:t>
            </a:r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STAR data (RHIC and SPS): </a:t>
            </a:r>
            <a:endParaRPr lang="en-US" dirty="0">
              <a:solidFill>
                <a:srgbClr val="0070C0"/>
              </a:solidFill>
            </a:endParaRPr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Consistent with continuous QGP radiation and 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broadening of vector meson in-medium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48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Global Hyperon Polarization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11958" y="1954049"/>
            <a:ext cx="4299739" cy="435527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61514" y="1954049"/>
            <a:ext cx="4650444" cy="2520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3340" y="1417638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arXiv:1701.06657 </a:t>
            </a:r>
          </a:p>
        </p:txBody>
      </p:sp>
      <p:sp>
        <p:nvSpPr>
          <p:cNvPr id="8" name="Rectangle 7"/>
          <p:cNvSpPr/>
          <p:nvPr/>
        </p:nvSpPr>
        <p:spPr>
          <a:xfrm>
            <a:off x="431289" y="1100946"/>
            <a:ext cx="46447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new tool to study QGP and </a:t>
            </a:r>
            <a:r>
              <a:rPr lang="en-US" sz="2000" dirty="0" smtClean="0"/>
              <a:t>relativistic Quantum fluid Vorticity in general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76920" y="4941168"/>
            <a:ext cx="3929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00CC"/>
                </a:solidFill>
              </a:rPr>
              <a:t>Non-zero global angular momentum </a:t>
            </a:r>
          </a:p>
          <a:p>
            <a:pPr algn="l"/>
            <a:r>
              <a:rPr lang="en-US" dirty="0" smtClean="0">
                <a:solidFill>
                  <a:srgbClr val="0000CC"/>
                </a:solidFill>
              </a:rPr>
              <a:t>transfer to hyperon polarization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689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QCD fluid responds to external field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0728"/>
            <a:ext cx="4117270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399306" y="2420888"/>
            <a:ext cx="620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55540" y="414908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B9592"/>
                </a:solidFill>
              </a:rPr>
              <a:t>difference</a:t>
            </a:r>
            <a:endParaRPr lang="en-US" b="1" dirty="0">
              <a:solidFill>
                <a:srgbClr val="2B959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0192" y="3131095"/>
            <a:ext cx="1596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STAR 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1336" y="2123728"/>
            <a:ext cx="504721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Positive Global Hyperon Polarization </a:t>
            </a:r>
            <a:br>
              <a:rPr lang="en-US" dirty="0" smtClean="0"/>
            </a:br>
            <a:r>
              <a:rPr lang="en-US" dirty="0" smtClean="0"/>
              <a:t>indicating a spin-orbit (</a:t>
            </a:r>
            <a:r>
              <a:rPr lang="en-US" dirty="0" err="1" smtClean="0"/>
              <a:t>Vortical</a:t>
            </a:r>
            <a:r>
              <a:rPr lang="en-US" dirty="0" smtClean="0"/>
              <a:t>) coupling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Current data not able to distinguish </a:t>
            </a:r>
            <a:br>
              <a:rPr lang="en-US" dirty="0" smtClean="0"/>
            </a:br>
            <a:r>
              <a:rPr lang="en-US" dirty="0" smtClean="0"/>
              <a:t>Lambda/</a:t>
            </a:r>
            <a:r>
              <a:rPr lang="en-US" dirty="0" err="1" smtClean="0"/>
              <a:t>AntiLambda</a:t>
            </a:r>
            <a:r>
              <a:rPr lang="en-US" dirty="0" smtClean="0"/>
              <a:t> polarization difference,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(potentially) Direct measure of </a:t>
            </a:r>
            <a:br>
              <a:rPr lang="en-US" dirty="0" smtClean="0"/>
            </a:br>
            <a:r>
              <a:rPr lang="en-US" dirty="0" smtClean="0"/>
              <a:t>Magnetic Field effect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Need &gt;x10 more data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4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96536"/>
            <a:ext cx="4023235" cy="2790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496944" cy="1224136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Coherent </a:t>
            </a:r>
            <a:r>
              <a:rPr lang="en-US" sz="3200" b="1" dirty="0" err="1" smtClean="0">
                <a:solidFill>
                  <a:srgbClr val="FF0000"/>
                </a:solidFill>
              </a:rPr>
              <a:t>photoproduction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/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in violent non-central A+A collisions?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" r="7169" b="1826"/>
          <a:stretch/>
        </p:blipFill>
        <p:spPr>
          <a:xfrm>
            <a:off x="5394960" y="836712"/>
            <a:ext cx="3749040" cy="2651760"/>
          </a:xfrm>
        </p:spPr>
      </p:pic>
      <p:pic>
        <p:nvPicPr>
          <p:cNvPr id="6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6232"/>
            <a:ext cx="4714148" cy="318433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90" y="1130320"/>
            <a:ext cx="1441637" cy="23759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764672"/>
            <a:ext cx="498726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Shower the nucleus with electromagnetic field</a:t>
            </a:r>
          </a:p>
          <a:p>
            <a:pPr algn="l"/>
            <a:endParaRPr lang="en-US" dirty="0"/>
          </a:p>
          <a:p>
            <a:pPr marL="285750" indent="-285750" algn="l">
              <a:buFont typeface="Arial" charset="0"/>
              <a:buChar char="•"/>
            </a:pPr>
            <a:r>
              <a:rPr lang="en-US" dirty="0" smtClean="0"/>
              <a:t>Non-central but not UPC </a:t>
            </a:r>
            <a:r>
              <a:rPr lang="en-US" dirty="0" err="1" smtClean="0"/>
              <a:t>photoproduction</a:t>
            </a:r>
            <a:r>
              <a:rPr lang="en-US" dirty="0" smtClean="0"/>
              <a:t> </a:t>
            </a:r>
          </a:p>
          <a:p>
            <a:pPr marL="285750" indent="-285750" algn="l">
              <a:buFont typeface="Arial" charset="0"/>
              <a:buChar char="•"/>
            </a:pPr>
            <a:endParaRPr lang="en-US" dirty="0"/>
          </a:p>
          <a:p>
            <a:pPr marL="285750" indent="-285750" algn="l">
              <a:buFont typeface="Arial" charset="0"/>
              <a:buChar char="•"/>
            </a:pPr>
            <a:r>
              <a:rPr lang="en-US" dirty="0" smtClean="0"/>
              <a:t>Large enhancement of </a:t>
            </a:r>
            <a:r>
              <a:rPr lang="en-US" dirty="0" err="1" smtClean="0"/>
              <a:t>dilepton</a:t>
            </a:r>
            <a:r>
              <a:rPr lang="en-US" dirty="0" smtClean="0"/>
              <a:t> and J/</a:t>
            </a:r>
            <a:r>
              <a:rPr lang="en-US" dirty="0" err="1" smtClean="0"/>
              <a:t>Ψ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production at very 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(&lt;150MeV)</a:t>
            </a:r>
          </a:p>
          <a:p>
            <a:pPr marL="285750" indent="-285750" algn="l">
              <a:buFont typeface="Arial" charset="0"/>
              <a:buChar char="•"/>
            </a:pPr>
            <a:endParaRPr lang="en-US" dirty="0"/>
          </a:p>
          <a:p>
            <a:pPr marL="285750" indent="-285750" algn="l">
              <a:buFont typeface="Arial" charset="0"/>
              <a:buChar char="•"/>
            </a:pPr>
            <a:r>
              <a:rPr lang="en-US" dirty="0" smtClean="0"/>
              <a:t>Consistent with strong electromagnetic field </a:t>
            </a:r>
            <a:br>
              <a:rPr lang="en-US" dirty="0" smtClean="0"/>
            </a:br>
            <a:r>
              <a:rPr lang="en-US" dirty="0" smtClean="0"/>
              <a:t>interacting with nucleus target collectively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412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48" y="990277"/>
            <a:ext cx="4782552" cy="4048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A decisive test with Isobars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5119546"/>
            <a:ext cx="50366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RHIC run in 2018: </a:t>
            </a:r>
          </a:p>
          <a:p>
            <a:pPr algn="l"/>
            <a:r>
              <a:rPr lang="en-US" dirty="0" err="1" smtClean="0"/>
              <a:t>Zr</a:t>
            </a:r>
            <a:r>
              <a:rPr lang="en-US" dirty="0" smtClean="0"/>
              <a:t> and Ru same geometry and mass;</a:t>
            </a:r>
            <a:br>
              <a:rPr lang="en-US" dirty="0" smtClean="0"/>
            </a:br>
            <a:r>
              <a:rPr lang="en-US" dirty="0" smtClean="0"/>
              <a:t>charge different by 10% (20% signal difference)</a:t>
            </a:r>
          </a:p>
          <a:p>
            <a:pPr algn="l"/>
            <a:r>
              <a:rPr lang="en-US" dirty="0" smtClean="0"/>
              <a:t>5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 smtClean="0"/>
              <a:t> effect with 20% (signal)+80% (background)</a:t>
            </a:r>
          </a:p>
          <a:p>
            <a:pPr algn="l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83568" y="1196752"/>
            <a:ext cx="3556220" cy="3240360"/>
            <a:chOff x="151684" y="1844824"/>
            <a:chExt cx="3556220" cy="32403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6949" r="63547"/>
            <a:stretch/>
          </p:blipFill>
          <p:spPr bwMode="auto">
            <a:xfrm>
              <a:off x="151684" y="2239902"/>
              <a:ext cx="3556220" cy="2845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ounded Rectangle 8"/>
            <p:cNvSpPr/>
            <p:nvPr/>
          </p:nvSpPr>
          <p:spPr>
            <a:xfrm rot="18900000">
              <a:off x="3043486" y="2363031"/>
              <a:ext cx="201949" cy="547121"/>
            </a:xfrm>
            <a:prstGeom prst="roundRect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 rot="18900000">
              <a:off x="2977017" y="2478430"/>
              <a:ext cx="121298" cy="118599"/>
            </a:xfrm>
            <a:prstGeom prst="roundRect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 rot="18900000">
              <a:off x="3181927" y="2682792"/>
              <a:ext cx="121298" cy="118599"/>
            </a:xfrm>
            <a:prstGeom prst="roundRect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4387617"/>
                </p:ext>
              </p:extLst>
            </p:nvPr>
          </p:nvGraphicFramePr>
          <p:xfrm>
            <a:off x="323528" y="1844824"/>
            <a:ext cx="3297063" cy="432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9" name="Equation" r:id="rId5" imgW="1841500" imgH="241300" progId="Equation.3">
                    <p:embed/>
                  </p:oleObj>
                </mc:Choice>
                <mc:Fallback>
                  <p:oleObj name="Equation" r:id="rId5" imgW="18415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528" y="1844824"/>
                          <a:ext cx="3297063" cy="432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6636469" y="1539017"/>
            <a:ext cx="179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1.2B </a:t>
            </a:r>
            <a:r>
              <a:rPr lang="en-US" sz="1400" dirty="0" err="1" smtClean="0"/>
              <a:t>minbias</a:t>
            </a:r>
            <a:r>
              <a:rPr lang="en-US" sz="1400" dirty="0" smtClean="0"/>
              <a:t> events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616434" y="5089025"/>
            <a:ext cx="31598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70C0"/>
                </a:solidFill>
              </a:rPr>
              <a:t>Dilepton</a:t>
            </a:r>
            <a:r>
              <a:rPr lang="en-US" sz="1600" dirty="0" smtClean="0">
                <a:solidFill>
                  <a:srgbClr val="0070C0"/>
                </a:solidFill>
              </a:rPr>
              <a:t> and J/</a:t>
            </a:r>
            <a:r>
              <a:rPr lang="en-US" sz="1600" dirty="0" err="1" smtClean="0">
                <a:solidFill>
                  <a:srgbClr val="0070C0"/>
                </a:solidFill>
              </a:rPr>
              <a:t>Ψ</a:t>
            </a:r>
            <a:r>
              <a:rPr lang="en-US" sz="1600" dirty="0" smtClean="0">
                <a:solidFill>
                  <a:srgbClr val="0070C0"/>
                </a:solidFill>
              </a:rPr>
              <a:t>: 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Coherent </a:t>
            </a:r>
            <a:r>
              <a:rPr lang="en-US" sz="1600" dirty="0" err="1">
                <a:solidFill>
                  <a:srgbClr val="0070C0"/>
                </a:solidFill>
              </a:rPr>
              <a:t>p</a:t>
            </a:r>
            <a:r>
              <a:rPr lang="en-US" sz="1600" dirty="0" err="1" smtClean="0">
                <a:solidFill>
                  <a:srgbClr val="0070C0"/>
                </a:solidFill>
              </a:rPr>
              <a:t>hotoproduction</a:t>
            </a:r>
            <a:r>
              <a:rPr lang="en-US" sz="1600" dirty="0" smtClean="0">
                <a:solidFill>
                  <a:srgbClr val="0070C0"/>
                </a:solidFill>
              </a:rPr>
              <a:t>: Z</a:t>
            </a:r>
            <a:r>
              <a:rPr lang="en-US" sz="1600" baseline="30000" dirty="0" smtClean="0">
                <a:solidFill>
                  <a:srgbClr val="0070C0"/>
                </a:solidFill>
              </a:rPr>
              <a:t>2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Photon-photon fusion: Z</a:t>
            </a:r>
            <a:r>
              <a:rPr lang="en-US" sz="1600" baseline="30000" dirty="0" smtClean="0">
                <a:solidFill>
                  <a:srgbClr val="0070C0"/>
                </a:solidFill>
              </a:rPr>
              <a:t>4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Hadronic interaction:  Z</a:t>
            </a:r>
            <a:r>
              <a:rPr lang="en-US" sz="1600" baseline="30000" dirty="0" smtClean="0">
                <a:solidFill>
                  <a:srgbClr val="0070C0"/>
                </a:solidFill>
              </a:rPr>
              <a:t>0</a:t>
            </a:r>
            <a:endParaRPr lang="en-US" sz="1600" baseline="3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6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Summary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980728"/>
            <a:ext cx="4896544" cy="547260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B050"/>
                </a:solidFill>
              </a:rPr>
              <a:t>Observed charge separation was examined in </a:t>
            </a:r>
            <a:r>
              <a:rPr lang="en-US" sz="2000" dirty="0" err="1" smtClean="0">
                <a:solidFill>
                  <a:srgbClr val="00B050"/>
                </a:solidFill>
              </a:rPr>
              <a:t>Au+Au</a:t>
            </a:r>
            <a:r>
              <a:rPr lang="en-US" sz="2000" dirty="0" smtClean="0">
                <a:solidFill>
                  <a:srgbClr val="00B050"/>
                </a:solidFill>
              </a:rPr>
              <a:t>, U+U, </a:t>
            </a:r>
            <a:r>
              <a:rPr lang="en-US" sz="2000" dirty="0" err="1" smtClean="0">
                <a:solidFill>
                  <a:srgbClr val="00B050"/>
                </a:solidFill>
              </a:rPr>
              <a:t>p+Au</a:t>
            </a:r>
            <a:r>
              <a:rPr lang="en-US" sz="2000" dirty="0" smtClean="0">
                <a:solidFill>
                  <a:srgbClr val="00B050"/>
                </a:solidFill>
              </a:rPr>
              <a:t> and </a:t>
            </a:r>
            <a:r>
              <a:rPr lang="en-US" sz="2000" dirty="0" err="1" smtClean="0">
                <a:solidFill>
                  <a:srgbClr val="00B050"/>
                </a:solidFill>
              </a:rPr>
              <a:t>d+Au</a:t>
            </a:r>
            <a:r>
              <a:rPr lang="en-US" sz="2000" smtClean="0">
                <a:solidFill>
                  <a:srgbClr val="00B050"/>
                </a:solidFill>
              </a:rPr>
              <a:t> </a:t>
            </a:r>
            <a:br>
              <a:rPr lang="en-US" sz="2000" smtClean="0">
                <a:solidFill>
                  <a:srgbClr val="00B050"/>
                </a:solidFill>
              </a:rPr>
            </a:br>
            <a:endParaRPr lang="en-US" sz="2000" dirty="0" smtClean="0">
              <a:solidFill>
                <a:srgbClr val="00B050"/>
              </a:solidFill>
            </a:endParaRPr>
          </a:p>
          <a:p>
            <a:r>
              <a:rPr lang="en-US" sz="1600" dirty="0" smtClean="0"/>
              <a:t>scaled with final-stage v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in peripheral and mid-central and close to zero with different v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in Central U+U and </a:t>
            </a:r>
            <a:r>
              <a:rPr lang="en-US" sz="1600" dirty="0" err="1" smtClean="0"/>
              <a:t>Au+Au</a:t>
            </a:r>
            <a:endParaRPr lang="en-US" sz="1600" dirty="0" smtClean="0"/>
          </a:p>
          <a:p>
            <a:r>
              <a:rPr lang="en-US" sz="1600" dirty="0" smtClean="0"/>
              <a:t>Qualitatively different rapidity distribution from central to peripheral A+A (</a:t>
            </a:r>
            <a:r>
              <a:rPr lang="en-US" sz="1600" dirty="0" err="1" smtClean="0"/>
              <a:t>p+A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Values depend on correlation conditions in </a:t>
            </a:r>
            <a:r>
              <a:rPr lang="en-US" sz="1600" dirty="0" err="1" smtClean="0"/>
              <a:t>p+Au</a:t>
            </a:r>
            <a:r>
              <a:rPr lang="en-US" sz="1600" dirty="0" smtClean="0"/>
              <a:t> and </a:t>
            </a:r>
            <a:r>
              <a:rPr lang="en-US" sz="1600" dirty="0" err="1" smtClean="0"/>
              <a:t>d+Au</a:t>
            </a:r>
            <a:endParaRPr lang="en-US" sz="1600" dirty="0" smtClean="0"/>
          </a:p>
          <a:p>
            <a:r>
              <a:rPr lang="en-US" sz="1600" dirty="0" smtClean="0"/>
              <a:t>Correct kaon ”sign” in Chiral Magnetic Wave</a:t>
            </a:r>
          </a:p>
          <a:p>
            <a:r>
              <a:rPr lang="en-US" sz="1600" dirty="0" smtClean="0"/>
              <a:t>Largest at beam energies (10-200GeV)</a:t>
            </a:r>
          </a:p>
          <a:p>
            <a:r>
              <a:rPr lang="en-US" sz="1600" dirty="0" smtClean="0"/>
              <a:t>Background (v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) and signal (B field) predicted to have similar centrality (geometry) dependence</a:t>
            </a:r>
          </a:p>
          <a:p>
            <a:r>
              <a:rPr lang="en-US" sz="1600" dirty="0" smtClean="0"/>
              <a:t>Isobar collisions will provide a decisive test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980728"/>
            <a:ext cx="4038600" cy="496855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B050"/>
                </a:solidFill>
              </a:rPr>
              <a:t>Investigation of two major necessary phenomena: </a:t>
            </a:r>
            <a:br>
              <a:rPr lang="en-US" sz="2000" dirty="0" smtClean="0">
                <a:solidFill>
                  <a:srgbClr val="00B050"/>
                </a:solidFill>
              </a:rPr>
            </a:br>
            <a:r>
              <a:rPr lang="en-US" sz="2000" dirty="0" smtClean="0">
                <a:solidFill>
                  <a:srgbClr val="00B050"/>
                </a:solidFill>
              </a:rPr>
              <a:t/>
            </a:r>
            <a:br>
              <a:rPr lang="en-US" sz="2000" dirty="0" smtClean="0">
                <a:solidFill>
                  <a:srgbClr val="00B050"/>
                </a:solidFill>
              </a:rPr>
            </a:br>
            <a:endParaRPr lang="en-US" sz="2000" dirty="0" smtClean="0">
              <a:solidFill>
                <a:srgbClr val="00B050"/>
              </a:solidFill>
            </a:endParaRPr>
          </a:p>
          <a:p>
            <a:r>
              <a:rPr lang="en-US" sz="1800" dirty="0" smtClean="0"/>
              <a:t>Chiral Symmetry Restoration: </a:t>
            </a:r>
            <a:br>
              <a:rPr lang="en-US" sz="1800" dirty="0" smtClean="0"/>
            </a:br>
            <a:r>
              <a:rPr lang="en-US" sz="1600" dirty="0" smtClean="0">
                <a:solidFill>
                  <a:srgbClr val="0070C0"/>
                </a:solidFill>
              </a:rPr>
              <a:t>observation of large excess of low-mass </a:t>
            </a:r>
            <a:r>
              <a:rPr lang="en-US" sz="1600" dirty="0" err="1" smtClean="0">
                <a:solidFill>
                  <a:srgbClr val="0070C0"/>
                </a:solidFill>
              </a:rPr>
              <a:t>dilepton</a:t>
            </a:r>
            <a:r>
              <a:rPr lang="en-US" sz="1600" dirty="0" smtClean="0">
                <a:solidFill>
                  <a:srgbClr val="0070C0"/>
                </a:solidFill>
              </a:rPr>
              <a:t>, consistent with vector </a:t>
            </a:r>
            <a:r>
              <a:rPr lang="en-US" sz="1600" dirty="0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1600" dirty="0" smtClean="0">
                <a:solidFill>
                  <a:srgbClr val="0070C0"/>
                </a:solidFill>
              </a:rPr>
              <a:t> in-medium</a:t>
            </a:r>
          </a:p>
          <a:p>
            <a:r>
              <a:rPr lang="en-US" sz="1800" dirty="0" smtClean="0"/>
              <a:t> Strong Magnetic Field: </a:t>
            </a:r>
          </a:p>
          <a:p>
            <a:pPr lvl="1"/>
            <a:r>
              <a:rPr lang="en-US" sz="1400" dirty="0" smtClean="0">
                <a:solidFill>
                  <a:srgbClr val="0070C0"/>
                </a:solidFill>
              </a:rPr>
              <a:t>Suggestive difference between Global Hyperon (</a:t>
            </a:r>
            <a:r>
              <a:rPr lang="en-US" sz="1400" dirty="0" err="1" smtClean="0">
                <a:solidFill>
                  <a:srgbClr val="0070C0"/>
                </a:solidFill>
              </a:rPr>
              <a:t>antihyperon</a:t>
            </a:r>
            <a:r>
              <a:rPr lang="en-US" sz="1400" dirty="0" smtClean="0">
                <a:solidFill>
                  <a:srgbClr val="0070C0"/>
                </a:solidFill>
              </a:rPr>
              <a:t>) polarization); </a:t>
            </a:r>
            <a:br>
              <a:rPr lang="en-US" sz="1400" dirty="0" smtClean="0">
                <a:solidFill>
                  <a:srgbClr val="0070C0"/>
                </a:solidFill>
              </a:rPr>
            </a:br>
            <a:r>
              <a:rPr lang="en-US" sz="1400" dirty="0" smtClean="0">
                <a:solidFill>
                  <a:srgbClr val="0070C0"/>
                </a:solidFill>
              </a:rPr>
              <a:t>need more statistics</a:t>
            </a:r>
          </a:p>
          <a:p>
            <a:pPr lvl="1"/>
            <a:r>
              <a:rPr lang="en-US" sz="1400" dirty="0" err="1" smtClean="0">
                <a:solidFill>
                  <a:srgbClr val="0070C0"/>
                </a:solidFill>
              </a:rPr>
              <a:t>Photoproduction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in non-central collisions, a good probe of electromagnetic field interacts with nucleus collectively 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36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8640"/>
            <a:ext cx="8229600" cy="1143000"/>
          </a:xfrm>
        </p:spPr>
        <p:txBody>
          <a:bodyPr/>
          <a:lstStyle/>
          <a:p>
            <a:pPr algn="ctr"/>
            <a:r>
              <a:rPr lang="en-US" smtClean="0"/>
              <a:t>backup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4920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63000" y="6492875"/>
            <a:ext cx="3810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6D1549-2C5C-CB4D-88D4-1AA3BC2F166D}" type="slidenum">
              <a:rPr lang="en-US" sz="1200">
                <a:solidFill>
                  <a:srgbClr val="898989"/>
                </a:solidFill>
                <a:latin typeface="Calibri" charset="0"/>
              </a:rPr>
              <a:pPr/>
              <a:t>17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" name="Picture 6" descr="CMS-HIN-16-009_Figure_00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8775" y="204495"/>
            <a:ext cx="3096346" cy="5368893"/>
          </a:xfrm>
          <a:prstGeom prst="rect">
            <a:avLst/>
          </a:prstGeom>
        </p:spPr>
      </p:pic>
      <p:pic>
        <p:nvPicPr>
          <p:cNvPr id="11" name="Picture 10" descr="CMS-HIN-16-009_Figure-aux_007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4042" y="1192394"/>
            <a:ext cx="3783592" cy="393632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6200" y="690563"/>
            <a:ext cx="8991600" cy="158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693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>
            <a:lum bright="28000" contrast="42000"/>
          </a:blip>
          <a:srcRect l="6766" t="7194" r="23728" b="10070"/>
          <a:stretch>
            <a:fillRect/>
          </a:stretch>
        </p:blipFill>
        <p:spPr bwMode="auto">
          <a:xfrm>
            <a:off x="3809583" y="3267271"/>
            <a:ext cx="1640305" cy="1533331"/>
          </a:xfrm>
          <a:prstGeom prst="rect">
            <a:avLst/>
          </a:prstGeom>
          <a:noFill/>
          <a:ln w="38100" cap="flat" cmpd="dbl" algn="ctr">
            <a:solidFill>
              <a:srgbClr val="1B400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312323" name="Text Box 3"/>
          <p:cNvSpPr txBox="1">
            <a:spLocks noGrp="1" noChangeArrowheads="1"/>
          </p:cNvSpPr>
          <p:nvPr>
            <p:ph type="title"/>
          </p:nvPr>
        </p:nvSpPr>
        <p:spPr>
          <a:xfrm>
            <a:off x="1413867" y="116632"/>
            <a:ext cx="7118573" cy="645368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Particle Identification at STAR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761583" y="1219202"/>
            <a:ext cx="1638718" cy="1473643"/>
            <a:chOff x="290281" y="1076326"/>
            <a:chExt cx="3270482" cy="2292166"/>
          </a:xfrm>
        </p:grpSpPr>
        <p:pic>
          <p:nvPicPr>
            <p:cNvPr id="312325" name="Picture 5" descr="dedxplotlogxcolor"/>
            <p:cNvPicPr preferRelativeResize="0">
              <a:picLocks noChangeAspect="1" noChangeArrowheads="1"/>
            </p:cNvPicPr>
            <p:nvPr/>
          </p:nvPicPr>
          <p:blipFill>
            <a:blip r:embed="rId4"/>
            <a:srcRect l="4495" t="12254" r="17039" b="5719"/>
            <a:stretch>
              <a:fillRect/>
            </a:stretch>
          </p:blipFill>
          <p:spPr bwMode="auto">
            <a:xfrm>
              <a:off x="290281" y="1076326"/>
              <a:ext cx="3270482" cy="2292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2327" name="Text Box 7"/>
            <p:cNvSpPr txBox="1">
              <a:spLocks noChangeArrowheads="1"/>
            </p:cNvSpPr>
            <p:nvPr/>
          </p:nvSpPr>
          <p:spPr bwMode="auto">
            <a:xfrm>
              <a:off x="685800" y="1136144"/>
              <a:ext cx="906281" cy="7180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TPC</a:t>
              </a:r>
            </a:p>
          </p:txBody>
        </p:sp>
      </p:grpSp>
      <p:pic>
        <p:nvPicPr>
          <p:cNvPr id="312336" name="Picture 16" descr="http://www.star.bnl.gov/protected/spectra/ruanlj/TOFrpaper/tofr_beta_p_prplot.gif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00301" y="1219202"/>
            <a:ext cx="1390232" cy="147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650453"/>
              </p:ext>
            </p:extLst>
          </p:nvPr>
        </p:nvGraphicFramePr>
        <p:xfrm>
          <a:off x="3985640" y="1261647"/>
          <a:ext cx="1134446" cy="1464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76" name="Photo Editor Photo" r:id="rId7" imgW="4761905" imgH="4610744" progId="">
                  <p:embed/>
                </p:oleObj>
              </mc:Choice>
              <mc:Fallback>
                <p:oleObj name="Photo Editor Photo" r:id="rId7" imgW="4761905" imgH="461074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5640" y="1261647"/>
                        <a:ext cx="1134446" cy="146462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271285" y="2237603"/>
            <a:ext cx="491289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TOF</a:t>
            </a:r>
          </a:p>
        </p:txBody>
      </p:sp>
      <p:pic>
        <p:nvPicPr>
          <p:cNvPr id="27" name="Picture 3" descr="JpsiTriggerTowersRun6147020Evt17735-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34582" y="1219202"/>
            <a:ext cx="1169420" cy="1521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32590" y="4569025"/>
            <a:ext cx="5261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EMC</a:t>
            </a:r>
          </a:p>
        </p:txBody>
      </p:sp>
      <p:pic>
        <p:nvPicPr>
          <p:cNvPr id="29" name="Picture 12" descr="?dir=&amp;file=up2253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0"/>
          <a:srcRect/>
          <a:stretch>
            <a:fillRect/>
          </a:stretch>
        </p:blipFill>
        <p:spPr>
          <a:xfrm>
            <a:off x="894932" y="3178427"/>
            <a:ext cx="1447800" cy="1670049"/>
          </a:xfrm>
          <a:prstGeom prst="rect">
            <a:avLst/>
          </a:prstGeom>
          <a:noFill/>
          <a:ln/>
        </p:spPr>
      </p:pic>
      <p:sp>
        <p:nvSpPr>
          <p:cNvPr id="31" name="TextBox 30"/>
          <p:cNvSpPr txBox="1"/>
          <p:nvPr/>
        </p:nvSpPr>
        <p:spPr>
          <a:xfrm>
            <a:off x="4822464" y="3409266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HFT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52470" y="2830532"/>
            <a:ext cx="113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77"/>
                </a:solidFill>
                <a:latin typeface="Arial"/>
                <a:cs typeface="Arial"/>
              </a:rPr>
              <a:t>EM </a:t>
            </a:r>
            <a:r>
              <a:rPr lang="en-US" sz="1200" b="1" i="1" dirty="0">
                <a:solidFill>
                  <a:srgbClr val="000077"/>
                </a:solidFill>
                <a:latin typeface="Arial"/>
                <a:cs typeface="Arial"/>
              </a:rPr>
              <a:t>particles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9222" y="1978225"/>
            <a:ext cx="487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e, </a:t>
            </a:r>
            <a:r>
              <a:rPr lang="en-US" sz="1400" dirty="0" err="1">
                <a:latin typeface="Arial"/>
                <a:cs typeface="Arial"/>
              </a:rPr>
              <a:t>μ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71197" y="1618035"/>
            <a:ext cx="308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π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322788" y="1447802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     </a:t>
            </a:r>
            <a:r>
              <a:rPr lang="en-US" sz="1400" dirty="0" err="1"/>
              <a:t>p</a:t>
            </a:r>
            <a:r>
              <a:rPr lang="en-US" sz="1400" dirty="0"/>
              <a:t>      </a:t>
            </a:r>
            <a:r>
              <a:rPr lang="en-US" sz="1400" dirty="0" err="1"/>
              <a:t>d</a:t>
            </a:r>
            <a:endParaRPr lang="en-US" sz="1400" dirty="0"/>
          </a:p>
        </p:txBody>
      </p:sp>
      <p:pic>
        <p:nvPicPr>
          <p:cNvPr id="26" name="Picture 5" descr="tpcdedx_1SigmaPlot_722_EnLarged"/>
          <p:cNvPicPr>
            <a:picLocks noGrp="1" noChangeAspect="1" noChangeArrowheads="1"/>
          </p:cNvPicPr>
          <p:nvPr>
            <p:ph idx="1"/>
          </p:nvPr>
        </p:nvPicPr>
        <p:blipFill>
          <a:blip r:embed="rId11"/>
          <a:srcRect t="9581" r="7979" b="5084"/>
          <a:stretch>
            <a:fillRect/>
          </a:stretch>
        </p:blipFill>
        <p:spPr bwMode="auto">
          <a:xfrm>
            <a:off x="5276433" y="1275723"/>
            <a:ext cx="1615678" cy="1391279"/>
          </a:xfrm>
          <a:noFill/>
          <a:ln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5306892" y="1066802"/>
            <a:ext cx="1582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TPC      TOF     TPC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5924134" y="1303866"/>
            <a:ext cx="374650" cy="1270000"/>
          </a:xfrm>
          <a:prstGeom prst="rect">
            <a:avLst/>
          </a:prstGeom>
          <a:solidFill>
            <a:srgbClr val="FFFD10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766891" y="2573982"/>
            <a:ext cx="780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Log</a:t>
            </a:r>
            <a:r>
              <a:rPr lang="en-US" sz="1200" b="1" baseline="-25000" dirty="0"/>
              <a:t>10</a:t>
            </a:r>
            <a:r>
              <a:rPr lang="en-US" sz="1200" b="1" dirty="0"/>
              <a:t>(p)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66139" y="5486400"/>
            <a:ext cx="7784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Multiple-fold correlations for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identified 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particles!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90534" y="2743202"/>
            <a:ext cx="154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0077"/>
                </a:solidFill>
                <a:latin typeface="Arial"/>
                <a:cs typeface="Arial"/>
              </a:rPr>
              <a:t>Hyperons &amp; Hyper-nuclei</a:t>
            </a:r>
            <a:endParaRPr lang="en-US" sz="1200" b="1" i="1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39636" y="4523603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Jets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23883" y="4876802"/>
            <a:ext cx="1558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  <a:latin typeface="Arial"/>
                <a:cs typeface="Arial"/>
              </a:rPr>
              <a:t>Heavy-flavor hadrons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rcRect l="-5006"/>
          <a:stretch>
            <a:fillRect/>
          </a:stretch>
        </p:blipFill>
        <p:spPr>
          <a:xfrm>
            <a:off x="2380835" y="3217334"/>
            <a:ext cx="1320800" cy="1605532"/>
          </a:xfrm>
          <a:prstGeom prst="rect">
            <a:avLst/>
          </a:prstGeom>
          <a:ln w="28575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3090857" y="3228203"/>
            <a:ext cx="5180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MTD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437982" y="4876802"/>
            <a:ext cx="120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FF0000"/>
                </a:solidFill>
                <a:latin typeface="Arial"/>
                <a:cs typeface="Arial"/>
              </a:rPr>
              <a:t>High p</a:t>
            </a:r>
            <a:r>
              <a:rPr lang="en-US" sz="1200" b="1" i="1" baseline="-250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12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200" b="1" i="1" dirty="0" err="1">
                <a:solidFill>
                  <a:srgbClr val="FF0000"/>
                </a:solidFill>
                <a:latin typeface="Arial"/>
                <a:cs typeface="Arial"/>
              </a:rPr>
              <a:t>muons</a:t>
            </a:r>
            <a:endParaRPr lang="en-US" sz="12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94932" y="4876802"/>
            <a:ext cx="1409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0077"/>
                </a:solidFill>
                <a:latin typeface="Arial"/>
                <a:cs typeface="Arial"/>
              </a:rPr>
              <a:t>Jets &amp; Correlations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618832" y="274022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0077"/>
                </a:solidFill>
                <a:latin typeface="Arial"/>
                <a:cs typeface="Arial"/>
              </a:rPr>
              <a:t>Charged hadrons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7944"/>
          <a:stretch/>
        </p:blipFill>
        <p:spPr>
          <a:xfrm>
            <a:off x="5512870" y="3236833"/>
            <a:ext cx="1526660" cy="1587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5695873" y="4856932"/>
            <a:ext cx="111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Forward protons</a:t>
            </a:r>
            <a:endParaRPr lang="en-US" sz="12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715" y="3244680"/>
            <a:ext cx="1184065" cy="1578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7133263" y="4832180"/>
            <a:ext cx="111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Forward photons</a:t>
            </a:r>
            <a:endParaRPr lang="en-US" sz="12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0" name="Picture 49" descr="index.jpg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9"/>
            <a:ext cx="1216195" cy="53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24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3b600s24t36cool30chargeEnd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6" y="0"/>
            <a:ext cx="9127714" cy="6831434"/>
          </a:xfrm>
          <a:prstGeom prst="rect">
            <a:avLst/>
          </a:prstGeom>
        </p:spPr>
      </p:pic>
      <p:sp>
        <p:nvSpPr>
          <p:cNvPr id="75777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63000" y="6492875"/>
            <a:ext cx="3810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4D53E6-6466-BF4A-95C2-6CDBDF87F12F}" type="slidenum">
              <a:rPr lang="en-US" sz="1200">
                <a:solidFill>
                  <a:srgbClr val="898989"/>
                </a:solidFill>
                <a:latin typeface="Calibri" charset="0"/>
              </a:rPr>
              <a:pPr/>
              <a:t>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Observing Topological Charge Transitions</a:t>
            </a:r>
            <a:endParaRPr lang="en-US" sz="32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96" y="692696"/>
            <a:ext cx="3744416" cy="1661993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2000" dirty="0" smtClean="0">
                <a:solidFill>
                  <a:srgbClr val="FFFFFF"/>
                </a:solidFill>
                <a:sym typeface="Wingdings" charset="0"/>
              </a:rPr>
              <a:t>To observe in the lab</a:t>
            </a:r>
          </a:p>
          <a:p>
            <a:pPr algn="l">
              <a:spcAft>
                <a:spcPts val="0"/>
              </a:spcAft>
            </a:pPr>
            <a:r>
              <a:rPr lang="en-US" sz="2000" dirty="0" smtClean="0">
                <a:solidFill>
                  <a:srgbClr val="FFFFFF"/>
                </a:solidFill>
                <a:sym typeface="Wingdings" charset="0"/>
              </a:rPr>
              <a:t> - add massless fermions</a:t>
            </a:r>
          </a:p>
          <a:p>
            <a:pPr algn="l">
              <a:spcAft>
                <a:spcPts val="0"/>
              </a:spcAft>
            </a:pPr>
            <a:r>
              <a:rPr lang="en-US" sz="2000" dirty="0" smtClean="0">
                <a:solidFill>
                  <a:srgbClr val="FFFFFF"/>
                </a:solidFill>
                <a:sym typeface="Wingdings" charset="0"/>
              </a:rPr>
              <a:t> - apply a magnetic field</a:t>
            </a:r>
          </a:p>
          <a:p>
            <a:pPr algn="l">
              <a:spcAft>
                <a:spcPts val="0"/>
              </a:spcAft>
            </a:pPr>
            <a:r>
              <a:rPr lang="en-US" sz="1400" dirty="0" smtClean="0">
                <a:solidFill>
                  <a:srgbClr val="FFFFFF"/>
                </a:solidFill>
                <a:sym typeface="Wingdings" charset="0"/>
              </a:rPr>
              <a:t>Paul Sorensen: QM2017 </a:t>
            </a:r>
            <a:br>
              <a:rPr lang="en-US" sz="1400" dirty="0" smtClean="0">
                <a:solidFill>
                  <a:srgbClr val="FFFFFF"/>
                </a:solidFill>
                <a:sym typeface="Wingdings" charset="0"/>
              </a:rPr>
            </a:br>
            <a:r>
              <a:rPr lang="en-US" sz="1400" dirty="0" smtClean="0">
                <a:solidFill>
                  <a:srgbClr val="FFFFFF"/>
                </a:solidFill>
                <a:sym typeface="Wingdings" charset="0"/>
              </a:rPr>
              <a:t>CME task force report: </a:t>
            </a:r>
            <a:br>
              <a:rPr lang="en-US" sz="1400" dirty="0" smtClean="0">
                <a:solidFill>
                  <a:srgbClr val="FFFFFF"/>
                </a:solidFill>
                <a:sym typeface="Wingdings" charset="0"/>
              </a:rPr>
            </a:br>
            <a:r>
              <a:rPr lang="en-US" sz="1400" dirty="0" err="1" smtClean="0">
                <a:solidFill>
                  <a:srgbClr val="FFFFFF"/>
                </a:solidFill>
                <a:sym typeface="Wingdings" charset="0"/>
              </a:rPr>
              <a:t>arXiv</a:t>
            </a:r>
            <a:r>
              <a:rPr lang="en-US" sz="1400" dirty="0" smtClean="0">
                <a:solidFill>
                  <a:srgbClr val="FFFFFF"/>
                </a:solidFill>
                <a:sym typeface="Wingdings" charset="0"/>
              </a:rPr>
              <a:t>: 1608.00982</a:t>
            </a:r>
            <a:endParaRPr lang="en-US" sz="1400" dirty="0">
              <a:solidFill>
                <a:srgbClr val="FFFFFF"/>
              </a:solidFill>
              <a:sym typeface="Wingding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6678" y="620713"/>
            <a:ext cx="4737322" cy="2585323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</a:rPr>
              <a:t>A required set of Extraordinary Phenomena: </a:t>
            </a:r>
          </a:p>
          <a:p>
            <a:pPr algn="l"/>
            <a:endParaRPr lang="en-US" dirty="0" smtClean="0">
              <a:solidFill>
                <a:srgbClr val="FFC000"/>
              </a:solidFill>
            </a:endParaRPr>
          </a:p>
          <a:p>
            <a:pPr algn="l"/>
            <a:r>
              <a:rPr lang="en-US" dirty="0" smtClean="0">
                <a:solidFill>
                  <a:srgbClr val="FFC000"/>
                </a:solidFill>
              </a:rPr>
              <a:t>QCD Topological Charge </a:t>
            </a:r>
          </a:p>
          <a:p>
            <a:pPr algn="l"/>
            <a:r>
              <a:rPr lang="en-US" dirty="0" smtClean="0">
                <a:solidFill>
                  <a:srgbClr val="FFC000"/>
                </a:solidFill>
              </a:rPr>
              <a:t>+ Chiral Symmetry </a:t>
            </a:r>
            <a:r>
              <a:rPr lang="en-US" dirty="0">
                <a:solidFill>
                  <a:srgbClr val="FFC000"/>
                </a:solidFill>
              </a:rPr>
              <a:t>R</a:t>
            </a:r>
            <a:r>
              <a:rPr lang="en-US" dirty="0" smtClean="0">
                <a:solidFill>
                  <a:srgbClr val="FFC000"/>
                </a:solidFill>
              </a:rPr>
              <a:t>estoration </a:t>
            </a:r>
          </a:p>
          <a:p>
            <a:pPr algn="l"/>
            <a:r>
              <a:rPr lang="en-US" dirty="0" smtClean="0">
                <a:solidFill>
                  <a:srgbClr val="FFC000"/>
                </a:solidFill>
              </a:rPr>
              <a:t>+ Strong Magnetic </a:t>
            </a:r>
            <a:r>
              <a:rPr lang="en-US" dirty="0">
                <a:solidFill>
                  <a:srgbClr val="FFC000"/>
                </a:solidFill>
              </a:rPr>
              <a:t>F</a:t>
            </a:r>
            <a:r>
              <a:rPr lang="en-US" dirty="0" smtClean="0">
                <a:solidFill>
                  <a:srgbClr val="FFC000"/>
                </a:solidFill>
              </a:rPr>
              <a:t>ield</a:t>
            </a:r>
          </a:p>
          <a:p>
            <a:pPr algn="l"/>
            <a:endParaRPr lang="en-US" dirty="0">
              <a:solidFill>
                <a:srgbClr val="FFC000"/>
              </a:solidFill>
            </a:endParaRPr>
          </a:p>
          <a:p>
            <a:pPr algn="l"/>
            <a:r>
              <a:rPr lang="en-US" dirty="0" smtClean="0">
                <a:solidFill>
                  <a:srgbClr val="FFC000"/>
                </a:solidFill>
              </a:rPr>
              <a:t>Observable: </a:t>
            </a:r>
          </a:p>
          <a:p>
            <a:pPr algn="l"/>
            <a:r>
              <a:rPr lang="en-US" dirty="0" err="1" smtClean="0">
                <a:solidFill>
                  <a:srgbClr val="FFC000"/>
                </a:solidFill>
              </a:rPr>
              <a:t>Chirally</a:t>
            </a:r>
            <a:r>
              <a:rPr lang="en-US" dirty="0" smtClean="0">
                <a:solidFill>
                  <a:srgbClr val="FFC000"/>
                </a:solidFill>
              </a:rPr>
              <a:t> restored quarks separated 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along magnetic field</a:t>
            </a:r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34776" y="2394165"/>
            <a:ext cx="4403864" cy="4431329"/>
            <a:chOff x="-9704" y="2426672"/>
            <a:chExt cx="4403864" cy="4431329"/>
          </a:xfrm>
        </p:grpSpPr>
        <p:sp>
          <p:nvSpPr>
            <p:cNvPr id="4" name="Rectangle 3"/>
            <p:cNvSpPr/>
            <p:nvPr/>
          </p:nvSpPr>
          <p:spPr>
            <a:xfrm>
              <a:off x="-9704" y="6596390"/>
              <a:ext cx="270949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Derek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Leinweber</a:t>
              </a:r>
              <a:r>
                <a:rPr lang="en-US" sz="1100" dirty="0" smtClean="0">
                  <a:solidFill>
                    <a:schemeClr val="bg1"/>
                  </a:solidFill>
                </a:rPr>
                <a:t>, University </a:t>
              </a:r>
              <a:r>
                <a:rPr lang="en-US" sz="1100" dirty="0">
                  <a:solidFill>
                    <a:schemeClr val="bg1"/>
                  </a:solidFill>
                </a:rPr>
                <a:t>of </a:t>
              </a:r>
              <a:r>
                <a:rPr lang="en-US" sz="1100" dirty="0" smtClean="0">
                  <a:solidFill>
                    <a:schemeClr val="bg1"/>
                  </a:solidFill>
                </a:rPr>
                <a:t>Adelaide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24" y="2426672"/>
              <a:ext cx="4365436" cy="443132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73997" y="2836530"/>
              <a:ext cx="18140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 smtClean="0"/>
                <a:t>PRC 81 (2010) 54908</a:t>
              </a:r>
            </a:p>
            <a:p>
              <a:pPr algn="l"/>
              <a:r>
                <a:rPr lang="en-US" sz="1200" dirty="0" smtClean="0"/>
                <a:t>PRL 103 (2009) 251601</a:t>
              </a:r>
              <a:endParaRPr lang="en-US" sz="12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568966" y="3613250"/>
            <a:ext cx="4384534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Experimental strategy: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Measure 2 particle correlations (++,--,+-)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WRT reaction plane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8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349"/>
            <a:ext cx="9144000" cy="6249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5838" y="6021288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P. </a:t>
            </a:r>
            <a:r>
              <a:rPr lang="en-US" dirty="0" err="1" smtClean="0">
                <a:solidFill>
                  <a:srgbClr val="FF0000"/>
                </a:solidFill>
              </a:rPr>
              <a:t>Tribedy</a:t>
            </a:r>
            <a:r>
              <a:rPr lang="en-US" dirty="0" smtClean="0">
                <a:solidFill>
                  <a:srgbClr val="FF0000"/>
                </a:solidFill>
              </a:rPr>
              <a:t>, QM2017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13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73008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Charge separation depends on final-stage shape v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170" y="3787325"/>
            <a:ext cx="4689242" cy="2121099"/>
          </a:xfrm>
        </p:spPr>
        <p:txBody>
          <a:bodyPr/>
          <a:lstStyle/>
          <a:p>
            <a:r>
              <a:rPr lang="en-US" sz="1800" dirty="0" smtClean="0"/>
              <a:t>Azimuthal anisotropy (v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) contributes to background (could be very large); </a:t>
            </a:r>
            <a:r>
              <a:rPr lang="en-US" sz="1400" dirty="0" smtClean="0"/>
              <a:t>PRC89(2014)</a:t>
            </a:r>
            <a:endParaRPr lang="en-US" sz="1800" dirty="0" smtClean="0"/>
          </a:p>
          <a:p>
            <a:r>
              <a:rPr lang="en-US" sz="1800" dirty="0" smtClean="0"/>
              <a:t>magnetic field which drives the signal,  Qualitatively have similar centrality dependence.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CC"/>
                </a:solidFill>
              </a:rPr>
              <a:t>Most comparisons and disentangle tools have to be quantitative. </a:t>
            </a:r>
            <a:endParaRPr lang="en-US" sz="1800" dirty="0">
              <a:solidFill>
                <a:srgbClr val="0000CC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11473" y="1002829"/>
            <a:ext cx="3744417" cy="2544283"/>
            <a:chOff x="645545" y="1096144"/>
            <a:chExt cx="3744417" cy="254428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5202" t="4828" r="14663" b="10913"/>
            <a:stretch/>
          </p:blipFill>
          <p:spPr>
            <a:xfrm rot="5400000">
              <a:off x="1245612" y="496077"/>
              <a:ext cx="2544283" cy="3744417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3668723" y="1162100"/>
              <a:ext cx="606601" cy="2231697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41253" y="3482686"/>
            <a:ext cx="172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Number of participants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533864" y="4243498"/>
            <a:ext cx="3249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FF33CC"/>
                </a:solidFill>
              </a:rPr>
              <a:t>U+U and </a:t>
            </a:r>
            <a:r>
              <a:rPr lang="en-US" dirty="0" err="1" smtClean="0">
                <a:solidFill>
                  <a:srgbClr val="FF33CC"/>
                </a:solidFill>
              </a:rPr>
              <a:t>Au+Au</a:t>
            </a:r>
            <a:r>
              <a:rPr lang="en-US" dirty="0" smtClean="0">
                <a:solidFill>
                  <a:srgbClr val="FF33CC"/>
                </a:solidFill>
              </a:rPr>
              <a:t> central data: </a:t>
            </a:r>
            <a:br>
              <a:rPr lang="en-US" dirty="0" smtClean="0">
                <a:solidFill>
                  <a:srgbClr val="FF33CC"/>
                </a:solidFill>
              </a:rPr>
            </a:br>
            <a:r>
              <a:rPr lang="en-US" dirty="0" smtClean="0">
                <a:solidFill>
                  <a:srgbClr val="FF33CC"/>
                </a:solidFill>
              </a:rPr>
              <a:t>different dependence on v</a:t>
            </a:r>
            <a:r>
              <a:rPr lang="en-US" baseline="-25000" dirty="0" smtClean="0">
                <a:solidFill>
                  <a:srgbClr val="FF33CC"/>
                </a:solidFill>
              </a:rPr>
              <a:t>2</a:t>
            </a:r>
            <a:r>
              <a:rPr lang="en-US" dirty="0" smtClean="0">
                <a:solidFill>
                  <a:srgbClr val="FF33CC"/>
                </a:solidFill>
              </a:rPr>
              <a:t>; </a:t>
            </a:r>
          </a:p>
          <a:p>
            <a:pPr algn="l"/>
            <a:r>
              <a:rPr lang="en-US" dirty="0" smtClean="0">
                <a:solidFill>
                  <a:srgbClr val="FF33CC"/>
                </a:solidFill>
              </a:rPr>
              <a:t>Not just driven by final-stage </a:t>
            </a:r>
            <a:br>
              <a:rPr lang="en-US" dirty="0" smtClean="0">
                <a:solidFill>
                  <a:srgbClr val="FF33CC"/>
                </a:solidFill>
              </a:rPr>
            </a:br>
            <a:r>
              <a:rPr lang="en-US" dirty="0" smtClean="0">
                <a:solidFill>
                  <a:srgbClr val="FF33CC"/>
                </a:solidFill>
              </a:rPr>
              <a:t>background correlations?</a:t>
            </a:r>
            <a:endParaRPr lang="en-US" dirty="0">
              <a:solidFill>
                <a:srgbClr val="FF33C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502" y="925426"/>
            <a:ext cx="4396413" cy="315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00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142" y="908721"/>
            <a:ext cx="3278858" cy="5256583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2256" y="144614"/>
            <a:ext cx="8856984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Charge Separation depends on initial systems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" r="1485" b="351"/>
          <a:stretch/>
        </p:blipFill>
        <p:spPr>
          <a:xfrm>
            <a:off x="0" y="908721"/>
            <a:ext cx="4044032" cy="277531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912" y="3861048"/>
            <a:ext cx="3661071" cy="2385313"/>
            <a:chOff x="5195787" y="4149080"/>
            <a:chExt cx="3744417" cy="25442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5202" t="4828" r="14663" b="10913"/>
            <a:stretch/>
          </p:blipFill>
          <p:spPr>
            <a:xfrm rot="5400000">
              <a:off x="5795854" y="3549013"/>
              <a:ext cx="2544283" cy="374441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5580112" y="4149080"/>
              <a:ext cx="432047" cy="2231697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72808" y="997855"/>
            <a:ext cx="24482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Peripheral A+A </a:t>
            </a:r>
            <a:br>
              <a:rPr lang="en-US" dirty="0" smtClean="0"/>
            </a:br>
            <a:r>
              <a:rPr lang="en-US" dirty="0" err="1" smtClean="0"/>
              <a:t>p+Au</a:t>
            </a:r>
            <a:r>
              <a:rPr lang="en-US" dirty="0" smtClean="0"/>
              <a:t> and </a:t>
            </a:r>
            <a:r>
              <a:rPr lang="en-US" dirty="0" err="1" smtClean="0"/>
              <a:t>d+Au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qualitatively similar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magnitude of charge separation </a:t>
            </a:r>
            <a:br>
              <a:rPr lang="en-US" dirty="0" smtClean="0"/>
            </a:br>
            <a:r>
              <a:rPr lang="en-US" dirty="0" smtClean="0"/>
              <a:t>dependence on </a:t>
            </a:r>
            <a:r>
              <a:rPr lang="en-US" smtClean="0"/>
              <a:t>correlation </a:t>
            </a:r>
          </a:p>
          <a:p>
            <a:pPr algn="l"/>
            <a:r>
              <a:rPr lang="en-US" smtClean="0"/>
              <a:t>conditions </a:t>
            </a:r>
            <a:endParaRPr lang="en-US" dirty="0" smtClean="0"/>
          </a:p>
          <a:p>
            <a:pPr algn="l"/>
            <a:r>
              <a:rPr lang="en-US" dirty="0" smtClean="0"/>
              <a:t>(rapidity gaps)</a:t>
            </a:r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r>
              <a:rPr lang="en-US" dirty="0"/>
              <a:t>Qualitatively different rapidity distribution </a:t>
            </a:r>
            <a:br>
              <a:rPr lang="en-US" dirty="0"/>
            </a:br>
            <a:r>
              <a:rPr lang="en-US" dirty="0"/>
              <a:t>from central to peripheral A+A (</a:t>
            </a:r>
            <a:r>
              <a:rPr lang="en-US" dirty="0" err="1"/>
              <a:t>p+A</a:t>
            </a:r>
            <a:r>
              <a:rPr lang="en-US" dirty="0"/>
              <a:t>)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872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1143000"/>
          </a:xfrm>
        </p:spPr>
        <p:txBody>
          <a:bodyPr>
            <a:norm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Separation appears in many forms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Screen Shot 2015-06-29 at 5.06.03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4" y="3924300"/>
            <a:ext cx="4352926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ig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191000" cy="54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9" descr="Screen Shot 2015-06-29 at 5.09.51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19528"/>
            <a:ext cx="3263471" cy="150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866801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PRL113(2014)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09254" y="942200"/>
            <a:ext cx="32111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peak between 10-200GeV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Has a predicted dependence </a:t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 smtClean="0">
                <a:solidFill>
                  <a:srgbClr val="FF0000"/>
                </a:solidFill>
              </a:rPr>
              <a:t>Global charge excess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Chiral Magnetic Wave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386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mw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-34652" y="895144"/>
            <a:ext cx="4710438" cy="309044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/>
          <a:lstStyle/>
          <a:p>
            <a:r>
              <a:rPr lang="en-US" sz="4000" b="1" smtClean="0">
                <a:solidFill>
                  <a:srgbClr val="FF0000"/>
                </a:solidFill>
              </a:rPr>
              <a:t>Strangeness  (PID) </a:t>
            </a:r>
            <a:r>
              <a:rPr lang="en-US" sz="4000" b="1" dirty="0" smtClean="0">
                <a:solidFill>
                  <a:srgbClr val="FF0000"/>
                </a:solidFill>
              </a:rPr>
              <a:t>distinguish models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0438" y="1625900"/>
            <a:ext cx="4455762" cy="36828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4108394"/>
            <a:ext cx="454069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500" dirty="0">
                <a:latin typeface=""/>
              </a:rPr>
              <a:t>“… We demonstrate that the STAR results can be understood within the </a:t>
            </a:r>
            <a:r>
              <a:rPr lang="en-US" sz="1500" b="1" dirty="0" smtClean="0">
                <a:solidFill>
                  <a:srgbClr val="9933FF"/>
                </a:solidFill>
                <a:latin typeface=""/>
              </a:rPr>
              <a:t>standard viscous </a:t>
            </a:r>
            <a:r>
              <a:rPr lang="en-US" sz="1500" b="1" dirty="0">
                <a:solidFill>
                  <a:srgbClr val="9933FF"/>
                </a:solidFill>
                <a:latin typeface=""/>
              </a:rPr>
              <a:t>hydrodynamics</a:t>
            </a:r>
            <a:r>
              <a:rPr lang="en-US" sz="1500" b="1" dirty="0">
                <a:latin typeface=""/>
              </a:rPr>
              <a:t> </a:t>
            </a:r>
            <a:r>
              <a:rPr lang="en-US" sz="1500" dirty="0">
                <a:latin typeface=""/>
              </a:rPr>
              <a:t>without invoking the </a:t>
            </a:r>
            <a:r>
              <a:rPr lang="en-US" sz="1500" b="1" dirty="0">
                <a:solidFill>
                  <a:srgbClr val="9933FF"/>
                </a:solidFill>
                <a:latin typeface=""/>
              </a:rPr>
              <a:t>CMW</a:t>
            </a:r>
            <a:r>
              <a:rPr lang="en-US" sz="1500" dirty="0" smtClean="0">
                <a:latin typeface=""/>
              </a:rPr>
              <a:t>…”</a:t>
            </a:r>
            <a:endParaRPr lang="ru-RU" sz="1500" dirty="0">
              <a:latin typeface=""/>
            </a:endParaRPr>
          </a:p>
          <a:p>
            <a:pPr algn="l"/>
            <a:r>
              <a:rPr lang="en-US" sz="1500" dirty="0">
                <a:latin typeface=""/>
              </a:rPr>
              <a:t>“… </a:t>
            </a:r>
            <a:r>
              <a:rPr lang="en-US" sz="1500" b="1" dirty="0">
                <a:solidFill>
                  <a:srgbClr val="C00000"/>
                </a:solidFill>
                <a:latin typeface=""/>
              </a:rPr>
              <a:t>the slope r for the kaons should be negative</a:t>
            </a:r>
            <a:r>
              <a:rPr lang="en-US" sz="1500" dirty="0">
                <a:latin typeface=""/>
              </a:rPr>
              <a:t>, in contrast to the pion case, and </a:t>
            </a:r>
            <a:r>
              <a:rPr lang="en-US" sz="1500" dirty="0" smtClean="0">
                <a:latin typeface=""/>
              </a:rPr>
              <a:t>the magnitude </a:t>
            </a:r>
            <a:r>
              <a:rPr lang="en-US" sz="1500" dirty="0">
                <a:latin typeface=""/>
              </a:rPr>
              <a:t>is expected to be larger… Note that in these predictions are integrated </a:t>
            </a:r>
            <a:r>
              <a:rPr lang="en-US" sz="1500" dirty="0" smtClean="0">
                <a:latin typeface=""/>
              </a:rPr>
              <a:t>over 0 </a:t>
            </a:r>
            <a:r>
              <a:rPr lang="en-US" sz="1500" dirty="0">
                <a:latin typeface=""/>
              </a:rPr>
              <a:t>&lt; </a:t>
            </a:r>
            <a:r>
              <a:rPr lang="en-US" sz="1500" dirty="0" err="1">
                <a:latin typeface=""/>
              </a:rPr>
              <a:t>pT</a:t>
            </a:r>
            <a:r>
              <a:rPr lang="en-US" sz="1500" dirty="0">
                <a:latin typeface=""/>
              </a:rPr>
              <a:t> &lt; ∞. In order to properly test them, a wider </a:t>
            </a:r>
            <a:r>
              <a:rPr lang="en-US" sz="1500" dirty="0" err="1">
                <a:latin typeface=""/>
              </a:rPr>
              <a:t>pT</a:t>
            </a:r>
            <a:r>
              <a:rPr lang="en-US" sz="1500" dirty="0">
                <a:latin typeface=""/>
              </a:rPr>
              <a:t> coverage is necessary</a:t>
            </a:r>
            <a:r>
              <a:rPr lang="en-US" sz="1500" dirty="0" smtClean="0">
                <a:latin typeface=""/>
              </a:rPr>
              <a:t>…”</a:t>
            </a:r>
            <a:endParaRPr lang="ru-RU" sz="1500" dirty="0">
              <a:latin typeface=""/>
            </a:endParaRPr>
          </a:p>
          <a:p>
            <a:pPr algn="l"/>
            <a:r>
              <a:rPr lang="en-US" sz="1500" dirty="0">
                <a:latin typeface=""/>
              </a:rPr>
              <a:t>— Y. Hatta et al. Nuclear Physics A 947 (2016) </a:t>
            </a:r>
            <a:r>
              <a:rPr lang="en-US" sz="1500" dirty="0" smtClean="0">
                <a:latin typeface=""/>
              </a:rPr>
              <a:t>155</a:t>
            </a:r>
            <a:endParaRPr lang="en-US" sz="1500" dirty="0"/>
          </a:p>
        </p:txBody>
      </p:sp>
      <p:sp>
        <p:nvSpPr>
          <p:cNvPr id="10" name="Arc 9"/>
          <p:cNvSpPr/>
          <p:nvPr/>
        </p:nvSpPr>
        <p:spPr bwMode="auto">
          <a:xfrm rot="8042027">
            <a:off x="-149129" y="-2142511"/>
            <a:ext cx="5053962" cy="5449705"/>
          </a:xfrm>
          <a:prstGeom prst="arc">
            <a:avLst/>
          </a:prstGeom>
          <a:noFill/>
          <a:ln w="63500" cap="flat" cmpd="sng" algn="ctr">
            <a:gradFill flip="none" rotWithShape="1">
              <a:gsLst>
                <a:gs pos="0">
                  <a:srgbClr val="FF33CC">
                    <a:alpha val="46000"/>
                  </a:srgbClr>
                </a:gs>
                <a:gs pos="63000">
                  <a:srgbClr val="9933FF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78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2120" y="1771580"/>
            <a:ext cx="1596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STAR Preliminary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5026080" y="5373216"/>
            <a:ext cx="3685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B050"/>
                </a:solidFill>
              </a:rPr>
              <a:t>Measured kaon slope is positive: 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contradict the conventional model 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prediction without CMW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52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37387"/>
            <a:ext cx="6827800" cy="1179846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Chiral Symmetry &amp; Magnetic Field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2815071"/>
            <a:ext cx="4864225" cy="2121099"/>
          </a:xfrm>
        </p:spPr>
        <p:txBody>
          <a:bodyPr/>
          <a:lstStyle/>
          <a:p>
            <a:r>
              <a:rPr lang="en-US" dirty="0" smtClean="0"/>
              <a:t>Chiral Symmetry Restoration</a:t>
            </a:r>
          </a:p>
          <a:p>
            <a:pPr lvl="1"/>
            <a:r>
              <a:rPr lang="en-US" sz="1600" dirty="0" smtClean="0">
                <a:solidFill>
                  <a:srgbClr val="0070C0"/>
                </a:solidFill>
              </a:rPr>
              <a:t>low-mass </a:t>
            </a:r>
            <a:r>
              <a:rPr lang="en-US" sz="1600" dirty="0" err="1" smtClean="0">
                <a:solidFill>
                  <a:srgbClr val="0070C0"/>
                </a:solidFill>
              </a:rPr>
              <a:t>dilepton</a:t>
            </a:r>
            <a:r>
              <a:rPr lang="en-US" sz="1600" dirty="0" smtClean="0">
                <a:solidFill>
                  <a:srgbClr val="0070C0"/>
                </a:solidFill>
              </a:rPr>
              <a:t> excess (change of vector meson </a:t>
            </a:r>
            <a:r>
              <a:rPr lang="en-US" sz="1600" dirty="0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1600" dirty="0" smtClean="0">
                <a:solidFill>
                  <a:srgbClr val="0070C0"/>
                </a:solidFill>
              </a:rPr>
              <a:t> spectral function) </a:t>
            </a:r>
          </a:p>
          <a:p>
            <a:r>
              <a:rPr lang="en-US" dirty="0" smtClean="0"/>
              <a:t>Strong Magnetic Field</a:t>
            </a:r>
          </a:p>
          <a:p>
            <a:pPr lvl="1"/>
            <a:r>
              <a:rPr lang="en-US" sz="1600" dirty="0" smtClean="0">
                <a:solidFill>
                  <a:srgbClr val="0070C0"/>
                </a:solidFill>
              </a:rPr>
              <a:t>Global Hyperon Polarization</a:t>
            </a:r>
          </a:p>
          <a:p>
            <a:pPr lvl="1"/>
            <a:r>
              <a:rPr lang="en-US" sz="1600" dirty="0" smtClean="0">
                <a:solidFill>
                  <a:srgbClr val="00B0F0"/>
                </a:solidFill>
              </a:rPr>
              <a:t>Coherent photo-production of </a:t>
            </a:r>
            <a:r>
              <a:rPr lang="en-US" sz="1600" dirty="0">
                <a:solidFill>
                  <a:srgbClr val="00B0F0"/>
                </a:solidFill>
              </a:rPr>
              <a:t>J/</a:t>
            </a:r>
            <a:r>
              <a:rPr lang="en-US" sz="1600" dirty="0" err="1">
                <a:solidFill>
                  <a:srgbClr val="00B0F0"/>
                </a:solidFill>
              </a:rPr>
              <a:t>Ψ</a:t>
            </a:r>
            <a:r>
              <a:rPr lang="en-US" sz="1600" dirty="0" smtClean="0">
                <a:solidFill>
                  <a:srgbClr val="00B0F0"/>
                </a:solidFill>
              </a:rPr>
              <a:t> and low-mass </a:t>
            </a:r>
            <a:r>
              <a:rPr lang="en-US" sz="1600" dirty="0" err="1" smtClean="0">
                <a:solidFill>
                  <a:srgbClr val="00B0F0"/>
                </a:solidFill>
              </a:rPr>
              <a:t>dilepton</a:t>
            </a:r>
            <a:r>
              <a:rPr lang="en-US" sz="1600" dirty="0" smtClean="0">
                <a:solidFill>
                  <a:srgbClr val="00B0F0"/>
                </a:solidFill>
              </a:rPr>
              <a:t> in non-central A+A collisions</a:t>
            </a:r>
            <a:endParaRPr lang="en-US" sz="1600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240" y="727310"/>
            <a:ext cx="1745779" cy="1745779"/>
          </a:xfrm>
          <a:prstGeom prst="rect">
            <a:avLst/>
          </a:prstGeom>
        </p:spPr>
      </p:pic>
      <p:sp>
        <p:nvSpPr>
          <p:cNvPr id="6" name="Content Placeholder 5"/>
          <p:cNvSpPr txBox="1">
            <a:spLocks noGrp="1"/>
          </p:cNvSpPr>
          <p:nvPr>
            <p:ph sz="half" idx="2"/>
          </p:nvPr>
        </p:nvSpPr>
        <p:spPr>
          <a:xfrm>
            <a:off x="4971729" y="2601711"/>
            <a:ext cx="4172271" cy="325012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en-US" sz="1800" dirty="0" smtClean="0">
                <a:solidFill>
                  <a:srgbClr val="FFC000"/>
                </a:solidFill>
              </a:rPr>
              <a:t>A required set of Extraordinary Phenomena: </a:t>
            </a:r>
          </a:p>
          <a:p>
            <a:pPr marL="0" indent="0" algn="l">
              <a:buNone/>
            </a:pPr>
            <a:endParaRPr lang="en-US" sz="1800" dirty="0" smtClean="0">
              <a:solidFill>
                <a:srgbClr val="FFC000"/>
              </a:solidFill>
            </a:endParaRPr>
          </a:p>
          <a:p>
            <a:pPr marL="0" indent="0" algn="l">
              <a:buNone/>
            </a:pPr>
            <a:r>
              <a:rPr lang="en-US" sz="1800" dirty="0" smtClean="0">
                <a:solidFill>
                  <a:srgbClr val="FFC000"/>
                </a:solidFill>
              </a:rPr>
              <a:t>QCD Topological Charge </a:t>
            </a:r>
          </a:p>
          <a:p>
            <a:pPr marL="0" indent="0" algn="l">
              <a:buNone/>
            </a:pPr>
            <a:r>
              <a:rPr lang="en-US" sz="1800" dirty="0" smtClean="0">
                <a:solidFill>
                  <a:srgbClr val="FFC000"/>
                </a:solidFill>
              </a:rPr>
              <a:t>+ Chiral Symmetry </a:t>
            </a:r>
            <a:r>
              <a:rPr lang="en-US" sz="1800" dirty="0">
                <a:solidFill>
                  <a:srgbClr val="FFC000"/>
                </a:solidFill>
              </a:rPr>
              <a:t>R</a:t>
            </a:r>
            <a:r>
              <a:rPr lang="en-US" sz="1800" dirty="0" smtClean="0">
                <a:solidFill>
                  <a:srgbClr val="FFC000"/>
                </a:solidFill>
              </a:rPr>
              <a:t>estoration </a:t>
            </a:r>
          </a:p>
          <a:p>
            <a:pPr marL="0" indent="0" algn="l">
              <a:buNone/>
            </a:pPr>
            <a:r>
              <a:rPr lang="en-US" sz="1800" dirty="0" smtClean="0">
                <a:solidFill>
                  <a:srgbClr val="FFC000"/>
                </a:solidFill>
              </a:rPr>
              <a:t>+ Strong Magnetic </a:t>
            </a:r>
            <a:r>
              <a:rPr lang="en-US" sz="1800" dirty="0">
                <a:solidFill>
                  <a:srgbClr val="FFC000"/>
                </a:solidFill>
              </a:rPr>
              <a:t>F</a:t>
            </a:r>
            <a:r>
              <a:rPr lang="en-US" sz="1800" dirty="0" smtClean="0">
                <a:solidFill>
                  <a:srgbClr val="FFC000"/>
                </a:solidFill>
              </a:rPr>
              <a:t>ield</a:t>
            </a:r>
          </a:p>
          <a:p>
            <a:pPr marL="0" indent="0" algn="l">
              <a:buNone/>
            </a:pPr>
            <a:endParaRPr lang="en-US" sz="1800" dirty="0">
              <a:solidFill>
                <a:srgbClr val="FFC000"/>
              </a:solidFill>
            </a:endParaRPr>
          </a:p>
          <a:p>
            <a:pPr marL="0" indent="0" algn="l">
              <a:buNone/>
            </a:pPr>
            <a:r>
              <a:rPr lang="en-US" sz="1800" dirty="0" smtClean="0">
                <a:solidFill>
                  <a:srgbClr val="FFC000"/>
                </a:solidFill>
              </a:rPr>
              <a:t>Observable: </a:t>
            </a:r>
          </a:p>
          <a:p>
            <a:pPr marL="0" indent="0" algn="l">
              <a:buNone/>
            </a:pPr>
            <a:r>
              <a:rPr lang="en-US" sz="1800" dirty="0" err="1" smtClean="0">
                <a:solidFill>
                  <a:srgbClr val="FFC000"/>
                </a:solidFill>
              </a:rPr>
              <a:t>Chirally</a:t>
            </a:r>
            <a:r>
              <a:rPr lang="en-US" sz="1800" dirty="0" smtClean="0">
                <a:solidFill>
                  <a:srgbClr val="FFC000"/>
                </a:solidFill>
              </a:rPr>
              <a:t> restored quarks separated </a:t>
            </a:r>
            <a:br>
              <a:rPr lang="en-US" sz="1800" dirty="0" smtClean="0">
                <a:solidFill>
                  <a:srgbClr val="FFC000"/>
                </a:solidFill>
              </a:rPr>
            </a:br>
            <a:r>
              <a:rPr lang="en-US" sz="1800" dirty="0" smtClean="0">
                <a:solidFill>
                  <a:srgbClr val="FFC000"/>
                </a:solidFill>
              </a:rPr>
              <a:t>along magnetic field</a:t>
            </a:r>
            <a:endParaRPr lang="en-US" sz="1800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400" y="1021483"/>
            <a:ext cx="43745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</a:rPr>
              <a:t>Two other Extraordinary phenomena to make this possible </a:t>
            </a:r>
            <a:r>
              <a:rPr lang="en-US" sz="2400" dirty="0" smtClean="0">
                <a:solidFill>
                  <a:srgbClr val="FF0000"/>
                </a:solidFill>
              </a:rPr>
              <a:t>(QCD topology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reflects in </a:t>
            </a:r>
            <a:r>
              <a:rPr lang="en-US" sz="2400" smtClean="0">
                <a:solidFill>
                  <a:srgbClr val="FF0000"/>
                </a:solidFill>
              </a:rPr>
              <a:t>charge separation)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3433" y="1361032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Disentangle and assess </a:t>
            </a:r>
            <a:br>
              <a:rPr lang="en-US" dirty="0" smtClean="0"/>
            </a:br>
            <a:r>
              <a:rPr lang="en-US" dirty="0" smtClean="0"/>
              <a:t>necessary 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81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NL">
  <a:themeElements>
    <a:clrScheme name="SINAP-template1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SINAP-template1">
      <a:majorFont>
        <a:latin typeface="Garamond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SINAP-template1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-template1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-template1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42218</TotalTime>
  <Words>572</Words>
  <Application>Microsoft Macintosh PowerPoint</Application>
  <PresentationFormat>On-screen Show (4:3)</PresentationFormat>
  <Paragraphs>153</Paragraphs>
  <Slides>17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Garamond</vt:lpstr>
      <vt:lpstr>ＭＳ Ｐゴシック</vt:lpstr>
      <vt:lpstr>Symbol</vt:lpstr>
      <vt:lpstr>Verdana</vt:lpstr>
      <vt:lpstr>Wingdings</vt:lpstr>
      <vt:lpstr>宋体</vt:lpstr>
      <vt:lpstr>BNL</vt:lpstr>
      <vt:lpstr>Photo Editor Photo</vt:lpstr>
      <vt:lpstr>Equation</vt:lpstr>
      <vt:lpstr>PowerPoint Presentation</vt:lpstr>
      <vt:lpstr>Particle Identification at STAR</vt:lpstr>
      <vt:lpstr>Observing Topological Charge Transitions</vt:lpstr>
      <vt:lpstr>PowerPoint Presentation</vt:lpstr>
      <vt:lpstr>Charge separation depends on final-stage shape v2 </vt:lpstr>
      <vt:lpstr>Charge Separation depends on initial systems</vt:lpstr>
      <vt:lpstr>Separation appears in many forms </vt:lpstr>
      <vt:lpstr>Strangeness  (PID) distinguish models</vt:lpstr>
      <vt:lpstr>Chiral Symmetry &amp; Magnetic Field</vt:lpstr>
      <vt:lpstr>QCD phase transition is a chiral phase transition</vt:lpstr>
      <vt:lpstr>Global Hyperon Polarization</vt:lpstr>
      <vt:lpstr>QCD fluid responds to external field</vt:lpstr>
      <vt:lpstr>Coherent photoproduction  in violent non-central A+A collisions?</vt:lpstr>
      <vt:lpstr>A decisive test with Isobars</vt:lpstr>
      <vt:lpstr>Summary</vt:lpstr>
      <vt:lpstr>backup</vt:lpstr>
      <vt:lpstr>PowerPoint Presentation</vt:lpstr>
    </vt:vector>
  </TitlesOfParts>
  <Company>BNL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Zhangbu Xu</dc:creator>
  <cp:lastModifiedBy>mike poat</cp:lastModifiedBy>
  <cp:revision>4819</cp:revision>
  <cp:lastPrinted>2016-11-27T00:02:24Z</cp:lastPrinted>
  <dcterms:created xsi:type="dcterms:W3CDTF">2006-02-23T15:10:09Z</dcterms:created>
  <dcterms:modified xsi:type="dcterms:W3CDTF">2017-03-31T14:28:18Z</dcterms:modified>
</cp:coreProperties>
</file>