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8" r:id="rId2"/>
    <p:sldId id="259" r:id="rId3"/>
    <p:sldId id="260" r:id="rId4"/>
    <p:sldId id="261" r:id="rId5"/>
    <p:sldId id="262" r:id="rId6"/>
    <p:sldId id="290" r:id="rId7"/>
    <p:sldId id="263" r:id="rId8"/>
    <p:sldId id="291" r:id="rId9"/>
    <p:sldId id="293" r:id="rId10"/>
    <p:sldId id="298" r:id="rId11"/>
    <p:sldId id="277" r:id="rId12"/>
    <p:sldId id="278" r:id="rId13"/>
    <p:sldId id="299" r:id="rId14"/>
    <p:sldId id="292" r:id="rId15"/>
    <p:sldId id="280" r:id="rId16"/>
    <p:sldId id="294" r:id="rId17"/>
    <p:sldId id="300" r:id="rId18"/>
    <p:sldId id="281" r:id="rId19"/>
    <p:sldId id="287" r:id="rId20"/>
    <p:sldId id="276" r:id="rId21"/>
    <p:sldId id="295" r:id="rId22"/>
    <p:sldId id="297" r:id="rId23"/>
    <p:sldId id="283" r:id="rId24"/>
    <p:sldId id="284" r:id="rId25"/>
    <p:sldId id="285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AC41D-7070-4276-B4B6-A1802EA91BA3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2AA97-A70D-4C14-97AC-2CAE1CE0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3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Momentum Resolution and tracking efficiency motivated by heavy ion collision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0EC2E1-2806-4D60-88ED-3D05F656E6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5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D4163-0BDB-4DB3-9642-9D1F48C2A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56BC9-8533-47D8-B4D6-5D241D7D3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ADC92-751E-49DF-A2BB-6AE00DA6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CEC2-41DF-41E8-9FD8-650F63B60202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023EF-8AB1-4B05-9B9C-3E05DABC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A371E-8A9F-4175-8938-50B6EA7B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49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1B8EA-86E9-4450-BEFB-F65C2F32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8FEDE-1B2C-427B-987E-F75C68B8F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36CE4-2827-4370-AD1A-69E32242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25B14-52C1-44AD-B28E-626468ECFF21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60047-39B5-4EBB-AB0A-77293E9C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814E5-D7C5-42DC-974C-1164E5D1E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4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E5A446-C063-4656-A8D1-97515EC03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84A5A-4C1D-456C-8F3F-7AE609018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AC30-8D82-46C7-B7DC-1729EA93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553EB-109B-45C0-B809-0C5141A5BDFF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836A-5D45-4656-96D4-561409D38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A971C-D498-479A-9F6B-359F3D7F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75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9BE4-E2BA-48AF-8948-30263D77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85543-79E7-489A-B597-E5CEF8AC6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CC37-F07E-42AE-8B4D-67B18074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D373-01BB-462B-9AA3-AF74DD75A4DC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ED506-C447-4441-92B4-BE03C53A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BF7C1-465C-4B4A-A5E2-03E11D55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4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A254-6137-4D14-8A04-C61ABDD2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18DC9-5727-4A8A-9558-046A4EAF1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B0531-890D-4BE4-8913-3667D0E3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5463-C842-4DAC-9BF9-C20383D9B550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88D81-8799-48BF-B17C-F26118B0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A8F80-1C54-415F-AACB-0E5330DE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88DDB-1581-4555-B72D-881234F9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8766E-66CA-474A-9064-EE13954AE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F33A5-E786-43FA-B278-5D283F61E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E0DD2-1D38-43AD-853E-731200C7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91C7D-A0AE-4348-92FB-8E30199BD7A5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247B9-36EF-44A6-8706-C09A43B3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6C23C-6C60-4263-B097-3BADE1CD8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AFB39-7EA8-4575-883B-46D04966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2769D-D0A0-41F7-9EF6-26B263B63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90D35-C91B-464C-B18E-206881BC7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444BC-171B-4E96-ABE8-75C4F54E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CF003-BEA5-4320-9939-AFE0FFF44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F9DA7-CBEA-4442-A5A7-A6AC7ACC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1B31-3320-49C3-A3E4-D495EA72914C}" type="datetime1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DD08DF-B8B0-4968-B4D5-827736D9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E623A6-679B-4D95-BEDF-DA78CFE0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9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8513-D8BC-44C5-8821-07F184822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82B04-069D-443E-A73E-C80361A9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59A24-0FDF-4B7D-8863-F2263AED1D7B}" type="datetime1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7E66B-544E-43B5-965C-0524F72D1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C9AE7A-FA77-46A2-B42B-9361C3B4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2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2E0F4-177F-4B22-9F8A-0538FAB9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4CE7-6A4E-40BF-B6E3-F71384DD3B1C}" type="datetime1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EB7D5A-0497-431D-B049-4162653A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2CB41-76ED-4077-B40A-179B7857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6E3A1-A451-49CD-A425-457D45B0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57E73-A8B0-434D-A320-37DAADC35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4F1FE-8EB0-4ADF-82E3-0211DC759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F04A1-30DE-4BC3-A6FC-6A4828EBF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87D4B-CDA0-48B8-A968-59F657C4BE2C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9FD1A-6AEE-4DBD-9754-1BD1679E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81246-CE75-4EE6-8756-64876C33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9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176A-7409-4D7F-BBAA-8948972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36CEE-F431-4491-B220-54372BA48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748F8-6D06-42E6-8C83-9904FE68D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35FAA-51FC-4C34-A164-30B58FFBB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EFCD-74D9-4E3C-92D3-457A92065680}" type="datetime1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E315E-AF4C-4AB8-B910-21B6F2A88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D2EB5-2828-424B-989D-80B291AA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79185-2670-459E-B9BB-241D5FB82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35F1D-9464-4BFF-A45D-F2EC533D3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9E4D6-CC68-4EB9-B97D-52229D86B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6185-041A-4EA9-9DB1-3F33B7303FC5}" type="datetime1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B101F-4FFA-4CF2-ACAD-1C27312A3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EFE6B-3BD2-468E-8B66-486E52D08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7744B-4C0A-4D9D-B967-B8F77AB5F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rs9.uchicago.edu/software/python/pyepics3/overview.html" TargetMode="External"/><Relationship Id="rId2" Type="http://schemas.openxmlformats.org/officeDocument/2006/relationships/hyperlink" Target="https://www.rkiinstruments.com/pdf/Beacon_410A_Manual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ivistic Heavy Ion Collider (RHIC) Begins Smashing Atoms | BNL Newsroom">
            <a:extLst>
              <a:ext uri="{FF2B5EF4-FFF2-40B4-BE49-F238E27FC236}">
                <a16:creationId xmlns:a16="http://schemas.microsoft.com/office/drawing/2014/main" id="{3EE5C3E7-E1DE-4739-B64A-E0817FEF2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6" r="11234" b="84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C1DE5F-FA88-40F7-951C-D48E5225E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2439096"/>
            <a:ext cx="4452920" cy="1887400"/>
          </a:xfrm>
        </p:spPr>
        <p:txBody>
          <a:bodyPr anchor="b">
            <a:no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SLOW CONTROLS SOFTWARE DESIGN FOR BEACON 410A GAS MONITORS FOR THE STAR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0ECA4-6277-4F81-A5B1-5D3F7815C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4872922"/>
            <a:ext cx="4591049" cy="1766003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Rebecca Powers (for the STAR Collaboration) with Dr. Janet Seger and Dr. David </a:t>
            </a:r>
            <a:r>
              <a:rPr lang="en-US" sz="2000" dirty="0" err="1"/>
              <a:t>Tlusty</a:t>
            </a:r>
            <a:endParaRPr lang="en-US" sz="2000" dirty="0"/>
          </a:p>
          <a:p>
            <a:pPr algn="l"/>
            <a:r>
              <a:rPr lang="en-US" sz="2000" dirty="0"/>
              <a:t>Department of Physics, Creighton University, Omaha, NE, 68178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756B9E-79AF-4FE2-9781-64441FD9050F}"/>
              </a:ext>
            </a:extLst>
          </p:cNvPr>
          <p:cNvSpPr/>
          <p:nvPr/>
        </p:nvSpPr>
        <p:spPr>
          <a:xfrm>
            <a:off x="11429358" y="5267344"/>
            <a:ext cx="2825393" cy="162743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064D8-FCEF-48C3-97B8-B6C5096D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z="2200" smtClean="0"/>
              <a:t>1</a:t>
            </a:fld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78AF70-EBB9-4B76-AECE-8C8ED59FC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0"/>
            <a:ext cx="1108145" cy="1061757"/>
          </a:xfrm>
          <a:prstGeom prst="rect">
            <a:avLst/>
          </a:prstGeom>
        </p:spPr>
      </p:pic>
      <p:pic>
        <p:nvPicPr>
          <p:cNvPr id="1026" name="Picture 2" descr="U.S. Department of Energy (DoE) | Drought.gov">
            <a:extLst>
              <a:ext uri="{FF2B5EF4-FFF2-40B4-BE49-F238E27FC236}">
                <a16:creationId xmlns:a16="http://schemas.microsoft.com/office/drawing/2014/main" id="{5CE3C1B4-2086-4CDD-8373-DB285990D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96" y="1288418"/>
            <a:ext cx="886701" cy="8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482849A7-D5BD-4612-B697-633452F0DF43}"/>
              </a:ext>
            </a:extLst>
          </p:cNvPr>
          <p:cNvSpPr txBox="1">
            <a:spLocks/>
          </p:cNvSpPr>
          <p:nvPr/>
        </p:nvSpPr>
        <p:spPr>
          <a:xfrm>
            <a:off x="116309" y="1009285"/>
            <a:ext cx="1257300" cy="324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Supported by: </a:t>
            </a:r>
          </a:p>
        </p:txBody>
      </p:sp>
    </p:spTree>
    <p:extLst>
      <p:ext uri="{BB962C8B-B14F-4D97-AF65-F5344CB8AC3E}">
        <p14:creationId xmlns:p14="http://schemas.microsoft.com/office/powerpoint/2010/main" val="2081938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9BA22-37B3-42F3-888F-4680DE81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How Does the Detector Work? Cont.</a:t>
            </a:r>
          </a:p>
        </p:txBody>
      </p:sp>
      <p:sp>
        <p:nvSpPr>
          <p:cNvPr id="13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5EB3-6D2B-4A5F-B49F-A4F05B3A7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/>
              <a:t>Charged particles pass through ionizing gas</a:t>
            </a:r>
          </a:p>
          <a:p>
            <a:r>
              <a:rPr lang="en-US" sz="2200"/>
              <a:t>Electron from ionization makes cascade in electric field</a:t>
            </a:r>
          </a:p>
          <a:p>
            <a:r>
              <a:rPr lang="en-US" sz="2200"/>
              <a:t>Cascade is measured in the strips as a hit</a:t>
            </a:r>
          </a:p>
          <a:p>
            <a:r>
              <a:rPr lang="en-US" sz="2200"/>
              <a:t>N-pentane is optimal quenching gas; allows for higher voltages and consequently better efficiencies</a:t>
            </a:r>
          </a:p>
        </p:txBody>
      </p:sp>
      <p:pic>
        <p:nvPicPr>
          <p:cNvPr id="2050" name="Picture 2" descr="Schematic diagram of the basic sTGC structure. | Download Scientific Diagram">
            <a:extLst>
              <a:ext uri="{FF2B5EF4-FFF2-40B4-BE49-F238E27FC236}">
                <a16:creationId xmlns:a16="http://schemas.microsoft.com/office/drawing/2014/main" id="{0A2936E9-CE4A-4920-A339-ABBCD96E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2064258"/>
            <a:ext cx="5458968" cy="27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58D1F-289E-45EB-B8AC-E36A9D36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04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F50C-171A-4F32-8C57-792941F8A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43" y="564254"/>
            <a:ext cx="2171700" cy="4592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sTGC</a:t>
            </a:r>
            <a:r>
              <a:rPr lang="en-US" dirty="0"/>
              <a:t> Gas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F28E0-734B-4A25-9286-3EF71C3E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575" y="6492875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1600" smtClean="0"/>
              <a:t>11</a:t>
            </a:fld>
            <a:endParaRPr lang="en-US" sz="1600" dirty="0"/>
          </a:p>
        </p:txBody>
      </p:sp>
      <p:pic>
        <p:nvPicPr>
          <p:cNvPr id="1026" name="Picture 2" descr="Advantech ADAM-6017-BE 8 Channel Analog Input w/DO Data Aquisition Module  from Masterflex">
            <a:extLst>
              <a:ext uri="{FF2B5EF4-FFF2-40B4-BE49-F238E27FC236}">
                <a16:creationId xmlns:a16="http://schemas.microsoft.com/office/drawing/2014/main" id="{513D67AE-4280-46E7-9495-576E44048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9" y="3075035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rollers and Indicators - 650L Indicator/Safety Alarm Limit (FM) - Gefran">
            <a:extLst>
              <a:ext uri="{FF2B5EF4-FFF2-40B4-BE49-F238E27FC236}">
                <a16:creationId xmlns:a16="http://schemas.microsoft.com/office/drawing/2014/main" id="{40EF0830-55F2-44FC-B7A2-1A620A17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27" y="399220"/>
            <a:ext cx="12515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struction Manual Controlled Evaporator and Mixer">
            <a:extLst>
              <a:ext uri="{FF2B5EF4-FFF2-40B4-BE49-F238E27FC236}">
                <a16:creationId xmlns:a16="http://schemas.microsoft.com/office/drawing/2014/main" id="{0752229E-595C-4241-9C5F-1A95DB8B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89" y="683546"/>
            <a:ext cx="1824824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con 410A Portable Gas Monitor | RKI Instruments">
            <a:extLst>
              <a:ext uri="{FF2B5EF4-FFF2-40B4-BE49-F238E27FC236}">
                <a16:creationId xmlns:a16="http://schemas.microsoft.com/office/drawing/2014/main" id="{0D4BD940-FF8B-430D-9B93-42F49F94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044" y="713778"/>
            <a:ext cx="132634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elcome to NeutronUSA.com">
            <a:extLst>
              <a:ext uri="{FF2B5EF4-FFF2-40B4-BE49-F238E27FC236}">
                <a16:creationId xmlns:a16="http://schemas.microsoft.com/office/drawing/2014/main" id="{6DFE91E6-D413-416C-A6E0-6D107591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03" y="3257915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Python Logo | Python Software Foundation">
            <a:extLst>
              <a:ext uri="{FF2B5EF4-FFF2-40B4-BE49-F238E27FC236}">
                <a16:creationId xmlns:a16="http://schemas.microsoft.com/office/drawing/2014/main" id="{15E13572-FACB-4F50-A2C7-5CD2C06C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37" y="5999670"/>
            <a:ext cx="2111964" cy="7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Welcome to NeutronUSA.com">
            <a:extLst>
              <a:ext uri="{FF2B5EF4-FFF2-40B4-BE49-F238E27FC236}">
                <a16:creationId xmlns:a16="http://schemas.microsoft.com/office/drawing/2014/main" id="{41AAE8DA-160A-47B6-8BEA-45E98B376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52" y="3257915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Welcome to NeutronUSA.com">
            <a:extLst>
              <a:ext uri="{FF2B5EF4-FFF2-40B4-BE49-F238E27FC236}">
                <a16:creationId xmlns:a16="http://schemas.microsoft.com/office/drawing/2014/main" id="{19E3512A-26E6-4315-83CF-E03C66F8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857" y="3325991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7353D-3304-4684-9A70-55E1D77D9355}"/>
              </a:ext>
            </a:extLst>
          </p:cNvPr>
          <p:cNvSpPr txBox="1"/>
          <p:nvPr/>
        </p:nvSpPr>
        <p:spPr>
          <a:xfrm>
            <a:off x="295829" y="1522811"/>
            <a:ext cx="2374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Pressure Transmitters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2D8DF-EAE4-4609-BAA0-EC20C7D6FEF9}"/>
              </a:ext>
            </a:extLst>
          </p:cNvPr>
          <p:cNvSpPr txBox="1"/>
          <p:nvPr/>
        </p:nvSpPr>
        <p:spPr>
          <a:xfrm>
            <a:off x="3285882" y="61590"/>
            <a:ext cx="180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 Thermocouples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63E3B3-AFF4-4966-A941-E682A82689C3}"/>
              </a:ext>
            </a:extLst>
          </p:cNvPr>
          <p:cNvSpPr txBox="1"/>
          <p:nvPr/>
        </p:nvSpPr>
        <p:spPr>
          <a:xfrm>
            <a:off x="6074310" y="0"/>
            <a:ext cx="2886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Flow Meters and Controlled Evaporation Mixer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5E54B-D5AC-4CE9-A051-BE8F8A8176DD}"/>
              </a:ext>
            </a:extLst>
          </p:cNvPr>
          <p:cNvSpPr txBox="1"/>
          <p:nvPr/>
        </p:nvSpPr>
        <p:spPr>
          <a:xfrm>
            <a:off x="9316640" y="37215"/>
            <a:ext cx="263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Beacon 410A Pentane Sniffers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9CA95C-A144-4CF4-B4A5-60DFF0C7DEC7}"/>
              </a:ext>
            </a:extLst>
          </p:cNvPr>
          <p:cNvSpPr txBox="1"/>
          <p:nvPr/>
        </p:nvSpPr>
        <p:spPr>
          <a:xfrm>
            <a:off x="2911901" y="4553138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MOXA </a:t>
            </a:r>
            <a:r>
              <a:rPr lang="en-US" dirty="0" err="1"/>
              <a:t>Nport</a:t>
            </a:r>
            <a:r>
              <a:rPr lang="en-US" dirty="0"/>
              <a:t> 5150 Server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78D9BA-76C1-40E0-BA44-92B1E95BA527}"/>
              </a:ext>
            </a:extLst>
          </p:cNvPr>
          <p:cNvSpPr txBox="1"/>
          <p:nvPr/>
        </p:nvSpPr>
        <p:spPr>
          <a:xfrm>
            <a:off x="6271137" y="4567430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MOXA </a:t>
            </a:r>
            <a:r>
              <a:rPr lang="en-US" dirty="0" err="1"/>
              <a:t>Nport</a:t>
            </a:r>
            <a:r>
              <a:rPr lang="en-US" dirty="0"/>
              <a:t> 5150 Server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8323A-568F-4AEE-83A4-C27161122F29}"/>
              </a:ext>
            </a:extLst>
          </p:cNvPr>
          <p:cNvSpPr txBox="1"/>
          <p:nvPr/>
        </p:nvSpPr>
        <p:spPr>
          <a:xfrm>
            <a:off x="9357342" y="4567430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MOXA </a:t>
            </a:r>
            <a:r>
              <a:rPr lang="en-US" dirty="0" err="1"/>
              <a:t>Nport</a:t>
            </a:r>
            <a:r>
              <a:rPr lang="en-US" dirty="0"/>
              <a:t> 5150 Server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1AAD7-A7F0-4D80-B6F5-D595B92FA8F4}"/>
              </a:ext>
            </a:extLst>
          </p:cNvPr>
          <p:cNvSpPr txBox="1"/>
          <p:nvPr/>
        </p:nvSpPr>
        <p:spPr>
          <a:xfrm>
            <a:off x="8141233" y="6148470"/>
            <a:ext cx="198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Python </a:t>
            </a:r>
            <a:r>
              <a:rPr lang="en-US" sz="2400" dirty="0" err="1"/>
              <a:t>softIoc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CA0EC-0B06-4BA2-B5F1-094FB4CA2903}"/>
              </a:ext>
            </a:extLst>
          </p:cNvPr>
          <p:cNvSpPr txBox="1"/>
          <p:nvPr/>
        </p:nvSpPr>
        <p:spPr>
          <a:xfrm>
            <a:off x="10904205" y="6083748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GUI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C34431B-6EA1-4A05-8378-5CFC9E58D721}"/>
              </a:ext>
            </a:extLst>
          </p:cNvPr>
          <p:cNvSpPr/>
          <p:nvPr/>
        </p:nvSpPr>
        <p:spPr>
          <a:xfrm>
            <a:off x="1121292" y="2500106"/>
            <a:ext cx="233916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44427411-40BC-4FF2-B64A-1B08053C44A6}"/>
              </a:ext>
            </a:extLst>
          </p:cNvPr>
          <p:cNvSpPr/>
          <p:nvPr/>
        </p:nvSpPr>
        <p:spPr>
          <a:xfrm>
            <a:off x="3980670" y="2500107"/>
            <a:ext cx="233916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AFCDFC27-3569-4DC8-B95C-F2A0DDEB82AC}"/>
              </a:ext>
            </a:extLst>
          </p:cNvPr>
          <p:cNvSpPr/>
          <p:nvPr/>
        </p:nvSpPr>
        <p:spPr>
          <a:xfrm>
            <a:off x="7400743" y="2514547"/>
            <a:ext cx="233916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90BC864-476A-411F-AAB2-B086F14DF935}"/>
              </a:ext>
            </a:extLst>
          </p:cNvPr>
          <p:cNvSpPr/>
          <p:nvPr/>
        </p:nvSpPr>
        <p:spPr>
          <a:xfrm>
            <a:off x="10519259" y="2565697"/>
            <a:ext cx="233916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520F0-BE23-4D85-96ED-94B367C48333}"/>
              </a:ext>
            </a:extLst>
          </p:cNvPr>
          <p:cNvSpPr txBox="1"/>
          <p:nvPr/>
        </p:nvSpPr>
        <p:spPr>
          <a:xfrm>
            <a:off x="1469507" y="2391437"/>
            <a:ext cx="854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analog signal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458AD32-A36E-494A-931F-0655F788E93D}"/>
              </a:ext>
            </a:extLst>
          </p:cNvPr>
          <p:cNvCxnSpPr>
            <a:cxnSpLocks/>
          </p:cNvCxnSpPr>
          <p:nvPr/>
        </p:nvCxnSpPr>
        <p:spPr>
          <a:xfrm>
            <a:off x="1962549" y="5057142"/>
            <a:ext cx="2980926" cy="11626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57C87A-9D73-48E0-B282-C4E49B25ACEA}"/>
              </a:ext>
            </a:extLst>
          </p:cNvPr>
          <p:cNvCxnSpPr/>
          <p:nvPr/>
        </p:nvCxnSpPr>
        <p:spPr>
          <a:xfrm>
            <a:off x="4324350" y="5019675"/>
            <a:ext cx="1145302" cy="979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EDB864-7B5F-430F-A5C5-C355B68E1464}"/>
              </a:ext>
            </a:extLst>
          </p:cNvPr>
          <p:cNvCxnSpPr>
            <a:cxnSpLocks/>
          </p:cNvCxnSpPr>
          <p:nvPr/>
        </p:nvCxnSpPr>
        <p:spPr>
          <a:xfrm flipH="1">
            <a:off x="7034963" y="5019675"/>
            <a:ext cx="80213" cy="79057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DC1595-2461-47CC-BBBB-2355463AD46B}"/>
              </a:ext>
            </a:extLst>
          </p:cNvPr>
          <p:cNvCxnSpPr>
            <a:cxnSpLocks/>
          </p:cNvCxnSpPr>
          <p:nvPr/>
        </p:nvCxnSpPr>
        <p:spPr>
          <a:xfrm flipH="1">
            <a:off x="7550012" y="5057142"/>
            <a:ext cx="2969247" cy="114659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CE8DA41-F2C2-4BBA-A279-CACB33B73232}"/>
              </a:ext>
            </a:extLst>
          </p:cNvPr>
          <p:cNvSpPr txBox="1"/>
          <p:nvPr/>
        </p:nvSpPr>
        <p:spPr>
          <a:xfrm>
            <a:off x="4354107" y="2408736"/>
            <a:ext cx="105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Modbus RTU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AE5EFE-A54E-4E43-9A87-9633D7A6C312}"/>
              </a:ext>
            </a:extLst>
          </p:cNvPr>
          <p:cNvSpPr txBox="1"/>
          <p:nvPr/>
        </p:nvSpPr>
        <p:spPr>
          <a:xfrm>
            <a:off x="7764522" y="2435723"/>
            <a:ext cx="105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Modbus RTU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00BC85-41F1-4AE3-9F0B-4B9AE74A4DF0}"/>
              </a:ext>
            </a:extLst>
          </p:cNvPr>
          <p:cNvSpPr txBox="1"/>
          <p:nvPr/>
        </p:nvSpPr>
        <p:spPr>
          <a:xfrm>
            <a:off x="10863463" y="2486276"/>
            <a:ext cx="105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Modbus RTU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4B81EB-271D-445F-9583-52CD8C8897D9}"/>
              </a:ext>
            </a:extLst>
          </p:cNvPr>
          <p:cNvSpPr txBox="1"/>
          <p:nvPr/>
        </p:nvSpPr>
        <p:spPr>
          <a:xfrm>
            <a:off x="654370" y="4622802"/>
            <a:ext cx="130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ADAM 6017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143503-D1BC-492A-AD6C-B61C2EE756A7}"/>
              </a:ext>
            </a:extLst>
          </p:cNvPr>
          <p:cNvSpPr txBox="1"/>
          <p:nvPr/>
        </p:nvSpPr>
        <p:spPr>
          <a:xfrm>
            <a:off x="2513397" y="5613992"/>
            <a:ext cx="105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Modbus TCP/IP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730A91-7495-44DD-8F1A-A8F1F99A7F6A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7400743" y="6379303"/>
            <a:ext cx="740490" cy="10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A1511B4-7AB3-4D7F-97A7-A2BC3691038F}"/>
              </a:ext>
            </a:extLst>
          </p:cNvPr>
          <p:cNvCxnSpPr>
            <a:cxnSpLocks/>
          </p:cNvCxnSpPr>
          <p:nvPr/>
        </p:nvCxnSpPr>
        <p:spPr>
          <a:xfrm flipV="1">
            <a:off x="10097020" y="6355275"/>
            <a:ext cx="740490" cy="10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625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59E7-F43A-45BC-A10D-456024C3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Beacon 410A Gas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09F9-FD17-489E-A8C6-1A0A4A8F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6975" cy="4351338"/>
          </a:xfrm>
        </p:spPr>
        <p:txBody>
          <a:bodyPr/>
          <a:lstStyle/>
          <a:p>
            <a:r>
              <a:rPr lang="en-US" dirty="0"/>
              <a:t>Fixed-mounted, continuous-monitoring controller</a:t>
            </a:r>
          </a:p>
          <a:p>
            <a:r>
              <a:rPr lang="en-US" dirty="0"/>
              <a:t>Capable of detecting gas at up to four locations</a:t>
            </a:r>
          </a:p>
          <a:p>
            <a:r>
              <a:rPr lang="en-US" dirty="0"/>
              <a:t>Alarm circuits include up to three levels of gas alarms</a:t>
            </a:r>
          </a:p>
          <a:p>
            <a:r>
              <a:rPr lang="en-US" dirty="0"/>
              <a:t>Simultaneously displays the target gas, unit of measure, and current gas reading for all active channel.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A7AF7-555C-49C5-A9E2-1415F9BF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000" smtClean="0"/>
              <a:t>12</a:t>
            </a:fld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748A50-522B-45F4-A019-7467AD321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30" y="4937852"/>
            <a:ext cx="4063662" cy="1018018"/>
          </a:xfrm>
          <a:prstGeom prst="rect">
            <a:avLst/>
          </a:prstGeom>
        </p:spPr>
      </p:pic>
      <p:pic>
        <p:nvPicPr>
          <p:cNvPr id="7" name="Picture 8" descr="Beacon 410A Portable Gas Monitor | RKI Instruments">
            <a:extLst>
              <a:ext uri="{FF2B5EF4-FFF2-40B4-BE49-F238E27FC236}">
                <a16:creationId xmlns:a16="http://schemas.microsoft.com/office/drawing/2014/main" id="{6DA4D60D-3119-4624-B352-482F6A1D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55" y="1025506"/>
            <a:ext cx="2914281" cy="34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4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84D20-AC0F-48C1-8918-39A2017B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327775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EAD3936-5561-4B53-A20A-EF0AB21B1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0" y="815512"/>
            <a:ext cx="11502189" cy="4913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F7F848-A06C-49B8-A3F8-A2D000C79C4C}"/>
              </a:ext>
            </a:extLst>
          </p:cNvPr>
          <p:cNvSpPr txBox="1"/>
          <p:nvPr/>
        </p:nvSpPr>
        <p:spPr>
          <a:xfrm>
            <a:off x="238125" y="1790462"/>
            <a:ext cx="62694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CB90FE-7D7C-4DB0-BAD3-CEEA04E09154}"/>
              </a:ext>
            </a:extLst>
          </p:cNvPr>
          <p:cNvSpPr txBox="1"/>
          <p:nvPr/>
        </p:nvSpPr>
        <p:spPr>
          <a:xfrm>
            <a:off x="230305" y="3990975"/>
            <a:ext cx="62694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F58F2-BCB2-4744-A92A-66CC6BF29E73}"/>
              </a:ext>
            </a:extLst>
          </p:cNvPr>
          <p:cNvSpPr txBox="1"/>
          <p:nvPr/>
        </p:nvSpPr>
        <p:spPr>
          <a:xfrm>
            <a:off x="742758" y="4802277"/>
            <a:ext cx="11715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Pentane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F9E15DD-446A-4096-99AC-E595158C1D43}"/>
              </a:ext>
            </a:extLst>
          </p:cNvPr>
          <p:cNvSpPr/>
          <p:nvPr/>
        </p:nvSpPr>
        <p:spPr>
          <a:xfrm>
            <a:off x="887177" y="1809373"/>
            <a:ext cx="1171575" cy="338555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595F4EC-7188-4BA7-B04F-33E7EC7896F2}"/>
              </a:ext>
            </a:extLst>
          </p:cNvPr>
          <p:cNvSpPr/>
          <p:nvPr/>
        </p:nvSpPr>
        <p:spPr>
          <a:xfrm>
            <a:off x="937442" y="3914783"/>
            <a:ext cx="1171575" cy="329096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B621A4A-55B2-47FE-B741-9501F3BB4821}"/>
              </a:ext>
            </a:extLst>
          </p:cNvPr>
          <p:cNvSpPr/>
          <p:nvPr/>
        </p:nvSpPr>
        <p:spPr>
          <a:xfrm rot="16200000">
            <a:off x="784124" y="4274995"/>
            <a:ext cx="538131" cy="332025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AAC9E2-7775-475E-A310-0F7B16571337}"/>
              </a:ext>
            </a:extLst>
          </p:cNvPr>
          <p:cNvSpPr txBox="1"/>
          <p:nvPr/>
        </p:nvSpPr>
        <p:spPr>
          <a:xfrm>
            <a:off x="2111140" y="1636574"/>
            <a:ext cx="14001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Mass Flow Controller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A7DF87-525E-4F90-8D74-9F93C2040382}"/>
              </a:ext>
            </a:extLst>
          </p:cNvPr>
          <p:cNvSpPr txBox="1"/>
          <p:nvPr/>
        </p:nvSpPr>
        <p:spPr>
          <a:xfrm>
            <a:off x="2078166" y="3766073"/>
            <a:ext cx="154630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Mass Flow Controller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BFD6E85-55C6-4B18-859B-EFB422A48655}"/>
              </a:ext>
            </a:extLst>
          </p:cNvPr>
          <p:cNvSpPr/>
          <p:nvPr/>
        </p:nvSpPr>
        <p:spPr>
          <a:xfrm rot="2680638">
            <a:off x="3522503" y="2067589"/>
            <a:ext cx="687163" cy="400829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BB68049-2F60-416F-8773-62A91771F8EA}"/>
              </a:ext>
            </a:extLst>
          </p:cNvPr>
          <p:cNvSpPr/>
          <p:nvPr/>
        </p:nvSpPr>
        <p:spPr>
          <a:xfrm rot="18922770">
            <a:off x="3289412" y="3374157"/>
            <a:ext cx="687239" cy="349980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11044F-3801-4A95-9FC1-7533D65622D8}"/>
              </a:ext>
            </a:extLst>
          </p:cNvPr>
          <p:cNvSpPr txBox="1"/>
          <p:nvPr/>
        </p:nvSpPr>
        <p:spPr>
          <a:xfrm>
            <a:off x="3936783" y="2555949"/>
            <a:ext cx="12067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Controlled Evaporation Mixer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5C4753-3BBD-4B0B-8BE7-D6E45507B5CE}"/>
              </a:ext>
            </a:extLst>
          </p:cNvPr>
          <p:cNvSpPr txBox="1"/>
          <p:nvPr/>
        </p:nvSpPr>
        <p:spPr>
          <a:xfrm>
            <a:off x="5492641" y="2598003"/>
            <a:ext cx="12067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Cooling and Liquid Detection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71A440-003D-4969-8DF9-C421C43D746C}"/>
              </a:ext>
            </a:extLst>
          </p:cNvPr>
          <p:cNvSpPr txBox="1"/>
          <p:nvPr/>
        </p:nvSpPr>
        <p:spPr>
          <a:xfrm>
            <a:off x="7118622" y="2595868"/>
            <a:ext cx="12067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Heating Tape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DDE782-EE09-455A-B6BB-7C9EAD8C0352}"/>
              </a:ext>
            </a:extLst>
          </p:cNvPr>
          <p:cNvSpPr txBox="1"/>
          <p:nvPr/>
        </p:nvSpPr>
        <p:spPr>
          <a:xfrm>
            <a:off x="10459101" y="2386672"/>
            <a:ext cx="12067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sTGC</a:t>
            </a:r>
            <a:r>
              <a:rPr lang="en-US" sz="1600" dirty="0"/>
              <a:t> Detector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18B7205-9637-4A1D-B87B-693EB7B0E38A}"/>
              </a:ext>
            </a:extLst>
          </p:cNvPr>
          <p:cNvSpPr/>
          <p:nvPr/>
        </p:nvSpPr>
        <p:spPr>
          <a:xfrm>
            <a:off x="5160616" y="2818199"/>
            <a:ext cx="332025" cy="195302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D2CDB2E-0594-44E3-9FAE-9D4EA1C2FB72}"/>
              </a:ext>
            </a:extLst>
          </p:cNvPr>
          <p:cNvSpPr/>
          <p:nvPr/>
        </p:nvSpPr>
        <p:spPr>
          <a:xfrm>
            <a:off x="6786597" y="2776145"/>
            <a:ext cx="332025" cy="195302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FFA30E4-222C-4E5F-9111-D010BE09C163}"/>
              </a:ext>
            </a:extLst>
          </p:cNvPr>
          <p:cNvSpPr/>
          <p:nvPr/>
        </p:nvSpPr>
        <p:spPr>
          <a:xfrm>
            <a:off x="8582741" y="2639920"/>
            <a:ext cx="1717720" cy="373581"/>
          </a:xfrm>
          <a:prstGeom prst="rightArrow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82D9CBF-9DF0-43A0-B74D-BBC5C6BD3512}"/>
              </a:ext>
            </a:extLst>
          </p:cNvPr>
          <p:cNvSpPr/>
          <p:nvPr/>
        </p:nvSpPr>
        <p:spPr>
          <a:xfrm rot="16200000">
            <a:off x="9441601" y="3272050"/>
            <a:ext cx="851009" cy="53813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91247E-A861-4E85-815F-C6994A03D5CD}"/>
              </a:ext>
            </a:extLst>
          </p:cNvPr>
          <p:cNvSpPr txBox="1"/>
          <p:nvPr/>
        </p:nvSpPr>
        <p:spPr>
          <a:xfrm>
            <a:off x="5492641" y="3953542"/>
            <a:ext cx="1475318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Beacons’ First Channel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CB91189-DB8E-4CCA-BC04-AFDB29FF2497}"/>
              </a:ext>
            </a:extLst>
          </p:cNvPr>
          <p:cNvSpPr/>
          <p:nvPr/>
        </p:nvSpPr>
        <p:spPr>
          <a:xfrm>
            <a:off x="5848350" y="4602700"/>
            <a:ext cx="851009" cy="53813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30747C-7955-4C15-8445-C3C2A75B3A4A}"/>
              </a:ext>
            </a:extLst>
          </p:cNvPr>
          <p:cNvSpPr/>
          <p:nvPr/>
        </p:nvSpPr>
        <p:spPr>
          <a:xfrm>
            <a:off x="10659459" y="3000833"/>
            <a:ext cx="809625" cy="487804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4DDC4B-FFA2-481D-BE1A-7540028A8A11}"/>
              </a:ext>
            </a:extLst>
          </p:cNvPr>
          <p:cNvSpPr txBox="1"/>
          <p:nvPr/>
        </p:nvSpPr>
        <p:spPr>
          <a:xfrm>
            <a:off x="7624817" y="3368767"/>
            <a:ext cx="1816784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Beacons’ Second Channel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90A33-4235-45C4-A7AC-CD3AA9B6C4E1}"/>
              </a:ext>
            </a:extLst>
          </p:cNvPr>
          <p:cNvSpPr txBox="1"/>
          <p:nvPr/>
        </p:nvSpPr>
        <p:spPr>
          <a:xfrm>
            <a:off x="10211586" y="3661154"/>
            <a:ext cx="1816784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Beacons’ Third Channel</a:t>
            </a:r>
          </a:p>
        </p:txBody>
      </p:sp>
    </p:spTree>
    <p:extLst>
      <p:ext uri="{BB962C8B-B14F-4D97-AF65-F5344CB8AC3E}">
        <p14:creationId xmlns:p14="http://schemas.microsoft.com/office/powerpoint/2010/main" val="402261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NL | STAR Detector">
            <a:extLst>
              <a:ext uri="{FF2B5EF4-FFF2-40B4-BE49-F238E27FC236}">
                <a16:creationId xmlns:a16="http://schemas.microsoft.com/office/drawing/2014/main" id="{81AAD264-11EA-4032-B1CE-DDA10E46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r="3266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485A33-EFC7-4F13-A81A-7D93C902C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Software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C602B-E5E2-42D3-B018-181EE73C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10312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defRPr/>
            </a:pPr>
            <a:fld id="{E3D7744B-4C0A-4D9D-B967-B8F77AB5FA74}" type="slidenum">
              <a:rPr lang="en-US" sz="2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 sz="22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03655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E1C4-1358-4969-9BED-B063744C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396"/>
          </a:xfrm>
        </p:spPr>
        <p:txBody>
          <a:bodyPr/>
          <a:lstStyle/>
          <a:p>
            <a:r>
              <a:rPr lang="en-US" dirty="0"/>
              <a:t>EPICS and Process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B86B6-CFD8-4F4C-99BD-F03DA4E7F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642"/>
            <a:ext cx="10515600" cy="52382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EPICS (Experimental Physics and Industrial Control System) is a set of software tools, libraries, and applications used internationally to create control systems for particle accelerators</a:t>
            </a:r>
          </a:p>
          <a:p>
            <a:pPr>
              <a:lnSpc>
                <a:spcPct val="150000"/>
              </a:lnSpc>
            </a:pPr>
            <a:r>
              <a:rPr lang="en-US" dirty="0"/>
              <a:t>EPICS models hardware data with data entries that describe a single aspect of the process, known as “process variables.”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 typical PV could be an attribute such as temperature or current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Used instead of objects, allowing complex functionality without traditional programming</a:t>
            </a:r>
          </a:p>
          <a:p>
            <a:pPr>
              <a:lnSpc>
                <a:spcPct val="150000"/>
              </a:lnSpc>
            </a:pPr>
            <a:r>
              <a:rPr lang="en-US" dirty="0"/>
              <a:t>Allows the creation of IOCs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3802-54D1-4A7F-8436-6270B096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297869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000" smtClean="0"/>
              <a:t>15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6397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E1C4-1358-4969-9BED-B063744C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396"/>
          </a:xfrm>
        </p:spPr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softIOCs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B86B6-CFD8-4F4C-99BD-F03DA4E7F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522"/>
            <a:ext cx="10515600" cy="52382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IOCs: Input/Output Controllers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An IOC performs input/output operations to attached hardware devices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Essentially allows us to talk to devices via ethernet</a:t>
            </a:r>
          </a:p>
          <a:p>
            <a:pPr>
              <a:lnSpc>
                <a:spcPct val="150000"/>
              </a:lnSpc>
            </a:pPr>
            <a:r>
              <a:rPr lang="en-US" dirty="0"/>
              <a:t>An IOC associates the values of EPICS process variables with the results of these input/output operations</a:t>
            </a:r>
          </a:p>
          <a:p>
            <a:pPr>
              <a:lnSpc>
                <a:spcPct val="150000"/>
              </a:lnSpc>
            </a:pPr>
            <a:r>
              <a:rPr lang="en-US" dirty="0"/>
              <a:t>“Soft” IOC = “Host-based” IOC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Runs in the same environment as which it was compiled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Python module that allows the creation of EPICS process variables (PVS) for the new Beacon gas monitors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3802-54D1-4A7F-8436-6270B096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297869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000" smtClean="0"/>
              <a:t>16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7320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ABD10A-2394-4051-B9F7-70E5986F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02623"/>
            <a:ext cx="10905066" cy="48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6F924-F618-4AAC-85D6-6091F36D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4611" y="6369093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 sz="2000" smtClean="0"/>
              <a:pPr>
                <a:spcAft>
                  <a:spcPts val="600"/>
                </a:spcAft>
              </a:pPr>
              <a:t>17</a:t>
            </a:fld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2CCFA-BF5A-4A94-A8C6-E35EF48BDC74}"/>
              </a:ext>
            </a:extLst>
          </p:cNvPr>
          <p:cNvSpPr txBox="1"/>
          <p:nvPr/>
        </p:nvSpPr>
        <p:spPr>
          <a:xfrm>
            <a:off x="552450" y="447675"/>
            <a:ext cx="554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GUI (Graphical User Interface)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21A34371-BAC5-456E-BF40-E8E1D9337175}"/>
              </a:ext>
            </a:extLst>
          </p:cNvPr>
          <p:cNvSpPr/>
          <p:nvPr/>
        </p:nvSpPr>
        <p:spPr>
          <a:xfrm rot="18364338">
            <a:off x="5930112" y="1888912"/>
            <a:ext cx="331776" cy="46166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856694FC-1D76-41A8-B20A-659DCF594694}"/>
              </a:ext>
            </a:extLst>
          </p:cNvPr>
          <p:cNvSpPr/>
          <p:nvPr/>
        </p:nvSpPr>
        <p:spPr>
          <a:xfrm rot="4250058">
            <a:off x="7132885" y="2232967"/>
            <a:ext cx="331776" cy="46166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6A6A4868-85FD-42C5-AA93-0DC9DA48CCE9}"/>
              </a:ext>
            </a:extLst>
          </p:cNvPr>
          <p:cNvSpPr/>
          <p:nvPr/>
        </p:nvSpPr>
        <p:spPr>
          <a:xfrm rot="7420383">
            <a:off x="7011281" y="2709648"/>
            <a:ext cx="331776" cy="4616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BC2E397B-7EF7-42F1-AD51-B762298E69F9}"/>
              </a:ext>
            </a:extLst>
          </p:cNvPr>
          <p:cNvSpPr/>
          <p:nvPr/>
        </p:nvSpPr>
        <p:spPr>
          <a:xfrm rot="9304276">
            <a:off x="4981771" y="4030323"/>
            <a:ext cx="331776" cy="46166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8B1570-BF1B-4083-B839-1866CCB705CE}"/>
              </a:ext>
            </a:extLst>
          </p:cNvPr>
          <p:cNvSpPr/>
          <p:nvPr/>
        </p:nvSpPr>
        <p:spPr>
          <a:xfrm>
            <a:off x="5395386" y="3515509"/>
            <a:ext cx="1401230" cy="136129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09C602-6E90-4439-B97C-44F71F388A8A}"/>
              </a:ext>
            </a:extLst>
          </p:cNvPr>
          <p:cNvSpPr/>
          <p:nvPr/>
        </p:nvSpPr>
        <p:spPr>
          <a:xfrm>
            <a:off x="8746075" y="4070298"/>
            <a:ext cx="1401230" cy="136129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532AF2-0140-4023-AECA-4F9741CD3F50}"/>
              </a:ext>
            </a:extLst>
          </p:cNvPr>
          <p:cNvSpPr/>
          <p:nvPr/>
        </p:nvSpPr>
        <p:spPr>
          <a:xfrm>
            <a:off x="10147302" y="3646511"/>
            <a:ext cx="1401230" cy="136129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2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6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A843B-0319-497B-BDDD-D711AFBC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MODBUS_RTU Registers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6B5D2-BAD7-40FB-871D-AF676BFD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32" y="1690688"/>
            <a:ext cx="6515100" cy="3367088"/>
          </a:xfrm>
        </p:spPr>
        <p:txBody>
          <a:bodyPr/>
          <a:lstStyle/>
          <a:p>
            <a:r>
              <a:rPr lang="en-US" dirty="0"/>
              <a:t>Modbus is a communications protocol for transmitting data between two or more devices</a:t>
            </a:r>
          </a:p>
          <a:p>
            <a:pPr lvl="1"/>
            <a:r>
              <a:rPr lang="en-US" dirty="0"/>
              <a:t>Used to transmit data I/O data from Beacons and Moxas. </a:t>
            </a:r>
          </a:p>
          <a:p>
            <a:r>
              <a:rPr lang="en-US" dirty="0"/>
              <a:t>RTU (remote terminal unit) is able to tell a Modbus device when and what commands to execute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9B82-6D07-419D-93AD-23B4E735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618" y="6310312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200" smtClean="0"/>
              <a:t>18</a:t>
            </a:fld>
            <a:endParaRPr lang="en-US" sz="2200" dirty="0"/>
          </a:p>
        </p:txBody>
      </p:sp>
      <p:pic>
        <p:nvPicPr>
          <p:cNvPr id="5" name="Picture 8" descr="Beacon 410A Portable Gas Monitor | RKI Instruments">
            <a:extLst>
              <a:ext uri="{FF2B5EF4-FFF2-40B4-BE49-F238E27FC236}">
                <a16:creationId xmlns:a16="http://schemas.microsoft.com/office/drawing/2014/main" id="{E9D2B468-BCBE-4481-A645-5B479D79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043" y="1835262"/>
            <a:ext cx="132634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1FA193-420A-4839-AF3B-17DDF431B125}"/>
              </a:ext>
            </a:extLst>
          </p:cNvPr>
          <p:cNvSpPr txBox="1"/>
          <p:nvPr/>
        </p:nvSpPr>
        <p:spPr>
          <a:xfrm>
            <a:off x="9316639" y="1148476"/>
            <a:ext cx="263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 Beacon 410A Pentane Sniffers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786F9D8-55E5-4838-8FE0-32DCC4AD088B}"/>
              </a:ext>
            </a:extLst>
          </p:cNvPr>
          <p:cNvSpPr/>
          <p:nvPr/>
        </p:nvSpPr>
        <p:spPr>
          <a:xfrm>
            <a:off x="10436421" y="3704867"/>
            <a:ext cx="233916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A28A-EB97-41FD-9B61-77789E4B1849}"/>
              </a:ext>
            </a:extLst>
          </p:cNvPr>
          <p:cNvSpPr txBox="1"/>
          <p:nvPr/>
        </p:nvSpPr>
        <p:spPr>
          <a:xfrm>
            <a:off x="10827985" y="3580623"/>
            <a:ext cx="105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Modbus RTU</a:t>
            </a:r>
          </a:p>
        </p:txBody>
      </p:sp>
      <p:pic>
        <p:nvPicPr>
          <p:cNvPr id="13" name="Picture 10" descr="Welcome to NeutronUSA.com">
            <a:extLst>
              <a:ext uri="{FF2B5EF4-FFF2-40B4-BE49-F238E27FC236}">
                <a16:creationId xmlns:a16="http://schemas.microsoft.com/office/drawing/2014/main" id="{E9A4A882-B173-42B0-AF52-DD600B96E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857" y="4379278"/>
            <a:ext cx="118872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C8C7BC-757B-4EAE-A217-F439B1738C4D}"/>
              </a:ext>
            </a:extLst>
          </p:cNvPr>
          <p:cNvSpPr txBox="1"/>
          <p:nvPr/>
        </p:nvSpPr>
        <p:spPr>
          <a:xfrm>
            <a:off x="9474299" y="5732742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MOXA </a:t>
            </a:r>
            <a:r>
              <a:rPr lang="en-US" dirty="0" err="1"/>
              <a:t>Nport</a:t>
            </a:r>
            <a:r>
              <a:rPr lang="en-US" dirty="0"/>
              <a:t> 5150 Server</a:t>
            </a:r>
          </a:p>
        </p:txBody>
      </p:sp>
    </p:spTree>
    <p:extLst>
      <p:ext uri="{BB962C8B-B14F-4D97-AF65-F5344CB8AC3E}">
        <p14:creationId xmlns:p14="http://schemas.microsoft.com/office/powerpoint/2010/main" val="1784176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3368-B463-44AB-9EA3-E8628B8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the Project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B4026-F95E-4BFC-BCB8-C2FB5EC3F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257"/>
            <a:ext cx="10624455" cy="4956617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Install Beacon 410A Gas Sensors within the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sTGC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gas cabinet</a:t>
            </a:r>
          </a:p>
          <a:p>
            <a:pPr marL="0" indent="0">
              <a:buNone/>
            </a:pP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esign the software for each of the Beacons.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SoftIOC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a Python module that allows the creation of EPICS process variables (PVs) for the new Beacon gas monitors.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Associates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the values stored in the various MODBUS_RTU registers for each Beacon device, a variable associated with the device status, and four channels to monitor the gas system.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Define within each channel are the gas status, the measured value, and its units.  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636B6-2E94-4E5B-AFB3-C6EE46ED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2777" y="6314852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200" smtClean="0"/>
              <a:t>19</a:t>
            </a:fld>
            <a:endParaRPr lang="en-US" sz="2200" dirty="0"/>
          </a:p>
        </p:txBody>
      </p:sp>
      <p:pic>
        <p:nvPicPr>
          <p:cNvPr id="3074" name="Picture 2" descr="checkmark | Support | EZLynx">
            <a:extLst>
              <a:ext uri="{FF2B5EF4-FFF2-40B4-BE49-F238E27FC236}">
                <a16:creationId xmlns:a16="http://schemas.microsoft.com/office/drawing/2014/main" id="{A57DE097-535F-4F72-BF19-98839E75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286" y="1349154"/>
            <a:ext cx="683068" cy="6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heckmark | Support | EZLynx">
            <a:extLst>
              <a:ext uri="{FF2B5EF4-FFF2-40B4-BE49-F238E27FC236}">
                <a16:creationId xmlns:a16="http://schemas.microsoft.com/office/drawing/2014/main" id="{56614BF3-1391-4E05-9597-0E644C00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912" y="2326832"/>
            <a:ext cx="683068" cy="6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42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U.S. Department of Energy Selects Brookhaven National Laboratory to Host  Major New Nuclear Physics Facility | BNL Newsroom">
            <a:extLst>
              <a:ext uri="{FF2B5EF4-FFF2-40B4-BE49-F238E27FC236}">
                <a16:creationId xmlns:a16="http://schemas.microsoft.com/office/drawing/2014/main" id="{1318B5E6-C374-4223-AEF3-041682E77C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5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B3D66-6064-4B5D-A34E-187F0C85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Relativistic Heavy Ion Collider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ABF443-2FFD-41DF-A25E-1025DC23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13864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000" smtClean="0">
                <a:solidFill>
                  <a:schemeClr val="bg1"/>
                </a:solidFill>
              </a:rPr>
              <a:t>2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53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4A7C96-9E71-4CE8-ADCD-504C0D52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6E56A6-51F9-43E9-8952-67A4C2A7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176398"/>
            <a:ext cx="10515600" cy="71745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B42C5-3E9F-4934-9E3E-AE991E952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1070252"/>
            <a:ext cx="11454714" cy="5504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dirty="0"/>
              <a:t>Thank you to the Department of Energy Office of Science for funding</a:t>
            </a:r>
          </a:p>
          <a:p>
            <a:r>
              <a:rPr lang="en-US" sz="1900" dirty="0">
                <a:solidFill>
                  <a:schemeClr val="tx2"/>
                </a:solidFill>
              </a:rPr>
              <a:t>Daniel Brandenburg. </a:t>
            </a:r>
            <a:r>
              <a:rPr lang="en-US" sz="1900" i="1" dirty="0">
                <a:solidFill>
                  <a:schemeClr val="tx2"/>
                </a:solidFill>
              </a:rPr>
              <a:t>STAR Forward Rapidity Upgrade: Hard &amp; Electromagnetic Probes</a:t>
            </a:r>
            <a:r>
              <a:rPr lang="en-US" sz="1900" dirty="0">
                <a:solidFill>
                  <a:schemeClr val="tx2"/>
                </a:solidFill>
              </a:rPr>
              <a:t>. </a:t>
            </a:r>
            <a:r>
              <a:rPr lang="en-US" sz="1900" dirty="0" err="1">
                <a:solidFill>
                  <a:schemeClr val="tx2"/>
                </a:solidFill>
              </a:rPr>
              <a:t>Shangdong</a:t>
            </a:r>
            <a:r>
              <a:rPr lang="en-US" sz="1900" dirty="0">
                <a:solidFill>
                  <a:schemeClr val="tx2"/>
                </a:solidFill>
              </a:rPr>
              <a:t> University / BNL-CFNS. Presentation. June 4</a:t>
            </a:r>
            <a:r>
              <a:rPr lang="en-US" sz="1900" baseline="30000" dirty="0">
                <a:solidFill>
                  <a:schemeClr val="tx2"/>
                </a:solidFill>
              </a:rPr>
              <a:t>th</a:t>
            </a:r>
            <a:r>
              <a:rPr lang="en-US" sz="1900" dirty="0">
                <a:solidFill>
                  <a:schemeClr val="tx2"/>
                </a:solidFill>
              </a:rPr>
              <a:t>, 2020. </a:t>
            </a:r>
          </a:p>
          <a:p>
            <a:r>
              <a:rPr lang="en-US" sz="1900" dirty="0" err="1">
                <a:solidFill>
                  <a:schemeClr val="tx2"/>
                </a:solidFill>
              </a:rPr>
              <a:t>Abusleme</a:t>
            </a:r>
            <a:r>
              <a:rPr lang="en-US" sz="1900" dirty="0">
                <a:solidFill>
                  <a:schemeClr val="tx2"/>
                </a:solidFill>
              </a:rPr>
              <a:t>, A., et.al.  “Performance of a full-size small-strip thin gap chamber prototype for the ATLAS new small wheel muon upgrade.” </a:t>
            </a:r>
            <a:r>
              <a:rPr lang="en-US" sz="1900" i="1" dirty="0" err="1">
                <a:solidFill>
                  <a:schemeClr val="tx2"/>
                </a:solidFill>
              </a:rPr>
              <a:t>Nuc</a:t>
            </a:r>
            <a:r>
              <a:rPr lang="en-US" sz="1900" i="1" dirty="0">
                <a:solidFill>
                  <a:schemeClr val="tx2"/>
                </a:solidFill>
              </a:rPr>
              <a:t>. Inst., Section A: Accelerators, Spectrometers, Detectors, and Associated Equipment.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b="1" dirty="0">
                <a:solidFill>
                  <a:schemeClr val="tx2"/>
                </a:solidFill>
              </a:rPr>
              <a:t>2016</a:t>
            </a:r>
            <a:r>
              <a:rPr lang="en-US" sz="1900" dirty="0">
                <a:solidFill>
                  <a:schemeClr val="tx2"/>
                </a:solidFill>
              </a:rPr>
              <a:t>, 817 (1), 85-92.</a:t>
            </a:r>
          </a:p>
          <a:p>
            <a:r>
              <a:rPr lang="en-US" sz="1900" dirty="0">
                <a:solidFill>
                  <a:schemeClr val="tx2"/>
                </a:solidFill>
              </a:rPr>
              <a:t>RKI Instruments. “Beacon 410A Gas Monitor Operator’s Manual.” Part Number: 71-0397. Revision: J. Released 6/26/20. </a:t>
            </a:r>
            <a:r>
              <a:rPr lang="en-US" sz="1900" dirty="0">
                <a:solidFill>
                  <a:schemeClr val="tx2"/>
                </a:solidFill>
                <a:hlinkClick r:id="rId2"/>
              </a:rPr>
              <a:t>https://www.rkiinstruments.com/pdf/Beacon_410A_Manual.pdf</a:t>
            </a:r>
            <a:r>
              <a:rPr lang="en-US" sz="1900" dirty="0">
                <a:solidFill>
                  <a:schemeClr val="tx2"/>
                </a:solidFill>
              </a:rPr>
              <a:t>. </a:t>
            </a:r>
          </a:p>
          <a:p>
            <a:r>
              <a:rPr lang="en-US" sz="1900" dirty="0">
                <a:solidFill>
                  <a:schemeClr val="tx2"/>
                </a:solidFill>
              </a:rPr>
              <a:t>University of Chicago. “</a:t>
            </a:r>
            <a:r>
              <a:rPr lang="en-US" sz="1900" dirty="0" err="1">
                <a:solidFill>
                  <a:schemeClr val="tx2"/>
                </a:solidFill>
              </a:rPr>
              <a:t>PyEpics</a:t>
            </a:r>
            <a:r>
              <a:rPr lang="en-US" sz="1900" dirty="0">
                <a:solidFill>
                  <a:schemeClr val="tx2"/>
                </a:solidFill>
              </a:rPr>
              <a:t>: Epics Channel Access for Python.” Accessed Aug. 12</a:t>
            </a:r>
            <a:r>
              <a:rPr lang="en-US" sz="1900" baseline="30000" dirty="0">
                <a:solidFill>
                  <a:schemeClr val="tx2"/>
                </a:solidFill>
              </a:rPr>
              <a:t>th</a:t>
            </a:r>
            <a:r>
              <a:rPr lang="en-US" sz="1900" dirty="0">
                <a:solidFill>
                  <a:schemeClr val="tx2"/>
                </a:solidFill>
              </a:rPr>
              <a:t>, 2021. </a:t>
            </a:r>
            <a:r>
              <a:rPr lang="en-US" sz="1900" dirty="0">
                <a:solidFill>
                  <a:schemeClr val="tx2"/>
                </a:solidFill>
                <a:hlinkClick r:id="rId3"/>
              </a:rPr>
              <a:t>https://cars9.uchicago.edu/software/python/pyepics3/overview.html</a:t>
            </a:r>
            <a:r>
              <a:rPr lang="en-US" sz="1900" dirty="0">
                <a:solidFill>
                  <a:schemeClr val="tx2"/>
                </a:solidFill>
              </a:rPr>
              <a:t>. </a:t>
            </a:r>
          </a:p>
          <a:p>
            <a:r>
              <a:rPr lang="en-US" sz="1900" dirty="0">
                <a:solidFill>
                  <a:schemeClr val="tx2"/>
                </a:solidFill>
              </a:rPr>
              <a:t>Eric </a:t>
            </a:r>
            <a:r>
              <a:rPr lang="en-US" sz="1900" dirty="0" err="1">
                <a:solidFill>
                  <a:schemeClr val="tx2"/>
                </a:solidFill>
              </a:rPr>
              <a:t>Norum</a:t>
            </a:r>
            <a:r>
              <a:rPr lang="en-US" sz="1900" dirty="0">
                <a:solidFill>
                  <a:schemeClr val="tx2"/>
                </a:solidFill>
              </a:rPr>
              <a:t>. </a:t>
            </a:r>
            <a:r>
              <a:rPr lang="en-US" sz="1900" i="1" dirty="0">
                <a:solidFill>
                  <a:schemeClr val="tx2"/>
                </a:solidFill>
              </a:rPr>
              <a:t>Input/Output Controller (IOC) Overview. </a:t>
            </a:r>
            <a:r>
              <a:rPr lang="en-US" sz="1900" dirty="0">
                <a:solidFill>
                  <a:schemeClr val="tx2"/>
                </a:solidFill>
              </a:rPr>
              <a:t>Experimental Physics and Industrial Control System, Argonne National Laboratory. Presentation. Accessed March 30, 2022. https://epics.anl.gov/docs/USPAS2014/2-Tuesday/IOC_Overview.pdf</a:t>
            </a:r>
          </a:p>
          <a:p>
            <a:pPr marL="0" indent="0">
              <a:buNone/>
            </a:pPr>
            <a:r>
              <a:rPr lang="en-US" sz="1900" b="1" dirty="0"/>
              <a:t>Special Correspondence with: </a:t>
            </a:r>
          </a:p>
          <a:p>
            <a:r>
              <a:rPr lang="en-US" sz="1900" dirty="0"/>
              <a:t>Janet Seger, Ph.D. Physics. Creighton University. </a:t>
            </a:r>
          </a:p>
          <a:p>
            <a:r>
              <a:rPr lang="en-US" sz="1900" dirty="0"/>
              <a:t>David </a:t>
            </a:r>
            <a:r>
              <a:rPr lang="en-US" sz="1900" dirty="0" err="1"/>
              <a:t>Tlusty</a:t>
            </a:r>
            <a:r>
              <a:rPr lang="en-US" sz="1900" dirty="0"/>
              <a:t>, Ph.D. Physics. Brookhaven National Laboratory. </a:t>
            </a:r>
          </a:p>
          <a:p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C2A30-931D-4C94-8D43-91C0D2FA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98" y="6351084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200" smtClean="0"/>
              <a:t>20</a:t>
            </a:fld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2233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B01CD4-D8A4-413E-AEE1-BCE466910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8594D-3930-46D9-8E5A-BED8E3C2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7744B-4C0A-4D9D-B967-B8F77AB5FA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6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9BA22-37B3-42F3-888F-4680DE81F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22" y="368003"/>
            <a:ext cx="5915026" cy="595592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How Does the Detector Work?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5EB3-6D2B-4A5F-B49F-A4F05B3A7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7" y="1331598"/>
            <a:ext cx="5839477" cy="5330825"/>
          </a:xfrm>
        </p:spPr>
        <p:txBody>
          <a:bodyPr>
            <a:normAutofit/>
          </a:bodyPr>
          <a:lstStyle/>
          <a:p>
            <a:r>
              <a:rPr lang="en-US" sz="2400" dirty="0"/>
              <a:t>A charged particle hits an atom of CO2 (gaining gas), liberating electrons </a:t>
            </a:r>
          </a:p>
          <a:p>
            <a:r>
              <a:rPr lang="en-US" sz="2400" dirty="0"/>
              <a:t>Electron hits other atoms, liberating more and more electrons and ions (avalanche)</a:t>
            </a:r>
          </a:p>
          <a:p>
            <a:r>
              <a:rPr lang="en-US" sz="2400" dirty="0"/>
              <a:t>An applied electric field makes the electrons and ions move, inducing a readout signal</a:t>
            </a:r>
          </a:p>
          <a:p>
            <a:r>
              <a:rPr lang="en-US" sz="2400" dirty="0"/>
              <a:t>Pentane (quenching gas) is used to prevent discharges</a:t>
            </a:r>
          </a:p>
          <a:p>
            <a:pPr lvl="1"/>
            <a:r>
              <a:rPr lang="en-US" sz="2000" dirty="0"/>
              <a:t>Charged CO2 ions exchange charge with pentane</a:t>
            </a:r>
          </a:p>
          <a:p>
            <a:pPr lvl="1"/>
            <a:r>
              <a:rPr lang="en-US" sz="2000" dirty="0"/>
              <a:t>Pentane loses energy in a non-radiative way</a:t>
            </a:r>
          </a:p>
          <a:p>
            <a:pPr lvl="1"/>
            <a:r>
              <a:rPr lang="en-US" sz="2000" dirty="0"/>
              <a:t>Prevents photons in the chamber, which could cause secondary avalanches </a:t>
            </a:r>
          </a:p>
        </p:txBody>
      </p:sp>
      <p:pic>
        <p:nvPicPr>
          <p:cNvPr id="1026" name="Picture 2" descr="Radiation Detectors | Radiology Key">
            <a:extLst>
              <a:ext uri="{FF2B5EF4-FFF2-40B4-BE49-F238E27FC236}">
                <a16:creationId xmlns:a16="http://schemas.microsoft.com/office/drawing/2014/main" id="{87705CA0-F474-44A1-9E18-815C9B5A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3587" y="793015"/>
            <a:ext cx="5365375" cy="280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58D1F-289E-45EB-B8AC-E36A9D36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1028" name="Picture 4" descr="Townsend Avalanche - an overview | ScienceDirect Topics">
            <a:extLst>
              <a:ext uri="{FF2B5EF4-FFF2-40B4-BE49-F238E27FC236}">
                <a16:creationId xmlns:a16="http://schemas.microsoft.com/office/drawing/2014/main" id="{FD009C7E-4472-47AB-8021-A58B58F1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31" y="4656138"/>
            <a:ext cx="6216847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408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2148239-1C24-4968-AC9A-5718B7B12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0" b="4582"/>
          <a:stretch/>
        </p:blipFill>
        <p:spPr>
          <a:xfrm>
            <a:off x="20" y="-151118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B57D9-D41A-4F96-89AE-C3FAB1E9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52AD9-D24D-40C2-B469-1CD7EEDE849A}"/>
              </a:ext>
            </a:extLst>
          </p:cNvPr>
          <p:cNvSpPr txBox="1"/>
          <p:nvPr/>
        </p:nvSpPr>
        <p:spPr>
          <a:xfrm>
            <a:off x="2943224" y="1610409"/>
            <a:ext cx="20383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Define a function to create channel PVS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9B01C75-F56E-4E47-A84B-AAFAF1A95AA9}"/>
              </a:ext>
            </a:extLst>
          </p:cNvPr>
          <p:cNvSpPr/>
          <p:nvPr/>
        </p:nvSpPr>
        <p:spPr>
          <a:xfrm rot="10800000">
            <a:off x="2437647" y="1814512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2FA35-DC07-4F4E-9671-3F737B47465E}"/>
              </a:ext>
            </a:extLst>
          </p:cNvPr>
          <p:cNvSpPr txBox="1"/>
          <p:nvPr/>
        </p:nvSpPr>
        <p:spPr>
          <a:xfrm>
            <a:off x="5884924" y="2256740"/>
            <a:ext cx="40767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Within each PV is a multi-bit input corresponding to manual instructions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C01C378-E509-46E3-B9B5-C2C0FC777EAF}"/>
              </a:ext>
            </a:extLst>
          </p:cNvPr>
          <p:cNvSpPr/>
          <p:nvPr/>
        </p:nvSpPr>
        <p:spPr>
          <a:xfrm rot="5400000">
            <a:off x="7723249" y="3109913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79B4CF-F2BD-4E1A-BEAB-6382E6B82E8D}"/>
              </a:ext>
            </a:extLst>
          </p:cNvPr>
          <p:cNvSpPr txBox="1"/>
          <p:nvPr/>
        </p:nvSpPr>
        <p:spPr>
          <a:xfrm>
            <a:off x="7943849" y="5404743"/>
            <a:ext cx="407670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Conversion of 16-bit values which are read from holding registers into ASCII strings, later converted to a float value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65AEB6F-DAB1-41F0-BCC6-F43551582823}"/>
              </a:ext>
            </a:extLst>
          </p:cNvPr>
          <p:cNvSpPr/>
          <p:nvPr/>
        </p:nvSpPr>
        <p:spPr>
          <a:xfrm rot="10800000">
            <a:off x="7343022" y="5628283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A029A6F3-0AE6-4163-8889-184E4C7B0A24}"/>
              </a:ext>
            </a:extLst>
          </p:cNvPr>
          <p:cNvSpPr/>
          <p:nvPr/>
        </p:nvSpPr>
        <p:spPr>
          <a:xfrm rot="10800000">
            <a:off x="4131464" y="77069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F23AAC-F82A-457F-A224-B78ECB584367}"/>
              </a:ext>
            </a:extLst>
          </p:cNvPr>
          <p:cNvSpPr txBox="1"/>
          <p:nvPr/>
        </p:nvSpPr>
        <p:spPr>
          <a:xfrm>
            <a:off x="4626680" y="11466"/>
            <a:ext cx="4369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Import </a:t>
            </a:r>
            <a:r>
              <a:rPr lang="en-US" dirty="0" err="1"/>
              <a:t>softIOC</a:t>
            </a:r>
            <a:r>
              <a:rPr lang="en-US" dirty="0"/>
              <a:t> builder and Modbus Client </a:t>
            </a:r>
          </a:p>
        </p:txBody>
      </p:sp>
    </p:spTree>
    <p:extLst>
      <p:ext uri="{BB962C8B-B14F-4D97-AF65-F5344CB8AC3E}">
        <p14:creationId xmlns:p14="http://schemas.microsoft.com/office/powerpoint/2010/main" val="1023335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6157652-6885-4C9E-A182-9646D1699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25AC9-6D9E-4B87-A117-E89AD5AF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51CB3E-4083-4E87-8C98-9710D2AAEF0B}"/>
              </a:ext>
            </a:extLst>
          </p:cNvPr>
          <p:cNvSpPr txBox="1"/>
          <p:nvPr/>
        </p:nvSpPr>
        <p:spPr>
          <a:xfrm>
            <a:off x="7826936" y="136525"/>
            <a:ext cx="25014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Creating a class beacon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2846FEC-9223-4193-A12A-8EB866644744}"/>
              </a:ext>
            </a:extLst>
          </p:cNvPr>
          <p:cNvSpPr/>
          <p:nvPr/>
        </p:nvSpPr>
        <p:spPr>
          <a:xfrm rot="10800000">
            <a:off x="7305738" y="202128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BED6E-320E-49D4-B10E-89009C9B370A}"/>
              </a:ext>
            </a:extLst>
          </p:cNvPr>
          <p:cNvSpPr txBox="1"/>
          <p:nvPr/>
        </p:nvSpPr>
        <p:spPr>
          <a:xfrm>
            <a:off x="7826935" y="776605"/>
            <a:ext cx="34071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Defines _</a:t>
            </a:r>
            <a:r>
              <a:rPr lang="en-US" dirty="0" err="1"/>
              <a:t>init</a:t>
            </a:r>
            <a:r>
              <a:rPr lang="en-US" dirty="0"/>
              <a:t>_ function, used each time an object is created from the class beacon.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D7ACBD1-6BFD-4BC6-92AD-87CC20248E59}"/>
              </a:ext>
            </a:extLst>
          </p:cNvPr>
          <p:cNvSpPr/>
          <p:nvPr/>
        </p:nvSpPr>
        <p:spPr>
          <a:xfrm rot="10800000">
            <a:off x="7295732" y="1000145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EB45E-D716-425D-83DD-F897D489D7B4}"/>
              </a:ext>
            </a:extLst>
          </p:cNvPr>
          <p:cNvSpPr txBox="1"/>
          <p:nvPr/>
        </p:nvSpPr>
        <p:spPr>
          <a:xfrm>
            <a:off x="7705788" y="4170380"/>
            <a:ext cx="34071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Implementation of threading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D04B953-4F98-4081-9831-9996CAD4A880}"/>
              </a:ext>
            </a:extLst>
          </p:cNvPr>
          <p:cNvSpPr/>
          <p:nvPr/>
        </p:nvSpPr>
        <p:spPr>
          <a:xfrm rot="10800000">
            <a:off x="7095707" y="4269311"/>
            <a:ext cx="400050" cy="171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C58A5-ED31-44C6-9023-3E6906454EFA}"/>
              </a:ext>
            </a:extLst>
          </p:cNvPr>
          <p:cNvSpPr txBox="1"/>
          <p:nvPr/>
        </p:nvSpPr>
        <p:spPr>
          <a:xfrm>
            <a:off x="7826935" y="5430062"/>
            <a:ext cx="34071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Locking before the device is read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A1C8359-DCAD-4D9E-92A4-47782B8166A8}"/>
              </a:ext>
            </a:extLst>
          </p:cNvPr>
          <p:cNvSpPr/>
          <p:nvPr/>
        </p:nvSpPr>
        <p:spPr>
          <a:xfrm rot="10800000">
            <a:off x="7105713" y="5528993"/>
            <a:ext cx="400050" cy="171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14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1C6EAB7-5737-42F5-9065-4AA7BC595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82B9C-A352-447B-901F-CB0765B0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0DD92B-8A95-4ADE-9F9D-0EEDD78AB568}"/>
              </a:ext>
            </a:extLst>
          </p:cNvPr>
          <p:cNvSpPr txBox="1"/>
          <p:nvPr/>
        </p:nvSpPr>
        <p:spPr>
          <a:xfrm>
            <a:off x="8611615" y="313618"/>
            <a:ext cx="34071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Defines a function to read Beacon instrument information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A5C27FE-BFA7-4028-BC0F-42EE9FE38321}"/>
              </a:ext>
            </a:extLst>
          </p:cNvPr>
          <p:cNvSpPr/>
          <p:nvPr/>
        </p:nvSpPr>
        <p:spPr>
          <a:xfrm rot="10800000">
            <a:off x="8039825" y="517720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0EF3D-585B-4C79-B87D-97E401B91E23}"/>
              </a:ext>
            </a:extLst>
          </p:cNvPr>
          <p:cNvSpPr txBox="1"/>
          <p:nvPr/>
        </p:nvSpPr>
        <p:spPr>
          <a:xfrm>
            <a:off x="8610600" y="1692934"/>
            <a:ext cx="34071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Reads registers from Beacon 1 if beacon is in normal operation. Channels 1, 2, 3, and 4 belong to Beacon 1.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3BE42FE-B8A1-4A04-94F9-6F9BCCA730D2}"/>
              </a:ext>
            </a:extLst>
          </p:cNvPr>
          <p:cNvSpPr/>
          <p:nvPr/>
        </p:nvSpPr>
        <p:spPr>
          <a:xfrm rot="10800000">
            <a:off x="8037795" y="2054973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B0188F-848C-4CF9-9BAB-474F53DB184E}"/>
              </a:ext>
            </a:extLst>
          </p:cNvPr>
          <p:cNvSpPr txBox="1"/>
          <p:nvPr/>
        </p:nvSpPr>
        <p:spPr>
          <a:xfrm>
            <a:off x="8610600" y="4555216"/>
            <a:ext cx="34071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Reads registers from Beacon 2 if beacon is in normal operation. Channels 5, 6, 7, and 8 belong to Beacon 2.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34A4C6B-0FB0-4542-B6BA-5E7FE1C7E402}"/>
              </a:ext>
            </a:extLst>
          </p:cNvPr>
          <p:cNvSpPr/>
          <p:nvPr/>
        </p:nvSpPr>
        <p:spPr>
          <a:xfrm rot="10800000">
            <a:off x="8063590" y="5036317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42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2281C84-4F40-4678-B68C-BC8A05188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9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7E238-626D-4BD3-AE60-4E2C7799C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EACDF-0D97-4CF5-A820-0A744C738291}"/>
              </a:ext>
            </a:extLst>
          </p:cNvPr>
          <p:cNvSpPr txBox="1"/>
          <p:nvPr/>
        </p:nvSpPr>
        <p:spPr>
          <a:xfrm>
            <a:off x="7723208" y="261356"/>
            <a:ext cx="411769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Reads channels from each beacon using </a:t>
            </a:r>
            <a:r>
              <a:rPr lang="en-US" dirty="0" err="1"/>
              <a:t>read_holding_registers</a:t>
            </a:r>
            <a:r>
              <a:rPr lang="en-US" dirty="0"/>
              <a:t> command 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13F6736-F921-40E6-B121-1D03E217ACE1}"/>
              </a:ext>
            </a:extLst>
          </p:cNvPr>
          <p:cNvSpPr/>
          <p:nvPr/>
        </p:nvSpPr>
        <p:spPr>
          <a:xfrm rot="10800000">
            <a:off x="7173608" y="465458"/>
            <a:ext cx="40005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92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HIC Tunnel | Brookhaven National Laboratory's Relativistic … | Flickr">
            <a:extLst>
              <a:ext uri="{FF2B5EF4-FFF2-40B4-BE49-F238E27FC236}">
                <a16:creationId xmlns:a16="http://schemas.microsoft.com/office/drawing/2014/main" id="{3A79970F-D3DA-4B50-8D04-FFE9B49A4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89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179825-52E2-4FC8-B234-EED1C888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Liberation of Quarks and Gluons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84690-879B-466E-BB58-56F8A4B68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2000" dirty="0"/>
              <a:t>Collision of two Au beams at relativistic speeds</a:t>
            </a:r>
          </a:p>
          <a:p>
            <a:pPr lvl="1"/>
            <a:r>
              <a:rPr lang="en-US" sz="2000" dirty="0"/>
              <a:t>Thousands of collisions per second</a:t>
            </a:r>
          </a:p>
          <a:p>
            <a:r>
              <a:rPr lang="en-US" sz="2000" dirty="0"/>
              <a:t>Liberates constituent quarks and gluons from accelerated particles</a:t>
            </a:r>
          </a:p>
          <a:p>
            <a:r>
              <a:rPr lang="en-US" sz="2000" dirty="0"/>
              <a:t>Physicists at RHIC use this information to explore some Nature’s phenomena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B725C-405B-4AEF-854E-5A7338AE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5425" y="6346825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000" smtClean="0">
                <a:solidFill>
                  <a:schemeClr val="bg1"/>
                </a:solidFill>
              </a:rPr>
              <a:t>3</a:t>
            </a:fld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1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464EC6-B926-4877-9ED2-D2BAB91A8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2" b="1452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AC76A-1C21-437F-8E41-FF0FFC18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STAR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152C1-1363-4D04-91E8-ACF43B329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/>
              <a:t>The Solenoidal Tracker at RHIC, known as STAR, tracks thousands of particles produced by collisions at RHIC</a:t>
            </a:r>
          </a:p>
          <a:p>
            <a:r>
              <a:rPr lang="en-US" sz="2000" dirty="0"/>
              <a:t>Massive detector that searches for signatures of the form of matter, quark-gluon plasma (QCP), that RHIC was designed to create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FC376-E1BF-4D82-85C9-A8538C36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332537"/>
            <a:ext cx="2743200" cy="365125"/>
          </a:xfrm>
        </p:spPr>
        <p:txBody>
          <a:bodyPr/>
          <a:lstStyle/>
          <a:p>
            <a:fld id="{E3D7744B-4C0A-4D9D-B967-B8F77AB5FA74}" type="slidenum">
              <a:rPr lang="en-US" sz="2200" smtClean="0"/>
              <a:t>4</a:t>
            </a:fld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20676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62D5F-EA14-4855-9437-6EEACBAF6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3" y="643466"/>
            <a:ext cx="8284114" cy="55710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F7446F-6E8C-4B49-B171-F1CDECB7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 sz="2000" smtClean="0"/>
              <a:pPr>
                <a:spcAft>
                  <a:spcPts val="600"/>
                </a:spcAft>
              </a:pPr>
              <a:t>5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445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2A4E9-5529-4C25-A0EB-E365CDCF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935" y="136525"/>
            <a:ext cx="4536565" cy="1216025"/>
          </a:xfrm>
        </p:spPr>
        <p:txBody>
          <a:bodyPr>
            <a:normAutofit/>
          </a:bodyPr>
          <a:lstStyle/>
          <a:p>
            <a:r>
              <a:rPr lang="en-US" sz="4000" dirty="0"/>
              <a:t>Remote Monitoring and Controls</a:t>
            </a:r>
          </a:p>
        </p:txBody>
      </p:sp>
      <p:pic>
        <p:nvPicPr>
          <p:cNvPr id="1026" name="Picture 2" descr="STAR Detector at RHIC - EPICS Controls">
            <a:extLst>
              <a:ext uri="{FF2B5EF4-FFF2-40B4-BE49-F238E27FC236}">
                <a16:creationId xmlns:a16="http://schemas.microsoft.com/office/drawing/2014/main" id="{7B2CED39-39EC-45B2-BAED-FF60013E0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36928" b="-1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82FB0-4BFF-436C-851A-4AB787BA2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6" y="1704975"/>
            <a:ext cx="4997576" cy="5016500"/>
          </a:xfrm>
        </p:spPr>
        <p:txBody>
          <a:bodyPr>
            <a:normAutofit/>
          </a:bodyPr>
          <a:lstStyle/>
          <a:p>
            <a:r>
              <a:rPr lang="en-US" sz="2000" dirty="0"/>
              <a:t>The STAR detector is in a high radiation location when operational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Necessary to develop a system to remotely control all hardware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60,000+ parameters (voltages, currents, temperatures) are monitored and controlled remotely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Creighton is a large contributor to STAR Controls</a:t>
            </a:r>
          </a:p>
          <a:p>
            <a:pPr lvl="1"/>
            <a:r>
              <a:rPr lang="en-US" sz="2000" dirty="0"/>
              <a:t>Allows us to contribute remotely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D8F5E3-52D3-4A88-B723-3A3690FC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4273" y="6492875"/>
            <a:ext cx="885967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 sz="2200" smtClean="0"/>
              <a:pPr>
                <a:spcAft>
                  <a:spcPts val="600"/>
                </a:spcAft>
              </a:pPr>
              <a:t>6</a:t>
            </a:fld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0672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3535F80A-32A9-4384-BA06-5F13E5382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9" b="3721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B9E4C9-1331-4DB6-A2F4-B5B3D7F8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1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NL | STAR Detector">
            <a:extLst>
              <a:ext uri="{FF2B5EF4-FFF2-40B4-BE49-F238E27FC236}">
                <a16:creationId xmlns:a16="http://schemas.microsoft.com/office/drawing/2014/main" id="{81AAD264-11EA-4032-B1CE-DDA10E46C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" r="3266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485A33-EFC7-4F13-A81A-7D93C902C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Hardware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C602B-E5E2-42D3-B018-181EE73C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10312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  <a:defRPr/>
            </a:pPr>
            <a:fld id="{E3D7744B-4C0A-4D9D-B967-B8F77AB5FA74}" type="slidenum">
              <a:rPr lang="en-US" sz="2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2200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2893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C5A86-6D8F-4D26-93CF-9B4A5A884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dirty="0"/>
              <a:t>Small Strip Thin Gap Chambers (</a:t>
            </a:r>
            <a:r>
              <a:rPr lang="en-US" sz="5400" dirty="0" err="1"/>
              <a:t>sTGC</a:t>
            </a:r>
            <a:r>
              <a:rPr lang="en-US" sz="5400" dirty="0"/>
              <a:t>)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969B1-D00C-4498-9723-731CDC475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en-US" sz="2400" dirty="0" err="1"/>
              <a:t>sTGC</a:t>
            </a:r>
            <a:r>
              <a:rPr lang="en-US" sz="2400" dirty="0"/>
              <a:t>: New detector to “fill the gap” in STAR</a:t>
            </a:r>
          </a:p>
          <a:p>
            <a:r>
              <a:rPr lang="en-US" sz="2400" dirty="0"/>
              <a:t>Gaseous detector, uses a mixture of pentane and carbon dioxide </a:t>
            </a:r>
          </a:p>
          <a:p>
            <a:pPr lvl="1"/>
            <a:r>
              <a:rPr lang="en-US" dirty="0"/>
              <a:t>Carbon dioxide is gaining gas and pentane is quenching gas</a:t>
            </a:r>
          </a:p>
          <a:p>
            <a:r>
              <a:rPr lang="en-US" sz="2400" dirty="0"/>
              <a:t>Need exact composition (45% pentane and 55% carbon dioxide in molar ratio) to operate properly; monitor for safety</a:t>
            </a:r>
          </a:p>
          <a:p>
            <a:r>
              <a:rPr lang="en-US" sz="2400" dirty="0"/>
              <a:t>Ionization occurs within the gas, allowing physicists to track charged particles in the detectors</a:t>
            </a:r>
          </a:p>
        </p:txBody>
      </p:sp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2814E3F6-B4FB-475F-8E63-F96C58A52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6" r="1231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AA82E-A53B-4D42-88D6-11074D7E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3D7744B-4C0A-4D9D-B967-B8F77AB5FA7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8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1288</Words>
  <Application>Microsoft Office PowerPoint</Application>
  <PresentationFormat>Widescreen</PresentationFormat>
  <Paragraphs>156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SLOW CONTROLS SOFTWARE DESIGN FOR BEACON 410A GAS MONITORS FOR THE STAR sTGC</vt:lpstr>
      <vt:lpstr>Relativistic Heavy Ion Collider</vt:lpstr>
      <vt:lpstr>Liberation of Quarks and Gluons</vt:lpstr>
      <vt:lpstr>STAR Detector</vt:lpstr>
      <vt:lpstr>PowerPoint Presentation</vt:lpstr>
      <vt:lpstr>Remote Monitoring and Controls</vt:lpstr>
      <vt:lpstr>PowerPoint Presentation</vt:lpstr>
      <vt:lpstr>Hardware Overview</vt:lpstr>
      <vt:lpstr>Small Strip Thin Gap Chambers (sTGC)</vt:lpstr>
      <vt:lpstr>How Does the Detector Work? Cont.</vt:lpstr>
      <vt:lpstr>sTGC Gas System</vt:lpstr>
      <vt:lpstr>Beacon 410A Gas Monitor</vt:lpstr>
      <vt:lpstr>PowerPoint Presentation</vt:lpstr>
      <vt:lpstr>Software Overview</vt:lpstr>
      <vt:lpstr>EPICS and Process Variables</vt:lpstr>
      <vt:lpstr>Python softIOCs</vt:lpstr>
      <vt:lpstr>PowerPoint Presentation</vt:lpstr>
      <vt:lpstr>Defining MODBUS_RTU Registers</vt:lpstr>
      <vt:lpstr>Goals of the Project</vt:lpstr>
      <vt:lpstr>Acknowledgements</vt:lpstr>
      <vt:lpstr>Backup Slides</vt:lpstr>
      <vt:lpstr>How Does the Detector Work?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CONTROLS SOFTWARE DESIGN FOR BEACON 410A GAS MONITORS FOR THE STAR sTGC</dc:title>
  <dc:creator>Jump Jump Socks</dc:creator>
  <cp:lastModifiedBy>Jump Jump Socks</cp:lastModifiedBy>
  <cp:revision>54</cp:revision>
  <dcterms:created xsi:type="dcterms:W3CDTF">2022-03-29T23:53:11Z</dcterms:created>
  <dcterms:modified xsi:type="dcterms:W3CDTF">2022-04-21T18:50:44Z</dcterms:modified>
</cp:coreProperties>
</file>