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57" r:id="rId6"/>
    <p:sldId id="258" r:id="rId7"/>
    <p:sldId id="267" r:id="rId8"/>
    <p:sldId id="261" r:id="rId9"/>
    <p:sldId id="262" r:id="rId10"/>
    <p:sldId id="263" r:id="rId11"/>
    <p:sldId id="266" r:id="rId12"/>
    <p:sldId id="270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seger" initials="jes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3" autoAdjust="0"/>
    <p:restoredTop sz="80290" autoAdjust="0"/>
  </p:normalViewPr>
  <p:slideViewPr>
    <p:cSldViewPr snapToGrid="0">
      <p:cViewPr varScale="1">
        <p:scale>
          <a:sx n="68" d="100"/>
          <a:sy n="68" d="100"/>
        </p:scale>
        <p:origin x="47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9B996-638E-44FF-9477-B57B420487A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51721-FD39-45B8-A12C-82A33E3AA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1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51721-FD39-45B8-A12C-82A33E3AA2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0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51721-FD39-45B8-A12C-82A33E3AA2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94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10-15ish</a:t>
            </a:r>
            <a:r>
              <a:rPr lang="en-US" baseline="0" dirty="0" smtClean="0"/>
              <a:t> tracks</a:t>
            </a:r>
          </a:p>
          <a:p>
            <a:r>
              <a:rPr lang="en-US" baseline="0" dirty="0" smtClean="0"/>
              <a:t>Low multiplicity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Event selection helps get rid of background</a:t>
            </a:r>
          </a:p>
          <a:p>
            <a:r>
              <a:rPr lang="en-US" baseline="0" dirty="0" smtClean="0"/>
              <a:t>Some things that could happen are cosmic rays or left over gas in the beam</a:t>
            </a:r>
          </a:p>
          <a:p>
            <a:r>
              <a:rPr lang="en-US" baseline="0" dirty="0" smtClean="0"/>
              <a:t>Two tracks picture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just e+/e- produced in UPCs that have oppositely signed tracks</a:t>
            </a:r>
          </a:p>
          <a:p>
            <a:r>
              <a:rPr lang="en-US" baseline="0" dirty="0" smtClean="0"/>
              <a:t>So we use PID to eliminate it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51721-FD39-45B8-A12C-82A33E3AA2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86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graphs to have units of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/c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Higher up are more massive particles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Below line are particles with calibration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51721-FD39-45B8-A12C-82A33E3AA24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58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units to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endParaRPr lang="en-US" dirty="0" smtClean="0"/>
          </a:p>
          <a:p>
            <a:r>
              <a:rPr lang="en-US" dirty="0" smtClean="0"/>
              <a:t>Find example plot of characteristic </a:t>
            </a:r>
            <a:r>
              <a:rPr lang="en-US" dirty="0" err="1" smtClean="0"/>
              <a:t>dEdx</a:t>
            </a:r>
            <a:r>
              <a:rPr lang="en-US" dirty="0" smtClean="0"/>
              <a:t> vs momentum graph</a:t>
            </a:r>
          </a:p>
          <a:p>
            <a:endParaRPr lang="en-US" dirty="0" smtClean="0"/>
          </a:p>
          <a:p>
            <a:r>
              <a:rPr lang="en-US" dirty="0" smtClean="0"/>
              <a:t>Slower it goes the more it has time to interact so the more energy it loses per distance</a:t>
            </a:r>
          </a:p>
          <a:p>
            <a:endParaRPr lang="en-US" dirty="0" smtClean="0"/>
          </a:p>
          <a:p>
            <a:r>
              <a:rPr lang="en-US" dirty="0" smtClean="0"/>
              <a:t>Electron</a:t>
            </a:r>
            <a:r>
              <a:rPr lang="en-US" baseline="0" dirty="0" smtClean="0"/>
              <a:t> has different shape because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51721-FD39-45B8-A12C-82A33E3AA2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7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apply first two cuts to one track and then we have some small contamination in other track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51721-FD39-45B8-A12C-82A33E3AA2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42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Going to</a:t>
            </a:r>
            <a:r>
              <a:rPr lang="en-US" baseline="0" dirty="0" smtClean="0"/>
              <a:t> need explanation on what we are looking at</a:t>
            </a:r>
          </a:p>
          <a:p>
            <a:r>
              <a:rPr lang="en-US" baseline="0" dirty="0" smtClean="0"/>
              <a:t>Change units in </a:t>
            </a:r>
            <a:r>
              <a:rPr lang="en-US" baseline="0" dirty="0" err="1" smtClean="0"/>
              <a:t>Ppt</a:t>
            </a:r>
            <a:endParaRPr lang="en-US" baseline="0" dirty="0" smtClean="0"/>
          </a:p>
          <a:p>
            <a:r>
              <a:rPr lang="en-US" baseline="0" dirty="0" smtClean="0"/>
              <a:t>Log plot</a:t>
            </a:r>
          </a:p>
          <a:p>
            <a:r>
              <a:rPr lang="en-US" baseline="0" dirty="0" smtClean="0"/>
              <a:t>-1.9 for slope</a:t>
            </a:r>
          </a:p>
          <a:p>
            <a:r>
              <a:rPr lang="en-US" baseline="0" dirty="0" smtClean="0"/>
              <a:t>Cut off </a:t>
            </a:r>
            <a:r>
              <a:rPr lang="en-US" baseline="0" smtClean="0"/>
              <a:t>before 2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51721-FD39-45B8-A12C-82A33E3AA24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79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shape</a:t>
            </a:r>
            <a:r>
              <a:rPr lang="en-US" baseline="0" dirty="0" smtClean="0"/>
              <a:t> of these distributions are similar with earlier low statistics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51721-FD39-45B8-A12C-82A33E3AA2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5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771651" y="1295401"/>
            <a:ext cx="8648700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defTabSz="914400"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505700" y="62753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FA7AC5-6045-4418-8E60-F48788734473}" type="datetimeFigureOut">
              <a:rPr lang="en-US" smtClean="0"/>
              <a:pPr/>
              <a:t>4/7/2014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485" y="6275389"/>
            <a:ext cx="64537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0417" y="6275389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2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  <a:prstGeom prst="rect">
            <a:avLst/>
          </a:prstGeo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505700" y="62753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FA7AC5-6045-4418-8E60-F48788734473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485" y="6275389"/>
            <a:ext cx="64537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0417" y="6275389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4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8" y="107951"/>
            <a:ext cx="10723033" cy="13366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8" y="1600200"/>
            <a:ext cx="10723033" cy="43434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05700" y="62753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FA7AC5-6045-4418-8E60-F48788734473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485" y="6275389"/>
            <a:ext cx="64537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0417" y="6275389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3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05700" y="62753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FA7AC5-6045-4418-8E60-F48788734473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485" y="6275389"/>
            <a:ext cx="64537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0417" y="6275389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8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8" y="107951"/>
            <a:ext cx="10723033" cy="13366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68" y="1600200"/>
            <a:ext cx="10723033" cy="43434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05700" y="62753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FA7AC5-6045-4418-8E60-F48788734473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485" y="6275389"/>
            <a:ext cx="64537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0417" y="6275389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7505700" y="62753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FA7AC5-6045-4418-8E60-F48788734473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53485" y="6275389"/>
            <a:ext cx="64537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530417" y="6275389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  <a:prstGeom prst="rect">
            <a:avLst/>
          </a:prstGeo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05700" y="62753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FA7AC5-6045-4418-8E60-F48788734473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485" y="6275389"/>
            <a:ext cx="64537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0417" y="6275389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6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505700" y="62753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FA7AC5-6045-4418-8E60-F48788734473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485" y="6275389"/>
            <a:ext cx="64537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0417" y="6275389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05700" y="62753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FA7AC5-6045-4418-8E60-F48788734473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485" y="6275389"/>
            <a:ext cx="64537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0417" y="6275389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8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8" y="107951"/>
            <a:ext cx="10723033" cy="13366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505700" y="62753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FA7AC5-6045-4418-8E60-F48788734473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485" y="6275389"/>
            <a:ext cx="64537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0417" y="6275389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505700" y="62753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FA7AC5-6045-4418-8E60-F48788734473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485" y="6275389"/>
            <a:ext cx="64537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0417" y="6275389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3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  <a:prstGeom prst="rect">
            <a:avLst/>
          </a:prstGeo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505700" y="62753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FA7AC5-6045-4418-8E60-F48788734473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485" y="6275389"/>
            <a:ext cx="64537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0417" y="6275389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5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137875" y="147052"/>
            <a:ext cx="505604" cy="7782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10" name="Slide Number Placeholder 46"/>
          <p:cNvSpPr txBox="1">
            <a:spLocks/>
          </p:cNvSpPr>
          <p:nvPr/>
        </p:nvSpPr>
        <p:spPr>
          <a:xfrm>
            <a:off x="9347200" y="65532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2171A-0C81-4B89-BC7B-3E58184D6F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7"/>
          <p:cNvSpPr txBox="1">
            <a:spLocks/>
          </p:cNvSpPr>
          <p:nvPr/>
        </p:nvSpPr>
        <p:spPr>
          <a:xfrm>
            <a:off x="2489200" y="6596856"/>
            <a:ext cx="7213600" cy="27781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NAS– 2014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300" y="6597264"/>
            <a:ext cx="1248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April</a:t>
            </a:r>
            <a:r>
              <a:rPr lang="en-US" sz="1200" baseline="0" dirty="0" smtClean="0">
                <a:solidFill>
                  <a:schemeClr val="bg1"/>
                </a:solidFill>
              </a:rPr>
              <a:t> 11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baseline="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, 2014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5082"/>
            <a:ext cx="1219200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14" name="Picture 4" descr="C:\Users\agb29905\Desktop\Creighton University Logos\PC-formatted Files\TIF Images-Press Resolution\CU_logo_4C-PC.t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179" y="53952"/>
            <a:ext cx="1808253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 rot="5400000">
            <a:off x="150669" y="173556"/>
            <a:ext cx="433243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8" r="12766"/>
          <a:stretch/>
        </p:blipFill>
        <p:spPr bwMode="auto">
          <a:xfrm>
            <a:off x="5467" y="45445"/>
            <a:ext cx="720279" cy="70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49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9pPr>
    </p:titleStyle>
    <p:bodyStyle>
      <a:lvl1pPr marL="349250" indent="-349250" algn="l" rtl="0" eaLnBrk="1" fontAlgn="base" hangingPunct="1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1" fontAlgn="base" hangingPunct="1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eaLnBrk="1" fontAlgn="base" hangingPunct="1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eaLnBrk="1" fontAlgn="base" hangingPunct="1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eaLnBrk="1" fontAlgn="base" hangingPunct="1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Electron-Positron Production in Ultra-Peripheral Collisions at STAR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454296"/>
            <a:ext cx="8664212" cy="9166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Ryan Gnabasik</a:t>
            </a:r>
          </a:p>
          <a:p>
            <a:r>
              <a:rPr lang="en-US" dirty="0" smtClean="0"/>
              <a:t>Dr. Janet </a:t>
            </a:r>
            <a:r>
              <a:rPr lang="en-US" dirty="0" err="1" smtClean="0"/>
              <a:t>Seger</a:t>
            </a:r>
            <a:endParaRPr lang="en-US" dirty="0" smtClean="0"/>
          </a:p>
          <a:p>
            <a:r>
              <a:rPr lang="en-US" dirty="0" smtClean="0"/>
              <a:t>Creighton University – Physics Department</a:t>
            </a:r>
            <a:endParaRPr lang="en-US" dirty="0"/>
          </a:p>
        </p:txBody>
      </p:sp>
      <p:pic>
        <p:nvPicPr>
          <p:cNvPr id="4" name="Picture 3" descr="STAR-logo-base-black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46" y="4576366"/>
            <a:ext cx="2442141" cy="1883647"/>
          </a:xfrm>
          <a:prstGeom prst="rect">
            <a:avLst/>
          </a:prstGeom>
        </p:spPr>
      </p:pic>
      <p:pic>
        <p:nvPicPr>
          <p:cNvPr id="1026" name="Picture 2" descr="DOE_Se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73" y="4666891"/>
            <a:ext cx="1531960" cy="153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8" y="-38696"/>
            <a:ext cx="10723033" cy="642545"/>
          </a:xfrm>
        </p:spPr>
        <p:txBody>
          <a:bodyPr/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use basic PID techniques to obtain a relatively pure sample of electron-positron pairs</a:t>
            </a:r>
          </a:p>
          <a:p>
            <a:r>
              <a:rPr lang="en-US" dirty="0" smtClean="0"/>
              <a:t>This allows us to determine the kinematic properties of the pairs such as transverse momentum and rapidity</a:t>
            </a:r>
          </a:p>
          <a:p>
            <a:r>
              <a:rPr lang="en-US" dirty="0" smtClean="0"/>
              <a:t>Future work will involve comparing this data against simulations to determine the efficiency and acceptance of the STAR detector to be able to calculate a cross section for this process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This </a:t>
            </a:r>
            <a:r>
              <a:rPr lang="en-US" dirty="0"/>
              <a:t>work was partially funded by the Department of Energy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97" y="1090977"/>
            <a:ext cx="4935280" cy="466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8" y="-19370"/>
            <a:ext cx="10723033" cy="609680"/>
          </a:xfrm>
        </p:spPr>
        <p:txBody>
          <a:bodyPr/>
          <a:lstStyle/>
          <a:p>
            <a:r>
              <a:rPr lang="en-US" sz="4000" dirty="0" smtClean="0"/>
              <a:t>Results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712325" y="5843629"/>
            <a:ext cx="397362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Expect a decaying exponential curve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090835" y="2924428"/>
            <a:ext cx="1350124" cy="995408"/>
            <a:chOff x="2428071" y="3340356"/>
            <a:chExt cx="1005206" cy="86152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428071" y="3912781"/>
              <a:ext cx="295439" cy="285884"/>
            </a:xfrm>
            <a:prstGeom prst="line">
              <a:avLst/>
            </a:prstGeom>
            <a:ln w="762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671994" y="3340356"/>
              <a:ext cx="761283" cy="861527"/>
            </a:xfrm>
            <a:prstGeom prst="line">
              <a:avLst/>
            </a:prstGeom>
            <a:ln w="762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82597" y="1797268"/>
            <a:ext cx="4751346" cy="324972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Combinatorial Background: Estimate of the random chance of having two tracks that meet all of our requirements by applying all of the same cuts to like-sign tracks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4811" y="5417852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 preliminary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364954" y="1642533"/>
            <a:ext cx="2398172" cy="938719"/>
            <a:chOff x="3730977" y="5567255"/>
            <a:chExt cx="2398172" cy="938719"/>
          </a:xfrm>
        </p:grpSpPr>
        <p:grpSp>
          <p:nvGrpSpPr>
            <p:cNvPr id="15" name="Group 14"/>
            <p:cNvGrpSpPr/>
            <p:nvPr/>
          </p:nvGrpSpPr>
          <p:grpSpPr>
            <a:xfrm>
              <a:off x="3730977" y="5707283"/>
              <a:ext cx="403715" cy="620892"/>
              <a:chOff x="3730977" y="5707283"/>
              <a:chExt cx="403715" cy="620892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730977" y="5707283"/>
                <a:ext cx="403715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730977" y="6017729"/>
                <a:ext cx="403715" cy="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730977" y="6328175"/>
                <a:ext cx="403715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4134692" y="5567255"/>
              <a:ext cx="1994457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Signal</a:t>
              </a:r>
            </a:p>
            <a:p>
              <a:endParaRPr lang="en-US" sz="1100" b="1" dirty="0" smtClean="0"/>
            </a:p>
            <a:p>
              <a:r>
                <a:rPr lang="en-US" sz="1100" b="1" dirty="0" smtClean="0"/>
                <a:t>Combinatorial background</a:t>
              </a:r>
            </a:p>
            <a:p>
              <a:endParaRPr lang="en-US" sz="1100" b="1" dirty="0" smtClean="0"/>
            </a:p>
            <a:p>
              <a:r>
                <a:rPr lang="en-US" sz="1100" b="1" dirty="0" smtClean="0"/>
                <a:t>Signal minus background</a:t>
              </a:r>
              <a:endParaRPr lang="en-US" sz="1100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 rot="16200000">
            <a:off x="5807761" y="3252854"/>
            <a:ext cx="847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Events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373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8" y="-12812"/>
            <a:ext cx="10723033" cy="590782"/>
          </a:xfrm>
        </p:spPr>
        <p:txBody>
          <a:bodyPr/>
          <a:lstStyle/>
          <a:p>
            <a:r>
              <a:rPr lang="en-US" sz="4000" dirty="0" smtClean="0"/>
              <a:t>STAR</a:t>
            </a:r>
            <a:endParaRPr lang="en-US" sz="4000" dirty="0"/>
          </a:p>
        </p:txBody>
      </p:sp>
      <p:pic>
        <p:nvPicPr>
          <p:cNvPr id="5" name="Picture 4" descr="STAR-TP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160" y="3915717"/>
            <a:ext cx="310197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 descr="BN0023M.jpg"/>
          <p:cNvPicPr>
            <a:picLocks noGrp="1" noChangeAspect="1"/>
          </p:cNvPicPr>
          <p:nvPr/>
        </p:nvPicPr>
        <p:blipFill>
          <a:blip r:embed="rId4" cstate="print"/>
          <a:srcRect t="-26761" b="-26761"/>
          <a:stretch>
            <a:fillRect/>
          </a:stretch>
        </p:blipFill>
        <p:spPr bwMode="auto">
          <a:xfrm>
            <a:off x="717067" y="51127"/>
            <a:ext cx="38401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38266" y="358098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RHIC 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43557" y="5675575"/>
            <a:ext cx="171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Detector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8360" y="612392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 Reconstruction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599" y="1633294"/>
            <a:ext cx="6429171" cy="38953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0134" y="3441471"/>
            <a:ext cx="70724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ZDCs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63807" y="3441471"/>
            <a:ext cx="70724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ZDCs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47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8" y="-73194"/>
            <a:ext cx="10723033" cy="685670"/>
          </a:xfrm>
        </p:spPr>
        <p:txBody>
          <a:bodyPr/>
          <a:lstStyle/>
          <a:p>
            <a:r>
              <a:rPr lang="en-US" sz="4000" dirty="0" smtClean="0"/>
              <a:t>Ultra-Peripheral Collisions</a:t>
            </a:r>
            <a:endParaRPr lang="en-US" sz="4000" dirty="0"/>
          </a:p>
        </p:txBody>
      </p:sp>
      <p:pic>
        <p:nvPicPr>
          <p:cNvPr id="1026" name="Picture 2" descr="UP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57" y="612476"/>
            <a:ext cx="3535536" cy="281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76712" y="994912"/>
            <a:ext cx="6615288" cy="6049353"/>
          </a:xfrm>
        </p:spPr>
        <p:txBody>
          <a:bodyPr/>
          <a:lstStyle/>
          <a:p>
            <a:r>
              <a:rPr lang="en-US" dirty="0" smtClean="0"/>
              <a:t>Gold ions travel around the ring at </a:t>
            </a:r>
            <a:r>
              <a:rPr lang="en-US" dirty="0" smtClean="0"/>
              <a:t>0.99996c</a:t>
            </a:r>
            <a:endParaRPr lang="en-US" dirty="0" smtClean="0"/>
          </a:p>
          <a:p>
            <a:r>
              <a:rPr lang="en-US" dirty="0" smtClean="0"/>
              <a:t>Electromagnetic field is focused perpendicular to the velocity of the ion</a:t>
            </a:r>
            <a:r>
              <a:rPr lang="en-US" dirty="0"/>
              <a:t> </a:t>
            </a:r>
            <a:r>
              <a:rPr lang="en-US" dirty="0" smtClean="0"/>
              <a:t>due to relativistic effects</a:t>
            </a:r>
          </a:p>
          <a:p>
            <a:r>
              <a:rPr lang="en-US" dirty="0" smtClean="0"/>
              <a:t>UPCs occur when the impact parameter is greater than twice the nuclear radius</a:t>
            </a:r>
          </a:p>
          <a:p>
            <a:r>
              <a:rPr lang="en-US" dirty="0" smtClean="0"/>
              <a:t>Exchange photons which interact to produce electron/positron pairs</a:t>
            </a:r>
          </a:p>
          <a:p>
            <a:r>
              <a:rPr lang="en-US" dirty="0" smtClean="0"/>
              <a:t>By </a:t>
            </a:r>
            <a:r>
              <a:rPr lang="en-US" dirty="0"/>
              <a:t>finding a cross section for this specific type of pair production we can confirm theoretical predictions about this specific process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805132" y="632177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https://drupal.star.bnl.gov/STAR/files/userfiles/3200/image/UPC.png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37" y="3428249"/>
            <a:ext cx="3079575" cy="28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54" y="6351"/>
            <a:ext cx="10723033" cy="580672"/>
          </a:xfrm>
        </p:spPr>
        <p:txBody>
          <a:bodyPr/>
          <a:lstStyle/>
          <a:p>
            <a:r>
              <a:rPr lang="en-US" sz="3200" dirty="0" smtClean="0"/>
              <a:t>Selecting Events with Electron/Positron Pairs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90533" y="1049867"/>
            <a:ext cx="2357070" cy="1379320"/>
            <a:chOff x="168996" y="111600"/>
            <a:chExt cx="2357070" cy="1761609"/>
          </a:xfrm>
        </p:grpSpPr>
        <p:sp>
          <p:nvSpPr>
            <p:cNvPr id="5" name="Rounded Rectangle 4"/>
            <p:cNvSpPr/>
            <p:nvPr/>
          </p:nvSpPr>
          <p:spPr>
            <a:xfrm>
              <a:off x="168996" y="223337"/>
              <a:ext cx="2357070" cy="1649872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49551" y="111600"/>
              <a:ext cx="2195960" cy="1488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Trigger</a:t>
              </a:r>
              <a:endParaRPr lang="en-US" sz="27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86799" y="1137355"/>
            <a:ext cx="2357070" cy="1291831"/>
            <a:chOff x="2885464" y="1884397"/>
            <a:chExt cx="2357070" cy="1649872"/>
          </a:xfrm>
        </p:grpSpPr>
        <p:sp>
          <p:nvSpPr>
            <p:cNvPr id="8" name="Rounded Rectangle 7"/>
            <p:cNvSpPr/>
            <p:nvPr/>
          </p:nvSpPr>
          <p:spPr>
            <a:xfrm>
              <a:off x="2885464" y="1884397"/>
              <a:ext cx="2357070" cy="1649872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966019" y="1964952"/>
              <a:ext cx="2195960" cy="1488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Event selection</a:t>
              </a:r>
              <a:endParaRPr lang="en-US" sz="27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84668" y="1137355"/>
            <a:ext cx="2357070" cy="1291832"/>
            <a:chOff x="5601932" y="3737748"/>
            <a:chExt cx="2357070" cy="1649872"/>
          </a:xfrm>
        </p:grpSpPr>
        <p:sp>
          <p:nvSpPr>
            <p:cNvPr id="11" name="Rounded Rectangle 10"/>
            <p:cNvSpPr/>
            <p:nvPr/>
          </p:nvSpPr>
          <p:spPr>
            <a:xfrm>
              <a:off x="5601932" y="3737748"/>
              <a:ext cx="2357070" cy="1649872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5682487" y="3818303"/>
              <a:ext cx="2195960" cy="1488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Particle Identification</a:t>
              </a:r>
              <a:endParaRPr lang="en-US" sz="2700" kern="12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75025" y="2438880"/>
            <a:ext cx="3388079" cy="1631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Require coincident signals in ZDCs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Require low multiplicity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Require no signal in BBCs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4608867" y="2454269"/>
            <a:ext cx="3397955" cy="16158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smtClean="0"/>
              <a:t>Two </a:t>
            </a:r>
            <a:r>
              <a:rPr lang="en-US" sz="2000" dirty="0"/>
              <a:t>tracks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/>
              <a:t>Opposite sign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/>
              <a:t>Vertex near center of detector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/>
              <a:t>Well constructed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62274" y="2488136"/>
            <a:ext cx="3421235" cy="34163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Electron/Positron production is not the only two track, oppositely signed process from UPCs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Need ways to eliminate everything but electrons and positrons</a:t>
            </a:r>
            <a:endParaRPr lang="en-US" sz="2400" dirty="0"/>
          </a:p>
        </p:txBody>
      </p:sp>
      <p:pic>
        <p:nvPicPr>
          <p:cNvPr id="1028" name="Picture 4" descr="imag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2" y="4162912"/>
            <a:ext cx="3076202" cy="237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39665" y="6072486"/>
            <a:ext cx="3347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Images from </a:t>
            </a:r>
            <a:r>
              <a:rPr lang="en-US" sz="1200" dirty="0"/>
              <a:t>Giessen </a:t>
            </a:r>
            <a:r>
              <a:rPr lang="en-US" sz="1200" dirty="0" smtClean="0"/>
              <a:t>University website based on STAR images</a:t>
            </a:r>
            <a:endParaRPr lang="en-US" sz="1200" dirty="0"/>
          </a:p>
        </p:txBody>
      </p:sp>
      <p:pic>
        <p:nvPicPr>
          <p:cNvPr id="18" name="Picture 17" descr="C:\Documents and Settings\meissner\Presentations\EventDispl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84974" y="4162912"/>
            <a:ext cx="3245740" cy="2405106"/>
          </a:xfrm>
          <a:prstGeom prst="rect">
            <a:avLst/>
          </a:prstGeom>
          <a:noFill/>
          <a:ln/>
        </p:spPr>
      </p:pic>
      <p:cxnSp>
        <p:nvCxnSpPr>
          <p:cNvPr id="19" name="Straight Connector 18"/>
          <p:cNvCxnSpPr/>
          <p:nvPr/>
        </p:nvCxnSpPr>
        <p:spPr>
          <a:xfrm>
            <a:off x="740762" y="4162912"/>
            <a:ext cx="3076202" cy="237123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40762" y="4162912"/>
            <a:ext cx="3076202" cy="237123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96189" y="664163"/>
            <a:ext cx="873829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Gold-Gold 200 </a:t>
            </a:r>
            <a:r>
              <a:rPr lang="en-US" dirty="0" err="1" smtClean="0"/>
              <a:t>GeV</a:t>
            </a:r>
            <a:r>
              <a:rPr lang="en-US" dirty="0" smtClean="0"/>
              <a:t>/nucleon data collected in 2010, approximately 25 million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5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6" y="893504"/>
            <a:ext cx="4674301" cy="5230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8" y="-38691"/>
            <a:ext cx="10723033" cy="625293"/>
          </a:xfrm>
        </p:spPr>
        <p:txBody>
          <a:bodyPr/>
          <a:lstStyle/>
          <a:p>
            <a:r>
              <a:rPr lang="en-US" sz="4000" dirty="0" smtClean="0"/>
              <a:t>Selecting Electron Pairs: Part 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0332" y="2821265"/>
            <a:ext cx="5632571" cy="3302464"/>
          </a:xfrm>
        </p:spPr>
        <p:txBody>
          <a:bodyPr/>
          <a:lstStyle/>
          <a:p>
            <a:r>
              <a:rPr lang="en-US" dirty="0" smtClean="0"/>
              <a:t>Use time of flight (TOF) detector to determine speed of particles</a:t>
            </a:r>
          </a:p>
          <a:p>
            <a:r>
              <a:rPr lang="en-US" dirty="0" smtClean="0"/>
              <a:t>Electrons and positrons </a:t>
            </a:r>
            <a:r>
              <a:rPr lang="en-US" dirty="0" smtClean="0"/>
              <a:t>should have inverse beta around 1 because of their small mass</a:t>
            </a:r>
          </a:p>
          <a:p>
            <a:r>
              <a:rPr lang="en-US" dirty="0" smtClean="0"/>
              <a:t>Require events have an inverse beta between 0.96 and 1.02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126031" y="3410174"/>
            <a:ext cx="3632435" cy="33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26031" y="3529918"/>
            <a:ext cx="3632435" cy="57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164461" y="1312641"/>
                <a:ext cx="1728037" cy="1147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461" y="1312641"/>
                <a:ext cx="1728037" cy="11478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40634" y="803435"/>
            <a:ext cx="2719543" cy="18374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UPC triggered events that meet event selection criteria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/>
              <a:t>Two tracks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/>
              <a:t>Opposite sign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/>
              <a:t>Vertex near center of </a:t>
            </a:r>
            <a:r>
              <a:rPr lang="en-US" sz="1400" dirty="0" smtClean="0"/>
              <a:t>detector ( |z| &lt; 100)</a:t>
            </a:r>
            <a:endParaRPr lang="en-US" sz="1400" dirty="0"/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/>
              <a:t>Well </a:t>
            </a:r>
            <a:r>
              <a:rPr lang="en-US" sz="1400" dirty="0" smtClean="0"/>
              <a:t>constructed (hits &gt; 14)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643881" y="3567445"/>
            <a:ext cx="114017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electrons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625517" y="1982562"/>
            <a:ext cx="32281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p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93379" y="2564937"/>
            <a:ext cx="26637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k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5432" y="2891014"/>
            <a:ext cx="27658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π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571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88" y="1423827"/>
            <a:ext cx="3721399" cy="3666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1" y="1303377"/>
            <a:ext cx="3624057" cy="3953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9779" y="5073379"/>
                <a:ext cx="3448441" cy="64633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Keep tracks with </a:t>
                </a:r>
                <a:r>
                  <a:rPr lang="en-US" dirty="0" err="1" smtClean="0"/>
                  <a:t>dE</a:t>
                </a:r>
                <a:r>
                  <a:rPr lang="en-US" dirty="0" smtClean="0"/>
                  <a:t>/dx greater than 3.3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dirty="0" smtClean="0"/>
                  <a:t> GeV/cm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779" y="5073379"/>
                <a:ext cx="3448441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230" t="-2727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8" y="-38692"/>
            <a:ext cx="10723033" cy="651167"/>
          </a:xfrm>
        </p:spPr>
        <p:txBody>
          <a:bodyPr/>
          <a:lstStyle/>
          <a:p>
            <a:r>
              <a:rPr lang="en-US" sz="4000" dirty="0"/>
              <a:t>Selecting Electron Pairs: Part </a:t>
            </a:r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9527" y="1423827"/>
            <a:ext cx="3847288" cy="4343400"/>
          </a:xfrm>
        </p:spPr>
        <p:txBody>
          <a:bodyPr/>
          <a:lstStyle/>
          <a:p>
            <a:r>
              <a:rPr lang="en-US" sz="2000" dirty="0" err="1" smtClean="0"/>
              <a:t>dE</a:t>
            </a:r>
            <a:r>
              <a:rPr lang="en-US" sz="2000" dirty="0" smtClean="0"/>
              <a:t>/dx is a measure of how much energy a particle deposits in the detector over a distance</a:t>
            </a:r>
          </a:p>
          <a:p>
            <a:r>
              <a:rPr lang="en-US" sz="2000" dirty="0" smtClean="0"/>
              <a:t>Well established theory for what </a:t>
            </a:r>
            <a:r>
              <a:rPr lang="en-US" sz="2000" dirty="0" err="1" smtClean="0"/>
              <a:t>dE</a:t>
            </a:r>
            <a:r>
              <a:rPr lang="en-US" sz="2000" dirty="0" smtClean="0"/>
              <a:t>/dx should look like for electrons, </a:t>
            </a:r>
            <a:r>
              <a:rPr lang="en-US" sz="2000" dirty="0" err="1" smtClean="0"/>
              <a:t>pions</a:t>
            </a:r>
            <a:r>
              <a:rPr lang="en-US" sz="2000" dirty="0" smtClean="0"/>
              <a:t>, protons, etc…</a:t>
            </a:r>
          </a:p>
          <a:p>
            <a:r>
              <a:rPr lang="en-US" sz="2000" dirty="0" smtClean="0"/>
              <a:t>Electron curve crosses the curves of the other particles making it hard to distinguish</a:t>
            </a: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77406" y="3738566"/>
            <a:ext cx="29198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64124" y="1819679"/>
            <a:ext cx="2841971" cy="1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926665" y="648444"/>
                <a:ext cx="1985127" cy="107721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After 1/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 smtClean="0"/>
                  <a:t>cut to remove contamination from slow hadrons</a:t>
                </a:r>
                <a:endParaRPr lang="en-US" sz="16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665" y="648444"/>
                <a:ext cx="1985127" cy="1077218"/>
              </a:xfrm>
              <a:prstGeom prst="rect">
                <a:avLst/>
              </a:prstGeom>
              <a:blipFill rotWithShape="0">
                <a:blip r:embed="rId6"/>
                <a:stretch>
                  <a:fillRect t="-552" r="-2424"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91" y="1265318"/>
            <a:ext cx="6172394" cy="43065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15229" y="1457387"/>
            <a:ext cx="121677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2870" y="5376870"/>
            <a:ext cx="3567773" cy="11418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UPC triggered events that meet event selection criteria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00" dirty="0"/>
              <a:t>Two tracks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00" dirty="0"/>
              <a:t>Opposite sign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00" dirty="0"/>
              <a:t>Vertex near center of </a:t>
            </a:r>
            <a:r>
              <a:rPr lang="en-US" sz="1100" dirty="0" smtClean="0"/>
              <a:t>detector ( |z| &lt; 100)</a:t>
            </a:r>
            <a:endParaRPr lang="en-US" sz="1100" dirty="0"/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00" dirty="0"/>
              <a:t>Well </a:t>
            </a:r>
            <a:r>
              <a:rPr lang="en-US" sz="1100" dirty="0" smtClean="0"/>
              <a:t>constructed (hits &gt; 14)</a:t>
            </a:r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9664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8" y="-64572"/>
            <a:ext cx="10723033" cy="668422"/>
          </a:xfrm>
        </p:spPr>
        <p:txBody>
          <a:bodyPr/>
          <a:lstStyle/>
          <a:p>
            <a:r>
              <a:rPr lang="en-US" sz="4000" dirty="0"/>
              <a:t>Selecting Electron Pairs: Part </a:t>
            </a:r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4255" y="1112233"/>
            <a:ext cx="4864820" cy="5488495"/>
          </a:xfrm>
        </p:spPr>
        <p:txBody>
          <a:bodyPr/>
          <a:lstStyle/>
          <a:p>
            <a:r>
              <a:rPr lang="en-US" sz="2000" dirty="0"/>
              <a:t>Use well established </a:t>
            </a:r>
            <a:r>
              <a:rPr lang="en-US" sz="2000" dirty="0" err="1"/>
              <a:t>dE</a:t>
            </a:r>
            <a:r>
              <a:rPr lang="en-US" sz="2000" dirty="0"/>
              <a:t>/dx lines for electrons </a:t>
            </a:r>
            <a:r>
              <a:rPr lang="en-US" sz="2000" dirty="0" smtClean="0"/>
              <a:t>and use </a:t>
            </a:r>
            <a:r>
              <a:rPr lang="en-US" sz="2000" dirty="0" err="1" smtClean="0"/>
              <a:t>nSigma</a:t>
            </a:r>
            <a:r>
              <a:rPr lang="en-US" sz="2000" dirty="0" smtClean="0"/>
              <a:t> to </a:t>
            </a:r>
            <a:r>
              <a:rPr lang="en-US" sz="2000" dirty="0"/>
              <a:t>quantify how far each of the </a:t>
            </a:r>
            <a:r>
              <a:rPr lang="en-US" sz="2000" dirty="0" smtClean="0"/>
              <a:t>tracks </a:t>
            </a:r>
            <a:r>
              <a:rPr lang="en-US" sz="2000" dirty="0"/>
              <a:t>is from that </a:t>
            </a:r>
            <a:r>
              <a:rPr lang="en-US" sz="2000" dirty="0" smtClean="0"/>
              <a:t>line</a:t>
            </a:r>
          </a:p>
          <a:p>
            <a:r>
              <a:rPr lang="en-US" sz="2000" dirty="0" smtClean="0"/>
              <a:t>After applying the first two cuts to one track that track is well identified</a:t>
            </a:r>
          </a:p>
          <a:p>
            <a:pPr lvl="1"/>
            <a:r>
              <a:rPr lang="en-US" sz="1800" dirty="0" err="1" smtClean="0"/>
              <a:t>nSigma</a:t>
            </a:r>
            <a:r>
              <a:rPr lang="en-US" sz="1800" dirty="0" smtClean="0"/>
              <a:t> centered around 0 with </a:t>
            </a:r>
            <a:r>
              <a:rPr lang="en-US" sz="1800" dirty="0" err="1" smtClean="0"/>
              <a:t>nSigma</a:t>
            </a:r>
            <a:r>
              <a:rPr lang="en-US" sz="1800" dirty="0" smtClean="0"/>
              <a:t> less than 3</a:t>
            </a:r>
          </a:p>
          <a:p>
            <a:r>
              <a:rPr lang="en-US" sz="2000" dirty="0" smtClean="0"/>
              <a:t>The partner track that did not have cuts on it has a small amount of contamination that can be removed</a:t>
            </a:r>
          </a:p>
          <a:p>
            <a:r>
              <a:rPr lang="en-US" sz="2000" dirty="0" smtClean="0"/>
              <a:t>Require that the partner track has an </a:t>
            </a:r>
            <a:r>
              <a:rPr lang="en-US" sz="2000" dirty="0" err="1" smtClean="0"/>
              <a:t>nSigma</a:t>
            </a:r>
            <a:r>
              <a:rPr lang="en-US" sz="2000" dirty="0" smtClean="0"/>
              <a:t> less than 2.5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96971" y="5647337"/>
            <a:ext cx="2942242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Purity of the sample has increased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787480" y="1455753"/>
            <a:ext cx="2965057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/>
              <a:t>nSigma</a:t>
            </a:r>
            <a:r>
              <a:rPr lang="en-US" sz="1600" dirty="0" smtClean="0"/>
              <a:t> on the track which had both previous cuts applied to it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5" y="2709942"/>
            <a:ext cx="3286584" cy="229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" y="2164223"/>
            <a:ext cx="3436590" cy="34205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 flipV="1">
            <a:off x="2200276" y="2486025"/>
            <a:ext cx="23813" cy="27717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"/>
          <a:stretch/>
        </p:blipFill>
        <p:spPr>
          <a:xfrm>
            <a:off x="3551714" y="2186152"/>
            <a:ext cx="3436590" cy="3374886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 flipV="1">
            <a:off x="1473509" y="2470591"/>
            <a:ext cx="23813" cy="27717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4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757" y="1717707"/>
            <a:ext cx="574376" cy="35504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05" y="1717707"/>
            <a:ext cx="3663606" cy="3559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8" y="-47320"/>
            <a:ext cx="10723033" cy="651169"/>
          </a:xfrm>
        </p:spPr>
        <p:txBody>
          <a:bodyPr/>
          <a:lstStyle/>
          <a:p>
            <a:r>
              <a:rPr lang="en-US" sz="4000" dirty="0" smtClean="0"/>
              <a:t>Results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901308" y="5489676"/>
            <a:ext cx="308733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Expect the corrected data to have a peak below 0.15 </a:t>
            </a:r>
            <a:r>
              <a:rPr lang="en-US" sz="1600" dirty="0" err="1" smtClean="0"/>
              <a:t>GeV</a:t>
            </a:r>
            <a:r>
              <a:rPr lang="en-US" sz="1600" dirty="0" smtClean="0"/>
              <a:t>/c due to coherence condition</a:t>
            </a:r>
            <a:endParaRPr lang="en-US" sz="1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15946" y="2781985"/>
            <a:ext cx="1005206" cy="861527"/>
            <a:chOff x="2428071" y="3340356"/>
            <a:chExt cx="1005206" cy="86152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428071" y="3912781"/>
              <a:ext cx="295439" cy="285884"/>
            </a:xfrm>
            <a:prstGeom prst="line">
              <a:avLst/>
            </a:prstGeom>
            <a:ln w="762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671994" y="3340356"/>
              <a:ext cx="761283" cy="861527"/>
            </a:xfrm>
            <a:prstGeom prst="line">
              <a:avLst/>
            </a:prstGeom>
            <a:ln w="762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575849" y="1065522"/>
            <a:ext cx="9093423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Uncorrected </a:t>
            </a:r>
            <a:r>
              <a:rPr lang="en-US" dirty="0" smtClean="0"/>
              <a:t>shape appears </a:t>
            </a:r>
            <a:r>
              <a:rPr lang="en-US" dirty="0" smtClean="0"/>
              <a:t>to be consistent with previous low statistics </a:t>
            </a:r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85549" y="2078058"/>
            <a:ext cx="203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Uncorrected Result</a:t>
            </a:r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 rot="16200000">
                <a:off x="216024" y="3094560"/>
                <a:ext cx="6604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𝑑𝑃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6024" y="3094560"/>
                <a:ext cx="66046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93333" t="-33028" r="-1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Figure_2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888" y="1597613"/>
            <a:ext cx="4872136" cy="33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6643409" y="5073425"/>
            <a:ext cx="2536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Phys. Rev. C </a:t>
            </a:r>
            <a:r>
              <a:rPr lang="pt-BR" sz="1200" b="1" dirty="0"/>
              <a:t>70</a:t>
            </a:r>
            <a:r>
              <a:rPr lang="pt-BR" sz="1200" dirty="0"/>
              <a:t> (2004) 031902(R)</a:t>
            </a:r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417853" y="5489676"/>
                <a:ext cx="4303766" cy="7616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≲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0.1 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853" y="5489676"/>
                <a:ext cx="4303766" cy="7616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337522" y="5582008"/>
            <a:ext cx="165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Coherent Production: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0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11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0"/>
            <a:ext cx="10723033" cy="575733"/>
          </a:xfrm>
        </p:spPr>
        <p:txBody>
          <a:bodyPr/>
          <a:lstStyle/>
          <a:p>
            <a:r>
              <a:rPr lang="en-US" sz="4000" dirty="0" smtClean="0"/>
              <a:t>Results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773325" y="1648606"/>
            <a:ext cx="574376" cy="36448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08" y="1648606"/>
            <a:ext cx="3743158" cy="3644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7157" y="5344517"/>
            <a:ext cx="308733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Expect the corrected rapidity distribution to be symmetric around 0</a:t>
            </a:r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7569427" y="2500610"/>
            <a:ext cx="1005206" cy="861527"/>
            <a:chOff x="2428071" y="3340356"/>
            <a:chExt cx="1005206" cy="86152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428071" y="3912781"/>
              <a:ext cx="295439" cy="285884"/>
            </a:xfrm>
            <a:prstGeom prst="line">
              <a:avLst/>
            </a:prstGeom>
            <a:ln w="762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671994" y="3340356"/>
              <a:ext cx="761283" cy="861527"/>
            </a:xfrm>
            <a:prstGeom prst="line">
              <a:avLst/>
            </a:prstGeom>
            <a:ln w="762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173642" y="5692876"/>
            <a:ext cx="2266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smtClean="0"/>
              <a:t>people.physics.tamu.edu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393276" y="2049510"/>
            <a:ext cx="1526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Uncorrected Result</a:t>
            </a:r>
            <a:endParaRPr lang="en-US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 rot="16200000">
                <a:off x="4632632" y="3366100"/>
                <a:ext cx="660465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632632" y="3366100"/>
                <a:ext cx="660465" cy="420628"/>
              </a:xfrm>
              <a:prstGeom prst="rect">
                <a:avLst/>
              </a:prstGeom>
              <a:blipFill rotWithShape="0">
                <a:blip r:embed="rId3"/>
                <a:stretch>
                  <a:fillRect l="-91304" t="-68519" r="-144928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3608" y="1885056"/>
            <a:ext cx="4796677" cy="3418967"/>
            <a:chOff x="3479136" y="2052385"/>
            <a:chExt cx="4796677" cy="3418967"/>
          </a:xfrm>
        </p:grpSpPr>
        <p:pic>
          <p:nvPicPr>
            <p:cNvPr id="10" name="Picture 2" descr="tp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311" y="2095533"/>
              <a:ext cx="4306502" cy="3375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169746" y="2052385"/>
              <a:ext cx="1196949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Rapidity = 0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69920" y="2487353"/>
              <a:ext cx="115817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Rapidity ≈ 1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30487" y="2360162"/>
              <a:ext cx="1197002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Rapidity ≈ -1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22617" y="3330596"/>
              <a:ext cx="1185462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Rapidity ≈ 2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9136" y="2932568"/>
              <a:ext cx="121232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Rapidity ≈ -2</a:t>
              </a:r>
              <a:endParaRPr lang="en-US" sz="14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609811" y="856736"/>
            <a:ext cx="9093423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Uncorrected </a:t>
            </a:r>
            <a:r>
              <a:rPr lang="en-US" dirty="0" smtClean="0"/>
              <a:t>shape appears </a:t>
            </a:r>
            <a:r>
              <a:rPr lang="en-US" dirty="0" smtClean="0"/>
              <a:t>to be consistent with previous low statistics </a:t>
            </a:r>
            <a:r>
              <a:rPr lang="en-US" dirty="0" smtClean="0"/>
              <a:t>measurement</a:t>
            </a:r>
            <a:endParaRPr lang="en-US" dirty="0"/>
          </a:p>
        </p:txBody>
      </p:sp>
      <p:pic>
        <p:nvPicPr>
          <p:cNvPr id="2050" name="Picture 2" descr="Figure_2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48" y="2049510"/>
            <a:ext cx="3335619" cy="315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9326251" y="5396575"/>
            <a:ext cx="2536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Phys. Rev. C </a:t>
            </a:r>
            <a:r>
              <a:rPr lang="pt-BR" sz="1200" b="1" dirty="0"/>
              <a:t>70</a:t>
            </a:r>
            <a:r>
              <a:rPr lang="pt-BR" sz="1200" dirty="0"/>
              <a:t> (2004) 031902(R)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77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EA5B5564-3FDE-4715-9144-B97ECFCCAAB0}" vid="{09B8EDD5-B1A6-49FE-AFFD-EC0BA90823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0423C6C3C1124B916CD5A90D20AFCF" ma:contentTypeVersion="1" ma:contentTypeDescription="Create a new document." ma:contentTypeScope="" ma:versionID="f56c4017d93d7d9f2a6fbc61f75fc173">
  <xsd:schema xmlns:xsd="http://www.w3.org/2001/XMLSchema" xmlns:xs="http://www.w3.org/2001/XMLSchema" xmlns:p="http://schemas.microsoft.com/office/2006/metadata/properties" xmlns:ns3="d94d7b7b-815a-490d-8d10-13ae402df3db" targetNamespace="http://schemas.microsoft.com/office/2006/metadata/properties" ma:root="true" ma:fieldsID="f8b0c40832217b92b43e33aa79a9eeb2" ns3:_="">
    <xsd:import namespace="d94d7b7b-815a-490d-8d10-13ae402df3db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d7b7b-815a-490d-8d10-13ae402df3d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23BDE8-A703-46C1-BC03-E78A57C2EA3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94d7b7b-815a-490d-8d10-13ae402df3d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2E8CCA1-B6F4-4C33-86A6-FE4B90053F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4d7b7b-815a-490d-8d10-13ae402df3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A7469D-4577-4E68-AC55-30DB9F486F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3281</TotalTime>
  <Words>821</Words>
  <Application>Microsoft Office PowerPoint</Application>
  <PresentationFormat>Widescreen</PresentationFormat>
  <Paragraphs>138</Paragraphs>
  <Slides>11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News Gothic MT</vt:lpstr>
      <vt:lpstr>Wingdings 2</vt:lpstr>
      <vt:lpstr>Theme1</vt:lpstr>
      <vt:lpstr>Electron-Positron Production in Ultra-Peripheral Collisions at STAR</vt:lpstr>
      <vt:lpstr>STAR</vt:lpstr>
      <vt:lpstr>Ultra-Peripheral Collisions</vt:lpstr>
      <vt:lpstr>Selecting Events with Electron/Positron Pairs</vt:lpstr>
      <vt:lpstr>Selecting Electron Pairs: Part 1</vt:lpstr>
      <vt:lpstr>Selecting Electron Pairs: Part 2</vt:lpstr>
      <vt:lpstr>Selecting Electron Pairs: Part 3</vt:lpstr>
      <vt:lpstr>Results</vt:lpstr>
      <vt:lpstr>Results</vt:lpstr>
      <vt:lpstr>Conclusions</vt:lpstr>
      <vt:lpstr>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Gnabasik</dc:creator>
  <cp:lastModifiedBy>Ryan Gnabasik</cp:lastModifiedBy>
  <cp:revision>193</cp:revision>
  <dcterms:created xsi:type="dcterms:W3CDTF">2012-07-27T01:16:44Z</dcterms:created>
  <dcterms:modified xsi:type="dcterms:W3CDTF">2014-04-07T15:48:52Z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0x010100550423C6C3C1124B916CD5A90D20AFCF</vt:lpwstr>
  </property>
  <property fmtid="{D5CDD505-2E9C-101B-9397-08002B2CF9AE}" pid="3" name="IsMyDocuments">
    <vt:bool>true</vt:bool>
  </property>
</Properties>
</file>