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84" r:id="rId4"/>
    <p:sldId id="299" r:id="rId5"/>
    <p:sldId id="261" r:id="rId6"/>
    <p:sldId id="262" r:id="rId7"/>
    <p:sldId id="269" r:id="rId8"/>
    <p:sldId id="288" r:id="rId9"/>
    <p:sldId id="272" r:id="rId10"/>
    <p:sldId id="265" r:id="rId11"/>
    <p:sldId id="266" r:id="rId12"/>
    <p:sldId id="271" r:id="rId13"/>
    <p:sldId id="279" r:id="rId14"/>
    <p:sldId id="273" r:id="rId15"/>
    <p:sldId id="275" r:id="rId16"/>
    <p:sldId id="283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1FC174-9FEF-7446-BF9A-9B48617337A5}">
          <p14:sldIdLst>
            <p14:sldId id="256"/>
            <p14:sldId id="258"/>
            <p14:sldId id="284"/>
            <p14:sldId id="299"/>
          </p14:sldIdLst>
        </p14:section>
        <p14:section name="Open Charm" id="{E3EFD824-BD96-E845-AA70-049DF779892D}">
          <p14:sldIdLst>
            <p14:sldId id="261"/>
            <p14:sldId id="262"/>
            <p14:sldId id="269"/>
            <p14:sldId id="288"/>
          </p14:sldIdLst>
        </p14:section>
        <p14:section name="MTD" id="{6BB2F445-4EEE-A14E-90D8-6E9CDD7CF825}">
          <p14:sldIdLst>
            <p14:sldId id="272"/>
            <p14:sldId id="265"/>
            <p14:sldId id="266"/>
          </p14:sldIdLst>
        </p14:section>
        <p14:section name="HFT" id="{4EB4462C-8D30-1641-B5F9-BC4695B6DE45}">
          <p14:sldIdLst>
            <p14:sldId id="271"/>
            <p14:sldId id="279"/>
            <p14:sldId id="273"/>
            <p14:sldId id="275"/>
            <p14:sldId id="283"/>
            <p14:sldId id="281"/>
          </p14:sldIdLst>
        </p14:section>
        <p14:section name="Backup" id="{DCD514D4-B35F-AF44-BF11-A23A562696C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42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 autoAdjust="0"/>
    <p:restoredTop sz="94595" autoAdjust="0"/>
  </p:normalViewPr>
  <p:slideViewPr>
    <p:cSldViewPr snapToGrid="0" snapToObjects="1">
      <p:cViewPr varScale="1">
        <p:scale>
          <a:sx n="90" d="100"/>
          <a:sy n="90" d="100"/>
        </p:scale>
        <p:origin x="-10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C922D-7327-FF4E-837C-C893E603985B}" type="datetimeFigureOut">
              <a:rPr lang="en-US" smtClean="0"/>
              <a:t>5/28/12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777F4-3099-8F45-99EF-DDFDEFE11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28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7896F-0854-584F-8B74-23E16115540E}" type="datetimeFigureOut">
              <a:rPr lang="en-US" smtClean="0"/>
              <a:t>5/28/12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E38A7-1363-FA4E-8D7F-044D1D55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 BNL and DOE logo</a:t>
            </a:r>
          </a:p>
          <a:p>
            <a:r>
              <a:rPr lang="en-US" dirty="0" smtClean="0"/>
              <a:t>----- Meeting Notes (5/25/12 13:09) -----</a:t>
            </a:r>
          </a:p>
          <a:p>
            <a:r>
              <a:rPr lang="en-US" dirty="0" smtClean="0"/>
              <a:t>nnnn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</a:rPr>
              <a:t>Is the time estimate correct? Does</a:t>
            </a:r>
            <a:r>
              <a:rPr lang="en-US" baseline="0" dirty="0" smtClean="0">
                <a:latin typeface="Arial" charset="0"/>
              </a:rPr>
              <a:t> it take into account the +-10 cm vertex cut we have to make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on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4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86F3B-AA56-4F66-AB73-ED6D190D327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If the quark motivation is in </a:t>
            </a:r>
            <a:r>
              <a:rPr lang="en-US" dirty="0" err="1" smtClean="0"/>
              <a:t>Huan</a:t>
            </a:r>
            <a:r>
              <a:rPr lang="en-US" baseline="0" dirty="0" err="1" smtClean="0"/>
              <a:t>’s</a:t>
            </a:r>
            <a:r>
              <a:rPr lang="en-US" baseline="0" dirty="0" smtClean="0"/>
              <a:t> talk I can save a slide. CNM which I do not discuss in the brief overview talks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Assuming N</a:t>
            </a:r>
            <a:r>
              <a:rPr lang="en-US" sz="1200" baseline="-25000" dirty="0" smtClean="0"/>
              <a:t>D0 </a:t>
            </a:r>
            <a:r>
              <a:rPr lang="en-US" sz="1200" dirty="0" smtClean="0"/>
              <a:t>/</a:t>
            </a:r>
            <a:r>
              <a:rPr lang="en-US" sz="1200" baseline="-25000" dirty="0" smtClean="0"/>
              <a:t> </a:t>
            </a:r>
            <a:r>
              <a:rPr lang="en-US" sz="1200" dirty="0" err="1" smtClean="0"/>
              <a:t>N</a:t>
            </a:r>
            <a:r>
              <a:rPr lang="en-US" sz="1200" baseline="-25000" dirty="0" err="1" smtClean="0"/>
              <a:t>cc</a:t>
            </a:r>
            <a:r>
              <a:rPr lang="en-US" sz="1200" dirty="0" smtClean="0"/>
              <a:t> = 0.56 does not change (fragmentation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9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1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5996" y="8685878"/>
            <a:ext cx="2972004" cy="45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7" tIns="46404" rIns="92807" bIns="46404" anchor="b"/>
          <a:lstStyle>
            <a:lvl1pPr defTabSz="981075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96925" indent="-306388" defTabSz="981075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27138" indent="-246063" defTabSz="981075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7675" indent="-246063" defTabSz="981075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08213" indent="-246063" defTabSz="981075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65413" indent="-246063" defTabSz="981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22613" indent="-246063" defTabSz="981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79813" indent="-246063" defTabSz="981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37013" indent="-246063" defTabSz="9810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0E9880C3-7B19-42DC-A8C5-3E40911656BD}" type="slidenum">
              <a:rPr lang="en-US" sz="1200">
                <a:latin typeface="Times New Roman" pitchFamily="18" charset="0"/>
              </a:rPr>
              <a:pPr algn="r"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94" y="4344358"/>
            <a:ext cx="5487013" cy="4114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07" tIns="46404" rIns="92807" bIns="46404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F26D9C-C37E-A343-B094-13EDEEF00173}" type="slidenum">
              <a:rPr lang="en-US" sz="1200" b="0" baseline="0">
                <a:latin typeface="Times New Roman" charset="0"/>
              </a:rPr>
              <a:pPr eaLnBrk="1" hangingPunct="1"/>
              <a:t>10</a:t>
            </a:fld>
            <a:endParaRPr lang="en-US" sz="1200" b="0" baseline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BD16BB-2FA0-F542-B2A8-3104C8505659}" type="slidenum">
              <a:rPr lang="en-US" sz="1200" b="0" baseline="0">
                <a:solidFill>
                  <a:srgbClr val="000000"/>
                </a:solidFill>
                <a:latin typeface="Times New Roman" charset="0"/>
              </a:rPr>
              <a:pPr eaLnBrk="1" hangingPunct="1"/>
              <a:t>11</a:t>
            </a:fld>
            <a:endParaRPr lang="en-US" sz="1200" b="0" baseline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50KHz *0.5*0.2 * 500M/500Hz = 5e9, is the STAR sampled </a:t>
            </a:r>
            <a:r>
              <a:rPr lang="en-US" dirty="0" err="1" smtClean="0"/>
              <a:t>minbias</a:t>
            </a:r>
            <a:r>
              <a:rPr lang="en-US" dirty="0" smtClean="0"/>
              <a:t> events at |</a:t>
            </a:r>
            <a:r>
              <a:rPr lang="en-US" dirty="0" err="1" smtClean="0"/>
              <a:t>Vz</a:t>
            </a:r>
            <a:r>
              <a:rPr lang="en-US" dirty="0" smtClean="0"/>
              <a:t>|&lt;5cm which is 5e9/10b = 500ub</a:t>
            </a:r>
            <a:r>
              <a:rPr lang="en-US" baseline="30000" dirty="0" smtClean="0"/>
              <a:t>-1</a:t>
            </a:r>
            <a:r>
              <a:rPr lang="en-US" dirty="0" smtClean="0"/>
              <a:t>. In the mean time, RHIC delivered 50KHz *500M/500Hz = 5e10 events, i.e. 5nb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another word, average </a:t>
            </a:r>
            <a:r>
              <a:rPr lang="en-US" baseline="0" dirty="0" err="1" smtClean="0"/>
              <a:t>prescale</a:t>
            </a:r>
            <a:r>
              <a:rPr lang="en-US" baseline="0" dirty="0" smtClean="0"/>
              <a:t> factor is </a:t>
            </a:r>
            <a:r>
              <a:rPr lang="en-US" dirty="0" smtClean="0"/>
              <a:t>50KHz *0.5*0.2 /500Hz  = 10,</a:t>
            </a:r>
            <a:r>
              <a:rPr lang="en-US" baseline="0" dirty="0" smtClean="0"/>
              <a:t> i.e. sampled </a:t>
            </a:r>
            <a:r>
              <a:rPr lang="en-US" baseline="0" dirty="0" err="1" smtClean="0"/>
              <a:t>mb</a:t>
            </a:r>
            <a:r>
              <a:rPr lang="en-US" baseline="0" dirty="0" smtClean="0"/>
              <a:t> is 500M*10 = 5e9. </a:t>
            </a:r>
            <a:endParaRPr lang="en-US" dirty="0" smtClean="0"/>
          </a:p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1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0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05/15/2012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Berkeley School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49BE-85FB-4BA3-A373-50736701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0532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0536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n2012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96" y="6077872"/>
            <a:ext cx="1622869" cy="6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2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3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8486" y="6356350"/>
            <a:ext cx="273219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nn2012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96" y="6077872"/>
            <a:ext cx="1622869" cy="6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5686-80B4-294D-ADF9-DB056E55A77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22481"/>
            <a:ext cx="8229600" cy="0"/>
          </a:xfrm>
          <a:prstGeom prst="line">
            <a:avLst/>
          </a:prstGeom>
          <a:ln w="38100" cmpd="sng">
            <a:solidFill>
              <a:srgbClr val="2420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n2012.tif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96" y="6077872"/>
            <a:ext cx="1622869" cy="690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964741" y="101104"/>
            <a:ext cx="990999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90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microsoft.com/office/2007/relationships/hdphoto" Target="../media/hdphoto1.wdp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3181"/>
            <a:ext cx="7772400" cy="1470025"/>
          </a:xfrm>
        </p:spPr>
        <p:txBody>
          <a:bodyPr/>
          <a:lstStyle/>
          <a:p>
            <a:r>
              <a:rPr lang="en-US" dirty="0" smtClean="0"/>
              <a:t>Heavy Flavor Physics in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66952"/>
            <a:ext cx="6400800" cy="1752600"/>
          </a:xfrm>
        </p:spPr>
        <p:txBody>
          <a:bodyPr/>
          <a:lstStyle/>
          <a:p>
            <a:r>
              <a:rPr lang="en-US" dirty="0" smtClean="0"/>
              <a:t>Flemming </a:t>
            </a:r>
            <a:r>
              <a:rPr lang="en-US" dirty="0" err="1" smtClean="0"/>
              <a:t>Videbæk</a:t>
            </a:r>
            <a:endParaRPr lang="en-US" dirty="0" smtClean="0"/>
          </a:p>
          <a:p>
            <a:r>
              <a:rPr lang="en-US" dirty="0" smtClean="0"/>
              <a:t>Brookhaven National Laboratory</a:t>
            </a:r>
          </a:p>
          <a:p>
            <a:r>
              <a:rPr lang="en-US" dirty="0" smtClean="0"/>
              <a:t>For the STAR collaboration</a:t>
            </a:r>
            <a:endParaRPr lang="en-US" dirty="0"/>
          </a:p>
        </p:txBody>
      </p:sp>
      <p:pic>
        <p:nvPicPr>
          <p:cNvPr id="4" name="Picture 4" descr="SC-Banner-CMYK-whitethum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5867" y="6296694"/>
            <a:ext cx="1185606" cy="4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NL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79" y="6296694"/>
            <a:ext cx="1199145" cy="4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71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err="1" smtClean="0">
                <a:latin typeface="Times New Roman" charset="0"/>
                <a:ea typeface="宋体" charset="0"/>
                <a:cs typeface="宋体" charset="0"/>
              </a:rPr>
              <a:t>Quarkonium</a:t>
            </a:r>
            <a:r>
              <a:rPr lang="en-US" altLang="zh-CN" sz="3200" b="1" dirty="0" smtClean="0">
                <a:latin typeface="Times New Roman" charset="0"/>
                <a:ea typeface="宋体" charset="0"/>
                <a:cs typeface="宋体" charset="0"/>
              </a:rPr>
              <a:t> from MTD</a:t>
            </a:r>
            <a:endParaRPr lang="en-US" altLang="zh-CN" sz="3200" b="1" dirty="0">
              <a:latin typeface="Times New Roman" charset="0"/>
              <a:ea typeface="宋体" charset="0"/>
              <a:cs typeface="宋体" charset="0"/>
            </a:endParaRPr>
          </a:p>
        </p:txBody>
      </p:sp>
      <p:pic>
        <p:nvPicPr>
          <p:cNvPr id="27657" name="Picture 9" descr="jpsiupsilonsimu_mtdacce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7181"/>
          <a:stretch>
            <a:fillRect/>
          </a:stretch>
        </p:blipFill>
        <p:spPr>
          <a:xfrm>
            <a:off x="347760" y="1427001"/>
            <a:ext cx="3476808" cy="3895888"/>
          </a:xfrm>
          <a:noFill/>
        </p:spPr>
      </p:pic>
      <p:sp>
        <p:nvSpPr>
          <p:cNvPr id="27653" name="AutoShape 3"/>
          <p:cNvSpPr>
            <a:spLocks noChangeArrowheads="1"/>
          </p:cNvSpPr>
          <p:nvPr/>
        </p:nvSpPr>
        <p:spPr bwMode="auto">
          <a:xfrm>
            <a:off x="6629400" y="3581400"/>
            <a:ext cx="852488" cy="8524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 rot="-5400000">
            <a:off x="6080125" y="4464050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b="0" baseline="0">
              <a:ea typeface="Arial" charset="0"/>
              <a:cs typeface="Arial" charset="0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3940018" y="1771131"/>
            <a:ext cx="4648200" cy="3477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2000" b="0" baseline="0" dirty="0">
                <a:ea typeface="宋体" charset="0"/>
                <a:cs typeface="宋体" charset="0"/>
              </a:rPr>
              <a:t>J/</a:t>
            </a:r>
            <a:r>
              <a:rPr lang="en-US" altLang="zh-CN" sz="2000" b="0" baseline="0" dirty="0">
                <a:ea typeface="宋体" charset="0"/>
                <a:cs typeface="宋体" charset="0"/>
                <a:sym typeface="Symbol" charset="0"/>
              </a:rPr>
              <a:t>: S/B=6 in </a:t>
            </a:r>
            <a:r>
              <a:rPr lang="en-US" altLang="zh-CN" sz="2000" b="0" baseline="0" dirty="0" err="1">
                <a:ea typeface="宋体" charset="0"/>
                <a:cs typeface="宋体" charset="0"/>
                <a:sym typeface="Symbol" charset="0"/>
              </a:rPr>
              <a:t>d+Au</a:t>
            </a:r>
            <a:r>
              <a:rPr lang="en-US" altLang="zh-CN" sz="2000" b="0" baseline="0" dirty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b="0" baseline="0" dirty="0">
                <a:ea typeface="宋体" charset="0"/>
                <a:cs typeface="宋体" charset="0"/>
              </a:rPr>
              <a:t> and S/B=2 in central </a:t>
            </a:r>
            <a:r>
              <a:rPr lang="en-US" altLang="zh-CN" sz="2000" b="0" baseline="0" dirty="0" err="1">
                <a:ea typeface="宋体" charset="0"/>
                <a:cs typeface="宋体" charset="0"/>
              </a:rPr>
              <a:t>Au+Au</a:t>
            </a:r>
            <a:endParaRPr lang="en-US" altLang="zh-CN" sz="2000" b="0" baseline="0" dirty="0">
              <a:ea typeface="宋体" charset="0"/>
              <a:cs typeface="宋体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zh-CN" sz="2000" b="0" baseline="0" dirty="0" smtClean="0">
                <a:ea typeface="宋体" charset="0"/>
                <a:cs typeface="宋体" charset="0"/>
              </a:rPr>
              <a:t>Excellent </a:t>
            </a:r>
            <a:r>
              <a:rPr lang="en-US" altLang="zh-CN" sz="2000" b="0" baseline="0" dirty="0">
                <a:ea typeface="宋体" charset="0"/>
                <a:cs typeface="宋体" charset="0"/>
              </a:rPr>
              <a:t>mass resolution: separate different upsilon states </a:t>
            </a:r>
            <a:endParaRPr lang="en-US" altLang="zh-CN" sz="2000" b="0" baseline="0" dirty="0" smtClean="0">
              <a:ea typeface="宋体" charset="0"/>
              <a:cs typeface="宋体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zh-CN" sz="2000" b="0" baseline="0" dirty="0">
                <a:ea typeface="宋体" charset="0"/>
                <a:cs typeface="宋体" charset="0"/>
              </a:rPr>
              <a:t>With HFT, study B</a:t>
            </a:r>
            <a:r>
              <a:rPr lang="en-US" altLang="zh-CN" sz="2000" b="0" baseline="0" dirty="0">
                <a:ea typeface="宋体" charset="0"/>
                <a:cs typeface="宋体" charset="0"/>
                <a:sym typeface="Wingdings" charset="0"/>
              </a:rPr>
              <a:t>J/</a:t>
            </a:r>
            <a:r>
              <a:rPr lang="en-US" altLang="zh-CN" sz="2000" b="0" baseline="0" dirty="0">
                <a:ea typeface="宋体" charset="0"/>
                <a:cs typeface="宋体" charset="0"/>
                <a:sym typeface="Symbol" charset="0"/>
              </a:rPr>
              <a:t> X; J/</a:t>
            </a:r>
            <a:r>
              <a:rPr lang="en-US" altLang="zh-CN" sz="2000" b="0" baseline="0" dirty="0">
                <a:ea typeface="宋体" charset="0"/>
                <a:cs typeface="宋体" charset="0"/>
                <a:sym typeface="Wingdings" charset="0"/>
              </a:rPr>
              <a:t></a:t>
            </a:r>
            <a:r>
              <a:rPr lang="en-US" altLang="zh-CN" sz="2000" b="0" baseline="0" dirty="0">
                <a:ea typeface="宋体" charset="0"/>
                <a:cs typeface="宋体" charset="0"/>
                <a:sym typeface="Symbol" charset="0"/>
              </a:rPr>
              <a:t> using displaced </a:t>
            </a:r>
            <a:r>
              <a:rPr lang="en-US" altLang="zh-CN" sz="2000" b="0" baseline="0" dirty="0" smtClean="0">
                <a:ea typeface="宋体" charset="0"/>
                <a:cs typeface="宋体" charset="0"/>
                <a:sym typeface="Symbol" charset="0"/>
              </a:rPr>
              <a:t>vertices</a:t>
            </a:r>
            <a:endParaRPr lang="en-US" altLang="zh-CN" sz="2000" b="0" baseline="0" dirty="0">
              <a:ea typeface="宋体" charset="0"/>
              <a:cs typeface="宋体" charset="0"/>
            </a:endParaRPr>
          </a:p>
          <a:p>
            <a:pPr eaLnBrk="1" hangingPunct="1"/>
            <a:endParaRPr lang="en-US" altLang="zh-CN" sz="2000" b="0" baseline="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2000" b="0" baseline="0" dirty="0">
                <a:ea typeface="宋体" charset="0"/>
                <a:cs typeface="宋体" charset="0"/>
              </a:rPr>
              <a:t>Heavy flavor collectivity and color</a:t>
            </a:r>
          </a:p>
          <a:p>
            <a:pPr eaLnBrk="1" hangingPunct="1"/>
            <a:r>
              <a:rPr lang="en-US" altLang="zh-CN" sz="2000" b="0" baseline="0" dirty="0">
                <a:ea typeface="宋体" charset="0"/>
                <a:cs typeface="宋体" charset="0"/>
              </a:rPr>
              <a:t>screening, </a:t>
            </a:r>
            <a:r>
              <a:rPr lang="en-US" altLang="zh-CN" sz="2000" b="0" baseline="0" dirty="0" err="1">
                <a:ea typeface="宋体" charset="0"/>
                <a:cs typeface="宋体" charset="0"/>
              </a:rPr>
              <a:t>quarkonia</a:t>
            </a:r>
            <a:r>
              <a:rPr lang="en-US" altLang="zh-CN" sz="2000" b="0" baseline="0" dirty="0">
                <a:ea typeface="宋体" charset="0"/>
                <a:cs typeface="宋体" charset="0"/>
              </a:rPr>
              <a:t> production </a:t>
            </a:r>
          </a:p>
          <a:p>
            <a:pPr eaLnBrk="1" hangingPunct="1"/>
            <a:r>
              <a:rPr lang="en-US" altLang="zh-CN" sz="2000" b="0" baseline="0" dirty="0">
                <a:ea typeface="宋体" charset="0"/>
                <a:cs typeface="宋体" charset="0"/>
              </a:rPr>
              <a:t>mechanisms:</a:t>
            </a:r>
          </a:p>
          <a:p>
            <a:pPr eaLnBrk="1" hangingPunct="1"/>
            <a:r>
              <a:rPr lang="en-US" altLang="zh-CN" sz="2000" b="0" baseline="0" dirty="0">
                <a:solidFill>
                  <a:srgbClr val="FF0000"/>
                </a:solidFill>
                <a:ea typeface="宋体" charset="0"/>
                <a:cs typeface="宋体" charset="0"/>
              </a:rPr>
              <a:t>J/</a:t>
            </a:r>
            <a:r>
              <a:rPr lang="en-US" altLang="zh-CN" sz="2000" b="0" baseline="0" dirty="0">
                <a:solidFill>
                  <a:srgbClr val="FF0000"/>
                </a:solidFill>
                <a:ea typeface="宋体" charset="0"/>
                <a:cs typeface="宋体" charset="0"/>
                <a:sym typeface="Symbol" charset="0"/>
              </a:rPr>
              <a:t></a:t>
            </a:r>
            <a:r>
              <a:rPr lang="en-US" altLang="zh-CN" sz="2000" b="0" baseline="0" dirty="0">
                <a:solidFill>
                  <a:srgbClr val="FF0000"/>
                </a:solidFill>
                <a:ea typeface="宋体" charset="0"/>
                <a:cs typeface="宋体" charset="0"/>
              </a:rPr>
              <a:t> R</a:t>
            </a:r>
            <a:r>
              <a:rPr lang="en-US" altLang="zh-CN" sz="2000" b="0" baseline="-25000" dirty="0">
                <a:solidFill>
                  <a:srgbClr val="FF0000"/>
                </a:solidFill>
                <a:ea typeface="宋体" charset="0"/>
                <a:cs typeface="宋体" charset="0"/>
              </a:rPr>
              <a:t>AA</a:t>
            </a:r>
            <a:r>
              <a:rPr lang="en-US" altLang="zh-CN" sz="2000" b="0" baseline="0" dirty="0">
                <a:solidFill>
                  <a:srgbClr val="FF0000"/>
                </a:solidFill>
                <a:ea typeface="宋体" charset="0"/>
                <a:cs typeface="宋体" charset="0"/>
              </a:rPr>
              <a:t> and v</a:t>
            </a:r>
            <a:r>
              <a:rPr lang="en-US" altLang="zh-CN" sz="2000" b="0" baseline="-25000" dirty="0">
                <a:solidFill>
                  <a:srgbClr val="FF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2000" b="0" baseline="0" dirty="0">
                <a:solidFill>
                  <a:srgbClr val="FF0000"/>
                </a:solidFill>
                <a:ea typeface="宋体" charset="0"/>
                <a:cs typeface="宋体" charset="0"/>
              </a:rPr>
              <a:t>; upsilon R</a:t>
            </a:r>
            <a:r>
              <a:rPr lang="en-US" altLang="zh-CN" sz="2000" b="0" baseline="-25000" dirty="0">
                <a:solidFill>
                  <a:srgbClr val="FF0000"/>
                </a:solidFill>
                <a:ea typeface="宋体" charset="0"/>
                <a:cs typeface="宋体" charset="0"/>
              </a:rPr>
              <a:t>AA </a:t>
            </a:r>
            <a:r>
              <a:rPr lang="en-US" altLang="zh-CN" sz="2000" b="0" baseline="0" dirty="0">
                <a:ea typeface="宋体" charset="0"/>
                <a:cs typeface="宋体" charset="0"/>
              </a:rPr>
              <a:t> …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28600" y="5660842"/>
            <a:ext cx="868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aseline="0" dirty="0">
                <a:solidFill>
                  <a:srgbClr val="FF33CC"/>
                </a:solidFill>
                <a:ea typeface="宋体" charset="0"/>
                <a:cs typeface="宋体" charset="0"/>
              </a:rPr>
              <a:t>Z. </a:t>
            </a:r>
            <a:r>
              <a:rPr lang="en-US" altLang="zh-CN" sz="1400" baseline="0" dirty="0" err="1">
                <a:solidFill>
                  <a:srgbClr val="FF33CC"/>
                </a:solidFill>
                <a:ea typeface="宋体" charset="0"/>
                <a:cs typeface="宋体" charset="0"/>
              </a:rPr>
              <a:t>Xu</a:t>
            </a:r>
            <a:r>
              <a:rPr lang="en-US" altLang="zh-CN" sz="1400" baseline="0" dirty="0">
                <a:solidFill>
                  <a:srgbClr val="FF33CC"/>
                </a:solidFill>
                <a:ea typeface="宋体" charset="0"/>
                <a:cs typeface="宋体" charset="0"/>
              </a:rPr>
              <a:t>, BNL LDRD 07-007; L. </a:t>
            </a:r>
            <a:r>
              <a:rPr lang="en-US" altLang="zh-CN" sz="1400" baseline="0" dirty="0" err="1">
                <a:solidFill>
                  <a:srgbClr val="FF33CC"/>
                </a:solidFill>
                <a:ea typeface="宋体" charset="0"/>
                <a:cs typeface="宋体" charset="0"/>
              </a:rPr>
              <a:t>Ruan</a:t>
            </a:r>
            <a:r>
              <a:rPr lang="en-US" altLang="zh-CN" sz="1400" baseline="0" dirty="0">
                <a:solidFill>
                  <a:srgbClr val="FF33CC"/>
                </a:solidFill>
                <a:ea typeface="宋体" charset="0"/>
                <a:cs typeface="宋体" charset="0"/>
              </a:rPr>
              <a:t> et al., Journal of Physics G: </a:t>
            </a:r>
            <a:r>
              <a:rPr lang="en-US" altLang="zh-CN" sz="1400" baseline="0" dirty="0" err="1">
                <a:solidFill>
                  <a:srgbClr val="FF33CC"/>
                </a:solidFill>
                <a:ea typeface="宋体" charset="0"/>
                <a:cs typeface="宋体" charset="0"/>
              </a:rPr>
              <a:t>Nucl</a:t>
            </a:r>
            <a:r>
              <a:rPr lang="en-US" altLang="zh-CN" sz="1400" baseline="0" dirty="0">
                <a:solidFill>
                  <a:srgbClr val="FF33CC"/>
                </a:solidFill>
                <a:ea typeface="宋体" charset="0"/>
                <a:cs typeface="宋体" charset="0"/>
              </a:rPr>
              <a:t>. Part. Phys. 36 (2009) 095001  </a:t>
            </a:r>
            <a:endParaRPr lang="en-US" sz="1400" baseline="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9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9"/>
          <p:cNvSpPr>
            <a:spLocks noGrp="1"/>
          </p:cNvSpPr>
          <p:nvPr>
            <p:ph type="title"/>
          </p:nvPr>
        </p:nvSpPr>
        <p:spPr>
          <a:xfrm>
            <a:off x="706320" y="105826"/>
            <a:ext cx="7772400" cy="762000"/>
          </a:xfrm>
        </p:spPr>
        <p:txBody>
          <a:bodyPr>
            <a:noAutofit/>
          </a:bodyPr>
          <a:lstStyle/>
          <a:p>
            <a:r>
              <a:rPr lang="en-US" sz="2800" dirty="0"/>
              <a:t>Measure charm correlation with MTD upgrade: </a:t>
            </a:r>
            <a:r>
              <a:rPr lang="en-US" sz="2800" dirty="0" err="1"/>
              <a:t>cc</a:t>
            </a:r>
            <a:r>
              <a:rPr lang="en-US" sz="2000" dirty="0" err="1"/>
              <a:t>bar</a:t>
            </a:r>
            <a:r>
              <a:rPr lang="en-US" sz="2800" dirty="0" err="1">
                <a:sym typeface="Wingdings" charset="0"/>
              </a:rPr>
              <a:t></a:t>
            </a:r>
            <a:r>
              <a:rPr lang="en-US" sz="2800" dirty="0" err="1"/>
              <a:t>e</a:t>
            </a:r>
            <a:r>
              <a:rPr lang="en-US" sz="2800" dirty="0" smtClean="0"/>
              <a:t>+</a:t>
            </a:r>
            <a:r>
              <a:rPr lang="en-US" altLang="zh-CN" sz="28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</a:t>
            </a:r>
            <a:endParaRPr lang="en-US" sz="2800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2E5F90-A09F-714D-9E41-7B3597AC12F2}" type="slidenum">
              <a:rPr lang="en-US" sz="1400" b="0" baseline="0">
                <a:latin typeface="Times New Roman" charset="0"/>
              </a:rPr>
              <a:pPr eaLnBrk="1" hangingPunct="1"/>
              <a:t>11</a:t>
            </a:fld>
            <a:endParaRPr lang="en-US" sz="1400" b="0" baseline="0">
              <a:latin typeface="Times New Roman" charset="0"/>
            </a:endParaRPr>
          </a:p>
        </p:txBody>
      </p:sp>
      <p:sp>
        <p:nvSpPr>
          <p:cNvPr id="69638" name="Text Box 3"/>
          <p:cNvSpPr txBox="1">
            <a:spLocks noChangeArrowheads="1"/>
          </p:cNvSpPr>
          <p:nvPr/>
        </p:nvSpPr>
        <p:spPr bwMode="auto">
          <a:xfrm>
            <a:off x="498231" y="4921508"/>
            <a:ext cx="8382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b="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An unknown contribution to di-electron mass spectrum is from </a:t>
            </a:r>
            <a:r>
              <a:rPr lang="en-US" altLang="zh-CN" sz="1800" b="0" baseline="0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ccbar</a:t>
            </a:r>
            <a:r>
              <a:rPr lang="en-US" altLang="zh-CN" sz="1800" b="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. Can be disentangled by measurements 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of e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 </a:t>
            </a:r>
            <a:r>
              <a:rPr lang="en-US" altLang="zh-CN" sz="1800" b="0" baseline="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correlation. </a:t>
            </a:r>
            <a:endParaRPr lang="en-US" altLang="zh-CN" sz="1800" b="0" baseline="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800" b="0" baseline="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simulation 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with </a:t>
            </a:r>
            <a:r>
              <a:rPr lang="en-US" altLang="zh-CN" sz="1800" b="0" baseline="0" dirty="0" err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Muon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Telescope Detector (MTD) at STAR from</a:t>
            </a:r>
          </a:p>
          <a:p>
            <a:pPr eaLnBrk="1" hangingPunct="1"/>
            <a:r>
              <a:rPr lang="en-US" altLang="zh-CN" sz="1800" b="0" baseline="0" dirty="0" err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cc</a:t>
            </a:r>
            <a:r>
              <a:rPr lang="en-US" altLang="zh-CN" b="0" baseline="0" dirty="0" err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bar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:</a:t>
            </a:r>
            <a:r>
              <a:rPr lang="en-US" altLang="zh-CN" sz="20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S/B=2 (</a:t>
            </a:r>
            <a:r>
              <a:rPr lang="en-US" altLang="zh-CN" b="0" baseline="0" dirty="0" err="1"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b="0" baseline="-25000" dirty="0" err="1">
                <a:ea typeface="宋体" charset="0"/>
                <a:cs typeface="宋体" charset="0"/>
                <a:sym typeface="Symbol" charset="0"/>
              </a:rPr>
              <a:t>eu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&gt;3 </a:t>
            </a:r>
            <a:r>
              <a:rPr lang="en-US" altLang="zh-CN" b="0" baseline="0" dirty="0" err="1">
                <a:ea typeface="宋体" charset="0"/>
                <a:cs typeface="宋体" charset="0"/>
                <a:sym typeface="Symbol" charset="0"/>
              </a:rPr>
              <a:t>GeV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/c</a:t>
            </a:r>
            <a:r>
              <a:rPr lang="en-US" altLang="zh-CN" b="0" dirty="0">
                <a:ea typeface="宋体" charset="0"/>
                <a:cs typeface="宋体" charset="0"/>
                <a:sym typeface="Symbol" charset="0"/>
              </a:rPr>
              <a:t>2 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and </a:t>
            </a:r>
            <a:r>
              <a:rPr lang="en-US" altLang="zh-CN" b="0" baseline="0" dirty="0" err="1">
                <a:ea typeface="宋体" charset="0"/>
                <a:cs typeface="宋体" charset="0"/>
                <a:sym typeface="Symbol" charset="0"/>
              </a:rPr>
              <a:t>p</a:t>
            </a:r>
            <a:r>
              <a:rPr lang="en-US" altLang="zh-CN" b="0" baseline="-25000" dirty="0" err="1">
                <a:ea typeface="宋体" charset="0"/>
                <a:cs typeface="宋体" charset="0"/>
                <a:sym typeface="Symbol" charset="0"/>
              </a:rPr>
              <a:t>T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(e)&lt;2 </a:t>
            </a:r>
            <a:r>
              <a:rPr lang="en-US" altLang="zh-CN" b="0" baseline="0" dirty="0" err="1">
                <a:ea typeface="宋体" charset="0"/>
                <a:cs typeface="宋体" charset="0"/>
                <a:sym typeface="Symbol" charset="0"/>
              </a:rPr>
              <a:t>GeV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/c)</a:t>
            </a:r>
          </a:p>
          <a:p>
            <a:pPr eaLnBrk="1" hangingPunct="1"/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            S/B=8 with electron pairing and </a:t>
            </a:r>
            <a:r>
              <a:rPr lang="en-US" altLang="zh-CN" b="0" baseline="0" dirty="0" err="1">
                <a:ea typeface="宋体" charset="0"/>
                <a:cs typeface="宋体" charset="0"/>
                <a:sym typeface="Symbol" charset="0"/>
              </a:rPr>
              <a:t>tof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 association</a:t>
            </a:r>
          </a:p>
          <a:p>
            <a:pPr eaLnBrk="1" hangingPunct="1"/>
            <a:endParaRPr lang="en-US" altLang="zh-CN" b="0" baseline="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pic>
        <p:nvPicPr>
          <p:cNvPr id="69639" name="Picture 5" descr="emuonsimu2_mtdacce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 r="8443"/>
          <a:stretch>
            <a:fillRect/>
          </a:stretch>
        </p:blipFill>
        <p:spPr>
          <a:xfrm>
            <a:off x="4330700" y="1325026"/>
            <a:ext cx="4813300" cy="3336925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026"/>
            <a:ext cx="4572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3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7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510381" y="0"/>
            <a:ext cx="8229600" cy="5486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Heavy Flavor Tracker (HFT)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BACDCB6-AFB4-49AE-8D5F-AE4586B000D4}" type="slidenum">
              <a:rPr lang="en-US" altLang="zh-CN"/>
              <a:pPr/>
              <a:t>12</a:t>
            </a:fld>
            <a:endParaRPr lang="en-US" altLang="zh-CN"/>
          </a:p>
        </p:txBody>
      </p:sp>
      <p:grpSp>
        <p:nvGrpSpPr>
          <p:cNvPr id="4" name="Group 3"/>
          <p:cNvGrpSpPr/>
          <p:nvPr/>
        </p:nvGrpSpPr>
        <p:grpSpPr>
          <a:xfrm>
            <a:off x="-80349" y="990600"/>
            <a:ext cx="9052899" cy="5411086"/>
            <a:chOff x="-80349" y="990600"/>
            <a:chExt cx="9052899" cy="5411086"/>
          </a:xfrm>
        </p:grpSpPr>
        <p:pic>
          <p:nvPicPr>
            <p:cNvPr id="17432" name="Picture 2" descr="C:\Users\ECAnderssen_local\Desktop\Figures Integration\STAR HALL 3D_Zoom_1.jpg"/>
            <p:cNvPicPr>
              <a:picLocks noChangeAspect="1" noChangeArrowheads="1"/>
            </p:cNvPicPr>
            <p:nvPr/>
          </p:nvPicPr>
          <p:blipFill>
            <a:blip r:embed="rId3">
              <a:lum bright="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8743950" cy="533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23"/>
            <p:cNvSpPr/>
            <p:nvPr/>
          </p:nvSpPr>
          <p:spPr>
            <a:xfrm>
              <a:off x="4062413" y="4784725"/>
              <a:ext cx="1125537" cy="49053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" lastClr="FFFFFF"/>
                  </a:solidFill>
                  <a:latin typeface="+mn-lt"/>
                  <a:ea typeface="+mn-ea"/>
                </a:rPr>
                <a:t>TPC Volume</a:t>
              </a:r>
            </a:p>
          </p:txBody>
        </p:sp>
        <p:sp>
          <p:nvSpPr>
            <p:cNvPr id="90" name="Rectangle 27"/>
            <p:cNvSpPr/>
            <p:nvPr/>
          </p:nvSpPr>
          <p:spPr>
            <a:xfrm rot="19935684">
              <a:off x="-80349" y="3740230"/>
              <a:ext cx="1794696" cy="59535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</a:rPr>
                <a:t>Magnet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</a:rPr>
                <a:t>Return Iron</a:t>
              </a:r>
            </a:p>
          </p:txBody>
        </p:sp>
        <p:sp>
          <p:nvSpPr>
            <p:cNvPr id="91" name="Rectangle 34"/>
            <p:cNvSpPr/>
            <p:nvPr/>
          </p:nvSpPr>
          <p:spPr>
            <a:xfrm rot="1695205">
              <a:off x="1222519" y="5441807"/>
              <a:ext cx="2258388" cy="3398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</a:rPr>
                <a:t>Solenoid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473325" y="4214813"/>
              <a:ext cx="1925638" cy="3667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Outer Field Cage</a:t>
              </a:r>
            </a:p>
          </p:txBody>
        </p:sp>
        <p:cxnSp>
          <p:nvCxnSpPr>
            <p:cNvPr id="17429" name="Straight Arrow Connector 37"/>
            <p:cNvCxnSpPr>
              <a:cxnSpLocks noChangeShapeType="1"/>
            </p:cNvCxnSpPr>
            <p:nvPr/>
          </p:nvCxnSpPr>
          <p:spPr bwMode="auto">
            <a:xfrm rot="16200000" flipH="1">
              <a:off x="3147219" y="4804569"/>
              <a:ext cx="682625" cy="10318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TextBox 93"/>
            <p:cNvSpPr txBox="1"/>
            <p:nvPr/>
          </p:nvSpPr>
          <p:spPr>
            <a:xfrm>
              <a:off x="2071688" y="2000250"/>
              <a:ext cx="1874837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Inner Field Cage</a:t>
              </a:r>
            </a:p>
          </p:txBody>
        </p:sp>
        <p:cxnSp>
          <p:nvCxnSpPr>
            <p:cNvPr id="17431" name="Straight Arrow Connector 40"/>
            <p:cNvCxnSpPr>
              <a:cxnSpLocks noChangeShapeType="1"/>
              <a:stCxn id="94" idx="2"/>
            </p:cNvCxnSpPr>
            <p:nvPr/>
          </p:nvCxnSpPr>
          <p:spPr bwMode="auto">
            <a:xfrm rot="5400000">
              <a:off x="2751932" y="2616994"/>
              <a:ext cx="508000" cy="7937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54"/>
            <p:cNvSpPr/>
            <p:nvPr/>
          </p:nvSpPr>
          <p:spPr>
            <a:xfrm rot="1282124">
              <a:off x="991345" y="5656320"/>
              <a:ext cx="988917" cy="424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</a:rPr>
                <a:t>EAST</a:t>
              </a:r>
            </a:p>
          </p:txBody>
        </p:sp>
        <p:sp>
          <p:nvSpPr>
            <p:cNvPr id="85" name="Rectangle 55"/>
            <p:cNvSpPr/>
            <p:nvPr/>
          </p:nvSpPr>
          <p:spPr>
            <a:xfrm>
              <a:off x="7852340" y="5976257"/>
              <a:ext cx="1055694" cy="4254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</a:rPr>
                <a:t>WEST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 rot="1380863">
              <a:off x="5032375" y="4191000"/>
              <a:ext cx="652463" cy="269875"/>
            </a:xfrm>
            <a:prstGeom prst="ellipse">
              <a:avLst/>
            </a:prstGeom>
            <a:solidFill>
              <a:srgbClr val="FFFFFF">
                <a:alpha val="43137"/>
              </a:srgbClr>
            </a:solidFill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FGT</a:t>
              </a:r>
            </a:p>
          </p:txBody>
        </p:sp>
      </p:grpSp>
      <p:sp>
        <p:nvSpPr>
          <p:cNvPr id="27" name="Oval 5"/>
          <p:cNvSpPr/>
          <p:nvPr/>
        </p:nvSpPr>
        <p:spPr>
          <a:xfrm>
            <a:off x="3488531" y="3009899"/>
            <a:ext cx="1649413" cy="9826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ln>
                <a:solidFill>
                  <a:srgbClr val="FF0000"/>
                </a:solidFill>
              </a:ln>
              <a:noFill/>
              <a:latin typeface="+mn-lt"/>
              <a:ea typeface="+mn-e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91440" y="640081"/>
            <a:ext cx="5148714" cy="4028085"/>
            <a:chOff x="-91440" y="640081"/>
            <a:chExt cx="5148714" cy="4028085"/>
          </a:xfrm>
        </p:grpSpPr>
        <p:sp>
          <p:nvSpPr>
            <p:cNvPr id="97" name="Oval 4"/>
            <p:cNvSpPr/>
            <p:nvPr/>
          </p:nvSpPr>
          <p:spPr>
            <a:xfrm>
              <a:off x="-91440" y="640081"/>
              <a:ext cx="5148714" cy="4028085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ln>
                  <a:solidFill>
                    <a:srgbClr val="FF0000"/>
                  </a:solidFill>
                </a:ln>
                <a:noFill/>
                <a:latin typeface="+mn-lt"/>
                <a:ea typeface="+mn-ea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60520" y="1638361"/>
              <a:ext cx="659293" cy="1200329"/>
            </a:xfrm>
            <a:prstGeom prst="rect">
              <a:avLst/>
            </a:prstGeom>
            <a:solidFill>
              <a:srgbClr val="FFFFFF">
                <a:alpha val="58824"/>
              </a:srgb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SSD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IST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PXL</a:t>
              </a: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cxnSp>
          <p:nvCxnSpPr>
            <p:cNvPr id="17417" name="Straight Arrow Connector 44"/>
            <p:cNvCxnSpPr>
              <a:cxnSpLocks noChangeShapeType="1"/>
            </p:cNvCxnSpPr>
            <p:nvPr/>
          </p:nvCxnSpPr>
          <p:spPr bwMode="auto">
            <a:xfrm rot="10800000" flipV="1">
              <a:off x="3528076" y="1882095"/>
              <a:ext cx="970137" cy="23173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8" name="Straight Arrow Connector 46"/>
            <p:cNvCxnSpPr>
              <a:cxnSpLocks noChangeShapeType="1"/>
              <a:stCxn id="80" idx="1"/>
            </p:cNvCxnSpPr>
            <p:nvPr/>
          </p:nvCxnSpPr>
          <p:spPr bwMode="auto">
            <a:xfrm flipH="1">
              <a:off x="2995121" y="2238526"/>
              <a:ext cx="1165399" cy="37365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9" name="Straight Arrow Connector 49"/>
            <p:cNvCxnSpPr>
              <a:cxnSpLocks noChangeShapeType="1"/>
            </p:cNvCxnSpPr>
            <p:nvPr/>
          </p:nvCxnSpPr>
          <p:spPr bwMode="auto">
            <a:xfrm rot="10800000" flipV="1">
              <a:off x="3043008" y="2803842"/>
              <a:ext cx="1455206" cy="229135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TextBox 86"/>
            <p:cNvSpPr txBox="1"/>
            <p:nvPr/>
          </p:nvSpPr>
          <p:spPr>
            <a:xfrm>
              <a:off x="2459281" y="845782"/>
              <a:ext cx="1358602" cy="575440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HFT</a:t>
              </a:r>
            </a:p>
          </p:txBody>
        </p:sp>
      </p:grpSp>
      <p:graphicFrame>
        <p:nvGraphicFramePr>
          <p:cNvPr id="28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058714"/>
              </p:ext>
            </p:extLst>
          </p:nvPr>
        </p:nvGraphicFramePr>
        <p:xfrm>
          <a:off x="5222240" y="868680"/>
          <a:ext cx="3784600" cy="2001624"/>
        </p:xfrm>
        <a:graphic>
          <a:graphicData uri="http://schemas.openxmlformats.org/drawingml/2006/table">
            <a:tbl>
              <a:tblPr/>
              <a:tblGrid>
                <a:gridCol w="744208"/>
                <a:gridCol w="638271"/>
                <a:gridCol w="1440743"/>
                <a:gridCol w="961378"/>
              </a:tblGrid>
              <a:tr h="633544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Detector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Radius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(cm)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Hit Resolution 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R/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 - Z (m - m)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Radiation length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61206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SSD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30  / 860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1% 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8206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170 / 1800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1.5 %X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6773">
                <a:tc rowSpan="2"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PIXEL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12/ 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~0.4 %X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9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 / 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~0.4% 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228600" y="4702363"/>
            <a:ext cx="87439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FF"/>
              </a:buClr>
            </a:pPr>
            <a:r>
              <a:rPr lang="en-US" altLang="zh-CN" sz="1800" b="1" u="sng" dirty="0" smtClean="0"/>
              <a:t>SSD</a:t>
            </a:r>
            <a:endParaRPr lang="en-US" altLang="zh-CN" b="1" u="sng" dirty="0"/>
          </a:p>
          <a:p>
            <a:pPr marL="285750" indent="-285750">
              <a:spcBef>
                <a:spcPts val="0"/>
              </a:spcBef>
              <a:buClr>
                <a:srgbClr val="0066FF"/>
              </a:buClr>
              <a:buFont typeface="Arial" pitchFamily="34" charset="0"/>
              <a:buChar char="•"/>
            </a:pPr>
            <a:r>
              <a:rPr lang="en-US" altLang="zh-CN" sz="1800" dirty="0" smtClean="0"/>
              <a:t>existing </a:t>
            </a:r>
            <a:r>
              <a:rPr lang="en-US" altLang="zh-CN" sz="1800" dirty="0"/>
              <a:t>single layer detector, double side strips </a:t>
            </a:r>
            <a:r>
              <a:rPr lang="en-US" altLang="zh-CN" sz="1800" dirty="0" smtClean="0"/>
              <a:t>(</a:t>
            </a:r>
            <a:r>
              <a:rPr lang="en-US" altLang="zh-CN" sz="1800" dirty="0"/>
              <a:t>electronic upgrade)</a:t>
            </a:r>
          </a:p>
          <a:p>
            <a:pPr>
              <a:spcBef>
                <a:spcPct val="50000"/>
              </a:spcBef>
              <a:buClr>
                <a:srgbClr val="0066FF"/>
              </a:buClr>
            </a:pPr>
            <a:r>
              <a:rPr lang="en-US" altLang="zh-CN" sz="1800" b="1" u="sng" dirty="0" smtClean="0"/>
              <a:t>IST</a:t>
            </a:r>
            <a:r>
              <a:rPr lang="en-US" altLang="zh-CN" sz="1800" u="sng" dirty="0" smtClean="0"/>
              <a:t>    </a:t>
            </a:r>
            <a:r>
              <a:rPr lang="en-US" altLang="zh-CN" sz="1800" dirty="0" smtClean="0"/>
              <a:t>one </a:t>
            </a:r>
            <a:r>
              <a:rPr lang="en-US" altLang="zh-CN" sz="1800" dirty="0"/>
              <a:t>layer of silicon strips along beam direction, guiding tracks from the SSD through PIXEL detector.   </a:t>
            </a:r>
            <a:r>
              <a:rPr lang="en-US" altLang="zh-CN" sz="1800" dirty="0">
                <a:solidFill>
                  <a:srgbClr val="0033CC"/>
                </a:solidFill>
              </a:rPr>
              <a:t>- </a:t>
            </a:r>
            <a:r>
              <a:rPr lang="en-US" altLang="zh-CN" sz="1800" b="1" dirty="0">
                <a:solidFill>
                  <a:srgbClr val="0033CC"/>
                </a:solidFill>
              </a:rPr>
              <a:t>proven strip </a:t>
            </a:r>
            <a:r>
              <a:rPr lang="en-US" altLang="zh-CN" sz="1800" b="1" dirty="0" smtClean="0">
                <a:solidFill>
                  <a:srgbClr val="0033CC"/>
                </a:solidFill>
              </a:rPr>
              <a:t>technology</a:t>
            </a:r>
          </a:p>
          <a:p>
            <a:pPr>
              <a:spcBef>
                <a:spcPts val="0"/>
              </a:spcBef>
              <a:buClr>
                <a:srgbClr val="0066FF"/>
              </a:buClr>
            </a:pPr>
            <a:endParaRPr lang="en-US" altLang="zh-CN" b="1" dirty="0" smtClean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2240" y="3032978"/>
            <a:ext cx="36857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u="sng" dirty="0"/>
              <a:t>PIXEL</a:t>
            </a:r>
            <a:r>
              <a:rPr lang="en-US" altLang="zh-CN" u="sng" dirty="0"/>
              <a:t> </a:t>
            </a:r>
            <a:endParaRPr lang="en-US" altLang="zh-CN" u="sng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CN" sz="1600" dirty="0" smtClean="0"/>
              <a:t>two layers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CN" sz="1600" dirty="0" smtClean="0"/>
              <a:t>18.4x18.4 </a:t>
            </a:r>
            <a:r>
              <a:rPr lang="en-US" altLang="zh-CN" sz="1600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altLang="zh-CN" sz="1600" dirty="0"/>
              <a:t>m pixel </a:t>
            </a:r>
            <a:r>
              <a:rPr lang="en-US" altLang="zh-CN" sz="1600" dirty="0" smtClean="0"/>
              <a:t>pitch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 smtClean="0"/>
              <a:t>10 sector, </a:t>
            </a:r>
            <a:r>
              <a:rPr lang="en-US" altLang="zh-CN" sz="1600" dirty="0"/>
              <a:t>delivering ultimate pointing </a:t>
            </a:r>
            <a:r>
              <a:rPr lang="en-US" altLang="zh-CN" sz="1600" dirty="0" smtClean="0"/>
              <a:t>resolution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that allows for direct topological identification of charm.  </a:t>
            </a:r>
            <a:endParaRPr lang="en-US" altLang="zh-CN" sz="1600" b="1" dirty="0">
              <a:solidFill>
                <a:srgbClr val="0033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b="1" dirty="0" smtClean="0">
                <a:solidFill>
                  <a:srgbClr val="0033CC"/>
                </a:solidFill>
              </a:rPr>
              <a:t>new monolithic active </a:t>
            </a:r>
            <a:r>
              <a:rPr lang="en-US" altLang="zh-CN" sz="1600" b="1" dirty="0">
                <a:solidFill>
                  <a:srgbClr val="0033CC"/>
                </a:solidFill>
              </a:rPr>
              <a:t>pixel </a:t>
            </a:r>
            <a:r>
              <a:rPr lang="en-US" altLang="zh-CN" sz="1600" b="1" dirty="0" smtClean="0">
                <a:solidFill>
                  <a:srgbClr val="0033CC"/>
                </a:solidFill>
              </a:rPr>
              <a:t>sensors (MAPS) technology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381000" y="76200"/>
            <a:ext cx="7620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en-US" sz="3200" dirty="0"/>
              <a:t>PXL Detector </a:t>
            </a:r>
            <a:r>
              <a:rPr lang="en-US" sz="3200" dirty="0" smtClean="0"/>
              <a:t>Design</a:t>
            </a:r>
            <a:endParaRPr lang="en-US" sz="3200" dirty="0"/>
          </a:p>
        </p:txBody>
      </p:sp>
      <p:pic>
        <p:nvPicPr>
          <p:cNvPr id="12296" name="Picture 11" descr="super module business end"/>
          <p:cNvPicPr>
            <a:picLocks noChangeAspect="1" noChangeArrowheads="1"/>
          </p:cNvPicPr>
          <p:nvPr/>
        </p:nvPicPr>
        <p:blipFill>
          <a:blip r:embed="rId2" cstate="print">
            <a:lum bright="9000" contrast="11000"/>
          </a:blip>
          <a:srcRect l="17082" b="7620"/>
          <a:stretch>
            <a:fillRect/>
          </a:stretch>
        </p:blipFill>
        <p:spPr bwMode="auto">
          <a:xfrm>
            <a:off x="304800" y="1599272"/>
            <a:ext cx="4191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7" name="Group 24"/>
          <p:cNvGrpSpPr>
            <a:grpSpLocks/>
          </p:cNvGrpSpPr>
          <p:nvPr/>
        </p:nvGrpSpPr>
        <p:grpSpPr bwMode="auto">
          <a:xfrm>
            <a:off x="3687960" y="2980341"/>
            <a:ext cx="5184775" cy="1066800"/>
            <a:chOff x="2208" y="3360"/>
            <a:chExt cx="3266" cy="672"/>
          </a:xfrm>
        </p:grpSpPr>
        <p:pic>
          <p:nvPicPr>
            <p:cNvPr id="123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360"/>
              <a:ext cx="3266" cy="6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07" name="TextBox 19"/>
            <p:cNvSpPr txBox="1">
              <a:spLocks noChangeArrowheads="1"/>
            </p:cNvSpPr>
            <p:nvPr/>
          </p:nvSpPr>
          <p:spPr bwMode="auto">
            <a:xfrm>
              <a:off x="2640" y="3859"/>
              <a:ext cx="179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Aluminum conductor Ladder Flex Cable</a:t>
              </a:r>
            </a:p>
          </p:txBody>
        </p:sp>
      </p:grpSp>
      <p:sp>
        <p:nvSpPr>
          <p:cNvPr id="12298" name="Rectangle 5"/>
          <p:cNvSpPr>
            <a:spLocks noChangeArrowheads="1"/>
          </p:cNvSpPr>
          <p:nvPr/>
        </p:nvSpPr>
        <p:spPr bwMode="auto">
          <a:xfrm>
            <a:off x="4800600" y="2269188"/>
            <a:ext cx="3545804" cy="5905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9999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/>
              <a:t>Ladder with 10 MAPS sensors (~ 2</a:t>
            </a:r>
            <a:r>
              <a:rPr lang="en-US" sz="1600" dirty="0"/>
              <a:t>×</a:t>
            </a:r>
            <a:r>
              <a:rPr lang="en-GB" sz="1600" dirty="0"/>
              <a:t>2 cm each)</a:t>
            </a:r>
          </a:p>
        </p:txBody>
      </p:sp>
      <p:sp>
        <p:nvSpPr>
          <p:cNvPr id="12300" name="AutoShape 26"/>
          <p:cNvSpPr>
            <a:spLocks noChangeArrowheads="1"/>
          </p:cNvSpPr>
          <p:nvPr/>
        </p:nvSpPr>
        <p:spPr bwMode="auto">
          <a:xfrm rot="652710" flipV="1">
            <a:off x="2238597" y="3247659"/>
            <a:ext cx="1395953" cy="626381"/>
          </a:xfrm>
          <a:prstGeom prst="rightArrow">
            <a:avLst>
              <a:gd name="adj1" fmla="val 50000"/>
              <a:gd name="adj2" fmla="val 126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228600" y="1003843"/>
            <a:ext cx="3352800" cy="5905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9999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/>
              <a:t>C</a:t>
            </a:r>
            <a:r>
              <a:rPr lang="en-GB" sz="1600" dirty="0" smtClean="0"/>
              <a:t>arbon fibre </a:t>
            </a:r>
            <a:r>
              <a:rPr lang="en-GB" sz="1600" dirty="0"/>
              <a:t>sector tubes (~ </a:t>
            </a:r>
            <a:r>
              <a:rPr lang="en-GB" sz="1600" dirty="0" smtClean="0"/>
              <a:t>200</a:t>
            </a:r>
            <a:r>
              <a:rPr lang="en-US" sz="1600" dirty="0" smtClean="0"/>
              <a:t>µ</a:t>
            </a:r>
            <a:r>
              <a:rPr lang="en-GB" sz="1600" dirty="0" smtClean="0"/>
              <a:t>m </a:t>
            </a:r>
            <a:r>
              <a:rPr lang="en-GB" sz="1600" dirty="0"/>
              <a:t>thick)</a:t>
            </a:r>
          </a:p>
        </p:txBody>
      </p:sp>
      <p:sp>
        <p:nvSpPr>
          <p:cNvPr id="12302" name="Line 28"/>
          <p:cNvSpPr>
            <a:spLocks noChangeShapeType="1"/>
          </p:cNvSpPr>
          <p:nvPr/>
        </p:nvSpPr>
        <p:spPr bwMode="auto">
          <a:xfrm flipH="1">
            <a:off x="1143000" y="29718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30"/>
          <p:cNvSpPr>
            <a:spLocks noChangeShapeType="1"/>
          </p:cNvSpPr>
          <p:nvPr/>
        </p:nvSpPr>
        <p:spPr bwMode="auto">
          <a:xfrm>
            <a:off x="4581162" y="4173633"/>
            <a:ext cx="396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Text Box 31"/>
          <p:cNvSpPr txBox="1">
            <a:spLocks noChangeArrowheads="1"/>
          </p:cNvSpPr>
          <p:nvPr/>
        </p:nvSpPr>
        <p:spPr bwMode="auto">
          <a:xfrm>
            <a:off x="5715000" y="3996308"/>
            <a:ext cx="7381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20 cm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9454" y="42112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Ladders will be instrumented with sensors  thinned down to 50 micron Si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175" y="5027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Novel </a:t>
            </a:r>
            <a:r>
              <a:rPr lang="en-US" dirty="0"/>
              <a:t>rapid insertion mechanism allows for dealing effectively with </a:t>
            </a:r>
            <a:r>
              <a:rPr lang="en-US" dirty="0" smtClean="0"/>
              <a:t>repairs.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6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152716" y="183198"/>
            <a:ext cx="7583643" cy="59404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Production and flow of Topological Reconstructed Charm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307A-B09C-4557-A528-AA053F5A631D}" type="slidenum">
              <a:rPr lang="en-US" altLang="zh-CN"/>
              <a:pPr/>
              <a:t>14</a:t>
            </a:fld>
            <a:endParaRPr lang="en-US" altLang="zh-CN"/>
          </a:p>
        </p:txBody>
      </p:sp>
      <p:pic>
        <p:nvPicPr>
          <p:cNvPr id="20498" name="Picture 18" descr="fig8_thin-on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3178"/>
            <a:ext cx="4357688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12" descr="D:\cygwin\home\Administrator\work\rcf\hftsimu\upgr15\newproduction\TofPID\ana_D0new\sbratiocuttune\finalplot\D0Rc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9582"/>
            <a:ext cx="44053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2103120" y="1818323"/>
            <a:ext cx="2286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" dirty="0"/>
              <a:t>R</a:t>
            </a:r>
            <a:r>
              <a:rPr lang="en-US" altLang="zh-CN" sz="1500" baseline="-25000" dirty="0"/>
              <a:t>CP</a:t>
            </a:r>
            <a:r>
              <a:rPr lang="en-US" altLang="zh-CN" sz="1500" dirty="0"/>
              <a:t>=a*N</a:t>
            </a:r>
            <a:r>
              <a:rPr lang="en-US" altLang="zh-CN" sz="1500" baseline="30000" dirty="0"/>
              <a:t>10%</a:t>
            </a:r>
            <a:r>
              <a:rPr lang="en-US" altLang="zh-CN" sz="1500" dirty="0"/>
              <a:t>/N</a:t>
            </a:r>
            <a:r>
              <a:rPr lang="en-US" altLang="zh-CN" sz="1500" baseline="30000" dirty="0"/>
              <a:t>(60-80)%</a:t>
            </a:r>
            <a:endParaRPr lang="en-US" altLang="zh-CN" sz="1500" dirty="0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814841" y="4435314"/>
            <a:ext cx="8108316" cy="186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1600" dirty="0" smtClean="0">
                <a:solidFill>
                  <a:srgbClr val="000000"/>
                </a:solidFill>
                <a:sym typeface="Symbol" pitchFamily="18" charset="2"/>
              </a:rPr>
              <a:t>Open charm can be used to test and quantify  in-medium absorption, and collectivity</a:t>
            </a:r>
            <a:endParaRPr lang="en-US" altLang="zh-CN" sz="1600" dirty="0">
              <a:solidFill>
                <a:srgbClr val="000000"/>
              </a:solidFill>
              <a:sym typeface="Symbol" pitchFamily="18" charset="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1600" dirty="0" smtClean="0">
                <a:solidFill>
                  <a:srgbClr val="000000"/>
                </a:solidFill>
                <a:sym typeface="Symbol" pitchFamily="18" charset="2"/>
              </a:rPr>
              <a:t>Nuclear modification factors for D</a:t>
            </a:r>
            <a:r>
              <a:rPr lang="en-US" altLang="zh-CN" sz="1600" baseline="30000" dirty="0" smtClean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US" altLang="zh-CN" sz="1600" dirty="0" smtClean="0">
                <a:solidFill>
                  <a:srgbClr val="000000"/>
                </a:solidFill>
                <a:sym typeface="Symbol" pitchFamily="18" charset="2"/>
              </a:rPr>
              <a:t> can be obtained by fully topological reconstruction.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1600" dirty="0" smtClean="0">
                <a:solidFill>
                  <a:srgbClr val="000000"/>
                </a:solidFill>
                <a:sym typeface="Symbol" pitchFamily="18" charset="2"/>
              </a:rPr>
              <a:t>HFT is optimized to reconstruct D</a:t>
            </a:r>
            <a:r>
              <a:rPr lang="en-US" altLang="zh-CN" sz="1600" baseline="30000" dirty="0" smtClean="0">
                <a:solidFill>
                  <a:srgbClr val="000000"/>
                </a:solidFill>
                <a:sym typeface="Symbol" pitchFamily="18" charset="2"/>
              </a:rPr>
              <a:t>0</a:t>
            </a:r>
            <a:r>
              <a:rPr lang="en-US" altLang="zh-CN" sz="1600" dirty="0" smtClean="0">
                <a:solidFill>
                  <a:srgbClr val="000000"/>
                </a:solidFill>
                <a:sym typeface="Symbol" pitchFamily="18" charset="2"/>
              </a:rPr>
              <a:t> in the region 0.75-2 </a:t>
            </a:r>
            <a:r>
              <a:rPr lang="en-US" altLang="zh-CN" sz="1600" dirty="0" err="1" smtClean="0">
                <a:solidFill>
                  <a:srgbClr val="000000"/>
                </a:solidFill>
                <a:sym typeface="Symbol" pitchFamily="18" charset="2"/>
              </a:rPr>
              <a:t>GeV</a:t>
            </a:r>
            <a:r>
              <a:rPr lang="en-US" altLang="zh-CN" sz="1600" dirty="0" smtClean="0">
                <a:solidFill>
                  <a:srgbClr val="000000"/>
                </a:solidFill>
                <a:sym typeface="Symbol" pitchFamily="18" charset="2"/>
              </a:rPr>
              <a:t>/c where hydro flow is dominant.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zh-CN" sz="1600" dirty="0" smtClean="0">
                <a:solidFill>
                  <a:srgbClr val="000000"/>
                </a:solidFill>
                <a:sym typeface="Symbol" pitchFamily="18" charset="2"/>
              </a:rPr>
              <a:t>Data set can be obtained in one longer RHIC Au-Au run.</a:t>
            </a:r>
          </a:p>
          <a:p>
            <a:pPr>
              <a:spcBef>
                <a:spcPct val="50000"/>
              </a:spcBef>
            </a:pPr>
            <a:endParaRPr lang="en-US" altLang="zh-CN" dirty="0" smtClean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5715000" y="1651635"/>
            <a:ext cx="685800" cy="1981200"/>
          </a:xfrm>
          <a:prstGeom prst="rect">
            <a:avLst/>
          </a:prstGeom>
          <a:solidFill>
            <a:srgbClr val="FF6600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1027" descr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3675"/>
            <a:ext cx="5016500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  <a:r>
              <a:rPr lang="en-US" sz="4000" b="1" dirty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en-US" sz="4000" b="1" dirty="0">
                <a:solidFill>
                  <a:srgbClr val="FF0000"/>
                </a:solidFill>
              </a:rPr>
              <a:t>J/</a:t>
            </a:r>
            <a:r>
              <a:rPr lang="en-US" sz="40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</a:t>
            </a:r>
            <a:r>
              <a:rPr lang="en-US" sz="4000" b="1" dirty="0">
                <a:solidFill>
                  <a:srgbClr val="FF0000"/>
                </a:solidFill>
              </a:rPr>
              <a:t> + X with HFT+TPC+MTD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DC9-B003-4816-8EC4-6F972131A90F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00356" name="Text Box 1028"/>
          <p:cNvSpPr txBox="1">
            <a:spLocks noChangeArrowheads="1"/>
          </p:cNvSpPr>
          <p:nvPr/>
        </p:nvSpPr>
        <p:spPr bwMode="auto">
          <a:xfrm>
            <a:off x="2346325" y="1084580"/>
            <a:ext cx="119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Prompt J/</a:t>
            </a:r>
            <a:r>
              <a:rPr lang="en-US">
                <a:latin typeface="Symbol" pitchFamily="18" charset="2"/>
                <a:sym typeface="Symbol" pitchFamily="18" charset="2"/>
              </a:rPr>
              <a:t></a:t>
            </a:r>
            <a:endParaRPr lang="en-US"/>
          </a:p>
        </p:txBody>
      </p:sp>
      <p:sp>
        <p:nvSpPr>
          <p:cNvPr id="100357" name="Text Box 1029"/>
          <p:cNvSpPr txBox="1">
            <a:spLocks noChangeArrowheads="1"/>
          </p:cNvSpPr>
          <p:nvPr/>
        </p:nvSpPr>
        <p:spPr bwMode="auto">
          <a:xfrm>
            <a:off x="3009175" y="2768959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J/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</a:t>
            </a:r>
            <a:r>
              <a:rPr lang="en-US" dirty="0">
                <a:solidFill>
                  <a:srgbClr val="FF0000"/>
                </a:solidFill>
              </a:rPr>
              <a:t> from B</a:t>
            </a:r>
          </a:p>
        </p:txBody>
      </p:sp>
      <p:pic>
        <p:nvPicPr>
          <p:cNvPr id="100359" name="Picture 1031" descr="Picture 5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56" y="964030"/>
            <a:ext cx="4003675" cy="2046287"/>
          </a:xfrm>
          <a:prstGeom prst="rect">
            <a:avLst/>
          </a:prstGeom>
          <a:noFill/>
          <a:ln w="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0" name="Picture 1032" descr="ctaupri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443"/>
            <a:ext cx="236220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110413" y="303561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87782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Cleanest sampling of B meson decays. Will allow to measure Nuclear modification for B.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+mj-lt"/>
                <a:cs typeface="Times New Roman" pitchFamily="18" charset="0"/>
              </a:rPr>
              <a:t> B</a:t>
            </a:r>
            <a:r>
              <a:rPr lang="en-US" sz="2000" dirty="0" smtClean="0">
                <a:latin typeface="+mj-lt"/>
                <a:cs typeface="Times New Roman" pitchFamily="18" charset="0"/>
                <a:sym typeface="Wingdings" pitchFamily="2" charset="2"/>
              </a:rPr>
              <a:t>J/</a:t>
            </a:r>
            <a:r>
              <a:rPr lang="el-GR" sz="2000" dirty="0" smtClean="0">
                <a:latin typeface="+mj-lt"/>
                <a:cs typeface="Times New Roman" pitchFamily="18" charset="0"/>
                <a:sym typeface="Wingdings" pitchFamily="2" charset="2"/>
              </a:rPr>
              <a:t>ψ</a:t>
            </a:r>
            <a:r>
              <a:rPr lang="en-US" sz="2000" dirty="0" smtClean="0">
                <a:latin typeface="+mj-lt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err="1" smtClean="0">
                <a:latin typeface="+mj-lt"/>
                <a:cs typeface="Times New Roman" pitchFamily="18" charset="0"/>
                <a:sym typeface="Wingdings" pitchFamily="2" charset="2"/>
              </a:rPr>
              <a:t>ee</a:t>
            </a:r>
            <a:r>
              <a:rPr lang="en-US" sz="2000" dirty="0" smtClean="0">
                <a:latin typeface="+mj-lt"/>
                <a:cs typeface="Times New Roman" pitchFamily="18" charset="0"/>
                <a:sym typeface="Wingdings" pitchFamily="2" charset="2"/>
              </a:rPr>
              <a:t>  suffer from low trigger efficiency.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Wingdings" pitchFamily="2" charset="2"/>
              </a:rPr>
              <a:t> A much better measurements: BJ/</a:t>
            </a:r>
            <a:r>
              <a:rPr lang="el-GR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Wingdings" pitchFamily="2" charset="2"/>
              </a:rPr>
              <a:t>ψ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Wingdings" pitchFamily="2" charset="2"/>
              </a:rPr>
              <a:t>-&gt;µµ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Wingdings" pitchFamily="2" charset="2"/>
              </a:rPr>
              <a:t>not limited by triggers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Wingdings" pitchFamily="2" charset="2"/>
              </a:rPr>
              <a:t>Less 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  <a:sym typeface="Wingdings" pitchFamily="2" charset="2"/>
              </a:rPr>
              <a:t>brehmstrahlung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Wingdings" pitchFamily="2" charset="2"/>
              </a:rPr>
              <a:t>, leading to higher B meson ID efficiency</a:t>
            </a:r>
            <a:endParaRPr lang="en-US" sz="2000" dirty="0" smtClean="0">
              <a:latin typeface="+mj-lt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94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HFT 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HFT upgrade was approved CD2/3 October 2011, and is well into fabrication phase</a:t>
            </a:r>
          </a:p>
          <a:p>
            <a:r>
              <a:rPr lang="en-US" dirty="0" smtClean="0"/>
              <a:t>All detector components has passed the prototype phase successfully</a:t>
            </a:r>
          </a:p>
          <a:p>
            <a:r>
              <a:rPr lang="en-US" dirty="0" smtClean="0"/>
              <a:t>A PXL prototype with 3+ sectors instrumented is planned for an engineering run and  data taking in STAR in early 2013</a:t>
            </a:r>
          </a:p>
          <a:p>
            <a:r>
              <a:rPr lang="en-US" dirty="0" smtClean="0"/>
              <a:t>The full assembly including PXL, IST and SSD should be available for RHIC run-14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Initial Heavy flavor measurements performed by STAR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Further high precision </a:t>
            </a:r>
            <a:r>
              <a:rPr lang="en-US" dirty="0"/>
              <a:t>measurements </a:t>
            </a:r>
            <a:r>
              <a:rPr lang="en-US" dirty="0" smtClean="0"/>
              <a:t>needed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HFT upgrades will provide direct topological reconstruction for charm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MTD will provide precision Heavy Flavor measurements in </a:t>
            </a:r>
            <a:r>
              <a:rPr lang="en-US" dirty="0" err="1" smtClean="0"/>
              <a:t>muon</a:t>
            </a:r>
            <a:r>
              <a:rPr lang="en-US" dirty="0" smtClean="0"/>
              <a:t> channels.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2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Flavor Physics</a:t>
            </a:r>
          </a:p>
          <a:p>
            <a:r>
              <a:rPr lang="en-US" dirty="0" smtClean="0"/>
              <a:t>Recent highlights</a:t>
            </a:r>
          </a:p>
          <a:p>
            <a:r>
              <a:rPr lang="en-US" dirty="0" smtClean="0"/>
              <a:t>Upgrades</a:t>
            </a:r>
          </a:p>
          <a:p>
            <a:pPr lvl="1"/>
            <a:r>
              <a:rPr lang="en-US" i="1" dirty="0" err="1" smtClean="0"/>
              <a:t>Muon</a:t>
            </a:r>
            <a:r>
              <a:rPr lang="en-US" i="1" dirty="0" smtClean="0"/>
              <a:t> Telescope Detector (MTD)</a:t>
            </a:r>
          </a:p>
          <a:p>
            <a:pPr lvl="1"/>
            <a:r>
              <a:rPr lang="en-US" dirty="0" smtClean="0"/>
              <a:t>Realization &amp; Planned Physics from MTD</a:t>
            </a:r>
          </a:p>
          <a:p>
            <a:pPr lvl="1"/>
            <a:r>
              <a:rPr lang="en-US" i="1" dirty="0" smtClean="0"/>
              <a:t>Heavy Flavor Tracker (HFT)</a:t>
            </a:r>
          </a:p>
          <a:p>
            <a:pPr lvl="1"/>
            <a:r>
              <a:rPr lang="en-US" dirty="0" smtClean="0"/>
              <a:t>Realization &amp; Planned Physics from HFT</a:t>
            </a:r>
          </a:p>
          <a:p>
            <a:r>
              <a:rPr lang="en-US" dirty="0" smtClean="0"/>
              <a:t>Status and  Summary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0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Motivation for Studying Heavy Quarks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572000" cy="5867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+mj-lt"/>
              </a:rPr>
              <a:t>Heavy quark mass are only slightly  modified by QCD.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+mj-lt"/>
              </a:rPr>
              <a:t>Interaction sensitive </a:t>
            </a:r>
            <a:r>
              <a:rPr lang="en-US" sz="2000" dirty="0">
                <a:latin typeface="+mj-lt"/>
              </a:rPr>
              <a:t>to initial gluon density and gluon distribution.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+mj-lt"/>
              </a:rPr>
              <a:t>Interact with the medium differently from light quarks.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+mj-lt"/>
              </a:rPr>
              <a:t>Suppression or enhancement pattern of heavy </a:t>
            </a:r>
            <a:r>
              <a:rPr lang="en-US" sz="2000" dirty="0" err="1">
                <a:latin typeface="+mj-lt"/>
              </a:rPr>
              <a:t>quarkonium</a:t>
            </a:r>
            <a:r>
              <a:rPr lang="en-US" sz="2000" dirty="0">
                <a:latin typeface="+mj-lt"/>
              </a:rPr>
              <a:t> production reveals critical features of the </a:t>
            </a:r>
            <a:r>
              <a:rPr lang="en-US" sz="2000" dirty="0" smtClean="0">
                <a:latin typeface="+mj-lt"/>
              </a:rPr>
              <a:t>medium (temperature) </a:t>
            </a:r>
            <a:endParaRPr lang="en-US" sz="20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+mj-lt"/>
              </a:rPr>
              <a:t>Cold Nuclear effect (CNM):</a:t>
            </a:r>
          </a:p>
          <a:p>
            <a:pPr marL="692150" lvl="2" indent="-292100">
              <a:lnSpc>
                <a:spcPct val="90000"/>
              </a:lnSpc>
            </a:pPr>
            <a:r>
              <a:rPr lang="en-US" sz="1600" dirty="0">
                <a:latin typeface="+mj-lt"/>
              </a:rPr>
              <a:t>Different scaling properties in central and forward rapidity region CGC.</a:t>
            </a:r>
          </a:p>
          <a:p>
            <a:pPr marL="692150" lvl="2" indent="-292100">
              <a:lnSpc>
                <a:spcPct val="90000"/>
              </a:lnSpc>
            </a:pPr>
            <a:r>
              <a:rPr lang="en-US" sz="1600" dirty="0">
                <a:latin typeface="+mj-lt"/>
              </a:rPr>
              <a:t>Gluon shadowing, etc</a:t>
            </a:r>
          </a:p>
        </p:txBody>
      </p:sp>
      <p:sp>
        <p:nvSpPr>
          <p:cNvPr id="1031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FE710A-5E39-4EF7-85FE-B1B14EA2821F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9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687388"/>
            <a:ext cx="35814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105400" y="2490788"/>
            <a:ext cx="3144838" cy="4062412"/>
            <a:chOff x="5638800" y="2490788"/>
            <a:chExt cx="3144837" cy="4062412"/>
          </a:xfrm>
        </p:grpSpPr>
        <p:pic>
          <p:nvPicPr>
            <p:cNvPr id="103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800" y="2605088"/>
              <a:ext cx="2239962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Line 6"/>
            <p:cNvSpPr>
              <a:spLocks noChangeShapeType="1"/>
            </p:cNvSpPr>
            <p:nvPr/>
          </p:nvSpPr>
          <p:spPr bwMode="auto">
            <a:xfrm rot="282832" flipH="1">
              <a:off x="7151687" y="2951163"/>
              <a:ext cx="280987" cy="22860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7"/>
            <p:cNvSpPr>
              <a:spLocks noChangeShapeType="1"/>
            </p:cNvSpPr>
            <p:nvPr/>
          </p:nvSpPr>
          <p:spPr bwMode="auto">
            <a:xfrm rot="282832" flipH="1">
              <a:off x="7151687" y="3119438"/>
              <a:ext cx="339725" cy="55562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8"/>
            <p:cNvSpPr>
              <a:spLocks noChangeShapeType="1"/>
            </p:cNvSpPr>
            <p:nvPr/>
          </p:nvSpPr>
          <p:spPr bwMode="auto">
            <a:xfrm rot="2361888" flipH="1">
              <a:off x="7162800" y="3365500"/>
              <a:ext cx="280987" cy="22860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9"/>
            <p:cNvSpPr>
              <a:spLocks noChangeShapeType="1"/>
            </p:cNvSpPr>
            <p:nvPr/>
          </p:nvSpPr>
          <p:spPr bwMode="auto">
            <a:xfrm rot="2361888" flipH="1">
              <a:off x="7110412" y="3536950"/>
              <a:ext cx="341312" cy="53975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10"/>
            <p:cNvSpPr>
              <a:spLocks noChangeShapeType="1"/>
            </p:cNvSpPr>
            <p:nvPr/>
          </p:nvSpPr>
          <p:spPr bwMode="auto">
            <a:xfrm>
              <a:off x="7319962" y="3176588"/>
              <a:ext cx="0" cy="285750"/>
            </a:xfrm>
            <a:prstGeom prst="line">
              <a:avLst/>
            </a:prstGeom>
            <a:noFill/>
            <a:ln w="3175">
              <a:solidFill>
                <a:srgbClr val="D6009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Oval 11"/>
            <p:cNvSpPr>
              <a:spLocks noChangeArrowheads="1"/>
            </p:cNvSpPr>
            <p:nvPr/>
          </p:nvSpPr>
          <p:spPr bwMode="auto">
            <a:xfrm>
              <a:off x="7375525" y="2833688"/>
              <a:ext cx="168275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2"/>
            <p:cNvSpPr>
              <a:spLocks noChangeArrowheads="1"/>
            </p:cNvSpPr>
            <p:nvPr/>
          </p:nvSpPr>
          <p:spPr bwMode="auto">
            <a:xfrm>
              <a:off x="7375525" y="3633788"/>
              <a:ext cx="168275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6" name="Object 21"/>
            <p:cNvGraphicFramePr>
              <a:graphicFrameLocks noChangeAspect="1"/>
            </p:cNvGraphicFramePr>
            <p:nvPr/>
          </p:nvGraphicFramePr>
          <p:xfrm>
            <a:off x="7421562" y="2647950"/>
            <a:ext cx="177800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" name="Equation" r:id="rId6" imgW="482400" imgH="495000" progId="Equation.3">
                    <p:embed/>
                  </p:oleObj>
                </mc:Choice>
                <mc:Fallback>
                  <p:oleObj name="Equation" r:id="rId6" imgW="48240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1562" y="2647950"/>
                          <a:ext cx="177800" cy="185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3" name="Text Box 22"/>
            <p:cNvSpPr txBox="1">
              <a:spLocks noChangeArrowheads="1"/>
            </p:cNvSpPr>
            <p:nvPr/>
          </p:nvSpPr>
          <p:spPr bwMode="auto">
            <a:xfrm>
              <a:off x="7262812" y="3714750"/>
              <a:ext cx="425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  <a:r>
                <a:rPr lang="en-US" b="1" baseline="30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44" name="Line 24"/>
            <p:cNvSpPr>
              <a:spLocks noChangeShapeType="1"/>
            </p:cNvSpPr>
            <p:nvPr/>
          </p:nvSpPr>
          <p:spPr bwMode="auto">
            <a:xfrm flipV="1">
              <a:off x="7486650" y="2605088"/>
              <a:ext cx="33655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>
              <a:off x="7543800" y="2947988"/>
              <a:ext cx="334962" cy="114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6"/>
            <p:cNvSpPr>
              <a:spLocks noChangeShapeType="1"/>
            </p:cNvSpPr>
            <p:nvPr/>
          </p:nvSpPr>
          <p:spPr bwMode="auto">
            <a:xfrm flipV="1">
              <a:off x="7543800" y="2776538"/>
              <a:ext cx="671512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7"/>
            <p:cNvSpPr>
              <a:spLocks noChangeShapeType="1"/>
            </p:cNvSpPr>
            <p:nvPr/>
          </p:nvSpPr>
          <p:spPr bwMode="auto">
            <a:xfrm flipV="1">
              <a:off x="7486650" y="3405188"/>
              <a:ext cx="392112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9"/>
            <p:cNvSpPr>
              <a:spLocks noChangeShapeType="1"/>
            </p:cNvSpPr>
            <p:nvPr/>
          </p:nvSpPr>
          <p:spPr bwMode="auto">
            <a:xfrm>
              <a:off x="7543800" y="3748088"/>
              <a:ext cx="334962" cy="114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Text Box 32"/>
            <p:cNvSpPr txBox="1">
              <a:spLocks noChangeArrowheads="1"/>
            </p:cNvSpPr>
            <p:nvPr/>
          </p:nvSpPr>
          <p:spPr bwMode="auto">
            <a:xfrm>
              <a:off x="7767637" y="2490788"/>
              <a:ext cx="2794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K</a:t>
              </a:r>
              <a:r>
                <a:rPr lang="en-US" sz="1400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50" name="Text Box 33"/>
            <p:cNvSpPr txBox="1">
              <a:spLocks noChangeArrowheads="1"/>
            </p:cNvSpPr>
            <p:nvPr/>
          </p:nvSpPr>
          <p:spPr bwMode="auto">
            <a:xfrm>
              <a:off x="7848600" y="3657600"/>
              <a:ext cx="5048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  <a:sym typeface="Symbol" pitchFamily="18" charset="2"/>
                </a:rPr>
                <a:t></a:t>
              </a:r>
              <a:endParaRPr lang="en-US" b="1" baseline="-25000">
                <a:latin typeface="Monotype Corsiva" pitchFamily="66" charset="0"/>
                <a:sym typeface="Symbol" pitchFamily="18" charset="2"/>
              </a:endParaRPr>
            </a:p>
          </p:txBody>
        </p:sp>
        <p:grpSp>
          <p:nvGrpSpPr>
            <p:cNvPr id="1051" name="Group 34"/>
            <p:cNvGrpSpPr>
              <a:grpSpLocks/>
            </p:cNvGrpSpPr>
            <p:nvPr/>
          </p:nvGrpSpPr>
          <p:grpSpPr bwMode="auto">
            <a:xfrm>
              <a:off x="7823200" y="2890838"/>
              <a:ext cx="504825" cy="366712"/>
              <a:chOff x="2496" y="2208"/>
              <a:chExt cx="432" cy="212"/>
            </a:xfrm>
          </p:grpSpPr>
          <p:sp>
            <p:nvSpPr>
              <p:cNvPr id="1073" name="Text Box 35"/>
              <p:cNvSpPr txBox="1">
                <a:spLocks noChangeArrowheads="1"/>
              </p:cNvSpPr>
              <p:nvPr/>
            </p:nvSpPr>
            <p:spPr bwMode="auto">
              <a:xfrm>
                <a:off x="2496" y="2208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  <a:sym typeface="Symbol" pitchFamily="18" charset="2"/>
                  </a:rPr>
                  <a:t></a:t>
                </a:r>
                <a:r>
                  <a:rPr lang="en-US" b="1" baseline="-25000">
                    <a:latin typeface="Monotype Corsiva" pitchFamily="66" charset="0"/>
                    <a:sym typeface="Symbol" pitchFamily="18" charset="2"/>
                  </a:rPr>
                  <a:t>l</a:t>
                </a:r>
              </a:p>
            </p:txBody>
          </p:sp>
          <p:sp>
            <p:nvSpPr>
              <p:cNvPr id="1074" name="Line 36"/>
              <p:cNvSpPr>
                <a:spLocks noChangeShapeType="1"/>
              </p:cNvSpPr>
              <p:nvPr/>
            </p:nvSpPr>
            <p:spPr bwMode="auto">
              <a:xfrm flipV="1">
                <a:off x="2544" y="22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2" name="Text Box 37"/>
            <p:cNvSpPr txBox="1">
              <a:spLocks noChangeArrowheads="1"/>
            </p:cNvSpPr>
            <p:nvPr/>
          </p:nvSpPr>
          <p:spPr bwMode="auto">
            <a:xfrm>
              <a:off x="7808581" y="3249944"/>
              <a:ext cx="2794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K</a:t>
              </a:r>
              <a:r>
                <a:rPr lang="en-US" sz="1400" baseline="300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53" name="Rectangle 38"/>
            <p:cNvSpPr>
              <a:spLocks noChangeArrowheads="1"/>
            </p:cNvSpPr>
            <p:nvPr/>
          </p:nvSpPr>
          <p:spPr bwMode="auto">
            <a:xfrm>
              <a:off x="8215312" y="2605088"/>
              <a:ext cx="5683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54" name="Rectangle 45"/>
            <p:cNvSpPr>
              <a:spLocks noChangeArrowheads="1"/>
            </p:cNvSpPr>
            <p:nvPr/>
          </p:nvSpPr>
          <p:spPr bwMode="auto">
            <a:xfrm>
              <a:off x="7038975" y="3233738"/>
              <a:ext cx="223837" cy="171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46"/>
            <p:cNvSpPr>
              <a:spLocks noChangeArrowheads="1"/>
            </p:cNvSpPr>
            <p:nvPr/>
          </p:nvSpPr>
          <p:spPr bwMode="auto">
            <a:xfrm>
              <a:off x="7375525" y="3176588"/>
              <a:ext cx="392112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9437" y="4878388"/>
              <a:ext cx="2509837" cy="15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7" name="Line 13"/>
            <p:cNvSpPr>
              <a:spLocks noChangeShapeType="1"/>
            </p:cNvSpPr>
            <p:nvPr/>
          </p:nvSpPr>
          <p:spPr bwMode="auto">
            <a:xfrm flipV="1">
              <a:off x="7589837" y="5238750"/>
              <a:ext cx="128587" cy="78105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8" name="Group 14"/>
            <p:cNvGrpSpPr>
              <a:grpSpLocks/>
            </p:cNvGrpSpPr>
            <p:nvPr/>
          </p:nvGrpSpPr>
          <p:grpSpPr bwMode="auto">
            <a:xfrm rot="4431282" flipV="1">
              <a:off x="7475537" y="6137275"/>
              <a:ext cx="420687" cy="65087"/>
              <a:chOff x="2291" y="2513"/>
              <a:chExt cx="1199" cy="188"/>
            </a:xfrm>
          </p:grpSpPr>
          <p:sp>
            <p:nvSpPr>
              <p:cNvPr id="1068" name="Freeform 15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16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17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18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19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9" name="Oval 20"/>
            <p:cNvSpPr>
              <a:spLocks noChangeArrowheads="1"/>
            </p:cNvSpPr>
            <p:nvPr/>
          </p:nvSpPr>
          <p:spPr bwMode="auto">
            <a:xfrm>
              <a:off x="7589837" y="5118100"/>
              <a:ext cx="193675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0"/>
            <p:cNvSpPr>
              <a:spLocks noChangeShapeType="1"/>
            </p:cNvSpPr>
            <p:nvPr/>
          </p:nvSpPr>
          <p:spPr bwMode="auto">
            <a:xfrm flipV="1">
              <a:off x="7718425" y="4878388"/>
              <a:ext cx="385762" cy="2397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31"/>
            <p:cNvSpPr>
              <a:spLocks noChangeShapeType="1"/>
            </p:cNvSpPr>
            <p:nvPr/>
          </p:nvSpPr>
          <p:spPr bwMode="auto">
            <a:xfrm>
              <a:off x="7783512" y="5178425"/>
              <a:ext cx="385762" cy="119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Rectangle 40"/>
            <p:cNvSpPr>
              <a:spLocks noChangeArrowheads="1"/>
            </p:cNvSpPr>
            <p:nvPr/>
          </p:nvSpPr>
          <p:spPr bwMode="auto">
            <a:xfrm>
              <a:off x="8104187" y="4697413"/>
              <a:ext cx="5270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63" name="Rectangle 41"/>
            <p:cNvSpPr>
              <a:spLocks noChangeArrowheads="1"/>
            </p:cNvSpPr>
            <p:nvPr/>
          </p:nvSpPr>
          <p:spPr bwMode="auto">
            <a:xfrm>
              <a:off x="8104187" y="5240338"/>
              <a:ext cx="576262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64" name="Rectangle 47"/>
            <p:cNvSpPr>
              <a:spLocks noChangeArrowheads="1"/>
            </p:cNvSpPr>
            <p:nvPr/>
          </p:nvSpPr>
          <p:spPr bwMode="auto">
            <a:xfrm>
              <a:off x="7204075" y="5478463"/>
              <a:ext cx="385762" cy="179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48"/>
            <p:cNvSpPr>
              <a:spLocks noChangeArrowheads="1"/>
            </p:cNvSpPr>
            <p:nvPr/>
          </p:nvSpPr>
          <p:spPr bwMode="auto">
            <a:xfrm>
              <a:off x="7718425" y="5538788"/>
              <a:ext cx="385762" cy="179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23"/>
            <p:cNvSpPr>
              <a:spLocks noChangeArrowheads="1"/>
            </p:cNvSpPr>
            <p:nvPr/>
          </p:nvSpPr>
          <p:spPr bwMode="auto">
            <a:xfrm>
              <a:off x="6116637" y="6156325"/>
              <a:ext cx="2057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Heavy quarkonia</a:t>
              </a:r>
              <a:endParaRPr lang="en-US" sz="200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067" name="Rectangle 54"/>
            <p:cNvSpPr>
              <a:spLocks noChangeArrowheads="1"/>
            </p:cNvSpPr>
            <p:nvPr/>
          </p:nvSpPr>
          <p:spPr bwMode="auto">
            <a:xfrm>
              <a:off x="6040437" y="3946525"/>
              <a:ext cx="2209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Open heavy flavor</a:t>
              </a:r>
              <a:endParaRPr lang="en-US" sz="200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7696200" y="2514600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772400" y="3276600"/>
            <a:ext cx="1600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/>
              <a:t>Non-photonic electron</a:t>
            </a:r>
          </a:p>
        </p:txBody>
      </p:sp>
      <p:cxnSp>
        <p:nvCxnSpPr>
          <p:cNvPr id="51" name="Straight Arrow Connector 50"/>
          <p:cNvCxnSpPr>
            <a:stCxn id="48" idx="5"/>
          </p:cNvCxnSpPr>
          <p:nvPr/>
        </p:nvCxnSpPr>
        <p:spPr>
          <a:xfrm rot="16200000" flipH="1">
            <a:off x="7831137" y="3030538"/>
            <a:ext cx="447675" cy="196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 experiment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52130" y="1600200"/>
            <a:ext cx="353466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TPC provides momentum </a:t>
            </a:r>
            <a:r>
              <a:rPr lang="en-US" sz="2400" smtClean="0"/>
              <a:t>determination &amp; PID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 smtClean="0"/>
              <a:t>TOF PID,BEMC triggering and PID needed for charm measurements.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heSTAR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6" y="1323449"/>
            <a:ext cx="4705375" cy="35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3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14" y="274638"/>
            <a:ext cx="7991785" cy="61591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D meson signal in </a:t>
            </a:r>
            <a:r>
              <a:rPr lang="en-US" altLang="zh-CN" b="1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p+p</a:t>
            </a:r>
            <a:r>
              <a:rPr lang="en-US" altLang="zh-CN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 200 </a:t>
            </a:r>
            <a:r>
              <a:rPr lang="en-US" altLang="zh-CN" b="1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011" y="2221140"/>
            <a:ext cx="2568788" cy="1317552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err="1" smtClean="0"/>
              <a:t>p+p</a:t>
            </a:r>
            <a:r>
              <a:rPr lang="en-US" dirty="0" smtClean="0"/>
              <a:t> minimum bias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4-</a:t>
            </a:r>
            <a:r>
              <a:rPr lang="en-US" dirty="0" smtClean="0">
                <a:latin typeface="Symbol" pitchFamily="-108" charset="2"/>
                <a:ea typeface="Symbol" pitchFamily="-108" charset="2"/>
                <a:cs typeface="Symbol" pitchFamily="-108" charset="2"/>
              </a:rPr>
              <a:t>s</a:t>
            </a:r>
            <a:r>
              <a:rPr lang="en-US" dirty="0" smtClean="0">
                <a:ea typeface="Arial" pitchFamily="-108" charset="0"/>
                <a:cs typeface="Arial" pitchFamily="-108" charset="0"/>
              </a:rPr>
              <a:t> and </a:t>
            </a:r>
            <a:r>
              <a:rPr lang="en-US" dirty="0" smtClean="0"/>
              <a:t>8-</a:t>
            </a:r>
            <a:r>
              <a:rPr lang="en-US" dirty="0" smtClean="0">
                <a:latin typeface="Symbol" pitchFamily="-108" charset="2"/>
                <a:ea typeface="Symbol" pitchFamily="-108" charset="2"/>
                <a:cs typeface="Symbol" pitchFamily="-108" charset="2"/>
              </a:rPr>
              <a:t>s </a:t>
            </a:r>
            <a:r>
              <a:rPr lang="en-US" dirty="0" smtClean="0">
                <a:ea typeface="Arial" pitchFamily="-108" charset="0"/>
                <a:cs typeface="Arial" pitchFamily="-108" charset="0"/>
              </a:rPr>
              <a:t>signal observed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856" y="6356350"/>
            <a:ext cx="2071944" cy="365125"/>
          </a:xfrm>
        </p:spPr>
        <p:txBody>
          <a:bodyPr/>
          <a:lstStyle/>
          <a:p>
            <a:r>
              <a:rPr lang="en-US" smtClean="0"/>
              <a:t>5/29/2012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212" y="6356350"/>
            <a:ext cx="2811924" cy="365125"/>
          </a:xfrm>
        </p:spPr>
        <p:txBody>
          <a:bodyPr/>
          <a:lstStyle/>
          <a:p>
            <a:r>
              <a:rPr lang="en-US" smtClean="0"/>
              <a:t>F.Videbæk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56" y="6356350"/>
            <a:ext cx="2071944" cy="365125"/>
          </a:xfrm>
        </p:spPr>
        <p:txBody>
          <a:bodyPr/>
          <a:lstStyle/>
          <a:p>
            <a:fld id="{843A5686-80B4-294D-ADF9-DB056E55A77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3"/>
          <a:stretch/>
        </p:blipFill>
        <p:spPr bwMode="auto">
          <a:xfrm>
            <a:off x="675476" y="1025496"/>
            <a:ext cx="2893131" cy="302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3484" y="4139473"/>
            <a:ext cx="3581400" cy="2362200"/>
            <a:chOff x="212900" y="762000"/>
            <a:chExt cx="5056618" cy="3632037"/>
          </a:xfrm>
        </p:grpSpPr>
        <p:pic>
          <p:nvPicPr>
            <p:cNvPr id="10" name="Picture 9" descr="signalMB_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900" y="762000"/>
              <a:ext cx="5056618" cy="363203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81189" y="991748"/>
              <a:ext cx="2474514" cy="4732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arXiv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: 1204.4244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241" y="1662402"/>
            <a:ext cx="4734359" cy="369598"/>
          </a:xfrm>
          <a:prstGeom prst="rect">
            <a:avLst/>
          </a:prstGeo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257241" y="3698319"/>
            <a:ext cx="4886759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>
                <a:ea typeface="Arial" pitchFamily="-108" charset="0"/>
                <a:cs typeface="Arial" pitchFamily="-108" charset="0"/>
              </a:rPr>
              <a:t>Different methods reproduce combinatorial background and give consistent results.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ea typeface="Arial" pitchFamily="-108" charset="0"/>
                <a:cs typeface="Arial" pitchFamily="-108" charset="0"/>
              </a:rPr>
              <a:t>Combine D</a:t>
            </a:r>
            <a:r>
              <a:rPr lang="en-US" sz="2000" baseline="30000" dirty="0" smtClean="0">
                <a:ea typeface="Arial" pitchFamily="-108" charset="0"/>
                <a:cs typeface="Arial" pitchFamily="-108" charset="0"/>
              </a:rPr>
              <a:t>0</a:t>
            </a:r>
            <a:r>
              <a:rPr lang="en-US" sz="2000" dirty="0" smtClean="0">
                <a:ea typeface="Arial" pitchFamily="-108" charset="0"/>
                <a:cs typeface="Arial" pitchFamily="-108" charset="0"/>
              </a:rPr>
              <a:t> and D</a:t>
            </a:r>
            <a:r>
              <a:rPr lang="en-US" sz="2000" baseline="30000" dirty="0" smtClean="0">
                <a:ea typeface="Arial" pitchFamily="-108" charset="0"/>
                <a:cs typeface="Arial" pitchFamily="-108" charset="0"/>
              </a:rPr>
              <a:t>*</a:t>
            </a:r>
            <a:r>
              <a:rPr lang="en-US" sz="2000" dirty="0" smtClean="0">
                <a:ea typeface="Arial" pitchFamily="-108" charset="0"/>
                <a:cs typeface="Arial" pitchFamily="-108" charset="0"/>
              </a:rPr>
              <a:t> results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1207" y="5193890"/>
            <a:ext cx="40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Arial" pitchFamily="-108" charset="0"/>
                <a:cs typeface="Arial" pitchFamily="-108" charset="0"/>
              </a:rPr>
              <a:t>D</a:t>
            </a:r>
            <a:r>
              <a:rPr lang="en-US" baseline="30000" dirty="0">
                <a:ea typeface="Arial" pitchFamily="-108" charset="0"/>
                <a:cs typeface="Arial" pitchFamily="-108" charset="0"/>
              </a:rPr>
              <a:t>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4251" y="1124146"/>
            <a:ext cx="124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-&gt; K π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54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6700" y="3973313"/>
                <a:ext cx="7484298" cy="2154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b="1" u="sng" dirty="0">
                    <a:solidFill>
                      <a:srgbClr val="0000FF"/>
                    </a:solidFill>
                  </a:rPr>
                  <a:t>The charm cross section at mid-rapidity is:</a:t>
                </a:r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b="1" u="sng" dirty="0">
                    <a:solidFill>
                      <a:srgbClr val="0000FF"/>
                    </a:solidFill>
                  </a:rPr>
                  <a:t>The charm total cross section is extracted as:</a:t>
                </a:r>
              </a:p>
              <a:p>
                <a:r>
                  <a:rPr lang="en-US" sz="2500" dirty="0" smtClean="0"/>
                  <a:t>    </a:t>
                </a:r>
                <a:r>
                  <a:rPr lang="en-US" sz="2500" dirty="0"/>
                  <a:t>b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0" y="3973313"/>
                <a:ext cx="7484298" cy="2154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27409" y="5766292"/>
            <a:ext cx="5105738" cy="348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6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44270"/>
            <a:ext cx="8229600" cy="5603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D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0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 and D*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p</a:t>
            </a:r>
            <a:r>
              <a:rPr lang="en-US" altLang="zh-CN" sz="3200" b="1" baseline="-25000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T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 spectra in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p+p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 200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GeV</a:t>
            </a:r>
            <a:endParaRPr lang="en-US" altLang="zh-CN" sz="3200" b="1" dirty="0" smtClean="0">
              <a:solidFill>
                <a:srgbClr val="FF0000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8364" y="3597038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[1] C. </a:t>
            </a:r>
            <a:r>
              <a:rPr lang="en-US" sz="1200" dirty="0" err="1" smtClean="0"/>
              <a:t>Amsler</a:t>
            </a:r>
            <a:r>
              <a:rPr lang="en-US" sz="1200" dirty="0" smtClean="0"/>
              <a:t> et al. (PDG), PLB 667 (2008) 1. </a:t>
            </a:r>
          </a:p>
          <a:p>
            <a:r>
              <a:rPr lang="en-US" sz="1200" dirty="0" smtClean="0"/>
              <a:t>[2] FONLL: M. </a:t>
            </a:r>
            <a:r>
              <a:rPr lang="en-US" sz="1200" dirty="0" err="1" smtClean="0"/>
              <a:t>Cacciari</a:t>
            </a:r>
            <a:r>
              <a:rPr lang="en-US" sz="1200" dirty="0" smtClean="0"/>
              <a:t>, PRL 95 (2005) 122001.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1" y="933507"/>
            <a:ext cx="5148793" cy="377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34440" y="4241652"/>
            <a:ext cx="2423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STAR arXiv</a:t>
            </a:r>
            <a:r>
              <a:rPr lang="en-US" sz="1400" dirty="0">
                <a:solidFill>
                  <a:srgbClr val="000000"/>
                </a:solidFill>
              </a:rPr>
              <a:t>:1204.4244.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5" y="4657448"/>
            <a:ext cx="4896257" cy="77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04936" y="1154863"/>
            <a:ext cx="398478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</a:t>
            </a:r>
            <a:r>
              <a:rPr lang="en-US" baseline="30000" dirty="0"/>
              <a:t>0</a:t>
            </a:r>
            <a:r>
              <a:rPr lang="en-US" dirty="0"/>
              <a:t> scaled by </a:t>
            </a:r>
            <a:r>
              <a:rPr lang="en-US" dirty="0" err="1"/>
              <a:t>N</a:t>
            </a:r>
            <a:r>
              <a:rPr lang="en-US" baseline="-25000" dirty="0" err="1"/>
              <a:t>cc</a:t>
            </a:r>
            <a:r>
              <a:rPr lang="en-US" baseline="-25000" dirty="0"/>
              <a:t> </a:t>
            </a:r>
            <a:r>
              <a:rPr lang="en-US" dirty="0"/>
              <a:t>/</a:t>
            </a:r>
            <a:r>
              <a:rPr lang="en-US" baseline="-25000" dirty="0"/>
              <a:t> </a:t>
            </a:r>
            <a:r>
              <a:rPr lang="en-US" dirty="0"/>
              <a:t>N</a:t>
            </a:r>
            <a:r>
              <a:rPr lang="en-US" baseline="-25000" dirty="0"/>
              <a:t>D0</a:t>
            </a:r>
            <a:r>
              <a:rPr lang="en-US" dirty="0"/>
              <a:t> = 1 / 0.56</a:t>
            </a:r>
            <a:r>
              <a:rPr lang="en-US" baseline="30000" dirty="0"/>
              <a:t>[1]</a:t>
            </a:r>
          </a:p>
          <a:p>
            <a:pPr>
              <a:spcAft>
                <a:spcPts val="600"/>
              </a:spcAft>
            </a:pPr>
            <a:r>
              <a:rPr lang="en-US" dirty="0"/>
              <a:t>D* scaled by </a:t>
            </a:r>
            <a:r>
              <a:rPr lang="en-US" dirty="0" err="1"/>
              <a:t>N</a:t>
            </a:r>
            <a:r>
              <a:rPr lang="en-US" baseline="-25000" dirty="0" err="1"/>
              <a:t>cc</a:t>
            </a:r>
            <a:r>
              <a:rPr lang="en-US" baseline="-25000" dirty="0"/>
              <a:t> </a:t>
            </a:r>
            <a:r>
              <a:rPr lang="en-US" dirty="0"/>
              <a:t>/</a:t>
            </a:r>
            <a:r>
              <a:rPr lang="en-US" baseline="-25000" dirty="0"/>
              <a:t> </a:t>
            </a:r>
            <a:r>
              <a:rPr lang="en-US" dirty="0"/>
              <a:t>N</a:t>
            </a:r>
            <a:r>
              <a:rPr lang="en-US" baseline="-25000" dirty="0"/>
              <a:t>D*</a:t>
            </a:r>
            <a:r>
              <a:rPr lang="en-US" dirty="0"/>
              <a:t> = 1 / 0.22</a:t>
            </a:r>
            <a:r>
              <a:rPr lang="en-US" baseline="30000" dirty="0"/>
              <a:t>[1]</a:t>
            </a:r>
          </a:p>
          <a:p>
            <a:pPr>
              <a:spcAft>
                <a:spcPts val="600"/>
              </a:spcAft>
            </a:pPr>
            <a:r>
              <a:rPr lang="en-US" dirty="0"/>
              <a:t>Consistent with FONLL</a:t>
            </a:r>
            <a:r>
              <a:rPr lang="en-US" baseline="30000" dirty="0"/>
              <a:t>[2]</a:t>
            </a:r>
            <a:r>
              <a:rPr lang="en-US" dirty="0"/>
              <a:t> upper limit.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Xsec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dN</a:t>
            </a:r>
            <a:r>
              <a:rPr lang="en-US" dirty="0"/>
              <a:t>/</a:t>
            </a:r>
            <a:r>
              <a:rPr lang="en-US" dirty="0" err="1"/>
              <a:t>dy|</a:t>
            </a:r>
            <a:r>
              <a:rPr lang="en-US" baseline="30000" dirty="0" err="1"/>
              <a:t>cc</a:t>
            </a:r>
            <a:r>
              <a:rPr lang="en-US" baseline="-25000" dirty="0" err="1"/>
              <a:t>y</a:t>
            </a:r>
            <a:r>
              <a:rPr lang="en-US" baseline="-25000" dirty="0"/>
              <a:t>=0</a:t>
            </a:r>
            <a:r>
              <a:rPr lang="en-US" dirty="0"/>
              <a:t> × F × </a:t>
            </a:r>
            <a:r>
              <a:rPr lang="en-US" dirty="0" err="1">
                <a:latin typeface="Symbol" pitchFamily="-108" charset="2"/>
                <a:ea typeface="Symbol" pitchFamily="-108" charset="2"/>
                <a:cs typeface="Symbol" pitchFamily="-108" charset="2"/>
              </a:rPr>
              <a:t>s</a:t>
            </a:r>
            <a:r>
              <a:rPr lang="en-US" baseline="-25000" dirty="0" err="1"/>
              <a:t>pp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F = 4.7 ± 0.7 scale to full rapidity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023561"/>
              </p:ext>
            </p:extLst>
          </p:nvPr>
        </p:nvGraphicFramePr>
        <p:xfrm>
          <a:off x="1773781" y="5677515"/>
          <a:ext cx="3767637" cy="43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1968500" imgH="228600" progId="Equation.3">
                  <p:embed/>
                </p:oleObj>
              </mc:Choice>
              <mc:Fallback>
                <p:oleObj name="Equation" r:id="rId6" imgW="1968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3781" y="5677515"/>
                        <a:ext cx="3767637" cy="437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8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wxie\Desktop\xsec_Nb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791272" cy="464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7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49293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Charm cross section vs.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N</a:t>
            </a:r>
            <a:r>
              <a:rPr lang="en-US" altLang="zh-CN" sz="2800" b="1" baseline="-25000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bin</a:t>
            </a:r>
            <a:endParaRPr lang="en-US" altLang="zh-CN" sz="2800" b="1" baseline="-25000" dirty="0" smtClean="0">
              <a:solidFill>
                <a:srgbClr val="FF0000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365760" y="5532120"/>
            <a:ext cx="8458200" cy="101566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Charm cross section follows number of binary collisions scaling =&gt;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Charm </a:t>
            </a:r>
            <a:r>
              <a:rPr lang="en-US" sz="2000" dirty="0" smtClean="0">
                <a:solidFill>
                  <a:srgbClr val="FF0000"/>
                </a:solidFill>
              </a:rPr>
              <a:t>quark</a:t>
            </a:r>
            <a:r>
              <a:rPr lang="en-US" altLang="zh-CN" sz="2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 are mostly produced via initial hard scatterings.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734141" y="884502"/>
            <a:ext cx="4455579" cy="324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All of the measurements are consistent.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Year 2003 </a:t>
            </a:r>
            <a:r>
              <a:rPr lang="en-US" sz="1600" dirty="0" err="1"/>
              <a:t>d+</a:t>
            </a:r>
            <a:r>
              <a:rPr lang="en-US" sz="1600" dirty="0" err="1" smtClean="0"/>
              <a:t>Au</a:t>
            </a:r>
            <a:r>
              <a:rPr lang="en-US" sz="1600" dirty="0" smtClean="0"/>
              <a:t>  : </a:t>
            </a:r>
            <a:r>
              <a:rPr lang="en-US" sz="1600" dirty="0"/>
              <a:t>D</a:t>
            </a:r>
            <a:r>
              <a:rPr lang="en-US" sz="1600" baseline="30000" dirty="0"/>
              <a:t>0</a:t>
            </a:r>
            <a:r>
              <a:rPr lang="en-US" sz="1600" dirty="0"/>
              <a:t> + </a:t>
            </a:r>
            <a:r>
              <a:rPr lang="en-US" sz="1600" dirty="0" err="1" smtClean="0"/>
              <a:t>e</a:t>
            </a:r>
            <a:endParaRPr lang="en-US" sz="1600" baseline="300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Year </a:t>
            </a:r>
            <a:r>
              <a:rPr lang="en-US" sz="1600" dirty="0"/>
              <a:t>2009 </a:t>
            </a:r>
            <a:r>
              <a:rPr lang="en-US" sz="1600" dirty="0" err="1"/>
              <a:t>p+</a:t>
            </a:r>
            <a:r>
              <a:rPr lang="en-US" sz="1600" dirty="0" err="1" smtClean="0"/>
              <a:t>p</a:t>
            </a:r>
            <a:r>
              <a:rPr lang="en-US" sz="1600" dirty="0" smtClean="0"/>
              <a:t>     : </a:t>
            </a:r>
            <a:r>
              <a:rPr lang="en-US" sz="1600" dirty="0"/>
              <a:t>D</a:t>
            </a:r>
            <a:r>
              <a:rPr lang="en-US" sz="1600" baseline="30000" dirty="0"/>
              <a:t>0</a:t>
            </a:r>
            <a:r>
              <a:rPr lang="en-US" sz="1600" dirty="0"/>
              <a:t> + D*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Year 2010 </a:t>
            </a:r>
            <a:r>
              <a:rPr lang="en-US" sz="1600" dirty="0" err="1"/>
              <a:t>Au+Au</a:t>
            </a:r>
            <a:r>
              <a:rPr lang="en-US" sz="1600" dirty="0"/>
              <a:t>: </a:t>
            </a:r>
            <a:r>
              <a:rPr lang="en-US" sz="1600" dirty="0" smtClean="0"/>
              <a:t>D</a:t>
            </a:r>
            <a:r>
              <a:rPr lang="en-US" sz="1600" baseline="30000" dirty="0" smtClean="0"/>
              <a:t>0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Charm </a:t>
            </a:r>
            <a:r>
              <a:rPr lang="en-US" sz="1600" dirty="0"/>
              <a:t>cross section</a:t>
            </a:r>
            <a:r>
              <a:rPr lang="en-US" sz="1600" dirty="0" smtClean="0"/>
              <a:t> in </a:t>
            </a:r>
            <a:r>
              <a:rPr lang="en-US" sz="1600" dirty="0" err="1" smtClean="0"/>
              <a:t>Au+Au</a:t>
            </a:r>
            <a:r>
              <a:rPr lang="en-US" sz="1600" dirty="0" smtClean="0"/>
              <a:t> 200 </a:t>
            </a:r>
            <a:r>
              <a:rPr lang="en-US" sz="1600" dirty="0" err="1" smtClean="0"/>
              <a:t>GeV</a:t>
            </a:r>
            <a:r>
              <a:rPr lang="en-US" sz="1600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Mid</a:t>
            </a:r>
            <a:r>
              <a:rPr lang="en-US" sz="1600" dirty="0"/>
              <a:t>-rapidity: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186 ± 22 </a:t>
            </a:r>
            <a:r>
              <a:rPr lang="en-US" sz="1600" dirty="0"/>
              <a:t>(stat.)</a:t>
            </a:r>
            <a:r>
              <a:rPr lang="en-US" sz="1600" dirty="0" smtClean="0"/>
              <a:t> ± 30 (sys.) ± 18 (norm.) </a:t>
            </a:r>
            <a:r>
              <a:rPr lang="en-US" sz="1600" dirty="0" err="1" smtClean="0">
                <a:latin typeface="Symbol" pitchFamily="-108" charset="2"/>
                <a:ea typeface="Symbol" pitchFamily="-108" charset="2"/>
                <a:cs typeface="Symbol" pitchFamily="-108" charset="2"/>
              </a:rPr>
              <a:t>m</a:t>
            </a:r>
            <a:r>
              <a:rPr lang="en-US" sz="1600" dirty="0" err="1" smtClean="0"/>
              <a:t>b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Total </a:t>
            </a:r>
            <a:r>
              <a:rPr lang="en-US" sz="1600" dirty="0"/>
              <a:t>cross section: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876 ± 103 </a:t>
            </a:r>
            <a:r>
              <a:rPr lang="en-US" sz="1600" dirty="0"/>
              <a:t>(stat.)</a:t>
            </a:r>
            <a:r>
              <a:rPr lang="en-US" sz="1600" dirty="0" smtClean="0"/>
              <a:t> ± 211 (sys.) </a:t>
            </a:r>
            <a:r>
              <a:rPr lang="en-US" sz="1600" dirty="0" err="1" smtClean="0">
                <a:latin typeface="Symbol" pitchFamily="-108" charset="2"/>
                <a:ea typeface="Symbol" pitchFamily="-108" charset="2"/>
                <a:cs typeface="Symbol" pitchFamily="-108" charset="2"/>
              </a:rPr>
              <a:t>m</a:t>
            </a:r>
            <a:r>
              <a:rPr lang="en-US" sz="1600" dirty="0" err="1" smtClean="0"/>
              <a:t>b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709160" y="4594178"/>
            <a:ext cx="433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[1] STAR </a:t>
            </a:r>
            <a:r>
              <a:rPr lang="en-US" sz="1000" dirty="0" err="1" smtClean="0"/>
              <a:t>d+Au</a:t>
            </a:r>
            <a:r>
              <a:rPr lang="en-US" sz="1000" dirty="0" smtClean="0"/>
              <a:t>: J. Adams, et al., PRL 94 (2005) 62301</a:t>
            </a:r>
          </a:p>
          <a:p>
            <a:r>
              <a:rPr lang="en-US" sz="1000" dirty="0" smtClean="0"/>
              <a:t>[2] FONLL: M. </a:t>
            </a:r>
            <a:r>
              <a:rPr lang="en-US" sz="1000" dirty="0" err="1" smtClean="0"/>
              <a:t>Cacciari</a:t>
            </a:r>
            <a:r>
              <a:rPr lang="en-US" sz="1000" dirty="0" smtClean="0"/>
              <a:t>, PRL 95 (2005) 122001.</a:t>
            </a:r>
          </a:p>
          <a:p>
            <a:r>
              <a:rPr lang="en-US" sz="1000" dirty="0" smtClean="0"/>
              <a:t>[3] NLO:  R. Vogt, </a:t>
            </a:r>
            <a:r>
              <a:rPr lang="en-US" sz="1000" dirty="0" err="1" smtClean="0"/>
              <a:t>Eur.Phys.J.ST</a:t>
            </a:r>
            <a:r>
              <a:rPr lang="en-US" sz="1000" dirty="0" smtClean="0"/>
              <a:t> 155 (2008) 213   </a:t>
            </a:r>
          </a:p>
          <a:p>
            <a:r>
              <a:rPr lang="en-US" sz="1000" dirty="0" smtClean="0"/>
              <a:t>[4] PHENIX </a:t>
            </a:r>
            <a:r>
              <a:rPr lang="en-US" sz="1000" dirty="0" err="1" smtClean="0"/>
              <a:t>e</a:t>
            </a:r>
            <a:r>
              <a:rPr lang="en-US" sz="1000" dirty="0" smtClean="0"/>
              <a:t>: A. </a:t>
            </a:r>
            <a:r>
              <a:rPr lang="en-US" sz="1000" dirty="0" err="1" smtClean="0"/>
              <a:t>Adare</a:t>
            </a:r>
            <a:r>
              <a:rPr lang="en-US" sz="1000" dirty="0" smtClean="0"/>
              <a:t>, et al., PRL 97 (2006) 252002.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" y="679103"/>
            <a:ext cx="59131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00FF"/>
                </a:solidFill>
              </a:rPr>
              <a:t>YiFei</a:t>
            </a:r>
            <a:r>
              <a:rPr lang="en-US" sz="1200" b="1" dirty="0" smtClean="0">
                <a:solidFill>
                  <a:srgbClr val="0000FF"/>
                </a:solidFill>
              </a:rPr>
              <a:t> Zhang, JPG 38, 124142 (2011)</a:t>
            </a:r>
          </a:p>
          <a:p>
            <a:r>
              <a:rPr lang="en-US" sz="1200" b="1" dirty="0">
                <a:solidFill>
                  <a:srgbClr val="0000FF"/>
                </a:solidFill>
              </a:rPr>
              <a:t>arXiv:1204.4244.</a:t>
            </a:r>
          </a:p>
          <a:p>
            <a:endParaRPr lang="en-US" sz="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AAplo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71" y="1587805"/>
            <a:ext cx="4230429" cy="4058824"/>
          </a:xfrm>
          <a:prstGeom prst="rect">
            <a:avLst/>
          </a:prstGeom>
          <a:ln w="57150" cmpd="thickThin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32004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Quarkonium</a:t>
            </a:r>
            <a:r>
              <a:rPr lang="en-US" b="1" dirty="0" smtClean="0">
                <a:solidFill>
                  <a:srgbClr val="FF0000"/>
                </a:solidFill>
              </a:rPr>
              <a:t> Production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228600" y="1197756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additional heavy probes, other than charms, to get a more </a:t>
            </a:r>
            <a:r>
              <a:rPr lang="en-US" b="1" dirty="0" smtClean="0"/>
              <a:t>complete</a:t>
            </a:r>
            <a:r>
              <a:rPr lang="en-US" dirty="0" smtClean="0"/>
              <a:t> picture of its properties, </a:t>
            </a:r>
            <a:r>
              <a:rPr lang="en-US" b="1" dirty="0" smtClean="0"/>
              <a:t>e.g. Upsilons</a:t>
            </a:r>
            <a:r>
              <a:rPr lang="en-US" dirty="0" smtClean="0"/>
              <a:t> as a probe of the temperature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131" y="1810388"/>
            <a:ext cx="80467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Cleaner Probe compared to J/psi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recombination can be neglected at RHIC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Final state Co-mover absorption is small.</a:t>
            </a:r>
          </a:p>
          <a:p>
            <a:pPr marL="285750" lvl="1" indent="-285750">
              <a:buFont typeface="Wingdings" pitchFamily="2" charset="2"/>
              <a:buChar char="q"/>
            </a:pPr>
            <a:r>
              <a:rPr lang="en-US" dirty="0" smtClean="0"/>
              <a:t>Expectation  </a:t>
            </a:r>
            <a:r>
              <a:rPr lang="en-US" altLang="zh-CN" sz="20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(1S) no </a:t>
            </a:r>
            <a:r>
              <a:rPr lang="en-US" altLang="zh-CN" sz="20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melting, </a:t>
            </a:r>
            <a:r>
              <a:rPr lang="en-US" altLang="zh-CN" sz="200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(3S) melts</a:t>
            </a:r>
          </a:p>
          <a:p>
            <a:pPr marL="285750" lvl="1" indent="-285750">
              <a:buFont typeface="Wingdings" pitchFamily="2" charset="2"/>
              <a:buChar char="q"/>
            </a:pPr>
            <a:endParaRPr lang="en-US" altLang="zh-CN" sz="2000" dirty="0">
              <a:solidFill>
                <a:schemeClr val="tx2"/>
              </a:solidFill>
              <a:ea typeface="宋体" charset="0"/>
              <a:cs typeface="宋体" charset="0"/>
              <a:sym typeface="Symbol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43549" y="5680032"/>
            <a:ext cx="503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Consistent with the melting of all excited states.  </a:t>
            </a:r>
            <a:endParaRPr lang="en-US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0152" y="3062599"/>
            <a:ext cx="3653397" cy="350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6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918"/>
            <a:ext cx="8229600" cy="68548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Muon</a:t>
            </a:r>
            <a:r>
              <a:rPr lang="en-US" b="1" dirty="0">
                <a:solidFill>
                  <a:srgbClr val="FF0000"/>
                </a:solidFill>
              </a:rPr>
              <a:t> Telescope Detector (MTD)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4FC9-9F37-4497-A746-C15755108EB4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78183" name="Text Box 5"/>
          <p:cNvSpPr txBox="1">
            <a:spLocks noChangeArrowheads="1"/>
          </p:cNvSpPr>
          <p:nvPr/>
        </p:nvSpPr>
        <p:spPr bwMode="auto">
          <a:xfrm>
            <a:off x="4809066" y="2327672"/>
            <a:ext cx="4182533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/>
              <a:t>Use the magnet steel as absorber and TPC for tracking. </a:t>
            </a:r>
          </a:p>
          <a:p>
            <a:pPr marL="0" indent="0" eaLnBrk="1" hangingPunct="1"/>
            <a:endParaRPr lang="en-US" altLang="zh-CN" dirty="0" smtClean="0"/>
          </a:p>
          <a:p>
            <a:pPr marL="0" indent="0" eaLnBrk="1" hangingPunct="1"/>
            <a:r>
              <a:rPr lang="en-US" altLang="zh-CN" dirty="0" smtClean="0"/>
              <a:t>Acceptance</a:t>
            </a:r>
            <a:r>
              <a:rPr lang="en-US" altLang="zh-CN" dirty="0"/>
              <a:t>: |</a:t>
            </a:r>
            <a:r>
              <a:rPr lang="en-US" altLang="zh-CN" dirty="0">
                <a:sym typeface="Symbol" pitchFamily="18" charset="2"/>
              </a:rPr>
              <a:t></a:t>
            </a:r>
            <a:r>
              <a:rPr lang="en-US" altLang="zh-CN" dirty="0"/>
              <a:t>|&lt;0.5 and 45% in azimuth</a:t>
            </a:r>
          </a:p>
          <a:p>
            <a:pPr marL="0" indent="0" eaLnBrk="1" hangingPunct="1"/>
            <a:endParaRPr lang="en-US" altLang="zh-CN" dirty="0"/>
          </a:p>
          <a:p>
            <a:pPr marL="0" indent="0" eaLnBrk="1" hangingPunct="1"/>
            <a:r>
              <a:rPr lang="en-US" altLang="zh-CN" dirty="0"/>
              <a:t>118 modules, 1416 readout strips, 2832 </a:t>
            </a:r>
            <a:r>
              <a:rPr lang="en-US" altLang="zh-CN" dirty="0" smtClean="0"/>
              <a:t>readout channels</a:t>
            </a:r>
            <a:endParaRPr lang="en-US" altLang="zh-CN" dirty="0"/>
          </a:p>
          <a:p>
            <a:pPr marL="0" indent="0" eaLnBrk="1" hangingPunct="1"/>
            <a:endParaRPr lang="en-US" altLang="zh-CN" dirty="0"/>
          </a:p>
          <a:p>
            <a:pPr marL="0" indent="0" eaLnBrk="1" hangingPunct="1"/>
            <a:r>
              <a:rPr lang="en-US" altLang="zh-CN" dirty="0"/>
              <a:t>Long-MRPC detector technology, </a:t>
            </a:r>
            <a:endParaRPr lang="en-US" altLang="zh-CN" dirty="0" smtClean="0"/>
          </a:p>
          <a:p>
            <a:pPr marL="0" indent="0" eaLnBrk="1" hangingPunct="1"/>
            <a:endParaRPr lang="en-US" altLang="zh-CN" dirty="0"/>
          </a:p>
          <a:p>
            <a:pPr marL="0" indent="0" eaLnBrk="1" hangingPunct="1"/>
            <a:r>
              <a:rPr lang="en-US" altLang="zh-CN" dirty="0" smtClean="0"/>
              <a:t>HPTDC</a:t>
            </a:r>
            <a:r>
              <a:rPr lang="en-US" altLang="zh-CN" dirty="0"/>
              <a:t> </a:t>
            </a:r>
            <a:r>
              <a:rPr lang="en-US" altLang="zh-CN" dirty="0" smtClean="0"/>
              <a:t>electronics </a:t>
            </a:r>
            <a:r>
              <a:rPr lang="en-US" altLang="zh-CN" dirty="0"/>
              <a:t>(same as STAR-TOF</a:t>
            </a:r>
            <a:r>
              <a:rPr lang="en-US" altLang="zh-CN" dirty="0" smtClean="0"/>
              <a:t>)</a:t>
            </a:r>
          </a:p>
        </p:txBody>
      </p:sp>
      <p:pic>
        <p:nvPicPr>
          <p:cNvPr id="178187" name="Picture 11" descr="Picture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066800"/>
            <a:ext cx="4330700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ijing_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7167" r="7167" b="7167"/>
          <a:stretch>
            <a:fillRect/>
          </a:stretch>
        </p:blipFill>
        <p:spPr bwMode="auto">
          <a:xfrm>
            <a:off x="118540" y="3781443"/>
            <a:ext cx="2133593" cy="213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868680"/>
            <a:ext cx="4919113" cy="134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960" y="5885324"/>
            <a:ext cx="7665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~43% for run 2013 and Complete for run 2014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5687" y="4103688"/>
            <a:ext cx="2186313" cy="1600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1559</Words>
  <Application>Microsoft Macintosh PowerPoint</Application>
  <PresentationFormat>On-screen Show (4:3)</PresentationFormat>
  <Paragraphs>239</Paragraphs>
  <Slides>17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Heavy Flavor Physics in STAR</vt:lpstr>
      <vt:lpstr>Overview</vt:lpstr>
      <vt:lpstr>Motivation for Studying Heavy Quarks</vt:lpstr>
      <vt:lpstr>STAR experiment</vt:lpstr>
      <vt:lpstr>D meson signal in p+p 200 GeV</vt:lpstr>
      <vt:lpstr>D0 and D* pT spectra in p+p 200 GeV</vt:lpstr>
      <vt:lpstr>Charm cross section vs. Nbin</vt:lpstr>
      <vt:lpstr>Quarkonium Production</vt:lpstr>
      <vt:lpstr>Muon Telescope Detector (MTD)</vt:lpstr>
      <vt:lpstr>Quarkonium from MTD</vt:lpstr>
      <vt:lpstr>Measure charm correlation with MTD upgrade: ccbare+</vt:lpstr>
      <vt:lpstr>Heavy Flavor Tracker (HFT)</vt:lpstr>
      <vt:lpstr>PowerPoint Presentation</vt:lpstr>
      <vt:lpstr>Production and flow of Topological Reconstructed Charm</vt:lpstr>
      <vt:lpstr>BJ/ + X with HFT+TPC+MTD</vt:lpstr>
      <vt:lpstr>HFT Project Status</vt:lpstr>
      <vt:lpstr>Summary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Physics in STAR</dc:title>
  <dc:creator>flemming videbaek</dc:creator>
  <cp:lastModifiedBy>flemming videbaek</cp:lastModifiedBy>
  <cp:revision>47</cp:revision>
  <cp:lastPrinted>2012-05-25T20:20:16Z</cp:lastPrinted>
  <dcterms:created xsi:type="dcterms:W3CDTF">2012-05-11T22:35:15Z</dcterms:created>
  <dcterms:modified xsi:type="dcterms:W3CDTF">2012-05-29T02:23:25Z</dcterms:modified>
</cp:coreProperties>
</file>