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19456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Status Summary of STAR Higher Moments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 high energy nuclear collisions we have clear evidence at QGP at vanishing </a:t>
            </a:r>
            <a:r>
              <a:rPr i="1" sz="2200"/>
              <a:t>μ</a:t>
            </a:r>
            <a:r>
              <a:rPr baseline="-5999" sz="2200"/>
              <a:t>B</a:t>
            </a:r>
            <a:endParaRPr sz="2200"/>
          </a:p>
          <a:p>
            <a:pPr lvl="0">
              <a:defRPr sz="1800"/>
            </a:pPr>
            <a:r>
              <a:rPr sz="2200"/>
              <a:t>There is a phase transition  …at the high baryon region, model calculations speculate a first-order phase transition. </a:t>
            </a:r>
            <a:endParaRPr sz="2200"/>
          </a:p>
          <a:p>
            <a:pPr lvl="0">
              <a:defRPr sz="1800"/>
            </a:pPr>
            <a:r>
              <a:rPr sz="2200"/>
              <a:t>If both are true, there must be a critical point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8653" indent="-268653">
              <a:buSzPct val="75000"/>
              <a:buChar char="•"/>
              <a:defRPr sz="1800"/>
            </a:pPr>
            <a:r>
              <a:rPr sz="2200"/>
              <a:t>Allows to link experiments with theory calculations</a:t>
            </a:r>
            <a:endParaRPr sz="2200"/>
          </a:p>
          <a:p>
            <a:pPr lvl="0" marL="268653" indent="-268653">
              <a:buSzPct val="75000"/>
              <a:buChar char="•"/>
              <a:defRPr sz="1800"/>
            </a:pPr>
            <a:r>
              <a:rPr sz="2200"/>
              <a:t>Thermodynamical comparison with Statistical model allows extraction of Temperature and mu_B only on first order → here more orders</a:t>
            </a:r>
            <a:endParaRPr sz="2200"/>
          </a:p>
          <a:p>
            <a:pPr lvl="0" marL="268653" indent="-268653">
              <a:buSzPct val="75000"/>
              <a:buChar char="•"/>
              <a:defRPr sz="1800"/>
            </a:pPr>
            <a:r>
              <a:rPr sz="2200"/>
              <a:t>Partition function describes Thermodynamical system </a:t>
            </a:r>
            <a:endParaRPr sz="2200"/>
          </a:p>
          <a:p>
            <a:pPr lvl="1" marL="903653" indent="-268653">
              <a:buSzPct val="75000"/>
              <a:buChar char="•"/>
              <a:defRPr sz="1800"/>
            </a:pPr>
            <a:r>
              <a:rPr sz="2200"/>
              <a:t>→ susceptibility → allows to be tested by experiment</a:t>
            </a:r>
            <a:endParaRPr sz="2200"/>
          </a:p>
          <a:p>
            <a:pPr lvl="0">
              <a:defRPr sz="1800"/>
            </a:pPr>
            <a:r>
              <a:rPr sz="2200"/>
              <a:t>Look for critical behavior</a:t>
            </a:r>
            <a:endParaRPr sz="2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We show as an example the 14.5 data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19.6 GeV is 1.88 sigma from baseline 1</a:t>
            </a:r>
            <a:endParaRPr sz="2200"/>
          </a:p>
          <a:p>
            <a:pPr lvl="0">
              <a:defRPr sz="1800"/>
            </a:pPr>
            <a:r>
              <a:rPr sz="2200"/>
              <a:t>27 GeV is 3.0 sigma from baseline 1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600200" y="2754630"/>
            <a:ext cx="18745201" cy="418338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600200" y="7052309"/>
            <a:ext cx="18745201" cy="142875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20730953" y="12807043"/>
            <a:ext cx="1000680" cy="4597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571500" y="9189719"/>
            <a:ext cx="20802601" cy="180594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571500" y="11052809"/>
            <a:ext cx="20802601" cy="142875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1600200" y="4766310"/>
            <a:ext cx="18745201" cy="41833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485900" y="1680210"/>
            <a:ext cx="9201151" cy="5052061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1485900" y="6846569"/>
            <a:ext cx="9201151" cy="518922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520190" y="1543050"/>
            <a:ext cx="18905220" cy="20574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520190" y="1543050"/>
            <a:ext cx="18905220" cy="20574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520190" y="3600450"/>
            <a:ext cx="9006840" cy="8286750"/>
          </a:xfrm>
          <a:prstGeom prst="rect">
            <a:avLst/>
          </a:prstGeom>
        </p:spPr>
        <p:txBody>
          <a:bodyPr anchor="ctr"/>
          <a:lstStyle>
            <a:lvl1pPr marL="546382" indent="-546382">
              <a:spcBef>
                <a:spcPts val="4500"/>
              </a:spcBef>
              <a:buSzPct val="75000"/>
              <a:buChar char="•"/>
              <a:defRPr sz="4400"/>
            </a:lvl1pPr>
            <a:lvl2pPr marL="1105182" indent="-546382">
              <a:spcBef>
                <a:spcPts val="4500"/>
              </a:spcBef>
              <a:buSzPct val="75000"/>
              <a:buChar char="•"/>
              <a:defRPr sz="4400"/>
            </a:lvl2pPr>
            <a:lvl3pPr marL="1663982" indent="-546382">
              <a:spcBef>
                <a:spcPts val="4500"/>
              </a:spcBef>
              <a:buSzPct val="75000"/>
              <a:buChar char="•"/>
              <a:defRPr sz="4400"/>
            </a:lvl3pPr>
            <a:lvl4pPr marL="2222782" indent="-546382">
              <a:spcBef>
                <a:spcPts val="4500"/>
              </a:spcBef>
              <a:buSzPct val="75000"/>
              <a:buChar char="•"/>
              <a:defRPr sz="4400"/>
            </a:lvl4pPr>
            <a:lvl5pPr marL="2781582" indent="-546382">
              <a:spcBef>
                <a:spcPts val="4500"/>
              </a:spcBef>
              <a:buSzPct val="75000"/>
              <a:buChar char="•"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body" idx="1"/>
          </p:nvPr>
        </p:nvSpPr>
        <p:spPr>
          <a:xfrm>
            <a:off x="1520190" y="2286000"/>
            <a:ext cx="18905220" cy="9132570"/>
          </a:xfrm>
          <a:prstGeom prst="rect">
            <a:avLst/>
          </a:prstGeom>
        </p:spPr>
        <p:txBody>
          <a:bodyPr anchor="ctr"/>
          <a:lstStyle>
            <a:lvl1pPr>
              <a:buSzPct val="75000"/>
              <a:buChar char="•"/>
            </a:lvl1pPr>
            <a:lvl2pPr>
              <a:buSzPct val="75000"/>
              <a:buChar char="•"/>
            </a:lvl2pPr>
            <a:lvl3pPr>
              <a:buSzPct val="75000"/>
              <a:buChar char="•"/>
            </a:lvl3pPr>
            <a:lvl4pPr>
              <a:buSzPct val="75000"/>
              <a:buChar char="•"/>
            </a:lvl4pPr>
            <a:lvl5pPr>
              <a:buSzPct val="75000"/>
              <a:buChar char="•"/>
            </a:lvl5pPr>
          </a:lstStyle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75255" y="349250"/>
            <a:ext cx="21195090" cy="14926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75255" y="2305050"/>
            <a:ext cx="21082576" cy="10305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20562645" y="13073459"/>
            <a:ext cx="700055" cy="459741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" name="Shape 5"/>
          <p:cNvSpPr/>
          <p:nvPr/>
        </p:nvSpPr>
        <p:spPr>
          <a:xfrm>
            <a:off x="279400" y="13073460"/>
            <a:ext cx="2154225" cy="4597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2400"/>
            </a:lvl1pPr>
          </a:lstStyle>
          <a:p>
            <a:pPr lvl="0">
              <a:defRPr sz="1800"/>
            </a:pPr>
            <a:r>
              <a:rPr sz="2400"/>
              <a:t>Jochen Thäder</a:t>
            </a:r>
          </a:p>
        </p:txBody>
      </p:sp>
      <p:sp>
        <p:nvSpPr>
          <p:cNvPr id="6" name="Shape 6"/>
          <p:cNvSpPr/>
          <p:nvPr/>
        </p:nvSpPr>
        <p:spPr>
          <a:xfrm>
            <a:off x="9650171" y="13073460"/>
            <a:ext cx="2645258" cy="4597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Quark Matter 2015</a:t>
            </a:r>
          </a:p>
        </p:txBody>
      </p:sp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3229" y="12560300"/>
            <a:ext cx="4161982" cy="1104313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1118626" y="13073460"/>
            <a:ext cx="612548" cy="4597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/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825500">
        <a:defRPr sz="11200">
          <a:latin typeface="+mn-lt"/>
          <a:ea typeface="+mn-ea"/>
          <a:cs typeface="+mn-cs"/>
          <a:sym typeface="Helvetica Light"/>
        </a:defRPr>
      </a:lvl1pPr>
      <a:lvl2pPr indent="228600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800"/>
        </a:spcBef>
        <a:buSzPct val="50000"/>
        <a:buBlip>
          <a:blip r:embed="rId2"/>
        </a:buBlip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t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8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5" Type="http://schemas.openxmlformats.org/officeDocument/2006/relationships/image" Target="../media/image1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Relationship Id="rId3" Type="http://schemas.openxmlformats.org/officeDocument/2006/relationships/image" Target="../media/image1.png"/><Relationship Id="rId4" Type="http://schemas.openxmlformats.org/officeDocument/2006/relationships/image" Target="../media/image14.tif"/><Relationship Id="rId5" Type="http://schemas.openxmlformats.org/officeDocument/2006/relationships/image" Target="../media/image15.tif"/><Relationship Id="rId6" Type="http://schemas.openxmlformats.org/officeDocument/2006/relationships/image" Target="../media/image1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600200" y="2978983"/>
            <a:ext cx="18745201" cy="3287634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b="1" sz="8300">
                <a:latin typeface="Helvetica"/>
                <a:ea typeface="Helvetica"/>
                <a:cs typeface="Helvetica"/>
                <a:sym typeface="Helvetica"/>
              </a:rPr>
              <a:t>Higher Moments of </a:t>
            </a:r>
            <a:endParaRPr b="1" sz="83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8300">
                <a:latin typeface="Helvetica"/>
                <a:ea typeface="Helvetica"/>
                <a:cs typeface="Helvetica"/>
                <a:sym typeface="Helvetica"/>
              </a:rPr>
              <a:t>Net-Particle Multiplicity Distributions 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1600200" y="7836038"/>
            <a:ext cx="18978563" cy="58349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6100">
                <a:latin typeface="Helvetica"/>
                <a:ea typeface="Helvetica"/>
                <a:cs typeface="Helvetica"/>
                <a:sym typeface="Helvetica"/>
              </a:rPr>
              <a:t>Jochen Thäder</a:t>
            </a:r>
            <a:endParaRPr b="1" sz="61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5000"/>
              <a:t>on behalf of the STAR Collaboration</a:t>
            </a: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r>
              <a:rPr sz="5000"/>
              <a:t>Lawrence Berkeley National Laboratory</a:t>
            </a: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r>
              <a:rPr sz="5000"/>
              <a:t> </a:t>
            </a:r>
            <a:r>
              <a:rPr i="1" sz="4500"/>
              <a:t>Quark Matter 2015, Kobe, Japan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4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231" y="12135325"/>
            <a:ext cx="5220840" cy="1456285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67472" y="12185046"/>
            <a:ext cx="5314909" cy="1410224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82875" y="220714"/>
            <a:ext cx="2311613" cy="1972577"/>
          </a:xfrm>
          <a:prstGeom prst="rect">
            <a:avLst/>
          </a:prstGeom>
          <a:ln w="3175">
            <a:miter lim="400000"/>
          </a:ln>
        </p:spPr>
      </p:pic>
      <p:pic>
        <p:nvPicPr>
          <p:cNvPr id="45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19" y="-14153"/>
            <a:ext cx="3551779" cy="206959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Corrected Cumulants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Au+Au collisions at √s</a:t>
            </a:r>
            <a:r>
              <a:rPr b="1" baseline="-5999" sz="3759">
                <a:latin typeface="Helvetica"/>
                <a:ea typeface="Helvetica"/>
                <a:cs typeface="Helvetica"/>
                <a:sym typeface="Helvetica"/>
              </a:rPr>
              <a:t>NN</a:t>
            </a: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 = 14.5 GeV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34" name="cancumulan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949" y="1965869"/>
            <a:ext cx="20229138" cy="7991759"/>
          </a:xfrm>
          <a:prstGeom prst="rect">
            <a:avLst/>
          </a:prstGeom>
          <a:ln w="3175">
            <a:miter lim="400000"/>
          </a:ln>
        </p:spPr>
      </p:pic>
      <p:sp>
        <p:nvSpPr>
          <p:cNvPr id="135" name="Shape 135"/>
          <p:cNvSpPr/>
          <p:nvPr>
            <p:ph type="body" idx="1"/>
          </p:nvPr>
        </p:nvSpPr>
        <p:spPr>
          <a:xfrm>
            <a:off x="375255" y="10081713"/>
            <a:ext cx="21082576" cy="2528594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/>
            </a:pPr>
            <a:r>
              <a:rPr sz="5200"/>
              <a:t>Correction smallest for net-protons for all cumulants</a:t>
            </a:r>
            <a:endParaRPr sz="5200"/>
          </a:p>
          <a:p>
            <a:pPr lvl="0">
              <a:buBlip>
                <a:blip r:embed="rId3"/>
              </a:buBlip>
              <a:defRPr sz="1800"/>
            </a:pPr>
            <a:r>
              <a:rPr sz="5200"/>
              <a:t>Corrections approximately flat with &lt;</a:t>
            </a:r>
            <a:r>
              <a:rPr i="1" sz="5200"/>
              <a:t>N</a:t>
            </a:r>
            <a:r>
              <a:rPr baseline="-5999" sz="5200"/>
              <a:t>part</a:t>
            </a:r>
            <a:r>
              <a:rPr sz="5200"/>
              <a:t>&gt;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318998" y="349249"/>
            <a:ext cx="21195090" cy="1492648"/>
          </a:xfrm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Net-Charge – Δη Dependence 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Au+Au collisions at √s</a:t>
            </a:r>
            <a:r>
              <a:rPr b="1" baseline="-5999" sz="3759">
                <a:latin typeface="Helvetica"/>
                <a:ea typeface="Helvetica"/>
                <a:cs typeface="Helvetica"/>
                <a:sym typeface="Helvetica"/>
              </a:rPr>
              <a:t>NN</a:t>
            </a: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 = 14.5 GeV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12250397" y="2305050"/>
            <a:ext cx="9207434" cy="10305257"/>
          </a:xfrm>
          <a:prstGeom prst="rect">
            <a:avLst/>
          </a:prstGeom>
        </p:spPr>
        <p:txBody>
          <a:bodyPr/>
          <a:lstStyle/>
          <a:p>
            <a:pPr lvl="0" marL="501650" indent="-501650" defTabSz="652145">
              <a:spcBef>
                <a:spcPts val="4500"/>
              </a:spcBef>
              <a:buBlip>
                <a:blip r:embed="rId2"/>
              </a:buBlip>
              <a:defRPr sz="1800"/>
            </a:pPr>
            <a:r>
              <a:rPr sz="4108"/>
              <a:t>∆η dependence </a:t>
            </a:r>
            <a:br>
              <a:rPr sz="4108"/>
            </a:br>
            <a:r>
              <a:rPr sz="4108"/>
              <a:t>of fluctuation </a:t>
            </a:r>
            <a:br>
              <a:rPr sz="4108"/>
            </a:br>
            <a:r>
              <a:rPr sz="4108"/>
              <a:t>observables </a:t>
            </a:r>
            <a:br>
              <a:rPr sz="4108"/>
            </a:br>
            <a:r>
              <a:rPr sz="4108"/>
              <a:t>encode history </a:t>
            </a:r>
            <a:br>
              <a:rPr sz="4108"/>
            </a:br>
            <a:r>
              <a:rPr sz="4108"/>
              <a:t>of the hot medium</a:t>
            </a:r>
            <a:endParaRPr sz="4108"/>
          </a:p>
          <a:p>
            <a:pPr lvl="0" marL="501650" indent="-501650" defTabSz="652145">
              <a:spcBef>
                <a:spcPts val="4500"/>
              </a:spcBef>
              <a:buBlip>
                <a:blip r:embed="rId2"/>
              </a:buBlip>
              <a:defRPr sz="1800"/>
            </a:pPr>
            <a:r>
              <a:rPr sz="4108"/>
              <a:t>Smooth trend for σ</a:t>
            </a:r>
            <a:r>
              <a:rPr baseline="31999" sz="4108"/>
              <a:t>2</a:t>
            </a:r>
            <a:r>
              <a:rPr sz="4108"/>
              <a:t>/M, Sσ and κσ</a:t>
            </a:r>
            <a:r>
              <a:rPr baseline="31999" sz="4108"/>
              <a:t>2</a:t>
            </a:r>
            <a:r>
              <a:rPr sz="4108"/>
              <a:t> with increasing Δη</a:t>
            </a:r>
            <a:endParaRPr sz="4108"/>
          </a:p>
          <a:p>
            <a:pPr lvl="1" marL="1003300" indent="-501650" defTabSz="652145">
              <a:spcBef>
                <a:spcPts val="2300"/>
              </a:spcBef>
              <a:buBlip>
                <a:blip r:embed="rId2"/>
              </a:buBlip>
              <a:defRPr sz="1800"/>
            </a:pPr>
            <a:r>
              <a:rPr sz="4108"/>
              <a:t>Different trend of κσ</a:t>
            </a:r>
            <a:r>
              <a:rPr baseline="31999" sz="4108"/>
              <a:t>2</a:t>
            </a:r>
            <a:r>
              <a:rPr sz="4108"/>
              <a:t> for central and peripheral collisions vs Δη </a:t>
            </a:r>
            <a:endParaRPr sz="4108"/>
          </a:p>
          <a:p>
            <a:pPr lvl="0" marL="501650" indent="-501650" defTabSz="652145">
              <a:spcBef>
                <a:spcPts val="4500"/>
              </a:spcBef>
              <a:buBlip>
                <a:blip r:embed="rId2"/>
              </a:buBlip>
              <a:defRPr sz="1800"/>
            </a:pPr>
            <a:r>
              <a:rPr sz="4108"/>
              <a:t>The smaller the ∆η window, the closer to poisson expectation</a:t>
            </a:r>
            <a:endParaRPr sz="4108"/>
          </a:p>
          <a:p>
            <a:pPr lvl="0" marL="501650" indent="-501650" defTabSz="652145">
              <a:spcBef>
                <a:spcPts val="4500"/>
              </a:spcBef>
              <a:buBlip>
                <a:blip r:embed="rId2"/>
              </a:buBlip>
              <a:defRPr sz="1800"/>
            </a:pPr>
            <a:r>
              <a:rPr sz="4108"/>
              <a:t>Ordering in Δη vs &lt;</a:t>
            </a:r>
            <a:r>
              <a:rPr i="1" sz="4108"/>
              <a:t>N</a:t>
            </a:r>
            <a:r>
              <a:rPr baseline="-5999" sz="4108"/>
              <a:t>part</a:t>
            </a:r>
            <a:r>
              <a:rPr sz="4108"/>
              <a:t>&gt;  for σ</a:t>
            </a:r>
            <a:r>
              <a:rPr baseline="31999" sz="4108"/>
              <a:t>2</a:t>
            </a:r>
            <a:r>
              <a:rPr sz="4108"/>
              <a:t>/M, Sσ and κσ</a:t>
            </a:r>
            <a:r>
              <a:rPr baseline="31999" sz="4108"/>
              <a:t>2</a:t>
            </a:r>
            <a:r>
              <a:rPr sz="4108"/>
              <a:t> observed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40" name="canDeltaEta_Ratio_twoeff_11_14GeV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588" y="1855172"/>
            <a:ext cx="6932817" cy="11205013"/>
          </a:xfrm>
          <a:prstGeom prst="rect">
            <a:avLst/>
          </a:prstGeom>
          <a:ln w="3175">
            <a:miter lim="400000"/>
          </a:ln>
        </p:spPr>
      </p:pic>
      <p:pic>
        <p:nvPicPr>
          <p:cNvPr id="141" name="canEta_Ratio_twoeff_11_2_14GeV.pdf"/>
          <p:cNvPicPr/>
          <p:nvPr/>
        </p:nvPicPr>
        <p:blipFill>
          <a:blip r:embed="rId4">
            <a:extLst/>
          </a:blip>
          <a:srcRect l="12620" t="0" r="10594" b="0"/>
          <a:stretch>
            <a:fillRect/>
          </a:stretch>
        </p:blipFill>
        <p:spPr>
          <a:xfrm>
            <a:off x="6596769" y="1855192"/>
            <a:ext cx="5323323" cy="11205012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3997542" y="116403"/>
            <a:ext cx="7850252" cy="19583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000"/>
              <a:t>S. Jeon, V. Koch, arXiv:hep-ph/0304012</a:t>
            </a:r>
            <a:endParaRPr sz="3000"/>
          </a:p>
          <a:p>
            <a:pPr lvl="0" algn="l">
              <a:defRPr sz="1800"/>
            </a:pPr>
            <a:r>
              <a:rPr sz="3000"/>
              <a:t>V. Koch, arXiv:0810.2520</a:t>
            </a:r>
            <a:endParaRPr sz="3000"/>
          </a:p>
          <a:p>
            <a:pPr lvl="0" algn="l">
              <a:defRPr sz="1800"/>
            </a:pPr>
            <a:r>
              <a:rPr sz="3000"/>
              <a:t>M. Kitazawa, Nucl. Phys. A942 (2015) 65-96 </a:t>
            </a:r>
            <a:endParaRPr sz="3000"/>
          </a:p>
          <a:p>
            <a:pPr lvl="0" algn="l">
              <a:defRPr sz="1800"/>
            </a:pPr>
            <a:r>
              <a:rPr sz="3000"/>
              <a:t>M. Sakaida et al, PRC90 (2014) 6, 064911 </a:t>
            </a:r>
          </a:p>
        </p:txBody>
      </p:sp>
      <p:sp>
        <p:nvSpPr>
          <p:cNvPr id="143" name="Shape 143"/>
          <p:cNvSpPr/>
          <p:nvPr/>
        </p:nvSpPr>
        <p:spPr>
          <a:xfrm>
            <a:off x="22746041" y="5880826"/>
            <a:ext cx="256541" cy="437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i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/>
            </a:pPr>
            <a:r>
              <a:rPr i="1" sz="2400"/>
              <a:t>z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17624448" y="2640879"/>
            <a:ext cx="4325821" cy="3201093"/>
            <a:chOff x="0" y="485174"/>
            <a:chExt cx="4325820" cy="3201092"/>
          </a:xfrm>
        </p:grpSpPr>
        <p:sp>
          <p:nvSpPr>
            <p:cNvPr id="144" name="Shape 144"/>
            <p:cNvSpPr/>
            <p:nvPr/>
          </p:nvSpPr>
          <p:spPr>
            <a:xfrm flipH="1" rot="10800000">
              <a:off x="1694604" y="767623"/>
              <a:ext cx="697417" cy="2302872"/>
            </a:xfrm>
            <a:prstGeom prst="triangle">
              <a:avLst/>
            </a:prstGeom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3027218"/>
              <a:ext cx="432582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2053328" y="485174"/>
              <a:ext cx="1" cy="32010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1565390" y="955923"/>
              <a:ext cx="2199725" cy="26578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307163" y="934285"/>
              <a:ext cx="2199725" cy="26578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454112" y="923335"/>
              <a:ext cx="3249931" cy="141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0"/>
                  </a:moveTo>
                  <a:cubicBezTo>
                    <a:pt x="3693" y="11208"/>
                    <a:pt x="7144" y="21515"/>
                    <a:pt x="10744" y="21558"/>
                  </a:cubicBezTo>
                  <a:cubicBezTo>
                    <a:pt x="14344" y="21600"/>
                    <a:pt x="17795" y="10606"/>
                    <a:pt x="21600" y="255"/>
                  </a:cubicBezTo>
                </a:path>
              </a:pathLst>
            </a:custGeom>
            <a:noFill/>
            <a:ln w="25400" cap="flat">
              <a:solidFill>
                <a:srgbClr val="9A403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35593" y="767623"/>
              <a:ext cx="3249930" cy="109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0"/>
                  </a:moveTo>
                  <a:cubicBezTo>
                    <a:pt x="3693" y="11208"/>
                    <a:pt x="7144" y="21515"/>
                    <a:pt x="10744" y="21558"/>
                  </a:cubicBezTo>
                  <a:cubicBezTo>
                    <a:pt x="14344" y="21600"/>
                    <a:pt x="17795" y="10606"/>
                    <a:pt x="21600" y="255"/>
                  </a:cubicBezTo>
                </a:path>
              </a:pathLst>
            </a:custGeom>
            <a:noFill/>
            <a:ln w="25400" cap="flat">
              <a:solidFill>
                <a:srgbClr val="9A403E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2" name="Shape 152"/>
          <p:cNvSpPr/>
          <p:nvPr/>
        </p:nvSpPr>
        <p:spPr>
          <a:xfrm flipV="1">
            <a:off x="23625458" y="2990054"/>
            <a:ext cx="208927" cy="46064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18546216" y="2580148"/>
            <a:ext cx="794132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1" algn="l">
              <a:spcBef>
                <a:spcPts val="3000"/>
              </a:spcBef>
              <a:defRPr sz="1800"/>
            </a:pPr>
            <a:r>
              <a:rPr sz="3000"/>
              <a:t>Δη</a:t>
            </a:r>
          </a:p>
        </p:txBody>
      </p:sp>
      <p:sp>
        <p:nvSpPr>
          <p:cNvPr id="154" name="Shape 154"/>
          <p:cNvSpPr/>
          <p:nvPr/>
        </p:nvSpPr>
        <p:spPr>
          <a:xfrm>
            <a:off x="19212755" y="2161342"/>
            <a:ext cx="438659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1" algn="l">
              <a:spcBef>
                <a:spcPts val="3000"/>
              </a:spcBef>
              <a:defRPr sz="1800"/>
            </a:pPr>
            <a:r>
              <a:rPr sz="3000"/>
              <a:t>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318998" y="349249"/>
            <a:ext cx="21195090" cy="1492648"/>
          </a:xfrm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Corrected Cumulant Ratio of Net-Charge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Collision Energy Dependence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7552541" y="2305050"/>
            <a:ext cx="13905290" cy="1030525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/>
            </a:pPr>
            <a:r>
              <a:rPr sz="5200"/>
              <a:t>14.5 GeV data-point added to published</a:t>
            </a:r>
            <a:br>
              <a:rPr sz="5200"/>
            </a:br>
            <a:r>
              <a:rPr i="1" sz="5200"/>
              <a:t>Phys. Rev. Lett. 113, 092301 (2014)</a:t>
            </a:r>
            <a:r>
              <a:rPr sz="5200"/>
              <a:t> </a:t>
            </a:r>
            <a:endParaRPr sz="5200"/>
          </a:p>
          <a:p>
            <a:pPr lvl="1">
              <a:spcBef>
                <a:spcPts val="3000"/>
              </a:spcBef>
              <a:buBlip>
                <a:blip r:embed="rId2"/>
              </a:buBlip>
              <a:defRPr sz="1800"/>
            </a:pPr>
            <a:r>
              <a:rPr sz="5200"/>
              <a:t>Fits well into trends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sz="5200"/>
              <a:t>σ</a:t>
            </a:r>
            <a:r>
              <a:rPr baseline="31999" sz="5200"/>
              <a:t>2</a:t>
            </a:r>
            <a:r>
              <a:rPr sz="5200"/>
              <a:t>/M increases with increasing collision energy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sz="5200"/>
              <a:t>For most central collisions (0-5%), κσ</a:t>
            </a:r>
            <a:r>
              <a:rPr baseline="31999" sz="5200"/>
              <a:t>2</a:t>
            </a:r>
            <a:r>
              <a:rPr sz="5200"/>
              <a:t> and </a:t>
            </a:r>
            <a:br>
              <a:rPr sz="5200"/>
            </a:br>
            <a:r>
              <a:rPr sz="5200"/>
              <a:t>Sσ/Skellam are consistent with unity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sz="5200"/>
              <a:t>UrQMD (no Critical Point), shows no energy dependence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59" name="canratioNetChargeVsEnerg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588" y="1855172"/>
            <a:ext cx="6932817" cy="1120501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318998" y="349249"/>
            <a:ext cx="21195090" cy="1492648"/>
          </a:xfrm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Corrected Cumulant Ratio of Net-Kaon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Collision Energy Dependence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7552541" y="2305050"/>
            <a:ext cx="13905290" cy="9489759"/>
          </a:xfrm>
          <a:prstGeom prst="rect">
            <a:avLst/>
          </a:prstGeom>
        </p:spPr>
        <p:txBody>
          <a:bodyPr/>
          <a:lstStyle/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σ</a:t>
            </a:r>
            <a:r>
              <a:rPr baseline="31999" sz="4992"/>
              <a:t>2</a:t>
            </a:r>
            <a:r>
              <a:rPr sz="4992"/>
              <a:t>/M increases with energy </a:t>
            </a:r>
            <a:endParaRPr sz="4992"/>
          </a:p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σ</a:t>
            </a:r>
            <a:r>
              <a:rPr baseline="31999" sz="4992"/>
              <a:t>2</a:t>
            </a:r>
            <a:r>
              <a:rPr sz="4992"/>
              <a:t>/M and Sσ/Skellam are consistent with the Poisson expectation for most central collisions</a:t>
            </a:r>
            <a:endParaRPr sz="4992"/>
          </a:p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For most central collisions (0-5%), κσ</a:t>
            </a:r>
            <a:r>
              <a:rPr baseline="31999" sz="4992"/>
              <a:t>2</a:t>
            </a:r>
            <a:r>
              <a:rPr sz="4992"/>
              <a:t> is consistent with unity (= Poisson expectation)</a:t>
            </a:r>
            <a:endParaRPr sz="4992"/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sz="4992"/>
              <a:t>More statistics needed</a:t>
            </a:r>
            <a:endParaRPr sz="4992"/>
          </a:p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UrQMD (no Critical Point), shows no energy dependence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64" name="canratioNetKaonVsEnerg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588" y="1855172"/>
            <a:ext cx="6932817" cy="11205013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7837941" y="11379511"/>
            <a:ext cx="3678770" cy="10439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See Poster Ji Xu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Board ID 0127, Ex4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318998" y="349249"/>
            <a:ext cx="21195090" cy="1492648"/>
          </a:xfrm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Corrected Cumulant Ratio of Net-Proton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Collision Energy Dependence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7552541" y="2305050"/>
            <a:ext cx="13905290" cy="10305257"/>
          </a:xfrm>
          <a:prstGeom prst="rect">
            <a:avLst/>
          </a:prstGeom>
        </p:spPr>
        <p:txBody>
          <a:bodyPr/>
          <a:lstStyle/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σ</a:t>
            </a:r>
            <a:r>
              <a:rPr baseline="31999" sz="4004"/>
              <a:t>2</a:t>
            </a:r>
            <a:r>
              <a:rPr sz="4004"/>
              <a:t>/M increases with increasing energy, consistent with Poisson expectation</a:t>
            </a:r>
            <a:endParaRPr sz="4004"/>
          </a:p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Sσ/Skellam increases with increasing energy</a:t>
            </a:r>
            <a:endParaRPr sz="4004"/>
          </a:p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Non-monotonic behavior of net-proton κσ</a:t>
            </a:r>
            <a:r>
              <a:rPr baseline="31999" sz="4004"/>
              <a:t>2</a:t>
            </a:r>
            <a:r>
              <a:rPr sz="4004"/>
              <a:t> seen in top 5% central collisions</a:t>
            </a:r>
            <a:endParaRPr sz="4004"/>
          </a:p>
          <a:p>
            <a:pPr lvl="1" marL="977900" indent="-488950" defTabSz="635634">
              <a:spcBef>
                <a:spcPts val="2300"/>
              </a:spcBef>
              <a:buBlip>
                <a:blip r:embed="rId3"/>
              </a:buBlip>
              <a:defRPr sz="1800"/>
            </a:pPr>
            <a:r>
              <a:rPr sz="4004"/>
              <a:t>5-10% central collisions in between </a:t>
            </a:r>
            <a:endParaRPr sz="4004"/>
          </a:p>
          <a:p>
            <a:pPr lvl="1" marL="977900" indent="-488950" defTabSz="635634">
              <a:spcBef>
                <a:spcPts val="2300"/>
              </a:spcBef>
              <a:buBlip>
                <a:blip r:embed="rId3"/>
              </a:buBlip>
              <a:defRPr sz="1800"/>
            </a:pPr>
            <a:r>
              <a:rPr sz="4004"/>
              <a:t>→ however: smooth trend in centrality </a:t>
            </a:r>
            <a:endParaRPr sz="4004"/>
          </a:p>
          <a:p>
            <a:pPr lvl="1" marL="977900" indent="-488950" defTabSz="635634">
              <a:spcBef>
                <a:spcPts val="2300"/>
              </a:spcBef>
              <a:buBlip>
                <a:blip r:embed="rId3"/>
              </a:buBlip>
              <a:defRPr sz="1800"/>
            </a:pPr>
            <a:r>
              <a:rPr sz="4004"/>
              <a:t>Peripheral collisions show smooth trend</a:t>
            </a:r>
            <a:endParaRPr sz="4004"/>
          </a:p>
          <a:p>
            <a:pPr lvl="1" marL="977900" indent="-488950" defTabSz="635634">
              <a:spcBef>
                <a:spcPts val="2300"/>
              </a:spcBef>
              <a:buBlip>
                <a:blip r:embed="rId3"/>
              </a:buBlip>
              <a:defRPr sz="1800"/>
            </a:pPr>
            <a:r>
              <a:rPr sz="4004"/>
              <a:t>Detailed extensive studies have been carried out and are still in progress</a:t>
            </a:r>
            <a:endParaRPr sz="4004"/>
          </a:p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UrQMD (no Critical Point), shows suppression at lower energies - due to baryon number conservation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70" name="canratioNetProtonVsEnergy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588" y="1855172"/>
            <a:ext cx="6932817" cy="1120501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Plans for Beam Energy Scan Phase II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(2019-2020)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sp>
        <p:nvSpPr>
          <p:cNvPr id="176" name="Shape 176"/>
          <p:cNvSpPr/>
          <p:nvPr/>
        </p:nvSpPr>
        <p:spPr>
          <a:xfrm>
            <a:off x="282255" y="10131266"/>
            <a:ext cx="5200017" cy="2834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iTPC Upgrade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Replace aging wires</a:t>
            </a:r>
            <a:endParaRPr sz="3000"/>
          </a:p>
          <a:p>
            <a:pPr lvl="0" algn="l">
              <a:defRPr sz="1800"/>
            </a:pPr>
            <a:r>
              <a:rPr sz="3000"/>
              <a:t>Full pad coverage </a:t>
            </a:r>
            <a:br>
              <a:rPr sz="3000"/>
            </a:br>
            <a:r>
              <a:rPr sz="3000"/>
              <a:t>→ better dE/dx</a:t>
            </a:r>
            <a:endParaRPr sz="3000"/>
          </a:p>
          <a:p>
            <a:pPr lvl="0" algn="l">
              <a:defRPr sz="1800"/>
            </a:pPr>
            <a:r>
              <a:rPr sz="3000"/>
              <a:t>-1.5 &lt; η &lt; 1.5</a:t>
            </a:r>
            <a:endParaRPr sz="3000"/>
          </a:p>
          <a:p>
            <a:pPr lvl="0" algn="l">
              <a:defRPr sz="1800"/>
            </a:pPr>
            <a:r>
              <a:rPr i="1" sz="3000"/>
              <a:t>p</a:t>
            </a:r>
            <a:r>
              <a:rPr baseline="-5999" sz="3000"/>
              <a:t>T</a:t>
            </a:r>
            <a:r>
              <a:rPr sz="3000"/>
              <a:t> &gt; 60 MeV/c</a:t>
            </a:r>
          </a:p>
        </p:txBody>
      </p:sp>
      <p:sp>
        <p:nvSpPr>
          <p:cNvPr id="177" name="Shape 177"/>
          <p:cNvSpPr/>
          <p:nvPr/>
        </p:nvSpPr>
        <p:spPr>
          <a:xfrm>
            <a:off x="6650781" y="10131266"/>
            <a:ext cx="5200016" cy="2834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EPD Upgrade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Replaces aging BBC</a:t>
            </a:r>
            <a:endParaRPr sz="3000"/>
          </a:p>
          <a:p>
            <a:pPr lvl="0" algn="l">
              <a:defRPr sz="1800"/>
            </a:pPr>
            <a:r>
              <a:rPr sz="3000"/>
              <a:t>Event centrality</a:t>
            </a:r>
            <a:endParaRPr sz="3000"/>
          </a:p>
          <a:p>
            <a:pPr lvl="0" algn="l">
              <a:defRPr sz="1800"/>
            </a:pPr>
            <a:r>
              <a:rPr sz="3000"/>
              <a:t>→ Suppress auto-correlation </a:t>
            </a:r>
            <a:endParaRPr sz="3000"/>
          </a:p>
          <a:p>
            <a:pPr lvl="0" algn="l">
              <a:defRPr sz="1800"/>
            </a:pPr>
            <a:r>
              <a:rPr sz="3000"/>
              <a:t>Better trigger &amp; b/g reduction</a:t>
            </a:r>
            <a:endParaRPr sz="3000"/>
          </a:p>
          <a:p>
            <a:pPr lvl="0" algn="l">
              <a:defRPr sz="1800"/>
            </a:pPr>
            <a:r>
              <a:rPr sz="3000"/>
              <a:t>-4.5 &lt; η &lt; -1.8 ,  1.8 &lt; η &lt; 4.5</a:t>
            </a:r>
          </a:p>
        </p:txBody>
      </p:sp>
      <p:sp>
        <p:nvSpPr>
          <p:cNvPr id="178" name="Shape 178"/>
          <p:cNvSpPr/>
          <p:nvPr/>
        </p:nvSpPr>
        <p:spPr>
          <a:xfrm>
            <a:off x="13862043" y="10131266"/>
            <a:ext cx="5679695" cy="1920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eTOF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Larger rapidity coverage</a:t>
            </a:r>
            <a:endParaRPr sz="3000"/>
          </a:p>
          <a:p>
            <a:pPr lvl="0" algn="l">
              <a:defRPr sz="1800"/>
            </a:pPr>
            <a:r>
              <a:rPr sz="3000"/>
              <a:t>Extends PID in forward direction</a:t>
            </a:r>
            <a:endParaRPr sz="3000"/>
          </a:p>
          <a:p>
            <a:pPr lvl="0" algn="l">
              <a:defRPr sz="1800"/>
            </a:pPr>
            <a:r>
              <a:rPr sz="3000"/>
              <a:t>1.05 &lt; η &lt; 1.5</a:t>
            </a:r>
          </a:p>
        </p:txBody>
      </p:sp>
      <p:pic>
        <p:nvPicPr>
          <p:cNvPr id="179" name="canEstimatedBESIIerror.png"/>
          <p:cNvPicPr/>
          <p:nvPr/>
        </p:nvPicPr>
        <p:blipFill>
          <a:blip r:embed="rId2">
            <a:extLst/>
          </a:blip>
          <a:srcRect l="731" t="7400" r="7884" b="2892"/>
          <a:stretch>
            <a:fillRect/>
          </a:stretch>
        </p:blipFill>
        <p:spPr>
          <a:xfrm>
            <a:off x="13372898" y="1651777"/>
            <a:ext cx="7690012" cy="5991198"/>
          </a:xfrm>
          <a:prstGeom prst="rect">
            <a:avLst/>
          </a:prstGeom>
          <a:ln w="3175">
            <a:miter lim="400000"/>
          </a:ln>
        </p:spPr>
      </p:pic>
      <p:pic>
        <p:nvPicPr>
          <p:cNvPr id="180" name="STAR_MTD_EPD_white_16_to_9B.jpg"/>
          <p:cNvPicPr/>
          <p:nvPr/>
        </p:nvPicPr>
        <p:blipFill>
          <a:blip r:embed="rId3">
            <a:extLst/>
          </a:blip>
          <a:srcRect l="0" t="0" r="0" b="11296"/>
          <a:stretch>
            <a:fillRect/>
          </a:stretch>
        </p:blipFill>
        <p:spPr>
          <a:xfrm>
            <a:off x="704560" y="2743238"/>
            <a:ext cx="12254377" cy="6114384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8121253" y="2806738"/>
            <a:ext cx="1903473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nner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TPC</a:t>
            </a:r>
          </a:p>
        </p:txBody>
      </p:sp>
      <p:sp>
        <p:nvSpPr>
          <p:cNvPr id="182" name="Shape 182"/>
          <p:cNvSpPr/>
          <p:nvPr/>
        </p:nvSpPr>
        <p:spPr>
          <a:xfrm>
            <a:off x="8837279" y="1754264"/>
            <a:ext cx="3915443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vent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lane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etector</a:t>
            </a:r>
          </a:p>
        </p:txBody>
      </p:sp>
      <p:pic>
        <p:nvPicPr>
          <p:cNvPr id="18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7672343">
            <a:off x="9320285" y="3680000"/>
            <a:ext cx="3744350" cy="299399"/>
          </a:xfrm>
          <a:prstGeom prst="rect">
            <a:avLst/>
          </a:prstGeom>
        </p:spPr>
      </p:pic>
      <p:pic>
        <p:nvPicPr>
          <p:cNvPr id="185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995680">
            <a:off x="3479073" y="3291909"/>
            <a:ext cx="5617095" cy="299400"/>
          </a:xfrm>
          <a:prstGeom prst="rect">
            <a:avLst/>
          </a:prstGeom>
        </p:spPr>
      </p:pic>
      <p:pic>
        <p:nvPicPr>
          <p:cNvPr id="187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7791748">
            <a:off x="6991225" y="4205888"/>
            <a:ext cx="2478640" cy="299399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9454136" y="2345022"/>
            <a:ext cx="2298983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ndcap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TOF</a:t>
            </a:r>
          </a:p>
        </p:txBody>
      </p:sp>
      <p:pic>
        <p:nvPicPr>
          <p:cNvPr id="190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8100000">
            <a:off x="7273200" y="4205417"/>
            <a:ext cx="4004170" cy="299399"/>
          </a:xfrm>
          <a:prstGeom prst="rect">
            <a:avLst/>
          </a:prstGeom>
        </p:spPr>
      </p:pic>
      <p:sp>
        <p:nvSpPr>
          <p:cNvPr id="192" name="Shape 192"/>
          <p:cNvSpPr/>
          <p:nvPr/>
        </p:nvSpPr>
        <p:spPr>
          <a:xfrm>
            <a:off x="13755941" y="7680530"/>
            <a:ext cx="7507199" cy="100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Larger rapidity acceptance crucial for further critical point search with net-protons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Summary and Outlook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sz="375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test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/>
            </a:pP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New results for √</a:t>
            </a:r>
            <a:r>
              <a:rPr b="1" i="1" sz="5200"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b="1" baseline="-5999" sz="5200">
                <a:latin typeface="Helvetica"/>
                <a:ea typeface="Helvetica"/>
                <a:cs typeface="Helvetica"/>
                <a:sym typeface="Helvetica"/>
              </a:rPr>
              <a:t>NN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 = 14.5 GeV</a:t>
            </a:r>
            <a:r>
              <a:rPr sz="5200"/>
              <a:t> Au+Au collisions for net-charge, net-kaon, and net-proton 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New results </a:t>
            </a:r>
            <a:r>
              <a:rPr sz="5200"/>
              <a:t>of energy and centrality dependence of </a:t>
            </a:r>
            <a:r>
              <a:rPr b="1" sz="52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net-kaon</a:t>
            </a:r>
            <a:endParaRPr b="1" sz="52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buBlip>
                <a:blip r:embed="rId2"/>
              </a:buBlip>
              <a:defRPr sz="1800"/>
            </a:pPr>
            <a:r>
              <a:rPr sz="5200"/>
              <a:t>Study of 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pseudo-rapidity dependence </a:t>
            </a:r>
            <a:r>
              <a:rPr sz="5200"/>
              <a:t>shows that acceptance is 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crucial</a:t>
            </a:r>
            <a:r>
              <a:rPr sz="5200"/>
              <a:t> for the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 critical point search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Non-monotonic behavior </a:t>
            </a:r>
            <a:r>
              <a:rPr sz="5200"/>
              <a:t>seen in </a:t>
            </a:r>
            <a:r>
              <a:rPr b="1" sz="52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net-proton</a:t>
            </a:r>
            <a:r>
              <a:rPr sz="5200"/>
              <a:t> κσ</a:t>
            </a:r>
            <a:r>
              <a:rPr baseline="31999" sz="5200"/>
              <a:t>2</a:t>
            </a:r>
            <a:r>
              <a:rPr sz="5200"/>
              <a:t> </a:t>
            </a:r>
            <a:endParaRPr sz="5200"/>
          </a:p>
          <a:p>
            <a:pPr lvl="0">
              <a:buBlip>
                <a:blip r:embed="rId2"/>
              </a:buBlip>
              <a:defRPr sz="1800"/>
            </a:pP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RHIC Beam Energy Scan II </a:t>
            </a:r>
            <a:r>
              <a:rPr sz="5200"/>
              <a:t>will bring larger event sample and wider phase-space to 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boost </a:t>
            </a:r>
            <a:r>
              <a:rPr sz="5200"/>
              <a:t>the</a:t>
            </a:r>
            <a:r>
              <a:rPr b="1" sz="5200">
                <a:latin typeface="Helvetica"/>
                <a:ea typeface="Helvetica"/>
                <a:cs typeface="Helvetica"/>
                <a:sym typeface="Helvetica"/>
              </a:rPr>
              <a:t> critical point search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20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0394" y="-40047"/>
            <a:ext cx="24526388" cy="13796094"/>
          </a:xfrm>
          <a:prstGeom prst="rect">
            <a:avLst/>
          </a:prstGeom>
          <a:ln w="3175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7562064" y="8980390"/>
            <a:ext cx="6068093" cy="1297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79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900">
                <a:solidFill>
                  <a:srgbClr val="53585F"/>
                </a:solidFill>
              </a:rPr>
              <a:t>Thank you !!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Search for the QCD Critical Point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Exploring the QCD Phase Diagram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7050" indent="-527050" defTabSz="685165">
              <a:spcBef>
                <a:spcPts val="4800"/>
              </a:spcBef>
              <a:buBlip>
                <a:blip r:embed="rId3"/>
              </a:buBlip>
              <a:defRPr sz="1800"/>
            </a:pPr>
            <a:r>
              <a:rPr sz="4316"/>
              <a:t>Critical Point: Endpoint of the first order phase transition</a:t>
            </a:r>
            <a:endParaRPr sz="4316"/>
          </a:p>
          <a:p>
            <a:pPr lvl="0" marL="527050" indent="-527050" defTabSz="685165">
              <a:spcBef>
                <a:spcPts val="4800"/>
              </a:spcBef>
              <a:buBlip>
                <a:blip r:embed="rId3"/>
              </a:buBlip>
              <a:defRPr sz="1800"/>
            </a:pPr>
            <a:r>
              <a:rPr sz="4316"/>
              <a:t>RHIC Beam Energy Scan Phase 1 (BES I) </a:t>
            </a:r>
            <a:br>
              <a:rPr sz="4316"/>
            </a:br>
            <a:r>
              <a:rPr sz="4316"/>
              <a:t>vary temperature </a:t>
            </a:r>
            <a:r>
              <a:rPr i="1" sz="4316"/>
              <a:t>T</a:t>
            </a:r>
            <a:r>
              <a:rPr sz="4316"/>
              <a:t> and baryon chemical potential </a:t>
            </a:r>
            <a:r>
              <a:rPr i="1" sz="4316"/>
              <a:t>μ</a:t>
            </a:r>
            <a:r>
              <a:rPr baseline="-5999" sz="4316"/>
              <a:t>B</a:t>
            </a:r>
            <a:endParaRPr sz="4316"/>
          </a:p>
          <a:p>
            <a:pPr lvl="0" marL="527050" indent="-527050" defTabSz="685165">
              <a:spcBef>
                <a:spcPts val="4800"/>
              </a:spcBef>
              <a:buBlip>
                <a:blip r:embed="rId3"/>
              </a:buBlip>
              <a:defRPr sz="1800"/>
            </a:pPr>
            <a:r>
              <a:rPr sz="4316"/>
              <a:t>Event-by-event fluctuations of conserved quantities to</a:t>
            </a:r>
            <a:r>
              <a:rPr sz="4316">
                <a:solidFill>
                  <a:srgbClr val="861001"/>
                </a:solidFill>
              </a:rPr>
              <a:t> </a:t>
            </a:r>
            <a:br>
              <a:rPr sz="4316">
                <a:solidFill>
                  <a:srgbClr val="861001"/>
                </a:solidFill>
              </a:rPr>
            </a:br>
            <a:r>
              <a:rPr sz="4316">
                <a:solidFill>
                  <a:srgbClr val="861001"/>
                </a:solidFill>
              </a:rPr>
              <a:t>study of the phase transition</a:t>
            </a:r>
            <a:endParaRPr sz="4316"/>
          </a:p>
          <a:p>
            <a:pPr lvl="1" marL="1054100" indent="-527050" defTabSz="685165">
              <a:spcBef>
                <a:spcPts val="2400"/>
              </a:spcBef>
              <a:buBlip>
                <a:blip r:embed="rId3"/>
              </a:buBlip>
              <a:defRPr sz="1800"/>
            </a:pPr>
            <a:r>
              <a:rPr sz="4316"/>
              <a:t>Charge </a:t>
            </a:r>
            <a:r>
              <a:rPr b="1" sz="4316">
                <a:latin typeface="Helvetica"/>
                <a:ea typeface="Helvetica"/>
                <a:cs typeface="Helvetica"/>
                <a:sym typeface="Helvetica"/>
              </a:rPr>
              <a:t>Q</a:t>
            </a:r>
            <a:r>
              <a:rPr sz="4316"/>
              <a:t> / baryon number </a:t>
            </a:r>
            <a:r>
              <a:rPr b="1" sz="4316">
                <a:latin typeface="Helvetica"/>
                <a:ea typeface="Helvetica"/>
                <a:cs typeface="Helvetica"/>
                <a:sym typeface="Helvetica"/>
              </a:rPr>
              <a:t>B</a:t>
            </a:r>
            <a:r>
              <a:rPr sz="4316"/>
              <a:t> / strangeness </a:t>
            </a:r>
            <a:r>
              <a:rPr b="1" sz="4316">
                <a:latin typeface="Helvetica"/>
                <a:ea typeface="Helvetica"/>
                <a:cs typeface="Helvetica"/>
                <a:sym typeface="Helvetica"/>
              </a:rPr>
              <a:t>S</a:t>
            </a:r>
            <a:endParaRPr sz="4316"/>
          </a:p>
          <a:p>
            <a:pPr lvl="0" marL="527050" indent="-527050" defTabSz="685165">
              <a:spcBef>
                <a:spcPts val="4800"/>
              </a:spcBef>
              <a:buBlip>
                <a:blip r:embed="rId3"/>
              </a:buBlip>
              <a:defRPr sz="1800"/>
            </a:pPr>
            <a:r>
              <a:rPr sz="4316"/>
              <a:t>Experimental observables: </a:t>
            </a:r>
            <a:endParaRPr sz="4316"/>
          </a:p>
          <a:p>
            <a:pPr lvl="1" marL="1054100" indent="-527050" defTabSz="685165">
              <a:spcBef>
                <a:spcPts val="2400"/>
              </a:spcBef>
              <a:buBlip>
                <a:blip r:embed="rId3"/>
              </a:buBlip>
              <a:defRPr sz="1800"/>
            </a:pPr>
            <a:r>
              <a:rPr sz="4316"/>
              <a:t>Cumulants of event-by-event net-particle multiplicity distributions:</a:t>
            </a:r>
            <a:br>
              <a:rPr sz="4316"/>
            </a:br>
            <a:r>
              <a:rPr b="1" sz="4316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Net-charge</a:t>
            </a:r>
            <a:r>
              <a:rPr sz="4316"/>
              <a:t> / </a:t>
            </a:r>
            <a:r>
              <a:rPr b="1" sz="4316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net-proton</a:t>
            </a:r>
            <a:r>
              <a:rPr sz="4316"/>
              <a:t> (proxy for net-baryon) / </a:t>
            </a:r>
            <a:r>
              <a:rPr b="1" sz="4316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net-kaon</a:t>
            </a:r>
            <a:r>
              <a:rPr sz="4316"/>
              <a:t> (proxy for net-strangeness)</a:t>
            </a:r>
            <a:endParaRPr sz="4316"/>
          </a:p>
          <a:p>
            <a:pPr lvl="1" marL="1054100" indent="-527050" defTabSz="685165">
              <a:spcBef>
                <a:spcPts val="2400"/>
              </a:spcBef>
              <a:buBlip>
                <a:blip r:embed="rId3"/>
              </a:buBlip>
              <a:defRPr sz="1800"/>
            </a:pPr>
            <a:r>
              <a:rPr sz="4316"/>
              <a:t>Volume independent cumulant ratios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5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24124" y="2115981"/>
            <a:ext cx="6859600" cy="7295130"/>
          </a:xfrm>
          <a:prstGeom prst="rect">
            <a:avLst/>
          </a:prstGeom>
          <a:ln w="3175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1364589" y="3676690"/>
            <a:ext cx="3065687" cy="5867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58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STAR Note 0598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Connection to Theoretical Calculations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Freeze Out Parameters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75255" y="2305050"/>
            <a:ext cx="21082576" cy="3713185"/>
          </a:xfrm>
          <a:prstGeom prst="rect">
            <a:avLst/>
          </a:prstGeom>
        </p:spPr>
        <p:txBody>
          <a:bodyPr/>
          <a:lstStyle/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Susceptibility ratios of conserved quantities are assumed </a:t>
            </a:r>
            <a:br>
              <a:rPr sz="4004"/>
            </a:br>
            <a:r>
              <a:rPr sz="4004"/>
              <a:t>to be related to the moments of experimentally measurable </a:t>
            </a:r>
            <a:br>
              <a:rPr sz="4004"/>
            </a:br>
            <a:r>
              <a:rPr sz="4004"/>
              <a:t>multiplicity distributions</a:t>
            </a:r>
            <a:endParaRPr sz="4004"/>
          </a:p>
          <a:p>
            <a:pPr lvl="0" marL="488950" indent="-488950" defTabSz="635634">
              <a:spcBef>
                <a:spcPts val="4400"/>
              </a:spcBef>
              <a:buBlip>
                <a:blip r:embed="rId3"/>
              </a:buBlip>
              <a:defRPr sz="1800"/>
            </a:pPr>
            <a:r>
              <a:rPr sz="4004"/>
              <a:t>Comparing first principal Lattice calculations with measured moments of conserved quantities, e.g. net-charge → </a:t>
            </a:r>
            <a:r>
              <a:rPr sz="4004">
                <a:solidFill>
                  <a:srgbClr val="861001"/>
                </a:solidFill>
              </a:rPr>
              <a:t>extract the chemical freeze out parameters</a:t>
            </a:r>
            <a:r>
              <a:rPr sz="4004"/>
              <a:t> </a:t>
            </a:r>
            <a:r>
              <a:rPr i="1" sz="4004"/>
              <a:t>T</a:t>
            </a:r>
            <a:r>
              <a:rPr sz="4004"/>
              <a:t> and </a:t>
            </a:r>
            <a:r>
              <a:rPr i="1" sz="4004"/>
              <a:t>μ</a:t>
            </a:r>
            <a:r>
              <a:rPr baseline="-5999" sz="4004"/>
              <a:t>B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6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794" y="6661479"/>
            <a:ext cx="6379037" cy="5309004"/>
          </a:xfrm>
          <a:prstGeom prst="rect">
            <a:avLst/>
          </a:prstGeom>
          <a:ln w="3175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745914" y="11886488"/>
            <a:ext cx="6149849" cy="10439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000"/>
              <a:t>HotQCD, PRL109, 192302 (2012)</a:t>
            </a:r>
            <a:endParaRPr sz="3000"/>
          </a:p>
          <a:p>
            <a:pPr lvl="0" algn="l">
              <a:defRPr sz="1800"/>
            </a:pPr>
            <a:r>
              <a:rPr sz="3000"/>
              <a:t>WB Group, PRL111, 062005 (2013)</a:t>
            </a:r>
          </a:p>
        </p:txBody>
      </p:sp>
      <p:pic>
        <p:nvPicPr>
          <p:cNvPr id="62" name="canNetCharge_14.5GeV_0005.pdf"/>
          <p:cNvPicPr/>
          <p:nvPr/>
        </p:nvPicPr>
        <p:blipFill>
          <a:blip r:embed="rId5">
            <a:extLst/>
          </a:blip>
          <a:srcRect l="0" t="9474" r="4493" b="2839"/>
          <a:stretch>
            <a:fillRect/>
          </a:stretch>
        </p:blipFill>
        <p:spPr>
          <a:xfrm>
            <a:off x="15548426" y="6877379"/>
            <a:ext cx="5332200" cy="5525841"/>
          </a:xfrm>
          <a:prstGeom prst="rect">
            <a:avLst/>
          </a:prstGeom>
          <a:ln w="3175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7274630" y="6230637"/>
            <a:ext cx="2179177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000"/>
              <a:t>Experiment</a:t>
            </a:r>
          </a:p>
        </p:txBody>
      </p:sp>
      <p:sp>
        <p:nvSpPr>
          <p:cNvPr id="64" name="Shape 64"/>
          <p:cNvSpPr/>
          <p:nvPr/>
        </p:nvSpPr>
        <p:spPr>
          <a:xfrm>
            <a:off x="2360983" y="6230637"/>
            <a:ext cx="2284659" cy="54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000"/>
              <a:t>Lattice QCD</a:t>
            </a:r>
          </a:p>
        </p:txBody>
      </p:sp>
      <p:pic>
        <p:nvPicPr>
          <p:cNvPr id="65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99674" y="8886733"/>
            <a:ext cx="1376817" cy="858496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66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13859652" y="8886733"/>
            <a:ext cx="1376817" cy="858496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6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86066" y="6564185"/>
            <a:ext cx="3491107" cy="6152079"/>
          </a:xfrm>
          <a:prstGeom prst="rect">
            <a:avLst/>
          </a:prstGeom>
          <a:ln w="3175">
            <a:miter lim="400000"/>
          </a:ln>
        </p:spPr>
      </p:pic>
      <p:pic>
        <p:nvPicPr>
          <p:cNvPr id="68" name="pasted-image.pdf"/>
          <p:cNvPicPr/>
          <p:nvPr/>
        </p:nvPicPr>
        <p:blipFill>
          <a:blip r:embed="rId9">
            <a:extLst/>
          </a:blip>
          <a:srcRect l="0" t="0" r="0" b="0"/>
          <a:stretch>
            <a:fillRect/>
          </a:stretch>
        </p:blipFill>
        <p:spPr>
          <a:xfrm>
            <a:off x="15516164" y="2279435"/>
            <a:ext cx="3733801" cy="116027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The STAR detector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Full azimuthal coverage, |η| &lt; 1 → </a:t>
            </a:r>
            <a:r>
              <a:rPr b="1" i="1" sz="3759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excellent PID, large uniform acceptance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74" name="STAR_QM2015_16_to_9_whi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952" y="2305050"/>
            <a:ext cx="18320458" cy="10305258"/>
          </a:xfrm>
          <a:prstGeom prst="rect">
            <a:avLst/>
          </a:prstGeom>
          <a:ln w="3175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5939464" y="2305050"/>
            <a:ext cx="5834381" cy="1463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ime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rojection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hamber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Tracking, PID (dE/dx), vertexing, </a:t>
            </a:r>
            <a:endParaRPr sz="3000"/>
          </a:p>
          <a:p>
            <a:pPr lvl="0" algn="l">
              <a:defRPr sz="1800"/>
            </a:pPr>
            <a:r>
              <a:rPr sz="3000"/>
              <a:t>multiplicity </a:t>
            </a:r>
          </a:p>
        </p:txBody>
      </p:sp>
      <p:sp>
        <p:nvSpPr>
          <p:cNvPr id="76" name="Shape 76"/>
          <p:cNvSpPr/>
          <p:nvPr/>
        </p:nvSpPr>
        <p:spPr>
          <a:xfrm>
            <a:off x="11049741" y="2305050"/>
            <a:ext cx="4415320" cy="100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ime-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O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f-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light detector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PID (time-of-flight)</a:t>
            </a:r>
          </a:p>
        </p:txBody>
      </p:sp>
      <p:sp>
        <p:nvSpPr>
          <p:cNvPr id="77" name="Shape 77"/>
          <p:cNvSpPr/>
          <p:nvPr/>
        </p:nvSpPr>
        <p:spPr>
          <a:xfrm>
            <a:off x="17658818" y="5474905"/>
            <a:ext cx="3978509" cy="100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lvl="0" algn="l">
              <a:defRPr sz="1800"/>
            </a:pP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B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eam-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B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eam </a:t>
            </a:r>
            <a:r>
              <a:rPr b="1" sz="30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ounter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3000"/>
              <a:t>Minimum-bias trigger</a:t>
            </a:r>
          </a:p>
        </p:txBody>
      </p:sp>
      <p:pic>
        <p:nvPicPr>
          <p:cNvPr id="7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7896855">
            <a:off x="8458955" y="3926923"/>
            <a:ext cx="2962871" cy="299400"/>
          </a:xfrm>
          <a:prstGeom prst="rect">
            <a:avLst/>
          </a:prstGeom>
        </p:spPr>
      </p:pic>
      <p:pic>
        <p:nvPicPr>
          <p:cNvPr id="80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9102580">
            <a:off x="9831426" y="4317112"/>
            <a:ext cx="6283599" cy="299400"/>
          </a:xfrm>
          <a:prstGeom prst="rect">
            <a:avLst/>
          </a:prstGeom>
        </p:spPr>
      </p:pic>
      <p:pic>
        <p:nvPicPr>
          <p:cNvPr id="82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9937961">
            <a:off x="13987519" y="6357773"/>
            <a:ext cx="3607241" cy="2994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Analysis Details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sz="375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test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0850" indent="-450850" defTabSz="586104">
              <a:spcBef>
                <a:spcPts val="4100"/>
              </a:spcBef>
              <a:buBlip>
                <a:blip r:embed="rId2"/>
              </a:buBlip>
              <a:defRPr sz="1800"/>
            </a:pPr>
            <a:r>
              <a:rPr sz="3691"/>
              <a:t>RHIC Beam Energy Scan Phase I (BES I) </a:t>
            </a:r>
            <a:endParaRPr sz="3691"/>
          </a:p>
          <a:p>
            <a:pPr lvl="1" marL="901700" indent="-450850" defTabSz="586104">
              <a:spcBef>
                <a:spcPts val="2100"/>
              </a:spcBef>
              <a:buBlip>
                <a:blip r:embed="rId2"/>
              </a:buBlip>
              <a:defRPr sz="1800"/>
            </a:pPr>
            <a:r>
              <a:rPr sz="3691"/>
              <a:t>Au+Au √</a:t>
            </a:r>
            <a:r>
              <a:rPr i="1" sz="3691"/>
              <a:t>s</a:t>
            </a:r>
            <a:r>
              <a:rPr baseline="-5999" sz="3691"/>
              <a:t>NN</a:t>
            </a:r>
            <a:r>
              <a:rPr sz="3691"/>
              <a:t> : 7.7, 11.5, 14.5, 19.6, 27, 39, 62.4, and 200 GeV</a:t>
            </a:r>
            <a:endParaRPr sz="3691"/>
          </a:p>
          <a:p>
            <a:pPr lvl="0" marL="450850" indent="-450850" defTabSz="586104">
              <a:spcBef>
                <a:spcPts val="4100"/>
              </a:spcBef>
              <a:buBlip>
                <a:blip r:embed="rId2"/>
              </a:buBlip>
              <a:defRPr sz="1800"/>
            </a:pPr>
            <a:r>
              <a:rPr sz="3691"/>
              <a:t>Event Selection</a:t>
            </a:r>
            <a:endParaRPr sz="3691"/>
          </a:p>
          <a:p>
            <a:pPr lvl="1" marL="901700" indent="-450850" defTabSz="586104">
              <a:spcBef>
                <a:spcPts val="2100"/>
              </a:spcBef>
              <a:buBlip>
                <a:blip r:embed="rId2"/>
              </a:buBlip>
              <a:defRPr sz="1800"/>
            </a:pPr>
            <a:r>
              <a:rPr sz="3691"/>
              <a:t>Minimum bias trigger</a:t>
            </a:r>
            <a:endParaRPr sz="3691"/>
          </a:p>
          <a:p>
            <a:pPr lvl="1" marL="901700" indent="-450850" defTabSz="586104">
              <a:spcBef>
                <a:spcPts val="2100"/>
              </a:spcBef>
              <a:buBlip>
                <a:blip r:embed="rId2"/>
              </a:buBlip>
              <a:defRPr sz="1800"/>
            </a:pPr>
            <a:r>
              <a:rPr sz="3691"/>
              <a:t>Pile up removal with TOF</a:t>
            </a:r>
            <a:endParaRPr sz="3691"/>
          </a:p>
          <a:p>
            <a:pPr lvl="1" marL="901700" indent="-450850" defTabSz="586104">
              <a:spcBef>
                <a:spcPts val="2100"/>
              </a:spcBef>
              <a:buBlip>
                <a:blip r:embed="rId2"/>
              </a:buBlip>
              <a:defRPr sz="1800"/>
            </a:pPr>
            <a:r>
              <a:rPr sz="3691"/>
              <a:t>0-80% Centrality</a:t>
            </a:r>
            <a:endParaRPr sz="3691"/>
          </a:p>
          <a:p>
            <a:pPr lvl="0" marL="450850" indent="-450850" defTabSz="586104">
              <a:spcBef>
                <a:spcPts val="4100"/>
              </a:spcBef>
              <a:buBlip>
                <a:blip r:embed="rId2"/>
              </a:buBlip>
              <a:defRPr sz="1800"/>
            </a:pPr>
            <a:r>
              <a:rPr sz="3691"/>
              <a:t>Track selection </a:t>
            </a:r>
            <a:endParaRPr sz="3691"/>
          </a:p>
          <a:p>
            <a:pPr lvl="1" marL="901700" indent="-450850" defTabSz="586104">
              <a:spcBef>
                <a:spcPts val="2100"/>
              </a:spcBef>
              <a:buBlip>
                <a:blip r:embed="rId2"/>
              </a:buBlip>
              <a:defRPr sz="1800"/>
            </a:pPr>
            <a:r>
              <a:rPr sz="3691"/>
              <a:t>Good primary particles with </a:t>
            </a:r>
            <a:br>
              <a:rPr sz="3691"/>
            </a:br>
            <a:r>
              <a:rPr sz="3691"/>
              <a:t>sufficient length in the TPC</a:t>
            </a:r>
            <a:br>
              <a:rPr sz="3691"/>
            </a:br>
            <a:r>
              <a:rPr sz="3691"/>
              <a:t>DCA to primary vertex &lt; 1 cm </a:t>
            </a:r>
            <a:endParaRPr sz="3691"/>
          </a:p>
          <a:p>
            <a:pPr lvl="0" marL="450850" indent="-450850" defTabSz="586104">
              <a:spcBef>
                <a:spcPts val="4100"/>
              </a:spcBef>
              <a:buBlip>
                <a:blip r:embed="rId2"/>
              </a:buBlip>
              <a:defRPr sz="1800"/>
            </a:pPr>
            <a:r>
              <a:rPr sz="3691"/>
              <a:t>Kinematic cuts (next slide)</a:t>
            </a:r>
            <a:endParaRPr sz="3691"/>
          </a:p>
          <a:p>
            <a:pPr lvl="0" marL="450850" indent="-450850" defTabSz="586104">
              <a:spcBef>
                <a:spcPts val="4100"/>
              </a:spcBef>
              <a:buBlip>
                <a:blip r:embed="rId2"/>
              </a:buBlip>
              <a:defRPr sz="1800"/>
            </a:pPr>
            <a:r>
              <a:rPr sz="3691"/>
              <a:t>Efficiency * acceptance corrections done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sp>
        <p:nvSpPr>
          <p:cNvPr id="88" name="Shape 88"/>
          <p:cNvSpPr/>
          <p:nvPr/>
        </p:nvSpPr>
        <p:spPr>
          <a:xfrm>
            <a:off x="12270945" y="10896562"/>
            <a:ext cx="8486014" cy="5867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000"/>
              <a:t>μ</a:t>
            </a:r>
            <a:r>
              <a:rPr baseline="-5999" sz="3000"/>
              <a:t>B</a:t>
            </a:r>
            <a:r>
              <a:rPr sz="3000"/>
              <a:t>, T : J. Cleymans et al., PRC 73, 034905 (2006)</a:t>
            </a:r>
          </a:p>
        </p:txBody>
      </p:sp>
      <p:pic>
        <p:nvPicPr>
          <p:cNvPr id="8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5917" y="7011762"/>
            <a:ext cx="2160698" cy="624554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9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56487" y="4522460"/>
            <a:ext cx="10256585" cy="58704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Analysis Details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sz="375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test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9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37" y="2305050"/>
            <a:ext cx="21165213" cy="5601484"/>
          </a:xfrm>
          <a:prstGeom prst="rect">
            <a:avLst/>
          </a:prstGeom>
          <a:ln w="3175">
            <a:miter lim="400000"/>
          </a:ln>
        </p:spPr>
      </p:pic>
      <p:pic>
        <p:nvPicPr>
          <p:cNvPr id="9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3106" y="8108455"/>
            <a:ext cx="5202580" cy="4417876"/>
          </a:xfrm>
          <a:prstGeom prst="rect">
            <a:avLst/>
          </a:prstGeom>
          <a:ln w="3175">
            <a:miter lim="400000"/>
          </a:ln>
        </p:spPr>
      </p:pic>
      <p:pic>
        <p:nvPicPr>
          <p:cNvPr id="9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27166" y="8108455"/>
            <a:ext cx="5674105" cy="4417876"/>
          </a:xfrm>
          <a:prstGeom prst="rect">
            <a:avLst/>
          </a:prstGeom>
          <a:ln w="3175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9918727" y="8255386"/>
            <a:ext cx="1247141" cy="777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TPC</a:t>
            </a:r>
          </a:p>
        </p:txBody>
      </p:sp>
      <p:sp>
        <p:nvSpPr>
          <p:cNvPr id="98" name="Shape 98"/>
          <p:cNvSpPr/>
          <p:nvPr/>
        </p:nvSpPr>
        <p:spPr>
          <a:xfrm>
            <a:off x="17745811" y="11261372"/>
            <a:ext cx="1236816" cy="777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TOF</a:t>
            </a:r>
          </a:p>
        </p:txBody>
      </p:sp>
      <p:sp>
        <p:nvSpPr>
          <p:cNvPr id="99" name="Shape 99"/>
          <p:cNvSpPr/>
          <p:nvPr/>
        </p:nvSpPr>
        <p:spPr>
          <a:xfrm>
            <a:off x="19662357" y="8669967"/>
            <a:ext cx="414448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p</a:t>
            </a:r>
          </a:p>
        </p:txBody>
      </p:sp>
      <p:sp>
        <p:nvSpPr>
          <p:cNvPr id="100" name="Shape 100"/>
          <p:cNvSpPr/>
          <p:nvPr/>
        </p:nvSpPr>
        <p:spPr>
          <a:xfrm>
            <a:off x="19634080" y="10121740"/>
            <a:ext cx="471002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K</a:t>
            </a:r>
          </a:p>
        </p:txBody>
      </p:sp>
      <p:sp>
        <p:nvSpPr>
          <p:cNvPr id="101" name="Shape 101"/>
          <p:cNvSpPr/>
          <p:nvPr/>
        </p:nvSpPr>
        <p:spPr>
          <a:xfrm>
            <a:off x="19678108" y="10615133"/>
            <a:ext cx="382946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π</a:t>
            </a:r>
          </a:p>
        </p:txBody>
      </p:sp>
      <p:sp>
        <p:nvSpPr>
          <p:cNvPr id="102" name="Shape 102"/>
          <p:cNvSpPr/>
          <p:nvPr/>
        </p:nvSpPr>
        <p:spPr>
          <a:xfrm>
            <a:off x="12235622" y="9508585"/>
            <a:ext cx="414448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p</a:t>
            </a:r>
          </a:p>
        </p:txBody>
      </p:sp>
      <p:sp>
        <p:nvSpPr>
          <p:cNvPr id="103" name="Shape 103"/>
          <p:cNvSpPr/>
          <p:nvPr/>
        </p:nvSpPr>
        <p:spPr>
          <a:xfrm>
            <a:off x="12019000" y="10346069"/>
            <a:ext cx="471003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K</a:t>
            </a:r>
          </a:p>
        </p:txBody>
      </p:sp>
      <p:sp>
        <p:nvSpPr>
          <p:cNvPr id="104" name="Shape 104"/>
          <p:cNvSpPr/>
          <p:nvPr/>
        </p:nvSpPr>
        <p:spPr>
          <a:xfrm>
            <a:off x="12063029" y="11054093"/>
            <a:ext cx="382945" cy="701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000"/>
              <a:t>π</a:t>
            </a:r>
          </a:p>
        </p:txBody>
      </p:sp>
      <p:sp>
        <p:nvSpPr>
          <p:cNvPr id="105" name="Shape 105"/>
          <p:cNvSpPr/>
          <p:nvPr/>
        </p:nvSpPr>
        <p:spPr>
          <a:xfrm>
            <a:off x="14011747" y="402426"/>
            <a:ext cx="7428104" cy="10439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000"/>
              <a:t>STAR, Phys. Rev. Lett. 112, 032302 (2014)</a:t>
            </a:r>
            <a:endParaRPr sz="3000"/>
          </a:p>
          <a:p>
            <a:pPr lvl="0" algn="l">
              <a:defRPr sz="1800"/>
            </a:pPr>
            <a:r>
              <a:rPr sz="3000"/>
              <a:t>STAR, Phys. Rev. Lett. 113, 092301 (2014)</a:t>
            </a:r>
          </a:p>
        </p:txBody>
      </p:sp>
      <p:pic>
        <p:nvPicPr>
          <p:cNvPr id="10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4929" y="8130526"/>
            <a:ext cx="7666697" cy="437373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Apply correction on raw net-particle distributions</a:t>
            </a:r>
            <a:endParaRPr sz="4992"/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b="1" sz="4992">
                <a:latin typeface="Helvetica"/>
                <a:ea typeface="Helvetica"/>
                <a:cs typeface="Helvetica"/>
                <a:sym typeface="Helvetica"/>
              </a:rPr>
              <a:t>Finite Tracking / PID efficiency</a:t>
            </a:r>
            <a:br>
              <a:rPr sz="4992"/>
            </a:br>
            <a:r>
              <a:rPr sz="4992"/>
              <a:t>→ Factorial Moments</a:t>
            </a:r>
            <a:endParaRPr sz="4992"/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b="1" sz="4992">
                <a:latin typeface="Helvetica"/>
                <a:ea typeface="Helvetica"/>
                <a:cs typeface="Helvetica"/>
                <a:sym typeface="Helvetica"/>
              </a:rPr>
              <a:t>Volume fluctuations</a:t>
            </a:r>
            <a:endParaRPr b="1" sz="4992">
              <a:latin typeface="Helvetica"/>
              <a:ea typeface="Helvetica"/>
              <a:cs typeface="Helvetica"/>
              <a:sym typeface="Helvetica"/>
            </a:endParaRPr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b="1" sz="4992">
                <a:latin typeface="Helvetica"/>
                <a:ea typeface="Helvetica"/>
                <a:cs typeface="Helvetica"/>
                <a:sym typeface="Helvetica"/>
              </a:rPr>
              <a:t>Remove auto-correlation effects</a:t>
            </a:r>
            <a:endParaRPr b="1" sz="4992">
              <a:latin typeface="Helvetica"/>
              <a:ea typeface="Helvetica"/>
              <a:cs typeface="Helvetica"/>
              <a:sym typeface="Helvetica"/>
            </a:endParaRPr>
          </a:p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Net-Charge</a:t>
            </a:r>
            <a:endParaRPr sz="4992"/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sz="4992"/>
              <a:t>Average efficiency for particle/anti-particles</a:t>
            </a:r>
            <a:endParaRPr sz="4992"/>
          </a:p>
          <a:p>
            <a:pPr lvl="0" marL="609600" indent="-609600" defTabSz="792479">
              <a:spcBef>
                <a:spcPts val="5500"/>
              </a:spcBef>
              <a:buBlip>
                <a:blip r:embed="rId2"/>
              </a:buBlip>
              <a:defRPr sz="1800"/>
            </a:pPr>
            <a:r>
              <a:rPr sz="4992"/>
              <a:t>Net-Proton / Net-Kaon</a:t>
            </a:r>
            <a:endParaRPr sz="4992"/>
          </a:p>
          <a:p>
            <a:pPr lvl="1" marL="1219200" indent="-609600" defTabSz="792479">
              <a:spcBef>
                <a:spcPts val="2800"/>
              </a:spcBef>
              <a:buBlip>
                <a:blip r:embed="rId2"/>
              </a:buBlip>
              <a:defRPr sz="1800"/>
            </a:pPr>
            <a:r>
              <a:rPr i="1" sz="4992"/>
              <a:t>p</a:t>
            </a:r>
            <a:r>
              <a:rPr baseline="-5999" sz="4992"/>
              <a:t>T</a:t>
            </a:r>
            <a:r>
              <a:rPr sz="4992"/>
              <a:t> dependent efficiency (2 </a:t>
            </a:r>
            <a:r>
              <a:rPr i="1" sz="4992"/>
              <a:t>p</a:t>
            </a:r>
            <a:r>
              <a:rPr baseline="-5999" sz="4992"/>
              <a:t>T</a:t>
            </a:r>
            <a:r>
              <a:rPr sz="4992"/>
              <a:t> efficiency bins)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sp>
        <p:nvSpPr>
          <p:cNvPr id="110" name="Shape 110"/>
          <p:cNvSpPr/>
          <p:nvPr/>
        </p:nvSpPr>
        <p:spPr>
          <a:xfrm>
            <a:off x="13491897" y="345003"/>
            <a:ext cx="8034656" cy="15011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000"/>
              <a:t>A. Bzdak and V. Koch, PRC86, 044904 (2012)</a:t>
            </a:r>
            <a:endParaRPr sz="3000"/>
          </a:p>
          <a:p>
            <a:pPr lvl="0" algn="l">
              <a:defRPr sz="1800"/>
            </a:pPr>
            <a:r>
              <a:rPr sz="3000"/>
              <a:t>A. Bzdak and V. Koch, PRC91, 027901 (2015)</a:t>
            </a:r>
            <a:endParaRPr sz="3000"/>
          </a:p>
          <a:p>
            <a:pPr lvl="0" algn="l">
              <a:defRPr sz="1800"/>
            </a:pPr>
            <a:r>
              <a:rPr sz="3000"/>
              <a:t>X. Luo, PRC91, 034907 (2015)</a:t>
            </a:r>
          </a:p>
        </p:txBody>
      </p:sp>
      <p:pic>
        <p:nvPicPr>
          <p:cNvPr id="111" name="canNetCharge_14.5GeV_0005.pdf"/>
          <p:cNvPicPr/>
          <p:nvPr/>
        </p:nvPicPr>
        <p:blipFill>
          <a:blip r:embed="rId3">
            <a:extLst/>
          </a:blip>
          <a:srcRect l="0" t="9474" r="4493" b="2839"/>
          <a:stretch>
            <a:fillRect/>
          </a:stretch>
        </p:blipFill>
        <p:spPr>
          <a:xfrm>
            <a:off x="14825682" y="2652885"/>
            <a:ext cx="7076991" cy="7333994"/>
          </a:xfrm>
          <a:prstGeom prst="rect">
            <a:avLst/>
          </a:prstGeom>
          <a:ln w="3175">
            <a:miter lim="400000"/>
          </a:ln>
        </p:spPr>
      </p:pic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7984">
              <a:defRPr b="1" sz="5264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264"/>
              <a:t>Analysis Method</a:t>
            </a:r>
            <a:endParaRPr b="1" sz="5264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8887" y="7374564"/>
            <a:ext cx="11238391" cy="5022285"/>
          </a:xfrm>
          <a:prstGeom prst="rect">
            <a:avLst/>
          </a:prstGeom>
          <a:ln w="3175">
            <a:miter lim="400000"/>
          </a:ln>
        </p:spPr>
      </p:pic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Analysis Method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Error Estimation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375255" y="2305050"/>
            <a:ext cx="13177738" cy="10305257"/>
          </a:xfrm>
          <a:prstGeom prst="rect">
            <a:avLst/>
          </a:prstGeom>
        </p:spPr>
        <p:txBody>
          <a:bodyPr/>
          <a:lstStyle/>
          <a:p>
            <a:pPr lvl="0" marL="476250" indent="-476250" defTabSz="619125">
              <a:spcBef>
                <a:spcPts val="4300"/>
              </a:spcBef>
              <a:buBlip>
                <a:blip r:embed="rId3"/>
              </a:buBlip>
              <a:defRPr sz="1800"/>
            </a:pPr>
            <a:r>
              <a:rPr sz="3900"/>
              <a:t>Statistical Errors based on Delta Theorem</a:t>
            </a:r>
            <a:endParaRPr sz="3900"/>
          </a:p>
          <a:p>
            <a:pPr lvl="0" marL="476250" indent="-476250" defTabSz="619125">
              <a:spcBef>
                <a:spcPts val="4300"/>
              </a:spcBef>
              <a:buBlip>
                <a:blip r:embed="rId3"/>
              </a:buBlip>
              <a:defRPr sz="1800"/>
            </a:pPr>
            <a:endParaRPr sz="3900"/>
          </a:p>
          <a:p>
            <a:pPr lvl="0" marL="0" indent="0" defTabSz="619125">
              <a:spcBef>
                <a:spcPts val="4300"/>
              </a:spcBef>
              <a:buSzTx/>
              <a:buNone/>
              <a:defRPr sz="1800"/>
            </a:pPr>
            <a:endParaRPr sz="3900"/>
          </a:p>
          <a:p>
            <a:pPr lvl="0" marL="476250" indent="-476250" defTabSz="619125">
              <a:spcBef>
                <a:spcPts val="4300"/>
              </a:spcBef>
              <a:buBlip>
                <a:blip r:embed="rId3"/>
              </a:buBlip>
              <a:defRPr sz="1800"/>
            </a:pPr>
            <a:r>
              <a:rPr sz="3900"/>
              <a:t>With same N events: </a:t>
            </a:r>
            <a:endParaRPr sz="3900"/>
          </a:p>
          <a:p>
            <a:pPr lvl="1" marL="952500" indent="-476250" defTabSz="619125">
              <a:spcBef>
                <a:spcPts val="2200"/>
              </a:spcBef>
              <a:buBlip>
                <a:blip r:embed="rId3"/>
              </a:buBlip>
              <a:defRPr sz="1800"/>
            </a:pPr>
            <a:r>
              <a:rPr sz="3900"/>
              <a:t>error(net-charge) &gt; error(net-kaon) &gt; error(net-proton)</a:t>
            </a:r>
            <a:endParaRPr sz="3900"/>
          </a:p>
          <a:p>
            <a:pPr lvl="1" marL="952500" indent="-476250" defTabSz="619125">
              <a:spcBef>
                <a:spcPts val="2200"/>
              </a:spcBef>
              <a:buBlip>
                <a:blip r:embed="rId3"/>
              </a:buBlip>
              <a:defRPr sz="1800"/>
            </a:pPr>
            <a:r>
              <a:rPr b="1" sz="3900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Protons are the favored probe</a:t>
            </a:r>
            <a:endParaRPr b="1" sz="3900">
              <a:solidFill>
                <a:srgbClr val="86100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476250" indent="-476250" defTabSz="619125">
              <a:spcBef>
                <a:spcPts val="4300"/>
              </a:spcBef>
              <a:buBlip>
                <a:blip r:embed="rId3"/>
              </a:buBlip>
              <a:defRPr sz="1800"/>
            </a:pPr>
            <a:r>
              <a:rPr sz="3900"/>
              <a:t>Systematic error estimation</a:t>
            </a:r>
            <a:endParaRPr sz="3900"/>
          </a:p>
          <a:p>
            <a:pPr lvl="1" marL="952500" indent="-476250" defTabSz="619125">
              <a:spcBef>
                <a:spcPts val="2200"/>
              </a:spcBef>
              <a:buBlip>
                <a:blip r:embed="rId3"/>
              </a:buBlip>
              <a:defRPr sz="1800"/>
            </a:pPr>
            <a:r>
              <a:rPr sz="3900"/>
              <a:t>Includes uncertainties on </a:t>
            </a:r>
            <a:br>
              <a:rPr sz="3900"/>
            </a:br>
            <a:r>
              <a:rPr sz="3900"/>
              <a:t>efficiency and </a:t>
            </a:r>
            <a:br>
              <a:rPr sz="3900"/>
            </a:br>
            <a:r>
              <a:rPr sz="3900"/>
              <a:t>efficiency fluctuations</a:t>
            </a:r>
            <a:endParaRPr sz="3900"/>
          </a:p>
          <a:p>
            <a:pPr lvl="1" marL="952500" indent="-476250" defTabSz="619125">
              <a:spcBef>
                <a:spcPts val="2200"/>
              </a:spcBef>
              <a:buBlip>
                <a:blip r:embed="rId3"/>
              </a:buBlip>
              <a:defRPr sz="1800"/>
            </a:pPr>
            <a:r>
              <a:rPr sz="3900"/>
              <a:t>PID and track cuts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sp>
        <p:nvSpPr>
          <p:cNvPr id="118" name="Shape 118"/>
          <p:cNvSpPr/>
          <p:nvPr/>
        </p:nvSpPr>
        <p:spPr>
          <a:xfrm>
            <a:off x="16354726" y="538566"/>
            <a:ext cx="5309744" cy="586741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X. Luo, PRC91, 034907 (2015)</a:t>
            </a:r>
          </a:p>
        </p:txBody>
      </p:sp>
      <p:pic>
        <p:nvPicPr>
          <p:cNvPr id="11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0553" y="2305050"/>
            <a:ext cx="4161982" cy="4281383"/>
          </a:xfrm>
          <a:prstGeom prst="rect">
            <a:avLst/>
          </a:prstGeom>
          <a:ln w="3175">
            <a:miter lim="400000"/>
          </a:ln>
        </p:spPr>
      </p:pic>
      <p:pic>
        <p:nvPicPr>
          <p:cNvPr id="12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4404" y="2056296"/>
            <a:ext cx="5802073" cy="4641658"/>
          </a:xfrm>
          <a:prstGeom prst="rect">
            <a:avLst/>
          </a:prstGeom>
          <a:ln w="3175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1521786" y="2129340"/>
            <a:ext cx="4619517" cy="2347219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11521786" y="4928261"/>
            <a:ext cx="4619516" cy="1792596"/>
          </a:xfrm>
          <a:prstGeom prst="rect">
            <a:avLst/>
          </a:prstGeom>
          <a:ln w="38100">
            <a:solidFill>
              <a:srgbClr val="861001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23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0922" y="3297153"/>
            <a:ext cx="9193152" cy="215994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xfrm>
            <a:off x="375255" y="10430786"/>
            <a:ext cx="21082576" cy="217952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/>
            </a:pPr>
            <a:r>
              <a:rPr sz="5200"/>
              <a:t>Uncorrected raw event-by-event net-particle multiplicity distribution for Au+Au collisions at √</a:t>
            </a:r>
            <a:r>
              <a:rPr i="1" sz="5200"/>
              <a:t>s</a:t>
            </a:r>
            <a:r>
              <a:rPr baseline="-5999" sz="5200"/>
              <a:t>NN</a:t>
            </a:r>
            <a:r>
              <a:rPr sz="5200"/>
              <a:t> = 14.5 GeV</a:t>
            </a:r>
          </a:p>
        </p:txBody>
      </p:sp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7984">
              <a:defRPr sz="1800"/>
            </a:pPr>
            <a:r>
              <a:rPr b="1" sz="5264">
                <a:latin typeface="Helvetica"/>
                <a:ea typeface="Helvetica"/>
                <a:cs typeface="Helvetica"/>
                <a:sym typeface="Helvetica"/>
              </a:rPr>
              <a:t>Event-By-Event Net-Particle Multiplicity Distribution</a:t>
            </a:r>
            <a:endParaRPr b="1" sz="5264">
              <a:latin typeface="Helvetica"/>
              <a:ea typeface="Helvetica"/>
              <a:cs typeface="Helvetica"/>
              <a:sym typeface="Helvetica"/>
            </a:endParaRPr>
          </a:p>
          <a:p>
            <a:pPr lvl="0" defTabSz="387984">
              <a:defRPr sz="1800"/>
            </a:pP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Au+Au collisions at √s</a:t>
            </a:r>
            <a:r>
              <a:rPr b="1" baseline="-5999" sz="3759">
                <a:latin typeface="Helvetica"/>
                <a:ea typeface="Helvetica"/>
                <a:cs typeface="Helvetica"/>
                <a:sym typeface="Helvetica"/>
              </a:rPr>
              <a:t>NN</a:t>
            </a:r>
            <a:r>
              <a:rPr b="1" i="1" sz="3759">
                <a:latin typeface="Helvetica"/>
                <a:ea typeface="Helvetica"/>
                <a:cs typeface="Helvetica"/>
                <a:sym typeface="Helvetica"/>
              </a:rPr>
              <a:t> = 14.5 GeV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  <p:pic>
        <p:nvPicPr>
          <p:cNvPr id="128" name="distribution.png"/>
          <p:cNvPicPr/>
          <p:nvPr/>
        </p:nvPicPr>
        <p:blipFill>
          <a:blip r:embed="rId4">
            <a:extLst/>
          </a:blip>
          <a:srcRect l="3355" t="14321" r="9905" b="0"/>
          <a:stretch>
            <a:fillRect/>
          </a:stretch>
        </p:blipFill>
        <p:spPr>
          <a:xfrm>
            <a:off x="2649537" y="2192396"/>
            <a:ext cx="16646433" cy="78879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