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8"/>
  </p:notesMasterIdLst>
  <p:sldIdLst>
    <p:sldId id="456" r:id="rId2"/>
    <p:sldId id="459" r:id="rId3"/>
    <p:sldId id="451" r:id="rId4"/>
    <p:sldId id="444" r:id="rId5"/>
    <p:sldId id="442" r:id="rId6"/>
    <p:sldId id="434" r:id="rId7"/>
    <p:sldId id="437" r:id="rId8"/>
    <p:sldId id="439" r:id="rId9"/>
    <p:sldId id="454" r:id="rId10"/>
    <p:sldId id="440" r:id="rId11"/>
    <p:sldId id="457" r:id="rId12"/>
    <p:sldId id="455" r:id="rId13"/>
    <p:sldId id="443" r:id="rId14"/>
    <p:sldId id="453" r:id="rId15"/>
    <p:sldId id="259" r:id="rId16"/>
    <p:sldId id="4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1B84DB"/>
    <a:srgbClr val="123390"/>
    <a:srgbClr val="557CE9"/>
    <a:srgbClr val="FF2D2D"/>
    <a:srgbClr val="00FE73"/>
    <a:srgbClr val="37FF91"/>
    <a:srgbClr val="00AC4E"/>
    <a:srgbClr val="FF6565"/>
    <a:srgbClr val="7BA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044" autoAdjust="0"/>
  </p:normalViewPr>
  <p:slideViewPr>
    <p:cSldViewPr snapToGrid="0">
      <p:cViewPr varScale="1">
        <p:scale>
          <a:sx n="80" d="100"/>
          <a:sy n="80" d="100"/>
        </p:scale>
        <p:origin x="61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395F3-699A-4E06-A082-CB1CB28657B9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23FD-B0D1-476F-B3BD-D5D62A8F2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A23FD-B0D1-476F-B3BD-D5D62A8F2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SLOWWW DOWN describe the right diagram</a:t>
                </a:r>
              </a:p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𝑒𝐴</m:t>
                    </m:r>
                  </m:oMath>
                </a14:m>
                <a:r>
                  <a:rPr lang="en-US" dirty="0"/>
                  <a:t> to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by keeping the virtuality small and setting the photon energy</a:t>
                </a:r>
                <a:r>
                  <a:rPr lang="en-US" baseline="0" dirty="0"/>
                  <a:t> to be comparable to the size of the Au ion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SLOWWW DOWN describe the right diagram</a:t>
                </a:r>
              </a:p>
              <a:p>
                <a:r>
                  <a:rPr lang="en-US" dirty="0"/>
                  <a:t>Using </a:t>
                </a:r>
                <a:r>
                  <a:rPr lang="en-US" i="0" dirty="0">
                    <a:latin typeface="Cambria Math" panose="02040503050406030204" pitchFamily="18" charset="0"/>
                  </a:rPr>
                  <a:t>𝑒𝐴</a:t>
                </a:r>
                <a:r>
                  <a:rPr lang="en-US" dirty="0"/>
                  <a:t> to simulate </a:t>
                </a:r>
                <a:r>
                  <a:rPr lang="en-US" b="0" i="0">
                    <a:latin typeface="Cambria Math" panose="02040503050406030204" pitchFamily="18" charset="0"/>
                  </a:rPr>
                  <a:t>𝛾𝐴</a:t>
                </a:r>
                <a:r>
                  <a:rPr lang="en-US" dirty="0"/>
                  <a:t> by keeping the virtuality small and setting the photon energy</a:t>
                </a:r>
                <a:r>
                  <a:rPr lang="en-US" baseline="0" dirty="0"/>
                  <a:t> to be comparable to the size of the Au 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A23FD-B0D1-476F-B3BD-D5D62A8F2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ratio vs single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A23FD-B0D1-476F-B3BD-D5D62A8F29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10/14/2021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Nicole Lewis, DNP2021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4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8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37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9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6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10/14/2021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Nicole Lewis, DNP2021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D2FA20C-9711-4713-BBC2-0820A93A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gi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gif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gif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9A00-034C-44E5-9775-72C89A1CA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650" y="1468416"/>
            <a:ext cx="10090700" cy="23876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3">
                    <a:lumMod val="50000"/>
                  </a:schemeClr>
                </a:solidFill>
              </a:rPr>
              <a:t>Identification of </a:t>
            </a:r>
            <a:r>
              <a:rPr lang="en-US" sz="5000" b="1" dirty="0" err="1">
                <a:solidFill>
                  <a:schemeClr val="accent3">
                    <a:lumMod val="50000"/>
                  </a:schemeClr>
                </a:solidFill>
              </a:rPr>
              <a:t>Pions</a:t>
            </a:r>
            <a:r>
              <a:rPr lang="en-US" sz="5000" b="1" dirty="0">
                <a:solidFill>
                  <a:schemeClr val="accent3">
                    <a:lumMod val="50000"/>
                  </a:schemeClr>
                </a:solidFill>
              </a:rPr>
              <a:t>, Kaons, and Protons in Photonuclear Events at STAR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A85EF-D4EF-4373-A781-166140A87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3325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Nicole Lewis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Brookhaven National Lab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Division of Nuclear Physics 2021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5767917-5907-43BE-AFC8-FE56FAF2B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4" y="5456489"/>
            <a:ext cx="3885819" cy="948382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1F024B5-ECA1-482C-92BB-EC7D5622D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27" y="5582190"/>
            <a:ext cx="4952941" cy="831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5BE775-E164-4C89-9BEB-549C52125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77" y="5212550"/>
            <a:ext cx="1926434" cy="1485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D5059-250D-4A8A-A010-1FBFCD8B8DFA}"/>
              </a:ext>
            </a:extLst>
          </p:cNvPr>
          <p:cNvSpPr txBox="1"/>
          <p:nvPr/>
        </p:nvSpPr>
        <p:spPr>
          <a:xfrm>
            <a:off x="6945527" y="5212550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304785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F0B669-DA55-44B0-9350-B2E86399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1676400"/>
            <a:ext cx="6539714" cy="4274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9AD2-5C65-44AB-8434-55FD688E6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91465"/>
                <a:ext cx="10572749" cy="1356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4000" dirty="0"/>
                  <a:t> Dependence of Particle Ratios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5C9AD2-5C65-44AB-8434-55FD688E6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91465"/>
                <a:ext cx="10572749" cy="135636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41699-329E-4CBD-8D65-BA2D27E7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794C6-6C6B-45C3-8EC2-377B114C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D2D112-81FC-4455-B1EC-B5FC059F93A0}"/>
                  </a:ext>
                </a:extLst>
              </p:cNvPr>
              <p:cNvSpPr txBox="1"/>
              <p:nvPr/>
            </p:nvSpPr>
            <p:spPr>
              <a:xfrm>
                <a:off x="551059" y="1387218"/>
                <a:ext cx="5082297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&lt; 1  and flat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341313" indent="-341313"/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less access to strangeness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events</a:t>
                </a:r>
              </a:p>
              <a:p>
                <a:pPr>
                  <a:spcBef>
                    <a:spcPts val="14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steeper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341313" indent="-341313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larger radial flow in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60−80%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Au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pPr>
                  <a:spcBef>
                    <a:spcPts val="14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m:rPr>
                        <m:nor/>
                      </m:rPr>
                      <a:rPr lang="en-US" sz="2800" b="1" dirty="0" smtClean="0">
                        <a:solidFill>
                          <a:schemeClr val="accent1"/>
                        </a:solidFill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𝐆𝐞𝐕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  <a:p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soft baryon stopping</a:t>
                </a:r>
              </a:p>
              <a:p>
                <a:pPr>
                  <a:spcBef>
                    <a:spcPts val="1400"/>
                  </a:spcBef>
                </a:pPr>
                <a:r>
                  <a:rPr lang="en-US" sz="2800" dirty="0">
                    <a:solidFill>
                      <a:schemeClr val="accent1"/>
                    </a:solidFill>
                  </a:rPr>
                  <a:t>Not corrected for efficiency, but largely canceled in the ratio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D2D112-81FC-4455-B1EC-B5FC059F9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9" y="1387218"/>
                <a:ext cx="5082297" cy="4939814"/>
              </a:xfrm>
              <a:prstGeom prst="rect">
                <a:avLst/>
              </a:prstGeom>
              <a:blipFill>
                <a:blip r:embed="rId4"/>
                <a:stretch>
                  <a:fillRect l="-2398" t="-1235" b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89879B-13C7-4C16-9AFB-2A2C9CB0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36C7B8-56C1-4E54-94B6-B5BF829C3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E6D2E2-0F1E-4EF5-81D8-0216042A2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4" y="1531937"/>
            <a:ext cx="7258651" cy="4797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C8AEB46A-B99C-49E0-892B-E08681EBFC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62025" y="609600"/>
                <a:ext cx="9875520" cy="1356360"/>
              </a:xfrm>
            </p:spPr>
            <p:txBody>
              <a:bodyPr/>
              <a:lstStyle/>
              <a:p>
                <a:r>
                  <a:rPr lang="en-US" dirty="0"/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Baryon Enhancement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C8AEB46A-B99C-49E0-892B-E08681EBFC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62025" y="609600"/>
                <a:ext cx="9875520" cy="1356360"/>
              </a:xfrm>
              <a:blipFill>
                <a:blip r:embed="rId3"/>
                <a:stretch>
                  <a:fillRect l="-2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04E02-53CF-4959-9A57-CC65253B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9468E-7DE4-4937-9091-78114EE4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ADEC5-D304-4A82-817C-DB82DAB4B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79FCD-5066-42F7-A297-7336AD9D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>
                <a:extLst>
                  <a:ext uri="{FF2B5EF4-FFF2-40B4-BE49-F238E27FC236}">
                    <a16:creationId xmlns:a16="http://schemas.microsoft.com/office/drawing/2014/main" id="{AED3FEF6-BB62-45C2-99C9-2B4F9C5A47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132" y="2057400"/>
                <a:ext cx="4131130" cy="4038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orbel" pitchFamily="34" charset="0"/>
                  <a:buNone/>
                </a:pPr>
                <a:r>
                  <a:rPr lang="en-US" sz="2800" dirty="0"/>
                  <a:t>Double ratio: antiparticle/particle in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)/(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Font typeface="Corbel" pitchFamily="34" charset="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m:rPr>
                        <m:nor/>
                      </m:rPr>
                      <a:rPr lang="en-US" sz="2800" dirty="0" smtClean="0"/>
                      <m:t>/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Font typeface="Corbe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soft baryon stopping that is </a:t>
                </a:r>
                <a:r>
                  <a:rPr lang="en-US" sz="2800" b="1" dirty="0"/>
                  <a:t>stronger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compared to peripheral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7">
                <a:extLst>
                  <a:ext uri="{FF2B5EF4-FFF2-40B4-BE49-F238E27FC236}">
                    <a16:creationId xmlns:a16="http://schemas.microsoft.com/office/drawing/2014/main" id="{AED3FEF6-BB62-45C2-99C9-2B4F9C5A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2" y="2057400"/>
                <a:ext cx="4131130" cy="4038600"/>
              </a:xfrm>
              <a:prstGeom prst="rect">
                <a:avLst/>
              </a:prstGeom>
              <a:blipFill>
                <a:blip r:embed="rId5"/>
                <a:stretch>
                  <a:fillRect l="-3102" t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39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9C49E5D-F01C-4FA5-9BC8-EAF49C232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r="2181"/>
          <a:stretch/>
        </p:blipFill>
        <p:spPr>
          <a:xfrm>
            <a:off x="6496515" y="1170651"/>
            <a:ext cx="4310271" cy="3532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1F133B-16DA-4B2B-9859-8389F084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2208"/>
            <a:ext cx="9875520" cy="1356360"/>
          </a:xfrm>
        </p:spPr>
        <p:txBody>
          <a:bodyPr/>
          <a:lstStyle/>
          <a:p>
            <a:r>
              <a:rPr lang="en-US" dirty="0"/>
              <a:t>Comparison with PYTHIA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889A4-E5CB-4D8A-8E63-42784B22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FF8DE-E20B-4043-90AE-4E0D1A5E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CBF69A8-10ED-4C8F-8458-54FDB8AA6E6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176341" y="4727801"/>
                <a:ext cx="9872663" cy="1757824"/>
              </a:xfrm>
            </p:spPr>
            <p:txBody>
              <a:bodyPr>
                <a:normAutofit fontScale="85000" lnSpcReduction="20000"/>
              </a:bodyPr>
              <a:lstStyle/>
              <a:p>
                <a:pPr marL="227013" indent="-227013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PYTHIA6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simulation does not include a baryon junction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pion, kaon, and proton ratios are all consistent with 1 within uncertainty</a:t>
                </a:r>
              </a:p>
              <a:p>
                <a:pPr marL="227013" indent="-227013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</a:rPr>
                  <a:t>Possible explanation: photon fluctuates into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pair which is not able to stop all three valence quarks of the target baryon in the colliding ion</a:t>
                </a:r>
              </a:p>
              <a:p>
                <a:pPr marL="574675" lvl="1" indent="-2349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Baryon stopping can occur because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pair interacts directly with the baryon junction</a:t>
                </a:r>
              </a:p>
              <a:p>
                <a:pPr marL="227013" indent="-227013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FCBF69A8-10ED-4C8F-8458-54FDB8AA6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176341" y="4727801"/>
                <a:ext cx="9872663" cy="1757824"/>
              </a:xfrm>
              <a:blipFill>
                <a:blip r:embed="rId4"/>
                <a:stretch>
                  <a:fillRect l="-494" t="-7986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A812D3A-1FD2-4E01-B983-3357129FA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2A2D-2364-43CF-A50D-42962F76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47948-D524-4943-9B1D-3E9500945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34" y="1277207"/>
            <a:ext cx="5260103" cy="34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38F6-4127-418D-A4AC-9C6C8027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1580"/>
            <a:ext cx="9875520" cy="135636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66E3F9-66E0-41CD-BA27-9728A4CE9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6" y="1355274"/>
                <a:ext cx="4125690" cy="26735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Studied identified particle spectra in photonuclear events via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Au</m:t>
                    </m:r>
                  </m:oMath>
                </a14:m>
                <a:r>
                  <a:rPr lang="en-US" sz="2400" dirty="0"/>
                  <a:t> ultraperipheral collisions</a:t>
                </a:r>
              </a:p>
              <a:p>
                <a:r>
                  <a:rPr lang="en-US" sz="2400" dirty="0"/>
                  <a:t>Baryon stopping observed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dirty="0"/>
                  <a:t>Possible evidence of a baryon junction existing inside nucleon</a:t>
                </a:r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66E3F9-66E0-41CD-BA27-9728A4CE9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6" y="1355274"/>
                <a:ext cx="4125690" cy="2673520"/>
              </a:xfrm>
              <a:blipFill>
                <a:blip r:embed="rId3"/>
                <a:stretch>
                  <a:fillRect t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C8D83-5CDA-480B-8016-AA98CC0B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19696-F371-4356-910C-86966F8F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39C365-61F6-495C-A0CB-E5D3DD5079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996" y="3837214"/>
                <a:ext cx="10099226" cy="259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Font typeface="Corbel" pitchFamily="34" charset="0"/>
                  <a:buNone/>
                </a:pPr>
                <a:r>
                  <a:rPr lang="en-US" sz="3200" dirty="0">
                    <a:latin typeface="+mj-lt"/>
                  </a:rPr>
                  <a:t>Next Steps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/>
                  <a:t>Measure these particle ratios as a function of rapidity and multiplicity</a:t>
                </a:r>
              </a:p>
              <a:p>
                <a:r>
                  <a:rPr lang="en-US" sz="2400" dirty="0"/>
                  <a:t>Measure the spectra and yields vs rapidity to compare with baryon junction prediction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𝑑𝑁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Measure of azimuthal  and rapidity correlations  in photonuclear events </a:t>
                </a:r>
              </a:p>
              <a:p>
                <a:r>
                  <a:rPr lang="fr-FR" sz="2400" dirty="0"/>
                  <a:t>Unbiased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collisions from 2019 data set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939C365-61F6-495C-A0CB-E5D3DD507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6" y="3837214"/>
                <a:ext cx="10099226" cy="2590800"/>
              </a:xfrm>
              <a:prstGeom prst="rect">
                <a:avLst/>
              </a:prstGeom>
              <a:blipFill>
                <a:blip r:embed="rId4"/>
                <a:stretch>
                  <a:fillRect l="-905" t="-6118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522F228-95E9-4BEB-B11F-365BF775F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5349431"/>
            <a:ext cx="1562100" cy="120486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B473DF-9273-4836-A406-4762563C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79CBF6-F06B-4C4A-9D8A-CC9B5A8A1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0" y="239765"/>
            <a:ext cx="6300816" cy="41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6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1278-8249-4415-9AFF-3E4CBCA4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275" y="252883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7500" dirty="0"/>
              <a:t>Back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41C9-8D9E-445A-85F6-A064C263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A1FA-FF39-4130-8D09-54538946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D6D61-E59C-4A8F-A0A6-BE4547C1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8FA5D7-D5F4-4A9C-A26D-876ED051B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"/>
          <a:stretch/>
        </p:blipFill>
        <p:spPr>
          <a:xfrm>
            <a:off x="285335" y="1365714"/>
            <a:ext cx="5844191" cy="4223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AA1D0-9280-467D-8208-ECD29930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330254"/>
            <a:ext cx="5918383" cy="1325563"/>
          </a:xfrm>
        </p:spPr>
        <p:txBody>
          <a:bodyPr/>
          <a:lstStyle/>
          <a:p>
            <a:r>
              <a:rPr lang="en-US" dirty="0"/>
              <a:t>ZDC Spectra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251B3-156D-448C-84E9-C670FA282860}"/>
                  </a:ext>
                </a:extLst>
              </p:cNvPr>
              <p:cNvSpPr txBox="1"/>
              <p:nvPr/>
            </p:nvSpPr>
            <p:spPr>
              <a:xfrm>
                <a:off x="984738" y="5539179"/>
                <a:ext cx="109124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accent1"/>
                    </a:solidFill>
                  </a:rPr>
                  <a:t>Low multiplicity events collected with ZDC triggers</a:t>
                </a:r>
              </a:p>
              <a:p>
                <a:r>
                  <a:rPr lang="en-US" sz="2200" dirty="0">
                    <a:solidFill>
                      <a:schemeClr val="accent1"/>
                    </a:solidFill>
                  </a:rPr>
                  <a:t>Cutting on single neutron peak, dominated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events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251B3-156D-448C-84E9-C670FA282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5539179"/>
                <a:ext cx="10912402" cy="769441"/>
              </a:xfrm>
              <a:prstGeom prst="rect">
                <a:avLst/>
              </a:prstGeom>
              <a:blipFill>
                <a:blip r:embed="rId4"/>
                <a:stretch>
                  <a:fillRect l="-726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DDE92-F0B9-4A3A-9991-49033C66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8ABC19B-8B88-455F-BBB6-C537D887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E1492-9AFB-41F2-AF59-AD27BD24F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DDB54-5812-4BCB-BCB6-D39F6457F6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61"/>
          <a:stretch/>
        </p:blipFill>
        <p:spPr>
          <a:xfrm>
            <a:off x="6095999" y="1396794"/>
            <a:ext cx="5844191" cy="41923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5C47B-5434-4989-91EC-8E8E25D0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904919-D661-4DBE-B560-560C3D459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1445238"/>
            <a:ext cx="7111665" cy="4955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DB99AA-799A-4365-83AE-FCBD0B28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214073"/>
            <a:ext cx="10325100" cy="1356360"/>
          </a:xfrm>
        </p:spPr>
        <p:txBody>
          <a:bodyPr>
            <a:normAutofit/>
          </a:bodyPr>
          <a:lstStyle/>
          <a:p>
            <a:r>
              <a:rPr lang="en-US" sz="3500" dirty="0"/>
              <a:t>Study Beam Gas Background with Abort Gap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64AB3-2481-4EDF-97B9-C7837A585A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164313"/>
                <a:ext cx="3733799" cy="529901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600" dirty="0"/>
                  <a:t>At STAR, 18 out of 120 crossings (31 to 39 and 111 to 119) have only one of the beams filled due to  the abort gaps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Most abort gap events occur because of beam gas and beam material interactions</a:t>
                </a:r>
              </a:p>
              <a:p>
                <a:pPr lvl="1"/>
                <a:r>
                  <a:rPr lang="en-US" sz="2200" dirty="0"/>
                  <a:t>Only a small portion of these abort gap events pass our event cuts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600" b="0" dirty="0"/>
                  <a:t>Back</a:t>
                </a:r>
                <a:r>
                  <a:rPr lang="en-US" sz="2600" dirty="0"/>
                  <a:t>ground contribution estimated to be about 3%</a:t>
                </a:r>
                <a:endParaRPr lang="en-US" sz="2600" b="0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Au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Au</m:t>
                        </m:r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Au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 60−80%</m:t>
                        </m:r>
                      </m:sub>
                    </m:sSub>
                  </m:oMath>
                </a14:m>
                <a:r>
                  <a:rPr lang="en-US" sz="2600" dirty="0"/>
                  <a:t> ratio is flat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600" dirty="0"/>
                  <a:t> and consistent with 1 ratio for abort gap events which pass these cuts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64AB3-2481-4EDF-97B9-C7837A585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164313"/>
                <a:ext cx="3733799" cy="5299015"/>
              </a:xfrm>
              <a:blipFill>
                <a:blip r:embed="rId3"/>
                <a:stretch>
                  <a:fillRect t="-1266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7B9D8-50A4-4D6D-9642-9EA68B32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4BB2-83FF-468D-8AFF-87A45CB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026A0-67D8-422E-ACD5-DEB2B7DCC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1325F-9931-42DB-A1FE-B10C87E9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4805-10E2-4F71-94A5-FDA6DCFE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009650"/>
            <a:ext cx="4416879" cy="1356360"/>
          </a:xfrm>
        </p:spPr>
        <p:txBody>
          <a:bodyPr>
            <a:noAutofit/>
          </a:bodyPr>
          <a:lstStyle/>
          <a:p>
            <a:r>
              <a:rPr lang="en-US" sz="3500" dirty="0"/>
              <a:t>One of the major goals of RHIC and the EIC is to understand the behavior of gluons within the nucleon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6F86D-68FA-494F-9A53-A1A711A67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3672738"/>
                <a:ext cx="6261011" cy="2736226"/>
              </a:xfrm>
            </p:spPr>
            <p:txBody>
              <a:bodyPr>
                <a:normAutofit fontScale="92500"/>
              </a:bodyPr>
              <a:lstStyle/>
              <a:p>
                <a:pPr marL="45720" indent="0">
                  <a:buFont typeface="Corbel" pitchFamily="34" charset="0"/>
                  <a:buNone/>
                </a:pPr>
                <a:r>
                  <a:rPr lang="en-US" sz="2400" b="1" dirty="0"/>
                  <a:t>Baryon number </a:t>
                </a:r>
                <a:r>
                  <a:rPr lang="en-US" sz="2400" dirty="0"/>
                  <a:t>– a strictly conserved quantum number</a:t>
                </a:r>
              </a:p>
              <a:p>
                <a:pPr marL="45720" indent="0">
                  <a:spcBef>
                    <a:spcPts val="1000"/>
                  </a:spcBef>
                  <a:buFont typeface="Corbel" pitchFamily="34" charset="0"/>
                  <a:buNone/>
                </a:pPr>
                <a:r>
                  <a:rPr lang="en-US" sz="2400" dirty="0"/>
                  <a:t>Believed to be carried by the quarks:</a:t>
                </a:r>
              </a:p>
              <a:p>
                <a:pPr marL="45720" indent="0">
                  <a:spcBef>
                    <a:spcPts val="1500"/>
                  </a:spcBef>
                  <a:buFont typeface="Corbe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m:rPr>
                              <m:lit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" indent="0">
                  <a:spcBef>
                    <a:spcPts val="1000"/>
                  </a:spcBef>
                  <a:buFont typeface="Corbel" pitchFamily="34" charset="0"/>
                  <a:buNone/>
                </a:pPr>
                <a:r>
                  <a:rPr lang="en-US" sz="2400" dirty="0"/>
                  <a:t>But that is just an assumption</a:t>
                </a:r>
              </a:p>
              <a:p>
                <a:pPr marL="45720" indent="0">
                  <a:spcBef>
                    <a:spcPts val="1000"/>
                  </a:spcBef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D.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Kharzeev</a:t>
                </a:r>
                <a:r>
                  <a:rPr lang="en-US" sz="2400" dirty="0">
                    <a:solidFill>
                      <a:schemeClr val="tx1"/>
                    </a:solidFill>
                  </a:rPr>
                  <a:t>, Physics Letters B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378</a:t>
                </a:r>
                <a:r>
                  <a:rPr lang="en-US" sz="2400" dirty="0">
                    <a:solidFill>
                      <a:schemeClr val="tx1"/>
                    </a:solidFill>
                  </a:rPr>
                  <a:t>, 238-246 (1996)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6F86D-68FA-494F-9A53-A1A711A67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3672738"/>
                <a:ext cx="6261011" cy="2736226"/>
              </a:xfrm>
              <a:blipFill>
                <a:blip r:embed="rId2"/>
                <a:stretch>
                  <a:fillRect l="-487" t="-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335A-FE4C-40C2-AF87-320A0D10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60AFB-80BA-4956-A978-ADC55110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pic>
        <p:nvPicPr>
          <p:cNvPr id="7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2F980537-A11A-42A0-BB9A-D678733B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02" y="243165"/>
            <a:ext cx="7288859" cy="30837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5F9DF7-CB19-4C4B-9F20-60E40213B9D9}"/>
              </a:ext>
            </a:extLst>
          </p:cNvPr>
          <p:cNvGrpSpPr/>
          <p:nvPr/>
        </p:nvGrpSpPr>
        <p:grpSpPr>
          <a:xfrm>
            <a:off x="6208577" y="2598593"/>
            <a:ext cx="4702629" cy="825632"/>
            <a:chOff x="5775870" y="3349709"/>
            <a:chExt cx="4702629" cy="82563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082CD56-FAE3-4877-BF86-B7D267849A25}"/>
                </a:ext>
              </a:extLst>
            </p:cNvPr>
            <p:cNvSpPr/>
            <p:nvPr/>
          </p:nvSpPr>
          <p:spPr>
            <a:xfrm rot="21086325">
              <a:off x="5775870" y="3349709"/>
              <a:ext cx="4702629" cy="825632"/>
            </a:xfrm>
            <a:prstGeom prst="rightArrow">
              <a:avLst>
                <a:gd name="adj1" fmla="val 50000"/>
                <a:gd name="adj2" fmla="val 1010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5E6180-22F2-43D0-80BB-46A0D8872003}"/>
                </a:ext>
              </a:extLst>
            </p:cNvPr>
            <p:cNvSpPr txBox="1"/>
            <p:nvPr/>
          </p:nvSpPr>
          <p:spPr>
            <a:xfrm rot="21053701">
              <a:off x="7441625" y="3499440"/>
              <a:ext cx="1943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Energy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C2427C-D25C-4CB5-AD88-9119FA083F5C}"/>
              </a:ext>
            </a:extLst>
          </p:cNvPr>
          <p:cNvGrpSpPr/>
          <p:nvPr/>
        </p:nvGrpSpPr>
        <p:grpSpPr>
          <a:xfrm>
            <a:off x="7492199" y="3544290"/>
            <a:ext cx="2750796" cy="2736226"/>
            <a:chOff x="6325040" y="3716316"/>
            <a:chExt cx="2750796" cy="273622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429416-8AA4-4865-8D67-FC4C999923EE}"/>
                </a:ext>
              </a:extLst>
            </p:cNvPr>
            <p:cNvSpPr/>
            <p:nvPr/>
          </p:nvSpPr>
          <p:spPr>
            <a:xfrm>
              <a:off x="6325040" y="3716316"/>
              <a:ext cx="2750796" cy="2736226"/>
            </a:xfrm>
            <a:prstGeom prst="ellipse">
              <a:avLst/>
            </a:prstGeom>
            <a:solidFill>
              <a:srgbClr val="1B84DB">
                <a:alpha val="18824"/>
              </a:srgbClr>
            </a:solidFill>
            <a:ln>
              <a:solidFill>
                <a:srgbClr val="295A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5D502D3-E3FA-48D2-A6D0-3B234F9D0822}"/>
                </a:ext>
              </a:extLst>
            </p:cNvPr>
            <p:cNvSpPr/>
            <p:nvPr/>
          </p:nvSpPr>
          <p:spPr>
            <a:xfrm>
              <a:off x="7373460" y="4121839"/>
              <a:ext cx="672417" cy="668855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3AFBE3-DEBB-4AB2-A7CB-F95825B61076}"/>
                </a:ext>
              </a:extLst>
            </p:cNvPr>
            <p:cNvSpPr/>
            <p:nvPr/>
          </p:nvSpPr>
          <p:spPr>
            <a:xfrm>
              <a:off x="6718551" y="5108651"/>
              <a:ext cx="672417" cy="668855"/>
            </a:xfrm>
            <a:prstGeom prst="ellipse">
              <a:avLst/>
            </a:prstGeom>
            <a:solidFill>
              <a:srgbClr val="456FE7"/>
            </a:solidFill>
            <a:ln>
              <a:solidFill>
                <a:srgbClr val="381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EBE630-17B2-4C6E-9BBA-A1155C3AB17E}"/>
                </a:ext>
              </a:extLst>
            </p:cNvPr>
            <p:cNvSpPr/>
            <p:nvPr/>
          </p:nvSpPr>
          <p:spPr>
            <a:xfrm>
              <a:off x="8003296" y="5149471"/>
              <a:ext cx="672417" cy="668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A14D4-0809-4E10-A346-1608F650302F}"/>
                  </a:ext>
                </a:extLst>
              </p:cNvPr>
              <p:cNvSpPr txBox="1"/>
              <p:nvPr/>
            </p:nvSpPr>
            <p:spPr>
              <a:xfrm>
                <a:off x="8581847" y="4057094"/>
                <a:ext cx="571500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A14D4-0809-4E10-A346-1608F650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847" y="4057094"/>
                <a:ext cx="571500" cy="454292"/>
              </a:xfrm>
              <a:prstGeom prst="rect">
                <a:avLst/>
              </a:prstGeom>
              <a:blipFill>
                <a:blip r:embed="rId4"/>
                <a:stretch>
                  <a:fillRect l="-54255" t="-120270" r="-97872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05A4E6-C1A5-478B-927D-0937EF1E02C6}"/>
                  </a:ext>
                </a:extLst>
              </p:cNvPr>
              <p:cNvSpPr txBox="1"/>
              <p:nvPr/>
            </p:nvSpPr>
            <p:spPr>
              <a:xfrm>
                <a:off x="7936168" y="5043906"/>
                <a:ext cx="571500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05A4E6-C1A5-478B-927D-0937EF1E0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168" y="5043906"/>
                <a:ext cx="571500" cy="454292"/>
              </a:xfrm>
              <a:prstGeom prst="rect">
                <a:avLst/>
              </a:prstGeom>
              <a:blipFill>
                <a:blip r:embed="rId5"/>
                <a:stretch>
                  <a:fillRect l="-54255" t="-118667" r="-97872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AF8D9C-63D6-410A-A59D-DF4079682110}"/>
                  </a:ext>
                </a:extLst>
              </p:cNvPr>
              <p:cNvSpPr txBox="1"/>
              <p:nvPr/>
            </p:nvSpPr>
            <p:spPr>
              <a:xfrm>
                <a:off x="9220913" y="5045605"/>
                <a:ext cx="571500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AF8D9C-63D6-410A-A59D-DF4079682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913" y="5045605"/>
                <a:ext cx="571500" cy="454292"/>
              </a:xfrm>
              <a:prstGeom prst="rect">
                <a:avLst/>
              </a:prstGeom>
              <a:blipFill>
                <a:blip r:embed="rId6"/>
                <a:stretch>
                  <a:fillRect l="-54839" t="-120270" r="-100000" b="-18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5171002-F84A-4956-8ACA-FA2FAF594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506" y="5409972"/>
            <a:ext cx="1562100" cy="120486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B33D3CC-4A85-48C1-84A2-FB6284A0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49F507-5248-46D3-A18D-71CC76B0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968" y="1566223"/>
            <a:ext cx="6244342" cy="4114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91164-7755-402D-B391-A54A0B07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6" y="454478"/>
            <a:ext cx="9875520" cy="1356360"/>
          </a:xfrm>
        </p:spPr>
        <p:txBody>
          <a:bodyPr/>
          <a:lstStyle/>
          <a:p>
            <a:r>
              <a:rPr lang="en-US" dirty="0"/>
              <a:t>Baryon Stopping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A930-A0B9-43A2-BDFC-86DFE09E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17785"/>
            <a:ext cx="4466968" cy="4742822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/>
              <a:t>The energy required for producing the particles in heavy-ion collisions comes from the kinetic energy lost by the baryons in the colliding nuclei</a:t>
            </a:r>
          </a:p>
          <a:p>
            <a:pPr lvl="1"/>
            <a:r>
              <a:rPr lang="en-US" sz="2200" dirty="0"/>
              <a:t>Larger effect in collisions with higher multiplicity (small impact parameter)</a:t>
            </a:r>
          </a:p>
          <a:p>
            <a:r>
              <a:rPr lang="en-US" sz="2500" dirty="0"/>
              <a:t>Net-baryon yield can be estimated from the net-proton yield: difference in number of protons and anti-protons</a:t>
            </a:r>
          </a:p>
          <a:p>
            <a:r>
              <a:rPr lang="en-US" sz="2500" dirty="0"/>
              <a:t>Cannot be fully explained by pure string fragmentations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4DF0A-7A94-420B-B7C3-B60A66B0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4FA10-6BF4-42F3-8FB0-44E0E2E3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538CB-8999-4E85-830C-0C9B92FAEB05}"/>
              </a:ext>
            </a:extLst>
          </p:cNvPr>
          <p:cNvSpPr txBox="1"/>
          <p:nvPr/>
        </p:nvSpPr>
        <p:spPr>
          <a:xfrm>
            <a:off x="6056542" y="568053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BRAHMS Collaboration, Phys. Lett. B </a:t>
            </a:r>
            <a:r>
              <a:rPr lang="en-US" b="1" dirty="0">
                <a:solidFill>
                  <a:schemeClr val="accent1"/>
                </a:solidFill>
              </a:rPr>
              <a:t>677,</a:t>
            </a:r>
            <a:r>
              <a:rPr lang="en-US" dirty="0">
                <a:solidFill>
                  <a:schemeClr val="accent1"/>
                </a:solidFill>
              </a:rPr>
              <a:t> 267-271 (2009)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2625BD-8B1E-44B1-B023-F0FFEC11F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BBC89-F678-41D7-80C5-F411A4E9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0E7E-1040-4458-917D-AA7A52A0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175"/>
            <a:ext cx="9875520" cy="1356360"/>
          </a:xfrm>
        </p:spPr>
        <p:txBody>
          <a:bodyPr/>
          <a:lstStyle/>
          <a:p>
            <a:r>
              <a:rPr lang="en-US" dirty="0"/>
              <a:t>Baryon 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2DB71E-0E76-4089-B295-2C5451A60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2998" y="1552575"/>
                <a:ext cx="6171551" cy="45434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500" dirty="0"/>
                  <a:t>Nonperturbative configuration of gluons linked to all three valence quarks</a:t>
                </a:r>
              </a:p>
              <a:p>
                <a:pPr lvl="1"/>
                <a:r>
                  <a:rPr lang="en-US" dirty="0"/>
                  <a:t>Carries the baryon number</a:t>
                </a:r>
              </a:p>
              <a:p>
                <a:pPr lvl="1"/>
                <a:r>
                  <a:rPr lang="en-US" dirty="0"/>
                  <a:t>Theorized to be an effective mechanism of stopping baryons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𝐴𝐴</m:t>
                    </m:r>
                  </m:oMath>
                </a14:m>
                <a:endParaRPr lang="en-US" dirty="0"/>
              </a:p>
              <a:p>
                <a:pPr indent="0">
                  <a:spcBef>
                    <a:spcPts val="0"/>
                  </a:spcBef>
                  <a:buNone/>
                </a:pPr>
                <a:r>
                  <a:rPr lang="en-US" sz="2100" dirty="0">
                    <a:solidFill>
                      <a:schemeClr val="tx1"/>
                    </a:solidFill>
                  </a:rPr>
                  <a:t>D. 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Kharzeev</a:t>
                </a:r>
                <a:r>
                  <a:rPr lang="en-US" sz="2100" dirty="0">
                    <a:solidFill>
                      <a:schemeClr val="tx1"/>
                    </a:solidFill>
                  </a:rPr>
                  <a:t>, Physics Letters B </a:t>
                </a:r>
                <a:r>
                  <a:rPr lang="en-US" sz="2100" b="1" dirty="0">
                    <a:solidFill>
                      <a:schemeClr val="tx1"/>
                    </a:solidFill>
                  </a:rPr>
                  <a:t>378</a:t>
                </a:r>
                <a:r>
                  <a:rPr lang="en-US" sz="2100" dirty="0">
                    <a:solidFill>
                      <a:schemeClr val="tx1"/>
                    </a:solidFill>
                  </a:rPr>
                  <a:t>, 238-246 (1996)</a:t>
                </a:r>
              </a:p>
              <a:p>
                <a:r>
                  <a:rPr lang="en-US" sz="2500" dirty="0"/>
                  <a:t>Many of the models used for heavy-ion collisions at RHIC (HIJING, AMPT, </a:t>
                </a:r>
                <a:r>
                  <a:rPr lang="en-US" sz="2500" dirty="0" err="1"/>
                  <a:t>UrQMD</a:t>
                </a:r>
                <a:r>
                  <a:rPr lang="en-US" sz="2500" dirty="0"/>
                  <a:t>) have implemented a nonperturbative baryon stopping mechanism</a:t>
                </a:r>
              </a:p>
              <a:p>
                <a:pPr marL="44450" indent="184150">
                  <a:buNone/>
                </a:pPr>
                <a:r>
                  <a:rPr lang="en-US" sz="2100" dirty="0">
                    <a:solidFill>
                      <a:schemeClr val="tx1"/>
                    </a:solidFill>
                  </a:rPr>
                  <a:t>V. 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Topor</a:t>
                </a:r>
                <a:r>
                  <a:rPr lang="en-US" sz="2100" dirty="0">
                    <a:solidFill>
                      <a:schemeClr val="tx1"/>
                    </a:solidFill>
                  </a:rPr>
                  <a:t> Pop, </a:t>
                </a:r>
                <a:r>
                  <a:rPr lang="en-US" sz="2100" i="1" dirty="0">
                    <a:solidFill>
                      <a:schemeClr val="tx1"/>
                    </a:solidFill>
                  </a:rPr>
                  <a:t>et al, </a:t>
                </a:r>
                <a:r>
                  <a:rPr lang="en-US" sz="2100" dirty="0">
                    <a:solidFill>
                      <a:schemeClr val="tx1"/>
                    </a:solidFill>
                  </a:rPr>
                  <a:t>Phys. Rev. C </a:t>
                </a:r>
                <a:r>
                  <a:rPr lang="en-US" sz="2100" b="1" dirty="0">
                    <a:solidFill>
                      <a:schemeClr val="tx1"/>
                    </a:solidFill>
                  </a:rPr>
                  <a:t>70</a:t>
                </a:r>
                <a:r>
                  <a:rPr lang="en-US" sz="2100" dirty="0">
                    <a:solidFill>
                      <a:schemeClr val="tx1"/>
                    </a:solidFill>
                  </a:rPr>
                  <a:t>, 064906 (2004)</a:t>
                </a:r>
              </a:p>
              <a:p>
                <a:pPr marL="44450" indent="184150">
                  <a:buNone/>
                </a:pPr>
                <a:r>
                  <a:rPr lang="en-US" sz="2100" dirty="0">
                    <a:solidFill>
                      <a:schemeClr val="tx1"/>
                    </a:solidFill>
                  </a:rPr>
                  <a:t>Zi-Wei Lin, </a:t>
                </a:r>
                <a:r>
                  <a:rPr lang="en-US" sz="2100" i="1" dirty="0">
                    <a:solidFill>
                      <a:schemeClr val="tx1"/>
                    </a:solidFill>
                  </a:rPr>
                  <a:t>et al</a:t>
                </a:r>
                <a:r>
                  <a:rPr lang="en-US" sz="2100" dirty="0">
                    <a:solidFill>
                      <a:schemeClr val="tx1"/>
                    </a:solidFill>
                  </a:rPr>
                  <a:t>, Phys. Rev. C </a:t>
                </a:r>
                <a:r>
                  <a:rPr lang="en-US" sz="2100" b="1" dirty="0">
                    <a:solidFill>
                      <a:schemeClr val="tx1"/>
                    </a:solidFill>
                  </a:rPr>
                  <a:t>72</a:t>
                </a:r>
                <a:r>
                  <a:rPr lang="en-US" sz="2100" dirty="0">
                    <a:solidFill>
                      <a:schemeClr val="tx1"/>
                    </a:solidFill>
                  </a:rPr>
                  <a:t>, 064901 (2005)</a:t>
                </a:r>
              </a:p>
              <a:p>
                <a:pPr marL="44450" indent="184150">
                  <a:buNone/>
                </a:pPr>
                <a:r>
                  <a:rPr lang="en-US" sz="2100" dirty="0">
                    <a:solidFill>
                      <a:schemeClr val="tx1"/>
                    </a:solidFill>
                  </a:rPr>
                  <a:t>M. 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Bleicher</a:t>
                </a:r>
                <a:r>
                  <a:rPr lang="en-US" sz="2100" dirty="0">
                    <a:solidFill>
                      <a:schemeClr val="tx1"/>
                    </a:solidFill>
                  </a:rPr>
                  <a:t>, </a:t>
                </a:r>
                <a:r>
                  <a:rPr lang="en-US" sz="2100" i="1" dirty="0">
                    <a:solidFill>
                      <a:schemeClr val="tx1"/>
                    </a:solidFill>
                  </a:rPr>
                  <a:t>et al, 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J.Phys.G</a:t>
                </a:r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:r>
                  <a:rPr lang="en-US" sz="2100" b="1" dirty="0">
                    <a:solidFill>
                      <a:schemeClr val="tx1"/>
                    </a:solidFill>
                  </a:rPr>
                  <a:t>25,</a:t>
                </a:r>
                <a:r>
                  <a:rPr lang="en-US" sz="2100" dirty="0">
                    <a:solidFill>
                      <a:schemeClr val="tx1"/>
                    </a:solidFill>
                  </a:rPr>
                  <a:t> 1859-1896 (1999)</a:t>
                </a:r>
              </a:p>
              <a:p>
                <a:pPr indent="-184150"/>
                <a:r>
                  <a:rPr lang="en-US" sz="2500" dirty="0"/>
                  <a:t>But no signature of baryon junction has been cleanly identified in the experiment</a:t>
                </a:r>
              </a:p>
              <a:p>
                <a:pPr marL="44450" indent="184150">
                  <a:buNone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pPr marL="4572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2DB71E-0E76-4089-B295-2C5451A60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998" y="1552575"/>
                <a:ext cx="6171551" cy="4543425"/>
              </a:xfrm>
              <a:blipFill>
                <a:blip r:embed="rId2"/>
                <a:stretch>
                  <a:fillRect l="-99" t="-3087" r="-1678" b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6807-B980-4E41-AFEC-3AE7D3E9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FAB65-FC83-4E9C-BD49-06BD8AAB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2367E-67F0-48C3-A9A4-836051ECFF13}"/>
              </a:ext>
            </a:extLst>
          </p:cNvPr>
          <p:cNvGrpSpPr/>
          <p:nvPr/>
        </p:nvGrpSpPr>
        <p:grpSpPr>
          <a:xfrm>
            <a:off x="7803306" y="1965960"/>
            <a:ext cx="3754955" cy="3731453"/>
            <a:chOff x="7502362" y="269047"/>
            <a:chExt cx="4114800" cy="41148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CCC18AC-C30D-4259-A1F9-49B715631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230" b="-1742"/>
            <a:stretch/>
          </p:blipFill>
          <p:spPr>
            <a:xfrm rot="16200000" flipV="1">
              <a:off x="8924690" y="1301166"/>
              <a:ext cx="1191641" cy="5102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2822FC-6001-4A3E-994D-04BB3FE55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230" b="-1742"/>
            <a:stretch/>
          </p:blipFill>
          <p:spPr>
            <a:xfrm rot="12809372" flipH="1">
              <a:off x="9605505" y="2531427"/>
              <a:ext cx="1191641" cy="51026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0BAB858-9E3E-4958-AFF1-A3C068B8F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3230" b="-1742"/>
            <a:stretch/>
          </p:blipFill>
          <p:spPr>
            <a:xfrm rot="8790628">
              <a:off x="8280629" y="2565699"/>
              <a:ext cx="1191641" cy="510264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145336-B783-45AC-890E-0E6FCE5C61C1}"/>
                </a:ext>
              </a:extLst>
            </p:cNvPr>
            <p:cNvSpPr/>
            <p:nvPr/>
          </p:nvSpPr>
          <p:spPr>
            <a:xfrm>
              <a:off x="9307287" y="2104356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9AA442A-6523-4214-80E5-9D64FDEB1048}"/>
                </a:ext>
              </a:extLst>
            </p:cNvPr>
            <p:cNvSpPr/>
            <p:nvPr/>
          </p:nvSpPr>
          <p:spPr>
            <a:xfrm>
              <a:off x="7502362" y="269047"/>
              <a:ext cx="4114800" cy="4114800"/>
            </a:xfrm>
            <a:prstGeom prst="ellipse">
              <a:avLst/>
            </a:prstGeom>
            <a:solidFill>
              <a:srgbClr val="1B84DB">
                <a:alpha val="18824"/>
              </a:srgbClr>
            </a:solidFill>
            <a:ln>
              <a:solidFill>
                <a:srgbClr val="295A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2B1D50E-9FF7-4774-B902-3E6F7D200DF7}"/>
                </a:ext>
              </a:extLst>
            </p:cNvPr>
            <p:cNvSpPr/>
            <p:nvPr/>
          </p:nvSpPr>
          <p:spPr>
            <a:xfrm>
              <a:off x="9077827" y="414243"/>
              <a:ext cx="1005840" cy="100584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CF7DF5-4EE1-4BC1-8BDF-FDA70D145B6E}"/>
                </a:ext>
              </a:extLst>
            </p:cNvPr>
            <p:cNvSpPr/>
            <p:nvPr/>
          </p:nvSpPr>
          <p:spPr>
            <a:xfrm>
              <a:off x="7971817" y="2744720"/>
              <a:ext cx="1005840" cy="1005840"/>
            </a:xfrm>
            <a:prstGeom prst="ellipse">
              <a:avLst/>
            </a:prstGeom>
            <a:solidFill>
              <a:srgbClr val="456FE7"/>
            </a:solidFill>
            <a:ln>
              <a:solidFill>
                <a:srgbClr val="381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340CD8-F003-4BC5-9973-FEECABA09497}"/>
                </a:ext>
              </a:extLst>
            </p:cNvPr>
            <p:cNvSpPr/>
            <p:nvPr/>
          </p:nvSpPr>
          <p:spPr>
            <a:xfrm>
              <a:off x="10201229" y="2684335"/>
              <a:ext cx="1005840" cy="100584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405472E-9838-46AF-A965-49C971123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B290E-7375-495D-9CA8-F1F68DF1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E5AB5A-6796-48F2-8214-7A06B406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Photonuclear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68BA93C-3F15-470F-AF45-7874C9BD1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690007"/>
                <a:ext cx="5867400" cy="47584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Inclusive particle production in photonuclear collisions</a:t>
                </a:r>
              </a:p>
              <a:p>
                <a:pPr lvl="1"/>
                <a:r>
                  <a:rPr lang="en-US" dirty="0"/>
                  <a:t>Large flux of quasi-real photons produced by ultra-relativistic large-Z nuclei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>
                    <a:effectLst/>
                  </a:rPr>
                  <a:t>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</a:rPr>
                  <a:t>collisions except that the photon tends to have a much smaller virtuality</a:t>
                </a:r>
                <a:endParaRPr lang="en-US" dirty="0"/>
              </a:p>
              <a:p>
                <a:r>
                  <a:rPr lang="en-US" dirty="0"/>
                  <a:t>Can be used to study bulk properties such as collectivity from initial-state effects (i.e. radial flow, rapidity correlation)  and hadron chemistry</a:t>
                </a:r>
              </a:p>
              <a:p>
                <a:r>
                  <a:rPr lang="en-US" dirty="0"/>
                  <a:t>Can be used to study baryon stopping with the cleanest possible process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+ Baryon Junction producing a midrapidity proton)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sz="2000" b="0" dirty="0"/>
                  <a:t>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rapidity distribution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68BA93C-3F15-470F-AF45-7874C9BD1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690007"/>
                <a:ext cx="5867400" cy="4758418"/>
              </a:xfrm>
              <a:blipFill>
                <a:blip r:embed="rId2"/>
                <a:stretch>
                  <a:fillRect t="-2177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AE70-E7E8-4931-8E48-84106441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02F9-037A-4DF2-A6DB-FCE1FFF7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B14D2C-EC56-4447-A09D-5698DC30F882}"/>
              </a:ext>
            </a:extLst>
          </p:cNvPr>
          <p:cNvGrpSpPr/>
          <p:nvPr/>
        </p:nvGrpSpPr>
        <p:grpSpPr>
          <a:xfrm>
            <a:off x="6903218" y="1087107"/>
            <a:ext cx="3955282" cy="5053652"/>
            <a:chOff x="7225393" y="1121338"/>
            <a:chExt cx="3470022" cy="4541773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CE33EF6-405C-4A66-B491-29F089ED76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19"/>
            <a:stretch/>
          </p:blipFill>
          <p:spPr bwMode="auto">
            <a:xfrm>
              <a:off x="7225393" y="1121338"/>
              <a:ext cx="3422008" cy="454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526451-2668-4AF5-AC6B-35AF53EA6679}"/>
                </a:ext>
              </a:extLst>
            </p:cNvPr>
            <p:cNvSpPr/>
            <p:nvPr/>
          </p:nvSpPr>
          <p:spPr>
            <a:xfrm rot="18734345">
              <a:off x="10481112" y="2325254"/>
              <a:ext cx="64698" cy="363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FB535A-5A12-49B8-A52C-E2C95EDD6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CC171-EC42-4324-8B5E-CF30065F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2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D9A98EA-53D8-4239-9D76-0889D3B0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02" y="566058"/>
            <a:ext cx="9875520" cy="1356360"/>
          </a:xfrm>
        </p:spPr>
        <p:txBody>
          <a:bodyPr/>
          <a:lstStyle/>
          <a:p>
            <a:r>
              <a:rPr lang="en-US" dirty="0"/>
              <a:t>Particle Identification With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82F4B9ED-4E96-4B58-B32E-0B43BF53FB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43063" y="1742762"/>
                <a:ext cx="3786987" cy="4481066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en-US" dirty="0"/>
                  <a:t>Time Projection Chamber (TPC) identifies particles at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/>
                  <a:t>using ionization energy </a:t>
                </a:r>
                <a:r>
                  <a:rPr lang="en-US" dirty="0"/>
                  <a:t>loss,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  <a:p>
                <a:pPr marL="45720" indent="0">
                  <a:buNone/>
                </a:pPr>
                <a:r>
                  <a:rPr lang="en-US" dirty="0"/>
                  <a:t>Time of Flight (TOF) identifies particles at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45720" indent="0">
                  <a:buNone/>
                </a:pPr>
                <a:r>
                  <a:rPr lang="en-US" dirty="0"/>
                  <a:t>Beam-Beam Counter (BBC) used for rapidity gap cuts</a:t>
                </a:r>
              </a:p>
              <a:p>
                <a:pPr marL="45720" indent="0">
                  <a:buNone/>
                </a:pPr>
                <a:r>
                  <a:rPr lang="en-US" dirty="0"/>
                  <a:t>Data collected in 2017, 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collisions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=54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b="0" dirty="0"/>
                  <a:t>, t</a:t>
                </a:r>
                <a:r>
                  <a:rPr lang="en-US" dirty="0"/>
                  <a:t>rigger did not require coincidence in both sides of the detector 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en-US" dirty="0"/>
                  <a:t>~700 million events </a:t>
                </a: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82F4B9ED-4E96-4B58-B32E-0B43BF53FB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3063" y="1742762"/>
                <a:ext cx="3786987" cy="4481066"/>
              </a:xfrm>
              <a:blipFill>
                <a:blip r:embed="rId2"/>
                <a:stretch>
                  <a:fillRect l="-804" t="-2313" r="-643" b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FE39D-699A-4F6D-9B71-E1042911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6253" y="6223828"/>
            <a:ext cx="2329074" cy="365125"/>
          </a:xfrm>
        </p:spPr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42581-E2B6-4FA7-A5AD-4C4EF5BC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00AA8D95-AC48-4334-971C-B1BCBF286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3" y="1759592"/>
            <a:ext cx="6844153" cy="4262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EEA131-AA6E-4C09-826C-B8A36E0D5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A073B-FC2A-426C-8EE0-147A9753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3F82CA55-D391-48C6-A681-9DB7FA69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75" y="1180243"/>
            <a:ext cx="5820694" cy="44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CE33EF6-405C-4A66-B491-29F089ED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86" y="1668909"/>
            <a:ext cx="4323989" cy="34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E5AB5A-6796-48F2-8214-7A06B406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7522"/>
            <a:ext cx="9875520" cy="1356360"/>
          </a:xfrm>
        </p:spPr>
        <p:txBody>
          <a:bodyPr/>
          <a:lstStyle/>
          <a:p>
            <a:r>
              <a:rPr lang="en-US" dirty="0"/>
              <a:t>Photonuclear Events Are Selected With Rapidity Gaps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856BF-9672-4AFA-84D0-71AE2247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303262"/>
            <a:ext cx="9872871" cy="1128156"/>
          </a:xfrm>
        </p:spPr>
        <p:txBody>
          <a:bodyPr>
            <a:normAutofit/>
          </a:bodyPr>
          <a:lstStyle/>
          <a:p>
            <a:pPr marL="45720" indent="0">
              <a:spcBef>
                <a:spcPts val="400"/>
              </a:spcBef>
              <a:buNone/>
            </a:pPr>
            <a:r>
              <a:rPr lang="en-US" dirty="0"/>
              <a:t>Similar technique used by ATLAS photonuclear measurements:</a:t>
            </a:r>
          </a:p>
          <a:p>
            <a:pPr marL="45720" indent="0">
              <a:spcBef>
                <a:spcPts val="400"/>
              </a:spcBef>
              <a:buNone/>
            </a:pPr>
            <a:r>
              <a:rPr lang="en-US" sz="2000" dirty="0"/>
              <a:t>ATLAS Collaboration, Nuclear Physics A </a:t>
            </a:r>
            <a:r>
              <a:rPr lang="en-US" sz="2000" b="1" dirty="0"/>
              <a:t>967</a:t>
            </a:r>
            <a:r>
              <a:rPr lang="en-US" sz="2000" dirty="0"/>
              <a:t>, 277 (2017)</a:t>
            </a:r>
            <a:endParaRPr lang="en-US" sz="2000" b="1" dirty="0"/>
          </a:p>
          <a:p>
            <a:pPr marL="45720" indent="0">
              <a:spcBef>
                <a:spcPts val="400"/>
              </a:spcBef>
              <a:buNone/>
            </a:pPr>
            <a:r>
              <a:rPr lang="en-US" sz="2000" dirty="0"/>
              <a:t>ATLAS Collaboration, Phys. Rev. C </a:t>
            </a:r>
            <a:r>
              <a:rPr lang="en-US" sz="2000" b="1" dirty="0"/>
              <a:t>104</a:t>
            </a:r>
            <a:r>
              <a:rPr lang="en-US" sz="2000" dirty="0"/>
              <a:t>, 014903 (2021)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AE70-E7E8-4931-8E48-84106441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02F9-037A-4DF2-A6DB-FCE1FFF7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77B2E-E1F0-474B-8947-D128585BB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C2AE4-48B1-4011-A28C-2FC6E66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4751E-1F26-4D7A-95FA-545C84B24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81" y="1300112"/>
            <a:ext cx="7253388" cy="500543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D3F8DE8-B26B-4109-A51C-A8758DB9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4" y="1721797"/>
            <a:ext cx="4668756" cy="37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51A02-CDB2-4F21-98D4-A78D2ED2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B9C5F-BE99-49F4-9CF0-79E5A1C9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6">
                <a:extLst>
                  <a:ext uri="{FF2B5EF4-FFF2-40B4-BE49-F238E27FC236}">
                    <a16:creationId xmlns:a16="http://schemas.microsoft.com/office/drawing/2014/main" id="{41580A70-D78F-4678-803C-AAD1715CB4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323850"/>
                <a:ext cx="9875520" cy="1356360"/>
              </a:xfrm>
            </p:spPr>
            <p:txBody>
              <a:bodyPr/>
              <a:lstStyle/>
              <a:p>
                <a:r>
                  <a:rPr lang="en-US" dirty="0"/>
                  <a:t>Rapidity Asymmetry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-Rich Events</a:t>
                </a:r>
              </a:p>
            </p:txBody>
          </p:sp>
        </mc:Choice>
        <mc:Fallback xmlns="">
          <p:sp>
            <p:nvSpPr>
              <p:cNvPr id="16" name="Title 6">
                <a:extLst>
                  <a:ext uri="{FF2B5EF4-FFF2-40B4-BE49-F238E27FC236}">
                    <a16:creationId xmlns:a16="http://schemas.microsoft.com/office/drawing/2014/main" id="{41580A70-D78F-4678-803C-AAD1715CB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323850"/>
                <a:ext cx="9875520" cy="1356360"/>
              </a:xfrm>
              <a:blipFill>
                <a:blip r:embed="rId4"/>
                <a:stretch>
                  <a:fillRect l="-2531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557666E-3322-4B76-82A4-698B15AFE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939" y="5865677"/>
            <a:ext cx="1331772" cy="4962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61076E-FB4B-485D-AD6D-447CD79DC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9857" y="5865677"/>
            <a:ext cx="1189212" cy="490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E3BE86-EAE9-4FE3-8148-88EA6CB30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D9082-7B08-4CC7-8BF2-F0BEAF80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B03DA3-BC78-4D66-943B-C98CECFD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1" y="1450589"/>
            <a:ext cx="7405119" cy="4978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A7690-2DAC-4641-BBB8-FC51718B5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487136"/>
                <a:ext cx="9875520" cy="1356360"/>
              </a:xfrm>
            </p:spPr>
            <p:txBody>
              <a:bodyPr/>
              <a:lstStyle/>
              <a:p>
                <a:r>
                  <a:rPr lang="en-US" dirty="0"/>
                  <a:t>Defining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Event Classes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DA7690-2DAC-4641-BBB8-FC51718B5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487136"/>
                <a:ext cx="9875520" cy="1356360"/>
              </a:xfrm>
              <a:blipFill>
                <a:blip r:embed="rId3"/>
                <a:stretch>
                  <a:fillRect l="-2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1435-6938-4AF6-9224-12ADD2BEF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3D8D8-0F35-4D54-AEDE-708C0B83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Nicole Lewis, DNP2021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183B4-56DD-469F-976A-BB0580B9772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551964" y="1965960"/>
                <a:ext cx="3918857" cy="4038600"/>
              </a:xfrm>
            </p:spPr>
            <p:txBody>
              <a:bodyPr>
                <a:noAutofit/>
              </a:bodyPr>
              <a:lstStyle/>
              <a:p>
                <a:pPr marL="45720" indent="0">
                  <a:spcBef>
                    <a:spcPts val="200"/>
                  </a:spcBef>
                  <a:buNone/>
                </a:pPr>
                <a:r>
                  <a:rPr lang="en-US" sz="2500" dirty="0"/>
                  <a:t>Most photonuclear events have low multiplicity, concentrated at equivalent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i="0" dirty="0" smtClean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500" i="0" dirty="0" smtClean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centrality of roughly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500" dirty="0"/>
                  <a:t>%</a:t>
                </a:r>
              </a:p>
              <a:p>
                <a:pPr marL="45720" indent="0">
                  <a:spcBef>
                    <a:spcPts val="200"/>
                  </a:spcBef>
                  <a:buNone/>
                </a:pPr>
                <a:endParaRPr lang="en-US" sz="2500" dirty="0"/>
              </a:p>
              <a:p>
                <a:pPr marL="45720" indent="0">
                  <a:spcBef>
                    <a:spcPts val="200"/>
                  </a:spcBef>
                  <a:buNone/>
                </a:pPr>
                <a:r>
                  <a:rPr lang="en-US" sz="2500" dirty="0"/>
                  <a:t>Using peripheral events as a baseline comparison, multiplicity consistent with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60−80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dirty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500" dirty="0">
                        <a:latin typeface="Cambria Math" panose="02040503050406030204" pitchFamily="18" charset="0"/>
                      </a:rPr>
                      <m:t>Au</m:t>
                    </m:r>
                    <m:r>
                      <a:rPr lang="en-US" sz="2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183B4-56DD-469F-976A-BB0580B977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551964" y="1965960"/>
                <a:ext cx="3918857" cy="4038600"/>
              </a:xfrm>
              <a:blipFill>
                <a:blip r:embed="rId4"/>
                <a:stretch>
                  <a:fillRect l="-1400" t="-2115" r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0CA7820-9A13-4B86-9946-69D25A592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131908"/>
            <a:ext cx="1562100" cy="12048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E122E-364A-443D-8E98-088AF4F2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A20C-9711-4713-BBC2-0820A93A96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3647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32550</TotalTime>
  <Words>1100</Words>
  <Application>Microsoft Office PowerPoint</Application>
  <PresentationFormat>Widescreen</PresentationFormat>
  <Paragraphs>141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Basis</vt:lpstr>
      <vt:lpstr>Identification of Pions, Kaons, and Protons in Photonuclear Events at STAR</vt:lpstr>
      <vt:lpstr>One of the major goals of RHIC and the EIC is to understand the behavior of gluons within the nucleon</vt:lpstr>
      <vt:lpstr>Baryon Stopping</vt:lpstr>
      <vt:lpstr>Baryon Junction</vt:lpstr>
      <vt:lpstr>Photonuclear Events</vt:lpstr>
      <vt:lpstr>Particle Identification With STAR</vt:lpstr>
      <vt:lpstr>Photonuclear Events Are Selected With Rapidity Gaps</vt:lpstr>
      <vt:lpstr>Rapidity Asymmetry in γ+A-Rich Events</vt:lpstr>
      <vt:lpstr>Defining γ+A and A+A Event Classes </vt:lpstr>
      <vt:lpstr>p_T Dependence of Particle Ratios in γ+A/A+A</vt:lpstr>
      <vt:lpstr>Low p_T Baryon Enhancement in γ+A</vt:lpstr>
      <vt:lpstr>Comparison with PYTHIA</vt:lpstr>
      <vt:lpstr>Summary</vt:lpstr>
      <vt:lpstr>Back Up</vt:lpstr>
      <vt:lpstr>ZDC Spectra</vt:lpstr>
      <vt:lpstr>Study Beam Gas Background with Abort Gap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Lewis</dc:creator>
  <cp:lastModifiedBy>Lewis, Nicole</cp:lastModifiedBy>
  <cp:revision>364</cp:revision>
  <dcterms:created xsi:type="dcterms:W3CDTF">2020-06-27T17:12:39Z</dcterms:created>
  <dcterms:modified xsi:type="dcterms:W3CDTF">2021-10-12T18:16:26Z</dcterms:modified>
</cp:coreProperties>
</file>