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1801" r:id="rId4"/>
    <p:sldId id="1802" r:id="rId5"/>
    <p:sldId id="1787" r:id="rId6"/>
    <p:sldId id="1803" r:id="rId7"/>
    <p:sldId id="1804" r:id="rId8"/>
    <p:sldId id="261" r:id="rId9"/>
    <p:sldId id="1745" r:id="rId10"/>
    <p:sldId id="1781" r:id="rId11"/>
    <p:sldId id="1783" r:id="rId12"/>
    <p:sldId id="1730" r:id="rId13"/>
    <p:sldId id="1746" r:id="rId14"/>
    <p:sldId id="1751" r:id="rId15"/>
    <p:sldId id="1785" r:id="rId16"/>
    <p:sldId id="1733" r:id="rId17"/>
    <p:sldId id="1776" r:id="rId18"/>
    <p:sldId id="1750" r:id="rId19"/>
    <p:sldId id="1789" r:id="rId20"/>
    <p:sldId id="1794" r:id="rId21"/>
    <p:sldId id="1795" r:id="rId22"/>
    <p:sldId id="1796" r:id="rId23"/>
    <p:sldId id="1753" r:id="rId24"/>
    <p:sldId id="1790" r:id="rId25"/>
    <p:sldId id="17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1BE6-40D2-264B-A751-085501D6FC3C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B579E-80C6-D841-9346-E09C8D2B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1487-BD49-4C45-A621-43818CAE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10973-929C-7C40-5AD8-7A71B9E39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A2EE5-79E8-5990-4866-A6FB0C97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81C66286-D2DB-614F-B064-6BB50D7B4B24}" type="datetime1">
              <a:rPr lang="en-US" smtClean="0"/>
              <a:t>9/4/23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BE2F-A3EF-CBEB-01EA-F63315BF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1889-ECCC-4C6C-00FC-C0090E43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70BE-3745-3E6F-A437-15C7EA0D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73BE4-1227-9BDF-3158-4D14520B8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5AAE3-3FAC-D0A9-FEDA-B8CF9D89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989-3DC0-5642-813F-5D109BABB98C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3D60F-25F0-8A23-BC4B-554FA144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D824-6FE6-8D0E-96D7-4DD16D79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EAC8A-FADD-7D11-39AA-705C8292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FD6CE-E751-E75D-D85C-17B46EAF6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BB14-D51F-7C8A-6A72-5D5A88F2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D139-33ED-294B-AFD4-4A76F0168B36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CD0F-7950-BE36-862F-D595313F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31FA-A1E9-B64B-A083-C4FAABB8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 defTabSz="410766">
              <a:lnSpc>
                <a:spcPct val="100000"/>
              </a:lnSpc>
              <a:defRPr sz="1700" b="0" spc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/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3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6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9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2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48946" y="6605300"/>
            <a:ext cx="247257" cy="255588"/>
          </a:xfrm>
          <a:prstGeom prst="rect">
            <a:avLst/>
          </a:prstGeom>
        </p:spPr>
        <p:txBody>
          <a:bodyPr anchor="t"/>
          <a:lstStyle>
            <a:lvl1pPr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413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CD95-5B98-5291-2259-EB52A4C5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F956-0930-03A0-3972-9B4A8E700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FF46F-4934-94AA-ADD4-F05057C8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B70D-CED7-6A4A-BA4C-D6C4E48AD751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8940-619D-DCA1-64AF-7D540F5F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7A0E-7090-801D-5416-FC6A8E94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A72-A094-C173-D9EB-17BE0BF9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37A01-D8F2-7E70-7635-D9CB6B14D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EDF1-E4B5-8325-28DE-6DAF0F61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1685-829C-7B4E-9220-AED6D7991A4B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1CD6-9D10-C760-4998-90530A8E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7579-5B1D-CA99-99F7-34C4E6D5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DD4A-E512-C2AC-FCFF-99764C9A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6516-FB4C-A28E-0FE9-F0068DD9F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B20E6-ED9A-1B27-9318-45E62F05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1482D-72EE-5FF1-0068-16810315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11F-C62F-2C42-95D1-FAFBA6AFE732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093CB-56A6-838C-5CFF-0420819B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1004-A999-4F21-A19B-02196007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6831-0401-D4A4-1435-A27F4E7E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7FCC-8AB1-840B-70FF-9585EF574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43637-D25D-4084-38BB-88D6C44AA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984ED-5531-C91B-612F-1680A187A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E7C55-0DB3-F40F-3B43-0A05BF219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04CDA-2A65-5227-FADB-989476CA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EC76-B90A-FD46-B433-3D0FA087915C}" type="datetime1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2AF6C-95A5-73E2-634B-0F2BCDB6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9C39D-23F7-B306-C474-8582FB62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FA31-7BB4-0DE3-111A-1C897C66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2F62F-36E1-6A6F-0590-A312F486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A391-318A-044E-8EF0-B50F0BEC8611}" type="datetime1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D27E5-71D5-8F81-268D-76FB4A6B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965D9-AB57-B3D7-AC6A-9CC053D7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AC1EC-211D-253C-7F89-5BB84382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6B2-AC85-3D4E-A938-B5DD8E525939}" type="datetime1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C4BF7-6D72-D718-F810-F9FB30A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8731-436F-7CC5-025D-6D046A63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7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0690-133E-D266-5E74-3DDECB8A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494B-BC6D-15A2-0D22-118ADC25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F8624-BD43-6CC5-0CD4-241D7EAA0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FC8A3-4F46-9DA1-AC3D-9D4E3C14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6003-F7B2-EA44-88FE-7CD3AED52F30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8D5C6-E2B2-39AB-0DEB-07BBCFC5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5A1D-12B9-6A3F-052A-30192000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9BC3-8645-4C1B-263B-98DADA9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F4A23-3304-6548-03C9-26CAA90CE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72B9E-A949-A60B-43AD-560D32F79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A5FFD-37FE-124F-4E3C-E5C90A67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FC4F-25B9-2943-A3A6-4786BC888841}" type="datetime1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54765-91D4-F92A-E8C9-B8AA85D4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03DC1-CC0D-79E7-8F2C-7C7A0C4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89C7D-2EAE-7B10-39CE-069339B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F1B9B-DC25-3949-5979-24CBB502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F583-F65D-3229-2DB7-A976C7B68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1F50-7DEF-5B47-B0C6-7DE36FEEFE45}" type="datetime1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92B3-27CF-3A51-5CD8-7F1C98A3C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4B6D-3955-9C53-5D0D-F9C06F646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A866-2F6D-8D4F-A671-2DE1EF6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DD04-7119-B62B-C64E-F5281B22F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Measurements of azimuthal anisotropies in </a:t>
            </a:r>
            <a:r>
              <a:rPr lang="en-US" sz="4000" b="0" i="1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4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O+</a:t>
            </a:r>
            <a:r>
              <a:rPr lang="en-US" sz="4000" b="0" i="1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4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 and </a:t>
            </a:r>
            <a:r>
              <a:rPr lang="en-US" sz="4000" i="1" dirty="0">
                <a:solidFill>
                  <a:srgbClr val="222222"/>
                </a:solidFill>
                <a:latin typeface="Arial" panose="020B0604020202020204" pitchFamily="34" charset="0"/>
              </a:rPr>
              <a:t>𝛾</a:t>
            </a:r>
            <a:r>
              <a:rPr lang="en-US" sz="4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+Au collisions from STAR</a:t>
            </a:r>
            <a:endParaRPr lang="en-US" sz="4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6B88A-06FE-20BB-4592-25281246C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Shengli Huang (for STAR Collaboration)</a:t>
            </a:r>
          </a:p>
          <a:p>
            <a:r>
              <a:rPr lang="en-US" dirty="0"/>
              <a:t>Stony Brook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8AD03-6178-9C29-B22F-F879FA4A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968" y="11821"/>
            <a:ext cx="1537183" cy="1415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FE219-DE78-3E57-6BF5-516F4159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" y="6245232"/>
            <a:ext cx="3456481" cy="584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062DB-9E81-886E-3D7E-09223931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128" y="6040311"/>
            <a:ext cx="3128625" cy="796050"/>
          </a:xfrm>
          <a:prstGeom prst="rect">
            <a:avLst/>
          </a:prstGeom>
          <a:ln w="6350"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Picture 16" descr="A group of logos with numbers and balloons&#10;&#10;Description automatically generated">
            <a:extLst>
              <a:ext uri="{FF2B5EF4-FFF2-40B4-BE49-F238E27FC236}">
                <a16:creationId xmlns:a16="http://schemas.microsoft.com/office/drawing/2014/main" id="{EC872C60-CAEA-AF12-4614-43B5DE77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9" y="28574"/>
            <a:ext cx="2334778" cy="13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67ED-5B02-F0D4-1642-AFEAC8DE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Di-hadron correlation at middle rapidity in </a:t>
            </a:r>
            <a:r>
              <a:rPr lang="en-US" sz="4000" baseline="30000" dirty="0"/>
              <a:t>16</a:t>
            </a:r>
            <a:r>
              <a:rPr lang="en-US" sz="4000" dirty="0"/>
              <a:t>O+</a:t>
            </a:r>
            <a:r>
              <a:rPr lang="en-US" sz="4000" baseline="30000" dirty="0"/>
              <a:t>16</a:t>
            </a:r>
            <a:r>
              <a:rPr lang="en-US" sz="4000" dirty="0"/>
              <a:t>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77B60-2BFA-17A4-9173-6A15A5E0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7807"/>
            <a:ext cx="2743200" cy="365125"/>
          </a:xfrm>
        </p:spPr>
        <p:txBody>
          <a:bodyPr/>
          <a:lstStyle/>
          <a:p>
            <a:r>
              <a:rPr lang="en-US" sz="1400" b="1" dirty="0"/>
              <a:t>10</a:t>
            </a:r>
          </a:p>
        </p:txBody>
      </p:sp>
      <p:pic>
        <p:nvPicPr>
          <p:cNvPr id="6" name="Picture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D02162B-B4DD-8822-D825-9378D928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4361"/>
            <a:ext cx="7744968" cy="4950570"/>
          </a:xfrm>
          <a:prstGeom prst="rect">
            <a:avLst/>
          </a:prstGeom>
        </p:spPr>
      </p:pic>
      <p:pic>
        <p:nvPicPr>
          <p:cNvPr id="11" name="Picture 10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73D3C31E-0A27-9D21-0C02-F5B6B629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2939026"/>
            <a:ext cx="4787900" cy="1003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5C288B-70C3-1AF5-D16C-B0A461FFAAD2}"/>
              </a:ext>
            </a:extLst>
          </p:cNvPr>
          <p:cNvSpPr txBox="1"/>
          <p:nvPr/>
        </p:nvSpPr>
        <p:spPr>
          <a:xfrm>
            <a:off x="7946885" y="614362"/>
            <a:ext cx="4137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Ridge is seen in central O+O collisions while not in peripheral collisions</a:t>
            </a:r>
          </a:p>
          <a:p>
            <a:endParaRPr lang="en-US" sz="2400" dirty="0"/>
          </a:p>
          <a:p>
            <a:r>
              <a:rPr lang="en-US" sz="2400" dirty="0"/>
              <a:t>Flow is extracted with Fourier fitting and nonflow subtraction with 60-80% centrality: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7" name="Picture 16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606A5B15-A7B3-0183-17BA-8805EA2A5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492" y="3757883"/>
            <a:ext cx="3949700" cy="558800"/>
          </a:xfrm>
          <a:prstGeom prst="rect">
            <a:avLst/>
          </a:prstGeom>
        </p:spPr>
      </p:pic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293F5FC-EC3E-E6DA-F452-085BF650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051" y="4393418"/>
            <a:ext cx="1892300" cy="609600"/>
          </a:xfrm>
          <a:prstGeom prst="rect">
            <a:avLst/>
          </a:prstGeom>
        </p:spPr>
      </p:pic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1E5622D-9AD2-1C47-D346-B4D8FB78F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394" y="5399424"/>
            <a:ext cx="3949700" cy="736600"/>
          </a:xfrm>
          <a:prstGeom prst="rect">
            <a:avLst/>
          </a:prstGeom>
        </p:spPr>
      </p:pic>
      <p:pic>
        <p:nvPicPr>
          <p:cNvPr id="23" name="Picture 22" descr="A close-up of a number&#10;&#10;Description automatically generated">
            <a:extLst>
              <a:ext uri="{FF2B5EF4-FFF2-40B4-BE49-F238E27FC236}">
                <a16:creationId xmlns:a16="http://schemas.microsoft.com/office/drawing/2014/main" id="{53AD3161-D86A-EE3B-F5F9-A4A482143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915" y="6039654"/>
            <a:ext cx="1993900" cy="571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1DF2C5-DD42-98FE-AE18-2F4715C43414}"/>
              </a:ext>
            </a:extLst>
          </p:cNvPr>
          <p:cNvSpPr txBox="1"/>
          <p:nvPr/>
        </p:nvSpPr>
        <p:spPr>
          <a:xfrm>
            <a:off x="7838873" y="4507907"/>
            <a:ext cx="189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C</a:t>
            </a:r>
            <a:r>
              <a:rPr lang="en-US" sz="2400" baseline="-25000" dirty="0"/>
              <a:t>0</a:t>
            </a:r>
            <a:r>
              <a:rPr lang="en-US" sz="2400" dirty="0"/>
              <a:t> method: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47E9E5-A440-07B5-5635-B113A078F665}"/>
              </a:ext>
            </a:extLst>
          </p:cNvPr>
          <p:cNvSpPr txBox="1"/>
          <p:nvPr/>
        </p:nvSpPr>
        <p:spPr>
          <a:xfrm>
            <a:off x="7838873" y="5003018"/>
            <a:ext cx="389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Near-side jet-yield method: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AA32EA-2E97-9868-2275-248E518B5638}"/>
              </a:ext>
            </a:extLst>
          </p:cNvPr>
          <p:cNvSpPr txBox="1"/>
          <p:nvPr/>
        </p:nvSpPr>
        <p:spPr>
          <a:xfrm>
            <a:off x="7893096" y="6056142"/>
            <a:ext cx="18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C</a:t>
            </a:r>
            <a:r>
              <a:rPr lang="en-US" sz="2400" baseline="-25000" dirty="0"/>
              <a:t>1</a:t>
            </a:r>
            <a:r>
              <a:rPr lang="en-US" sz="2400" dirty="0"/>
              <a:t> method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EDEB53-AE84-AB30-DA44-6C271C49EB3A}"/>
              </a:ext>
            </a:extLst>
          </p:cNvPr>
          <p:cNvSpPr txBox="1"/>
          <p:nvPr/>
        </p:nvSpPr>
        <p:spPr>
          <a:xfrm>
            <a:off x="605117" y="5567082"/>
            <a:ext cx="38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EPD Centrality: 2.1&lt;|𝜂|&lt;5.1</a:t>
            </a:r>
          </a:p>
          <a:p>
            <a:r>
              <a:rPr lang="en-US" sz="2400" dirty="0"/>
              <a:t>MB dataset only</a:t>
            </a:r>
          </a:p>
        </p:txBody>
      </p:sp>
    </p:spTree>
    <p:extLst>
      <p:ext uri="{BB962C8B-B14F-4D97-AF65-F5344CB8AC3E}">
        <p14:creationId xmlns:p14="http://schemas.microsoft.com/office/powerpoint/2010/main" val="365823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67ED-5B02-F0D4-1642-AFEAC8DE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Di-hadron correlation at middle rapidity in </a:t>
            </a:r>
            <a:r>
              <a:rPr lang="en-US" sz="4000" baseline="30000" dirty="0"/>
              <a:t>16</a:t>
            </a:r>
            <a:r>
              <a:rPr lang="en-US" sz="4000" dirty="0"/>
              <a:t>O+</a:t>
            </a:r>
            <a:r>
              <a:rPr lang="en-US" sz="4000" baseline="30000" dirty="0"/>
              <a:t>16</a:t>
            </a:r>
            <a:r>
              <a:rPr lang="en-US" sz="4000" dirty="0"/>
              <a:t>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77B60-2BFA-17A4-9173-6A15A5E0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7807"/>
            <a:ext cx="2743200" cy="365125"/>
          </a:xfrm>
        </p:spPr>
        <p:txBody>
          <a:bodyPr/>
          <a:lstStyle/>
          <a:p>
            <a:r>
              <a:rPr lang="en-US" sz="1400" b="1" dirty="0"/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C288B-70C3-1AF5-D16C-B0A461FFAAD2}"/>
              </a:ext>
            </a:extLst>
          </p:cNvPr>
          <p:cNvSpPr txBox="1"/>
          <p:nvPr/>
        </p:nvSpPr>
        <p:spPr>
          <a:xfrm>
            <a:off x="7946885" y="614362"/>
            <a:ext cx="4137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4. Template Fit: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8FF9F967-A9AF-C091-7C44-1B18B75D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14360"/>
            <a:ext cx="7744968" cy="4950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7F9B77-D8CE-EECF-5978-8250DC5A2346}"/>
                  </a:ext>
                </a:extLst>
              </p:cNvPr>
              <p:cNvSpPr/>
              <p:nvPr/>
            </p:nvSpPr>
            <p:spPr>
              <a:xfrm>
                <a:off x="7730860" y="2863480"/>
                <a:ext cx="446114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𝑡𝑒𝑚𝑝𝑙</m:t>
                        </m:r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0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l-GR" dirty="0" err="1">
                    <a:solidFill>
                      <a:srgbClr val="2F2A2B"/>
                    </a:solidFill>
                    <a:latin typeface="Helvetica" pitchFamily="2" charset="0"/>
                  </a:rPr>
                  <a:t>Δϕ</a:t>
                </a:r>
                <a:r>
                  <a:rPr lang="en-US" dirty="0">
                    <a:solidFill>
                      <a:srgbClr val="2F2A2B"/>
                    </a:solidFill>
                    <a:latin typeface="Helvetica" pitchFamily="2" charset="0"/>
                  </a:rPr>
                  <a:t>) =</a:t>
                </a:r>
                <a:r>
                  <a:rPr lang="el-GR" dirty="0">
                    <a:solidFill>
                      <a:srgbClr val="2F2A2B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dirty="0">
                    <a:solidFill>
                      <a:srgbClr val="2F2A2B"/>
                    </a:solidFill>
                    <a:latin typeface="Helvetica" pitchFamily="2" charset="0"/>
                  </a:rPr>
                  <a:t>) + F</a:t>
                </a:r>
                <a:r>
                  <a:rPr lang="en-US" dirty="0">
                    <a:solidFill>
                      <a:srgbClr val="2F2A2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𝑒𝑟𝑖</m:t>
                        </m:r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dirty="0">
                    <a:solidFill>
                      <a:srgbClr val="2F2A2B"/>
                    </a:solidFill>
                    <a:latin typeface="Helvetica" pitchFamily="2" charset="0"/>
                  </a:rPr>
                  <a:t>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l-GR" dirty="0" err="1">
                    <a:solidFill>
                      <a:srgbClr val="2F2A2B"/>
                    </a:solidFill>
                    <a:latin typeface="Helvetica" pitchFamily="2" charset="0"/>
                  </a:rPr>
                  <a:t>Δϕ</a:t>
                </a:r>
                <a:r>
                  <a:rPr lang="en-US" dirty="0">
                    <a:solidFill>
                      <a:srgbClr val="2F2A2B"/>
                    </a:solidFill>
                    <a:latin typeface="Helvetica" pitchFamily="2" charset="0"/>
                  </a:rPr>
                  <a:t>) = </a:t>
                </a:r>
                <a:r>
                  <a:rPr lang="el-GR" dirty="0">
                    <a:solidFill>
                      <a:srgbClr val="2F2A2B"/>
                    </a:solidFill>
                    <a:latin typeface="Helvetica" pitchFamily="2" charset="0"/>
                  </a:rPr>
                  <a:t> </a:t>
                </a:r>
                <a:r>
                  <a:rPr lang="en-US" dirty="0">
                    <a:solidFill>
                      <a:srgbClr val="2F2A2B"/>
                    </a:solidFill>
                    <a:latin typeface="Helvetica" pitchFamily="2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1+2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𝑠𝑢𝑏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Δϕ</m:t>
                        </m:r>
                        <m:r>
                          <a:rPr lang="en-US" b="0" i="1" dirty="0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l-GR" dirty="0">
                  <a:solidFill>
                    <a:srgbClr val="2F2A2B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7F9B77-D8CE-EECF-5978-8250DC5A2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60" y="2863480"/>
                <a:ext cx="4461140" cy="691471"/>
              </a:xfrm>
              <a:prstGeom prst="rect">
                <a:avLst/>
              </a:prstGeom>
              <a:blipFill>
                <a:blip r:embed="rId3"/>
                <a:stretch>
                  <a:fillRect t="-16364" b="-8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AA4E8C-C066-C5E0-EEC6-2DBE84B1C5BC}"/>
              </a:ext>
            </a:extLst>
          </p:cNvPr>
          <p:cNvSpPr txBox="1"/>
          <p:nvPr/>
        </p:nvSpPr>
        <p:spPr>
          <a:xfrm>
            <a:off x="7649735" y="3704583"/>
            <a:ext cx="4434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“F” represents the modification for the long-range away-side jet between </a:t>
            </a:r>
            <a:r>
              <a:rPr lang="en-US" sz="1800" b="1" dirty="0">
                <a:solidFill>
                  <a:srgbClr val="0070C0"/>
                </a:solidFill>
              </a:rPr>
              <a:t>cent. and p</a:t>
            </a:r>
            <a:r>
              <a:rPr lang="en-US" b="1" dirty="0">
                <a:solidFill>
                  <a:srgbClr val="0070C0"/>
                </a:solidFill>
              </a:rPr>
              <a:t>eri.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E6AEC-90F9-E35B-1CB3-517F0134F434}"/>
              </a:ext>
            </a:extLst>
          </p:cNvPr>
          <p:cNvSpPr txBox="1"/>
          <p:nvPr/>
        </p:nvSpPr>
        <p:spPr>
          <a:xfrm>
            <a:off x="7649735" y="4453731"/>
            <a:ext cx="3453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70C0"/>
                </a:solidFill>
                <a:latin typeface="Times" pitchFamily="2" charset="0"/>
              </a:rPr>
              <a:t>ATLAS, PRL 116, 172301 (2016)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D7CCC-3B23-DBAD-8795-8DE249411CAA}"/>
              </a:ext>
            </a:extLst>
          </p:cNvPr>
          <p:cNvSpPr txBox="1"/>
          <p:nvPr/>
        </p:nvSpPr>
        <p:spPr>
          <a:xfrm>
            <a:off x="605117" y="5567082"/>
            <a:ext cx="38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EPD Centrality: 2.1&lt;|𝜂|&lt;5.1</a:t>
            </a:r>
          </a:p>
          <a:p>
            <a:r>
              <a:rPr lang="en-US" sz="2400" dirty="0"/>
              <a:t>MB dataset only</a:t>
            </a:r>
          </a:p>
        </p:txBody>
      </p:sp>
    </p:spTree>
    <p:extLst>
      <p:ext uri="{BB962C8B-B14F-4D97-AF65-F5344CB8AC3E}">
        <p14:creationId xmlns:p14="http://schemas.microsoft.com/office/powerpoint/2010/main" val="49740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C55A-2D09-B863-4AA7-EC5936BD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33"/>
            <a:ext cx="10515600" cy="4795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v</a:t>
            </a:r>
            <a:r>
              <a:rPr lang="en-US" sz="4000" baseline="-25000" dirty="0" err="1"/>
              <a:t>n</a:t>
            </a:r>
            <a:r>
              <a:rPr lang="en-US" sz="4000" dirty="0"/>
              <a:t> from different subtraction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20DB8-5BCF-BBE7-578C-F7D794F4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379"/>
            <a:ext cx="2743200" cy="365125"/>
          </a:xfrm>
        </p:spPr>
        <p:txBody>
          <a:bodyPr/>
          <a:lstStyle/>
          <a:p>
            <a:r>
              <a:rPr lang="en-US" sz="1400" b="1" dirty="0"/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CC226-BDF6-8F8E-134C-C4F016870478}"/>
              </a:ext>
            </a:extLst>
          </p:cNvPr>
          <p:cNvSpPr txBox="1"/>
          <p:nvPr/>
        </p:nvSpPr>
        <p:spPr>
          <a:xfrm>
            <a:off x="602166" y="4943305"/>
            <a:ext cx="10013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/>
              <a:t>Non-flow subtraction will always decrease v</a:t>
            </a:r>
            <a:r>
              <a:rPr lang="en-US" sz="2400" baseline="-25000" dirty="0"/>
              <a:t>2</a:t>
            </a:r>
            <a:r>
              <a:rPr lang="en-US" sz="2400" dirty="0"/>
              <a:t> and increase v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4F0C0-90FC-796E-571C-07AB1B9FC74D}"/>
              </a:ext>
            </a:extLst>
          </p:cNvPr>
          <p:cNvSpPr txBox="1"/>
          <p:nvPr/>
        </p:nvSpPr>
        <p:spPr>
          <a:xfrm>
            <a:off x="602166" y="5811526"/>
            <a:ext cx="10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i="0" dirty="0"/>
              <a:t>Non-flow subtracted v</a:t>
            </a:r>
            <a:r>
              <a:rPr lang="en-US" sz="2400" i="0" baseline="-25000" dirty="0"/>
              <a:t>2</a:t>
            </a:r>
            <a:r>
              <a:rPr lang="en-US" sz="2400" i="0" dirty="0"/>
              <a:t> and v</a:t>
            </a:r>
            <a:r>
              <a:rPr lang="en-US" sz="2400" i="0" baseline="-25000" dirty="0"/>
              <a:t>3 </a:t>
            </a:r>
            <a:r>
              <a:rPr lang="en-US" sz="2400" dirty="0"/>
              <a:t>show minimal method dependence</a:t>
            </a:r>
            <a:endParaRPr lang="en-US" sz="2400" i="0" dirty="0"/>
          </a:p>
        </p:txBody>
      </p:sp>
      <p:pic>
        <p:nvPicPr>
          <p:cNvPr id="9" name="Picture 8" descr="A graph of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C194BE05-26F9-6D1A-1DFA-4E1A21CF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75" y="682701"/>
            <a:ext cx="7227888" cy="46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69B631-8D5F-8144-8EA6-6AC6C221F2BD}"/>
              </a:ext>
            </a:extLst>
          </p:cNvPr>
          <p:cNvSpPr txBox="1">
            <a:spLocks/>
          </p:cNvSpPr>
          <p:nvPr/>
        </p:nvSpPr>
        <p:spPr>
          <a:xfrm>
            <a:off x="470065" y="163244"/>
            <a:ext cx="10515600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v</a:t>
            </a:r>
            <a:r>
              <a:rPr lang="en-US" sz="4000" baseline="-25000" dirty="0"/>
              <a:t>2</a:t>
            </a:r>
            <a:r>
              <a:rPr lang="en-US" sz="4000" dirty="0"/>
              <a:t> with different ∆𝜂 cut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1C3C0D-5065-3B47-8CCE-47B9A360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925" y="6491287"/>
            <a:ext cx="2743200" cy="365125"/>
          </a:xfrm>
        </p:spPr>
        <p:txBody>
          <a:bodyPr/>
          <a:lstStyle/>
          <a:p>
            <a:r>
              <a:rPr lang="en-US" sz="1400" b="1" dirty="0"/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89B3B-413D-6BB2-9C28-0FA06D54FB10}"/>
              </a:ext>
            </a:extLst>
          </p:cNvPr>
          <p:cNvSpPr txBox="1"/>
          <p:nvPr/>
        </p:nvSpPr>
        <p:spPr>
          <a:xfrm>
            <a:off x="2046461" y="5800348"/>
            <a:ext cx="875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nonflow subtraction,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 are independent of the |∆𝜂| selection</a:t>
            </a:r>
          </a:p>
        </p:txBody>
      </p:sp>
      <p:pic>
        <p:nvPicPr>
          <p:cNvPr id="8" name="Picture 7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A38D32A-1374-76C4-287C-46A2A12F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85" y="892140"/>
            <a:ext cx="7499349" cy="47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F2E2-ACAB-E255-1AE9-7D25526D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47"/>
            <a:ext cx="10515600" cy="4405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Compare to asymmetric  collisions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6461F5-C7DA-039F-1EA8-102C412B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19"/>
            <a:ext cx="4914900" cy="6310489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6AE7D52-6F6F-2FC8-C84C-AC82BA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4515" y="6482655"/>
            <a:ext cx="2743200" cy="365125"/>
          </a:xfrm>
        </p:spPr>
        <p:txBody>
          <a:bodyPr/>
          <a:lstStyle/>
          <a:p>
            <a:r>
              <a:rPr lang="en-US" sz="1400" b="1" dirty="0"/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0390C-D911-D7AC-D32A-867725B30B05}"/>
              </a:ext>
            </a:extLst>
          </p:cNvPr>
          <p:cNvSpPr txBox="1"/>
          <p:nvPr/>
        </p:nvSpPr>
        <p:spPr>
          <a:xfrm>
            <a:off x="5623932" y="2260330"/>
            <a:ext cx="5729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(O+O) &lt; v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d+Au</a:t>
            </a:r>
            <a:r>
              <a:rPr lang="en-US" sz="2400" dirty="0"/>
              <a:t>) ≈  v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baseline="30000" dirty="0"/>
              <a:t>3</a:t>
            </a:r>
            <a:r>
              <a:rPr lang="en-US" sz="2400" dirty="0"/>
              <a:t>He+Au)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/>
              <a:t>(O+O) ≈ v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d+Au</a:t>
            </a:r>
            <a:r>
              <a:rPr lang="en-US" sz="2400" dirty="0"/>
              <a:t>) ≈  v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baseline="30000" dirty="0"/>
              <a:t>3</a:t>
            </a:r>
            <a:r>
              <a:rPr lang="en-US" sz="2400" dirty="0"/>
              <a:t>He+Au)</a:t>
            </a:r>
          </a:p>
          <a:p>
            <a:endParaRPr lang="en-US" sz="2400" dirty="0"/>
          </a:p>
          <a:p>
            <a:r>
              <a:rPr lang="en-US" sz="2400" dirty="0"/>
              <a:t>Sub-nucleon fluctuations: </a:t>
            </a:r>
          </a:p>
          <a:p>
            <a:r>
              <a:rPr lang="en-US" sz="2400" dirty="0">
                <a:solidFill>
                  <a:srgbClr val="0432FF"/>
                </a:solidFill>
              </a:rPr>
              <a:t>point–like quark</a:t>
            </a:r>
          </a:p>
          <a:p>
            <a:r>
              <a:rPr lang="en-US" sz="2400" dirty="0">
                <a:solidFill>
                  <a:srgbClr val="0432FF"/>
                </a:solidFill>
              </a:rPr>
              <a:t>𝛆</a:t>
            </a:r>
            <a:r>
              <a:rPr lang="en-US" sz="2400" baseline="-25000" dirty="0">
                <a:solidFill>
                  <a:srgbClr val="0432FF"/>
                </a:solidFill>
              </a:rPr>
              <a:t>2</a:t>
            </a:r>
            <a:r>
              <a:rPr lang="en-US" sz="2400" dirty="0">
                <a:solidFill>
                  <a:srgbClr val="0432FF"/>
                </a:solidFill>
              </a:rPr>
              <a:t>(O+O) &lt; 𝛆</a:t>
            </a:r>
            <a:r>
              <a:rPr lang="en-US" sz="2400" baseline="-25000" dirty="0">
                <a:solidFill>
                  <a:srgbClr val="0432FF"/>
                </a:solidFill>
              </a:rPr>
              <a:t>2</a:t>
            </a:r>
            <a:r>
              <a:rPr lang="en-US" sz="2400" dirty="0">
                <a:solidFill>
                  <a:srgbClr val="0432FF"/>
                </a:solidFill>
              </a:rPr>
              <a:t>(</a:t>
            </a:r>
            <a:r>
              <a:rPr lang="en-US" sz="2400" baseline="30000" dirty="0">
                <a:solidFill>
                  <a:srgbClr val="0432FF"/>
                </a:solidFill>
              </a:rPr>
              <a:t>3</a:t>
            </a:r>
            <a:r>
              <a:rPr lang="en-US" sz="2400" dirty="0">
                <a:solidFill>
                  <a:srgbClr val="0432FF"/>
                </a:solidFill>
              </a:rPr>
              <a:t>He+Au) &lt; 𝛆</a:t>
            </a:r>
            <a:r>
              <a:rPr lang="en-US" sz="2400" baseline="-25000" dirty="0">
                <a:solidFill>
                  <a:srgbClr val="0432FF"/>
                </a:solidFill>
              </a:rPr>
              <a:t>2</a:t>
            </a:r>
            <a:r>
              <a:rPr lang="en-US" sz="2400" dirty="0">
                <a:solidFill>
                  <a:srgbClr val="0432FF"/>
                </a:solidFill>
              </a:rPr>
              <a:t>(</a:t>
            </a:r>
            <a:r>
              <a:rPr lang="en-US" sz="2400" dirty="0" err="1">
                <a:solidFill>
                  <a:srgbClr val="0432FF"/>
                </a:solidFill>
              </a:rPr>
              <a:t>d+Au</a:t>
            </a:r>
            <a:r>
              <a:rPr lang="en-US" sz="2400" dirty="0">
                <a:solidFill>
                  <a:srgbClr val="0432FF"/>
                </a:solidFill>
              </a:rPr>
              <a:t>)</a:t>
            </a:r>
          </a:p>
          <a:p>
            <a:r>
              <a:rPr lang="en-US" sz="2400" dirty="0">
                <a:solidFill>
                  <a:srgbClr val="0432FF"/>
                </a:solidFill>
              </a:rPr>
              <a:t>𝛆</a:t>
            </a:r>
            <a:r>
              <a:rPr lang="en-US" sz="2400" baseline="-25000" dirty="0">
                <a:solidFill>
                  <a:srgbClr val="0432FF"/>
                </a:solidFill>
              </a:rPr>
              <a:t>3</a:t>
            </a:r>
            <a:r>
              <a:rPr lang="en-US" sz="2400" dirty="0">
                <a:solidFill>
                  <a:srgbClr val="0432FF"/>
                </a:solidFill>
              </a:rPr>
              <a:t>(O+O) ≈ 𝛆</a:t>
            </a:r>
            <a:r>
              <a:rPr lang="en-US" sz="2400" baseline="-25000" dirty="0">
                <a:solidFill>
                  <a:srgbClr val="0432FF"/>
                </a:solidFill>
              </a:rPr>
              <a:t>3</a:t>
            </a:r>
            <a:r>
              <a:rPr lang="en-US" sz="2400" dirty="0">
                <a:solidFill>
                  <a:srgbClr val="0432FF"/>
                </a:solidFill>
              </a:rPr>
              <a:t>(</a:t>
            </a:r>
            <a:r>
              <a:rPr lang="en-US" sz="2400" dirty="0" err="1">
                <a:solidFill>
                  <a:srgbClr val="0432FF"/>
                </a:solidFill>
              </a:rPr>
              <a:t>d+Au</a:t>
            </a:r>
            <a:r>
              <a:rPr lang="en-US" sz="2400" dirty="0">
                <a:solidFill>
                  <a:srgbClr val="0432FF"/>
                </a:solidFill>
              </a:rPr>
              <a:t>) ≈ 𝛆</a:t>
            </a:r>
            <a:r>
              <a:rPr lang="en-US" sz="2400" baseline="-25000" dirty="0">
                <a:solidFill>
                  <a:srgbClr val="0432FF"/>
                </a:solidFill>
              </a:rPr>
              <a:t>3</a:t>
            </a:r>
            <a:r>
              <a:rPr lang="en-US" sz="2400" dirty="0">
                <a:solidFill>
                  <a:srgbClr val="0432FF"/>
                </a:solidFill>
              </a:rPr>
              <a:t>(</a:t>
            </a:r>
            <a:r>
              <a:rPr lang="en-US" sz="2400" baseline="30000" dirty="0">
                <a:solidFill>
                  <a:srgbClr val="0432FF"/>
                </a:solidFill>
              </a:rPr>
              <a:t>3</a:t>
            </a:r>
            <a:r>
              <a:rPr lang="en-US" sz="2400" dirty="0">
                <a:solidFill>
                  <a:srgbClr val="0432FF"/>
                </a:solidFill>
              </a:rPr>
              <a:t>He+Au)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Gluon fluctuation around quark</a:t>
            </a:r>
          </a:p>
          <a:p>
            <a:r>
              <a:rPr lang="en-US" sz="2400" dirty="0">
                <a:solidFill>
                  <a:srgbClr val="C00000"/>
                </a:solidFill>
              </a:rPr>
              <a:t>𝛆</a:t>
            </a:r>
            <a:r>
              <a:rPr lang="en-US" sz="2400" baseline="-25000" dirty="0">
                <a:solidFill>
                  <a:srgbClr val="C00000"/>
                </a:solidFill>
              </a:rPr>
              <a:t>n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d+Au</a:t>
            </a:r>
            <a:r>
              <a:rPr lang="en-US" sz="2400" dirty="0">
                <a:solidFill>
                  <a:srgbClr val="C00000"/>
                </a:solidFill>
              </a:rPr>
              <a:t>) ≈ 𝛆</a:t>
            </a:r>
            <a:r>
              <a:rPr lang="en-US" sz="2400" baseline="-25000" dirty="0">
                <a:solidFill>
                  <a:srgbClr val="C00000"/>
                </a:solidFill>
              </a:rPr>
              <a:t>n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baseline="30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He+Au); n=2,3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It is consistent as v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d+Au</a:t>
            </a:r>
            <a:r>
              <a:rPr lang="en-US" sz="2400" dirty="0">
                <a:solidFill>
                  <a:srgbClr val="C00000"/>
                </a:solidFill>
              </a:rPr>
              <a:t>) ≈ v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baseline="30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He+Au)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19F681-8B25-9F66-9538-4B8F8A84901D}"/>
              </a:ext>
            </a:extLst>
          </p:cNvPr>
          <p:cNvSpPr txBox="1"/>
          <p:nvPr/>
        </p:nvSpPr>
        <p:spPr>
          <a:xfrm>
            <a:off x="1118558" y="3704463"/>
            <a:ext cx="2677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PRL 130, 242301</a:t>
            </a:r>
          </a:p>
        </p:txBody>
      </p:sp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1560627-41E0-3327-7093-5F9FB295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66" y="549219"/>
            <a:ext cx="6781800" cy="17653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455FC8E-2DDF-734C-1F06-E5DE342DF0B8}"/>
              </a:ext>
            </a:extLst>
          </p:cNvPr>
          <p:cNvSpPr txBox="1"/>
          <p:nvPr/>
        </p:nvSpPr>
        <p:spPr>
          <a:xfrm>
            <a:off x="10131519" y="1846713"/>
            <a:ext cx="20604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024914(2016)</a:t>
            </a:r>
          </a:p>
          <a:p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Gluon field:      </a:t>
            </a:r>
          </a:p>
          <a:p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024919(2016)</a:t>
            </a:r>
          </a:p>
        </p:txBody>
      </p:sp>
    </p:spTree>
    <p:extLst>
      <p:ext uri="{BB962C8B-B14F-4D97-AF65-F5344CB8AC3E}">
        <p14:creationId xmlns:p14="http://schemas.microsoft.com/office/powerpoint/2010/main" val="11425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F2E2-ACAB-E255-1AE9-7D25526D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47"/>
            <a:ext cx="10515600" cy="4405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Compare to asymmetric  collisions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6AE7D52-6F6F-2FC8-C84C-AC82BA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3" y="6482655"/>
            <a:ext cx="2743200" cy="365125"/>
          </a:xfrm>
        </p:spPr>
        <p:txBody>
          <a:bodyPr/>
          <a:lstStyle/>
          <a:p>
            <a:r>
              <a:rPr lang="en-US" sz="1400" b="1" dirty="0"/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1DDCD-9FB6-6125-E60E-F7D9F0ADD2DE}"/>
              </a:ext>
            </a:extLst>
          </p:cNvPr>
          <p:cNvSpPr txBox="1"/>
          <p:nvPr/>
        </p:nvSpPr>
        <p:spPr>
          <a:xfrm>
            <a:off x="5445216" y="2822413"/>
            <a:ext cx="6213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/𝛆</a:t>
            </a:r>
            <a:r>
              <a:rPr lang="en-US" sz="2400" baseline="-25000" dirty="0"/>
              <a:t>n</a:t>
            </a:r>
            <a:r>
              <a:rPr lang="en-US" sz="2400" dirty="0"/>
              <a:t>(O+O) ≈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/𝛆</a:t>
            </a:r>
            <a:r>
              <a:rPr lang="en-US" sz="2400" baseline="-25000" dirty="0"/>
              <a:t>n</a:t>
            </a:r>
            <a:r>
              <a:rPr lang="en-US" sz="2400" dirty="0"/>
              <a:t>(</a:t>
            </a:r>
            <a:r>
              <a:rPr lang="en-US" sz="2400" baseline="30000" dirty="0"/>
              <a:t>3</a:t>
            </a:r>
            <a:r>
              <a:rPr lang="en-US" sz="2400" dirty="0"/>
              <a:t>He+Au) for quark-Glauber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Consistent with expectation of sub-nucleon fluctuation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449755-8CAB-E41E-8620-9C7B2628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66" y="549219"/>
            <a:ext cx="6781800" cy="176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106A85-F3BF-0BE0-DAF2-0895151B9633}"/>
              </a:ext>
            </a:extLst>
          </p:cNvPr>
          <p:cNvSpPr txBox="1"/>
          <p:nvPr/>
        </p:nvSpPr>
        <p:spPr>
          <a:xfrm>
            <a:off x="10131519" y="1846713"/>
            <a:ext cx="20604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024914(2016)</a:t>
            </a:r>
          </a:p>
          <a:p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Gluon field:      </a:t>
            </a:r>
          </a:p>
          <a:p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024919(2016)</a:t>
            </a:r>
          </a:p>
        </p:txBody>
      </p:sp>
      <p:pic>
        <p:nvPicPr>
          <p:cNvPr id="13" name="Picture 12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F1445369-A66E-82E4-83DD-CCE907D2D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8640"/>
            <a:ext cx="4928616" cy="63147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CA360C-4E62-C793-0F4A-E29AF07A5F47}"/>
              </a:ext>
            </a:extLst>
          </p:cNvPr>
          <p:cNvSpPr txBox="1"/>
          <p:nvPr/>
        </p:nvSpPr>
        <p:spPr>
          <a:xfrm>
            <a:off x="1053974" y="3756222"/>
            <a:ext cx="2677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PRL 130, 242301</a:t>
            </a:r>
          </a:p>
        </p:txBody>
      </p:sp>
    </p:spTree>
    <p:extLst>
      <p:ext uri="{BB962C8B-B14F-4D97-AF65-F5344CB8AC3E}">
        <p14:creationId xmlns:p14="http://schemas.microsoft.com/office/powerpoint/2010/main" val="296447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895B-DCFC-B031-107E-16547B1F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920" y="109167"/>
            <a:ext cx="6470380" cy="69177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Four-particle cumulant in O+O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395AA-B97A-5D31-5D96-E69AC4D7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7260"/>
            <a:ext cx="2743200" cy="365125"/>
          </a:xfrm>
        </p:spPr>
        <p:txBody>
          <a:bodyPr/>
          <a:lstStyle/>
          <a:p>
            <a:r>
              <a:rPr lang="en-US" sz="1400" b="1" dirty="0"/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C3D3F-2B62-69DB-B798-E197C0F0305C}"/>
              </a:ext>
            </a:extLst>
          </p:cNvPr>
          <p:cNvSpPr txBox="1"/>
          <p:nvPr/>
        </p:nvSpPr>
        <p:spPr>
          <a:xfrm>
            <a:off x="5635094" y="1261830"/>
            <a:ext cx="5966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In central collisions:</a:t>
            </a:r>
          </a:p>
          <a:p>
            <a:endParaRPr lang="en-US" sz="2400" dirty="0"/>
          </a:p>
          <a:p>
            <a:r>
              <a:rPr lang="en-US" sz="2400" dirty="0"/>
              <a:t>   The v</a:t>
            </a:r>
            <a:r>
              <a:rPr lang="en-US" sz="2400" baseline="-25000" dirty="0"/>
              <a:t>2</a:t>
            </a:r>
            <a:r>
              <a:rPr lang="en-US" sz="2400" dirty="0"/>
              <a:t>{2} is nearly flat</a:t>
            </a:r>
          </a:p>
          <a:p>
            <a:endParaRPr lang="en-US" sz="2400" dirty="0"/>
          </a:p>
          <a:p>
            <a:r>
              <a:rPr lang="en-US" sz="2400" dirty="0"/>
              <a:t>   The v</a:t>
            </a:r>
            <a:r>
              <a:rPr lang="en-US" sz="2400" baseline="-25000" dirty="0"/>
              <a:t>3</a:t>
            </a:r>
            <a:r>
              <a:rPr lang="en-US" sz="2400" dirty="0"/>
              <a:t>{2} increases slightly 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C00000"/>
                </a:solidFill>
              </a:rPr>
              <a:t>   However, v</a:t>
            </a:r>
            <a:r>
              <a:rPr lang="en-US" sz="2400" b="1" i="1" baseline="-25000" dirty="0">
                <a:solidFill>
                  <a:srgbClr val="C00000"/>
                </a:solidFill>
              </a:rPr>
              <a:t>2</a:t>
            </a:r>
            <a:r>
              <a:rPr lang="en-US" sz="2400" b="1" i="1" dirty="0">
                <a:solidFill>
                  <a:srgbClr val="C00000"/>
                </a:solidFill>
              </a:rPr>
              <a:t>{4} clearly decreases </a:t>
            </a:r>
          </a:p>
          <a:p>
            <a:endParaRPr lang="en-US" sz="2400" dirty="0"/>
          </a:p>
        </p:txBody>
      </p:sp>
      <p:pic>
        <p:nvPicPr>
          <p:cNvPr id="18" name="Picture 17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88454B9F-3418-CC9E-8490-D95F08EA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8" y="767082"/>
            <a:ext cx="4612341" cy="59543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0C74A0-5F40-C0BA-1807-1457B6E167A6}"/>
              </a:ext>
            </a:extLst>
          </p:cNvPr>
          <p:cNvGrpSpPr/>
          <p:nvPr/>
        </p:nvGrpSpPr>
        <p:grpSpPr>
          <a:xfrm>
            <a:off x="4803736" y="6295173"/>
            <a:ext cx="615340" cy="426302"/>
            <a:chOff x="4803736" y="6295173"/>
            <a:chExt cx="615340" cy="42630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30BC0C2-C425-3D65-E433-D0777DE44571}"/>
                </a:ext>
              </a:extLst>
            </p:cNvPr>
            <p:cNvSpPr/>
            <p:nvPr/>
          </p:nvSpPr>
          <p:spPr>
            <a:xfrm>
              <a:off x="4803736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AB240B-3815-12D7-0C98-27F0421B45D2}"/>
                </a:ext>
              </a:extLst>
            </p:cNvPr>
            <p:cNvSpPr/>
            <p:nvPr/>
          </p:nvSpPr>
          <p:spPr>
            <a:xfrm>
              <a:off x="5009269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F45618-4AA0-0FF4-492B-878B96E35FD6}"/>
              </a:ext>
            </a:extLst>
          </p:cNvPr>
          <p:cNvGrpSpPr/>
          <p:nvPr/>
        </p:nvGrpSpPr>
        <p:grpSpPr>
          <a:xfrm>
            <a:off x="789834" y="6295173"/>
            <a:ext cx="458173" cy="426302"/>
            <a:chOff x="789834" y="6295173"/>
            <a:chExt cx="458173" cy="4263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508084-C0BB-1A61-D451-D86B0F67BEB6}"/>
                </a:ext>
              </a:extLst>
            </p:cNvPr>
            <p:cNvSpPr/>
            <p:nvPr/>
          </p:nvSpPr>
          <p:spPr>
            <a:xfrm>
              <a:off x="789834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8E907F-BA73-9218-5844-3A31AC55F3E6}"/>
                </a:ext>
              </a:extLst>
            </p:cNvPr>
            <p:cNvSpPr/>
            <p:nvPr/>
          </p:nvSpPr>
          <p:spPr>
            <a:xfrm>
              <a:off x="838200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37B703-F0AC-9C5C-C78E-0D4917288532}"/>
              </a:ext>
            </a:extLst>
          </p:cNvPr>
          <p:cNvSpPr txBox="1"/>
          <p:nvPr/>
        </p:nvSpPr>
        <p:spPr>
          <a:xfrm>
            <a:off x="1414453" y="565785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MB+HM</a:t>
            </a:r>
          </a:p>
        </p:txBody>
      </p:sp>
    </p:spTree>
    <p:extLst>
      <p:ext uri="{BB962C8B-B14F-4D97-AF65-F5344CB8AC3E}">
        <p14:creationId xmlns:p14="http://schemas.microsoft.com/office/powerpoint/2010/main" val="18938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3067-8391-37FE-1D41-D60A73BD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91"/>
            <a:ext cx="10515600" cy="534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{4}/v</a:t>
            </a:r>
            <a:r>
              <a:rPr lang="en-US" baseline="-25000" dirty="0"/>
              <a:t>2</a:t>
            </a:r>
            <a:r>
              <a:rPr lang="en-US" dirty="0"/>
              <a:t>{2}: Flow fluctuation in central O+O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313B0-F34A-623E-83C7-7C10684C86B4}"/>
              </a:ext>
            </a:extLst>
          </p:cNvPr>
          <p:cNvSpPr txBox="1"/>
          <p:nvPr/>
        </p:nvSpPr>
        <p:spPr>
          <a:xfrm>
            <a:off x="1344706" y="5673847"/>
            <a:ext cx="1000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𝛆</a:t>
            </a:r>
            <a:r>
              <a:rPr lang="en-US" sz="2400" baseline="-25000" dirty="0"/>
              <a:t>2</a:t>
            </a:r>
            <a:r>
              <a:rPr lang="en-US" sz="2400" dirty="0"/>
              <a:t>{4}/𝛆</a:t>
            </a:r>
            <a:r>
              <a:rPr lang="en-US" sz="2400" baseline="-25000" dirty="0"/>
              <a:t>2</a:t>
            </a:r>
            <a:r>
              <a:rPr lang="en-US" sz="2400" dirty="0"/>
              <a:t>{2} from TRENTO with NLEFT or Woods-Saxon are similar.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than v</a:t>
            </a:r>
            <a:r>
              <a:rPr lang="en-US" sz="2400" baseline="-25000" dirty="0"/>
              <a:t>2</a:t>
            </a:r>
            <a:r>
              <a:rPr lang="en-US" sz="2400" dirty="0"/>
              <a:t>{4}/v</a:t>
            </a:r>
            <a:r>
              <a:rPr lang="en-US" sz="2400" baseline="-25000" dirty="0"/>
              <a:t>2</a:t>
            </a:r>
            <a:r>
              <a:rPr lang="en-US" sz="2400" dirty="0"/>
              <a:t>{2}.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20C1BE-CD1C-CE33-347F-234AAAD2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942"/>
            <a:ext cx="2743200" cy="365125"/>
          </a:xfrm>
        </p:spPr>
        <p:txBody>
          <a:bodyPr/>
          <a:lstStyle/>
          <a:p>
            <a:r>
              <a:rPr lang="en-US" sz="1400" b="1" dirty="0"/>
              <a:t>17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630086-75E6-C746-522B-AE047626DA1A}"/>
              </a:ext>
            </a:extLst>
          </p:cNvPr>
          <p:cNvSpPr/>
          <p:nvPr/>
        </p:nvSpPr>
        <p:spPr>
          <a:xfrm>
            <a:off x="4572000" y="927847"/>
            <a:ext cx="1463040" cy="1102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F2FD-2F11-6887-E0D9-F319789F1BBD}"/>
              </a:ext>
            </a:extLst>
          </p:cNvPr>
          <p:cNvSpPr/>
          <p:nvPr/>
        </p:nvSpPr>
        <p:spPr>
          <a:xfrm>
            <a:off x="4572000" y="1035424"/>
            <a:ext cx="1463040" cy="112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6F9E5-D141-DD7C-828C-662B1D042C8E}"/>
              </a:ext>
            </a:extLst>
          </p:cNvPr>
          <p:cNvSpPr/>
          <p:nvPr/>
        </p:nvSpPr>
        <p:spPr>
          <a:xfrm>
            <a:off x="3926541" y="927847"/>
            <a:ext cx="1492624" cy="110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D915D-5503-06EA-4F30-25BAD14B9BEB}"/>
              </a:ext>
            </a:extLst>
          </p:cNvPr>
          <p:cNvSpPr txBox="1"/>
          <p:nvPr/>
        </p:nvSpPr>
        <p:spPr>
          <a:xfrm>
            <a:off x="9798013" y="1809208"/>
            <a:ext cx="23567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2016)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TRENTO: PRC.92.011901(2015) Calculated by Giuliano</a:t>
            </a:r>
          </a:p>
        </p:txBody>
      </p:sp>
      <p:pic>
        <p:nvPicPr>
          <p:cNvPr id="26" name="Picture 25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74EA1790-8B40-0F01-CA70-5346865F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67" y="854490"/>
            <a:ext cx="7534656" cy="4816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39C442-EA33-03BE-C834-4A7917ED10CD}"/>
              </a:ext>
            </a:extLst>
          </p:cNvPr>
          <p:cNvGrpSpPr/>
          <p:nvPr/>
        </p:nvGrpSpPr>
        <p:grpSpPr>
          <a:xfrm>
            <a:off x="9448800" y="5244065"/>
            <a:ext cx="615340" cy="426302"/>
            <a:chOff x="4803736" y="6295173"/>
            <a:chExt cx="615340" cy="426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8B5807A-010C-FE54-A9B7-35653B4DF73B}"/>
                </a:ext>
              </a:extLst>
            </p:cNvPr>
            <p:cNvSpPr/>
            <p:nvPr/>
          </p:nvSpPr>
          <p:spPr>
            <a:xfrm>
              <a:off x="4803736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270079E-4F84-4599-01FF-1B39447A2CB8}"/>
                </a:ext>
              </a:extLst>
            </p:cNvPr>
            <p:cNvSpPr/>
            <p:nvPr/>
          </p:nvSpPr>
          <p:spPr>
            <a:xfrm>
              <a:off x="5009269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58E91A-269F-0A3B-50B9-880A28A62B5B}"/>
              </a:ext>
            </a:extLst>
          </p:cNvPr>
          <p:cNvGrpSpPr/>
          <p:nvPr/>
        </p:nvGrpSpPr>
        <p:grpSpPr>
          <a:xfrm>
            <a:off x="2330890" y="5256030"/>
            <a:ext cx="458173" cy="426302"/>
            <a:chOff x="789834" y="6295173"/>
            <a:chExt cx="458173" cy="4263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0B0403-3ABA-B28A-D8FB-698C60B5A05B}"/>
                </a:ext>
              </a:extLst>
            </p:cNvPr>
            <p:cNvSpPr/>
            <p:nvPr/>
          </p:nvSpPr>
          <p:spPr>
            <a:xfrm>
              <a:off x="789834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9BF1F8-C642-6038-ED9D-FCF98C6B4859}"/>
                </a:ext>
              </a:extLst>
            </p:cNvPr>
            <p:cNvSpPr/>
            <p:nvPr/>
          </p:nvSpPr>
          <p:spPr>
            <a:xfrm>
              <a:off x="838200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3067-8391-37FE-1D41-D60A73BD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34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{4}/v</a:t>
            </a:r>
            <a:r>
              <a:rPr lang="en-US" baseline="-25000" dirty="0"/>
              <a:t>2</a:t>
            </a:r>
            <a:r>
              <a:rPr lang="en-US" dirty="0"/>
              <a:t>{2}: Flow fluctuation in central O+O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313B0-F34A-623E-83C7-7C10684C86B4}"/>
              </a:ext>
            </a:extLst>
          </p:cNvPr>
          <p:cNvSpPr txBox="1"/>
          <p:nvPr/>
        </p:nvSpPr>
        <p:spPr>
          <a:xfrm>
            <a:off x="1075765" y="5697842"/>
            <a:ext cx="10811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𝛆</a:t>
            </a:r>
            <a:r>
              <a:rPr lang="en-US" sz="2000" baseline="-25000" dirty="0"/>
              <a:t>2</a:t>
            </a:r>
            <a:r>
              <a:rPr lang="en-US" sz="2000" dirty="0"/>
              <a:t>{4}/𝛆</a:t>
            </a:r>
            <a:r>
              <a:rPr lang="en-US" sz="2000" baseline="-25000" dirty="0"/>
              <a:t>2</a:t>
            </a:r>
            <a:r>
              <a:rPr lang="en-US" sz="2000" dirty="0"/>
              <a:t>{2}  from quark Glauber with Woods-Saxon is similar as TRENTO and larger than v</a:t>
            </a:r>
            <a:r>
              <a:rPr lang="en-US" sz="2000" baseline="-25000" dirty="0"/>
              <a:t>2</a:t>
            </a:r>
            <a:r>
              <a:rPr lang="en-US" sz="2000" dirty="0"/>
              <a:t>{4}/v</a:t>
            </a:r>
            <a:r>
              <a:rPr lang="en-US" sz="2000" baseline="-25000" dirty="0"/>
              <a:t>2</a:t>
            </a:r>
            <a:r>
              <a:rPr lang="en-US" sz="2000" dirty="0"/>
              <a:t>{2}</a:t>
            </a:r>
          </a:p>
          <a:p>
            <a:r>
              <a:rPr lang="en-US" sz="2000" dirty="0"/>
              <a:t>𝛆</a:t>
            </a:r>
            <a:r>
              <a:rPr lang="en-US" sz="2000" baseline="-25000" dirty="0"/>
              <a:t>2</a:t>
            </a:r>
            <a:r>
              <a:rPr lang="en-US" sz="2000" dirty="0"/>
              <a:t>{4}/𝛆</a:t>
            </a:r>
            <a:r>
              <a:rPr lang="en-US" sz="2000" baseline="-25000" dirty="0"/>
              <a:t>2</a:t>
            </a:r>
            <a:r>
              <a:rPr lang="en-US" sz="2000" dirty="0"/>
              <a:t>{2}  from quark Glauber with NLEFT are much close to v</a:t>
            </a:r>
            <a:r>
              <a:rPr lang="en-US" sz="2000" baseline="-25000" dirty="0"/>
              <a:t>2</a:t>
            </a:r>
            <a:r>
              <a:rPr lang="en-US" sz="2000" dirty="0"/>
              <a:t>{4}/v</a:t>
            </a:r>
            <a:r>
              <a:rPr lang="en-US" sz="2000" baseline="-25000" dirty="0"/>
              <a:t>2</a:t>
            </a:r>
            <a:r>
              <a:rPr lang="en-US" sz="2000" dirty="0"/>
              <a:t>{2}</a:t>
            </a:r>
          </a:p>
          <a:p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many-nucleon correlation (e.g. 𝜶 cluster) enhances the flow fluctuation?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20C1BE-CD1C-CE33-347F-234AAAD2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941"/>
            <a:ext cx="2743200" cy="365125"/>
          </a:xfrm>
        </p:spPr>
        <p:txBody>
          <a:bodyPr/>
          <a:lstStyle/>
          <a:p>
            <a:r>
              <a:rPr lang="en-US" sz="1400" b="1" dirty="0"/>
              <a:t>18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BBD2B0D-FC7E-0B7F-1D93-43569C5B9895}"/>
              </a:ext>
            </a:extLst>
          </p:cNvPr>
          <p:cNvSpPr/>
          <p:nvPr/>
        </p:nvSpPr>
        <p:spPr>
          <a:xfrm>
            <a:off x="5338482" y="927847"/>
            <a:ext cx="696558" cy="1102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102FD7-751D-37E2-3302-3C2665CAC2FB}"/>
              </a:ext>
            </a:extLst>
          </p:cNvPr>
          <p:cNvSpPr/>
          <p:nvPr/>
        </p:nvSpPr>
        <p:spPr>
          <a:xfrm>
            <a:off x="4722605" y="927847"/>
            <a:ext cx="696559" cy="110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FFDF04-E5AA-86A7-6F60-09FDD03B54B7}"/>
              </a:ext>
            </a:extLst>
          </p:cNvPr>
          <p:cNvSpPr txBox="1"/>
          <p:nvPr/>
        </p:nvSpPr>
        <p:spPr>
          <a:xfrm>
            <a:off x="9798013" y="1809208"/>
            <a:ext cx="23567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2016)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TRENTO: PRC.92.011901(2015) Calculated by Giuliano</a:t>
            </a:r>
          </a:p>
        </p:txBody>
      </p:sp>
      <p:pic>
        <p:nvPicPr>
          <p:cNvPr id="39" name="Picture 38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DEFC988C-C5F0-B44A-8903-78D79A82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6" y="850392"/>
            <a:ext cx="7538957" cy="48188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57B367-9497-DABC-4645-FDEE6292B1F2}"/>
              </a:ext>
            </a:extLst>
          </p:cNvPr>
          <p:cNvGrpSpPr/>
          <p:nvPr/>
        </p:nvGrpSpPr>
        <p:grpSpPr>
          <a:xfrm>
            <a:off x="2330890" y="5256030"/>
            <a:ext cx="458173" cy="426302"/>
            <a:chOff x="789834" y="6295173"/>
            <a:chExt cx="458173" cy="426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F91145-6793-30CF-E08D-E93CA01FED69}"/>
                </a:ext>
              </a:extLst>
            </p:cNvPr>
            <p:cNvSpPr/>
            <p:nvPr/>
          </p:nvSpPr>
          <p:spPr>
            <a:xfrm>
              <a:off x="789834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968B31-464B-0668-5BAC-206876FBBCF8}"/>
                </a:ext>
              </a:extLst>
            </p:cNvPr>
            <p:cNvSpPr/>
            <p:nvPr/>
          </p:nvSpPr>
          <p:spPr>
            <a:xfrm>
              <a:off x="838200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44CE3-BCC2-088B-DC6C-943860289B32}"/>
              </a:ext>
            </a:extLst>
          </p:cNvPr>
          <p:cNvGrpSpPr/>
          <p:nvPr/>
        </p:nvGrpSpPr>
        <p:grpSpPr>
          <a:xfrm>
            <a:off x="9448800" y="5244065"/>
            <a:ext cx="615340" cy="426302"/>
            <a:chOff x="4803736" y="6295173"/>
            <a:chExt cx="615340" cy="4263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286B2B-32DC-7D67-7485-F852BE06D019}"/>
                </a:ext>
              </a:extLst>
            </p:cNvPr>
            <p:cNvSpPr/>
            <p:nvPr/>
          </p:nvSpPr>
          <p:spPr>
            <a:xfrm>
              <a:off x="4803736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54C787-650D-AF26-5966-06ECA669FD5A}"/>
                </a:ext>
              </a:extLst>
            </p:cNvPr>
            <p:cNvSpPr/>
            <p:nvPr/>
          </p:nvSpPr>
          <p:spPr>
            <a:xfrm>
              <a:off x="5009269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11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3067-8391-37FE-1D41-D60A73BD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34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{4}/v</a:t>
            </a:r>
            <a:r>
              <a:rPr lang="en-US" baseline="-25000" dirty="0"/>
              <a:t>2</a:t>
            </a:r>
            <a:r>
              <a:rPr lang="en-US" dirty="0"/>
              <a:t>{2}: Flow fluctuation in central O+O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313B0-F34A-623E-83C7-7C10684C86B4}"/>
              </a:ext>
            </a:extLst>
          </p:cNvPr>
          <p:cNvSpPr txBox="1"/>
          <p:nvPr/>
        </p:nvSpPr>
        <p:spPr>
          <a:xfrm>
            <a:off x="1831132" y="5741959"/>
            <a:ext cx="9345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Nucleon Glauber with NLEFT describes the v</a:t>
            </a:r>
            <a:r>
              <a:rPr lang="en-US" sz="2000" baseline="-25000" dirty="0"/>
              <a:t>2</a:t>
            </a:r>
            <a:r>
              <a:rPr lang="en-US" sz="2000" dirty="0"/>
              <a:t>{4}/v</a:t>
            </a:r>
            <a:r>
              <a:rPr lang="en-US" sz="2000" baseline="-25000" dirty="0"/>
              <a:t>2</a:t>
            </a:r>
            <a:r>
              <a:rPr lang="en-US" sz="2000" dirty="0"/>
              <a:t>{2} better than quark Glauber</a:t>
            </a:r>
          </a:p>
          <a:p>
            <a:r>
              <a:rPr lang="en-US" sz="2000" dirty="0"/>
              <a:t>      Interplay between sub-nucleon fluctuation and many-nucleon correlation?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Detailed hydro calculations can elucidate the role of </a:t>
            </a:r>
            <a:r>
              <a:rPr lang="en-US" sz="2000" b="1" dirty="0"/>
              <a:t>𝜶</a:t>
            </a:r>
            <a:r>
              <a:rPr lang="en-US" sz="2000" dirty="0"/>
              <a:t> cluster in light nuclei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20C1BE-CD1C-CE33-347F-234AAAD2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9229"/>
            <a:ext cx="2743200" cy="365125"/>
          </a:xfrm>
        </p:spPr>
        <p:txBody>
          <a:bodyPr/>
          <a:lstStyle/>
          <a:p>
            <a:r>
              <a:rPr lang="en-US" sz="1400" b="1" dirty="0"/>
              <a:t>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348A74-97A3-A004-6DF5-768F4072907E}"/>
              </a:ext>
            </a:extLst>
          </p:cNvPr>
          <p:cNvSpPr txBox="1"/>
          <p:nvPr/>
        </p:nvSpPr>
        <p:spPr>
          <a:xfrm>
            <a:off x="9798013" y="1809208"/>
            <a:ext cx="23567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2016)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TRENTO: PRC.92.011901(2015) Calculated by Giuliano</a:t>
            </a:r>
          </a:p>
        </p:txBody>
      </p:sp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82C9268-5C57-324C-C0F4-D33FAB4F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6" y="850392"/>
            <a:ext cx="7538957" cy="48188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61910E-F0B8-1033-3127-6C4BDA758A28}"/>
              </a:ext>
            </a:extLst>
          </p:cNvPr>
          <p:cNvGrpSpPr/>
          <p:nvPr/>
        </p:nvGrpSpPr>
        <p:grpSpPr>
          <a:xfrm>
            <a:off x="2330890" y="5256030"/>
            <a:ext cx="458173" cy="426302"/>
            <a:chOff x="789834" y="6295173"/>
            <a:chExt cx="458173" cy="426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3FE35-88E2-0E42-87D7-D0127BF08143}"/>
                </a:ext>
              </a:extLst>
            </p:cNvPr>
            <p:cNvSpPr/>
            <p:nvPr/>
          </p:nvSpPr>
          <p:spPr>
            <a:xfrm>
              <a:off x="789834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893223-3EAB-18B1-BD43-85BD06CD3408}"/>
                </a:ext>
              </a:extLst>
            </p:cNvPr>
            <p:cNvSpPr/>
            <p:nvPr/>
          </p:nvSpPr>
          <p:spPr>
            <a:xfrm>
              <a:off x="838200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41CC28-89E5-844B-4513-E154847652CC}"/>
              </a:ext>
            </a:extLst>
          </p:cNvPr>
          <p:cNvGrpSpPr/>
          <p:nvPr/>
        </p:nvGrpSpPr>
        <p:grpSpPr>
          <a:xfrm>
            <a:off x="9448800" y="5244065"/>
            <a:ext cx="615340" cy="426302"/>
            <a:chOff x="4803736" y="6295173"/>
            <a:chExt cx="615340" cy="4263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67CD71-C4C1-C301-F020-93621C65BAC4}"/>
                </a:ext>
              </a:extLst>
            </p:cNvPr>
            <p:cNvSpPr/>
            <p:nvPr/>
          </p:nvSpPr>
          <p:spPr>
            <a:xfrm>
              <a:off x="4803736" y="6295173"/>
              <a:ext cx="409807" cy="4143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80D29E-2654-A3A0-3463-525673E87BC5}"/>
                </a:ext>
              </a:extLst>
            </p:cNvPr>
            <p:cNvSpPr/>
            <p:nvPr/>
          </p:nvSpPr>
          <p:spPr>
            <a:xfrm>
              <a:off x="5009269" y="6307138"/>
              <a:ext cx="409807" cy="4143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12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4A2E-4EEA-47CE-AC85-28D1E0B0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63DC-6595-B26B-3CA4-6EC38456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to study collectivity in O+O</a:t>
            </a:r>
          </a:p>
          <a:p>
            <a:r>
              <a:rPr lang="en-US" dirty="0"/>
              <a:t>O+O data set and analysis detail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in different centrality in O+O</a:t>
            </a:r>
          </a:p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{2}, v</a:t>
            </a:r>
            <a:r>
              <a:rPr lang="en-US" baseline="-25000" dirty="0"/>
              <a:t>2</a:t>
            </a:r>
            <a:r>
              <a:rPr lang="en-US" dirty="0"/>
              <a:t>{4} and v</a:t>
            </a:r>
            <a:r>
              <a:rPr lang="en-US" baseline="-25000" dirty="0"/>
              <a:t>3</a:t>
            </a:r>
            <a:r>
              <a:rPr lang="en-US" dirty="0"/>
              <a:t>{2} vs centrality in O+O</a:t>
            </a:r>
          </a:p>
          <a:p>
            <a:r>
              <a:rPr lang="en-US" dirty="0"/>
              <a:t>Outlook: anisotropy in 𝛾+Au collision 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5AA33-54C6-1E71-1624-D6E26246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563" y="6423024"/>
            <a:ext cx="338137" cy="365125"/>
          </a:xfrm>
        </p:spPr>
        <p:txBody>
          <a:bodyPr/>
          <a:lstStyle/>
          <a:p>
            <a:fld id="{6C06A866-2F6D-8D4F-A671-2DE1EF6D551C}" type="slidenum">
              <a:rPr lang="en-US" sz="1400" b="1" smtClean="0"/>
              <a:t>2</a:t>
            </a:fld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E6618-0027-1F8E-305F-F6BCF315AB6C}"/>
              </a:ext>
            </a:extLst>
          </p:cNvPr>
          <p:cNvSpPr txBox="1"/>
          <p:nvPr/>
        </p:nvSpPr>
        <p:spPr>
          <a:xfrm>
            <a:off x="9322683" y="579863"/>
            <a:ext cx="260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 451 @ </a:t>
            </a:r>
            <a:r>
              <a:rPr lang="en-US" dirty="0" err="1"/>
              <a:t>Zhengxi</a:t>
            </a:r>
            <a:r>
              <a:rPr lang="en-US" dirty="0"/>
              <a:t> Yan</a:t>
            </a:r>
          </a:p>
        </p:txBody>
      </p:sp>
    </p:spTree>
    <p:extLst>
      <p:ext uri="{BB962C8B-B14F-4D97-AF65-F5344CB8AC3E}">
        <p14:creationId xmlns:p14="http://schemas.microsoft.com/office/powerpoint/2010/main" val="282402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1983-BA29-CCED-7ADD-5357A3C8E8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99268" y="6591012"/>
            <a:ext cx="678444" cy="252700"/>
          </a:xfrm>
        </p:spPr>
        <p:txBody>
          <a:bodyPr/>
          <a:lstStyle/>
          <a:p>
            <a:fld id="{86CB4B4D-7CA3-9044-876B-883B54F8677D}" type="slidenum">
              <a:rPr lang="en-US" sz="1400" b="1" smtClean="0">
                <a:latin typeface="+mn-lt"/>
              </a:rPr>
              <a:t>20</a:t>
            </a:fld>
            <a:endParaRPr lang="en-US" sz="14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BFEB1-F5A7-A84A-6056-38C1F04B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3" y="826194"/>
            <a:ext cx="11457496" cy="3484433"/>
          </a:xfrm>
          <a:prstGeom prst="rect">
            <a:avLst/>
          </a:prstGeom>
        </p:spPr>
      </p:pic>
      <p:sp>
        <p:nvSpPr>
          <p:cNvPr id="6" name="Triggering photonuclear events">
            <a:extLst>
              <a:ext uri="{FF2B5EF4-FFF2-40B4-BE49-F238E27FC236}">
                <a16:creationId xmlns:a16="http://schemas.microsoft.com/office/drawing/2014/main" id="{2BD5AFD0-6C01-EEDD-1580-2D632E4AFD46}"/>
              </a:ext>
            </a:extLst>
          </p:cNvPr>
          <p:cNvSpPr txBox="1"/>
          <p:nvPr/>
        </p:nvSpPr>
        <p:spPr>
          <a:xfrm>
            <a:off x="2329850" y="0"/>
            <a:ext cx="8118515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80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sz="3600" dirty="0"/>
              <a:t>Outlook: 𝛾+</a:t>
            </a:r>
            <a:r>
              <a:rPr lang="en-US" sz="3600" dirty="0" err="1"/>
              <a:t>Au@STAR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FFD0D-8CEA-867E-5B91-4076B9E826FF}"/>
              </a:ext>
            </a:extLst>
          </p:cNvPr>
          <p:cNvSpPr txBox="1"/>
          <p:nvPr/>
        </p:nvSpPr>
        <p:spPr>
          <a:xfrm>
            <a:off x="3637723" y="4759987"/>
            <a:ext cx="2458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Symmetric small system (bridge large vs. small systems, 𝛼-clustering)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2326080-AB4D-8475-37F9-84314330592D}"/>
              </a:ext>
            </a:extLst>
          </p:cNvPr>
          <p:cNvSpPr/>
          <p:nvPr/>
        </p:nvSpPr>
        <p:spPr>
          <a:xfrm rot="10800000">
            <a:off x="4214191" y="4209701"/>
            <a:ext cx="288235" cy="4899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D0509-47AC-55B0-0D9A-A67E12E7831B}"/>
              </a:ext>
            </a:extLst>
          </p:cNvPr>
          <p:cNvSpPr txBox="1"/>
          <p:nvPr/>
        </p:nvSpPr>
        <p:spPr>
          <a:xfrm>
            <a:off x="7795148" y="4699675"/>
            <a:ext cx="222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asymmetric systems (informative towards EIC science)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110FC-44FD-42D6-AC1B-690374312F4A}"/>
              </a:ext>
            </a:extLst>
          </p:cNvPr>
          <p:cNvSpPr txBox="1"/>
          <p:nvPr/>
        </p:nvSpPr>
        <p:spPr>
          <a:xfrm>
            <a:off x="8034958" y="3810552"/>
            <a:ext cx="6882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𝛾+Au </a:t>
            </a: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E704C09D-B1B2-38D7-E0BC-6A665F575D96}"/>
              </a:ext>
            </a:extLst>
          </p:cNvPr>
          <p:cNvSpPr/>
          <p:nvPr/>
        </p:nvSpPr>
        <p:spPr>
          <a:xfrm rot="10800000">
            <a:off x="8208066" y="4212849"/>
            <a:ext cx="288235" cy="4899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18190-EC61-D0B9-46C2-A6B49C3DD730}"/>
              </a:ext>
            </a:extLst>
          </p:cNvPr>
          <p:cNvSpPr txBox="1"/>
          <p:nvPr/>
        </p:nvSpPr>
        <p:spPr>
          <a:xfrm>
            <a:off x="1366675" y="6095286"/>
            <a:ext cx="102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RHIC system scan: unique opportunity to investigate collectivity across various system sizes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AC68D22-145D-D927-C549-5AAD4FACF9C5}"/>
              </a:ext>
            </a:extLst>
          </p:cNvPr>
          <p:cNvSpPr/>
          <p:nvPr/>
        </p:nvSpPr>
        <p:spPr>
          <a:xfrm>
            <a:off x="3975653" y="3779161"/>
            <a:ext cx="765313" cy="39078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908951E-062D-48D6-2FD7-0CE9AE69A98D}"/>
              </a:ext>
            </a:extLst>
          </p:cNvPr>
          <p:cNvSpPr/>
          <p:nvPr/>
        </p:nvSpPr>
        <p:spPr>
          <a:xfrm>
            <a:off x="7969526" y="3779161"/>
            <a:ext cx="765313" cy="39078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1EA3B3-7E73-03D2-6FFB-EE2A47C6579E}"/>
              </a:ext>
            </a:extLst>
          </p:cNvPr>
          <p:cNvSpPr txBox="1"/>
          <p:nvPr/>
        </p:nvSpPr>
        <p:spPr>
          <a:xfrm>
            <a:off x="1211918" y="4976674"/>
            <a:ext cx="1117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This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4C5F2EEA-1C3E-E613-BE3D-4F46A6311C89}"/>
              </a:ext>
            </a:extLst>
          </p:cNvPr>
          <p:cNvSpPr/>
          <p:nvPr/>
        </p:nvSpPr>
        <p:spPr>
          <a:xfrm rot="16200000">
            <a:off x="2329073" y="4916353"/>
            <a:ext cx="288235" cy="489973"/>
          </a:xfrm>
          <a:prstGeom prst="downArrow">
            <a:avLst/>
          </a:prstGeom>
          <a:solidFill>
            <a:srgbClr val="FF0000">
              <a:alpha val="5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2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shot 2023-08-23 at 11.53.54 PM.png" descr="Screenshot 2023-08-23 at 11.53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7" y="786943"/>
            <a:ext cx="6992885" cy="2239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ecrp2022_dndeta_photonuclear.pdf" descr="ecrp2022_dndeta_photonuclear.pdf"/>
          <p:cNvPicPr>
            <a:picLocks noChangeAspect="1"/>
          </p:cNvPicPr>
          <p:nvPr/>
        </p:nvPicPr>
        <p:blipFill>
          <a:blip r:embed="rId3"/>
          <a:srcRect r="52907"/>
          <a:stretch>
            <a:fillRect/>
          </a:stretch>
        </p:blipFill>
        <p:spPr>
          <a:xfrm>
            <a:off x="339386" y="3199028"/>
            <a:ext cx="4605868" cy="34030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2F9E6-0FA6-8E30-EB11-911CBC6C31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67162" y="6602074"/>
            <a:ext cx="582454" cy="255925"/>
          </a:xfrm>
        </p:spPr>
        <p:txBody>
          <a:bodyPr/>
          <a:lstStyle/>
          <a:p>
            <a:fld id="{86CB4B4D-7CA3-9044-876B-883B54F8677D}" type="slidenum">
              <a:rPr lang="en-US" sz="1400" b="1" smtClean="0">
                <a:latin typeface="+mn-lt"/>
              </a:rPr>
              <a:t>21</a:t>
            </a:fld>
            <a:endParaRPr lang="en-US" sz="1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81375-27B8-32DA-29EA-77C24AEC48AD}"/>
              </a:ext>
            </a:extLst>
          </p:cNvPr>
          <p:cNvSpPr txBox="1"/>
          <p:nvPr/>
        </p:nvSpPr>
        <p:spPr>
          <a:xfrm>
            <a:off x="7191932" y="595003"/>
            <a:ext cx="420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Event selection for 𝛾+</a:t>
            </a:r>
            <a:r>
              <a:rPr lang="en-US" sz="2400" dirty="0" err="1"/>
              <a:t>Au@STAR</a:t>
            </a:r>
            <a:r>
              <a:rPr lang="en-US" sz="2400" dirty="0"/>
              <a:t> </a:t>
            </a:r>
          </a:p>
        </p:txBody>
      </p:sp>
      <p:sp>
        <p:nvSpPr>
          <p:cNvPr id="8" name="Triggering photonuclear events">
            <a:extLst>
              <a:ext uri="{FF2B5EF4-FFF2-40B4-BE49-F238E27FC236}">
                <a16:creationId xmlns:a16="http://schemas.microsoft.com/office/drawing/2014/main" id="{E9F7986D-6E6C-8159-3952-F6471C45371A}"/>
              </a:ext>
            </a:extLst>
          </p:cNvPr>
          <p:cNvSpPr txBox="1"/>
          <p:nvPr/>
        </p:nvSpPr>
        <p:spPr>
          <a:xfrm>
            <a:off x="2036742" y="0"/>
            <a:ext cx="8118515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80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sz="3600" dirty="0"/>
              <a:t>Inclusive photonuclear events at 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8BEC7-9C8E-DB9E-4B46-A5688E825C65}"/>
              </a:ext>
            </a:extLst>
          </p:cNvPr>
          <p:cNvSpPr txBox="1"/>
          <p:nvPr/>
        </p:nvSpPr>
        <p:spPr>
          <a:xfrm>
            <a:off x="7346135" y="1409418"/>
            <a:ext cx="464681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42937">
              <a:lnSpc>
                <a:spcPct val="9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4000">
                <a:solidFill>
                  <a:srgbClr val="000000"/>
                </a:solidFill>
              </a:defRPr>
            </a:pPr>
            <a:r>
              <a:rPr lang="en-US" sz="2400" dirty="0" err="1"/>
              <a:t>Asymmetic</a:t>
            </a:r>
            <a:r>
              <a:rPr lang="en-US" sz="2400" dirty="0"/>
              <a:t> cuts on EPDs &amp; ZDC (1nXn) on </a:t>
            </a:r>
            <a:r>
              <a:rPr lang="en-US" sz="2400" dirty="0" err="1"/>
              <a:t>Au+Au</a:t>
            </a:r>
            <a:r>
              <a:rPr lang="en-US" sz="2400" dirty="0"/>
              <a:t> 200 GeV collisions (year 2019) --&gt; sample of 𝛾+Au (E</a:t>
            </a:r>
            <a:r>
              <a:rPr lang="en-US" sz="2400" baseline="-25000" dirty="0"/>
              <a:t>cm</a:t>
            </a:r>
            <a:r>
              <a:rPr lang="en-US" sz="2400" dirty="0"/>
              <a:t>~40 GeV) events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05D650-76CB-EF68-E0A1-3BB60F83F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00637" y="2335551"/>
            <a:ext cx="3575836" cy="495721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0895F7D-D9D1-095F-AD48-D4EF6C14D773}"/>
              </a:ext>
            </a:extLst>
          </p:cNvPr>
          <p:cNvGrpSpPr/>
          <p:nvPr/>
        </p:nvGrpSpPr>
        <p:grpSpPr>
          <a:xfrm>
            <a:off x="7303699" y="3159760"/>
            <a:ext cx="2043508" cy="2911297"/>
            <a:chOff x="7252504" y="38686"/>
            <a:chExt cx="3349802" cy="5008031"/>
          </a:xfrm>
        </p:grpSpPr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D11ED611-68E4-53DE-8305-8BDB2D0C1723}"/>
                </a:ext>
              </a:extLst>
            </p:cNvPr>
            <p:cNvSpPr/>
            <p:nvPr/>
          </p:nvSpPr>
          <p:spPr>
            <a:xfrm>
              <a:off x="7252504" y="70426"/>
              <a:ext cx="1068108" cy="4976291"/>
            </a:xfrm>
            <a:prstGeom prst="rect">
              <a:avLst/>
            </a:prstGeom>
            <a:solidFill>
              <a:schemeClr val="accent1">
                <a:lumOff val="-13575"/>
                <a:alpha val="20000"/>
              </a:scheme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553EE45D-E016-2F54-5A9F-7372E21513BE}"/>
                </a:ext>
              </a:extLst>
            </p:cNvPr>
            <p:cNvSpPr/>
            <p:nvPr/>
          </p:nvSpPr>
          <p:spPr>
            <a:xfrm>
              <a:off x="8320612" y="38686"/>
              <a:ext cx="2281694" cy="5008030"/>
            </a:xfrm>
            <a:prstGeom prst="rect">
              <a:avLst/>
            </a:prstGeom>
            <a:solidFill>
              <a:schemeClr val="accent6">
                <a:lumOff val="16165"/>
                <a:alpha val="20000"/>
              </a:scheme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0E4333-4C12-E948-6380-1D253097BBFE}"/>
              </a:ext>
            </a:extLst>
          </p:cNvPr>
          <p:cNvSpPr txBox="1"/>
          <p:nvPr/>
        </p:nvSpPr>
        <p:spPr>
          <a:xfrm>
            <a:off x="7346136" y="5087682"/>
            <a:ext cx="88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Low </a:t>
            </a:r>
          </a:p>
          <a:p>
            <a:r>
              <a:rPr lang="en-US" dirty="0"/>
              <a:t>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765C2-3D31-748A-D4DA-39633C501D1D}"/>
              </a:ext>
            </a:extLst>
          </p:cNvPr>
          <p:cNvSpPr txBox="1"/>
          <p:nvPr/>
        </p:nvSpPr>
        <p:spPr>
          <a:xfrm>
            <a:off x="8346159" y="5108375"/>
            <a:ext cx="88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High </a:t>
            </a:r>
          </a:p>
          <a:p>
            <a:r>
              <a:rPr lang="en-US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2260161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2292-19B3-A687-3EF5-B8D2B9AE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910"/>
            <a:ext cx="10515600" cy="8615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Exploratory study for 𝛾+Au collisions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F4D96-A747-20B1-D333-25A8F8B78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882981" y="210438"/>
            <a:ext cx="4074366" cy="56483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B2ECF-AC76-A5E0-263A-0688C94F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8073" y="96460"/>
            <a:ext cx="4169893" cy="5780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1AAAA-C576-828E-4509-5486996D4100}"/>
              </a:ext>
            </a:extLst>
          </p:cNvPr>
          <p:cNvSpPr txBox="1"/>
          <p:nvPr/>
        </p:nvSpPr>
        <p:spPr>
          <a:xfrm>
            <a:off x="607060" y="5138658"/>
            <a:ext cx="10977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sign of near side ridge but different near-side di-hadron correlations between low and high activity event class -- nonflow study is under investigation.</a:t>
            </a:r>
          </a:p>
          <a:p>
            <a:endParaRPr lang="en-US" sz="1000" dirty="0"/>
          </a:p>
          <a:p>
            <a:r>
              <a:rPr lang="en-US" sz="2400" dirty="0"/>
              <a:t>Opportunity with Run 2023 data: 6 M (1nXn) and 100 M (0nXn) 𝛾+Au events collected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E08157-9EDD-262A-EFEA-C4A529C1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06A866-2F6D-8D4F-A671-2DE1EF6D551C}" type="slidenum">
              <a:rPr lang="en-US" sz="1400" b="1" smtClean="0"/>
              <a:t>22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28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44AB-E008-54F2-9C7A-3084063A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F6ED-371D-0280-F8B0-90BEA08E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2304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measured v</a:t>
            </a:r>
            <a:r>
              <a:rPr lang="en-US" baseline="-25000" dirty="0"/>
              <a:t>2</a:t>
            </a:r>
            <a:r>
              <a:rPr lang="en-US" dirty="0"/>
              <a:t> and v</a:t>
            </a:r>
            <a:r>
              <a:rPr lang="en-US" baseline="-25000" dirty="0"/>
              <a:t>3</a:t>
            </a:r>
            <a:r>
              <a:rPr lang="en-US" dirty="0"/>
              <a:t> in O+O collisions via di-hadron correlation and four types of nonflow subtraction methods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/𝜀</a:t>
            </a:r>
            <a:r>
              <a:rPr lang="en-US" baseline="-25000" dirty="0"/>
              <a:t>n</a:t>
            </a:r>
            <a:r>
              <a:rPr lang="en-US" sz="2800" dirty="0"/>
              <a:t> are similar between O+O and </a:t>
            </a:r>
            <a:r>
              <a:rPr lang="en-US" sz="2800" baseline="30000" dirty="0"/>
              <a:t>3</a:t>
            </a:r>
            <a:r>
              <a:rPr lang="en-US" sz="2800" dirty="0"/>
              <a:t>He+Au, within a quark </a:t>
            </a:r>
            <a:r>
              <a:rPr lang="en-US" dirty="0"/>
              <a:t>G</a:t>
            </a:r>
            <a:r>
              <a:rPr lang="en-US" sz="2800" dirty="0"/>
              <a:t>lauber model</a:t>
            </a:r>
          </a:p>
          <a:p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{4}/v</a:t>
            </a:r>
            <a:r>
              <a:rPr lang="en-US" sz="2800" baseline="-25000" dirty="0"/>
              <a:t>2</a:t>
            </a:r>
            <a:r>
              <a:rPr lang="en-US" sz="2800" dirty="0"/>
              <a:t>{2} show clear decrease in ultra-central collisions, consistent with </a:t>
            </a:r>
            <a:r>
              <a:rPr lang="en-US" dirty="0"/>
              <a:t>𝜀</a:t>
            </a:r>
            <a:r>
              <a:rPr lang="en-US" baseline="-25000" dirty="0"/>
              <a:t>2</a:t>
            </a:r>
            <a:r>
              <a:rPr lang="en-US" dirty="0"/>
              <a:t>{4} /𝜀</a:t>
            </a:r>
            <a:r>
              <a:rPr lang="en-US" baseline="-25000" dirty="0"/>
              <a:t>2</a:t>
            </a:r>
            <a:r>
              <a:rPr lang="en-US" dirty="0"/>
              <a:t>{2} </a:t>
            </a:r>
            <a:r>
              <a:rPr lang="en-US" sz="2800" dirty="0"/>
              <a:t>, indicating enhanced fluctuations due to possible many-nucleon correlations.</a:t>
            </a:r>
          </a:p>
          <a:p>
            <a:r>
              <a:rPr lang="en-US" sz="2800" dirty="0"/>
              <a:t>In future, new 𝛾+Au@2023 and d+Au@2021 will provide more information for anisotropy in small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D85D6-6902-1A96-8E6F-047CD91F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 sz="1400" b="1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130834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3067-8391-37FE-1D41-D60A73BD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34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{4}/v</a:t>
            </a:r>
            <a:r>
              <a:rPr lang="en-US" baseline="-25000" dirty="0"/>
              <a:t>2</a:t>
            </a:r>
            <a:r>
              <a:rPr lang="en-US" dirty="0"/>
              <a:t>{2}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313B0-F34A-623E-83C7-7C10684C86B4}"/>
              </a:ext>
            </a:extLst>
          </p:cNvPr>
          <p:cNvSpPr txBox="1"/>
          <p:nvPr/>
        </p:nvSpPr>
        <p:spPr>
          <a:xfrm>
            <a:off x="954742" y="5459992"/>
            <a:ext cx="1002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quark Glauber, the 𝛆</a:t>
            </a:r>
            <a:r>
              <a:rPr lang="en-US" sz="2400" baseline="-25000" dirty="0"/>
              <a:t>2</a:t>
            </a:r>
            <a:r>
              <a:rPr lang="en-US" sz="2400" dirty="0"/>
              <a:t>{4}/𝛆</a:t>
            </a:r>
            <a:r>
              <a:rPr lang="en-US" sz="2400" baseline="-25000" dirty="0"/>
              <a:t>2</a:t>
            </a:r>
            <a:r>
              <a:rPr lang="en-US" sz="2400" dirty="0"/>
              <a:t>{2} ratio from AFDMC or NLEFT model with many-nucleon correlations can describe the v</a:t>
            </a:r>
            <a:r>
              <a:rPr lang="en-US" sz="2400" baseline="-25000" dirty="0"/>
              <a:t>2</a:t>
            </a:r>
            <a:r>
              <a:rPr lang="en-US" sz="2400" dirty="0"/>
              <a:t>{4}/v</a:t>
            </a:r>
            <a:r>
              <a:rPr lang="en-US" sz="2400" baseline="-25000" dirty="0"/>
              <a:t>2</a:t>
            </a:r>
            <a:r>
              <a:rPr lang="en-US" sz="2400" dirty="0"/>
              <a:t>{2}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20C1BE-CD1C-CE33-347F-234AAAD2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3"/>
            <a:ext cx="2743200" cy="365125"/>
          </a:xfrm>
        </p:spPr>
        <p:txBody>
          <a:bodyPr/>
          <a:lstStyle/>
          <a:p>
            <a:fld id="{6C06A866-2F6D-8D4F-A671-2DE1EF6D551C}" type="slidenum">
              <a:rPr lang="en-US" sz="1400" b="1" smtClean="0"/>
              <a:t>24</a:t>
            </a:fld>
            <a:endParaRPr lang="en-US" sz="1400" b="1" dirty="0"/>
          </a:p>
        </p:txBody>
      </p:sp>
      <p:pic>
        <p:nvPicPr>
          <p:cNvPr id="22" name="Picture 21" descr="A graph of a graph showing the sam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6D191A4-A952-0626-120C-7CC3AE80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26" y="884706"/>
            <a:ext cx="7055597" cy="45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FE3F-069A-1D3B-91CA-07E2FD67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Comparing with Hydro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FEEB6-9792-69F7-42E7-FD54B774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06A866-2F6D-8D4F-A671-2DE1EF6D551C}" type="slidenum">
              <a:rPr lang="en-US" sz="1400" b="1" smtClean="0"/>
              <a:t>25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D1CB6-3DBA-C570-EFD4-5CBEEFFAC055}"/>
              </a:ext>
            </a:extLst>
          </p:cNvPr>
          <p:cNvSpPr txBox="1"/>
          <p:nvPr/>
        </p:nvSpPr>
        <p:spPr>
          <a:xfrm>
            <a:off x="1190066" y="5747537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" pitchFamily="2" charset="0"/>
              </a:rPr>
              <a:t>Nicholas Summerfield et al.  PRC </a:t>
            </a:r>
            <a:r>
              <a:rPr lang="en-US" sz="1800" b="1" dirty="0">
                <a:effectLst/>
                <a:latin typeface="Times" pitchFamily="2" charset="0"/>
              </a:rPr>
              <a:t>104</a:t>
            </a:r>
            <a:r>
              <a:rPr lang="en-US" sz="1800" dirty="0">
                <a:effectLst/>
                <a:latin typeface="Times" pitchFamily="2" charset="0"/>
              </a:rPr>
              <a:t>, L041901 (2021)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7A6AD-7B21-014F-791E-07674AB8066A}"/>
              </a:ext>
            </a:extLst>
          </p:cNvPr>
          <p:cNvSpPr txBox="1"/>
          <p:nvPr/>
        </p:nvSpPr>
        <p:spPr>
          <a:xfrm>
            <a:off x="7874374" y="1899628"/>
            <a:ext cx="3941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" pitchFamily="2" charset="0"/>
              </a:rPr>
              <a:t>Hydro: TRENTO + </a:t>
            </a:r>
            <a:r>
              <a:rPr lang="en-US" sz="1800" dirty="0" err="1">
                <a:effectLst/>
                <a:latin typeface="Times" pitchFamily="2" charset="0"/>
              </a:rPr>
              <a:t>iEBE</a:t>
            </a:r>
            <a:r>
              <a:rPr lang="en-US" sz="1800" dirty="0">
                <a:effectLst/>
                <a:latin typeface="Times" pitchFamily="2" charset="0"/>
              </a:rPr>
              <a:t>-VISHNU </a:t>
            </a:r>
            <a:endParaRPr lang="en-US" dirty="0"/>
          </a:p>
        </p:txBody>
      </p:sp>
      <p:pic>
        <p:nvPicPr>
          <p:cNvPr id="9" name="Picture 8" descr="A diagram of a cluster&#10;&#10;Description automatically generated">
            <a:extLst>
              <a:ext uri="{FF2B5EF4-FFF2-40B4-BE49-F238E27FC236}">
                <a16:creationId xmlns:a16="http://schemas.microsoft.com/office/drawing/2014/main" id="{DB50F76A-BE47-3B9C-A46B-D97FD8E5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843"/>
            <a:ext cx="7558088" cy="47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BA83-6201-2371-7075-87F96B23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33734"/>
            <a:ext cx="10515600" cy="6107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Source of Initial-State Fluctuation in Small System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FDCC9D8-7BAF-E1E3-465F-569A2AAA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489"/>
            <a:ext cx="2743200" cy="365125"/>
          </a:xfrm>
        </p:spPr>
        <p:txBody>
          <a:bodyPr/>
          <a:lstStyle/>
          <a:p>
            <a:fld id="{6C06A866-2F6D-8D4F-A671-2DE1EF6D551C}" type="slidenum">
              <a:rPr lang="en-US" sz="1400" b="1" smtClean="0"/>
              <a:t>3</a:t>
            </a:fld>
            <a:endParaRPr lang="en-US" sz="1400" b="1" dirty="0"/>
          </a:p>
        </p:txBody>
      </p:sp>
      <p:pic>
        <p:nvPicPr>
          <p:cNvPr id="4" name="Picture 3" descr="A picture containing text, food, cartoon&#10;&#10;Description automatically generated">
            <a:extLst>
              <a:ext uri="{FF2B5EF4-FFF2-40B4-BE49-F238E27FC236}">
                <a16:creationId xmlns:a16="http://schemas.microsoft.com/office/drawing/2014/main" id="{03946EB6-0454-5DA0-AD96-DC74FE02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" y="628999"/>
            <a:ext cx="3671889" cy="3671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C7FA9-AE2B-A3E8-899E-7129F8D87A36}"/>
              </a:ext>
            </a:extLst>
          </p:cNvPr>
          <p:cNvSpPr txBox="1"/>
          <p:nvPr/>
        </p:nvSpPr>
        <p:spPr>
          <a:xfrm>
            <a:off x="3810001" y="644825"/>
            <a:ext cx="5674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Interplay between several possible sources: </a:t>
            </a:r>
          </a:p>
          <a:p>
            <a:r>
              <a:rPr lang="en-US" sz="2400" dirty="0"/>
              <a:t>1) Fluctuations in nucleon position</a:t>
            </a:r>
          </a:p>
          <a:p>
            <a:r>
              <a:rPr lang="en-US" sz="2400" dirty="0"/>
              <a:t>2) </a:t>
            </a:r>
            <a:r>
              <a:rPr lang="en-US" sz="2400" b="1" i="1" dirty="0">
                <a:solidFill>
                  <a:srgbClr val="0432FF"/>
                </a:solidFill>
              </a:rPr>
              <a:t>Fluctuations in nucleon position and its quark and gluon constituents</a:t>
            </a:r>
          </a:p>
          <a:p>
            <a:r>
              <a:rPr lang="en-US" sz="2400" dirty="0"/>
              <a:t>3) Fluctuations of overlap geometry along the beam direction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251621-0E4F-001F-DD9C-80659450E0A4}"/>
              </a:ext>
            </a:extLst>
          </p:cNvPr>
          <p:cNvSpPr/>
          <p:nvPr/>
        </p:nvSpPr>
        <p:spPr>
          <a:xfrm>
            <a:off x="9567861" y="1363632"/>
            <a:ext cx="1243013" cy="1231009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8763C9-F304-4B17-EF6E-96E5EFF36791}"/>
              </a:ext>
            </a:extLst>
          </p:cNvPr>
          <p:cNvSpPr/>
          <p:nvPr/>
        </p:nvSpPr>
        <p:spPr>
          <a:xfrm>
            <a:off x="9834565" y="1358864"/>
            <a:ext cx="1243013" cy="12310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1BF578-D8AC-2E7D-C2AA-6E2598A8A88C}"/>
              </a:ext>
            </a:extLst>
          </p:cNvPr>
          <p:cNvGrpSpPr/>
          <p:nvPr/>
        </p:nvGrpSpPr>
        <p:grpSpPr>
          <a:xfrm>
            <a:off x="9877429" y="1471613"/>
            <a:ext cx="776283" cy="1007153"/>
            <a:chOff x="5872162" y="1045900"/>
            <a:chExt cx="436973" cy="1230581"/>
          </a:xfrm>
        </p:grpSpPr>
        <p:sp>
          <p:nvSpPr>
            <p:cNvPr id="37" name="10-Point Star 36">
              <a:extLst>
                <a:ext uri="{FF2B5EF4-FFF2-40B4-BE49-F238E27FC236}">
                  <a16:creationId xmlns:a16="http://schemas.microsoft.com/office/drawing/2014/main" id="{56A66C63-19C0-B602-45D6-1C6459029FC4}"/>
                </a:ext>
              </a:extLst>
            </p:cNvPr>
            <p:cNvSpPr/>
            <p:nvPr/>
          </p:nvSpPr>
          <p:spPr>
            <a:xfrm>
              <a:off x="5872162" y="15697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10-Point Star 37">
              <a:extLst>
                <a:ext uri="{FF2B5EF4-FFF2-40B4-BE49-F238E27FC236}">
                  <a16:creationId xmlns:a16="http://schemas.microsoft.com/office/drawing/2014/main" id="{3DE46ADE-FC7B-CF3D-778D-382547820D74}"/>
                </a:ext>
              </a:extLst>
            </p:cNvPr>
            <p:cNvSpPr/>
            <p:nvPr/>
          </p:nvSpPr>
          <p:spPr>
            <a:xfrm>
              <a:off x="6024562" y="17221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10-Point Star 38">
              <a:extLst>
                <a:ext uri="{FF2B5EF4-FFF2-40B4-BE49-F238E27FC236}">
                  <a16:creationId xmlns:a16="http://schemas.microsoft.com/office/drawing/2014/main" id="{1007ADF4-434F-A0E4-DE06-AA5F18E5B1EF}"/>
                </a:ext>
              </a:extLst>
            </p:cNvPr>
            <p:cNvSpPr/>
            <p:nvPr/>
          </p:nvSpPr>
          <p:spPr>
            <a:xfrm>
              <a:off x="5948354" y="18745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10-Point Star 39">
              <a:extLst>
                <a:ext uri="{FF2B5EF4-FFF2-40B4-BE49-F238E27FC236}">
                  <a16:creationId xmlns:a16="http://schemas.microsoft.com/office/drawing/2014/main" id="{08FEC350-D829-2F02-0A3F-6515DF65744A}"/>
                </a:ext>
              </a:extLst>
            </p:cNvPr>
            <p:cNvSpPr/>
            <p:nvPr/>
          </p:nvSpPr>
          <p:spPr>
            <a:xfrm>
              <a:off x="6034084" y="1474529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10-Point Star 40">
              <a:extLst>
                <a:ext uri="{FF2B5EF4-FFF2-40B4-BE49-F238E27FC236}">
                  <a16:creationId xmlns:a16="http://schemas.microsoft.com/office/drawing/2014/main" id="{98BE7073-C49F-523B-742C-5429389D19D1}"/>
                </a:ext>
              </a:extLst>
            </p:cNvPr>
            <p:cNvSpPr/>
            <p:nvPr/>
          </p:nvSpPr>
          <p:spPr>
            <a:xfrm>
              <a:off x="6119810" y="1888876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10-Point Star 41">
              <a:extLst>
                <a:ext uri="{FF2B5EF4-FFF2-40B4-BE49-F238E27FC236}">
                  <a16:creationId xmlns:a16="http://schemas.microsoft.com/office/drawing/2014/main" id="{775917A9-6E6F-1483-AFF1-83F221DA6E30}"/>
                </a:ext>
              </a:extLst>
            </p:cNvPr>
            <p:cNvSpPr/>
            <p:nvPr/>
          </p:nvSpPr>
          <p:spPr>
            <a:xfrm>
              <a:off x="5919780" y="180314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10-Point Star 42">
              <a:extLst>
                <a:ext uri="{FF2B5EF4-FFF2-40B4-BE49-F238E27FC236}">
                  <a16:creationId xmlns:a16="http://schemas.microsoft.com/office/drawing/2014/main" id="{AE8D3B66-C6FE-EE57-E57B-4818ACA1451F}"/>
                </a:ext>
              </a:extLst>
            </p:cNvPr>
            <p:cNvSpPr/>
            <p:nvPr/>
          </p:nvSpPr>
          <p:spPr>
            <a:xfrm>
              <a:off x="6176962" y="1688844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10-Point Star 43">
              <a:extLst>
                <a:ext uri="{FF2B5EF4-FFF2-40B4-BE49-F238E27FC236}">
                  <a16:creationId xmlns:a16="http://schemas.microsoft.com/office/drawing/2014/main" id="{5AA5583F-251E-9547-9170-D7B03E105DDC}"/>
                </a:ext>
              </a:extLst>
            </p:cNvPr>
            <p:cNvSpPr/>
            <p:nvPr/>
          </p:nvSpPr>
          <p:spPr>
            <a:xfrm>
              <a:off x="6176962" y="1460239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10-Point Star 44">
              <a:extLst>
                <a:ext uri="{FF2B5EF4-FFF2-40B4-BE49-F238E27FC236}">
                  <a16:creationId xmlns:a16="http://schemas.microsoft.com/office/drawing/2014/main" id="{CE50351B-A3DB-DE8E-442D-39BB1AC7F20E}"/>
                </a:ext>
              </a:extLst>
            </p:cNvPr>
            <p:cNvSpPr/>
            <p:nvPr/>
          </p:nvSpPr>
          <p:spPr>
            <a:xfrm>
              <a:off x="6048370" y="2031756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10-Point Star 45">
              <a:extLst>
                <a:ext uri="{FF2B5EF4-FFF2-40B4-BE49-F238E27FC236}">
                  <a16:creationId xmlns:a16="http://schemas.microsoft.com/office/drawing/2014/main" id="{A76B86C0-63FE-CAC0-8864-DED4716DED02}"/>
                </a:ext>
              </a:extLst>
            </p:cNvPr>
            <p:cNvSpPr/>
            <p:nvPr/>
          </p:nvSpPr>
          <p:spPr>
            <a:xfrm>
              <a:off x="6119810" y="1217347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10-Point Star 46">
              <a:extLst>
                <a:ext uri="{FF2B5EF4-FFF2-40B4-BE49-F238E27FC236}">
                  <a16:creationId xmlns:a16="http://schemas.microsoft.com/office/drawing/2014/main" id="{4C17B9CD-1186-7EBB-B141-0DCFF36F8A93}"/>
                </a:ext>
              </a:extLst>
            </p:cNvPr>
            <p:cNvSpPr/>
            <p:nvPr/>
          </p:nvSpPr>
          <p:spPr>
            <a:xfrm>
              <a:off x="5948354" y="1274502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10-Point Star 47">
              <a:extLst>
                <a:ext uri="{FF2B5EF4-FFF2-40B4-BE49-F238E27FC236}">
                  <a16:creationId xmlns:a16="http://schemas.microsoft.com/office/drawing/2014/main" id="{1BEEBDCF-4276-75CE-AB36-8CDB150D9347}"/>
                </a:ext>
              </a:extLst>
            </p:cNvPr>
            <p:cNvSpPr/>
            <p:nvPr/>
          </p:nvSpPr>
          <p:spPr>
            <a:xfrm>
              <a:off x="6048370" y="1045900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49B076F-7F9A-466A-FE1E-6A55CAE5EB20}"/>
              </a:ext>
            </a:extLst>
          </p:cNvPr>
          <p:cNvSpPr txBox="1"/>
          <p:nvPr/>
        </p:nvSpPr>
        <p:spPr>
          <a:xfrm>
            <a:off x="9315450" y="112871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4BFB19-D9D0-3332-D5A9-6DC3EA6CBC11}"/>
              </a:ext>
            </a:extLst>
          </p:cNvPr>
          <p:cNvSpPr txBox="1"/>
          <p:nvPr/>
        </p:nvSpPr>
        <p:spPr>
          <a:xfrm>
            <a:off x="10919749" y="117896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DC1094-4783-FC0A-0105-5395897CA4CC}"/>
              </a:ext>
            </a:extLst>
          </p:cNvPr>
          <p:cNvSpPr txBox="1"/>
          <p:nvPr/>
        </p:nvSpPr>
        <p:spPr>
          <a:xfrm>
            <a:off x="5030932" y="3761972"/>
            <a:ext cx="68437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Comparing symmetric and asymmetric systems can yield additional insights into sub-nucleon fluctuations.</a:t>
            </a:r>
          </a:p>
          <a:p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774968-22E5-8472-1B2D-95F217298F2C}"/>
              </a:ext>
            </a:extLst>
          </p:cNvPr>
          <p:cNvSpPr txBox="1"/>
          <p:nvPr/>
        </p:nvSpPr>
        <p:spPr>
          <a:xfrm>
            <a:off x="2471109" y="4067366"/>
            <a:ext cx="2677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PRL 130, 242301</a:t>
            </a:r>
          </a:p>
        </p:txBody>
      </p:sp>
    </p:spTree>
    <p:extLst>
      <p:ext uri="{BB962C8B-B14F-4D97-AF65-F5344CB8AC3E}">
        <p14:creationId xmlns:p14="http://schemas.microsoft.com/office/powerpoint/2010/main" val="390142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BA83-6201-2371-7075-87F96B23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83" y="19033"/>
            <a:ext cx="10515600" cy="6107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Source of Initial-State Fluctuation in Small System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FDCC9D8-7BAF-E1E3-465F-569A2AAA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489"/>
            <a:ext cx="2743200" cy="365125"/>
          </a:xfrm>
        </p:spPr>
        <p:txBody>
          <a:bodyPr/>
          <a:lstStyle/>
          <a:p>
            <a:r>
              <a:rPr lang="en-US" sz="1400" b="1" dirty="0"/>
              <a:t>4</a:t>
            </a:r>
          </a:p>
        </p:txBody>
      </p:sp>
      <p:pic>
        <p:nvPicPr>
          <p:cNvPr id="4" name="Picture 3" descr="A picture containing text, food, cartoon&#10;&#10;Description automatically generated">
            <a:extLst>
              <a:ext uri="{FF2B5EF4-FFF2-40B4-BE49-F238E27FC236}">
                <a16:creationId xmlns:a16="http://schemas.microsoft.com/office/drawing/2014/main" id="{03946EB6-0454-5DA0-AD96-DC74FE02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" y="628999"/>
            <a:ext cx="3671889" cy="3671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C7FA9-AE2B-A3E8-899E-7129F8D87A36}"/>
              </a:ext>
            </a:extLst>
          </p:cNvPr>
          <p:cNvSpPr txBox="1"/>
          <p:nvPr/>
        </p:nvSpPr>
        <p:spPr>
          <a:xfrm>
            <a:off x="3810001" y="644825"/>
            <a:ext cx="5674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Interplay between several possible sources: </a:t>
            </a:r>
          </a:p>
          <a:p>
            <a:r>
              <a:rPr lang="en-US" sz="2400" dirty="0"/>
              <a:t>1) Fluctuations in nucleon position</a:t>
            </a:r>
          </a:p>
          <a:p>
            <a:r>
              <a:rPr lang="en-US" sz="2400" dirty="0"/>
              <a:t>2) </a:t>
            </a:r>
            <a:r>
              <a:rPr lang="en-US" sz="2400" b="1" i="1" dirty="0">
                <a:solidFill>
                  <a:srgbClr val="0432FF"/>
                </a:solidFill>
              </a:rPr>
              <a:t>Fluctuations in nucleon position and its quark and gluon constituents</a:t>
            </a:r>
          </a:p>
          <a:p>
            <a:r>
              <a:rPr lang="en-US" sz="2400" dirty="0"/>
              <a:t>3) Fluctuations of overlap geometry along the beam direction</a:t>
            </a:r>
          </a:p>
          <a:p>
            <a:r>
              <a:rPr lang="en-US" sz="2400" dirty="0"/>
              <a:t>4) </a:t>
            </a:r>
            <a:r>
              <a:rPr lang="en-US" sz="2400" b="1" dirty="0">
                <a:solidFill>
                  <a:srgbClr val="C00000"/>
                </a:solidFill>
              </a:rPr>
              <a:t>Fluctuations due to many-nucleon correlation(e.g. 𝜶-cluster)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251621-0E4F-001F-DD9C-80659450E0A4}"/>
              </a:ext>
            </a:extLst>
          </p:cNvPr>
          <p:cNvSpPr/>
          <p:nvPr/>
        </p:nvSpPr>
        <p:spPr>
          <a:xfrm>
            <a:off x="9567861" y="1363632"/>
            <a:ext cx="1243013" cy="1231009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8763C9-F304-4B17-EF6E-96E5EFF36791}"/>
              </a:ext>
            </a:extLst>
          </p:cNvPr>
          <p:cNvSpPr/>
          <p:nvPr/>
        </p:nvSpPr>
        <p:spPr>
          <a:xfrm>
            <a:off x="9834565" y="1358864"/>
            <a:ext cx="1243013" cy="12310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1BF578-D8AC-2E7D-C2AA-6E2598A8A88C}"/>
              </a:ext>
            </a:extLst>
          </p:cNvPr>
          <p:cNvGrpSpPr/>
          <p:nvPr/>
        </p:nvGrpSpPr>
        <p:grpSpPr>
          <a:xfrm>
            <a:off x="9877429" y="1471613"/>
            <a:ext cx="776283" cy="1007153"/>
            <a:chOff x="5872162" y="1045900"/>
            <a:chExt cx="436973" cy="1230581"/>
          </a:xfrm>
        </p:grpSpPr>
        <p:sp>
          <p:nvSpPr>
            <p:cNvPr id="37" name="10-Point Star 36">
              <a:extLst>
                <a:ext uri="{FF2B5EF4-FFF2-40B4-BE49-F238E27FC236}">
                  <a16:creationId xmlns:a16="http://schemas.microsoft.com/office/drawing/2014/main" id="{56A66C63-19C0-B602-45D6-1C6459029FC4}"/>
                </a:ext>
              </a:extLst>
            </p:cNvPr>
            <p:cNvSpPr/>
            <p:nvPr/>
          </p:nvSpPr>
          <p:spPr>
            <a:xfrm>
              <a:off x="5872162" y="15697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10-Point Star 37">
              <a:extLst>
                <a:ext uri="{FF2B5EF4-FFF2-40B4-BE49-F238E27FC236}">
                  <a16:creationId xmlns:a16="http://schemas.microsoft.com/office/drawing/2014/main" id="{3DE46ADE-FC7B-CF3D-778D-382547820D74}"/>
                </a:ext>
              </a:extLst>
            </p:cNvPr>
            <p:cNvSpPr/>
            <p:nvPr/>
          </p:nvSpPr>
          <p:spPr>
            <a:xfrm>
              <a:off x="6024562" y="17221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10-Point Star 38">
              <a:extLst>
                <a:ext uri="{FF2B5EF4-FFF2-40B4-BE49-F238E27FC236}">
                  <a16:creationId xmlns:a16="http://schemas.microsoft.com/office/drawing/2014/main" id="{1007ADF4-434F-A0E4-DE06-AA5F18E5B1EF}"/>
                </a:ext>
              </a:extLst>
            </p:cNvPr>
            <p:cNvSpPr/>
            <p:nvPr/>
          </p:nvSpPr>
          <p:spPr>
            <a:xfrm>
              <a:off x="5948354" y="187458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10-Point Star 39">
              <a:extLst>
                <a:ext uri="{FF2B5EF4-FFF2-40B4-BE49-F238E27FC236}">
                  <a16:creationId xmlns:a16="http://schemas.microsoft.com/office/drawing/2014/main" id="{08FEC350-D829-2F02-0A3F-6515DF65744A}"/>
                </a:ext>
              </a:extLst>
            </p:cNvPr>
            <p:cNvSpPr/>
            <p:nvPr/>
          </p:nvSpPr>
          <p:spPr>
            <a:xfrm>
              <a:off x="6034084" y="1474529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10-Point Star 40">
              <a:extLst>
                <a:ext uri="{FF2B5EF4-FFF2-40B4-BE49-F238E27FC236}">
                  <a16:creationId xmlns:a16="http://schemas.microsoft.com/office/drawing/2014/main" id="{98BE7073-C49F-523B-742C-5429389D19D1}"/>
                </a:ext>
              </a:extLst>
            </p:cNvPr>
            <p:cNvSpPr/>
            <p:nvPr/>
          </p:nvSpPr>
          <p:spPr>
            <a:xfrm>
              <a:off x="6119810" y="1888876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10-Point Star 41">
              <a:extLst>
                <a:ext uri="{FF2B5EF4-FFF2-40B4-BE49-F238E27FC236}">
                  <a16:creationId xmlns:a16="http://schemas.microsoft.com/office/drawing/2014/main" id="{775917A9-6E6F-1483-AFF1-83F221DA6E30}"/>
                </a:ext>
              </a:extLst>
            </p:cNvPr>
            <p:cNvSpPr/>
            <p:nvPr/>
          </p:nvSpPr>
          <p:spPr>
            <a:xfrm>
              <a:off x="5919780" y="1803148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10-Point Star 42">
              <a:extLst>
                <a:ext uri="{FF2B5EF4-FFF2-40B4-BE49-F238E27FC236}">
                  <a16:creationId xmlns:a16="http://schemas.microsoft.com/office/drawing/2014/main" id="{AE8D3B66-C6FE-EE57-E57B-4818ACA1451F}"/>
                </a:ext>
              </a:extLst>
            </p:cNvPr>
            <p:cNvSpPr/>
            <p:nvPr/>
          </p:nvSpPr>
          <p:spPr>
            <a:xfrm>
              <a:off x="6176962" y="1688844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10-Point Star 43">
              <a:extLst>
                <a:ext uri="{FF2B5EF4-FFF2-40B4-BE49-F238E27FC236}">
                  <a16:creationId xmlns:a16="http://schemas.microsoft.com/office/drawing/2014/main" id="{5AA5583F-251E-9547-9170-D7B03E105DDC}"/>
                </a:ext>
              </a:extLst>
            </p:cNvPr>
            <p:cNvSpPr/>
            <p:nvPr/>
          </p:nvSpPr>
          <p:spPr>
            <a:xfrm>
              <a:off x="6176962" y="1460239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10-Point Star 44">
              <a:extLst>
                <a:ext uri="{FF2B5EF4-FFF2-40B4-BE49-F238E27FC236}">
                  <a16:creationId xmlns:a16="http://schemas.microsoft.com/office/drawing/2014/main" id="{CE50351B-A3DB-DE8E-442D-39BB1AC7F20E}"/>
                </a:ext>
              </a:extLst>
            </p:cNvPr>
            <p:cNvSpPr/>
            <p:nvPr/>
          </p:nvSpPr>
          <p:spPr>
            <a:xfrm>
              <a:off x="6048370" y="2031756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10-Point Star 45">
              <a:extLst>
                <a:ext uri="{FF2B5EF4-FFF2-40B4-BE49-F238E27FC236}">
                  <a16:creationId xmlns:a16="http://schemas.microsoft.com/office/drawing/2014/main" id="{A76B86C0-63FE-CAC0-8864-DED4716DED02}"/>
                </a:ext>
              </a:extLst>
            </p:cNvPr>
            <p:cNvSpPr/>
            <p:nvPr/>
          </p:nvSpPr>
          <p:spPr>
            <a:xfrm>
              <a:off x="6119810" y="1217347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10-Point Star 46">
              <a:extLst>
                <a:ext uri="{FF2B5EF4-FFF2-40B4-BE49-F238E27FC236}">
                  <a16:creationId xmlns:a16="http://schemas.microsoft.com/office/drawing/2014/main" id="{4C17B9CD-1186-7EBB-B141-0DCFF36F8A93}"/>
                </a:ext>
              </a:extLst>
            </p:cNvPr>
            <p:cNvSpPr/>
            <p:nvPr/>
          </p:nvSpPr>
          <p:spPr>
            <a:xfrm>
              <a:off x="5948354" y="1274502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10-Point Star 47">
              <a:extLst>
                <a:ext uri="{FF2B5EF4-FFF2-40B4-BE49-F238E27FC236}">
                  <a16:creationId xmlns:a16="http://schemas.microsoft.com/office/drawing/2014/main" id="{1BEEBDCF-4276-75CE-AB36-8CDB150D9347}"/>
                </a:ext>
              </a:extLst>
            </p:cNvPr>
            <p:cNvSpPr/>
            <p:nvPr/>
          </p:nvSpPr>
          <p:spPr>
            <a:xfrm>
              <a:off x="6048370" y="1045900"/>
              <a:ext cx="132173" cy="244725"/>
            </a:xfrm>
            <a:prstGeom prst="star10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49B076F-7F9A-466A-FE1E-6A55CAE5EB20}"/>
              </a:ext>
            </a:extLst>
          </p:cNvPr>
          <p:cNvSpPr txBox="1"/>
          <p:nvPr/>
        </p:nvSpPr>
        <p:spPr>
          <a:xfrm>
            <a:off x="9315450" y="112871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4BFB19-D9D0-3332-D5A9-6DC3EA6CBC11}"/>
              </a:ext>
            </a:extLst>
          </p:cNvPr>
          <p:cNvSpPr txBox="1"/>
          <p:nvPr/>
        </p:nvSpPr>
        <p:spPr>
          <a:xfrm>
            <a:off x="10919749" y="117896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DC1094-4783-FC0A-0105-5395897CA4CC}"/>
              </a:ext>
            </a:extLst>
          </p:cNvPr>
          <p:cNvSpPr txBox="1"/>
          <p:nvPr/>
        </p:nvSpPr>
        <p:spPr>
          <a:xfrm>
            <a:off x="5030932" y="3761972"/>
            <a:ext cx="68437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Comparing symmetric and asymmetric systems can yield additional insights into sub-nucleon fluctuations.</a:t>
            </a:r>
          </a:p>
          <a:p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rgbClr val="C00000"/>
                </a:solidFill>
              </a:rPr>
              <a:t>Many-nucleon correlations may also influence the fluctuation in eccentricity as: 𝛆</a:t>
            </a:r>
            <a:r>
              <a:rPr lang="en-US" sz="2400" b="1" i="1" baseline="-25000" dirty="0">
                <a:solidFill>
                  <a:srgbClr val="C00000"/>
                </a:solidFill>
              </a:rPr>
              <a:t>2</a:t>
            </a:r>
            <a:r>
              <a:rPr lang="en-US" sz="2400" b="1" i="1" dirty="0">
                <a:solidFill>
                  <a:srgbClr val="C00000"/>
                </a:solidFill>
              </a:rPr>
              <a:t>{4}.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3EE8F7-E2A5-BD21-00CB-55B58B404A98}"/>
              </a:ext>
            </a:extLst>
          </p:cNvPr>
          <p:cNvGrpSpPr/>
          <p:nvPr/>
        </p:nvGrpSpPr>
        <p:grpSpPr>
          <a:xfrm>
            <a:off x="100014" y="4659461"/>
            <a:ext cx="4090496" cy="2180283"/>
            <a:chOff x="157008" y="4659461"/>
            <a:chExt cx="4033501" cy="21595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CD7F8C-C558-8054-6A88-ACF47A0C66AE}"/>
                </a:ext>
              </a:extLst>
            </p:cNvPr>
            <p:cNvGrpSpPr/>
            <p:nvPr/>
          </p:nvGrpSpPr>
          <p:grpSpPr>
            <a:xfrm>
              <a:off x="157008" y="4659461"/>
              <a:ext cx="1756669" cy="1649682"/>
              <a:chOff x="7295328" y="1322008"/>
              <a:chExt cx="2445253" cy="233782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A15DD-A205-B174-A6C2-27944BF0932E}"/>
                  </a:ext>
                </a:extLst>
              </p:cNvPr>
              <p:cNvSpPr txBox="1"/>
              <p:nvPr/>
            </p:nvSpPr>
            <p:spPr>
              <a:xfrm>
                <a:off x="7295328" y="1322008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16</a:t>
                </a:r>
                <a:r>
                  <a:rPr lang="en-US" sz="2400" dirty="0"/>
                  <a:t>O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E3BC7E4-746B-BF9C-C2BF-E6FE3E75F8F7}"/>
                  </a:ext>
                </a:extLst>
              </p:cNvPr>
              <p:cNvSpPr/>
              <p:nvPr/>
            </p:nvSpPr>
            <p:spPr>
              <a:xfrm>
                <a:off x="7593647" y="1572982"/>
                <a:ext cx="2146934" cy="20868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E708664-A0C1-BCA1-4023-9E150382921B}"/>
                  </a:ext>
                </a:extLst>
              </p:cNvPr>
              <p:cNvSpPr/>
              <p:nvPr/>
            </p:nvSpPr>
            <p:spPr>
              <a:xfrm>
                <a:off x="8202753" y="2240555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1D913F5-1A36-7950-23C0-0C108F1D510B}"/>
                  </a:ext>
                </a:extLst>
              </p:cNvPr>
              <p:cNvSpPr/>
              <p:nvPr/>
            </p:nvSpPr>
            <p:spPr>
              <a:xfrm>
                <a:off x="8614770" y="246365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9360F6C-FD5C-C108-06D6-149C54E2FB4B}"/>
                  </a:ext>
                </a:extLst>
              </p:cNvPr>
              <p:cNvSpPr/>
              <p:nvPr/>
            </p:nvSpPr>
            <p:spPr>
              <a:xfrm>
                <a:off x="8795164" y="273747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DA7994-448C-AE41-C10A-1917CDA61ACD}"/>
                  </a:ext>
                </a:extLst>
              </p:cNvPr>
              <p:cNvSpPr/>
              <p:nvPr/>
            </p:nvSpPr>
            <p:spPr>
              <a:xfrm>
                <a:off x="8614770" y="294660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7D6D7E0-D6E7-4E2E-AC48-DD4ECEF218F4}"/>
                  </a:ext>
                </a:extLst>
              </p:cNvPr>
              <p:cNvSpPr/>
              <p:nvPr/>
            </p:nvSpPr>
            <p:spPr>
              <a:xfrm>
                <a:off x="9035513" y="250105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5BFC9C2-1B7E-6B1F-3BF3-88C196356505}"/>
                  </a:ext>
                </a:extLst>
              </p:cNvPr>
              <p:cNvSpPr/>
              <p:nvPr/>
            </p:nvSpPr>
            <p:spPr>
              <a:xfrm>
                <a:off x="8433854" y="217853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93B5336-DB87-EA0B-F02B-40866B8C813B}"/>
                  </a:ext>
                </a:extLst>
              </p:cNvPr>
              <p:cNvSpPr/>
              <p:nvPr/>
            </p:nvSpPr>
            <p:spPr>
              <a:xfrm>
                <a:off x="8722012" y="221569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0BC2673-299F-C031-C261-FBE61C285D15}"/>
                  </a:ext>
                </a:extLst>
              </p:cNvPr>
              <p:cNvSpPr/>
              <p:nvPr/>
            </p:nvSpPr>
            <p:spPr>
              <a:xfrm>
                <a:off x="8023363" y="261651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FDD310-B2A2-036E-6E08-6CFAF774796B}"/>
                  </a:ext>
                </a:extLst>
              </p:cNvPr>
              <p:cNvSpPr/>
              <p:nvPr/>
            </p:nvSpPr>
            <p:spPr>
              <a:xfrm>
                <a:off x="8884162" y="206938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91ACFD6-4D62-B34C-9BB6-B5ACB7C5792D}"/>
                  </a:ext>
                </a:extLst>
              </p:cNvPr>
              <p:cNvSpPr/>
              <p:nvPr/>
            </p:nvSpPr>
            <p:spPr>
              <a:xfrm>
                <a:off x="9087478" y="2859562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4316A68-A564-6001-4BA8-5BE0CE2A38BE}"/>
                  </a:ext>
                </a:extLst>
              </p:cNvPr>
              <p:cNvSpPr/>
              <p:nvPr/>
            </p:nvSpPr>
            <p:spPr>
              <a:xfrm>
                <a:off x="8169667" y="303822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4CBAEE2-1FF1-84FD-8608-E1B74FDC1BF6}"/>
                  </a:ext>
                </a:extLst>
              </p:cNvPr>
              <p:cNvSpPr/>
              <p:nvPr/>
            </p:nvSpPr>
            <p:spPr>
              <a:xfrm>
                <a:off x="8623118" y="188666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B981A0-3B87-B086-50B3-491EADA43596}"/>
                </a:ext>
              </a:extLst>
            </p:cNvPr>
            <p:cNvSpPr/>
            <p:nvPr/>
          </p:nvSpPr>
          <p:spPr>
            <a:xfrm>
              <a:off x="1339595" y="6057642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5AB4F7-C191-C6C5-679A-9AE5A0B19081}"/>
                </a:ext>
              </a:extLst>
            </p:cNvPr>
            <p:cNvSpPr/>
            <p:nvPr/>
          </p:nvSpPr>
          <p:spPr>
            <a:xfrm>
              <a:off x="1041099" y="6125762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69BE06-0FD3-740B-708F-CCA74465A690}"/>
                </a:ext>
              </a:extLst>
            </p:cNvPr>
            <p:cNvSpPr/>
            <p:nvPr/>
          </p:nvSpPr>
          <p:spPr>
            <a:xfrm>
              <a:off x="1424798" y="5352107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6DBD8C-AE75-B3F7-0999-BD4645EB20E5}"/>
                </a:ext>
              </a:extLst>
            </p:cNvPr>
            <p:cNvSpPr/>
            <p:nvPr/>
          </p:nvSpPr>
          <p:spPr>
            <a:xfrm>
              <a:off x="930873" y="5701519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60CE38-1AE2-DA99-7B98-0DEDDCA3C20E}"/>
                </a:ext>
              </a:extLst>
            </p:cNvPr>
            <p:cNvSpPr txBox="1"/>
            <p:nvPr/>
          </p:nvSpPr>
          <p:spPr>
            <a:xfrm>
              <a:off x="194588" y="6357355"/>
              <a:ext cx="1880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Woods-Saxon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EF9BCB-ECA0-3E97-B88F-3B1608EB8396}"/>
                </a:ext>
              </a:extLst>
            </p:cNvPr>
            <p:cNvGrpSpPr/>
            <p:nvPr/>
          </p:nvGrpSpPr>
          <p:grpSpPr>
            <a:xfrm>
              <a:off x="2206851" y="4747612"/>
              <a:ext cx="1983658" cy="2040458"/>
              <a:chOff x="8772415" y="931079"/>
              <a:chExt cx="1983658" cy="2040458"/>
            </a:xfrm>
          </p:grpSpPr>
          <p:pic>
            <p:nvPicPr>
              <p:cNvPr id="13" name="Picture 12" descr="A blue and red spheres&#10;&#10;Description automatically generated">
                <a:extLst>
                  <a:ext uri="{FF2B5EF4-FFF2-40B4-BE49-F238E27FC236}">
                    <a16:creationId xmlns:a16="http://schemas.microsoft.com/office/drawing/2014/main" id="{6640EA92-6ADA-E9BE-3D38-B3869C6F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4410" y="1100387"/>
                <a:ext cx="1312649" cy="1397000"/>
              </a:xfrm>
              <a:prstGeom prst="rect">
                <a:avLst/>
              </a:prstGeom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35542C8-28C6-408C-294E-4C128266862D}"/>
                  </a:ext>
                </a:extLst>
              </p:cNvPr>
              <p:cNvSpPr/>
              <p:nvPr/>
            </p:nvSpPr>
            <p:spPr>
              <a:xfrm>
                <a:off x="9213716" y="1093202"/>
                <a:ext cx="1542357" cy="14725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7A1FC0-0A37-E0F7-692C-A38EB8AF96F8}"/>
                  </a:ext>
                </a:extLst>
              </p:cNvPr>
              <p:cNvSpPr txBox="1"/>
              <p:nvPr/>
            </p:nvSpPr>
            <p:spPr>
              <a:xfrm>
                <a:off x="8772415" y="931079"/>
                <a:ext cx="428625" cy="325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16</a:t>
                </a:r>
                <a:r>
                  <a:rPr lang="en-US" sz="2400" dirty="0"/>
                  <a:t>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D144D3-22B9-02F3-51CB-F4734F885565}"/>
                  </a:ext>
                </a:extLst>
              </p:cNvPr>
              <p:cNvSpPr txBox="1"/>
              <p:nvPr/>
            </p:nvSpPr>
            <p:spPr>
              <a:xfrm>
                <a:off x="9374400" y="2509872"/>
                <a:ext cx="1325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𝜶-cluster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29EDEC3-80D2-580E-8799-52EABEF418BA}"/>
              </a:ext>
            </a:extLst>
          </p:cNvPr>
          <p:cNvSpPr txBox="1"/>
          <p:nvPr/>
        </p:nvSpPr>
        <p:spPr>
          <a:xfrm>
            <a:off x="2471109" y="4067366"/>
            <a:ext cx="2677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PRL 130, 242301</a:t>
            </a:r>
          </a:p>
        </p:txBody>
      </p:sp>
    </p:spTree>
    <p:extLst>
      <p:ext uri="{BB962C8B-B14F-4D97-AF65-F5344CB8AC3E}">
        <p14:creationId xmlns:p14="http://schemas.microsoft.com/office/powerpoint/2010/main" val="151016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3B02-AF94-36CA-ABCA-70C7C001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8" y="88907"/>
            <a:ext cx="11932503" cy="7683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Many-nucleon correlation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26C6-3D63-401E-1D16-99510BF2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401" y="6449515"/>
            <a:ext cx="2743200" cy="365125"/>
          </a:xfrm>
        </p:spPr>
        <p:txBody>
          <a:bodyPr/>
          <a:lstStyle/>
          <a:p>
            <a:r>
              <a:rPr lang="en-US" sz="1400" b="1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7F2FCE-0582-EBCD-1309-C57F1BD7B063}"/>
              </a:ext>
            </a:extLst>
          </p:cNvPr>
          <p:cNvSpPr txBox="1"/>
          <p:nvPr/>
        </p:nvSpPr>
        <p:spPr>
          <a:xfrm>
            <a:off x="22051" y="2115205"/>
            <a:ext cx="52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Woods-Saxon: </a:t>
            </a:r>
            <a:r>
              <a:rPr lang="en-US" sz="2000" b="1" i="1" dirty="0">
                <a:solidFill>
                  <a:srgbClr val="0432FF"/>
                </a:solidFill>
              </a:rPr>
              <a:t>without many-body nuclear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1DBAD-15B5-CB62-61B5-B141E52FF673}"/>
              </a:ext>
            </a:extLst>
          </p:cNvPr>
          <p:cNvSpPr txBox="1"/>
          <p:nvPr/>
        </p:nvSpPr>
        <p:spPr>
          <a:xfrm>
            <a:off x="129748" y="1709418"/>
            <a:ext cx="4937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Lu </a:t>
            </a:r>
            <a:r>
              <a:rPr lang="en-US" sz="1800" i="1" dirty="0">
                <a:solidFill>
                  <a:srgbClr val="9300D1"/>
                </a:solidFill>
                <a:effectLst/>
                <a:latin typeface="LiberationSans"/>
              </a:rPr>
              <a:t>et al.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, PLB </a:t>
            </a:r>
            <a:r>
              <a:rPr lang="en-US" sz="1800" b="1" dirty="0">
                <a:solidFill>
                  <a:srgbClr val="9300D1"/>
                </a:solidFill>
                <a:effectLst/>
                <a:latin typeface="LiberationSans"/>
              </a:rPr>
              <a:t>797 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(2019) 134863 </a:t>
            </a:r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A789E-9B48-597C-7C74-C873DA900C3F}"/>
              </a:ext>
            </a:extLst>
          </p:cNvPr>
          <p:cNvSpPr txBox="1"/>
          <p:nvPr/>
        </p:nvSpPr>
        <p:spPr>
          <a:xfrm>
            <a:off x="37552" y="945600"/>
            <a:ext cx="544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NLEFT: </a:t>
            </a:r>
            <a:r>
              <a:rPr lang="en-US" sz="2000" b="1" i="1" dirty="0">
                <a:solidFill>
                  <a:srgbClr val="C00000"/>
                </a:solidFill>
              </a:rPr>
              <a:t>model with many-nucleon correlation including 𝜶 cluster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BA916-8BDE-C553-F1C6-7C48DC77C309}"/>
              </a:ext>
            </a:extLst>
          </p:cNvPr>
          <p:cNvGrpSpPr/>
          <p:nvPr/>
        </p:nvGrpSpPr>
        <p:grpSpPr>
          <a:xfrm>
            <a:off x="6662607" y="864407"/>
            <a:ext cx="1756669" cy="1649682"/>
            <a:chOff x="6662607" y="864407"/>
            <a:chExt cx="1756669" cy="164968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B6E523-BF93-21FB-1C58-A129858ED6F2}"/>
                </a:ext>
              </a:extLst>
            </p:cNvPr>
            <p:cNvGrpSpPr/>
            <p:nvPr/>
          </p:nvGrpSpPr>
          <p:grpSpPr>
            <a:xfrm>
              <a:off x="6662607" y="864407"/>
              <a:ext cx="1756669" cy="1649682"/>
              <a:chOff x="7295328" y="1322008"/>
              <a:chExt cx="2445253" cy="23378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7CA74B-2235-1B83-BBD1-CEA23DC1789A}"/>
                  </a:ext>
                </a:extLst>
              </p:cNvPr>
              <p:cNvSpPr txBox="1"/>
              <p:nvPr/>
            </p:nvSpPr>
            <p:spPr>
              <a:xfrm>
                <a:off x="7295328" y="1322008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16</a:t>
                </a:r>
                <a:r>
                  <a:rPr lang="en-US" sz="2400" dirty="0"/>
                  <a:t>O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FFF4FF3-C8F6-595E-D52D-A371815F8795}"/>
                  </a:ext>
                </a:extLst>
              </p:cNvPr>
              <p:cNvSpPr/>
              <p:nvPr/>
            </p:nvSpPr>
            <p:spPr>
              <a:xfrm>
                <a:off x="7593647" y="1572982"/>
                <a:ext cx="2146934" cy="20868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56728AE-A1ED-C34A-B00C-58726535A0CB}"/>
                  </a:ext>
                </a:extLst>
              </p:cNvPr>
              <p:cNvSpPr/>
              <p:nvPr/>
            </p:nvSpPr>
            <p:spPr>
              <a:xfrm>
                <a:off x="8202753" y="2240555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6BE949D-C3F6-426B-490B-4CB4953F4845}"/>
                  </a:ext>
                </a:extLst>
              </p:cNvPr>
              <p:cNvSpPr/>
              <p:nvPr/>
            </p:nvSpPr>
            <p:spPr>
              <a:xfrm>
                <a:off x="8614770" y="246365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C06D28C-A9FF-FB6B-B465-2E18F2465D8C}"/>
                  </a:ext>
                </a:extLst>
              </p:cNvPr>
              <p:cNvSpPr/>
              <p:nvPr/>
            </p:nvSpPr>
            <p:spPr>
              <a:xfrm>
                <a:off x="8795164" y="273747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68A9A5C-1614-D027-B6FB-F1A372E27DCF}"/>
                  </a:ext>
                </a:extLst>
              </p:cNvPr>
              <p:cNvSpPr/>
              <p:nvPr/>
            </p:nvSpPr>
            <p:spPr>
              <a:xfrm>
                <a:off x="8614770" y="294660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A92BA8F-9A90-E2BA-66B5-1026DF36928F}"/>
                  </a:ext>
                </a:extLst>
              </p:cNvPr>
              <p:cNvSpPr/>
              <p:nvPr/>
            </p:nvSpPr>
            <p:spPr>
              <a:xfrm>
                <a:off x="9035513" y="250105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E37C679-94AD-38C2-ECE9-F1933D1ABA76}"/>
                  </a:ext>
                </a:extLst>
              </p:cNvPr>
              <p:cNvSpPr/>
              <p:nvPr/>
            </p:nvSpPr>
            <p:spPr>
              <a:xfrm>
                <a:off x="8433854" y="217853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D9155C1-FB46-0463-AF71-CD3A217F546A}"/>
                  </a:ext>
                </a:extLst>
              </p:cNvPr>
              <p:cNvSpPr/>
              <p:nvPr/>
            </p:nvSpPr>
            <p:spPr>
              <a:xfrm>
                <a:off x="8722012" y="221569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3F9289-1BCF-A84F-0117-ACAAC5033F17}"/>
                  </a:ext>
                </a:extLst>
              </p:cNvPr>
              <p:cNvSpPr/>
              <p:nvPr/>
            </p:nvSpPr>
            <p:spPr>
              <a:xfrm>
                <a:off x="8023363" y="261651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B178060-1F69-074B-1951-3411C7D2CC90}"/>
                  </a:ext>
                </a:extLst>
              </p:cNvPr>
              <p:cNvSpPr/>
              <p:nvPr/>
            </p:nvSpPr>
            <p:spPr>
              <a:xfrm>
                <a:off x="8884162" y="206938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74E1C75-99F8-F0B0-A621-84A61AE2F5D2}"/>
                  </a:ext>
                </a:extLst>
              </p:cNvPr>
              <p:cNvSpPr/>
              <p:nvPr/>
            </p:nvSpPr>
            <p:spPr>
              <a:xfrm>
                <a:off x="9087478" y="2859562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030345-11F5-45EF-86E2-81A8D738B64C}"/>
                  </a:ext>
                </a:extLst>
              </p:cNvPr>
              <p:cNvSpPr/>
              <p:nvPr/>
            </p:nvSpPr>
            <p:spPr>
              <a:xfrm>
                <a:off x="8169667" y="303822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0BC08D4-48A2-4ECD-5C8D-09197CB7E2F7}"/>
                  </a:ext>
                </a:extLst>
              </p:cNvPr>
              <p:cNvSpPr/>
              <p:nvPr/>
            </p:nvSpPr>
            <p:spPr>
              <a:xfrm>
                <a:off x="8623118" y="188666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DE903F-EAE6-4234-53B8-4E8384D887E6}"/>
                </a:ext>
              </a:extLst>
            </p:cNvPr>
            <p:cNvSpPr/>
            <p:nvPr/>
          </p:nvSpPr>
          <p:spPr>
            <a:xfrm>
              <a:off x="7395837" y="172308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082F11-DE3E-1F01-838C-918F8FBE6C24}"/>
                </a:ext>
              </a:extLst>
            </p:cNvPr>
            <p:cNvSpPr/>
            <p:nvPr/>
          </p:nvSpPr>
          <p:spPr>
            <a:xfrm>
              <a:off x="7800990" y="19748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0B14F8-844F-FBA5-07EC-371DB20F9030}"/>
                </a:ext>
              </a:extLst>
            </p:cNvPr>
            <p:cNvSpPr/>
            <p:nvPr/>
          </p:nvSpPr>
          <p:spPr>
            <a:xfrm>
              <a:off x="8067694" y="21272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79AF50-59AA-0922-B059-3258840D5A1E}"/>
                </a:ext>
              </a:extLst>
            </p:cNvPr>
            <p:cNvSpPr/>
            <p:nvPr/>
          </p:nvSpPr>
          <p:spPr>
            <a:xfrm>
              <a:off x="8000853" y="1520815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1A93B0-F30B-5F07-4891-DF26349A47BA}"/>
              </a:ext>
            </a:extLst>
          </p:cNvPr>
          <p:cNvSpPr txBox="1"/>
          <p:nvPr/>
        </p:nvSpPr>
        <p:spPr>
          <a:xfrm>
            <a:off x="5626945" y="2201437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Woods-Saxon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1DA019-9784-E5D0-F4C9-D73E7880FBFC}"/>
              </a:ext>
            </a:extLst>
          </p:cNvPr>
          <p:cNvGrpSpPr/>
          <p:nvPr/>
        </p:nvGrpSpPr>
        <p:grpSpPr>
          <a:xfrm>
            <a:off x="8772415" y="931079"/>
            <a:ext cx="2538313" cy="1735614"/>
            <a:chOff x="8772415" y="931079"/>
            <a:chExt cx="2538313" cy="1735614"/>
          </a:xfrm>
        </p:grpSpPr>
        <p:pic>
          <p:nvPicPr>
            <p:cNvPr id="7" name="Picture 6" descr="A blue and red spheres&#10;&#10;Description automatically generated">
              <a:extLst>
                <a:ext uri="{FF2B5EF4-FFF2-40B4-BE49-F238E27FC236}">
                  <a16:creationId xmlns:a16="http://schemas.microsoft.com/office/drawing/2014/main" id="{8627D271-989E-72DC-BC90-03B3C6F3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4400" y="1100237"/>
              <a:ext cx="1312649" cy="1397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99B448-7EA5-A445-4542-AF886CEDC118}"/>
                </a:ext>
              </a:extLst>
            </p:cNvPr>
            <p:cNvSpPr/>
            <p:nvPr/>
          </p:nvSpPr>
          <p:spPr>
            <a:xfrm>
              <a:off x="9213716" y="1093202"/>
              <a:ext cx="1542357" cy="14725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78A3D7-9181-1DE5-036E-8AD3C2452D3B}"/>
                </a:ext>
              </a:extLst>
            </p:cNvPr>
            <p:cNvSpPr txBox="1"/>
            <p:nvPr/>
          </p:nvSpPr>
          <p:spPr>
            <a:xfrm>
              <a:off x="8772415" y="931079"/>
              <a:ext cx="428625" cy="32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/>
                <a:t>16</a:t>
              </a:r>
              <a:r>
                <a:rPr lang="en-US" sz="2400" dirty="0"/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C20A54-0D99-45E5-2971-E752154B69F3}"/>
                </a:ext>
              </a:extLst>
            </p:cNvPr>
            <p:cNvSpPr txBox="1"/>
            <p:nvPr/>
          </p:nvSpPr>
          <p:spPr>
            <a:xfrm>
              <a:off x="10548981" y="229736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1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3B02-AF94-36CA-ABCA-70C7C001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8" y="88907"/>
            <a:ext cx="11932503" cy="7683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Many-nucleon correlation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26C6-3D63-401E-1D16-99510BF2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401" y="6449515"/>
            <a:ext cx="2743200" cy="365125"/>
          </a:xfrm>
        </p:spPr>
        <p:txBody>
          <a:bodyPr/>
          <a:lstStyle/>
          <a:p>
            <a:r>
              <a:rPr lang="en-US" sz="1400" b="1" dirty="0"/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7F2FCE-0582-EBCD-1309-C57F1BD7B063}"/>
              </a:ext>
            </a:extLst>
          </p:cNvPr>
          <p:cNvSpPr txBox="1"/>
          <p:nvPr/>
        </p:nvSpPr>
        <p:spPr>
          <a:xfrm>
            <a:off x="22051" y="2115205"/>
            <a:ext cx="52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Woods-Saxon: </a:t>
            </a:r>
            <a:r>
              <a:rPr lang="en-US" sz="2000" b="1" i="1" dirty="0">
                <a:solidFill>
                  <a:srgbClr val="0432FF"/>
                </a:solidFill>
              </a:rPr>
              <a:t>without many-body nuclear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1DBAD-15B5-CB62-61B5-B141E52FF673}"/>
              </a:ext>
            </a:extLst>
          </p:cNvPr>
          <p:cNvSpPr txBox="1"/>
          <p:nvPr/>
        </p:nvSpPr>
        <p:spPr>
          <a:xfrm>
            <a:off x="129748" y="1709418"/>
            <a:ext cx="4937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Lu </a:t>
            </a:r>
            <a:r>
              <a:rPr lang="en-US" sz="1800" i="1" dirty="0">
                <a:solidFill>
                  <a:srgbClr val="9300D1"/>
                </a:solidFill>
                <a:effectLst/>
                <a:latin typeface="LiberationSans"/>
              </a:rPr>
              <a:t>et al.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, PLB </a:t>
            </a:r>
            <a:r>
              <a:rPr lang="en-US" sz="1800" b="1" dirty="0">
                <a:solidFill>
                  <a:srgbClr val="9300D1"/>
                </a:solidFill>
                <a:effectLst/>
                <a:latin typeface="LiberationSans"/>
              </a:rPr>
              <a:t>797 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(2019) 134863 </a:t>
            </a:r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A789E-9B48-597C-7C74-C873DA900C3F}"/>
              </a:ext>
            </a:extLst>
          </p:cNvPr>
          <p:cNvSpPr txBox="1"/>
          <p:nvPr/>
        </p:nvSpPr>
        <p:spPr>
          <a:xfrm>
            <a:off x="37552" y="945600"/>
            <a:ext cx="544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NLEFT: </a:t>
            </a:r>
            <a:r>
              <a:rPr lang="en-US" sz="2000" b="1" i="1" dirty="0">
                <a:solidFill>
                  <a:srgbClr val="C00000"/>
                </a:solidFill>
              </a:rPr>
              <a:t>model with many-nucleon correlation including 𝜶 cluster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E933D-BCCB-FE96-A8DF-3FD0A184546F}"/>
              </a:ext>
            </a:extLst>
          </p:cNvPr>
          <p:cNvSpPr txBox="1"/>
          <p:nvPr/>
        </p:nvSpPr>
        <p:spPr>
          <a:xfrm>
            <a:off x="37552" y="2990288"/>
            <a:ext cx="50061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𝜀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{4} /𝜀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{2} from three models:</a:t>
            </a:r>
          </a:p>
          <a:p>
            <a:r>
              <a:rPr lang="en-US" sz="2000" b="1" i="1" dirty="0">
                <a:solidFill>
                  <a:srgbClr val="0432FF"/>
                </a:solidFill>
              </a:rPr>
              <a:t>1.TRENTO: WS ≈ NLEFT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2.Quark Glauber: WS &gt; NLEFT 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3.Nulceon Glauber: WS &gt; NLEFT </a:t>
            </a:r>
          </a:p>
          <a:p>
            <a:r>
              <a:rPr lang="en-US" sz="2000" b="1" i="1" dirty="0"/>
              <a:t>Quark Glauber &gt; Nucleon Glauber for NLEFT</a:t>
            </a:r>
          </a:p>
          <a:p>
            <a:endParaRPr lang="en-US" sz="2400" b="1" i="1" dirty="0"/>
          </a:p>
        </p:txBody>
      </p:sp>
      <p:pic>
        <p:nvPicPr>
          <p:cNvPr id="75" name="Picture 7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2C39962-37F6-6044-97B1-B4F77380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09" y="2657064"/>
            <a:ext cx="6327014" cy="4044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A8A57-4F14-42D4-77BF-09109BC1124E}"/>
              </a:ext>
            </a:extLst>
          </p:cNvPr>
          <p:cNvSpPr txBox="1"/>
          <p:nvPr/>
        </p:nvSpPr>
        <p:spPr>
          <a:xfrm>
            <a:off x="9073950" y="4388115"/>
            <a:ext cx="26821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2016)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TRENTO: 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PRC.92.011901(2015); 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Calculated by Giuliano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A93B0-F30B-5F07-4891-DF26349A47BA}"/>
              </a:ext>
            </a:extLst>
          </p:cNvPr>
          <p:cNvSpPr txBox="1"/>
          <p:nvPr/>
        </p:nvSpPr>
        <p:spPr>
          <a:xfrm>
            <a:off x="5626945" y="2201437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Woods-Saxon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1DA019-9784-E5D0-F4C9-D73E7880FBFC}"/>
              </a:ext>
            </a:extLst>
          </p:cNvPr>
          <p:cNvGrpSpPr/>
          <p:nvPr/>
        </p:nvGrpSpPr>
        <p:grpSpPr>
          <a:xfrm>
            <a:off x="8772415" y="931079"/>
            <a:ext cx="2538313" cy="1735614"/>
            <a:chOff x="8772415" y="931079"/>
            <a:chExt cx="2538313" cy="1735614"/>
          </a:xfrm>
        </p:grpSpPr>
        <p:pic>
          <p:nvPicPr>
            <p:cNvPr id="7" name="Picture 6" descr="A blue and red spheres&#10;&#10;Description automatically generated">
              <a:extLst>
                <a:ext uri="{FF2B5EF4-FFF2-40B4-BE49-F238E27FC236}">
                  <a16:creationId xmlns:a16="http://schemas.microsoft.com/office/drawing/2014/main" id="{8627D271-989E-72DC-BC90-03B3C6F3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4400" y="1100237"/>
              <a:ext cx="1312649" cy="1397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99B448-7EA5-A445-4542-AF886CEDC118}"/>
                </a:ext>
              </a:extLst>
            </p:cNvPr>
            <p:cNvSpPr/>
            <p:nvPr/>
          </p:nvSpPr>
          <p:spPr>
            <a:xfrm>
              <a:off x="9213716" y="1093202"/>
              <a:ext cx="1542357" cy="14725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78A3D7-9181-1DE5-036E-8AD3C2452D3B}"/>
                </a:ext>
              </a:extLst>
            </p:cNvPr>
            <p:cNvSpPr txBox="1"/>
            <p:nvPr/>
          </p:nvSpPr>
          <p:spPr>
            <a:xfrm>
              <a:off x="8772415" y="931079"/>
              <a:ext cx="428625" cy="32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/>
                <a:t>16</a:t>
              </a:r>
              <a:r>
                <a:rPr lang="en-US" sz="2400" dirty="0"/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C20A54-0D99-45E5-2971-E752154B69F3}"/>
                </a:ext>
              </a:extLst>
            </p:cNvPr>
            <p:cNvSpPr txBox="1"/>
            <p:nvPr/>
          </p:nvSpPr>
          <p:spPr>
            <a:xfrm>
              <a:off x="10548981" y="229736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NLEFT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CD12B-842A-1F3D-102F-206B132E5BF0}"/>
              </a:ext>
            </a:extLst>
          </p:cNvPr>
          <p:cNvGrpSpPr/>
          <p:nvPr/>
        </p:nvGrpSpPr>
        <p:grpSpPr>
          <a:xfrm>
            <a:off x="6662607" y="864407"/>
            <a:ext cx="1756669" cy="1649682"/>
            <a:chOff x="6662607" y="864407"/>
            <a:chExt cx="1756669" cy="16496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4559386-74D6-CDF8-C5C5-930F2C4A45E5}"/>
                </a:ext>
              </a:extLst>
            </p:cNvPr>
            <p:cNvGrpSpPr/>
            <p:nvPr/>
          </p:nvGrpSpPr>
          <p:grpSpPr>
            <a:xfrm>
              <a:off x="6662607" y="864407"/>
              <a:ext cx="1756669" cy="1649682"/>
              <a:chOff x="7295328" y="1322008"/>
              <a:chExt cx="2445253" cy="233782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CD6376-DBBF-9F66-6AF7-8B4234EE2F26}"/>
                  </a:ext>
                </a:extLst>
              </p:cNvPr>
              <p:cNvSpPr txBox="1"/>
              <p:nvPr/>
            </p:nvSpPr>
            <p:spPr>
              <a:xfrm>
                <a:off x="7295328" y="1322008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16</a:t>
                </a:r>
                <a:r>
                  <a:rPr lang="en-US" sz="2400" dirty="0"/>
                  <a:t>O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C4D3651-2148-D783-86C4-81CFE88B0089}"/>
                  </a:ext>
                </a:extLst>
              </p:cNvPr>
              <p:cNvSpPr/>
              <p:nvPr/>
            </p:nvSpPr>
            <p:spPr>
              <a:xfrm>
                <a:off x="7593647" y="1572982"/>
                <a:ext cx="2146934" cy="20868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154E57A-5987-B65D-8BB2-BC82D8B794F2}"/>
                  </a:ext>
                </a:extLst>
              </p:cNvPr>
              <p:cNvSpPr/>
              <p:nvPr/>
            </p:nvSpPr>
            <p:spPr>
              <a:xfrm>
                <a:off x="8202753" y="2240555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CAD1082-34DF-7A0B-C3BE-53EC78F8B715}"/>
                  </a:ext>
                </a:extLst>
              </p:cNvPr>
              <p:cNvSpPr/>
              <p:nvPr/>
            </p:nvSpPr>
            <p:spPr>
              <a:xfrm>
                <a:off x="8614770" y="246365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C36B6C5-0B43-F0CF-03A7-F1C09C7D5C8C}"/>
                  </a:ext>
                </a:extLst>
              </p:cNvPr>
              <p:cNvSpPr/>
              <p:nvPr/>
            </p:nvSpPr>
            <p:spPr>
              <a:xfrm>
                <a:off x="8795164" y="273747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ABD6A89-A3EE-74AC-5CBB-788E00F1E897}"/>
                  </a:ext>
                </a:extLst>
              </p:cNvPr>
              <p:cNvSpPr/>
              <p:nvPr/>
            </p:nvSpPr>
            <p:spPr>
              <a:xfrm>
                <a:off x="8614770" y="294660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95B814-9D45-F5F2-4DAB-EC3801072BCC}"/>
                  </a:ext>
                </a:extLst>
              </p:cNvPr>
              <p:cNvSpPr/>
              <p:nvPr/>
            </p:nvSpPr>
            <p:spPr>
              <a:xfrm>
                <a:off x="9035513" y="250105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E73E13F-AA44-0202-366A-530BA24B1B25}"/>
                  </a:ext>
                </a:extLst>
              </p:cNvPr>
              <p:cNvSpPr/>
              <p:nvPr/>
            </p:nvSpPr>
            <p:spPr>
              <a:xfrm>
                <a:off x="8433854" y="217853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1AA135E-E04A-F047-5C66-863042A024A8}"/>
                  </a:ext>
                </a:extLst>
              </p:cNvPr>
              <p:cNvSpPr/>
              <p:nvPr/>
            </p:nvSpPr>
            <p:spPr>
              <a:xfrm>
                <a:off x="8722012" y="221569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7DB8954-D100-6FB4-E809-24E51BB8001D}"/>
                  </a:ext>
                </a:extLst>
              </p:cNvPr>
              <p:cNvSpPr/>
              <p:nvPr/>
            </p:nvSpPr>
            <p:spPr>
              <a:xfrm>
                <a:off x="8023363" y="261651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55E00DE-AA28-306B-97EF-9F38B8138E3E}"/>
                  </a:ext>
                </a:extLst>
              </p:cNvPr>
              <p:cNvSpPr/>
              <p:nvPr/>
            </p:nvSpPr>
            <p:spPr>
              <a:xfrm>
                <a:off x="8884162" y="206938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EF7A9DD-B64D-743B-049D-AA610A071F1D}"/>
                  </a:ext>
                </a:extLst>
              </p:cNvPr>
              <p:cNvSpPr/>
              <p:nvPr/>
            </p:nvSpPr>
            <p:spPr>
              <a:xfrm>
                <a:off x="9087478" y="2859562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A89ACAC-D39A-B72D-FB08-848140E3C287}"/>
                  </a:ext>
                </a:extLst>
              </p:cNvPr>
              <p:cNvSpPr/>
              <p:nvPr/>
            </p:nvSpPr>
            <p:spPr>
              <a:xfrm>
                <a:off x="8169667" y="303822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378C60B-4144-5408-C10B-E72B44AC552E}"/>
                  </a:ext>
                </a:extLst>
              </p:cNvPr>
              <p:cNvSpPr/>
              <p:nvPr/>
            </p:nvSpPr>
            <p:spPr>
              <a:xfrm>
                <a:off x="8623118" y="188666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4DEF65-2F1C-71FF-45DC-C8F9A20FC7DB}"/>
                </a:ext>
              </a:extLst>
            </p:cNvPr>
            <p:cNvSpPr/>
            <p:nvPr/>
          </p:nvSpPr>
          <p:spPr>
            <a:xfrm>
              <a:off x="7395837" y="172308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344C16-4B50-1C7E-215C-A7399DA1ACB7}"/>
                </a:ext>
              </a:extLst>
            </p:cNvPr>
            <p:cNvSpPr/>
            <p:nvPr/>
          </p:nvSpPr>
          <p:spPr>
            <a:xfrm>
              <a:off x="7800990" y="19748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ED5831-67E7-653D-C63E-73CB4B936784}"/>
                </a:ext>
              </a:extLst>
            </p:cNvPr>
            <p:cNvSpPr/>
            <p:nvPr/>
          </p:nvSpPr>
          <p:spPr>
            <a:xfrm>
              <a:off x="8067694" y="21272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9E65A4-D03F-54A8-9D31-FEB45C2F66CA}"/>
                </a:ext>
              </a:extLst>
            </p:cNvPr>
            <p:cNvSpPr/>
            <p:nvPr/>
          </p:nvSpPr>
          <p:spPr>
            <a:xfrm>
              <a:off x="8000853" y="1520815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2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3B02-AF94-36CA-ABCA-70C7C001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8" y="88907"/>
            <a:ext cx="11932503" cy="7683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Many-nucleon correlation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26C6-3D63-401E-1D16-99510BF2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401" y="6449515"/>
            <a:ext cx="2743200" cy="365125"/>
          </a:xfrm>
        </p:spPr>
        <p:txBody>
          <a:bodyPr/>
          <a:lstStyle/>
          <a:p>
            <a:r>
              <a:rPr lang="en-US" sz="1400" b="1" dirty="0"/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7F2FCE-0582-EBCD-1309-C57F1BD7B063}"/>
              </a:ext>
            </a:extLst>
          </p:cNvPr>
          <p:cNvSpPr txBox="1"/>
          <p:nvPr/>
        </p:nvSpPr>
        <p:spPr>
          <a:xfrm>
            <a:off x="22051" y="2115205"/>
            <a:ext cx="52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Woods-Saxon: </a:t>
            </a:r>
            <a:r>
              <a:rPr lang="en-US" sz="2000" b="1" i="1" dirty="0">
                <a:solidFill>
                  <a:srgbClr val="0432FF"/>
                </a:solidFill>
              </a:rPr>
              <a:t>without many-body nuclear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1DBAD-15B5-CB62-61B5-B141E52FF673}"/>
              </a:ext>
            </a:extLst>
          </p:cNvPr>
          <p:cNvSpPr txBox="1"/>
          <p:nvPr/>
        </p:nvSpPr>
        <p:spPr>
          <a:xfrm>
            <a:off x="129748" y="1709418"/>
            <a:ext cx="4937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Lu </a:t>
            </a:r>
            <a:r>
              <a:rPr lang="en-US" sz="1800" i="1" dirty="0">
                <a:solidFill>
                  <a:srgbClr val="9300D1"/>
                </a:solidFill>
                <a:effectLst/>
                <a:latin typeface="LiberationSans"/>
              </a:rPr>
              <a:t>et al.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, PLB </a:t>
            </a:r>
            <a:r>
              <a:rPr lang="en-US" sz="1800" b="1" dirty="0">
                <a:solidFill>
                  <a:srgbClr val="9300D1"/>
                </a:solidFill>
                <a:effectLst/>
                <a:latin typeface="LiberationSans"/>
              </a:rPr>
              <a:t>797 </a:t>
            </a:r>
            <a:r>
              <a:rPr lang="en-US" sz="1800" dirty="0">
                <a:solidFill>
                  <a:srgbClr val="9300D1"/>
                </a:solidFill>
                <a:effectLst/>
                <a:latin typeface="LiberationSans"/>
              </a:rPr>
              <a:t>(2019) 134863 </a:t>
            </a:r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A789E-9B48-597C-7C74-C873DA900C3F}"/>
              </a:ext>
            </a:extLst>
          </p:cNvPr>
          <p:cNvSpPr txBox="1"/>
          <p:nvPr/>
        </p:nvSpPr>
        <p:spPr>
          <a:xfrm>
            <a:off x="37552" y="945600"/>
            <a:ext cx="544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NLEFT: </a:t>
            </a:r>
            <a:r>
              <a:rPr lang="en-US" sz="2000" b="1" i="1" dirty="0">
                <a:solidFill>
                  <a:srgbClr val="C00000"/>
                </a:solidFill>
              </a:rPr>
              <a:t>model with many-nucleon correlation including 𝜶 cluster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E933D-BCCB-FE96-A8DF-3FD0A184546F}"/>
              </a:ext>
            </a:extLst>
          </p:cNvPr>
          <p:cNvSpPr txBox="1"/>
          <p:nvPr/>
        </p:nvSpPr>
        <p:spPr>
          <a:xfrm>
            <a:off x="37552" y="2990288"/>
            <a:ext cx="500618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𝜀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{4} /𝜀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{2} from three models:</a:t>
            </a:r>
          </a:p>
          <a:p>
            <a:r>
              <a:rPr lang="en-US" sz="2000" b="1" i="1" dirty="0">
                <a:solidFill>
                  <a:srgbClr val="0432FF"/>
                </a:solidFill>
              </a:rPr>
              <a:t>1.TRENTO: WS ≈ NLEFT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2.Quark Glauber: WS &gt; NLEFT 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3.Nulceon Glauber: WS &gt; NLEFT </a:t>
            </a:r>
          </a:p>
          <a:p>
            <a:r>
              <a:rPr lang="en-US" sz="2000" b="1" i="1" dirty="0"/>
              <a:t>Quark Glauber &gt; Nucleon Glauber for NLEFT</a:t>
            </a:r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C00000"/>
                </a:solidFill>
              </a:rPr>
              <a:t>Many-nucleon correlation </a:t>
            </a:r>
            <a:r>
              <a:rPr lang="en-US" sz="2400" b="1" i="1" dirty="0"/>
              <a:t>can significantly impact the eccentricity fluctuations. However, these effects tend to be reduced by sub-nucleon fluctuations.</a:t>
            </a:r>
          </a:p>
        </p:txBody>
      </p:sp>
      <p:pic>
        <p:nvPicPr>
          <p:cNvPr id="75" name="Picture 7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2C39962-37F6-6044-97B1-B4F77380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09" y="2657064"/>
            <a:ext cx="6327014" cy="4044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A8A57-4F14-42D4-77BF-09109BC1124E}"/>
              </a:ext>
            </a:extLst>
          </p:cNvPr>
          <p:cNvSpPr txBox="1"/>
          <p:nvPr/>
        </p:nvSpPr>
        <p:spPr>
          <a:xfrm>
            <a:off x="9073950" y="4388115"/>
            <a:ext cx="26821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Quark Glauber: </a:t>
            </a:r>
          </a:p>
          <a:p>
            <a:pPr algn="l"/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PRC </a:t>
            </a:r>
            <a:r>
              <a:rPr lang="en-US" sz="1400" b="1" i="0" u="none" strike="noStrike" dirty="0">
                <a:solidFill>
                  <a:srgbClr val="555555"/>
                </a:solidFill>
                <a:effectLst/>
                <a:latin typeface="Proxima Nova"/>
              </a:rPr>
              <a:t>94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, 024914 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(</a:t>
            </a:r>
            <a:r>
              <a:rPr lang="en-US" sz="1400" b="0" i="0" u="none" strike="noStrike" dirty="0">
                <a:solidFill>
                  <a:srgbClr val="555555"/>
                </a:solidFill>
                <a:effectLst/>
                <a:latin typeface="Proxima Nova"/>
              </a:rPr>
              <a:t>2016)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TRENTO: 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PRC.92.011901(2015); </a:t>
            </a:r>
          </a:p>
          <a:p>
            <a:r>
              <a:rPr lang="en-US" sz="1400" dirty="0">
                <a:solidFill>
                  <a:srgbClr val="555555"/>
                </a:solidFill>
                <a:latin typeface="Proxima Nova"/>
              </a:rPr>
              <a:t>Calculated by Giuliano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A93B0-F30B-5F07-4891-DF26349A47BA}"/>
              </a:ext>
            </a:extLst>
          </p:cNvPr>
          <p:cNvSpPr txBox="1"/>
          <p:nvPr/>
        </p:nvSpPr>
        <p:spPr>
          <a:xfrm>
            <a:off x="5626945" y="2201437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Woods-Saxon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1DA019-9784-E5D0-F4C9-D73E7880FBFC}"/>
              </a:ext>
            </a:extLst>
          </p:cNvPr>
          <p:cNvGrpSpPr/>
          <p:nvPr/>
        </p:nvGrpSpPr>
        <p:grpSpPr>
          <a:xfrm>
            <a:off x="8772415" y="931079"/>
            <a:ext cx="2538313" cy="1735614"/>
            <a:chOff x="8772415" y="931079"/>
            <a:chExt cx="2538313" cy="1735614"/>
          </a:xfrm>
        </p:grpSpPr>
        <p:pic>
          <p:nvPicPr>
            <p:cNvPr id="7" name="Picture 6" descr="A blue and red spheres&#10;&#10;Description automatically generated">
              <a:extLst>
                <a:ext uri="{FF2B5EF4-FFF2-40B4-BE49-F238E27FC236}">
                  <a16:creationId xmlns:a16="http://schemas.microsoft.com/office/drawing/2014/main" id="{8627D271-989E-72DC-BC90-03B3C6F3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4400" y="1100237"/>
              <a:ext cx="1312649" cy="1397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99B448-7EA5-A445-4542-AF886CEDC118}"/>
                </a:ext>
              </a:extLst>
            </p:cNvPr>
            <p:cNvSpPr/>
            <p:nvPr/>
          </p:nvSpPr>
          <p:spPr>
            <a:xfrm>
              <a:off x="9213716" y="1093202"/>
              <a:ext cx="1542357" cy="14725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78A3D7-9181-1DE5-036E-8AD3C2452D3B}"/>
                </a:ext>
              </a:extLst>
            </p:cNvPr>
            <p:cNvSpPr txBox="1"/>
            <p:nvPr/>
          </p:nvSpPr>
          <p:spPr>
            <a:xfrm>
              <a:off x="8772415" y="931079"/>
              <a:ext cx="428625" cy="32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/>
                <a:t>16</a:t>
              </a:r>
              <a:r>
                <a:rPr lang="en-US" sz="2400" dirty="0"/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C20A54-0D99-45E5-2971-E752154B69F3}"/>
                </a:ext>
              </a:extLst>
            </p:cNvPr>
            <p:cNvSpPr txBox="1"/>
            <p:nvPr/>
          </p:nvSpPr>
          <p:spPr>
            <a:xfrm>
              <a:off x="10548981" y="229736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NLEFT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3AD5D3-41C2-2BCE-5EE4-FC38A41AD976}"/>
              </a:ext>
            </a:extLst>
          </p:cNvPr>
          <p:cNvGrpSpPr/>
          <p:nvPr/>
        </p:nvGrpSpPr>
        <p:grpSpPr>
          <a:xfrm>
            <a:off x="6662607" y="864407"/>
            <a:ext cx="1756669" cy="1649682"/>
            <a:chOff x="6662607" y="864407"/>
            <a:chExt cx="1756669" cy="16496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556FC1-E071-DE6D-F28E-E41537FED943}"/>
                </a:ext>
              </a:extLst>
            </p:cNvPr>
            <p:cNvGrpSpPr/>
            <p:nvPr/>
          </p:nvGrpSpPr>
          <p:grpSpPr>
            <a:xfrm>
              <a:off x="6662607" y="864407"/>
              <a:ext cx="1756669" cy="1649682"/>
              <a:chOff x="7295328" y="1322008"/>
              <a:chExt cx="2445253" cy="233782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271887-3059-2783-B192-5D0BC578F61C}"/>
                  </a:ext>
                </a:extLst>
              </p:cNvPr>
              <p:cNvSpPr txBox="1"/>
              <p:nvPr/>
            </p:nvSpPr>
            <p:spPr>
              <a:xfrm>
                <a:off x="7295328" y="1322008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aseline="30000" dirty="0"/>
                  <a:t>16</a:t>
                </a:r>
                <a:r>
                  <a:rPr lang="en-US" sz="2400" dirty="0"/>
                  <a:t>O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CE8ACAF-80F4-8C98-811B-7539C72658B6}"/>
                  </a:ext>
                </a:extLst>
              </p:cNvPr>
              <p:cNvSpPr/>
              <p:nvPr/>
            </p:nvSpPr>
            <p:spPr>
              <a:xfrm>
                <a:off x="7593647" y="1572982"/>
                <a:ext cx="2146934" cy="20868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D27F1FF-D7B7-C94F-22C3-ACD58F50D49F}"/>
                  </a:ext>
                </a:extLst>
              </p:cNvPr>
              <p:cNvSpPr/>
              <p:nvPr/>
            </p:nvSpPr>
            <p:spPr>
              <a:xfrm>
                <a:off x="8202753" y="2240555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56F92B9-BC1F-FC7E-9A9F-98F2B6893CD3}"/>
                  </a:ext>
                </a:extLst>
              </p:cNvPr>
              <p:cNvSpPr/>
              <p:nvPr/>
            </p:nvSpPr>
            <p:spPr>
              <a:xfrm>
                <a:off x="8614770" y="246365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804108D-C43D-72D7-2087-08000FF4793D}"/>
                  </a:ext>
                </a:extLst>
              </p:cNvPr>
              <p:cNvSpPr/>
              <p:nvPr/>
            </p:nvSpPr>
            <p:spPr>
              <a:xfrm>
                <a:off x="8795164" y="273747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47F82F8-3807-4119-DE6D-F5C8E0A5B4D5}"/>
                  </a:ext>
                </a:extLst>
              </p:cNvPr>
              <p:cNvSpPr/>
              <p:nvPr/>
            </p:nvSpPr>
            <p:spPr>
              <a:xfrm>
                <a:off x="8614770" y="2946608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775C23D-40CB-9A82-7F55-DC8564260354}"/>
                  </a:ext>
                </a:extLst>
              </p:cNvPr>
              <p:cNvSpPr/>
              <p:nvPr/>
            </p:nvSpPr>
            <p:spPr>
              <a:xfrm>
                <a:off x="9035513" y="250105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C5084E3-5164-FD23-8814-B61EC8031E22}"/>
                  </a:ext>
                </a:extLst>
              </p:cNvPr>
              <p:cNvSpPr/>
              <p:nvPr/>
            </p:nvSpPr>
            <p:spPr>
              <a:xfrm>
                <a:off x="8433854" y="217853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40A3579-53E4-5CFF-4816-4540DE24FB10}"/>
                  </a:ext>
                </a:extLst>
              </p:cNvPr>
              <p:cNvSpPr/>
              <p:nvPr/>
            </p:nvSpPr>
            <p:spPr>
              <a:xfrm>
                <a:off x="8722012" y="2215690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E97E64E-85F9-D8DB-9101-02A403EFCB36}"/>
                  </a:ext>
                </a:extLst>
              </p:cNvPr>
              <p:cNvSpPr/>
              <p:nvPr/>
            </p:nvSpPr>
            <p:spPr>
              <a:xfrm>
                <a:off x="8023363" y="261651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45DC7E-F5BA-1ADB-39BF-44769B5C4FD2}"/>
                  </a:ext>
                </a:extLst>
              </p:cNvPr>
              <p:cNvSpPr/>
              <p:nvPr/>
            </p:nvSpPr>
            <p:spPr>
              <a:xfrm>
                <a:off x="8884162" y="2069386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721A759-0C4F-A169-E6E9-2029FB31265D}"/>
                  </a:ext>
                </a:extLst>
              </p:cNvPr>
              <p:cNvSpPr/>
              <p:nvPr/>
            </p:nvSpPr>
            <p:spPr>
              <a:xfrm>
                <a:off x="9087478" y="2859562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3712AE7-EA83-DC42-E97E-8B80CB5B4F43}"/>
                  </a:ext>
                </a:extLst>
              </p:cNvPr>
              <p:cNvSpPr/>
              <p:nvPr/>
            </p:nvSpPr>
            <p:spPr>
              <a:xfrm>
                <a:off x="8169667" y="3038224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4F09225-84F6-5130-7409-7F27829E12AA}"/>
                  </a:ext>
                </a:extLst>
              </p:cNvPr>
              <p:cNvSpPr/>
              <p:nvPr/>
            </p:nvSpPr>
            <p:spPr>
              <a:xfrm>
                <a:off x="8623118" y="1886663"/>
                <a:ext cx="146304" cy="146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5191A4-4639-EF2C-4973-34BF65DEA8D8}"/>
                </a:ext>
              </a:extLst>
            </p:cNvPr>
            <p:cNvSpPr/>
            <p:nvPr/>
          </p:nvSpPr>
          <p:spPr>
            <a:xfrm>
              <a:off x="7395837" y="172308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C465B7-7E36-FDD8-1CF2-6A98922C3888}"/>
                </a:ext>
              </a:extLst>
            </p:cNvPr>
            <p:cNvSpPr/>
            <p:nvPr/>
          </p:nvSpPr>
          <p:spPr>
            <a:xfrm>
              <a:off x="7800990" y="19748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677339-8DC3-A47D-0B47-0BACD9DEAF05}"/>
                </a:ext>
              </a:extLst>
            </p:cNvPr>
            <p:cNvSpPr/>
            <p:nvPr/>
          </p:nvSpPr>
          <p:spPr>
            <a:xfrm>
              <a:off x="8067694" y="2127208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88EA858-88D7-C7B4-2B74-73E12C31C44C}"/>
                </a:ext>
              </a:extLst>
            </p:cNvPr>
            <p:cNvSpPr/>
            <p:nvPr/>
          </p:nvSpPr>
          <p:spPr>
            <a:xfrm>
              <a:off x="8000853" y="1520815"/>
              <a:ext cx="105105" cy="10323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310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EDDA-9079-130D-F528-D096E9A4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171278"/>
            <a:ext cx="10515600" cy="571577"/>
          </a:xfrm>
        </p:spPr>
        <p:txBody>
          <a:bodyPr>
            <a:normAutofit fontScale="90000"/>
          </a:bodyPr>
          <a:lstStyle/>
          <a:p>
            <a:pPr algn="ctr"/>
            <a:r>
              <a:rPr lang="en-US" baseline="30000" dirty="0"/>
              <a:t>16</a:t>
            </a:r>
            <a:r>
              <a:rPr lang="en-US" dirty="0"/>
              <a:t>O+</a:t>
            </a:r>
            <a:r>
              <a:rPr lang="en-US" baseline="30000" dirty="0"/>
              <a:t>16</a:t>
            </a:r>
            <a:r>
              <a:rPr lang="en-US" dirty="0"/>
              <a:t>O Data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126BA-5C9E-D3E3-34C8-F63EC6521F53}"/>
              </a:ext>
            </a:extLst>
          </p:cNvPr>
          <p:cNvSpPr txBox="1"/>
          <p:nvPr/>
        </p:nvSpPr>
        <p:spPr>
          <a:xfrm>
            <a:off x="6096000" y="1096596"/>
            <a:ext cx="56393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002060"/>
                </a:solidFill>
              </a:rPr>
              <a:t>STAR has taken 600M MB and 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     250M high multiplicity O+O events in 2021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Large rapidity coverage due to </a:t>
            </a:r>
            <a:r>
              <a:rPr lang="en-US" sz="2000" dirty="0" err="1"/>
              <a:t>iTPC</a:t>
            </a:r>
            <a:r>
              <a:rPr lang="en-US" sz="2000" dirty="0"/>
              <a:t> |𝜂|&lt;1.5 and EPD(2.1&lt;|𝜂|&lt;5.1 )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Trigger on high multiplicity event at both middle and forward rapidity regions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r>
              <a:rPr lang="en-US" sz="2000" dirty="0"/>
              <a:t>Two types of centrality definitions:</a:t>
            </a:r>
          </a:p>
          <a:p>
            <a:r>
              <a:rPr lang="en-US" sz="2000" dirty="0"/>
              <a:t>TPC centrality: |𝜂|&lt;1.5,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:[0.2,2] GeV/c</a:t>
            </a:r>
          </a:p>
          <a:p>
            <a:r>
              <a:rPr lang="en-US" sz="2000" dirty="0"/>
              <a:t>EPD centrality: 2.1&lt;|𝜂|&lt;5.1</a:t>
            </a:r>
          </a:p>
          <a:p>
            <a:endParaRPr lang="en-US" sz="2000" dirty="0"/>
          </a:p>
          <a:p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{2}, v</a:t>
            </a:r>
            <a:r>
              <a:rPr lang="en-US" sz="2000" baseline="-25000" dirty="0"/>
              <a:t>3</a:t>
            </a:r>
            <a:r>
              <a:rPr lang="en-US" sz="2000" dirty="0"/>
              <a:t>{2}: Di-hadron correlation</a:t>
            </a:r>
          </a:p>
          <a:p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associated [0.2,2.0 GeV/c]</a:t>
            </a:r>
          </a:p>
          <a:p>
            <a:r>
              <a:rPr lang="en-US" sz="2000" dirty="0"/>
              <a:t>P</a:t>
            </a:r>
            <a:r>
              <a:rPr lang="en-US" sz="2000" baseline="-25000" dirty="0"/>
              <a:t>T</a:t>
            </a:r>
            <a:r>
              <a:rPr lang="en-US" sz="2000" dirty="0"/>
              <a:t> trigger [0.2,3.0 GeV/c]</a:t>
            </a:r>
          </a:p>
          <a:p>
            <a:endParaRPr lang="en-US" sz="2000" dirty="0"/>
          </a:p>
          <a:p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{4}: Cumulant method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9DF09-0671-A569-B4C3-3D2F7EA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373"/>
            <a:ext cx="2743200" cy="365125"/>
          </a:xfrm>
        </p:spPr>
        <p:txBody>
          <a:bodyPr/>
          <a:lstStyle/>
          <a:p>
            <a:r>
              <a:rPr lang="en-US" sz="1400" b="1" dirty="0"/>
              <a:t>8</a:t>
            </a:r>
          </a:p>
        </p:txBody>
      </p:sp>
      <p:pic>
        <p:nvPicPr>
          <p:cNvPr id="12" name="Picture 11" descr="A machine with a round section&#10;&#10;Description automatically generated with low confidence">
            <a:extLst>
              <a:ext uri="{FF2B5EF4-FFF2-40B4-BE49-F238E27FC236}">
                <a16:creationId xmlns:a16="http://schemas.microsoft.com/office/drawing/2014/main" id="{879585DC-6D0A-C34E-9CBA-DEDE7BBC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333"/>
            <a:ext cx="5451875" cy="2549664"/>
          </a:xfrm>
          <a:prstGeom prst="rect">
            <a:avLst/>
          </a:prstGeom>
        </p:spPr>
      </p:pic>
      <p:pic>
        <p:nvPicPr>
          <p:cNvPr id="16" name="Picture 15" descr="A blue dot graph with numbers&#10;&#10;Description automatically generated with medium confidence">
            <a:extLst>
              <a:ext uri="{FF2B5EF4-FFF2-40B4-BE49-F238E27FC236}">
                <a16:creationId xmlns:a16="http://schemas.microsoft.com/office/drawing/2014/main" id="{5748ED4E-BC45-A47B-AB66-71D6F521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5" y="3312785"/>
            <a:ext cx="5104634" cy="3406913"/>
          </a:xfrm>
          <a:prstGeom prst="rect">
            <a:avLst/>
          </a:prstGeom>
        </p:spPr>
      </p:pic>
      <p:pic>
        <p:nvPicPr>
          <p:cNvPr id="4" name="Picture 3" descr="A number and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7B074506-E039-C656-483F-9777FAE10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53" y="6105898"/>
            <a:ext cx="3886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7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67ED-5B02-F0D4-1642-AFEAC8DE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Di-hadron correlation at middle rapidity in </a:t>
            </a:r>
            <a:r>
              <a:rPr lang="en-US" sz="4000" baseline="30000" dirty="0"/>
              <a:t>16</a:t>
            </a:r>
            <a:r>
              <a:rPr lang="en-US" sz="4000" dirty="0"/>
              <a:t>O+</a:t>
            </a:r>
            <a:r>
              <a:rPr lang="en-US" sz="4000" baseline="30000" dirty="0"/>
              <a:t>16</a:t>
            </a:r>
            <a:r>
              <a:rPr lang="en-US" sz="4000" dirty="0"/>
              <a:t>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77B60-2BFA-17A4-9173-6A15A5E0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7807"/>
            <a:ext cx="2743200" cy="365125"/>
          </a:xfrm>
        </p:spPr>
        <p:txBody>
          <a:bodyPr/>
          <a:lstStyle/>
          <a:p>
            <a:r>
              <a:rPr lang="en-US" sz="1400" b="1" dirty="0"/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89EC9-E6F4-9447-46CF-6BE94D4CFE7A}"/>
              </a:ext>
            </a:extLst>
          </p:cNvPr>
          <p:cNvSpPr txBox="1"/>
          <p:nvPr/>
        </p:nvSpPr>
        <p:spPr>
          <a:xfrm>
            <a:off x="7946885" y="614362"/>
            <a:ext cx="4137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Ridge is seen in central O+O collisions while not in peripheral collisions</a:t>
            </a:r>
          </a:p>
          <a:p>
            <a:endParaRPr lang="en-US" sz="2400" dirty="0"/>
          </a:p>
        </p:txBody>
      </p:sp>
      <p:pic>
        <p:nvPicPr>
          <p:cNvPr id="14" name="Picture 1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1813576-E65E-577D-A9D2-585AE830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62"/>
            <a:ext cx="7748332" cy="4952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15674-03B7-585F-2B00-613A71A655AC}"/>
              </a:ext>
            </a:extLst>
          </p:cNvPr>
          <p:cNvSpPr txBox="1"/>
          <p:nvPr/>
        </p:nvSpPr>
        <p:spPr>
          <a:xfrm>
            <a:off x="605117" y="5567082"/>
            <a:ext cx="380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EPD Centrality: 2.1&lt;|𝜂|&lt;5.1 MB dataset only</a:t>
            </a:r>
          </a:p>
        </p:txBody>
      </p:sp>
    </p:spTree>
    <p:extLst>
      <p:ext uri="{BB962C8B-B14F-4D97-AF65-F5344CB8AC3E}">
        <p14:creationId xmlns:p14="http://schemas.microsoft.com/office/powerpoint/2010/main" val="295388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19696</TotalTime>
  <Words>1558</Words>
  <Application>Microsoft Macintosh PowerPoint</Application>
  <PresentationFormat>Widescreen</PresentationFormat>
  <Paragraphs>237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LiberationSans</vt:lpstr>
      <vt:lpstr>Proxima Nova</vt:lpstr>
      <vt:lpstr>Arial</vt:lpstr>
      <vt:lpstr>Calibri</vt:lpstr>
      <vt:lpstr>Calibri Light</vt:lpstr>
      <vt:lpstr>Cambria Math</vt:lpstr>
      <vt:lpstr>Helvetica</vt:lpstr>
      <vt:lpstr>Helvetica Light</vt:lpstr>
      <vt:lpstr>Helvetica Neue Medium</vt:lpstr>
      <vt:lpstr>Times</vt:lpstr>
      <vt:lpstr>Wingdings</vt:lpstr>
      <vt:lpstr>Office Theme</vt:lpstr>
      <vt:lpstr>Measurements of azimuthal anisotropies in 16O+16O and 𝛾+Au collisions from STAR</vt:lpstr>
      <vt:lpstr>Outline</vt:lpstr>
      <vt:lpstr>Source of Initial-State Fluctuation in Small System</vt:lpstr>
      <vt:lpstr>Source of Initial-State Fluctuation in Small System</vt:lpstr>
      <vt:lpstr>Many-nucleon correlation</vt:lpstr>
      <vt:lpstr>Many-nucleon correlation</vt:lpstr>
      <vt:lpstr>Many-nucleon correlation</vt:lpstr>
      <vt:lpstr>16O+16O Data Set</vt:lpstr>
      <vt:lpstr>Di-hadron correlation at middle rapidity in 16O+16O</vt:lpstr>
      <vt:lpstr>Di-hadron correlation at middle rapidity in 16O+16O</vt:lpstr>
      <vt:lpstr>Di-hadron correlation at middle rapidity in 16O+16O</vt:lpstr>
      <vt:lpstr>vn from different subtraction</vt:lpstr>
      <vt:lpstr>PowerPoint Presentation</vt:lpstr>
      <vt:lpstr>Compare to asymmetric  collisions</vt:lpstr>
      <vt:lpstr>Compare to asymmetric  collisions</vt:lpstr>
      <vt:lpstr>Four-particle cumulant in O+O</vt:lpstr>
      <vt:lpstr>v2{4}/v2{2}: Flow fluctuation in central O+O </vt:lpstr>
      <vt:lpstr>v2{4}/v2{2}: Flow fluctuation in central O+O </vt:lpstr>
      <vt:lpstr>v2{4}/v2{2}: Flow fluctuation in central O+O </vt:lpstr>
      <vt:lpstr>PowerPoint Presentation</vt:lpstr>
      <vt:lpstr>PowerPoint Presentation</vt:lpstr>
      <vt:lpstr>Exploratory study for 𝛾+Au collisions</vt:lpstr>
      <vt:lpstr>Summary</vt:lpstr>
      <vt:lpstr>v2{4}/v2{2} </vt:lpstr>
      <vt:lpstr>Comparing with Hydro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azimuthal anisotropies in 16O+16O and 𝛾+Au collisions from STAR</dc:title>
  <dc:creator>Shengli Huang</dc:creator>
  <cp:lastModifiedBy>Shengli Huang</cp:lastModifiedBy>
  <cp:revision>48</cp:revision>
  <dcterms:created xsi:type="dcterms:W3CDTF">2023-08-21T02:03:03Z</dcterms:created>
  <dcterms:modified xsi:type="dcterms:W3CDTF">2023-09-04T16:04:35Z</dcterms:modified>
</cp:coreProperties>
</file>