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9" r:id="rId3"/>
    <p:sldId id="313" r:id="rId4"/>
    <p:sldId id="263" r:id="rId5"/>
    <p:sldId id="264" r:id="rId6"/>
    <p:sldId id="265" r:id="rId7"/>
    <p:sldId id="295" r:id="rId8"/>
    <p:sldId id="297" r:id="rId9"/>
    <p:sldId id="299" r:id="rId10"/>
    <p:sldId id="300" r:id="rId11"/>
    <p:sldId id="301" r:id="rId12"/>
    <p:sldId id="302" r:id="rId13"/>
    <p:sldId id="269" r:id="rId14"/>
    <p:sldId id="270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90" r:id="rId33"/>
    <p:sldId id="315" r:id="rId34"/>
    <p:sldId id="320" r:id="rId35"/>
    <p:sldId id="316" r:id="rId36"/>
    <p:sldId id="317" r:id="rId37"/>
    <p:sldId id="318" r:id="rId38"/>
    <p:sldId id="319" r:id="rId39"/>
    <p:sldId id="291" r:id="rId40"/>
    <p:sldId id="314" r:id="rId41"/>
    <p:sldId id="292" r:id="rId42"/>
    <p:sldId id="293" r:id="rId43"/>
    <p:sldId id="294" r:id="rId44"/>
    <p:sldId id="31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D48C2-D35A-DA46-AAA4-AC4B8D461FED}" type="datetimeFigureOut">
              <a:rPr lang="en-US" smtClean="0"/>
              <a:pPr/>
              <a:t>8/9/10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8769D-11D2-1D40-AA0B-896E45DAD7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7D764-2FCF-0F4D-97D4-1D123EC547E8}" type="datetimeFigureOut">
              <a:rPr lang="en-US" smtClean="0"/>
              <a:pPr/>
              <a:t>8/9/10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6C98B-8B5C-E54A-BF33-4A2ADD0C1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the color codes.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F7DAE-A45F-954C-BAF0-6E677793E5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2D6B4-5859-864A-9FB7-D6AF914B3E62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E28CD-7410-094F-83A4-FE87B6F460E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A03BC-920A-2643-AA62-0072C1CB42E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1400">
                <a:latin typeface="Monaco" charset="0"/>
                <a:ea typeface="Monaco" charset="0"/>
                <a:cs typeface="Monaco" charset="0"/>
                <a:sym typeface="Monaco" charset="0"/>
              </a:rPr>
              <a:t>D_{AA}=Y_{AA}(p_T^{assoc})\cdot \left&lt; p_T \right&gt;^{AA}-Y_{pp}(p_T^{assoc})\cdot \left&lt; p_T \right&gt;^{pp}</a:t>
            </a:r>
          </a:p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1400">
                <a:latin typeface="Monaco" charset="0"/>
                <a:ea typeface="Monaco" charset="0"/>
                <a:cs typeface="Monaco" charset="0"/>
                <a:sym typeface="Monaco" charset="0"/>
              </a:rPr>
              <a:t>\Delta B = \int dp_T^{assoc} D_{AA}(p_T^{assoc})  </a:t>
            </a:r>
          </a:p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endParaRPr lang="en-US" sz="1400">
              <a:latin typeface="Monaco" charset="0"/>
              <a:ea typeface="Monaco" charset="0"/>
              <a:cs typeface="Monaco" charset="0"/>
              <a:sym typeface="Monaco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1400">
                <a:latin typeface="Monaco" charset="0"/>
                <a:ea typeface="Monaco" charset="0"/>
                <a:cs typeface="Monaco" charset="0"/>
                <a:sym typeface="Monaco" charset="0"/>
              </a:rPr>
              <a:t>D_{AA}(p_T^{assoc})=Y_{AA}(p_T^{assoc})\cdot p^{assoc}_{T,AA}-Y_{pp}(p_T^{assoc})\cdot p^{assoc}_{T,pp}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1400">
                <a:latin typeface="Monaco" charset="0"/>
                <a:ea typeface="Monaco" charset="0"/>
                <a:cs typeface="Monaco" charset="0"/>
                <a:sym typeface="Monaco" charset="0"/>
              </a:rPr>
              <a:t>D_{AA}=Y_{AA}(p_T^{assoc})\cdot \left&lt; p_T \right&gt;^{AA}-Y_{pp}(p_T^{assoc})\cdot \left&lt; p_T \right&gt;^{pp}</a:t>
            </a:r>
          </a:p>
          <a:p>
            <a:pPr>
              <a:tabLst>
                <a:tab pos="457200" algn="l"/>
                <a:tab pos="914400" algn="l"/>
                <a:tab pos="13716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46600" algn="l"/>
                <a:tab pos="5003800" algn="l"/>
                <a:tab pos="5461000" algn="l"/>
              </a:tabLst>
            </a:pPr>
            <a:r>
              <a:rPr lang="en-US" sz="1400">
                <a:latin typeface="Monaco" charset="0"/>
                <a:ea typeface="Monaco" charset="0"/>
                <a:cs typeface="Monaco" charset="0"/>
                <a:sym typeface="Monaco" charset="0"/>
              </a:rPr>
              <a:t>\Delta B = \int dp_T^{assoc} D_{AA}(p_T^{assoc})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BBFC-09E6-4D43-9F64-16DE6FA8791D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87E4-DD2D-9B40-A262-76FD1FE76A1C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0FE59-D8B5-E344-A7D1-3424A6DEFA76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9967-BCDB-B04D-8978-E115F6AA6EC9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56EA6-42DA-9445-A466-B7F1A92EB77B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FD46-ED42-1A47-B789-730A05744D40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FBFA-86C3-4648-ABCF-AD43B828C235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C32F-B19A-AD46-A116-EDA01CFC6D77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5D6-7FA3-3C4A-9DD1-C50DA2654D7E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50DC-33FD-2540-B3B4-4AD00069ABBB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C8BBE-3B62-8846-8EC4-C47E5D01E6AA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E1212-15B4-AC4E-8677-175ECE7DA856}" type="datetime1">
              <a:rPr lang="en-US" smtClean="0"/>
              <a:pPr/>
              <a:t>8/9/10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3B9E-008C-F041-B565-211887A53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image" Target="../media/image24.pdf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df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6" Type="http://schemas.openxmlformats.org/officeDocument/2006/relationships/image" Target="../media/image32.pdf"/><Relationship Id="rId7" Type="http://schemas.openxmlformats.org/officeDocument/2006/relationships/image" Target="../media/image33.png"/><Relationship Id="rId8" Type="http://schemas.openxmlformats.org/officeDocument/2006/relationships/image" Target="../media/image34.pdf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5" Type="http://schemas.openxmlformats.org/officeDocument/2006/relationships/image" Target="../media/image47.pdf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5" Type="http://schemas.openxmlformats.org/officeDocument/2006/relationships/image" Target="../media/image47.pdf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3.png"/><Relationship Id="rId5" Type="http://schemas.openxmlformats.org/officeDocument/2006/relationships/image" Target="../media/image77.png"/><Relationship Id="rId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Jet production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r>
              <a:rPr lang="en-US" dirty="0" smtClean="0"/>
              <a:t> collisions at RHIC with 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Mateusz Ploskon for the 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4519" y="4427537"/>
            <a:ext cx="1752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46620" y="4777158"/>
            <a:ext cx="2424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Collaboration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483"/>
          </a:xfrm>
        </p:spPr>
        <p:txBody>
          <a:bodyPr>
            <a:normAutofit/>
          </a:bodyPr>
          <a:lstStyle/>
          <a:p>
            <a:r>
              <a:rPr lang="en-US" dirty="0" smtClean="0"/>
              <a:t>Modern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8656"/>
            <a:ext cx="508030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Collinear </a:t>
            </a:r>
            <a:r>
              <a:rPr lang="en-US" dirty="0"/>
              <a:t>and infrared safe</a:t>
            </a:r>
          </a:p>
          <a:p>
            <a:r>
              <a:rPr lang="en-US" dirty="0"/>
              <a:t>Improved performance</a:t>
            </a:r>
            <a:endParaRPr lang="en-US" dirty="0" smtClean="0"/>
          </a:p>
          <a:p>
            <a:r>
              <a:rPr lang="en-US" dirty="0" smtClean="0"/>
              <a:t>Rigorous definition of jet area</a:t>
            </a:r>
          </a:p>
          <a:p>
            <a:r>
              <a:rPr lang="en-US" dirty="0" smtClean="0"/>
              <a:t>Different </a:t>
            </a:r>
            <a:r>
              <a:rPr lang="en-US" dirty="0"/>
              <a:t>algorithms -&gt; different response to the underlying</a:t>
            </a:r>
            <a:r>
              <a:rPr lang="en-US" dirty="0" smtClean="0"/>
              <a:t> event</a:t>
            </a:r>
          </a:p>
          <a:p>
            <a:pPr lvl="1"/>
            <a:r>
              <a:rPr lang="en-US" dirty="0" smtClean="0"/>
              <a:t>Developed for uniform </a:t>
            </a:r>
            <a:r>
              <a:rPr lang="en-US" dirty="0" err="1" smtClean="0"/>
              <a:t>bg</a:t>
            </a:r>
            <a:r>
              <a:rPr lang="en-US" dirty="0" smtClean="0"/>
              <a:t> subtraction (pile-up) at LHC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: median </a:t>
            </a:r>
            <a:r>
              <a:rPr lang="en-US" dirty="0" err="1" smtClean="0"/>
              <a:t>pT</a:t>
            </a:r>
            <a:r>
              <a:rPr lang="en-US" dirty="0" smtClean="0"/>
              <a:t> per unit area of the diffuse background in an event – measured using background </a:t>
            </a:r>
            <a:r>
              <a:rPr lang="en-US" i="1" dirty="0" smtClean="0"/>
              <a:t>“jets”</a:t>
            </a:r>
            <a:r>
              <a:rPr lang="en-US" dirty="0" smtClean="0"/>
              <a:t> as found by </a:t>
            </a:r>
            <a:r>
              <a:rPr lang="en-US" dirty="0" err="1" smtClean="0"/>
              <a:t>kT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dr</a:t>
            </a:r>
            <a:r>
              <a:rPr lang="en-US" dirty="0" smtClean="0"/>
              <a:t>: uncertainty due to noise fluctuations – non-uniformity of the event background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86408">
            <a:off x="6610708" y="1967668"/>
            <a:ext cx="14909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Figure from FJ</a:t>
            </a:r>
          </a:p>
          <a:p>
            <a:r>
              <a:rPr lang="en-US" dirty="0" smtClean="0"/>
              <a:t>Jets in eta phi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45348" y="568184"/>
            <a:ext cx="3024314" cy="4014188"/>
          </a:xfrm>
          <a:prstGeom prst="rect">
            <a:avLst/>
          </a:prstGeom>
        </p:spPr>
      </p:pic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206197" y="6085969"/>
            <a:ext cx="6738418" cy="4672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sz="1200" dirty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M. </a:t>
            </a:r>
            <a:r>
              <a:rPr lang="en-GB" sz="1200" dirty="0" err="1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Cacciari</a:t>
            </a:r>
            <a:r>
              <a:rPr lang="en-GB" sz="1200" dirty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, G. Salam, G. </a:t>
            </a:r>
            <a:r>
              <a:rPr lang="en-GB" sz="1200" dirty="0" err="1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Soyez</a:t>
            </a:r>
            <a:r>
              <a:rPr lang="en-GB" sz="1200" dirty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 </a:t>
            </a:r>
            <a:r>
              <a:rPr lang="en-GB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JHEP 0804:063,2008. </a:t>
            </a:r>
            <a:r>
              <a:rPr lang="en-US" sz="1200" dirty="0" err="1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e</a:t>
            </a: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-Print: arXiv:0802.1189 [</a:t>
            </a:r>
            <a:r>
              <a:rPr lang="en-US" sz="1200" dirty="0" err="1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hep</a:t>
            </a: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-ph] </a:t>
            </a:r>
          </a:p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M. </a:t>
            </a:r>
            <a:r>
              <a:rPr lang="en-US" sz="1200" dirty="0" err="1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Cacciari</a:t>
            </a: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, </a:t>
            </a:r>
            <a:r>
              <a:rPr lang="en-US" sz="1200" dirty="0" err="1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G.Salam</a:t>
            </a: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 Phys.Lett.B659:119-126,2008. </a:t>
            </a:r>
            <a:r>
              <a:rPr lang="en-US" sz="1200" dirty="0" err="1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e</a:t>
            </a: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-Print: arXiv:0707.1378 [</a:t>
            </a:r>
            <a:r>
              <a:rPr lang="en-US" sz="1200" dirty="0" err="1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hep</a:t>
            </a:r>
            <a:r>
              <a:rPr lang="en-US" sz="1200" dirty="0" smtClean="0">
                <a:solidFill>
                  <a:schemeClr val="tx1"/>
                </a:solidFill>
                <a:latin typeface="utopia" pitchFamily="16" charset="0"/>
                <a:ea typeface="DejaVu LGC Sans" charset="0"/>
                <a:cs typeface="DejaVu LGC Sans" charset="0"/>
              </a:rPr>
              <a:t>-ph] </a:t>
            </a:r>
            <a:endParaRPr lang="en-GB" sz="1200" dirty="0">
              <a:solidFill>
                <a:schemeClr val="tx1"/>
              </a:solidFill>
              <a:latin typeface="utopia" pitchFamily="16" charset="0"/>
              <a:ea typeface="DejaVu LGC Sans" charset="0"/>
              <a:cs typeface="DejaVu LGC Sans" charset="0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21120" y="4308147"/>
            <a:ext cx="4014188" cy="420439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058027" y="4933694"/>
            <a:ext cx="3954999" cy="709453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75200" cy="4525963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Symbol" charset="2"/>
                <a:cs typeface="Symbol" charset="2"/>
              </a:rPr>
              <a:t>r</a:t>
            </a:r>
            <a:r>
              <a:rPr lang="en-US" sz="2800" dirty="0" smtClean="0"/>
              <a:t> is an event-by-event measure of energy density (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 per unit area)</a:t>
            </a:r>
          </a:p>
          <a:p>
            <a:r>
              <a:rPr lang="en-US" sz="2800" dirty="0" err="1" smtClean="0">
                <a:latin typeface="Symbol" charset="2"/>
                <a:cs typeface="Symbol" charset="2"/>
              </a:rPr>
              <a:t>r</a:t>
            </a:r>
            <a:r>
              <a:rPr lang="en-US" sz="2800" dirty="0" smtClean="0"/>
              <a:t> is constructed from a distribution of clusters (objects returned by a (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) </a:t>
            </a:r>
            <a:r>
              <a:rPr lang="en-US" sz="2800" dirty="0" err="1" smtClean="0"/>
              <a:t>jetfinder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4701" y="4747000"/>
            <a:ext cx="4216400" cy="1092200"/>
          </a:xfrm>
          <a:prstGeom prst="rect">
            <a:avLst/>
          </a:prstGeom>
        </p:spPr>
      </p:pic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5896301" y="970577"/>
            <a:ext cx="3247699" cy="2005054"/>
            <a:chOff x="23" y="562"/>
            <a:chExt cx="3065" cy="2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 t="9395" r="6750"/>
            <a:stretch>
              <a:fillRect/>
            </a:stretch>
          </p:blipFill>
          <p:spPr bwMode="auto">
            <a:xfrm>
              <a:off x="23" y="562"/>
              <a:ext cx="3065" cy="2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33" y="2281"/>
              <a:ext cx="122" cy="3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500"/>
                </a:spcBef>
              </a:pPr>
              <a:r>
                <a:rPr lang="en-GB" dirty="0" err="1">
                  <a:solidFill>
                    <a:srgbClr val="000000"/>
                  </a:solidFill>
                  <a:latin typeface="Symbol" charset="2"/>
                  <a:ea typeface="DejaVu LGC Sans" charset="0"/>
                  <a:cs typeface="DejaVu LGC Sans" charset="0"/>
                </a:rPr>
                <a:t></a:t>
              </a:r>
              <a:endParaRPr lang="en-GB" dirty="0">
                <a:solidFill>
                  <a:srgbClr val="000000"/>
                </a:solidFill>
                <a:latin typeface="Symbol" charset="2"/>
                <a:ea typeface="DejaVu LGC Sans" charset="0"/>
                <a:cs typeface="DejaVu LGC Sans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230" y="1709"/>
              <a:ext cx="227" cy="60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</a:pPr>
              <a:r>
                <a:rPr lang="en-GB">
                  <a:solidFill>
                    <a:srgbClr val="000000"/>
                  </a:solidFill>
                  <a:latin typeface="Symbol" charset="2"/>
                  <a:ea typeface="DejaVu LGC Sans" charset="0"/>
                  <a:cs typeface="DejaVu LGC Sans" charset="0"/>
                </a:rPr>
                <a:t>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624749" y="2739392"/>
            <a:ext cx="3024314" cy="401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25471" y="3962266"/>
            <a:ext cx="3921621" cy="245975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400" dirty="0" smtClean="0"/>
              <a:t>Signal jet: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Strict definition of </a:t>
            </a:r>
            <a:r>
              <a:rPr lang="en-US" sz="2400" dirty="0" err="1" smtClean="0">
                <a:latin typeface="Symbol" charset="2"/>
                <a:cs typeface="Symbol" charset="2"/>
              </a:rPr>
              <a:t>d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term:</a:t>
            </a:r>
          </a:p>
          <a:p>
            <a:pPr algn="r">
              <a:buNone/>
            </a:pPr>
            <a:endParaRPr lang="en-US" sz="2400" dirty="0" smtClean="0"/>
          </a:p>
          <a:p>
            <a:pPr algn="r">
              <a:buNone/>
            </a:pPr>
            <a:r>
              <a:rPr lang="en-US" sz="2400" dirty="0" smtClean="0"/>
              <a:t>Smearing/irresolution: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30498" y="4891771"/>
            <a:ext cx="4303450" cy="41588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96150" y="5504425"/>
            <a:ext cx="5181723" cy="917596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30498" y="3965501"/>
            <a:ext cx="4530830" cy="37825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77800" y="1998118"/>
            <a:ext cx="3858860" cy="40585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77800" y="2577208"/>
            <a:ext cx="3877172" cy="178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4972" y="723900"/>
            <a:ext cx="4641577" cy="3148357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5656749" y="2894610"/>
            <a:ext cx="2215930" cy="3070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204955" y="1508050"/>
            <a:ext cx="515480" cy="5110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98925" y="1034440"/>
            <a:ext cx="176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953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+mj-ea"/>
                <a:cs typeface="+mj-cs"/>
              </a:rPr>
              <a:t>Why complex? underlying event</a:t>
            </a:r>
          </a:p>
        </p:txBody>
      </p:sp>
      <p:sp>
        <p:nvSpPr>
          <p:cNvPr id="27651" name="TextBox 18"/>
          <p:cNvSpPr txBox="1">
            <a:spLocks noChangeArrowheads="1"/>
          </p:cNvSpPr>
          <p:nvPr/>
        </p:nvSpPr>
        <p:spPr bwMode="auto">
          <a:xfrm>
            <a:off x="304800" y="1501775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Background variations distort measured inclusive cross section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29AC6-3127-2A42-92B8-9D710D95E49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203700" y="1370013"/>
            <a:ext cx="4940300" cy="4421187"/>
            <a:chOff x="4203700" y="1070488"/>
            <a:chExt cx="4940300" cy="4421188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4203700" y="1070488"/>
              <a:ext cx="4940300" cy="4421188"/>
              <a:chOff x="4203916" y="1092436"/>
              <a:chExt cx="4940084" cy="4421647"/>
            </a:xfrm>
          </p:grpSpPr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4203916" y="1092436"/>
                <a:ext cx="4940084" cy="4421647"/>
                <a:chOff x="4203916" y="1509836"/>
                <a:chExt cx="4940084" cy="4421647"/>
              </a:xfrm>
            </p:grpSpPr>
            <p:pic>
              <p:nvPicPr>
                <p:cNvPr id="27666" name="Picture 7" descr="ProducingUnfoldingMatrix_unfoldingMatrix_kt_R=0.40.0.gif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203916" y="1509836"/>
                  <a:ext cx="4940084" cy="44216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Freeform 14"/>
                <p:cNvSpPr/>
                <p:nvPr/>
              </p:nvSpPr>
              <p:spPr>
                <a:xfrm>
                  <a:off x="5923104" y="3684937"/>
                  <a:ext cx="423843" cy="384215"/>
                </a:xfrm>
                <a:custGeom>
                  <a:avLst/>
                  <a:gdLst>
                    <a:gd name="connsiteX0" fmla="*/ 0 w 423081"/>
                    <a:gd name="connsiteY0" fmla="*/ 384412 h 384412"/>
                    <a:gd name="connsiteX1" fmla="*/ 95535 w 423081"/>
                    <a:gd name="connsiteY1" fmla="*/ 329821 h 384412"/>
                    <a:gd name="connsiteX2" fmla="*/ 163773 w 423081"/>
                    <a:gd name="connsiteY2" fmla="*/ 166048 h 384412"/>
                    <a:gd name="connsiteX3" fmla="*/ 204717 w 423081"/>
                    <a:gd name="connsiteY3" fmla="*/ 56866 h 384412"/>
                    <a:gd name="connsiteX4" fmla="*/ 259308 w 423081"/>
                    <a:gd name="connsiteY4" fmla="*/ 2275 h 384412"/>
                    <a:gd name="connsiteX5" fmla="*/ 313899 w 423081"/>
                    <a:gd name="connsiteY5" fmla="*/ 70514 h 384412"/>
                    <a:gd name="connsiteX6" fmla="*/ 313899 w 423081"/>
                    <a:gd name="connsiteY6" fmla="*/ 138753 h 384412"/>
                    <a:gd name="connsiteX7" fmla="*/ 341194 w 423081"/>
                    <a:gd name="connsiteY7" fmla="*/ 247935 h 384412"/>
                    <a:gd name="connsiteX8" fmla="*/ 382138 w 423081"/>
                    <a:gd name="connsiteY8" fmla="*/ 343469 h 384412"/>
                    <a:gd name="connsiteX9" fmla="*/ 423081 w 423081"/>
                    <a:gd name="connsiteY9" fmla="*/ 370764 h 384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3081" h="384412">
                      <a:moveTo>
                        <a:pt x="0" y="384412"/>
                      </a:moveTo>
                      <a:cubicBezTo>
                        <a:pt x="34120" y="375313"/>
                        <a:pt x="68240" y="366215"/>
                        <a:pt x="95535" y="329821"/>
                      </a:cubicBezTo>
                      <a:cubicBezTo>
                        <a:pt x="122830" y="293427"/>
                        <a:pt x="145576" y="211540"/>
                        <a:pt x="163773" y="166048"/>
                      </a:cubicBezTo>
                      <a:cubicBezTo>
                        <a:pt x="181970" y="120556"/>
                        <a:pt x="188795" y="84161"/>
                        <a:pt x="204717" y="56866"/>
                      </a:cubicBezTo>
                      <a:cubicBezTo>
                        <a:pt x="220639" y="29571"/>
                        <a:pt x="241111" y="0"/>
                        <a:pt x="259308" y="2275"/>
                      </a:cubicBezTo>
                      <a:cubicBezTo>
                        <a:pt x="277505" y="4550"/>
                        <a:pt x="304801" y="47768"/>
                        <a:pt x="313899" y="70514"/>
                      </a:cubicBezTo>
                      <a:cubicBezTo>
                        <a:pt x="322997" y="93260"/>
                        <a:pt x="309350" y="109183"/>
                        <a:pt x="313899" y="138753"/>
                      </a:cubicBezTo>
                      <a:cubicBezTo>
                        <a:pt x="318448" y="168323"/>
                        <a:pt x="329821" y="213816"/>
                        <a:pt x="341194" y="247935"/>
                      </a:cubicBezTo>
                      <a:cubicBezTo>
                        <a:pt x="352567" y="282054"/>
                        <a:pt x="368490" y="322998"/>
                        <a:pt x="382138" y="343469"/>
                      </a:cubicBezTo>
                      <a:cubicBezTo>
                        <a:pt x="395786" y="363940"/>
                        <a:pt x="409433" y="367352"/>
                        <a:pt x="423081" y="370764"/>
                      </a:cubicBezTo>
                    </a:path>
                  </a:pathLst>
                </a:custGeom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  <p:sp>
              <p:nvSpPr>
                <p:cNvPr id="16" name="Curved Down Arrow 15"/>
                <p:cNvSpPr/>
                <p:nvPr/>
              </p:nvSpPr>
              <p:spPr>
                <a:xfrm rot="15321741">
                  <a:off x="5454769" y="3337266"/>
                  <a:ext cx="571559" cy="374634"/>
                </a:xfrm>
                <a:prstGeom prst="curvedDown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Down Arrow 16"/>
                <p:cNvSpPr/>
                <p:nvPr/>
              </p:nvSpPr>
              <p:spPr>
                <a:xfrm rot="13494201">
                  <a:off x="5977076" y="2932384"/>
                  <a:ext cx="320661" cy="255614"/>
                </a:xfrm>
                <a:prstGeom prst="down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/>
                </a:p>
              </p:txBody>
            </p:sp>
          </p:grpSp>
          <p:sp>
            <p:nvSpPr>
              <p:cNvPr id="22" name="Curved Down Arrow 21"/>
              <p:cNvSpPr/>
              <p:nvPr/>
            </p:nvSpPr>
            <p:spPr>
              <a:xfrm rot="5107442">
                <a:off x="6872338" y="3145305"/>
                <a:ext cx="668408" cy="242876"/>
              </a:xfrm>
              <a:prstGeom prst="curved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7665" name="TextBox 22"/>
              <p:cNvSpPr txBox="1">
                <a:spLocks noChangeArrowheads="1"/>
              </p:cNvSpPr>
              <p:nvPr/>
            </p:nvSpPr>
            <p:spPr bwMode="auto">
              <a:xfrm>
                <a:off x="7465324" y="3070736"/>
                <a:ext cx="10920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>
                    <a:latin typeface="Calibri" charset="0"/>
                  </a:rPr>
                  <a:t>unfolding</a:t>
                </a:r>
              </a:p>
            </p:txBody>
          </p:sp>
        </p:grpSp>
        <p:sp>
          <p:nvSpPr>
            <p:cNvPr id="27660" name="TextBox 20"/>
            <p:cNvSpPr txBox="1">
              <a:spLocks noChangeArrowheads="1"/>
            </p:cNvSpPr>
            <p:nvPr/>
          </p:nvSpPr>
          <p:spPr bwMode="auto">
            <a:xfrm>
              <a:off x="7491413" y="1509713"/>
              <a:ext cx="773112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Pythia</a:t>
              </a:r>
            </a:p>
          </p:txBody>
        </p:sp>
        <p:sp>
          <p:nvSpPr>
            <p:cNvPr id="27661" name="TextBox 23"/>
            <p:cNvSpPr txBox="1">
              <a:spLocks noChangeArrowheads="1"/>
            </p:cNvSpPr>
            <p:nvPr/>
          </p:nvSpPr>
          <p:spPr bwMode="auto">
            <a:xfrm>
              <a:off x="7504113" y="1954213"/>
              <a:ext cx="16383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Pythia smeared</a:t>
              </a:r>
            </a:p>
          </p:txBody>
        </p:sp>
        <p:sp>
          <p:nvSpPr>
            <p:cNvPr id="27662" name="TextBox 24"/>
            <p:cNvSpPr txBox="1">
              <a:spLocks noChangeArrowheads="1"/>
            </p:cNvSpPr>
            <p:nvPr/>
          </p:nvSpPr>
          <p:spPr bwMode="auto">
            <a:xfrm>
              <a:off x="7478713" y="2398713"/>
              <a:ext cx="1663700" cy="3698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>
                  <a:latin typeface="Calibri" charset="0"/>
                </a:rPr>
                <a:t>Pythia unfolded</a:t>
              </a:r>
            </a:p>
          </p:txBody>
        </p:sp>
      </p:grpSp>
      <p:sp>
        <p:nvSpPr>
          <p:cNvPr id="27654" name="Footer Placeholder 2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pic>
        <p:nvPicPr>
          <p:cNvPr id="27655" name="Picture 2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2338" y="890588"/>
            <a:ext cx="395446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828800" y="5638800"/>
            <a:ext cx="51816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Correction checked via </a:t>
            </a:r>
            <a:r>
              <a:rPr lang="en-US" sz="2000" dirty="0">
                <a:noFill/>
                <a:ea typeface="ＭＳ Ｐゴシック" charset="-128"/>
                <a:cs typeface="ＭＳ Ｐゴシック" charset="-128"/>
              </a:rPr>
              <a:t>model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studies</a:t>
            </a:r>
          </a:p>
          <a:p>
            <a:pP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Data-driven correction schemes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progressing</a:t>
            </a:r>
          </a:p>
          <a:p>
            <a:pP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Unfolding must be numerically stable </a:t>
            </a:r>
          </a:p>
        </p:txBody>
      </p:sp>
      <p:pic>
        <p:nvPicPr>
          <p:cNvPr id="27658" name="Picture 2"/>
          <p:cNvPicPr>
            <a:picLocks noChangeAspect="1" noChangeArrowheads="1"/>
          </p:cNvPicPr>
          <p:nvPr/>
        </p:nvPicPr>
        <p:blipFill>
          <a:blip r:embed="rId4"/>
          <a:srcRect t="9395" r="6750"/>
          <a:stretch>
            <a:fillRect/>
          </a:stretch>
        </p:blipFill>
        <p:spPr bwMode="auto">
          <a:xfrm>
            <a:off x="71050" y="2716506"/>
            <a:ext cx="4002475" cy="2312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HI Jet Reconstruction: strategy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50A7-6544-694E-AA63-1394D2B673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/>
          <a:srcRect t="9395" r="6750"/>
          <a:stretch>
            <a:fillRect/>
          </a:stretch>
        </p:blipFill>
        <p:spPr bwMode="auto">
          <a:xfrm>
            <a:off x="6248400" y="901700"/>
            <a:ext cx="2505075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04800" y="842963"/>
            <a:ext cx="8610600" cy="25545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What we have learned over the past two years</a:t>
            </a:r>
            <a:r>
              <a:rPr lang="en-US" sz="20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“anti-quenching” biases lurk everywhere!</a:t>
            </a:r>
          </a:p>
          <a:p>
            <a:pPr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“High Tower” calorimeter triggers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Seeded reconstruction algorithms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Track and tower </a:t>
            </a:r>
            <a:r>
              <a:rPr lang="en-US" sz="2400" dirty="0" err="1">
                <a:latin typeface="+mn-lt"/>
                <a:ea typeface="+mn-ea"/>
                <a:cs typeface="+mn-cs"/>
              </a:rPr>
              <a:t>p</a:t>
            </a:r>
            <a:r>
              <a:rPr lang="en-US" sz="2400" baseline="-25000" dirty="0" err="1">
                <a:latin typeface="+mn-lt"/>
                <a:ea typeface="+mn-ea"/>
                <a:cs typeface="+mn-cs"/>
              </a:rPr>
              <a:t>T</a:t>
            </a:r>
            <a:r>
              <a:rPr lang="en-US" sz="2400" baseline="-25000" dirty="0"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latin typeface="+mn-lt"/>
                <a:ea typeface="+mn-ea"/>
                <a:cs typeface="+mn-cs"/>
              </a:rPr>
              <a:t>cuts to suppress background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Imposition of jet shape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3594100"/>
            <a:ext cx="7620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 shortcuts: </a:t>
            </a:r>
            <a:r>
              <a:rPr lang="en-US" sz="20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we have to face the full event background and its fluctuations head-on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 complex interplay between  event background and jet signal</a:t>
            </a:r>
          </a:p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/>
            </a:r>
            <a:br>
              <a:rPr lang="en-US" sz="2000" dirty="0">
                <a:latin typeface="+mn-lt"/>
                <a:ea typeface="+mn-ea"/>
                <a:cs typeface="+mn-cs"/>
              </a:rPr>
            </a:b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Need multiple </a:t>
            </a:r>
            <a:r>
              <a:rPr lang="en-US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independent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background correction schemes to assess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systematics</a:t>
            </a:r>
            <a:endParaRPr lang="en-US" sz="2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 more is better than few, but must be independent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 no shortcuts: corrections depend on observable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Crucial analysis steps and their estimations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driven: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Uncertainties on detector performance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Verification of background non-uniformities and </a:t>
            </a:r>
            <a:r>
              <a:rPr lang="en-US" dirty="0" err="1" smtClean="0">
                <a:solidFill>
                  <a:srgbClr val="FF0000"/>
                </a:solidFill>
              </a:rPr>
              <a:t>pT</a:t>
            </a:r>
            <a:r>
              <a:rPr lang="en-US" dirty="0" smtClean="0">
                <a:solidFill>
                  <a:srgbClr val="FF0000"/>
                </a:solidFill>
              </a:rPr>
              <a:t> irresolution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Estimation of “false”-jet contamination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Simulation/MC dependent: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Training input spectrum for the unfolding procedure – negligible dependence on the functional form only (</a:t>
            </a:r>
            <a:r>
              <a:rPr lang="en-US" dirty="0" err="1" smtClean="0">
                <a:solidFill>
                  <a:srgbClr val="0000FF"/>
                </a:solidFill>
              </a:rPr>
              <a:t>Pythia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p-p</a:t>
            </a:r>
            <a:r>
              <a:rPr lang="en-US" dirty="0" smtClean="0">
                <a:solidFill>
                  <a:srgbClr val="0000FF"/>
                </a:solidFill>
              </a:rPr>
              <a:t> spectrum)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Estimations of unobserved neutral energy (~5% of jet energy) – </a:t>
            </a:r>
            <a:r>
              <a:rPr lang="en-US" dirty="0" err="1" smtClean="0">
                <a:solidFill>
                  <a:srgbClr val="0000FF"/>
                </a:solidFill>
              </a:rPr>
              <a:t>Pythia/Herwig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HI background studies: tests with different fragmentation patterns (</a:t>
            </a:r>
            <a:r>
              <a:rPr lang="en-US" dirty="0" err="1" smtClean="0">
                <a:solidFill>
                  <a:srgbClr val="0000FF"/>
                </a:solidFill>
              </a:rPr>
              <a:t>Pythia/Herwig/qPythia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Currently NOT correcting for </a:t>
            </a:r>
            <a:r>
              <a:rPr lang="en-US" dirty="0" err="1" smtClean="0">
                <a:solidFill>
                  <a:srgbClr val="0000FF"/>
                </a:solidFill>
              </a:rPr>
              <a:t>hadronization</a:t>
            </a:r>
            <a:endParaRPr lang="en-US" dirty="0" smtClean="0">
              <a:solidFill>
                <a:srgbClr val="0000FF"/>
              </a:solidFill>
            </a:endParaRPr>
          </a:p>
          <a:p>
            <a:pPr marL="742950" lvl="2" indent="-342900"/>
            <a:r>
              <a:rPr lang="en-US" dirty="0" err="1" smtClean="0">
                <a:solidFill>
                  <a:srgbClr val="0000FF"/>
                </a:solidFill>
              </a:rPr>
              <a:t>p-p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solidFill>
                  <a:srgbClr val="0000FF"/>
                </a:solidFill>
              </a:rPr>
              <a:t>Pythia/Herwig</a:t>
            </a:r>
            <a:endParaRPr lang="en-US" dirty="0" smtClean="0">
              <a:solidFill>
                <a:srgbClr val="0000FF"/>
              </a:solidFill>
            </a:endParaRPr>
          </a:p>
          <a:p>
            <a:pPr marL="742950" lvl="2" indent="-342900"/>
            <a:r>
              <a:rPr lang="en-US" dirty="0" smtClean="0">
                <a:solidFill>
                  <a:srgbClr val="0000FF"/>
                </a:solidFill>
              </a:rPr>
              <a:t>AA: unclear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study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17638"/>
            <a:ext cx="8691325" cy="520969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Embedding</a:t>
            </a:r>
          </a:p>
          <a:p>
            <a:pPr lvl="1"/>
            <a:r>
              <a:rPr lang="en-US" dirty="0" smtClean="0"/>
              <a:t>Reconstruct a known object (a jet) within a minimum bias / central HI event and compare the reconstructed energies</a:t>
            </a:r>
          </a:p>
          <a:p>
            <a:pPr lvl="1"/>
            <a:r>
              <a:rPr lang="en-US" dirty="0" smtClean="0"/>
              <a:t>Dependency on fragmentation pattern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“Random cones”</a:t>
            </a:r>
          </a:p>
          <a:p>
            <a:pPr lvl="1"/>
            <a:r>
              <a:rPr lang="en-US" dirty="0" smtClean="0"/>
              <a:t>Randomly choose an area within a real event at the jet resolution scale and report the deviation from the estimated average background</a:t>
            </a:r>
          </a:p>
          <a:p>
            <a:pPr lvl="1"/>
            <a:r>
              <a:rPr lang="en-US" dirty="0" smtClean="0"/>
              <a:t>Tuned behavior: choose </a:t>
            </a:r>
            <a:r>
              <a:rPr lang="en-US" dirty="0" err="1" smtClean="0"/>
              <a:t>R</a:t>
            </a:r>
            <a:r>
              <a:rPr lang="en-US" baseline="30000" dirty="0" err="1" smtClean="0"/>
              <a:t>rnd</a:t>
            </a:r>
            <a:r>
              <a:rPr lang="en-US" baseline="30000" dirty="0" smtClean="0"/>
              <a:t> cone</a:t>
            </a:r>
            <a:r>
              <a:rPr lang="en-US" dirty="0" smtClean="0"/>
              <a:t> for each signal jet</a:t>
            </a:r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Probing the background: Embedding of a single 4-vector into the HI background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We would like to get at irresolution (the distribution):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observable is:</a:t>
            </a:r>
          </a:p>
          <a:p>
            <a:pPr lvl="1"/>
            <a:r>
              <a:rPr lang="en-US" dirty="0" smtClean="0"/>
              <a:t>Inject an object into an event and study the jet spectrum containing embedded object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r>
              <a:rPr lang="en-US" dirty="0" smtClean="0"/>
              <a:t>Where: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 is estimated by </a:t>
            </a:r>
            <a:r>
              <a:rPr lang="en-US" dirty="0" err="1" smtClean="0"/>
              <a:t>kT</a:t>
            </a:r>
            <a:r>
              <a:rPr lang="en-US" dirty="0" smtClean="0"/>
              <a:t> </a:t>
            </a:r>
            <a:r>
              <a:rPr lang="en-US" b="1" dirty="0" smtClean="0"/>
              <a:t>before</a:t>
            </a:r>
            <a:r>
              <a:rPr lang="en-US" dirty="0" smtClean="0"/>
              <a:t> embedding the particle</a:t>
            </a:r>
          </a:p>
          <a:p>
            <a:r>
              <a:rPr lang="en-US" dirty="0" smtClean="0"/>
              <a:t>Note: all events are central; particle is within |</a:t>
            </a:r>
            <a:r>
              <a:rPr lang="en-US" dirty="0" err="1" smtClean="0">
                <a:latin typeface="Symbol" charset="2"/>
                <a:cs typeface="Symbol" charset="2"/>
              </a:rPr>
              <a:t>h</a:t>
            </a:r>
            <a:r>
              <a:rPr lang="en-US" dirty="0" smtClean="0"/>
              <a:t>|&lt;1.-R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2152650" y="4145275"/>
            <a:ext cx="6908800" cy="800100"/>
          </a:xfrm>
          <a:prstGeom prst="frame">
            <a:avLst>
              <a:gd name="adj1" fmla="val 45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634294" y="2070100"/>
            <a:ext cx="4902200" cy="800100"/>
            <a:chOff x="2349500" y="2070100"/>
            <a:chExt cx="4902200" cy="800100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743200" y="2222676"/>
              <a:ext cx="4146550" cy="482424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2349500" y="2070100"/>
              <a:ext cx="4902200" cy="800100"/>
            </a:xfrm>
            <a:prstGeom prst="frame">
              <a:avLst>
                <a:gd name="adj1" fmla="val 456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98959" y="4275920"/>
            <a:ext cx="6488639" cy="47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9395" r="6750"/>
          <a:stretch>
            <a:fillRect/>
          </a:stretch>
        </p:blipFill>
        <p:spPr bwMode="auto">
          <a:xfrm>
            <a:off x="1217160" y="2321611"/>
            <a:ext cx="7172169" cy="414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42759" y="2191324"/>
            <a:ext cx="20930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“probe” particle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4850769" y="2492100"/>
            <a:ext cx="1469981" cy="1607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eptagon 6"/>
          <p:cNvSpPr/>
          <p:nvPr/>
        </p:nvSpPr>
        <p:spPr>
          <a:xfrm rot="21283464">
            <a:off x="4042518" y="5210102"/>
            <a:ext cx="1427751" cy="395649"/>
          </a:xfrm>
          <a:prstGeom prst="heptagon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3379" y="3872978"/>
            <a:ext cx="78828" cy="1585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279831"/>
            <a:ext cx="5506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Measure background (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) in real event</a:t>
            </a:r>
          </a:p>
          <a:p>
            <a:pPr marL="342900" indent="-342900">
              <a:buAutoNum type="arabicPeriod"/>
            </a:pPr>
            <a:r>
              <a:rPr lang="en-US" dirty="0" smtClean="0"/>
              <a:t>Inject the probe and run jet finder</a:t>
            </a:r>
          </a:p>
          <a:p>
            <a:pPr marL="342900" indent="-342900">
              <a:buAutoNum type="arabicPeriod"/>
            </a:pPr>
            <a:r>
              <a:rPr lang="en-US" dirty="0" smtClean="0"/>
              <a:t>Extract the “probe cluster/jet” (containing the probe)</a:t>
            </a:r>
          </a:p>
          <a:p>
            <a:pPr marL="342900" indent="-342900">
              <a:buAutoNum type="arabicPeriod"/>
            </a:pPr>
            <a:r>
              <a:rPr lang="en-US" dirty="0" smtClean="0"/>
              <a:t>Report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749455" y="3549812"/>
            <a:ext cx="16259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Reconstructed</a:t>
            </a:r>
          </a:p>
          <a:p>
            <a:r>
              <a:rPr lang="en-US" dirty="0" smtClean="0"/>
              <a:t>“probe cluster”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5400000">
            <a:off x="5801145" y="3627865"/>
            <a:ext cx="1192984" cy="2329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6321" y="2711572"/>
            <a:ext cx="5777515" cy="36109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32867" y="936488"/>
            <a:ext cx="3549028" cy="962299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9395" r="6750"/>
          <a:stretch>
            <a:fillRect/>
          </a:stretch>
        </p:blipFill>
        <p:spPr bwMode="auto">
          <a:xfrm>
            <a:off x="1217160" y="2321611"/>
            <a:ext cx="7172169" cy="4143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42759" y="2191324"/>
            <a:ext cx="20930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The “probe” particle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5400000">
            <a:off x="4850769" y="2492100"/>
            <a:ext cx="1469981" cy="16070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Heptagon 6"/>
          <p:cNvSpPr/>
          <p:nvPr/>
        </p:nvSpPr>
        <p:spPr>
          <a:xfrm rot="21283464">
            <a:off x="4042518" y="5210102"/>
            <a:ext cx="1427751" cy="395649"/>
          </a:xfrm>
          <a:prstGeom prst="heptagon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03379" y="3872978"/>
            <a:ext cx="78828" cy="15853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1279831"/>
            <a:ext cx="55066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Measure background (</a:t>
            </a:r>
            <a:r>
              <a:rPr lang="en-US" dirty="0" err="1" smtClean="0">
                <a:latin typeface="Symbol" charset="2"/>
                <a:cs typeface="Symbol" charset="2"/>
              </a:rPr>
              <a:t>r</a:t>
            </a:r>
            <a:r>
              <a:rPr lang="en-US" dirty="0" smtClean="0"/>
              <a:t>) in real event</a:t>
            </a:r>
          </a:p>
          <a:p>
            <a:pPr marL="342900" indent="-342900">
              <a:buAutoNum type="arabicPeriod"/>
            </a:pPr>
            <a:r>
              <a:rPr lang="en-US" dirty="0" smtClean="0"/>
              <a:t>Inject the probe and run jet finder</a:t>
            </a:r>
          </a:p>
          <a:p>
            <a:pPr marL="342900" indent="-342900">
              <a:buAutoNum type="arabicPeriod"/>
            </a:pPr>
            <a:r>
              <a:rPr lang="en-US" dirty="0" smtClean="0"/>
              <a:t>Extract the “probe cluster/jet” (containing the probe)</a:t>
            </a:r>
          </a:p>
          <a:p>
            <a:pPr marL="342900" indent="-342900">
              <a:buAutoNum type="arabicPeriod"/>
            </a:pPr>
            <a:r>
              <a:rPr lang="en-US" dirty="0" smtClean="0"/>
              <a:t>Report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749455" y="3549812"/>
            <a:ext cx="16259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Reconstructed</a:t>
            </a:r>
          </a:p>
          <a:p>
            <a:r>
              <a:rPr lang="en-US" dirty="0" smtClean="0"/>
              <a:t>“probe cluster”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rot="5400000">
            <a:off x="5801145" y="3627865"/>
            <a:ext cx="1192984" cy="23295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6321" y="2711572"/>
            <a:ext cx="5777515" cy="36109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32867" y="936488"/>
            <a:ext cx="3549028" cy="962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7159" y="2111407"/>
            <a:ext cx="7172169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Notes:</a:t>
            </a:r>
          </a:p>
          <a:p>
            <a:pPr>
              <a:buFontTx/>
              <a:buChar char="-"/>
            </a:pPr>
            <a:r>
              <a:rPr lang="en-US" sz="2000" dirty="0" smtClean="0"/>
              <a:t> Study </a:t>
            </a:r>
            <a:r>
              <a:rPr lang="en-US" sz="2000" dirty="0" err="1" smtClean="0">
                <a:latin typeface="Symbol" charset="2"/>
                <a:cs typeface="Symbol" charset="2"/>
              </a:rPr>
              <a:t>d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as a function of probe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(in min. bias event sample) – the cartoon shows a particular event (jets present)</a:t>
            </a:r>
            <a:endParaRPr lang="en-US" sz="2000" baseline="-25000" dirty="0" smtClean="0"/>
          </a:p>
          <a:p>
            <a:pPr>
              <a:buFontTx/>
              <a:buChar char="-"/>
            </a:pPr>
            <a:r>
              <a:rPr lang="en-US" sz="2000" dirty="0" smtClean="0"/>
              <a:t> In the limit of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30000" dirty="0" err="1" smtClean="0"/>
              <a:t>probe</a:t>
            </a:r>
            <a:r>
              <a:rPr lang="en-US" sz="2000" dirty="0" smtClean="0"/>
              <a:t> -&gt; 0: recover the measured jet spectrum</a:t>
            </a:r>
          </a:p>
          <a:p>
            <a:pPr>
              <a:buFontTx/>
              <a:buChar char="-"/>
            </a:pPr>
            <a:r>
              <a:rPr lang="en-US" sz="2000" dirty="0" smtClean="0"/>
              <a:t> Use probes (jets) with different fragmentation patterns (</a:t>
            </a:r>
            <a:r>
              <a:rPr lang="en-US" sz="2000" dirty="0" err="1" smtClean="0"/>
              <a:t>Pythia</a:t>
            </a:r>
            <a:r>
              <a:rPr lang="en-US" sz="2000" dirty="0" smtClean="0"/>
              <a:t> jets (QM results – shown later in the talk), </a:t>
            </a:r>
            <a:r>
              <a:rPr lang="en-US" sz="2000" dirty="0" err="1" smtClean="0"/>
              <a:t>qPythia</a:t>
            </a:r>
            <a:r>
              <a:rPr lang="en-US" sz="2000" dirty="0" smtClean="0"/>
              <a:t> jets)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3799099" y="3986065"/>
            <a:ext cx="3310941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Jets in matter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767BE-EF3D-3D44-939F-6AC5B79A4B9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t="9395" r="6750"/>
          <a:stretch>
            <a:fillRect/>
          </a:stretch>
        </p:blipFill>
        <p:spPr bwMode="auto">
          <a:xfrm>
            <a:off x="0" y="4267200"/>
            <a:ext cx="4087813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079875"/>
            <a:ext cx="33528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838200"/>
            <a:ext cx="3546475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Experimental reality</a:t>
            </a:r>
          </a:p>
        </p:txBody>
      </p:sp>
      <p:pic>
        <p:nvPicPr>
          <p:cNvPr id="15" name="Picture 4" descr="ev32-end-full"/>
          <p:cNvPicPr>
            <a:picLocks noChangeAspect="1" noChangeArrowheads="1"/>
          </p:cNvPicPr>
          <p:nvPr/>
        </p:nvPicPr>
        <p:blipFill>
          <a:blip r:embed="rId4"/>
          <a:srcRect b="6752"/>
          <a:stretch>
            <a:fillRect/>
          </a:stretch>
        </p:blipFill>
        <p:spPr bwMode="auto">
          <a:xfrm>
            <a:off x="952500" y="1543050"/>
            <a:ext cx="22479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876800" y="838200"/>
            <a:ext cx="4115630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Theoretical abstractions</a:t>
            </a:r>
            <a:endParaRPr lang="en-US" sz="3200" dirty="0">
              <a:noFill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524000"/>
            <a:ext cx="229235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2209800"/>
            <a:ext cx="2459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62000" y="3087688"/>
            <a:ext cx="7772400" cy="1754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latin typeface="+mn-lt"/>
                <a:ea typeface="+mn-ea"/>
                <a:cs typeface="+mn-cs"/>
              </a:rPr>
              <a:t>We aim to relate these quantitatively</a:t>
            </a:r>
          </a:p>
          <a:p>
            <a:pPr lvl="1">
              <a:defRPr/>
            </a:pPr>
            <a:r>
              <a:rPr lang="en-US" sz="36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3600" dirty="0" err="1" smtClean="0">
                <a:latin typeface="+mn-lt"/>
                <a:ea typeface="+mn-ea"/>
                <a:cs typeface="+mn-cs"/>
              </a:rPr>
              <a:t>ambitious</a:t>
            </a:r>
            <a:r>
              <a:rPr lang="en-US" sz="36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3600" dirty="0">
                <a:latin typeface="+mn-lt"/>
                <a:ea typeface="+mn-ea"/>
                <a:cs typeface="+mn-cs"/>
              </a:rPr>
              <a:t>for both experiment and theory…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as a function of the </a:t>
            </a:r>
            <a:r>
              <a:rPr lang="en-US" dirty="0" err="1" smtClean="0"/>
              <a:t>pT</a:t>
            </a:r>
            <a:r>
              <a:rPr lang="en-US" dirty="0" smtClean="0"/>
              <a:t> of the probe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1" y="1526198"/>
            <a:ext cx="6987828" cy="473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9465" y="3202390"/>
            <a:ext cx="176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as a function of the </a:t>
            </a:r>
            <a:r>
              <a:rPr lang="en-US" dirty="0" err="1" smtClean="0"/>
              <a:t>pT</a:t>
            </a:r>
            <a:r>
              <a:rPr lang="en-US" dirty="0" smtClean="0"/>
              <a:t> of the probe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1451"/>
            <a:ext cx="6710698" cy="4550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0107" y="4385646"/>
            <a:ext cx="259558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Good: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almost independent 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of the probe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58027" y="3763570"/>
            <a:ext cx="39488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More to discuss in the evening session…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34929" y="2898435"/>
            <a:ext cx="176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11" descr="fakes_MB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5370" r="7715" b="3149"/>
          <a:stretch>
            <a:fillRect/>
          </a:stretch>
        </p:blipFill>
        <p:spPr>
          <a:xfrm>
            <a:off x="4510088" y="1638300"/>
            <a:ext cx="4557712" cy="4381500"/>
          </a:xfrm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Technical comment: “false jets”</a:t>
            </a:r>
          </a:p>
        </p:txBody>
      </p:sp>
      <p:sp>
        <p:nvSpPr>
          <p:cNvPr id="29700" name="Content Placeholder 9"/>
          <p:cNvSpPr>
            <a:spLocks noGrp="1"/>
          </p:cNvSpPr>
          <p:nvPr>
            <p:ph sz="half" idx="1"/>
          </p:nvPr>
        </p:nvSpPr>
        <p:spPr>
          <a:xfrm>
            <a:off x="190500" y="2057400"/>
            <a:ext cx="4457700" cy="3124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Rate estimation for uncorrelated particle production : </a:t>
            </a:r>
          </a:p>
          <a:p>
            <a:r>
              <a:rPr lang="en-US" sz="2000" smtClean="0"/>
              <a:t>Central Au+Au dataset (real data)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Randomize azimuth of each charged particle and calorimeter tower</a:t>
            </a:r>
          </a:p>
          <a:p>
            <a:r>
              <a:rPr lang="en-US" sz="2000" smtClean="0"/>
              <a:t>Run jet finder</a:t>
            </a:r>
          </a:p>
          <a:p>
            <a:r>
              <a:rPr lang="en-US" sz="2000" smtClean="0"/>
              <a:t>Remove leading particle from each found jet</a:t>
            </a:r>
          </a:p>
          <a:p>
            <a:r>
              <a:rPr lang="en-US" sz="2000" smtClean="0"/>
              <a:t>Re-run jet finder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228600" y="714970"/>
            <a:ext cx="845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False jet definition requires care: </a:t>
            </a:r>
            <a:endParaRPr lang="en-US" dirty="0" smtClean="0"/>
          </a:p>
          <a:p>
            <a:pPr lvl="1"/>
            <a:r>
              <a:rPr lang="en-US" dirty="0" smtClean="0"/>
              <a:t>Signal </a:t>
            </a:r>
            <a:r>
              <a:rPr lang="en-US" dirty="0"/>
              <a:t>in excess of background model from random association of soft particles not due to hard scattering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319713" y="4800600"/>
            <a:ext cx="1766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alibri" charset="0"/>
              </a:rPr>
              <a:t>STAR Preliminary</a:t>
            </a:r>
          </a:p>
        </p:txBody>
      </p:sp>
      <p:sp>
        <p:nvSpPr>
          <p:cNvPr id="29703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47D1-A7B4-0648-AE45-FD6E7BB95EF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6850" y="5951538"/>
            <a:ext cx="640431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Generalize to correlated production in limited phase space</a:t>
            </a:r>
            <a:r>
              <a:rPr lang="en-US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ea typeface="+mn-ea"/>
                <a:cs typeface="Symbol" charset="2"/>
              </a:rPr>
              <a:t>Dh </a:t>
            </a:r>
            <a:r>
              <a:rPr lang="en-US" dirty="0" err="1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dirty="0" smtClean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>
                <a:solidFill>
                  <a:srgbClr val="008000"/>
                </a:solidFill>
                <a:latin typeface="Symbol" charset="2"/>
                <a:ea typeface="+mn-ea"/>
                <a:cs typeface="Symbol" charset="2"/>
              </a:rPr>
              <a:t>Df</a:t>
            </a:r>
            <a:endParaRPr lang="en-US" dirty="0">
              <a:solidFill>
                <a:srgbClr val="008000"/>
              </a:solidFill>
              <a:latin typeface="Symbol" charset="2"/>
              <a:ea typeface="+mn-ea"/>
              <a:cs typeface="Symbol" charset="2"/>
            </a:endParaRPr>
          </a:p>
          <a:p>
            <a:pPr lvl="2">
              <a:defRPr/>
            </a:pPr>
            <a:r>
              <a:rPr lang="en-US" dirty="0" err="1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>
                <a:solidFill>
                  <a:srgbClr val="008000"/>
                </a:solidFill>
                <a:latin typeface="+mn-lt"/>
                <a:ea typeface="+mn-ea"/>
                <a:cs typeface="Symbol" charset="2"/>
              </a:rPr>
              <a:t>work</a:t>
            </a:r>
            <a:r>
              <a:rPr lang="en-US" dirty="0">
                <a:solidFill>
                  <a:srgbClr val="008000"/>
                </a:solidFill>
                <a:latin typeface="+mn-lt"/>
                <a:ea typeface="+mn-ea"/>
                <a:cs typeface="Symbol" charset="2"/>
              </a:rPr>
              <a:t> in progress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4140200"/>
            <a:ext cx="182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Uncorrelated particle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838200"/>
          </a:xfrm>
        </p:spPr>
        <p:txBody>
          <a:bodyPr/>
          <a:lstStyle/>
          <a:p>
            <a:r>
              <a:rPr lang="en-US" smtClean="0"/>
              <a:t>Results</a:t>
            </a:r>
          </a:p>
        </p:txBody>
      </p:sp>
      <p:sp>
        <p:nvSpPr>
          <p:cNvPr id="3072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3AF33-28AD-314D-9457-897E493C0CA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ppJetSpectrumSTA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143000"/>
            <a:ext cx="47371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+mj-ea"/>
                <a:cs typeface="+mj-cs"/>
              </a:rPr>
              <a:t>Inclusive jet cross sections at √</a:t>
            </a:r>
            <a:r>
              <a:rPr lang="en-US" sz="4000" dirty="0" err="1" smtClean="0">
                <a:ea typeface="+mj-ea"/>
                <a:cs typeface="+mj-cs"/>
              </a:rPr>
              <a:t>s</a:t>
            </a:r>
            <a:r>
              <a:rPr lang="en-US" sz="4000" dirty="0" smtClean="0">
                <a:ea typeface="+mj-ea"/>
                <a:cs typeface="+mj-cs"/>
              </a:rPr>
              <a:t>=200 </a:t>
            </a:r>
            <a:r>
              <a:rPr lang="en-US" sz="4000" dirty="0" err="1" smtClean="0">
                <a:ea typeface="+mj-ea"/>
                <a:cs typeface="+mj-cs"/>
              </a:rPr>
              <a:t>GeV</a:t>
            </a:r>
            <a:endParaRPr lang="en-US" sz="4000" i="1" dirty="0" smtClean="0"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0B1E-0750-024A-9D2F-478B499EC9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1750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pic>
        <p:nvPicPr>
          <p:cNvPr id="31751" name="Content Placeholder 20" descr="STARjetAuAuyield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550" y="1219200"/>
            <a:ext cx="48704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05400" y="5921375"/>
            <a:ext cx="3657600" cy="708025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Background correction ~ factor 2 uncertainty in cross-section</a:t>
            </a:r>
          </a:p>
        </p:txBody>
      </p:sp>
      <p:sp>
        <p:nvSpPr>
          <p:cNvPr id="18" name="Oval 17"/>
          <p:cNvSpPr/>
          <p:nvPr/>
        </p:nvSpPr>
        <p:spPr>
          <a:xfrm>
            <a:off x="1143000" y="1600200"/>
            <a:ext cx="2743200" cy="609600"/>
          </a:xfrm>
          <a:prstGeom prst="ellipse">
            <a:avLst/>
          </a:prstGeom>
          <a:noFill/>
          <a:ln w="508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9" name="Oval 18"/>
          <p:cNvSpPr/>
          <p:nvPr/>
        </p:nvSpPr>
        <p:spPr>
          <a:xfrm>
            <a:off x="5943600" y="1752600"/>
            <a:ext cx="2819400" cy="685800"/>
          </a:xfrm>
          <a:prstGeom prst="ellipse">
            <a:avLst/>
          </a:prstGeom>
          <a:noFill/>
          <a:ln w="508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4025" y="0"/>
            <a:ext cx="8229600" cy="1143000"/>
          </a:xfrm>
        </p:spPr>
        <p:txBody>
          <a:bodyPr/>
          <a:lstStyle/>
          <a:p>
            <a:r>
              <a:rPr lang="en-US" dirty="0" smtClean="0"/>
              <a:t>Inclusive Jet R</a:t>
            </a:r>
            <a:r>
              <a:rPr lang="en-US" baseline="-25000" dirty="0" smtClean="0"/>
              <a:t>AA</a:t>
            </a:r>
          </a:p>
        </p:txBody>
      </p:sp>
      <p:pic>
        <p:nvPicPr>
          <p:cNvPr id="32771" name="Content Placeholder 20" descr="tc_RAA_gr_1.eps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" y="914400"/>
            <a:ext cx="4540250" cy="4403725"/>
          </a:xfr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A01C1-6405-CE4E-9527-035E2C72CBB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66800" y="914400"/>
            <a:ext cx="717550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R=0.4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6438" y="3873500"/>
            <a:ext cx="3408362" cy="96838"/>
          </a:xfrm>
          <a:prstGeom prst="rect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1027113" y="3746500"/>
            <a:ext cx="1803400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R</a:t>
            </a:r>
            <a:r>
              <a:rPr lang="en-US" sz="1800" baseline="-25000" dirty="0"/>
              <a:t>AA</a:t>
            </a:r>
            <a:r>
              <a:rPr lang="en-US" sz="1800" dirty="0"/>
              <a:t> of </a:t>
            </a:r>
            <a:r>
              <a:rPr lang="en-US" sz="1800" dirty="0" err="1"/>
              <a:t>pions</a:t>
            </a:r>
            <a:r>
              <a:rPr lang="en-US" sz="1800" dirty="0"/>
              <a:t> ~ 0.2</a:t>
            </a:r>
          </a:p>
        </p:txBody>
      </p:sp>
      <p:pic>
        <p:nvPicPr>
          <p:cNvPr id="32776" name="Picture 27" descr="ratio2ra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352550"/>
            <a:ext cx="2897188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418138" y="914400"/>
            <a:ext cx="1592262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800" dirty="0"/>
              <a:t>For a fixed R:</a:t>
            </a:r>
          </a:p>
        </p:txBody>
      </p:sp>
      <p:sp>
        <p:nvSpPr>
          <p:cNvPr id="32779" name="Footer Placeholder 1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627688"/>
            <a:ext cx="7543800" cy="1077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 </a:t>
            </a:r>
            <a:r>
              <a:rPr lang="en-US" sz="2000" dirty="0" err="1"/>
              <a:t>R</a:t>
            </a:r>
            <a:r>
              <a:rPr lang="en-US" sz="2000" baseline="-25000" dirty="0" err="1"/>
              <a:t>AA</a:t>
            </a:r>
            <a:r>
              <a:rPr lang="en-US" sz="2000" dirty="0" err="1"/>
              <a:t>(jet</a:t>
            </a:r>
            <a:r>
              <a:rPr lang="en-US" sz="2000" dirty="0"/>
              <a:t>) &gt; R</a:t>
            </a:r>
            <a:r>
              <a:rPr lang="en-US" sz="2000" baseline="-25000" dirty="0"/>
              <a:t>AA</a:t>
            </a:r>
            <a:r>
              <a:rPr lang="en-US" sz="2000" dirty="0"/>
              <a:t> (</a:t>
            </a:r>
            <a:r>
              <a:rPr lang="en-US" sz="2000" dirty="0" err="1"/>
              <a:t>pion</a:t>
            </a:r>
            <a:r>
              <a:rPr lang="en-US" sz="2000" dirty="0"/>
              <a:t>): recover (much) larger fraction of </a:t>
            </a:r>
            <a:r>
              <a:rPr lang="en-US" sz="2000" dirty="0" err="1"/>
              <a:t>xsection</a:t>
            </a:r>
            <a:r>
              <a:rPr lang="en-US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 R</a:t>
            </a:r>
            <a:r>
              <a:rPr lang="en-US" sz="2000" baseline="-25000" dirty="0"/>
              <a:t>AA </a:t>
            </a:r>
            <a:r>
              <a:rPr lang="en-US" sz="2000" dirty="0"/>
              <a:t>&lt; 1 : full jet cross-section still not seen </a:t>
            </a:r>
            <a:r>
              <a:rPr lang="en-US" sz="2000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/>
              <a:t>jet</a:t>
            </a:r>
            <a:r>
              <a:rPr lang="en-US" sz="2000" dirty="0"/>
              <a:t> broadening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/>
              <a:t> But systematically tricky measurement (large relative uncertainties)…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5" descr="tc_R_Ratio_gr_0.eps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66825"/>
            <a:ext cx="4648200" cy="4508500"/>
          </a:xfrm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Incl. cross-section ratio: </a:t>
            </a:r>
            <a:r>
              <a:rPr lang="en-US" sz="3600" dirty="0" err="1" smtClean="0"/>
              <a:t>p+p</a:t>
            </a:r>
            <a:r>
              <a:rPr lang="en-US" sz="3600" dirty="0" smtClean="0"/>
              <a:t> R=0.2/R=0.4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3549D-3671-704B-A3A2-71E1C90A79D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675" y="5807075"/>
            <a:ext cx="722312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Narrowing of the jet structure with increasing jet energy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4775" y="4044950"/>
            <a:ext cx="2187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Solid lines: </a:t>
            </a:r>
          </a:p>
          <a:p>
            <a:r>
              <a:rPr lang="en-US" sz="1800"/>
              <a:t>Pythia – particle level</a:t>
            </a:r>
          </a:p>
        </p:txBody>
      </p:sp>
      <p:sp>
        <p:nvSpPr>
          <p:cNvPr id="34824" name="Footer Placeholder 1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895350"/>
            <a:ext cx="7772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compare within same dataset: systematically better controlled than R</a:t>
            </a:r>
            <a:r>
              <a:rPr lang="en-US" sz="2000" baseline="-25000" dirty="0">
                <a:latin typeface="+mn-lt"/>
                <a:ea typeface="+mn-ea"/>
                <a:cs typeface="+mn-cs"/>
              </a:rPr>
              <a:t>AA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4826" name="Picture 3" descr="ppHt_pi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209800"/>
            <a:ext cx="255111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Rcones.png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 bwMode="auto">
          <a:xfrm rot="-2170765">
            <a:off x="5162550" y="1897063"/>
            <a:ext cx="157321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5" descr="tc_R_Ratio_gr_0.eps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66825"/>
            <a:ext cx="4648200" cy="4508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Inclusive cross-section ratio in </a:t>
            </a:r>
            <a:r>
              <a:rPr lang="en-US" dirty="0" err="1" smtClean="0">
                <a:ea typeface="+mj-ea"/>
                <a:cs typeface="+mj-cs"/>
              </a:rPr>
              <a:t>p+p</a:t>
            </a:r>
            <a:r>
              <a:rPr lang="en-US" dirty="0" smtClean="0">
                <a:ea typeface="+mj-ea"/>
                <a:cs typeface="+mj-cs"/>
              </a:rPr>
              <a:t>: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compare to NLO </a:t>
            </a:r>
            <a:r>
              <a:rPr lang="en-US" dirty="0" err="1" smtClean="0">
                <a:ea typeface="+mj-ea"/>
                <a:cs typeface="+mj-cs"/>
              </a:rPr>
              <a:t>pQCD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5633D-273C-A84F-B16F-6B6D776C5EA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3075" y="5638800"/>
            <a:ext cx="3413125" cy="708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Narrowing of structure with increasing energy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8425" y="1295400"/>
            <a:ext cx="3306763" cy="6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dirty="0"/>
              <a:t>NLO </a:t>
            </a:r>
            <a:r>
              <a:rPr lang="en-US" sz="1800" dirty="0" err="1"/>
              <a:t>pQCD</a:t>
            </a:r>
            <a:r>
              <a:rPr lang="en-US" sz="1800" dirty="0"/>
              <a:t> calculation</a:t>
            </a:r>
          </a:p>
          <a:p>
            <a:pPr>
              <a:defRPr/>
            </a:pPr>
            <a:r>
              <a:rPr lang="en-US" sz="1800" dirty="0"/>
              <a:t>W. </a:t>
            </a:r>
            <a:r>
              <a:rPr lang="en-US" sz="1800" dirty="0" err="1"/>
              <a:t>Vogelsang</a:t>
            </a:r>
            <a:r>
              <a:rPr lang="en-US" sz="1800" dirty="0"/>
              <a:t> – priv. comm. 2009</a:t>
            </a:r>
          </a:p>
        </p:txBody>
      </p:sp>
      <p:sp>
        <p:nvSpPr>
          <p:cNvPr id="35847" name="TextBox 24"/>
          <p:cNvSpPr txBox="1">
            <a:spLocks noChangeArrowheads="1"/>
          </p:cNvSpPr>
          <p:nvPr/>
        </p:nvSpPr>
        <p:spPr bwMode="auto">
          <a:xfrm>
            <a:off x="1374775" y="4044950"/>
            <a:ext cx="2187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Solid lines: </a:t>
            </a:r>
          </a:p>
          <a:p>
            <a:r>
              <a:rPr lang="en-US" sz="1800"/>
              <a:t>Pythia – particle level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16525" y="5867400"/>
            <a:ext cx="3198813" cy="70802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NLO: narrower jet profile</a:t>
            </a:r>
          </a:p>
          <a:p>
            <a:pPr lvl="1">
              <a:defRPr/>
            </a:pPr>
            <a:r>
              <a:rPr lang="en-US" sz="2000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/>
              <a:t>hadronization</a:t>
            </a:r>
            <a:r>
              <a:rPr lang="en-US" sz="2000" dirty="0"/>
              <a:t> effects?</a:t>
            </a:r>
          </a:p>
        </p:txBody>
      </p:sp>
      <p:sp>
        <p:nvSpPr>
          <p:cNvPr id="35850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85800" y="3200400"/>
            <a:ext cx="3505200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29200" y="2133600"/>
            <a:ext cx="3352800" cy="3730625"/>
            <a:chOff x="5029200" y="2133600"/>
            <a:chExt cx="3352800" cy="3730172"/>
          </a:xfrm>
        </p:grpSpPr>
        <p:pic>
          <p:nvPicPr>
            <p:cNvPr id="35854" name="Picture 2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2133600"/>
              <a:ext cx="3352800" cy="3730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5410200" y="4114559"/>
              <a:ext cx="2743200" cy="1588"/>
            </a:xfrm>
            <a:prstGeom prst="line">
              <a:avLst/>
            </a:prstGeom>
            <a:ln w="25400" cap="flat" cmpd="sng" algn="ctr">
              <a:solidFill>
                <a:srgbClr val="008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>
            <a:off x="4267200" y="3276600"/>
            <a:ext cx="914400" cy="762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8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Hadronization</a:t>
            </a:r>
            <a:r>
              <a:rPr lang="en-US" sz="3600" dirty="0" smtClean="0"/>
              <a:t> effects: HERWIG vs. PYTHIA</a:t>
            </a:r>
          </a:p>
        </p:txBody>
      </p:sp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1C1B7-D0A5-2F4C-B08F-AC95234BD1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7894" name="TextBox 10"/>
          <p:cNvSpPr txBox="1">
            <a:spLocks noChangeArrowheads="1"/>
          </p:cNvSpPr>
          <p:nvPr/>
        </p:nvSpPr>
        <p:spPr bwMode="auto">
          <a:xfrm>
            <a:off x="685800" y="5570538"/>
            <a:ext cx="74676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Different </a:t>
            </a:r>
            <a:r>
              <a:rPr lang="en-US" sz="2000" dirty="0" err="1"/>
              <a:t>hadronization</a:t>
            </a:r>
            <a:r>
              <a:rPr lang="en-US" sz="2000" dirty="0"/>
              <a:t> models generate similar ratio</a:t>
            </a:r>
          </a:p>
        </p:txBody>
      </p:sp>
      <p:pic>
        <p:nvPicPr>
          <p:cNvPr id="37895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14400"/>
            <a:ext cx="64770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17513" y="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σ(R=0.2)/σ(R=0.4) : NNLO calculation  </a:t>
            </a:r>
          </a:p>
        </p:txBody>
      </p:sp>
      <p:pic>
        <p:nvPicPr>
          <p:cNvPr id="38915" name="Picture 6"/>
          <p:cNvPicPr>
            <a:picLocks noChangeAspect="1"/>
          </p:cNvPicPr>
          <p:nvPr/>
        </p:nvPicPr>
        <p:blipFill>
          <a:blip r:embed="rId2"/>
          <a:srcRect l="7423" t="8400" r="30618" b="10800"/>
          <a:stretch>
            <a:fillRect/>
          </a:stretch>
        </p:blipFill>
        <p:spPr bwMode="auto">
          <a:xfrm>
            <a:off x="1066800" y="914400"/>
            <a:ext cx="4992688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30"/>
          <p:cNvSpPr txBox="1">
            <a:spLocks noChangeArrowheads="1"/>
          </p:cNvSpPr>
          <p:nvPr/>
        </p:nvSpPr>
        <p:spPr bwMode="auto">
          <a:xfrm>
            <a:off x="1981200" y="4802188"/>
            <a:ext cx="1255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|η|&lt;0.6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184D7-2437-B649-8E78-B0A02F98B17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8918" name="Footer Placeholder 1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29200" y="609600"/>
            <a:ext cx="36687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G. </a:t>
            </a:r>
            <a:r>
              <a:rPr lang="en-US" sz="2000" i="1" dirty="0" err="1">
                <a:latin typeface="+mn-lt"/>
                <a:ea typeface="+mn-ea"/>
                <a:cs typeface="+mn-cs"/>
              </a:rPr>
              <a:t>Soyez</a:t>
            </a:r>
            <a:r>
              <a:rPr lang="en-US" sz="2000" i="1" dirty="0">
                <a:latin typeface="+mn-lt"/>
                <a:ea typeface="+mn-ea"/>
                <a:cs typeface="+mn-cs"/>
              </a:rPr>
              <a:t>, private communication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9800" y="1906588"/>
            <a:ext cx="1317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QCD NLO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2038" y="2363788"/>
            <a:ext cx="23923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QCD NNLO</a:t>
            </a:r>
          </a:p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PYTHIA </a:t>
            </a:r>
            <a:r>
              <a:rPr lang="en-US" sz="20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parton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level</a:t>
            </a:r>
          </a:p>
        </p:txBody>
      </p:sp>
      <p:sp>
        <p:nvSpPr>
          <p:cNvPr id="28" name="Left Brace 27"/>
          <p:cNvSpPr/>
          <p:nvPr/>
        </p:nvSpPr>
        <p:spPr>
          <a:xfrm>
            <a:off x="5943600" y="2439988"/>
            <a:ext cx="228600" cy="533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6248400" y="3125788"/>
            <a:ext cx="25352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PYTHIA </a:t>
            </a:r>
            <a:r>
              <a:rPr lang="en-US" sz="2000" dirty="0" err="1">
                <a:solidFill>
                  <a:srgbClr val="000090"/>
                </a:solidFill>
                <a:latin typeface="+mn-lt"/>
                <a:ea typeface="+mn-ea"/>
                <a:cs typeface="+mn-cs"/>
              </a:rPr>
              <a:t>hadron</a:t>
            </a:r>
            <a:r>
              <a:rPr lang="en-US" sz="20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level</a:t>
            </a:r>
          </a:p>
          <a:p>
            <a:pPr>
              <a:defRPr/>
            </a:pPr>
            <a:r>
              <a:rPr lang="en-US" sz="20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HERWIG </a:t>
            </a:r>
            <a:r>
              <a:rPr lang="en-US" sz="2000" dirty="0" err="1">
                <a:solidFill>
                  <a:srgbClr val="000090"/>
                </a:solidFill>
                <a:latin typeface="+mn-lt"/>
                <a:ea typeface="+mn-ea"/>
                <a:cs typeface="+mn-cs"/>
              </a:rPr>
              <a:t>hadron</a:t>
            </a:r>
            <a:r>
              <a:rPr lang="en-US" sz="20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 level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6019800" y="3201988"/>
            <a:ext cx="228600" cy="533400"/>
          </a:xfrm>
          <a:prstGeom prst="leftBrac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4140200" y="1220788"/>
            <a:ext cx="1498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+mn-lt"/>
                <a:ea typeface="+mn-ea"/>
                <a:cs typeface="+mn-cs"/>
              </a:rPr>
              <a:t>p+p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</a:p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√</a:t>
            </a:r>
            <a:r>
              <a:rPr lang="en-US" sz="2000" dirty="0" err="1">
                <a:latin typeface="+mn-lt"/>
                <a:ea typeface="+mn-ea"/>
                <a:cs typeface="+mn-cs"/>
              </a:rPr>
              <a:t>s</a:t>
            </a:r>
            <a:r>
              <a:rPr lang="en-US" sz="2000" dirty="0">
                <a:latin typeface="+mn-lt"/>
                <a:ea typeface="+mn-ea"/>
                <a:cs typeface="+mn-cs"/>
              </a:rPr>
              <a:t>=200 </a:t>
            </a:r>
            <a:r>
              <a:rPr lang="en-US" sz="2000" dirty="0" err="1">
                <a:latin typeface="+mn-lt"/>
                <a:ea typeface="+mn-ea"/>
                <a:cs typeface="+mn-cs"/>
              </a:rPr>
              <a:t>GeV</a:t>
            </a:r>
            <a:r>
              <a:rPr lang="en-US" sz="20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9200" y="5943600"/>
            <a:ext cx="61722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Broadening due to combined effects of higher order corrections and </a:t>
            </a:r>
            <a:r>
              <a:rPr lang="en-US" sz="2400" dirty="0" err="1">
                <a:latin typeface="+mn-lt"/>
                <a:ea typeface="+mn-ea"/>
                <a:cs typeface="+mn-cs"/>
              </a:rPr>
              <a:t>hadronization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animBg="1"/>
      <p:bldP spid="29" grpId="0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6061269" y="1417638"/>
            <a:ext cx="3126151" cy="2878699"/>
            <a:chOff x="142405" y="922428"/>
            <a:chExt cx="3126151" cy="28786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405" y="922428"/>
              <a:ext cx="3126151" cy="28786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9591" y="1190981"/>
              <a:ext cx="207302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30 </a:t>
              </a:r>
              <a:r>
                <a:rPr lang="en-US" dirty="0" err="1" smtClean="0"/>
                <a:t>GeV/c</a:t>
              </a:r>
              <a:r>
                <a:rPr lang="en-US" dirty="0" smtClean="0"/>
                <a:t> pi0 Trigger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Quantitative analysis: </a:t>
            </a:r>
            <a:br>
              <a:rPr lang="en-US" dirty="0" smtClean="0"/>
            </a:br>
            <a:r>
              <a:rPr lang="en-US" dirty="0" smtClean="0"/>
              <a:t>tools of heavy-ion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86" y="1591334"/>
            <a:ext cx="6169016" cy="493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Inclusive cross-sections</a:t>
            </a:r>
          </a:p>
          <a:p>
            <a:pPr lvl="1"/>
            <a:r>
              <a:rPr lang="en-US" dirty="0" smtClean="0"/>
              <a:t>Scaling of </a:t>
            </a:r>
            <a:r>
              <a:rPr lang="en-US" dirty="0" err="1" smtClean="0"/>
              <a:t>x</a:t>
            </a:r>
            <a:r>
              <a:rPr lang="en-US" dirty="0" smtClean="0"/>
              <a:t>-section (“</a:t>
            </a:r>
            <a:r>
              <a:rPr lang="en-US" dirty="0" err="1" smtClean="0"/>
              <a:t>Glauber</a:t>
            </a:r>
            <a:r>
              <a:rPr lang="en-US" dirty="0" smtClean="0"/>
              <a:t>”; </a:t>
            </a:r>
          </a:p>
          <a:p>
            <a:pPr lvl="1">
              <a:buNone/>
            </a:pPr>
            <a:r>
              <a:rPr lang="en-US" dirty="0" smtClean="0"/>
              <a:t>						e.g. hard </a:t>
            </a:r>
            <a:r>
              <a:rPr lang="en-US" dirty="0" err="1" smtClean="0"/>
              <a:t>x</a:t>
            </a:r>
            <a:r>
              <a:rPr lang="en-US" dirty="0" smtClean="0"/>
              <a:t>-sec ~ </a:t>
            </a:r>
            <a:r>
              <a:rPr lang="en-US" dirty="0" err="1" smtClean="0"/>
              <a:t>Nbinary</a:t>
            </a:r>
            <a:r>
              <a:rPr lang="en-US" dirty="0" smtClean="0"/>
              <a:t> collisions)</a:t>
            </a:r>
          </a:p>
          <a:p>
            <a:r>
              <a:rPr lang="en-US" dirty="0" smtClean="0"/>
              <a:t>Correlation measurements</a:t>
            </a:r>
          </a:p>
          <a:p>
            <a:pPr lvl="1"/>
            <a:r>
              <a:rPr lang="en-US" dirty="0" smtClean="0"/>
              <a:t>Observable “B” under a condition “A” (trigger)</a:t>
            </a:r>
          </a:p>
          <a:p>
            <a:r>
              <a:rPr lang="en-US" dirty="0" smtClean="0"/>
              <a:t>Control over geometry</a:t>
            </a:r>
          </a:p>
          <a:p>
            <a:pPr lvl="1"/>
            <a:r>
              <a:rPr lang="en-US" dirty="0" smtClean="0"/>
              <a:t>Correlations with reaction plane</a:t>
            </a:r>
          </a:p>
          <a:p>
            <a:r>
              <a:rPr lang="en-US" dirty="0" smtClean="0"/>
              <a:t>Jet quenching</a:t>
            </a:r>
          </a:p>
          <a:p>
            <a:pPr lvl="1"/>
            <a:r>
              <a:rPr lang="en-US" dirty="0" smtClean="0"/>
              <a:t>Geometric biases – use to the extreme</a:t>
            </a:r>
          </a:p>
          <a:p>
            <a:pPr lvl="1"/>
            <a:r>
              <a:rPr lang="en-US" dirty="0" smtClean="0"/>
              <a:t>Color charged probes</a:t>
            </a:r>
          </a:p>
          <a:p>
            <a:pPr lvl="1"/>
            <a:r>
              <a:rPr lang="en-US" dirty="0" smtClean="0"/>
              <a:t>Color neutral probes</a:t>
            </a:r>
          </a:p>
          <a:p>
            <a:r>
              <a:rPr lang="en-US" dirty="0" smtClean="0"/>
              <a:t>“Discovery by/through deviation”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use </a:t>
            </a:r>
            <a:r>
              <a:rPr lang="en-US" dirty="0" err="1" smtClean="0">
                <a:solidFill>
                  <a:srgbClr val="008000"/>
                </a:solidFill>
              </a:rPr>
              <a:t>p-p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-A collisions as references for A-A measured observables</a:t>
            </a:r>
          </a:p>
          <a:p>
            <a:pPr lvl="1"/>
            <a:endParaRPr lang="en-US" dirty="0" smtClean="0"/>
          </a:p>
          <a:p>
            <a:r>
              <a:rPr lang="en-US" sz="3429" dirty="0" smtClean="0">
                <a:solidFill>
                  <a:srgbClr val="FF0000"/>
                </a:solidFill>
              </a:rPr>
              <a:t>Interpretation -&gt; Dependent upon modeling (!)</a:t>
            </a:r>
            <a:endParaRPr lang="en-US" sz="3429" dirty="0">
              <a:solidFill>
                <a:srgbClr val="FF0000"/>
              </a:solidFill>
            </a:endParaRPr>
          </a:p>
        </p:txBody>
      </p:sp>
      <p:pic>
        <p:nvPicPr>
          <p:cNvPr id="9" name="Picture 8" descr="PathLength_cropp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02" y="4296337"/>
            <a:ext cx="2569497" cy="192920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879D-C1CD-1048-870C-3A1C48A1C9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5" descr="tc_R_Ratio_gr_0.eps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609600"/>
            <a:ext cx="4724400" cy="45831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76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Incl. cross-section ratio: </a:t>
            </a:r>
            <a:r>
              <a:rPr lang="en-US" sz="3200" dirty="0" err="1" smtClean="0">
                <a:ea typeface="+mj-ea"/>
                <a:cs typeface="+mj-cs"/>
              </a:rPr>
              <a:t>Au+Au</a:t>
            </a:r>
            <a:r>
              <a:rPr lang="en-US" sz="3200" dirty="0" smtClean="0">
                <a:ea typeface="+mj-ea"/>
                <a:cs typeface="+mj-cs"/>
              </a:rPr>
              <a:t> R=0.2/R=0.4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664C5-A792-174B-81AD-C8D27D88AD3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9942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505450"/>
            <a:ext cx="7543800" cy="10156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Marked suppression of ratio relative to </a:t>
            </a:r>
            <a:r>
              <a:rPr lang="en-US" sz="2000" dirty="0" err="1"/>
              <a:t>p+p</a:t>
            </a:r>
            <a:endParaRPr lang="en-US" sz="20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/>
              <a:t>medium</a:t>
            </a:r>
            <a:r>
              <a:rPr lang="en-US" sz="2000" dirty="0"/>
              <a:t>-induced jet broadening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/>
              <a:t>now</a:t>
            </a:r>
            <a:r>
              <a:rPr lang="en-US" sz="2000" dirty="0"/>
              <a:t> observed with full jets, not </a:t>
            </a:r>
            <a:r>
              <a:rPr lang="en-US" sz="2000" dirty="0" err="1"/>
              <a:t>hadron</a:t>
            </a:r>
            <a:r>
              <a:rPr lang="en-US" sz="2000" dirty="0"/>
              <a:t> correlations </a:t>
            </a:r>
          </a:p>
        </p:txBody>
      </p:sp>
      <p:sp>
        <p:nvSpPr>
          <p:cNvPr id="9" name="Down Arrow 8"/>
          <p:cNvSpPr/>
          <p:nvPr/>
        </p:nvSpPr>
        <p:spPr>
          <a:xfrm>
            <a:off x="3886200" y="2895600"/>
            <a:ext cx="228600" cy="53340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39946" name="Picture 4" descr="ev32-end-full"/>
          <p:cNvPicPr>
            <a:picLocks noChangeAspect="1" noChangeArrowheads="1"/>
          </p:cNvPicPr>
          <p:nvPr/>
        </p:nvPicPr>
        <p:blipFill>
          <a:blip r:embed="rId3"/>
          <a:srcRect b="6752"/>
          <a:stretch>
            <a:fillRect/>
          </a:stretch>
        </p:blipFill>
        <p:spPr bwMode="auto">
          <a:xfrm>
            <a:off x="6705600" y="1128713"/>
            <a:ext cx="2209800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Rcones.png"/>
          <p:cNvPicPr>
            <a:picLocks noChangeAspect="1"/>
          </p:cNvPicPr>
          <p:nvPr/>
        </p:nvPicPr>
        <p:blipFill>
          <a:blip r:embed="rId4">
            <a:alphaModFix amt="70000"/>
          </a:blip>
          <a:srcRect/>
          <a:stretch>
            <a:fillRect/>
          </a:stretch>
        </p:blipFill>
        <p:spPr bwMode="auto">
          <a:xfrm rot="-2170765">
            <a:off x="6534150" y="936625"/>
            <a:ext cx="15732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2"/>
          <p:cNvPicPr>
            <a:picLocks noChangeAspect="1" noChangeArrowheads="1"/>
          </p:cNvPicPr>
          <p:nvPr/>
        </p:nvPicPr>
        <p:blipFill>
          <a:blip r:embed="rId5"/>
          <a:srcRect t="9395" r="6750"/>
          <a:stretch>
            <a:fillRect/>
          </a:stretch>
        </p:blipFill>
        <p:spPr bwMode="auto">
          <a:xfrm>
            <a:off x="6410325" y="3733800"/>
            <a:ext cx="2505075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696200" y="4038600"/>
            <a:ext cx="609600" cy="609600"/>
            <a:chOff x="7696200" y="4038600"/>
            <a:chExt cx="609600" cy="609600"/>
          </a:xfrm>
        </p:grpSpPr>
        <p:sp>
          <p:nvSpPr>
            <p:cNvPr id="17" name="Oval 16"/>
            <p:cNvSpPr/>
            <p:nvPr/>
          </p:nvSpPr>
          <p:spPr>
            <a:xfrm>
              <a:off x="7696200" y="4038600"/>
              <a:ext cx="609600" cy="228600"/>
            </a:xfrm>
            <a:prstGeom prst="ellips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19" name="Straight Connector 18"/>
            <p:cNvCxnSpPr>
              <a:stCxn id="17" idx="2"/>
            </p:cNvCxnSpPr>
            <p:nvPr/>
          </p:nvCxnSpPr>
          <p:spPr>
            <a:xfrm rot="10800000" flipH="1" flipV="1">
              <a:off x="7696200" y="4152900"/>
              <a:ext cx="3048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6"/>
            </p:cNvCxnSpPr>
            <p:nvPr/>
          </p:nvCxnSpPr>
          <p:spPr>
            <a:xfrm flipH="1">
              <a:off x="8001000" y="4152900"/>
              <a:ext cx="304800" cy="495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val 39"/>
          <p:cNvSpPr/>
          <p:nvPr/>
        </p:nvSpPr>
        <p:spPr>
          <a:xfrm>
            <a:off x="7848600" y="4102100"/>
            <a:ext cx="381000" cy="15240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5" descr="tc_R_Ratio_gr_0.eps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65200"/>
            <a:ext cx="4648200" cy="4508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ea typeface="+mj-ea"/>
                <a:cs typeface="+mj-cs"/>
              </a:rPr>
              <a:t>Incl. cross-section ratio </a:t>
            </a:r>
            <a:r>
              <a:rPr lang="en-US" sz="3200" dirty="0" err="1" smtClean="0">
                <a:ea typeface="+mj-ea"/>
                <a:cs typeface="+mj-cs"/>
              </a:rPr>
              <a:t>Au+Au</a:t>
            </a:r>
            <a:r>
              <a:rPr lang="en-US" sz="3200" dirty="0" smtClean="0">
                <a:ea typeface="+mj-ea"/>
                <a:cs typeface="+mj-cs"/>
              </a:rPr>
              <a:t>: compare to NLO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0966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904875"/>
            <a:ext cx="3886200" cy="9239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NLO Calculation</a:t>
            </a:r>
          </a:p>
          <a:p>
            <a:pPr>
              <a:defRPr/>
            </a:pPr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B.-W. Zhang and I. Vitev </a:t>
            </a:r>
          </a:p>
          <a:p>
            <a:pPr>
              <a:defRPr/>
            </a:pPr>
            <a:r>
              <a:rPr lang="en-US" sz="18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Phys. Rev. Lett.  104, 132001 (2010)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3656013"/>
            <a:ext cx="3505200" cy="1587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419600" y="1905000"/>
            <a:ext cx="4373563" cy="3095625"/>
            <a:chOff x="4419600" y="2438400"/>
            <a:chExt cx="4374231" cy="3095107"/>
          </a:xfrm>
        </p:grpSpPr>
        <p:pic>
          <p:nvPicPr>
            <p:cNvPr id="40973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2438400"/>
              <a:ext cx="4374231" cy="309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4419600" y="4800205"/>
              <a:ext cx="762116" cy="609498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16200000" flipH="1">
            <a:off x="3467100" y="3924300"/>
            <a:ext cx="1600200" cy="12192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5573872"/>
            <a:ext cx="8534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Stronger broadening seen in measurement than NLO calculation…</a:t>
            </a:r>
          </a:p>
          <a:p>
            <a:pPr lvl="1">
              <a:defRPr/>
            </a:pPr>
            <a:r>
              <a:rPr lang="en-US" sz="2000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>
                <a:latin typeface="Wingdings"/>
                <a:ea typeface="Wingdings"/>
                <a:cs typeface="Wingdings"/>
              </a:rPr>
              <a:t> </a:t>
            </a:r>
            <a:r>
              <a:rPr lang="en-US" sz="2000" dirty="0">
                <a:latin typeface="+mn-lt"/>
                <a:ea typeface="Wingdings"/>
                <a:cs typeface="Wingdings"/>
              </a:rPr>
              <a:t>how to assess </a:t>
            </a:r>
            <a:r>
              <a:rPr lang="en-US" sz="2000" dirty="0" err="1">
                <a:latin typeface="+mn-lt"/>
                <a:ea typeface="+mn-ea"/>
                <a:cs typeface="+mn-cs"/>
              </a:rPr>
              <a:t>hadronization</a:t>
            </a:r>
            <a:r>
              <a:rPr lang="en-US" sz="2000" dirty="0">
                <a:latin typeface="+mn-lt"/>
                <a:ea typeface="+mn-ea"/>
                <a:cs typeface="+mn-cs"/>
              </a:rPr>
              <a:t> effects?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953000" y="5410200"/>
            <a:ext cx="3505200" cy="1588"/>
          </a:xfrm>
          <a:prstGeom prst="line">
            <a:avLst/>
          </a:prstGeom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5BEC3-207F-E64E-82AF-1B46157E445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228600" y="1273175"/>
            <a:ext cx="8610600" cy="544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</a:rPr>
              <a:t>Promises qualitatively new insights into jet quenching and the dynamics of the Quark Gluon Plasma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Study quenching at the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partonic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level </a:t>
            </a:r>
          </a:p>
          <a:p>
            <a:pPr lvl="1"/>
            <a:r>
              <a:rPr lang="en-US" dirty="0" err="1">
                <a:solidFill>
                  <a:srgbClr val="008000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advance over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hadronic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measurements</a:t>
            </a:r>
          </a:p>
          <a:p>
            <a:pPr lvl="1"/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000090"/>
                </a:solidFill>
                <a:latin typeface="Times New Roman" charset="0"/>
              </a:rPr>
              <a:t>New approaches: </a:t>
            </a:r>
            <a:endParaRPr lang="en-US" sz="2000" dirty="0">
              <a:solidFill>
                <a:srgbClr val="000090"/>
              </a:solidFill>
              <a:latin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experiment: jet shapes, energy flow and correlations,…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theory: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N</a:t>
            </a:r>
            <a:r>
              <a:rPr lang="en-US" sz="2000" baseline="30000" dirty="0" err="1">
                <a:solidFill>
                  <a:srgbClr val="000090"/>
                </a:solidFill>
                <a:latin typeface="Times New Roman" charset="0"/>
              </a:rPr>
              <a:t>n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LO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, Monte Carlos, Soft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Colinear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Effective Theory,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AdS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/CFT…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But significant conceptual and technical challenges remain, still very much a work in progress: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requires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close collaboration of experiment and theory 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Jet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Collaboration, TECHQM,…</a:t>
            </a:r>
          </a:p>
          <a:p>
            <a:pPr lvl="1"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Outlook: full jet measurements </a:t>
            </a:r>
            <a:br>
              <a:rPr lang="en-US" smtClean="0"/>
            </a:br>
            <a:r>
              <a:rPr lang="en-US" smtClean="0"/>
              <a:t>in heavy ion collisions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1A117-97CA-744D-A439-3A65FFBE9FF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TextBox 5"/>
          <p:cNvSpPr txBox="1">
            <a:spLocks noChangeArrowheads="1"/>
          </p:cNvSpPr>
          <p:nvPr/>
        </p:nvSpPr>
        <p:spPr bwMode="auto">
          <a:xfrm>
            <a:off x="228600" y="1273175"/>
            <a:ext cx="8610600" cy="544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charset="0"/>
              </a:rPr>
              <a:t>Promises qualitatively new insights into jet quenching and the dynamics of the Quark Gluon Plasma</a:t>
            </a:r>
          </a:p>
          <a:p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Times New Roman" charset="0"/>
              </a:rPr>
              <a:t>Study quenching at the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partonic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level </a:t>
            </a:r>
          </a:p>
          <a:p>
            <a:pPr lvl="1"/>
            <a:r>
              <a:rPr lang="en-US" dirty="0" err="1">
                <a:solidFill>
                  <a:srgbClr val="008000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advance over </a:t>
            </a:r>
            <a:r>
              <a:rPr lang="en-US" dirty="0" err="1">
                <a:solidFill>
                  <a:srgbClr val="008000"/>
                </a:solidFill>
                <a:latin typeface="Times New Roman" charset="0"/>
              </a:rPr>
              <a:t>hadronic</a:t>
            </a:r>
            <a:r>
              <a:rPr lang="en-US" dirty="0">
                <a:solidFill>
                  <a:srgbClr val="008000"/>
                </a:solidFill>
                <a:latin typeface="Times New Roman" charset="0"/>
              </a:rPr>
              <a:t> measurements</a:t>
            </a:r>
          </a:p>
          <a:p>
            <a:pPr lvl="1"/>
            <a:endParaRPr lang="en-US" dirty="0">
              <a:latin typeface="Times New Roman" charset="0"/>
            </a:endParaRPr>
          </a:p>
          <a:p>
            <a:r>
              <a:rPr lang="en-US" dirty="0">
                <a:solidFill>
                  <a:srgbClr val="000090"/>
                </a:solidFill>
                <a:latin typeface="Times New Roman" charset="0"/>
              </a:rPr>
              <a:t>New approaches: </a:t>
            </a:r>
            <a:endParaRPr lang="en-US" sz="2000" dirty="0">
              <a:solidFill>
                <a:srgbClr val="000090"/>
              </a:solidFill>
              <a:latin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experiment: jet shapes, energy flow and correlations,…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theory: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N</a:t>
            </a:r>
            <a:r>
              <a:rPr lang="en-US" sz="2000" baseline="30000" dirty="0" err="1">
                <a:solidFill>
                  <a:srgbClr val="000090"/>
                </a:solidFill>
                <a:latin typeface="Times New Roman" charset="0"/>
              </a:rPr>
              <a:t>n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LO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, Monte Carlos, Soft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Colinear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 Effective Theory, </a:t>
            </a:r>
            <a:r>
              <a:rPr lang="en-US" sz="2000" dirty="0" err="1">
                <a:solidFill>
                  <a:srgbClr val="000090"/>
                </a:solidFill>
                <a:latin typeface="Times New Roman" charset="0"/>
              </a:rPr>
              <a:t>AdS</a:t>
            </a:r>
            <a:r>
              <a:rPr lang="en-US" sz="2000" dirty="0">
                <a:solidFill>
                  <a:srgbClr val="000090"/>
                </a:solidFill>
                <a:latin typeface="Times New Roman" charset="0"/>
              </a:rPr>
              <a:t>/CFT…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Times New Roman" charset="0"/>
              </a:rPr>
              <a:t>But significant conceptual and technical challenges remain, still very much a work in progress: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requires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close collaboration of experiment and theory </a:t>
            </a:r>
          </a:p>
          <a:p>
            <a:pPr lvl="1"/>
            <a:r>
              <a:rPr lang="en-US" dirty="0" err="1">
                <a:solidFill>
                  <a:srgbClr val="FF0000"/>
                </a:solidFill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 err="1">
                <a:solidFill>
                  <a:srgbClr val="FF0000"/>
                </a:solidFill>
                <a:latin typeface="Times New Roman" charset="0"/>
              </a:rPr>
              <a:t>Jet</a:t>
            </a:r>
            <a:r>
              <a:rPr lang="en-US" dirty="0">
                <a:solidFill>
                  <a:srgbClr val="FF0000"/>
                </a:solidFill>
                <a:latin typeface="Times New Roman" charset="0"/>
              </a:rPr>
              <a:t> Collaboration, TECHQM,…</a:t>
            </a:r>
          </a:p>
          <a:p>
            <a:pPr lvl="1">
              <a:buFont typeface="Arial" charset="0"/>
              <a:buChar char="•"/>
            </a:pPr>
            <a:endParaRPr lang="en-US" sz="2000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Outlook: full jet measurements </a:t>
            </a:r>
            <a:br>
              <a:rPr lang="en-US" smtClean="0"/>
            </a:br>
            <a:r>
              <a:rPr lang="en-US" smtClean="0"/>
              <a:t>in heavy ion collisions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1A117-97CA-744D-A439-3A65FFBE9FF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547191"/>
            <a:ext cx="80523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Joern’s</a:t>
            </a:r>
            <a:r>
              <a:rPr lang="en-US" dirty="0" smtClean="0"/>
              <a:t> and Elena’s talks for </a:t>
            </a:r>
            <a:r>
              <a:rPr lang="en-US" dirty="0" err="1" smtClean="0"/>
              <a:t>di</a:t>
            </a:r>
            <a:r>
              <a:rPr lang="en-US" dirty="0" smtClean="0"/>
              <a:t>-jet correlations; jet-</a:t>
            </a:r>
            <a:r>
              <a:rPr lang="en-US" dirty="0" err="1" smtClean="0"/>
              <a:t>hadron</a:t>
            </a:r>
            <a:r>
              <a:rPr lang="en-US" dirty="0" smtClean="0"/>
              <a:t> correlations and more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time allows…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Jets@STAR, Prague,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B9E-008C-F041-B565-211887A534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6061269" y="1417638"/>
            <a:ext cx="3126151" cy="2878699"/>
            <a:chOff x="142405" y="922428"/>
            <a:chExt cx="3126151" cy="28786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405" y="922428"/>
              <a:ext cx="3126151" cy="28786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9591" y="1190981"/>
              <a:ext cx="207302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30 </a:t>
              </a:r>
              <a:r>
                <a:rPr lang="en-US" dirty="0" err="1" smtClean="0"/>
                <a:t>GeV/c</a:t>
              </a:r>
              <a:r>
                <a:rPr lang="en-US" dirty="0" smtClean="0"/>
                <a:t> pi0 Trigger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Pause: Quantitative analysis: </a:t>
            </a:r>
            <a:br>
              <a:rPr lang="en-US" dirty="0" smtClean="0"/>
            </a:br>
            <a:r>
              <a:rPr lang="en-US" dirty="0" smtClean="0"/>
              <a:t>tools of heavy-ion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86" y="1591334"/>
            <a:ext cx="6169016" cy="493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Inclusive cross-sections</a:t>
            </a:r>
          </a:p>
          <a:p>
            <a:pPr lvl="1"/>
            <a:r>
              <a:rPr lang="en-US" dirty="0" smtClean="0"/>
              <a:t>Scaling of </a:t>
            </a:r>
            <a:r>
              <a:rPr lang="en-US" dirty="0" err="1" smtClean="0"/>
              <a:t>x</a:t>
            </a:r>
            <a:r>
              <a:rPr lang="en-US" dirty="0" smtClean="0"/>
              <a:t>-section (“</a:t>
            </a:r>
            <a:r>
              <a:rPr lang="en-US" dirty="0" err="1" smtClean="0"/>
              <a:t>Glauber</a:t>
            </a:r>
            <a:r>
              <a:rPr lang="en-US" dirty="0" smtClean="0"/>
              <a:t>”; </a:t>
            </a:r>
          </a:p>
          <a:p>
            <a:pPr lvl="1">
              <a:buNone/>
            </a:pPr>
            <a:r>
              <a:rPr lang="en-US" dirty="0" smtClean="0"/>
              <a:t>						e.g. hard </a:t>
            </a:r>
            <a:r>
              <a:rPr lang="en-US" dirty="0" err="1" smtClean="0"/>
              <a:t>x</a:t>
            </a:r>
            <a:r>
              <a:rPr lang="en-US" dirty="0" smtClean="0"/>
              <a:t>-sec ~ </a:t>
            </a:r>
            <a:r>
              <a:rPr lang="en-US" dirty="0" err="1" smtClean="0"/>
              <a:t>Nbinary</a:t>
            </a:r>
            <a:r>
              <a:rPr lang="en-US" dirty="0" smtClean="0"/>
              <a:t> collisions)</a:t>
            </a:r>
          </a:p>
          <a:p>
            <a:r>
              <a:rPr lang="en-US" dirty="0" smtClean="0"/>
              <a:t>Correlation measurements</a:t>
            </a:r>
          </a:p>
          <a:p>
            <a:pPr lvl="1"/>
            <a:r>
              <a:rPr lang="en-US" dirty="0" smtClean="0"/>
              <a:t>Observable “B” under a condition “A” (trigger)</a:t>
            </a:r>
          </a:p>
          <a:p>
            <a:r>
              <a:rPr lang="en-US" dirty="0" smtClean="0"/>
              <a:t>Control over geometry</a:t>
            </a:r>
          </a:p>
          <a:p>
            <a:pPr lvl="1"/>
            <a:r>
              <a:rPr lang="en-US" dirty="0" smtClean="0"/>
              <a:t>Correlations with reaction plane</a:t>
            </a:r>
          </a:p>
          <a:p>
            <a:r>
              <a:rPr lang="en-US" dirty="0" smtClean="0"/>
              <a:t>Jet quenching</a:t>
            </a:r>
          </a:p>
          <a:p>
            <a:pPr lvl="1"/>
            <a:r>
              <a:rPr lang="en-US" dirty="0" smtClean="0"/>
              <a:t>Geometric biases – use to the extreme</a:t>
            </a:r>
          </a:p>
          <a:p>
            <a:pPr lvl="1"/>
            <a:r>
              <a:rPr lang="en-US" dirty="0" smtClean="0"/>
              <a:t>Color charged probes</a:t>
            </a:r>
          </a:p>
          <a:p>
            <a:pPr lvl="1"/>
            <a:r>
              <a:rPr lang="en-US" dirty="0" smtClean="0"/>
              <a:t>Color neutral probes</a:t>
            </a:r>
          </a:p>
          <a:p>
            <a:r>
              <a:rPr lang="en-US" dirty="0" smtClean="0"/>
              <a:t>“Discovery by/through deviation”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use </a:t>
            </a:r>
            <a:r>
              <a:rPr lang="en-US" dirty="0" err="1" smtClean="0">
                <a:solidFill>
                  <a:srgbClr val="008000"/>
                </a:solidFill>
              </a:rPr>
              <a:t>p-p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-A collisions as references for A-A measured observables</a:t>
            </a:r>
          </a:p>
          <a:p>
            <a:pPr lvl="1"/>
            <a:endParaRPr lang="en-US" dirty="0" smtClean="0"/>
          </a:p>
          <a:p>
            <a:r>
              <a:rPr lang="en-US" sz="3429" dirty="0" smtClean="0">
                <a:solidFill>
                  <a:srgbClr val="FF0000"/>
                </a:solidFill>
              </a:rPr>
              <a:t>Interpretation -&gt; Dependent upon modeling (!)</a:t>
            </a:r>
            <a:endParaRPr lang="en-US" sz="3429" dirty="0">
              <a:solidFill>
                <a:srgbClr val="FF0000"/>
              </a:solidFill>
            </a:endParaRPr>
          </a:p>
        </p:txBody>
      </p:sp>
      <p:pic>
        <p:nvPicPr>
          <p:cNvPr id="9" name="Picture 8" descr="PathLength_cropp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02" y="4296337"/>
            <a:ext cx="2569497" cy="192920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879D-C1CD-1048-870C-3A1C48A1C9C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School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6061269" y="1417638"/>
            <a:ext cx="3126151" cy="2878699"/>
            <a:chOff x="142405" y="922428"/>
            <a:chExt cx="3126151" cy="28786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405" y="922428"/>
              <a:ext cx="3126151" cy="28786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29591" y="1190981"/>
              <a:ext cx="207302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30 </a:t>
              </a:r>
              <a:r>
                <a:rPr lang="en-US" dirty="0" err="1" smtClean="0"/>
                <a:t>GeV/c</a:t>
              </a:r>
              <a:r>
                <a:rPr lang="en-US" dirty="0" smtClean="0"/>
                <a:t> pi0 Trigger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Pause: Quantitative analysis: </a:t>
            </a:r>
            <a:br>
              <a:rPr lang="en-US" dirty="0" smtClean="0"/>
            </a:br>
            <a:r>
              <a:rPr lang="en-US" dirty="0" smtClean="0"/>
              <a:t>tools of heavy-ion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86" y="1591334"/>
            <a:ext cx="6169016" cy="49387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Inclusive cross-sections</a:t>
            </a:r>
          </a:p>
          <a:p>
            <a:pPr lvl="1"/>
            <a:r>
              <a:rPr lang="en-US" dirty="0" smtClean="0"/>
              <a:t>Scaling of </a:t>
            </a:r>
            <a:r>
              <a:rPr lang="en-US" dirty="0" err="1" smtClean="0"/>
              <a:t>x</a:t>
            </a:r>
            <a:r>
              <a:rPr lang="en-US" dirty="0" smtClean="0"/>
              <a:t>-section (“</a:t>
            </a:r>
            <a:r>
              <a:rPr lang="en-US" dirty="0" err="1" smtClean="0"/>
              <a:t>Glauber</a:t>
            </a:r>
            <a:r>
              <a:rPr lang="en-US" dirty="0" smtClean="0"/>
              <a:t>”; </a:t>
            </a:r>
          </a:p>
          <a:p>
            <a:pPr lvl="1">
              <a:buNone/>
            </a:pPr>
            <a:r>
              <a:rPr lang="en-US" dirty="0" smtClean="0"/>
              <a:t>						e.g. hard </a:t>
            </a:r>
            <a:r>
              <a:rPr lang="en-US" dirty="0" err="1" smtClean="0"/>
              <a:t>x</a:t>
            </a:r>
            <a:r>
              <a:rPr lang="en-US" dirty="0" smtClean="0"/>
              <a:t>-sec ~ </a:t>
            </a:r>
            <a:r>
              <a:rPr lang="en-US" dirty="0" err="1" smtClean="0"/>
              <a:t>Nbinary</a:t>
            </a:r>
            <a:r>
              <a:rPr lang="en-US" dirty="0" smtClean="0"/>
              <a:t> collisions)</a:t>
            </a:r>
          </a:p>
          <a:p>
            <a:r>
              <a:rPr lang="en-US" dirty="0" smtClean="0"/>
              <a:t>Correlation measurements</a:t>
            </a:r>
          </a:p>
          <a:p>
            <a:pPr lvl="1"/>
            <a:r>
              <a:rPr lang="en-US" dirty="0" smtClean="0"/>
              <a:t>Observable “B” under a condition “A” (trigger)</a:t>
            </a:r>
          </a:p>
          <a:p>
            <a:r>
              <a:rPr lang="en-US" dirty="0" smtClean="0"/>
              <a:t>Control over geometry</a:t>
            </a:r>
          </a:p>
          <a:p>
            <a:pPr lvl="1"/>
            <a:r>
              <a:rPr lang="en-US" dirty="0" smtClean="0"/>
              <a:t>Correlations with reaction plane</a:t>
            </a:r>
          </a:p>
          <a:p>
            <a:r>
              <a:rPr lang="en-US" dirty="0" smtClean="0"/>
              <a:t>Jet quenching</a:t>
            </a:r>
          </a:p>
          <a:p>
            <a:pPr lvl="1"/>
            <a:r>
              <a:rPr lang="en-US" dirty="0" smtClean="0"/>
              <a:t>Geometric biases – use to the extreme</a:t>
            </a:r>
          </a:p>
          <a:p>
            <a:pPr lvl="1"/>
            <a:r>
              <a:rPr lang="en-US" dirty="0" smtClean="0"/>
              <a:t>Color charged probes</a:t>
            </a:r>
          </a:p>
          <a:p>
            <a:pPr lvl="1"/>
            <a:r>
              <a:rPr lang="en-US" dirty="0" smtClean="0"/>
              <a:t>Color neutral probes</a:t>
            </a:r>
          </a:p>
          <a:p>
            <a:r>
              <a:rPr lang="en-US" dirty="0" smtClean="0"/>
              <a:t>“Discovery by/through deviation”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use </a:t>
            </a:r>
            <a:r>
              <a:rPr lang="en-US" dirty="0" err="1" smtClean="0">
                <a:solidFill>
                  <a:srgbClr val="008000"/>
                </a:solidFill>
              </a:rPr>
              <a:t>p-p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-A collisions as references for A-A measured observables</a:t>
            </a:r>
          </a:p>
          <a:p>
            <a:pPr lvl="1"/>
            <a:endParaRPr lang="en-US" dirty="0" smtClean="0"/>
          </a:p>
          <a:p>
            <a:r>
              <a:rPr lang="en-US" sz="3429" dirty="0" smtClean="0">
                <a:solidFill>
                  <a:srgbClr val="FF0000"/>
                </a:solidFill>
              </a:rPr>
              <a:t>Interpretation -&gt; Dependent upon modeling (!)</a:t>
            </a:r>
            <a:endParaRPr lang="en-US" sz="3429" dirty="0">
              <a:solidFill>
                <a:srgbClr val="FF0000"/>
              </a:solidFill>
            </a:endParaRPr>
          </a:p>
        </p:txBody>
      </p:sp>
      <p:pic>
        <p:nvPicPr>
          <p:cNvPr id="9" name="Picture 8" descr="PathLength_cropp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802" y="4296337"/>
            <a:ext cx="2569497" cy="1929202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879D-C1CD-1048-870C-3A1C48A1C9C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JET School</a:t>
            </a:r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122786" y="2420790"/>
            <a:ext cx="5489261" cy="2073412"/>
          </a:xfrm>
          <a:prstGeom prst="frame">
            <a:avLst>
              <a:gd name="adj1" fmla="val 307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 Next generation measurement: </a:t>
            </a:r>
            <a:br>
              <a:rPr lang="en-US" smtClean="0"/>
            </a:br>
            <a:r>
              <a:rPr lang="en-US" smtClean="0"/>
              <a:t>controlled variation of jet path length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9D5A6-E05C-0343-A71C-79C4AFF48C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49158" name="Picture 8" descr="PathLength_croppe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14600"/>
            <a:ext cx="25701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981200"/>
            <a:ext cx="42402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648200"/>
            <a:ext cx="4343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4"/>
          <p:cNvGrpSpPr>
            <a:grpSpLocks/>
          </p:cNvGrpSpPr>
          <p:nvPr/>
        </p:nvGrpSpPr>
        <p:grpSpPr bwMode="auto">
          <a:xfrm rot="3251181">
            <a:off x="5090319" y="457994"/>
            <a:ext cx="1974850" cy="2754312"/>
            <a:chOff x="3394267" y="3405268"/>
            <a:chExt cx="1975867" cy="275359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3799603" y="4383994"/>
              <a:ext cx="1372828" cy="8910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ightning Bolt 13"/>
            <p:cNvSpPr/>
            <p:nvPr/>
          </p:nvSpPr>
          <p:spPr>
            <a:xfrm flipV="1">
              <a:off x="4227128" y="4811563"/>
              <a:ext cx="262073" cy="107922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" name="Lightning Bolt 14"/>
            <p:cNvSpPr/>
            <p:nvPr/>
          </p:nvSpPr>
          <p:spPr>
            <a:xfrm rot="1835793" flipH="1" flipV="1">
              <a:off x="4618209" y="4396544"/>
              <a:ext cx="165185" cy="539609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Oval 15"/>
            <p:cNvSpPr/>
            <p:nvPr/>
          </p:nvSpPr>
          <p:spPr>
            <a:xfrm>
              <a:off x="3938585" y="3929096"/>
              <a:ext cx="1431549" cy="1354104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48000"/>
                  </a:srgbClr>
                </a:gs>
                <a:gs pos="100000">
                  <a:schemeClr val="accent6">
                    <a:tint val="50000"/>
                    <a:shade val="100000"/>
                    <a:satMod val="350000"/>
                    <a:alpha val="24000"/>
                  </a:schemeClr>
                </a:gs>
                <a:gs pos="50000">
                  <a:schemeClr val="accent6">
                    <a:tint val="100000"/>
                    <a:shade val="100000"/>
                    <a:satMod val="130000"/>
                    <a:alpha val="51000"/>
                  </a:schemeClr>
                </a:gs>
                <a:gs pos="75000">
                  <a:schemeClr val="accent6">
                    <a:tint val="100000"/>
                    <a:shade val="100000"/>
                    <a:satMod val="130000"/>
                    <a:alpha val="5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861542" y="3656963"/>
              <a:ext cx="576111" cy="4367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36"/>
            <p:cNvGrpSpPr>
              <a:grpSpLocks/>
            </p:cNvGrpSpPr>
            <p:nvPr/>
          </p:nvGrpSpPr>
          <p:grpSpPr bwMode="auto">
            <a:xfrm rot="-9958847">
              <a:off x="3394267" y="5096716"/>
              <a:ext cx="949250" cy="1062144"/>
              <a:chOff x="6509210" y="3834468"/>
              <a:chExt cx="949250" cy="1062144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rot="5400000" flipH="1" flipV="1">
                <a:off x="6733478" y="4348444"/>
                <a:ext cx="304720" cy="3017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Isosceles Triangle 21"/>
              <p:cNvSpPr/>
              <p:nvPr/>
            </p:nvSpPr>
            <p:spPr>
              <a:xfrm rot="11510406">
                <a:off x="6531757" y="4163242"/>
                <a:ext cx="627386" cy="722123"/>
              </a:xfrm>
              <a:prstGeom prst="triangle">
                <a:avLst>
                  <a:gd name="adj" fmla="val 54396"/>
                </a:avLst>
              </a:prstGeom>
              <a:solidFill>
                <a:schemeClr val="tx2">
                  <a:lumMod val="20000"/>
                  <a:lumOff val="80000"/>
                  <a:alpha val="38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6827044" y="4340198"/>
                <a:ext cx="223778" cy="1318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6200000" flipV="1">
                <a:off x="6732801" y="4409872"/>
                <a:ext cx="182515" cy="9212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22" idx="3"/>
              </p:cNvCxnSpPr>
              <p:nvPr/>
            </p:nvCxnSpPr>
            <p:spPr>
              <a:xfrm rot="15358847">
                <a:off x="6622149" y="4316653"/>
                <a:ext cx="458667" cy="1842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927552" y="4105133"/>
                <a:ext cx="304957" cy="634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 rot="9958847">
                <a:off x="6555754" y="3827289"/>
                <a:ext cx="705213" cy="399945"/>
              </a:xfrm>
              <a:prstGeom prst="rect">
                <a:avLst/>
              </a:prstGeom>
              <a:noFill/>
              <a:effectLst>
                <a:outerShdw blurRad="50800" dist="38100" dir="5400000">
                  <a:srgbClr val="000000">
                    <a:alpha val="43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latin typeface="Arial" pitchFamily="34" charset="0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7620803">
                <a:off x="7083523" y="4324917"/>
                <a:ext cx="431687" cy="3700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effectLst>
                      <a:outerShdw blurRad="50800" dist="38100" dir="5400000">
                        <a:srgbClr val="000000">
                          <a:alpha val="43000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Jet</a:t>
                </a:r>
              </a:p>
            </p:txBody>
          </p:sp>
        </p:grpSp>
        <p:sp>
          <p:nvSpPr>
            <p:cNvPr id="19" name="Sun 18"/>
            <p:cNvSpPr/>
            <p:nvPr/>
          </p:nvSpPr>
          <p:spPr>
            <a:xfrm>
              <a:off x="4812139" y="3954123"/>
              <a:ext cx="318661" cy="345139"/>
            </a:xfrm>
            <a:prstGeom prst="sun">
              <a:avLst>
                <a:gd name="adj" fmla="val 31576"/>
              </a:avLst>
            </a:prstGeom>
            <a:solidFill>
              <a:srgbClr val="FFFF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12139" y="3405268"/>
              <a:ext cx="496631" cy="368033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50800" dist="38100" dir="8100000" algn="bl">
                      <a:srgbClr val="000000">
                        <a:alpha val="43000"/>
                      </a:srgbClr>
                    </a:outerShdw>
                  </a:effectLst>
                  <a:latin typeface="Symbol" charset="2"/>
                  <a:ea typeface="+mn-ea"/>
                  <a:cs typeface="Symbol" charset="2"/>
                </a:rPr>
                <a:t>p</a:t>
              </a:r>
              <a:r>
                <a:rPr lang="en-US" baseline="30000" dirty="0">
                  <a:effectLst>
                    <a:outerShdw blurRad="50800" dist="38100" dir="8100000" algn="bl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620000" y="1143000"/>
            <a:ext cx="1004888" cy="461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trigger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17575" y="1443038"/>
            <a:ext cx="3044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Calculation: </a:t>
            </a:r>
            <a:r>
              <a:rPr lang="en-US" dirty="0" err="1">
                <a:latin typeface="+mn-lt"/>
                <a:ea typeface="+mn-ea"/>
                <a:cs typeface="+mn-cs"/>
              </a:rPr>
              <a:t>qPYTHIA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5562600"/>
            <a:ext cx="441325" cy="36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77200" y="5638800"/>
            <a:ext cx="441325" cy="369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2650"/>
          </a:xfrm>
        </p:spPr>
        <p:txBody>
          <a:bodyPr/>
          <a:lstStyle/>
          <a:p>
            <a:r>
              <a:rPr lang="en-US" smtClean="0"/>
              <a:t>STAR Au+Au: hadron-jet correlation</a:t>
            </a:r>
          </a:p>
        </p:txBody>
      </p: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361F1-400A-F746-A7A9-D59FAADFA7B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93663" y="1125538"/>
            <a:ext cx="3097212" cy="31384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/>
              <a:t>high </a:t>
            </a:r>
            <a:r>
              <a:rPr lang="en-US" sz="1800" b="1" dirty="0" err="1"/>
              <a:t>p</a:t>
            </a:r>
            <a:r>
              <a:rPr lang="en-US" sz="1800" b="1" baseline="-25000" dirty="0" err="1"/>
              <a:t>T</a:t>
            </a:r>
            <a:r>
              <a:rPr lang="en-US" sz="1800" b="1" dirty="0"/>
              <a:t> </a:t>
            </a:r>
            <a:r>
              <a:rPr lang="en-US" sz="1800" b="1" dirty="0" err="1"/>
              <a:t>dihadrons</a:t>
            </a:r>
            <a:r>
              <a:rPr lang="en-US" sz="1800" b="1" dirty="0"/>
              <a:t>: </a:t>
            </a:r>
          </a:p>
          <a:p>
            <a:pPr algn="ctr">
              <a:defRPr/>
            </a:pPr>
            <a:r>
              <a:rPr lang="en-US" sz="1800" b="1" dirty="0"/>
              <a:t>bias towards non-interacting jet population</a:t>
            </a:r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  <a:p>
            <a:pPr algn="ctr">
              <a:defRPr/>
            </a:pPr>
            <a:endParaRPr lang="en-US" sz="1800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31763" y="2038350"/>
            <a:ext cx="2995612" cy="2243138"/>
            <a:chOff x="4080" y="2832"/>
            <a:chExt cx="1248" cy="1287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4080" y="2832"/>
              <a:ext cx="1248" cy="1248"/>
              <a:chOff x="2639" y="2640"/>
              <a:chExt cx="932" cy="1036"/>
            </a:xfrm>
          </p:grpSpPr>
          <p:pic>
            <p:nvPicPr>
              <p:cNvPr id="50215" name="Picture 23" descr="highpt_corr"/>
              <p:cNvPicPr>
                <a:picLocks noChangeAspect="1" noChangeArrowheads="1"/>
              </p:cNvPicPr>
              <p:nvPr/>
            </p:nvPicPr>
            <p:blipFill>
              <a:blip r:embed="rId3"/>
              <a:srcRect l="66377" t="63469" r="4715"/>
              <a:stretch>
                <a:fillRect/>
              </a:stretch>
            </p:blipFill>
            <p:spPr bwMode="auto">
              <a:xfrm>
                <a:off x="2639" y="2640"/>
                <a:ext cx="932" cy="10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216" name="Rectangle 24"/>
              <p:cNvSpPr>
                <a:spLocks noChangeArrowheads="1"/>
              </p:cNvSpPr>
              <p:nvPr/>
            </p:nvSpPr>
            <p:spPr bwMode="auto">
              <a:xfrm>
                <a:off x="2736" y="2736"/>
                <a:ext cx="720" cy="9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 sz="1800"/>
              </a:p>
            </p:txBody>
          </p:sp>
        </p:grpSp>
        <p:sp>
          <p:nvSpPr>
            <p:cNvPr id="50213" name="Oval 25"/>
            <p:cNvSpPr>
              <a:spLocks noChangeArrowheads="1"/>
            </p:cNvSpPr>
            <p:nvPr/>
          </p:nvSpPr>
          <p:spPr bwMode="auto">
            <a:xfrm>
              <a:off x="4752" y="3456"/>
              <a:ext cx="528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 sz="1800"/>
            </a:p>
          </p:txBody>
        </p:sp>
        <p:sp>
          <p:nvSpPr>
            <p:cNvPr id="50214" name="Text Box 26"/>
            <p:cNvSpPr txBox="1">
              <a:spLocks noChangeArrowheads="1"/>
            </p:cNvSpPr>
            <p:nvPr/>
          </p:nvSpPr>
          <p:spPr bwMode="auto">
            <a:xfrm>
              <a:off x="4560" y="3889"/>
              <a:ext cx="278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Symbol" charset="2"/>
                </a:rPr>
                <a:t>Df</a:t>
              </a:r>
            </a:p>
          </p:txBody>
        </p:sp>
      </p:grpSp>
      <p:pic>
        <p:nvPicPr>
          <p:cNvPr id="50182" name="Picture 57" descr="iaasche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1550" y="1084921"/>
            <a:ext cx="263525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1283921" y="5257800"/>
            <a:ext cx="632544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Event selection maximizes recoil path length distribution </a:t>
            </a:r>
            <a:r>
              <a:rPr lang="en-US" dirty="0" smtClean="0"/>
              <a:t>in matter</a:t>
            </a:r>
            <a:endParaRPr lang="en-US" dirty="0"/>
          </a:p>
        </p:txBody>
      </p:sp>
      <p:pic>
        <p:nvPicPr>
          <p:cNvPr id="65" name="Picture 64" descr="noni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388" y="2198526"/>
            <a:ext cx="919724" cy="1194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85" name="TextBox 65"/>
          <p:cNvSpPr txBox="1">
            <a:spLocks noChangeArrowheads="1"/>
          </p:cNvSpPr>
          <p:nvPr/>
        </p:nvSpPr>
        <p:spPr bwMode="auto">
          <a:xfrm rot="-5400000">
            <a:off x="-531812" y="2898775"/>
            <a:ext cx="1758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Conditional yield</a:t>
            </a:r>
          </a:p>
        </p:txBody>
      </p:sp>
      <p:sp>
        <p:nvSpPr>
          <p:cNvPr id="50186" name="Footer Placeholder 3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pic>
        <p:nvPicPr>
          <p:cNvPr id="34" name="Picture 33" descr="h-jet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763" y="1135721"/>
            <a:ext cx="3722688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587750" y="1392896"/>
            <a:ext cx="1976438" cy="2803525"/>
            <a:chOff x="3587855" y="1219200"/>
            <a:chExt cx="1975867" cy="2803596"/>
          </a:xfrm>
        </p:grpSpPr>
        <p:grpSp>
          <p:nvGrpSpPr>
            <p:cNvPr id="5" name="Group 164"/>
            <p:cNvGrpSpPr>
              <a:grpSpLocks/>
            </p:cNvGrpSpPr>
            <p:nvPr/>
          </p:nvGrpSpPr>
          <p:grpSpPr bwMode="auto">
            <a:xfrm>
              <a:off x="3587855" y="1269206"/>
              <a:ext cx="1975867" cy="2753590"/>
              <a:chOff x="3394267" y="3405268"/>
              <a:chExt cx="1975867" cy="2753590"/>
            </a:xfrm>
          </p:grpSpPr>
          <p:cxnSp>
            <p:nvCxnSpPr>
              <p:cNvPr id="166" name="Straight Arrow Connector 165"/>
              <p:cNvCxnSpPr/>
              <p:nvPr/>
            </p:nvCxnSpPr>
            <p:spPr>
              <a:xfrm rot="5400000">
                <a:off x="3800334" y="4384128"/>
                <a:ext cx="1373223" cy="89033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Lightning Bolt 166"/>
              <p:cNvSpPr/>
              <p:nvPr/>
            </p:nvSpPr>
            <p:spPr>
              <a:xfrm flipV="1">
                <a:off x="4230638" y="4823737"/>
                <a:ext cx="263449" cy="107953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68" name="Lightning Bolt 167"/>
              <p:cNvSpPr/>
              <p:nvPr/>
            </p:nvSpPr>
            <p:spPr>
              <a:xfrm rot="1835793" flipH="1" flipV="1">
                <a:off x="4619463" y="4404626"/>
                <a:ext cx="165052" cy="539764"/>
              </a:xfrm>
              <a:prstGeom prst="lightningBol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938585" y="3929096"/>
                <a:ext cx="1431549" cy="1354104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alpha val="48000"/>
                    </a:srgbClr>
                  </a:gs>
                  <a:gs pos="100000">
                    <a:schemeClr val="accent6">
                      <a:tint val="50000"/>
                      <a:shade val="100000"/>
                      <a:satMod val="350000"/>
                      <a:alpha val="24000"/>
                    </a:schemeClr>
                  </a:gs>
                  <a:gs pos="50000">
                    <a:schemeClr val="accent6">
                      <a:tint val="100000"/>
                      <a:shade val="100000"/>
                      <a:satMod val="130000"/>
                      <a:alpha val="51000"/>
                    </a:schemeClr>
                  </a:gs>
                  <a:gs pos="75000">
                    <a:schemeClr val="accent6">
                      <a:tint val="100000"/>
                      <a:shade val="100000"/>
                      <a:satMod val="130000"/>
                      <a:alpha val="56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cxnSp>
            <p:nvCxnSpPr>
              <p:cNvPr id="170" name="Straight Arrow Connector 169"/>
              <p:cNvCxnSpPr/>
              <p:nvPr/>
            </p:nvCxnSpPr>
            <p:spPr>
              <a:xfrm rot="5400000" flipH="1" flipV="1">
                <a:off x="4862984" y="3657757"/>
                <a:ext cx="576277" cy="43802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36"/>
              <p:cNvGrpSpPr>
                <a:grpSpLocks/>
              </p:cNvGrpSpPr>
              <p:nvPr/>
            </p:nvGrpSpPr>
            <p:grpSpPr bwMode="auto">
              <a:xfrm rot="-9958847">
                <a:off x="3394267" y="5096714"/>
                <a:ext cx="949250" cy="1062144"/>
                <a:chOff x="6509210" y="3834468"/>
                <a:chExt cx="949250" cy="1062144"/>
              </a:xfrm>
            </p:grpSpPr>
            <p:cxnSp>
              <p:nvCxnSpPr>
                <p:cNvPr id="174" name="Straight Arrow Connector 173"/>
                <p:cNvCxnSpPr/>
                <p:nvPr/>
              </p:nvCxnSpPr>
              <p:spPr>
                <a:xfrm rot="5400000" flipH="1" flipV="1">
                  <a:off x="6728554" y="4347482"/>
                  <a:ext cx="304808" cy="3015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5" name="Isosceles Triangle 174"/>
                <p:cNvSpPr/>
                <p:nvPr/>
              </p:nvSpPr>
              <p:spPr>
                <a:xfrm rot="11510406">
                  <a:off x="6528687" y="4166537"/>
                  <a:ext cx="620533" cy="723918"/>
                </a:xfrm>
                <a:prstGeom prst="triangle">
                  <a:avLst>
                    <a:gd name="adj" fmla="val 54396"/>
                  </a:avLst>
                </a:prstGeom>
                <a:solidFill>
                  <a:schemeClr val="tx2">
                    <a:lumMod val="20000"/>
                    <a:lumOff val="80000"/>
                    <a:alpha val="38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cxnSp>
              <p:nvCxnSpPr>
                <p:cNvPr id="176" name="Straight Arrow Connector 175"/>
                <p:cNvCxnSpPr/>
                <p:nvPr/>
              </p:nvCxnSpPr>
              <p:spPr>
                <a:xfrm rot="5400000" flipH="1" flipV="1">
                  <a:off x="6818483" y="4344071"/>
                  <a:ext cx="223844" cy="13172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/>
                <p:nvPr/>
              </p:nvCxnSpPr>
              <p:spPr>
                <a:xfrm rot="16200000" flipV="1">
                  <a:off x="6719781" y="4419896"/>
                  <a:ext cx="182567" cy="920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>
                  <a:endCxn id="175" idx="3"/>
                </p:cNvCxnSpPr>
                <p:nvPr/>
              </p:nvCxnSpPr>
              <p:spPr>
                <a:xfrm rot="15358847">
                  <a:off x="6614011" y="4333067"/>
                  <a:ext cx="458800" cy="1840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/>
                <p:nvPr/>
              </p:nvCxnSpPr>
              <p:spPr>
                <a:xfrm>
                  <a:off x="6919203" y="4101576"/>
                  <a:ext cx="304712" cy="635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TextBox 179"/>
                <p:cNvSpPr txBox="1"/>
                <p:nvPr/>
              </p:nvSpPr>
              <p:spPr>
                <a:xfrm rot="9958847">
                  <a:off x="6551469" y="3824860"/>
                  <a:ext cx="703059" cy="400060"/>
                </a:xfrm>
                <a:prstGeom prst="rect">
                  <a:avLst/>
                </a:prstGeom>
                <a:noFill/>
                <a:effectLst>
                  <a:outerShdw blurRad="50800" dist="38100" dir="5400000">
                    <a:srgbClr val="000000">
                      <a:alpha val="43000"/>
                    </a:srgbClr>
                  </a:outerShdw>
                </a:effec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dirty="0">
                      <a:latin typeface="Arial" pitchFamily="34" charset="0"/>
                      <a:ea typeface="+mn-ea"/>
                      <a:cs typeface="+mn-cs"/>
                    </a:rPr>
                    <a:t>R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 rot="7620803">
                  <a:off x="7066091" y="4320466"/>
                  <a:ext cx="431811" cy="36819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dirty="0">
                      <a:effectLst>
                        <a:outerShdw blurRad="50800" dist="38100" dir="5400000">
                          <a:srgbClr val="000000">
                            <a:alpha val="43000"/>
                          </a:srgbClr>
                        </a:outerShdw>
                      </a:effectLst>
                      <a:latin typeface="Arial" pitchFamily="34" charset="0"/>
                      <a:ea typeface="+mn-ea"/>
                      <a:cs typeface="+mn-cs"/>
                    </a:rPr>
                    <a:t>Jet</a:t>
                  </a:r>
                </a:p>
              </p:txBody>
            </p:sp>
          </p:grpSp>
          <p:sp>
            <p:nvSpPr>
              <p:cNvPr id="172" name="Sun 171"/>
              <p:cNvSpPr/>
              <p:nvPr/>
            </p:nvSpPr>
            <p:spPr>
              <a:xfrm>
                <a:off x="4812139" y="3954123"/>
                <a:ext cx="318661" cy="345139"/>
              </a:xfrm>
              <a:prstGeom prst="sun">
                <a:avLst>
                  <a:gd name="adj" fmla="val 31576"/>
                </a:avLst>
              </a:prstGeom>
              <a:solidFill>
                <a:srgbClr val="FFFF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4812139" y="3405268"/>
                <a:ext cx="496631" cy="368033"/>
              </a:xfrm>
              <a:prstGeom prst="rect">
                <a:avLst/>
              </a:prstGeom>
              <a:noFill/>
            </p:spPr>
            <p:txBody>
              <a:bodyPr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defRPr/>
                </a:pPr>
                <a:r>
                  <a:rPr lang="en-US" dirty="0">
                    <a:effectLst>
                      <a:outerShdw blurRad="50800" dist="38100" dir="8100000" algn="bl">
                        <a:srgbClr val="000000">
                          <a:alpha val="43000"/>
                        </a:srgbClr>
                      </a:outerShdw>
                    </a:effectLst>
                    <a:latin typeface="Symbol" charset="2"/>
                    <a:ea typeface="+mn-ea"/>
                    <a:cs typeface="Symbol" charset="2"/>
                  </a:rPr>
                  <a:t>p</a:t>
                </a:r>
                <a:r>
                  <a:rPr lang="en-US" baseline="30000" dirty="0">
                    <a:effectLst>
                      <a:outerShdw blurRad="50800" dist="38100" dir="8100000" algn="bl">
                        <a:srgbClr val="000000">
                          <a:alpha val="43000"/>
                        </a:srgbClr>
                      </a:outerShdw>
                    </a:effectLst>
                    <a:latin typeface="Arial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948114" y="1219200"/>
              <a:ext cx="1004597" cy="4619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  <a:ea typeface="+mn-ea"/>
                  <a:cs typeface="+mn-cs"/>
                </a:rPr>
                <a:t>trigger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838200"/>
          </a:xfrm>
        </p:spPr>
        <p:txBody>
          <a:bodyPr/>
          <a:lstStyle/>
          <a:p>
            <a:r>
              <a:rPr lang="en-US" dirty="0" smtClean="0"/>
              <a:t>Extra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EA758-4854-B848-9CA1-B7D4E87877C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smtClean="0"/>
              <a:t>Jets at CDF/Tevatron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4114800" cy="293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1143000"/>
            <a:ext cx="4572000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SzPct val="11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GB" dirty="0"/>
              <a:t>Good </a:t>
            </a:r>
            <a:r>
              <a:rPr lang="en-GB" dirty="0">
                <a:noFill/>
              </a:rPr>
              <a:t>agreement</a:t>
            </a:r>
            <a:r>
              <a:rPr lang="en-GB" dirty="0"/>
              <a:t> with NLO </a:t>
            </a:r>
            <a:r>
              <a:rPr lang="en-GB" dirty="0" err="1"/>
              <a:t>pQCD</a:t>
            </a:r>
            <a:endParaRPr lang="en-GB" dirty="0"/>
          </a:p>
          <a:p>
            <a:pPr>
              <a:buSzPct val="11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en-GB" dirty="0"/>
          </a:p>
          <a:p>
            <a:pPr>
              <a:buSzPct val="11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GB" dirty="0"/>
              <a:t>Multiple algorithms give consistent results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52D99-F865-AA4A-A0AE-D21D6EC79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1510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" y="2976563"/>
            <a:ext cx="4714875" cy="386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75" y="2922588"/>
            <a:ext cx="4179888" cy="3859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590800" y="4114800"/>
            <a:ext cx="1219200" cy="381000"/>
          </a:xfrm>
          <a:prstGeom prst="ellipse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6324600" y="3124200"/>
            <a:ext cx="990600" cy="381000"/>
          </a:xfrm>
          <a:prstGeom prst="ellipse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 Jet Reconstruction: the observables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2374" y="1069430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Primary observables (jets):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Cross sections </a:t>
            </a:r>
            <a:r>
              <a:rPr lang="en-US" sz="2400" dirty="0" err="1" smtClean="0">
                <a:latin typeface="+mn-lt"/>
              </a:rPr>
              <a:t>vs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p+p</a:t>
            </a:r>
            <a:endParaRPr lang="en-US" sz="2400" dirty="0" smtClean="0">
              <a:latin typeface="+mn-lt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Cross sections </a:t>
            </a:r>
            <a:r>
              <a:rPr lang="en-US" sz="2400" dirty="0" err="1" smtClean="0">
                <a:latin typeface="+mn-lt"/>
              </a:rPr>
              <a:t>vs</a:t>
            </a:r>
            <a:r>
              <a:rPr lang="en-US" sz="2400" dirty="0" smtClean="0">
                <a:latin typeface="+mn-lt"/>
              </a:rPr>
              <a:t> R: Energy redistribution (aka jet broadening)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h+jet</a:t>
            </a:r>
            <a:r>
              <a:rPr lang="en-US" sz="2400" dirty="0" smtClean="0">
                <a:latin typeface="+mn-lt"/>
              </a:rPr>
              <a:t> and </a:t>
            </a:r>
            <a:r>
              <a:rPr lang="en-US" sz="2400" dirty="0" err="1" smtClean="0">
                <a:latin typeface="+mn-lt"/>
              </a:rPr>
              <a:t>jet+jet</a:t>
            </a:r>
            <a:r>
              <a:rPr lang="en-US" sz="2400" dirty="0" smtClean="0">
                <a:latin typeface="+mn-lt"/>
              </a:rPr>
              <a:t> coincidences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subjet</a:t>
            </a:r>
            <a:r>
              <a:rPr lang="en-US" sz="2400" dirty="0" smtClean="0">
                <a:latin typeface="+mn-lt"/>
              </a:rPr>
              <a:t> distributions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....</a:t>
            </a:r>
          </a:p>
          <a:p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Secondary observables (hadrons):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longitudinal momentum distributions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 Transverse momentum distributions (</a:t>
            </a:r>
            <a:r>
              <a:rPr lang="en-US" sz="2400" dirty="0" err="1" smtClean="0">
                <a:latin typeface="+mn-lt"/>
              </a:rPr>
              <a:t>j</a:t>
            </a:r>
            <a:r>
              <a:rPr lang="en-US" sz="2400" baseline="-25000" dirty="0" err="1" smtClean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)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latin typeface="+mn-lt"/>
              </a:rPr>
              <a:t>…..</a:t>
            </a:r>
          </a:p>
          <a:p>
            <a:endParaRPr lang="en-US" sz="24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515" y="2473057"/>
            <a:ext cx="358828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smtClean="0"/>
              <a:t>Note: in HI collisions we should very little rely on kinematics since E is smeared. Counting is more robust!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Systematic Corrections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7454A-8995-EB40-8522-C063D533387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5425" y="979488"/>
            <a:ext cx="8918575" cy="587851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Trigger corrections: 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 err="1">
                <a:latin typeface="+mn-lt"/>
                <a:ea typeface="+mn-ea"/>
                <a:cs typeface="+mn-cs"/>
              </a:rPr>
              <a:t>p+p</a:t>
            </a:r>
            <a:r>
              <a:rPr lang="en-US" sz="2800" dirty="0">
                <a:latin typeface="+mn-lt"/>
                <a:ea typeface="+mn-ea"/>
                <a:cs typeface="+mn-cs"/>
              </a:rPr>
              <a:t> trigger bias correction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8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p+p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Jet patch trigger efficiency</a:t>
            </a:r>
            <a:endParaRPr lang="en-US" sz="2800" dirty="0">
              <a:latin typeface="+mn-lt"/>
              <a:ea typeface="+mn-ea"/>
              <a:cs typeface="+mn-cs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Particle level corrections: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Detector effects: efficiency and </a:t>
            </a:r>
            <a:r>
              <a:rPr lang="en-US" sz="2900" dirty="0" err="1">
                <a:latin typeface="+mn-lt"/>
                <a:ea typeface="+mn-ea"/>
                <a:cs typeface="+mn-cs"/>
              </a:rPr>
              <a:t>pT</a:t>
            </a:r>
            <a:r>
              <a:rPr lang="en-US" sz="2900" dirty="0">
                <a:latin typeface="+mn-lt"/>
                <a:ea typeface="+mn-ea"/>
                <a:cs typeface="+mn-cs"/>
              </a:rPr>
              <a:t> resolution</a:t>
            </a:r>
          </a:p>
          <a:p>
            <a:pPr marL="742950" lvl="1" indent="-28575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“Double* counting” of particle energies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* electrons: - double; hadrons: - showering corrections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All towers matched to primary tracks are removed from the analysis 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latin typeface="+mn-lt"/>
                <a:ea typeface="+mn-ea"/>
                <a:cs typeface="+mn-cs"/>
              </a:rPr>
              <a:t>Jet level corrections: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Spectrum shift:</a:t>
            </a:r>
          </a:p>
          <a:p>
            <a:pPr marL="1600200" lvl="3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Unobserved energy</a:t>
            </a:r>
          </a:p>
          <a:p>
            <a:pPr marL="1600200" lvl="3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TPC tracking efficiency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BEMC calibration (dominant uncertainty in </a:t>
            </a:r>
            <a:r>
              <a:rPr lang="en-US" sz="29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p+p</a:t>
            </a:r>
            <a:r>
              <a:rPr lang="en-US" sz="29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>
                <a:latin typeface="+mn-lt"/>
                <a:ea typeface="+mn-ea"/>
                <a:cs typeface="+mn-cs"/>
              </a:rPr>
              <a:t>Jet </a:t>
            </a:r>
            <a:r>
              <a:rPr lang="en-US" sz="2900" dirty="0" err="1">
                <a:latin typeface="+mn-lt"/>
                <a:ea typeface="+mn-ea"/>
                <a:cs typeface="+mn-cs"/>
              </a:rPr>
              <a:t>pT</a:t>
            </a:r>
            <a:r>
              <a:rPr lang="en-US" sz="2900" dirty="0">
                <a:latin typeface="+mn-lt"/>
                <a:ea typeface="+mn-ea"/>
                <a:cs typeface="+mn-cs"/>
              </a:rPr>
              <a:t> resolution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9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Underlying event (dominant uncertainty in </a:t>
            </a:r>
            <a:r>
              <a:rPr lang="en-US" sz="29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Au+Au</a:t>
            </a:r>
            <a:r>
              <a:rPr lang="en-US" sz="29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143000" lvl="2" indent="-2286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Full assessment of jet energy scale uncertainties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3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Data driven correction scheme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Weak model dependence: only for single-particle response, </a:t>
            </a:r>
            <a:r>
              <a:rPr lang="en-US" sz="3200" dirty="0" err="1">
                <a:solidFill>
                  <a:srgbClr val="008000"/>
                </a:solidFill>
                <a:latin typeface="+mn-lt"/>
                <a:ea typeface="+mn-ea"/>
                <a:cs typeface="+mn-cs"/>
              </a:rPr>
              <a:t>p+p</a:t>
            </a: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 trigger response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200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No dependence on quenching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D51F926-9E8A-2742-BC18-A786DC6441A4}" type="slidenum">
              <a:rPr lang="en-US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299" name="Line 1"/>
          <p:cNvSpPr>
            <a:spLocks noChangeShapeType="1"/>
          </p:cNvSpPr>
          <p:nvPr/>
        </p:nvSpPr>
        <p:spPr bwMode="auto">
          <a:xfrm rot="10800000" flipH="1">
            <a:off x="357188" y="600075"/>
            <a:ext cx="85439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Rectangle 2"/>
          <p:cNvSpPr>
            <a:spLocks/>
          </p:cNvSpPr>
          <p:nvPr/>
        </p:nvSpPr>
        <p:spPr bwMode="auto">
          <a:xfrm>
            <a:off x="152400" y="6608763"/>
            <a:ext cx="49022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39688"/>
            <a:r>
              <a:rPr lang="en-US" sz="7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Jörn Putschke, INT 2010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16994"/>
          <a:lstStyle/>
          <a:p>
            <a:pPr marL="39688"/>
            <a:r>
              <a:rPr lang="en-US"/>
              <a:t>JH: Away-side D</a:t>
            </a:r>
            <a:r>
              <a:rPr lang="en-US" baseline="-6000"/>
              <a:t>AA </a:t>
            </a:r>
            <a:r>
              <a:rPr lang="en-US"/>
              <a:t>vs jet energy</a:t>
            </a:r>
            <a:r>
              <a:rPr lang="en-US" baseline="-6000"/>
              <a:t> </a:t>
            </a:r>
          </a:p>
        </p:txBody>
      </p:sp>
      <p:sp>
        <p:nvSpPr>
          <p:cNvPr id="55302" name="Rectangle 7"/>
          <p:cNvSpPr>
            <a:spLocks/>
          </p:cNvSpPr>
          <p:nvPr/>
        </p:nvSpPr>
        <p:spPr bwMode="auto">
          <a:xfrm>
            <a:off x="1911350" y="4813300"/>
            <a:ext cx="5313363" cy="1044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39688">
              <a:spcBef>
                <a:spcPts val="913"/>
              </a:spcBef>
            </a:pPr>
            <a:r>
              <a:rPr lang="en-US" sz="14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Away-side yields enhancement/suppression not fully balanced, more energy at low p</a:t>
            </a:r>
            <a:r>
              <a:rPr lang="en-US" sz="1400" b="1" baseline="-6000">
                <a:latin typeface="Helvetica" charset="0"/>
                <a:ea typeface="Helvetica" charset="0"/>
                <a:cs typeface="Helvetica" charset="0"/>
                <a:sym typeface="Helvetica" charset="0"/>
              </a:rPr>
              <a:t>T</a:t>
            </a:r>
            <a:r>
              <a:rPr lang="en-US" sz="14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 in Au+Au</a:t>
            </a:r>
            <a:r>
              <a:rPr lang="en-US" sz="1400" b="1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</a:t>
            </a:r>
          </a:p>
          <a:p>
            <a:pPr marL="39688">
              <a:spcBef>
                <a:spcPts val="913"/>
              </a:spcBef>
            </a:pPr>
            <a:r>
              <a:rPr lang="en-US" sz="1400" b="1" u="sng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But</a:t>
            </a:r>
            <a:r>
              <a:rPr lang="en-US" sz="1400" b="1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significant amount of energy ~3-4 GeV at </a:t>
            </a:r>
            <a:br>
              <a:rPr lang="en-US" sz="1400" b="1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n-US" sz="1400" b="1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low p</a:t>
            </a:r>
            <a:r>
              <a:rPr lang="en-US" sz="1400" b="1" baseline="-6000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</a:t>
            </a:r>
            <a:r>
              <a:rPr lang="en-US" sz="1400" b="1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compensated by high-p</a:t>
            </a:r>
            <a:r>
              <a:rPr lang="en-US" sz="1400" b="1" baseline="-6000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</a:t>
            </a:r>
            <a:r>
              <a:rPr lang="en-US" sz="1400" b="1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suppression!</a:t>
            </a:r>
          </a:p>
        </p:txBody>
      </p:sp>
      <p:graphicFrame>
        <p:nvGraphicFramePr>
          <p:cNvPr id="4104" name="Group 8"/>
          <p:cNvGraphicFramePr>
            <a:graphicFrameLocks noGrp="1"/>
          </p:cNvGraphicFramePr>
          <p:nvPr/>
        </p:nvGraphicFramePr>
        <p:xfrm>
          <a:off x="5803900" y="2232025"/>
          <a:ext cx="2777132" cy="946548"/>
        </p:xfrm>
        <a:graphic>
          <a:graphicData uri="http://schemas.openxmlformats.org/drawingml/2006/table">
            <a:tbl>
              <a:tblPr/>
              <a:tblGrid>
                <a:gridCol w="1388566"/>
                <a:gridCol w="1388566"/>
              </a:tblGrid>
              <a:tr h="236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-128"/>
                          <a:cs typeface="ヒラギノ角ゴ ProN W6" charset="-128"/>
                          <a:sym typeface="Helvetica" charset="0"/>
                        </a:rPr>
                        <a:t>Jet energy [GeV]</a:t>
                      </a:r>
                    </a:p>
                  </a:txBody>
                  <a:tcPr marL="35719" marR="35719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ヒラギノ角ゴ ProN W6" charset="-128"/>
                          <a:cs typeface="ヒラギノ角ゴ ProN W6" charset="-128"/>
                          <a:sym typeface="Helvetica" charset="0"/>
                        </a:rPr>
                        <a:t>ΔB [GeV] (stat. only)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36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10-15</a:t>
                      </a:r>
                    </a:p>
                  </a:txBody>
                  <a:tcPr marL="35719" marR="35719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2.3 +- 0.48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15-20</a:t>
                      </a:r>
                    </a:p>
                  </a:txBody>
                  <a:tcPr marL="35719" marR="35719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1.2 +- 0.64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20-40</a:t>
                      </a:r>
                    </a:p>
                  </a:txBody>
                  <a:tcPr marL="35719" marR="35719" marT="35719" marB="3571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Helvetica" charset="0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1.5 +- 1.2</a:t>
                      </a:r>
                    </a:p>
                  </a:txBody>
                  <a:tcPr marL="35719" marR="35719" marT="35719" marB="3571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20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225" y="804863"/>
            <a:ext cx="2087563" cy="3841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4136" name="Rectangle 40"/>
          <p:cNvSpPr>
            <a:spLocks/>
          </p:cNvSpPr>
          <p:nvPr/>
        </p:nvSpPr>
        <p:spPr bwMode="auto">
          <a:xfrm>
            <a:off x="2652713" y="6134100"/>
            <a:ext cx="3062287" cy="323850"/>
          </a:xfrm>
          <a:prstGeom prst="rect">
            <a:avLst/>
          </a:prstGeom>
          <a:solidFill>
            <a:srgbClr val="8000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50800" dist="50800" dir="2700000" algn="ctr" rotWithShape="0">
              <a:schemeClr val="bg2">
                <a:alpha val="75000"/>
              </a:schemeClr>
            </a:outerShdw>
          </a:effectLst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40182">
              <a:defRPr/>
            </a:pPr>
            <a:r>
              <a:rPr lang="en-US" sz="2100" b="1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Jet-quenching at work !</a:t>
            </a:r>
          </a:p>
        </p:txBody>
      </p:sp>
      <p:pic>
        <p:nvPicPr>
          <p:cNvPr id="55322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50" y="884238"/>
            <a:ext cx="4249738" cy="2047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55323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066800"/>
            <a:ext cx="48260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Jets@STAR, Prague,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0585AD3-B27E-DC43-88ED-C5A0B6B23F9A}" type="slidenum">
              <a:rPr lang="en-US">
                <a:solidFill>
                  <a:srgbClr val="898989"/>
                </a:solidFill>
                <a:ea typeface="ＭＳ Ｐゴシック" charset="-128"/>
                <a:cs typeface="ＭＳ Ｐゴシック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solidFill>
                <a:srgbClr val="89898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7" name="Line 1"/>
          <p:cNvSpPr>
            <a:spLocks noChangeShapeType="1"/>
          </p:cNvSpPr>
          <p:nvPr/>
        </p:nvSpPr>
        <p:spPr bwMode="auto">
          <a:xfrm rot="10800000" flipH="1">
            <a:off x="357188" y="600075"/>
            <a:ext cx="8543925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8" name="Rectangle 2"/>
          <p:cNvSpPr>
            <a:spLocks/>
          </p:cNvSpPr>
          <p:nvPr/>
        </p:nvSpPr>
        <p:spPr bwMode="auto">
          <a:xfrm>
            <a:off x="152400" y="6608763"/>
            <a:ext cx="4902200" cy="17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39688"/>
            <a:r>
              <a:rPr lang="en-US" sz="7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Jörn Putschke, INT 2010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title"/>
          </p:nvPr>
        </p:nvSpPr>
        <p:spPr/>
        <p:txBody>
          <a:bodyPr rIns="116994">
            <a:normAutofit fontScale="90000"/>
          </a:bodyPr>
          <a:lstStyle/>
          <a:p>
            <a:pPr marL="39688"/>
            <a:r>
              <a:rPr lang="en-US"/>
              <a:t>JH: Near-side I</a:t>
            </a:r>
            <a:r>
              <a:rPr lang="en-US" baseline="-6000"/>
              <a:t>AA</a:t>
            </a:r>
            <a:r>
              <a:rPr lang="en-US"/>
              <a:t> and energy balance D</a:t>
            </a:r>
            <a:r>
              <a:rPr lang="en-US" baseline="-6000"/>
              <a:t>AA</a:t>
            </a:r>
            <a:r>
              <a:rPr lang="en-US"/>
              <a:t>...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3825" y="803275"/>
            <a:ext cx="4389438" cy="3154363"/>
            <a:chOff x="0" y="0"/>
            <a:chExt cx="3933" cy="2826"/>
          </a:xfrm>
        </p:grpSpPr>
        <p:pic>
          <p:nvPicPr>
            <p:cNvPr id="5736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933" cy="2826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57370" name="AutoShape 6"/>
            <p:cNvSpPr>
              <a:spLocks/>
            </p:cNvSpPr>
            <p:nvPr/>
          </p:nvSpPr>
          <p:spPr bwMode="auto">
            <a:xfrm rot="-3759008">
              <a:off x="1433" y="949"/>
              <a:ext cx="639" cy="1703"/>
            </a:xfrm>
            <a:custGeom>
              <a:avLst/>
              <a:gdLst>
                <a:gd name="T0" fmla="*/ 0 w 19679"/>
                <a:gd name="T1" fmla="*/ 0 h 19679"/>
                <a:gd name="T2" fmla="*/ 0 60000 65536"/>
                <a:gd name="T3" fmla="*/ 0 w 19679"/>
                <a:gd name="T4" fmla="*/ 0 h 19679"/>
                <a:gd name="T5" fmla="*/ 19679 w 19679"/>
                <a:gd name="T6" fmla="*/ 19679 h 19679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>
              <a:solidFill>
                <a:srgbClr val="FF8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4800" y="4119563"/>
            <a:ext cx="2087563" cy="3825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313238" y="644525"/>
            <a:ext cx="4813300" cy="3459163"/>
            <a:chOff x="0" y="0"/>
            <a:chExt cx="4312" cy="3098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0"/>
              <a:ext cx="4312" cy="3098"/>
              <a:chOff x="0" y="0"/>
              <a:chExt cx="4312" cy="3098"/>
            </a:xfrm>
          </p:grpSpPr>
          <p:pic>
            <p:nvPicPr>
              <p:cNvPr id="57366" name="Picture 10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4312" cy="3098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</p:pic>
          <p:sp>
            <p:nvSpPr>
              <p:cNvPr id="57367" name="Line 11"/>
              <p:cNvSpPr>
                <a:spLocks noChangeShapeType="1"/>
              </p:cNvSpPr>
              <p:nvPr/>
            </p:nvSpPr>
            <p:spPr bwMode="auto">
              <a:xfrm rot="10800000">
                <a:off x="619" y="1537"/>
                <a:ext cx="7" cy="354"/>
              </a:xfrm>
              <a:prstGeom prst="line">
                <a:avLst/>
              </a:prstGeom>
              <a:noFill/>
              <a:ln w="38100">
                <a:solidFill>
                  <a:srgbClr val="FF8000"/>
                </a:solidFill>
                <a:round/>
                <a:headEnd type="triangle" w="med" len="med"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8" name="Line 12"/>
              <p:cNvSpPr>
                <a:spLocks noChangeShapeType="1"/>
              </p:cNvSpPr>
              <p:nvPr/>
            </p:nvSpPr>
            <p:spPr bwMode="auto">
              <a:xfrm flipH="1">
                <a:off x="2568" y="1821"/>
                <a:ext cx="7" cy="355"/>
              </a:xfrm>
              <a:prstGeom prst="line">
                <a:avLst/>
              </a:prstGeom>
              <a:noFill/>
              <a:ln w="38100">
                <a:solidFill>
                  <a:srgbClr val="FF8000"/>
                </a:solidFill>
                <a:round/>
                <a:headEnd type="triangle" w="med" len="med"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7365" name="Rectangle 13"/>
            <p:cNvSpPr>
              <a:spLocks/>
            </p:cNvSpPr>
            <p:nvPr/>
          </p:nvSpPr>
          <p:spPr bwMode="auto">
            <a:xfrm>
              <a:off x="1520" y="397"/>
              <a:ext cx="1415" cy="6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0000"/>
                </a:lnSpc>
                <a:spcBef>
                  <a:spcPts val="988"/>
                </a:spcBef>
              </a:pPr>
              <a:r>
                <a:rPr lang="en-US" sz="1400" b="1">
                  <a:solidFill>
                    <a:srgbClr val="0000F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10&lt;p</a:t>
              </a:r>
              <a:r>
                <a:rPr lang="en-US" sz="1400" b="1" baseline="-6000">
                  <a:solidFill>
                    <a:srgbClr val="0000F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T,rec</a:t>
              </a:r>
              <a:r>
                <a:rPr lang="en-US" sz="1400" b="1" baseline="32000">
                  <a:solidFill>
                    <a:srgbClr val="0000F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Jet</a:t>
              </a:r>
              <a:r>
                <a:rPr lang="en-US" sz="1400" b="1">
                  <a:solidFill>
                    <a:srgbClr val="0000FF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&lt;15 GeV</a:t>
              </a:r>
            </a:p>
            <a:p>
              <a:pPr>
                <a:lnSpc>
                  <a:spcPct val="110000"/>
                </a:lnSpc>
                <a:spcBef>
                  <a:spcPts val="988"/>
                </a:spcBef>
              </a:pPr>
              <a:r>
                <a:rPr lang="en-US" sz="1100" b="1"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(effect smaller for</a:t>
              </a:r>
              <a:br>
                <a:rPr lang="en-US" sz="1100" b="1"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</a:br>
              <a:r>
                <a:rPr lang="en-US" sz="1100" b="1"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rPr>
                <a:t>larger jet energies)</a:t>
              </a:r>
            </a:p>
          </p:txBody>
        </p:sp>
      </p:grpSp>
      <p:sp>
        <p:nvSpPr>
          <p:cNvPr id="57353" name="Rectangle 14"/>
          <p:cNvSpPr>
            <a:spLocks/>
          </p:cNvSpPr>
          <p:nvPr/>
        </p:nvSpPr>
        <p:spPr bwMode="auto">
          <a:xfrm>
            <a:off x="295275" y="4813300"/>
            <a:ext cx="8535988" cy="1106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39688">
              <a:spcBef>
                <a:spcPts val="700"/>
              </a:spcBef>
              <a:buClr>
                <a:srgbClr val="800000"/>
              </a:buClr>
              <a:buSzPct val="125000"/>
              <a:buFont typeface="Helvetica" charset="0"/>
              <a:buChar char="•"/>
            </a:pPr>
            <a:r>
              <a:rPr lang="en-US" sz="1400" b="1">
                <a:solidFill>
                  <a:srgbClr val="8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ΔB~0.4 +- 0.2 (stat.) GeV for jet energies 10-15 GeV (ΔB~1.6 GeV w/o p+p energy shift)</a:t>
            </a:r>
          </a:p>
          <a:p>
            <a:pPr marL="39688">
              <a:spcBef>
                <a:spcPts val="700"/>
              </a:spcBef>
              <a:buClr>
                <a:srgbClr val="000080"/>
              </a:buClr>
              <a:buSzPct val="125000"/>
              <a:buFont typeface="Helvetica" charset="0"/>
              <a:buChar char="•"/>
            </a:pPr>
            <a:r>
              <a:rPr lang="en-US" sz="1400" b="1">
                <a:solidFill>
                  <a:srgbClr val="00008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Is the near-side suffering energy loss even with these stringent jet criteria !?</a:t>
            </a:r>
          </a:p>
          <a:p>
            <a:pPr marL="39688">
              <a:spcBef>
                <a:spcPts val="700"/>
              </a:spcBef>
              <a:buSzPct val="125000"/>
              <a:buFont typeface="Helvetica" charset="0"/>
              <a:buChar char="•"/>
            </a:pPr>
            <a:r>
              <a:rPr lang="en-US" sz="14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 Are we just biasing the p+p like fragmentation after energy loss and do not</a:t>
            </a:r>
            <a:br>
              <a:rPr lang="en-US" sz="1400" b="1"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n-US" sz="14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  see the energy loss in this analysis and di-hadrons, because it happens below 2 GeV?</a:t>
            </a:r>
            <a:br>
              <a:rPr lang="en-US" sz="1400" b="1"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endParaRPr lang="en-US" sz="1400" b="1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7354" name="Rectangle 15"/>
          <p:cNvSpPr>
            <a:spLocks/>
          </p:cNvSpPr>
          <p:nvPr/>
        </p:nvSpPr>
        <p:spPr bwMode="auto">
          <a:xfrm>
            <a:off x="374650" y="6215063"/>
            <a:ext cx="3354388" cy="153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39688">
              <a:spcBef>
                <a:spcPts val="275"/>
              </a:spcBef>
            </a:pPr>
            <a:r>
              <a:rPr lang="en-US" sz="1000" b="1" u="sng">
                <a:latin typeface="Helvetica" charset="0"/>
                <a:ea typeface="Helvetica" charset="0"/>
                <a:cs typeface="Helvetica" charset="0"/>
                <a:sym typeface="Helvetica" charset="0"/>
              </a:rPr>
              <a:t>Caveat:</a:t>
            </a:r>
            <a:r>
              <a:rPr lang="en-US" sz="10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 Δη study on near-side required; in progress ...</a:t>
            </a:r>
          </a:p>
        </p:txBody>
      </p:sp>
      <p:sp>
        <p:nvSpPr>
          <p:cNvPr id="57355" name="AutoShape 16"/>
          <p:cNvSpPr>
            <a:spLocks/>
          </p:cNvSpPr>
          <p:nvPr/>
        </p:nvSpPr>
        <p:spPr bwMode="auto">
          <a:xfrm>
            <a:off x="3598863" y="1933575"/>
            <a:ext cx="455612" cy="847725"/>
          </a:xfrm>
          <a:custGeom>
            <a:avLst/>
            <a:gdLst>
              <a:gd name="T0" fmla="*/ 2147483647 w 19679"/>
              <a:gd name="T1" fmla="*/ 2147483647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356" name="AutoShape 17"/>
          <p:cNvSpPr>
            <a:spLocks/>
          </p:cNvSpPr>
          <p:nvPr/>
        </p:nvSpPr>
        <p:spPr bwMode="auto">
          <a:xfrm>
            <a:off x="8134350" y="2205038"/>
            <a:ext cx="455613" cy="849312"/>
          </a:xfrm>
          <a:custGeom>
            <a:avLst/>
            <a:gdLst>
              <a:gd name="T0" fmla="*/ 2147483647 w 19679"/>
              <a:gd name="T1" fmla="*/ 2147483647 h 19679"/>
              <a:gd name="T2" fmla="*/ 0 60000 65536"/>
              <a:gd name="T3" fmla="*/ 0 w 19679"/>
              <a:gd name="T4" fmla="*/ 0 h 19679"/>
              <a:gd name="T5" fmla="*/ 19679 w 19679"/>
              <a:gd name="T6" fmla="*/ 19679 h 19679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noFill/>
          <a:ln w="25400">
            <a:solidFill>
              <a:srgbClr val="008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7357" name="Line 18"/>
          <p:cNvSpPr>
            <a:spLocks noChangeShapeType="1"/>
          </p:cNvSpPr>
          <p:nvPr/>
        </p:nvSpPr>
        <p:spPr bwMode="auto">
          <a:xfrm rot="10800000" flipH="1">
            <a:off x="3875088" y="900113"/>
            <a:ext cx="179387" cy="95091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Rectangle 19"/>
          <p:cNvSpPr>
            <a:spLocks/>
          </p:cNvSpPr>
          <p:nvPr/>
        </p:nvSpPr>
        <p:spPr bwMode="auto">
          <a:xfrm>
            <a:off x="2527300" y="642938"/>
            <a:ext cx="1736725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8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100">
                <a:solidFill>
                  <a:srgbClr val="008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Trigger jet energy selection</a:t>
            </a:r>
          </a:p>
        </p:txBody>
      </p:sp>
      <p:sp>
        <p:nvSpPr>
          <p:cNvPr id="57359" name="Rectangle 20"/>
          <p:cNvSpPr>
            <a:spLocks/>
          </p:cNvSpPr>
          <p:nvPr/>
        </p:nvSpPr>
        <p:spPr bwMode="auto">
          <a:xfrm>
            <a:off x="549275" y="3235325"/>
            <a:ext cx="1138238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39688" algn="ctr"/>
            <a:r>
              <a:rPr lang="en-US" sz="8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STAR Preliminary</a:t>
            </a:r>
          </a:p>
          <a:p>
            <a:pPr marL="39688" algn="ctr"/>
            <a:r>
              <a:rPr lang="en-US" sz="8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0-20% Au+Au</a:t>
            </a:r>
          </a:p>
        </p:txBody>
      </p:sp>
      <p:sp>
        <p:nvSpPr>
          <p:cNvPr id="57360" name="Rectangle 21"/>
          <p:cNvSpPr>
            <a:spLocks/>
          </p:cNvSpPr>
          <p:nvPr/>
        </p:nvSpPr>
        <p:spPr bwMode="auto">
          <a:xfrm>
            <a:off x="4894263" y="1096963"/>
            <a:ext cx="1138237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>
            <a:prstTxWarp prst="textNoShape">
              <a:avLst/>
            </a:prstTxWarp>
          </a:bodyPr>
          <a:lstStyle/>
          <a:p>
            <a:pPr marL="39688" algn="ctr"/>
            <a:r>
              <a:rPr lang="en-US" sz="8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STAR Preliminary</a:t>
            </a:r>
          </a:p>
          <a:p>
            <a:pPr marL="39688" algn="ctr"/>
            <a:r>
              <a:rPr lang="en-US" sz="800" b="1">
                <a:latin typeface="Helvetica" charset="0"/>
                <a:ea typeface="Helvetica" charset="0"/>
                <a:cs typeface="Helvetica" charset="0"/>
                <a:sym typeface="Helvetica" charset="0"/>
              </a:rPr>
              <a:t>0-20% Au+Au</a:t>
            </a:r>
          </a:p>
        </p:txBody>
      </p:sp>
      <p:pic>
        <p:nvPicPr>
          <p:cNvPr id="57361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4850" y="4205288"/>
            <a:ext cx="4251325" cy="2063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Jets@STAR, Prague, 2010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00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pQCD view of jets in hadronic collisions…</a:t>
            </a:r>
          </a:p>
        </p:txBody>
      </p:sp>
      <p:sp>
        <p:nvSpPr>
          <p:cNvPr id="1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7B66A-C0A7-6944-B2D4-0E2C9ECCC53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352800"/>
            <a:ext cx="9144000" cy="1581150"/>
            <a:chOff x="0" y="1977"/>
            <a:chExt cx="5818" cy="996"/>
          </a:xfrm>
        </p:grpSpPr>
        <p:sp>
          <p:nvSpPr>
            <p:cNvPr id="18532" name="Text Box 3"/>
            <p:cNvSpPr txBox="1">
              <a:spLocks noChangeArrowheads="1"/>
            </p:cNvSpPr>
            <p:nvPr/>
          </p:nvSpPr>
          <p:spPr bwMode="auto">
            <a:xfrm>
              <a:off x="0" y="2531"/>
              <a:ext cx="899" cy="442"/>
            </a:xfrm>
            <a:prstGeom prst="rect">
              <a:avLst/>
            </a:prstGeom>
            <a:solidFill>
              <a:srgbClr val="F6FCA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279F"/>
                  </a:solidFill>
                </a:rPr>
                <a:t>Beam</a:t>
              </a:r>
            </a:p>
            <a:p>
              <a:pPr eaLnBrk="0" hangingPunct="0"/>
              <a:r>
                <a:rPr lang="en-US" sz="2000" b="1">
                  <a:solidFill>
                    <a:srgbClr val="00279F"/>
                  </a:solidFill>
                </a:rPr>
                <a:t>Remnants</a:t>
              </a:r>
            </a:p>
          </p:txBody>
        </p:sp>
        <p:sp>
          <p:nvSpPr>
            <p:cNvPr id="18533" name="Text Box 4"/>
            <p:cNvSpPr txBox="1">
              <a:spLocks noChangeArrowheads="1"/>
            </p:cNvSpPr>
            <p:nvPr/>
          </p:nvSpPr>
          <p:spPr bwMode="auto">
            <a:xfrm>
              <a:off x="4928" y="1977"/>
              <a:ext cx="890" cy="442"/>
            </a:xfrm>
            <a:prstGeom prst="rect">
              <a:avLst/>
            </a:prstGeom>
            <a:solidFill>
              <a:srgbClr val="F6FCA2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rIns="27432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279F"/>
                  </a:solidFill>
                </a:rPr>
                <a:t>Beam</a:t>
              </a:r>
            </a:p>
            <a:p>
              <a:pPr eaLnBrk="0" hangingPunct="0"/>
              <a:r>
                <a:rPr lang="en-US" sz="2000" b="1">
                  <a:solidFill>
                    <a:srgbClr val="00279F"/>
                  </a:solidFill>
                </a:rPr>
                <a:t>Remnants</a:t>
              </a:r>
            </a:p>
          </p:txBody>
        </p:sp>
      </p:grpSp>
      <p:sp>
        <p:nvSpPr>
          <p:cNvPr id="857093" name="Line 5"/>
          <p:cNvSpPr>
            <a:spLocks noChangeShapeType="1"/>
          </p:cNvSpPr>
          <p:nvPr/>
        </p:nvSpPr>
        <p:spPr bwMode="auto">
          <a:xfrm flipV="1">
            <a:off x="3763963" y="3667125"/>
            <a:ext cx="4051300" cy="38100"/>
          </a:xfrm>
          <a:prstGeom prst="line">
            <a:avLst/>
          </a:prstGeom>
          <a:noFill/>
          <a:ln w="28575">
            <a:solidFill>
              <a:srgbClr val="008A00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7094" name="Line 6"/>
          <p:cNvSpPr>
            <a:spLocks noChangeShapeType="1"/>
          </p:cNvSpPr>
          <p:nvPr/>
        </p:nvSpPr>
        <p:spPr bwMode="auto">
          <a:xfrm flipH="1" flipV="1">
            <a:off x="1433513" y="5035550"/>
            <a:ext cx="3744912" cy="317500"/>
          </a:xfrm>
          <a:prstGeom prst="line">
            <a:avLst/>
          </a:prstGeom>
          <a:noFill/>
          <a:ln w="28575">
            <a:solidFill>
              <a:srgbClr val="008A00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7095" name="Line 7"/>
          <p:cNvSpPr>
            <a:spLocks noChangeShapeType="1"/>
          </p:cNvSpPr>
          <p:nvPr/>
        </p:nvSpPr>
        <p:spPr bwMode="auto">
          <a:xfrm flipH="1" flipV="1">
            <a:off x="1395413" y="4564063"/>
            <a:ext cx="3773487" cy="35560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7096" name="Line 8"/>
          <p:cNvSpPr>
            <a:spLocks noChangeShapeType="1"/>
          </p:cNvSpPr>
          <p:nvPr/>
        </p:nvSpPr>
        <p:spPr bwMode="auto">
          <a:xfrm>
            <a:off x="3735388" y="3224213"/>
            <a:ext cx="4003675" cy="1635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7097" name="Line 9"/>
          <p:cNvSpPr>
            <a:spLocks noChangeShapeType="1"/>
          </p:cNvSpPr>
          <p:nvPr/>
        </p:nvSpPr>
        <p:spPr bwMode="auto">
          <a:xfrm>
            <a:off x="3735388" y="4084638"/>
            <a:ext cx="644525" cy="0"/>
          </a:xfrm>
          <a:prstGeom prst="line">
            <a:avLst/>
          </a:prstGeom>
          <a:noFill/>
          <a:ln w="28575">
            <a:solidFill>
              <a:srgbClr val="00279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7098" name="Line 10"/>
          <p:cNvSpPr>
            <a:spLocks noChangeShapeType="1"/>
          </p:cNvSpPr>
          <p:nvPr/>
        </p:nvSpPr>
        <p:spPr bwMode="auto">
          <a:xfrm flipH="1" flipV="1">
            <a:off x="4497388" y="4429125"/>
            <a:ext cx="709612" cy="95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7099" name="Line 11"/>
          <p:cNvSpPr>
            <a:spLocks noChangeShapeType="1"/>
          </p:cNvSpPr>
          <p:nvPr/>
        </p:nvSpPr>
        <p:spPr bwMode="auto">
          <a:xfrm flipH="1">
            <a:off x="3563938" y="4427538"/>
            <a:ext cx="931862" cy="13811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6413" y="5745163"/>
            <a:ext cx="590550" cy="836612"/>
            <a:chOff x="1254" y="3100"/>
            <a:chExt cx="372" cy="527"/>
          </a:xfrm>
        </p:grpSpPr>
        <p:sp>
          <p:nvSpPr>
            <p:cNvPr id="18525" name="Oval 13"/>
            <p:cNvSpPr>
              <a:spLocks noChangeArrowheads="1"/>
            </p:cNvSpPr>
            <p:nvPr/>
          </p:nvSpPr>
          <p:spPr bwMode="auto">
            <a:xfrm>
              <a:off x="1366" y="3100"/>
              <a:ext cx="260" cy="28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>
                <a:latin typeface="Comic Sans MS" charset="0"/>
              </a:endParaRPr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254" y="3275"/>
              <a:ext cx="224" cy="352"/>
              <a:chOff x="1336" y="3192"/>
              <a:chExt cx="224" cy="352"/>
            </a:xfrm>
          </p:grpSpPr>
          <p:sp>
            <p:nvSpPr>
              <p:cNvPr id="18527" name="Line 15"/>
              <p:cNvSpPr>
                <a:spLocks noChangeShapeType="1"/>
              </p:cNvSpPr>
              <p:nvPr/>
            </p:nvSpPr>
            <p:spPr bwMode="auto">
              <a:xfrm>
                <a:off x="1560" y="3304"/>
                <a:ext cx="0" cy="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8" name="Line 16"/>
              <p:cNvSpPr>
                <a:spLocks noChangeShapeType="1"/>
              </p:cNvSpPr>
              <p:nvPr/>
            </p:nvSpPr>
            <p:spPr bwMode="auto">
              <a:xfrm flipH="1">
                <a:off x="1348" y="3296"/>
                <a:ext cx="140" cy="2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29" name="Line 17"/>
              <p:cNvSpPr>
                <a:spLocks noChangeShapeType="1"/>
              </p:cNvSpPr>
              <p:nvPr/>
            </p:nvSpPr>
            <p:spPr bwMode="auto">
              <a:xfrm flipH="1">
                <a:off x="1492" y="3304"/>
                <a:ext cx="40" cy="1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0" name="Line 18"/>
              <p:cNvSpPr>
                <a:spLocks noChangeShapeType="1"/>
              </p:cNvSpPr>
              <p:nvPr/>
            </p:nvSpPr>
            <p:spPr bwMode="auto">
              <a:xfrm flipH="1">
                <a:off x="1340" y="3272"/>
                <a:ext cx="120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31" name="Line 19"/>
              <p:cNvSpPr>
                <a:spLocks noChangeShapeType="1"/>
              </p:cNvSpPr>
              <p:nvPr/>
            </p:nvSpPr>
            <p:spPr bwMode="auto">
              <a:xfrm flipH="1">
                <a:off x="1336" y="3192"/>
                <a:ext cx="104" cy="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57108" name="Freeform 20"/>
          <p:cNvSpPr>
            <a:spLocks/>
          </p:cNvSpPr>
          <p:nvPr/>
        </p:nvSpPr>
        <p:spPr bwMode="auto">
          <a:xfrm rot="-1634667">
            <a:off x="4500563" y="4578350"/>
            <a:ext cx="622300" cy="93663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165725" y="4216400"/>
            <a:ext cx="1257300" cy="1409700"/>
            <a:chOff x="3357" y="2298"/>
            <a:chExt cx="792" cy="888"/>
          </a:xfrm>
        </p:grpSpPr>
        <p:sp>
          <p:nvSpPr>
            <p:cNvPr id="18513" name="Oval 22"/>
            <p:cNvSpPr>
              <a:spLocks noChangeArrowheads="1"/>
            </p:cNvSpPr>
            <p:nvPr/>
          </p:nvSpPr>
          <p:spPr bwMode="auto">
            <a:xfrm>
              <a:off x="3357" y="2298"/>
              <a:ext cx="240" cy="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14" name="Line 23"/>
            <p:cNvSpPr>
              <a:spLocks noChangeShapeType="1"/>
            </p:cNvSpPr>
            <p:nvPr/>
          </p:nvSpPr>
          <p:spPr bwMode="auto">
            <a:xfrm>
              <a:off x="3607" y="2738"/>
              <a:ext cx="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med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5" name="Rectangle 24"/>
            <p:cNvSpPr>
              <a:spLocks noChangeArrowheads="1"/>
            </p:cNvSpPr>
            <p:nvPr/>
          </p:nvSpPr>
          <p:spPr bwMode="auto">
            <a:xfrm>
              <a:off x="3861" y="258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</a:rPr>
                <a:t>p</a:t>
              </a:r>
            </a:p>
          </p:txBody>
        </p:sp>
        <p:sp>
          <p:nvSpPr>
            <p:cNvPr id="18516" name="Line 25"/>
            <p:cNvSpPr>
              <a:spLocks noChangeShapeType="1"/>
            </p:cNvSpPr>
            <p:nvPr/>
          </p:nvSpPr>
          <p:spPr bwMode="auto">
            <a:xfrm>
              <a:off x="3921" y="2660"/>
              <a:ext cx="68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17" name="Rectangle 26"/>
            <p:cNvSpPr>
              <a:spLocks noChangeArrowheads="1"/>
            </p:cNvSpPr>
            <p:nvPr/>
          </p:nvSpPr>
          <p:spPr bwMode="auto">
            <a:xfrm rot="5400000">
              <a:off x="3835" y="2747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/>
                <a:t>=</a:t>
              </a:r>
            </a:p>
          </p:txBody>
        </p:sp>
        <p:sp>
          <p:nvSpPr>
            <p:cNvPr id="18518" name="Rectangle 27"/>
            <p:cNvSpPr>
              <a:spLocks noChangeArrowheads="1"/>
            </p:cNvSpPr>
            <p:nvPr/>
          </p:nvSpPr>
          <p:spPr bwMode="auto">
            <a:xfrm>
              <a:off x="3755" y="2889"/>
              <a:ext cx="3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/>
                <a:t>(uud)</a:t>
              </a:r>
            </a:p>
          </p:txBody>
        </p:sp>
        <p:sp>
          <p:nvSpPr>
            <p:cNvPr id="18519" name="Line 28"/>
            <p:cNvSpPr>
              <a:spLocks noChangeShapeType="1"/>
            </p:cNvSpPr>
            <p:nvPr/>
          </p:nvSpPr>
          <p:spPr bwMode="auto">
            <a:xfrm>
              <a:off x="3865" y="2956"/>
              <a:ext cx="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20" name="Line 29"/>
            <p:cNvSpPr>
              <a:spLocks noChangeShapeType="1"/>
            </p:cNvSpPr>
            <p:nvPr/>
          </p:nvSpPr>
          <p:spPr bwMode="auto">
            <a:xfrm>
              <a:off x="3925" y="2956"/>
              <a:ext cx="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21" name="Line 30"/>
            <p:cNvSpPr>
              <a:spLocks noChangeShapeType="1"/>
            </p:cNvSpPr>
            <p:nvPr/>
          </p:nvSpPr>
          <p:spPr bwMode="auto">
            <a:xfrm>
              <a:off x="3985" y="2956"/>
              <a:ext cx="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22" name="Oval 31"/>
            <p:cNvSpPr>
              <a:spLocks noChangeArrowheads="1"/>
            </p:cNvSpPr>
            <p:nvPr/>
          </p:nvSpPr>
          <p:spPr bwMode="auto">
            <a:xfrm>
              <a:off x="3441" y="2981"/>
              <a:ext cx="68" cy="6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23" name="Oval 32"/>
            <p:cNvSpPr>
              <a:spLocks noChangeArrowheads="1"/>
            </p:cNvSpPr>
            <p:nvPr/>
          </p:nvSpPr>
          <p:spPr bwMode="auto">
            <a:xfrm>
              <a:off x="3445" y="2705"/>
              <a:ext cx="68" cy="68"/>
            </a:xfrm>
            <a:prstGeom prst="ellipse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24" name="Oval 33"/>
            <p:cNvSpPr>
              <a:spLocks noChangeArrowheads="1"/>
            </p:cNvSpPr>
            <p:nvPr/>
          </p:nvSpPr>
          <p:spPr bwMode="auto">
            <a:xfrm>
              <a:off x="3443" y="2406"/>
              <a:ext cx="68" cy="6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7938" y="2974975"/>
            <a:ext cx="1225550" cy="1409700"/>
            <a:chOff x="1714" y="1723"/>
            <a:chExt cx="772" cy="888"/>
          </a:xfrm>
        </p:grpSpPr>
        <p:sp>
          <p:nvSpPr>
            <p:cNvPr id="18505" name="Rectangle 35"/>
            <p:cNvSpPr>
              <a:spLocks noChangeArrowheads="1"/>
            </p:cNvSpPr>
            <p:nvPr/>
          </p:nvSpPr>
          <p:spPr bwMode="auto">
            <a:xfrm>
              <a:off x="1714" y="2278"/>
              <a:ext cx="3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/>
                <a:t>(uud)</a:t>
              </a:r>
            </a:p>
          </p:txBody>
        </p:sp>
        <p:sp>
          <p:nvSpPr>
            <p:cNvPr id="18506" name="Oval 36"/>
            <p:cNvSpPr>
              <a:spLocks noChangeArrowheads="1"/>
            </p:cNvSpPr>
            <p:nvPr/>
          </p:nvSpPr>
          <p:spPr bwMode="auto">
            <a:xfrm>
              <a:off x="2246" y="1723"/>
              <a:ext cx="240" cy="8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07" name="Line 37"/>
            <p:cNvSpPr>
              <a:spLocks noChangeShapeType="1"/>
            </p:cNvSpPr>
            <p:nvPr/>
          </p:nvSpPr>
          <p:spPr bwMode="auto">
            <a:xfrm>
              <a:off x="2004" y="2151"/>
              <a:ext cx="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08" name="Rectangle 38"/>
            <p:cNvSpPr>
              <a:spLocks noChangeArrowheads="1"/>
            </p:cNvSpPr>
            <p:nvPr/>
          </p:nvSpPr>
          <p:spPr bwMode="auto">
            <a:xfrm>
              <a:off x="1832" y="1996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tx2"/>
                  </a:solidFill>
                </a:rPr>
                <a:t>p</a:t>
              </a:r>
            </a:p>
          </p:txBody>
        </p:sp>
        <p:sp>
          <p:nvSpPr>
            <p:cNvPr id="18509" name="Rectangle 39"/>
            <p:cNvSpPr>
              <a:spLocks noChangeArrowheads="1"/>
            </p:cNvSpPr>
            <p:nvPr/>
          </p:nvSpPr>
          <p:spPr bwMode="auto">
            <a:xfrm rot="5400000">
              <a:off x="1812" y="2154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/>
                <a:t>=</a:t>
              </a:r>
            </a:p>
          </p:txBody>
        </p:sp>
        <p:sp>
          <p:nvSpPr>
            <p:cNvPr id="18510" name="Oval 40"/>
            <p:cNvSpPr>
              <a:spLocks noChangeArrowheads="1"/>
            </p:cNvSpPr>
            <p:nvPr/>
          </p:nvSpPr>
          <p:spPr bwMode="auto">
            <a:xfrm>
              <a:off x="2334" y="1862"/>
              <a:ext cx="68" cy="6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/>
            </a:p>
          </p:txBody>
        </p:sp>
        <p:sp>
          <p:nvSpPr>
            <p:cNvPr id="18511" name="Oval 41"/>
            <p:cNvSpPr>
              <a:spLocks noChangeArrowheads="1"/>
            </p:cNvSpPr>
            <p:nvPr/>
          </p:nvSpPr>
          <p:spPr bwMode="auto">
            <a:xfrm>
              <a:off x="2332" y="2398"/>
              <a:ext cx="68" cy="68"/>
            </a:xfrm>
            <a:prstGeom prst="ellipse">
              <a:avLst/>
            </a:prstGeom>
            <a:solidFill>
              <a:srgbClr val="00279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512" name="Oval 42"/>
            <p:cNvSpPr>
              <a:spLocks noChangeArrowheads="1"/>
            </p:cNvSpPr>
            <p:nvPr/>
          </p:nvSpPr>
          <p:spPr bwMode="auto">
            <a:xfrm>
              <a:off x="2329" y="2117"/>
              <a:ext cx="68" cy="6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857131" name="Freeform 43"/>
          <p:cNvSpPr>
            <a:spLocks/>
          </p:cNvSpPr>
          <p:nvPr/>
        </p:nvSpPr>
        <p:spPr bwMode="auto">
          <a:xfrm rot="5801404">
            <a:off x="3701257" y="5326856"/>
            <a:ext cx="622300" cy="93663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57132" name="Freeform 44"/>
          <p:cNvSpPr>
            <a:spLocks/>
          </p:cNvSpPr>
          <p:nvPr/>
        </p:nvSpPr>
        <p:spPr bwMode="auto">
          <a:xfrm rot="-3517984">
            <a:off x="3694907" y="3786981"/>
            <a:ext cx="622300" cy="93663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794250" y="1312863"/>
            <a:ext cx="2492375" cy="1795462"/>
            <a:chOff x="3020" y="827"/>
            <a:chExt cx="1570" cy="1131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3020" y="827"/>
              <a:ext cx="1455" cy="750"/>
              <a:chOff x="3177" y="1355"/>
              <a:chExt cx="1455" cy="750"/>
            </a:xfrm>
          </p:grpSpPr>
          <p:sp>
            <p:nvSpPr>
              <p:cNvPr id="18493" name="Oval 49"/>
              <p:cNvSpPr>
                <a:spLocks noChangeArrowheads="1"/>
              </p:cNvSpPr>
              <p:nvPr/>
            </p:nvSpPr>
            <p:spPr bwMode="auto">
              <a:xfrm rot="1999012">
                <a:off x="3177" y="1718"/>
                <a:ext cx="1223" cy="247"/>
              </a:xfrm>
              <a:prstGeom prst="ellipse">
                <a:avLst/>
              </a:prstGeom>
              <a:solidFill>
                <a:srgbClr val="F1C9B1"/>
              </a:solidFill>
              <a:ln w="9525">
                <a:round/>
                <a:headEnd/>
                <a:tailEnd/>
              </a:ln>
              <a:scene3d>
                <a:camera prst="legacyPerspectiveBottomLeft">
                  <a:rot lat="0" lon="300000" rev="0"/>
                </a:camera>
                <a:lightRig rig="legacyNormal4" dir="t"/>
              </a:scene3d>
              <a:sp3d extrusionH="121893000" prstMaterial="legacyMatte">
                <a:bevelT w="13500" h="13500" prst="angle"/>
                <a:bevelB w="13500" h="13500" prst="angle"/>
                <a:extrusionClr>
                  <a:srgbClr val="F1C9B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 sz="1800"/>
              </a:p>
            </p:txBody>
          </p:sp>
          <p:sp>
            <p:nvSpPr>
              <p:cNvPr id="18494" name="Line 50"/>
              <p:cNvSpPr>
                <a:spLocks noChangeShapeType="1"/>
              </p:cNvSpPr>
              <p:nvPr/>
            </p:nvSpPr>
            <p:spPr bwMode="auto">
              <a:xfrm rot="20821776" flipV="1">
                <a:off x="3468" y="1423"/>
                <a:ext cx="178" cy="224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5" name="Line 51"/>
              <p:cNvSpPr>
                <a:spLocks noChangeShapeType="1"/>
              </p:cNvSpPr>
              <p:nvPr/>
            </p:nvSpPr>
            <p:spPr bwMode="auto">
              <a:xfrm rot="20978589" flipV="1">
                <a:off x="3550" y="1491"/>
                <a:ext cx="178" cy="222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6" name="Line 52"/>
              <p:cNvSpPr>
                <a:spLocks noChangeShapeType="1"/>
              </p:cNvSpPr>
              <p:nvPr/>
            </p:nvSpPr>
            <p:spPr bwMode="auto">
              <a:xfrm flipV="1">
                <a:off x="3644" y="1555"/>
                <a:ext cx="133" cy="23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7" name="Line 53"/>
              <p:cNvSpPr>
                <a:spLocks noChangeShapeType="1"/>
              </p:cNvSpPr>
              <p:nvPr/>
            </p:nvSpPr>
            <p:spPr bwMode="auto">
              <a:xfrm rot="195061" flipV="1">
                <a:off x="3744" y="1558"/>
                <a:ext cx="123" cy="214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8" name="Line 54"/>
              <p:cNvSpPr>
                <a:spLocks noChangeShapeType="1"/>
              </p:cNvSpPr>
              <p:nvPr/>
            </p:nvSpPr>
            <p:spPr bwMode="auto">
              <a:xfrm flipV="1">
                <a:off x="3780" y="1631"/>
                <a:ext cx="182" cy="24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99" name="Line 55"/>
              <p:cNvSpPr>
                <a:spLocks noChangeShapeType="1"/>
              </p:cNvSpPr>
              <p:nvPr/>
            </p:nvSpPr>
            <p:spPr bwMode="auto">
              <a:xfrm rot="787538" flipV="1">
                <a:off x="3907" y="1685"/>
                <a:ext cx="120" cy="23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0" name="Line 56"/>
              <p:cNvSpPr>
                <a:spLocks noChangeShapeType="1"/>
              </p:cNvSpPr>
              <p:nvPr/>
            </p:nvSpPr>
            <p:spPr bwMode="auto">
              <a:xfrm rot="579267" flipV="1">
                <a:off x="4005" y="1751"/>
                <a:ext cx="131" cy="229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1" name="Line 57"/>
              <p:cNvSpPr>
                <a:spLocks noChangeShapeType="1"/>
              </p:cNvSpPr>
              <p:nvPr/>
            </p:nvSpPr>
            <p:spPr bwMode="auto">
              <a:xfrm rot="658839" flipV="1">
                <a:off x="4087" y="1830"/>
                <a:ext cx="135" cy="207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2" name="Line 58"/>
              <p:cNvSpPr>
                <a:spLocks noChangeShapeType="1"/>
              </p:cNvSpPr>
              <p:nvPr/>
            </p:nvSpPr>
            <p:spPr bwMode="auto">
              <a:xfrm rot="952874" flipV="1">
                <a:off x="4153" y="1924"/>
                <a:ext cx="148" cy="181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3" name="Line 59"/>
              <p:cNvSpPr>
                <a:spLocks noChangeShapeType="1"/>
              </p:cNvSpPr>
              <p:nvPr/>
            </p:nvSpPr>
            <p:spPr bwMode="auto">
              <a:xfrm flipV="1">
                <a:off x="3400" y="1355"/>
                <a:ext cx="103" cy="266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 type="none" w="sm" len="sm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04" name="Text Box 60"/>
              <p:cNvSpPr txBox="1">
                <a:spLocks noChangeArrowheads="1"/>
              </p:cNvSpPr>
              <p:nvPr/>
            </p:nvSpPr>
            <p:spPr bwMode="auto">
              <a:xfrm rot="1939113">
                <a:off x="3512" y="1356"/>
                <a:ext cx="112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800">
                    <a:latin typeface="Symbol" charset="2"/>
                  </a:rPr>
                  <a:t>{p</a:t>
                </a:r>
                <a:r>
                  <a:rPr lang="en-US" sz="1800"/>
                  <a:t>,K,p,n,…}</a:t>
                </a:r>
              </a:p>
            </p:txBody>
          </p:sp>
        </p:grpSp>
        <p:sp>
          <p:nvSpPr>
            <p:cNvPr id="18492" name="Rectangle 61"/>
            <p:cNvSpPr>
              <a:spLocks noChangeArrowheads="1"/>
            </p:cNvSpPr>
            <p:nvPr/>
          </p:nvSpPr>
          <p:spPr bwMode="auto">
            <a:xfrm>
              <a:off x="4149" y="1631"/>
              <a:ext cx="4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3300"/>
                  </a:solidFill>
                </a:rPr>
                <a:t>Jet</a:t>
              </a:r>
            </a:p>
          </p:txBody>
        </p:sp>
      </p:grpSp>
      <p:sp>
        <p:nvSpPr>
          <p:cNvPr id="857150" name="Freeform 62"/>
          <p:cNvSpPr>
            <a:spLocks/>
          </p:cNvSpPr>
          <p:nvPr/>
        </p:nvSpPr>
        <p:spPr bwMode="auto">
          <a:xfrm rot="-1372751">
            <a:off x="4010025" y="3657600"/>
            <a:ext cx="622300" cy="93663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295275" y="1933575"/>
            <a:ext cx="3898900" cy="1697038"/>
            <a:chOff x="202" y="1194"/>
            <a:chExt cx="2456" cy="1069"/>
          </a:xfrm>
        </p:grpSpPr>
        <p:sp>
          <p:nvSpPr>
            <p:cNvPr id="18489" name="Rectangle 64"/>
            <p:cNvSpPr>
              <a:spLocks noChangeArrowheads="1"/>
            </p:cNvSpPr>
            <p:nvPr/>
          </p:nvSpPr>
          <p:spPr bwMode="auto">
            <a:xfrm>
              <a:off x="202" y="1194"/>
              <a:ext cx="1740" cy="442"/>
            </a:xfrm>
            <a:prstGeom prst="rect">
              <a:avLst/>
            </a:prstGeom>
            <a:solidFill>
              <a:srgbClr val="B0F2CB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Initial State Radiation</a:t>
              </a:r>
            </a:p>
            <a:p>
              <a:pPr eaLnBrk="0" hangingPunct="0"/>
              <a:r>
                <a:rPr lang="en-US" sz="2000" b="1"/>
                <a:t>	(ISR)</a:t>
              </a:r>
            </a:p>
          </p:txBody>
        </p:sp>
        <p:sp>
          <p:nvSpPr>
            <p:cNvPr id="18490" name="Line 65"/>
            <p:cNvSpPr>
              <a:spLocks noChangeShapeType="1"/>
            </p:cNvSpPr>
            <p:nvPr/>
          </p:nvSpPr>
          <p:spPr bwMode="auto">
            <a:xfrm rot="9850722" flipH="1" flipV="1">
              <a:off x="2164" y="1495"/>
              <a:ext cx="494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6619875" y="2073275"/>
            <a:ext cx="2124075" cy="574675"/>
            <a:chOff x="4200" y="1239"/>
            <a:chExt cx="1338" cy="362"/>
          </a:xfrm>
        </p:grpSpPr>
        <p:sp>
          <p:nvSpPr>
            <p:cNvPr id="18487" name="Rectangle 67"/>
            <p:cNvSpPr>
              <a:spLocks noChangeArrowheads="1"/>
            </p:cNvSpPr>
            <p:nvPr/>
          </p:nvSpPr>
          <p:spPr bwMode="auto">
            <a:xfrm rot="1557060">
              <a:off x="4434" y="1351"/>
              <a:ext cx="1104" cy="250"/>
            </a:xfrm>
            <a:prstGeom prst="rect">
              <a:avLst/>
            </a:prstGeom>
            <a:solidFill>
              <a:srgbClr val="F1C9B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/>
                <a:t>Hadronization</a:t>
              </a:r>
            </a:p>
          </p:txBody>
        </p:sp>
        <p:sp>
          <p:nvSpPr>
            <p:cNvPr id="18488" name="Line 68"/>
            <p:cNvSpPr>
              <a:spLocks noChangeShapeType="1"/>
            </p:cNvSpPr>
            <p:nvPr/>
          </p:nvSpPr>
          <p:spPr bwMode="auto">
            <a:xfrm rot="9850722">
              <a:off x="4200" y="1239"/>
              <a:ext cx="522" cy="3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7157" name="Freeform 69"/>
          <p:cNvSpPr>
            <a:spLocks/>
          </p:cNvSpPr>
          <p:nvPr/>
        </p:nvSpPr>
        <p:spPr bwMode="auto">
          <a:xfrm rot="3475093" flipH="1">
            <a:off x="6900863" y="3497263"/>
            <a:ext cx="354012" cy="42862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57158" name="Freeform 70"/>
          <p:cNvSpPr>
            <a:spLocks/>
          </p:cNvSpPr>
          <p:nvPr/>
        </p:nvSpPr>
        <p:spPr bwMode="auto">
          <a:xfrm rot="4484705">
            <a:off x="1859756" y="4834732"/>
            <a:ext cx="466725" cy="61912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1" name="Group 71"/>
          <p:cNvGrpSpPr>
            <a:grpSpLocks noChangeAspect="1"/>
          </p:cNvGrpSpPr>
          <p:nvPr/>
        </p:nvGrpSpPr>
        <p:grpSpPr bwMode="auto">
          <a:xfrm rot="-6928226" flipH="1" flipV="1">
            <a:off x="4243388" y="4213225"/>
            <a:ext cx="406400" cy="53975"/>
            <a:chOff x="804" y="3206"/>
            <a:chExt cx="2344" cy="314"/>
          </a:xfrm>
        </p:grpSpPr>
        <p:sp>
          <p:nvSpPr>
            <p:cNvPr id="18480" name="Freeform 72"/>
            <p:cNvSpPr>
              <a:spLocks noChangeAspect="1"/>
            </p:cNvSpPr>
            <p:nvPr/>
          </p:nvSpPr>
          <p:spPr bwMode="auto">
            <a:xfrm>
              <a:off x="804" y="321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81" name="Freeform 73"/>
            <p:cNvSpPr>
              <a:spLocks noChangeAspect="1"/>
            </p:cNvSpPr>
            <p:nvPr/>
          </p:nvSpPr>
          <p:spPr bwMode="auto">
            <a:xfrm>
              <a:off x="1136" y="321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82" name="Freeform 74"/>
            <p:cNvSpPr>
              <a:spLocks noChangeAspect="1"/>
            </p:cNvSpPr>
            <p:nvPr/>
          </p:nvSpPr>
          <p:spPr bwMode="auto">
            <a:xfrm>
              <a:off x="1468" y="3214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83" name="Freeform 75"/>
            <p:cNvSpPr>
              <a:spLocks noChangeAspect="1"/>
            </p:cNvSpPr>
            <p:nvPr/>
          </p:nvSpPr>
          <p:spPr bwMode="auto">
            <a:xfrm>
              <a:off x="1800" y="3212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84" name="Freeform 76"/>
            <p:cNvSpPr>
              <a:spLocks noChangeAspect="1"/>
            </p:cNvSpPr>
            <p:nvPr/>
          </p:nvSpPr>
          <p:spPr bwMode="auto">
            <a:xfrm>
              <a:off x="2132" y="3210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85" name="Freeform 77"/>
            <p:cNvSpPr>
              <a:spLocks noChangeAspect="1"/>
            </p:cNvSpPr>
            <p:nvPr/>
          </p:nvSpPr>
          <p:spPr bwMode="auto">
            <a:xfrm>
              <a:off x="2464" y="3208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486" name="Freeform 78"/>
            <p:cNvSpPr>
              <a:spLocks noChangeAspect="1"/>
            </p:cNvSpPr>
            <p:nvPr/>
          </p:nvSpPr>
          <p:spPr bwMode="auto">
            <a:xfrm>
              <a:off x="2796" y="3206"/>
              <a:ext cx="352" cy="302"/>
            </a:xfrm>
            <a:custGeom>
              <a:avLst/>
              <a:gdLst>
                <a:gd name="T0" fmla="*/ 0 w 352"/>
                <a:gd name="T1" fmla="*/ 302 h 302"/>
                <a:gd name="T2" fmla="*/ 108 w 352"/>
                <a:gd name="T3" fmla="*/ 294 h 302"/>
                <a:gd name="T4" fmla="*/ 200 w 352"/>
                <a:gd name="T5" fmla="*/ 258 h 302"/>
                <a:gd name="T6" fmla="*/ 240 w 352"/>
                <a:gd name="T7" fmla="*/ 202 h 302"/>
                <a:gd name="T8" fmla="*/ 252 w 352"/>
                <a:gd name="T9" fmla="*/ 98 h 302"/>
                <a:gd name="T10" fmla="*/ 212 w 352"/>
                <a:gd name="T11" fmla="*/ 34 h 302"/>
                <a:gd name="T12" fmla="*/ 148 w 352"/>
                <a:gd name="T13" fmla="*/ 2 h 302"/>
                <a:gd name="T14" fmla="*/ 96 w 352"/>
                <a:gd name="T15" fmla="*/ 25 h 302"/>
                <a:gd name="T16" fmla="*/ 52 w 352"/>
                <a:gd name="T17" fmla="*/ 94 h 302"/>
                <a:gd name="T18" fmla="*/ 56 w 352"/>
                <a:gd name="T19" fmla="*/ 190 h 302"/>
                <a:gd name="T20" fmla="*/ 108 w 352"/>
                <a:gd name="T21" fmla="*/ 258 h 302"/>
                <a:gd name="T22" fmla="*/ 216 w 352"/>
                <a:gd name="T23" fmla="*/ 290 h 302"/>
                <a:gd name="T24" fmla="*/ 352 w 352"/>
                <a:gd name="T25" fmla="*/ 302 h 3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2"/>
                <a:gd name="T40" fmla="*/ 0 h 302"/>
                <a:gd name="T41" fmla="*/ 352 w 352"/>
                <a:gd name="T42" fmla="*/ 302 h 3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2" h="302">
                  <a:moveTo>
                    <a:pt x="0" y="302"/>
                  </a:moveTo>
                  <a:cubicBezTo>
                    <a:pt x="18" y="300"/>
                    <a:pt x="74" y="301"/>
                    <a:pt x="108" y="294"/>
                  </a:cubicBezTo>
                  <a:cubicBezTo>
                    <a:pt x="141" y="286"/>
                    <a:pt x="177" y="273"/>
                    <a:pt x="200" y="258"/>
                  </a:cubicBezTo>
                  <a:cubicBezTo>
                    <a:pt x="222" y="242"/>
                    <a:pt x="231" y="228"/>
                    <a:pt x="240" y="202"/>
                  </a:cubicBezTo>
                  <a:cubicBezTo>
                    <a:pt x="248" y="175"/>
                    <a:pt x="256" y="126"/>
                    <a:pt x="252" y="98"/>
                  </a:cubicBezTo>
                  <a:cubicBezTo>
                    <a:pt x="247" y="70"/>
                    <a:pt x="229" y="49"/>
                    <a:pt x="212" y="34"/>
                  </a:cubicBezTo>
                  <a:cubicBezTo>
                    <a:pt x="194" y="18"/>
                    <a:pt x="167" y="3"/>
                    <a:pt x="148" y="2"/>
                  </a:cubicBezTo>
                  <a:cubicBezTo>
                    <a:pt x="128" y="0"/>
                    <a:pt x="112" y="9"/>
                    <a:pt x="96" y="25"/>
                  </a:cubicBezTo>
                  <a:cubicBezTo>
                    <a:pt x="80" y="40"/>
                    <a:pt x="58" y="66"/>
                    <a:pt x="52" y="94"/>
                  </a:cubicBezTo>
                  <a:cubicBezTo>
                    <a:pt x="45" y="121"/>
                    <a:pt x="46" y="162"/>
                    <a:pt x="56" y="190"/>
                  </a:cubicBezTo>
                  <a:cubicBezTo>
                    <a:pt x="65" y="217"/>
                    <a:pt x="81" y="241"/>
                    <a:pt x="108" y="258"/>
                  </a:cubicBezTo>
                  <a:cubicBezTo>
                    <a:pt x="134" y="274"/>
                    <a:pt x="175" y="282"/>
                    <a:pt x="216" y="290"/>
                  </a:cubicBezTo>
                  <a:cubicBezTo>
                    <a:pt x="256" y="297"/>
                    <a:pt x="323" y="299"/>
                    <a:pt x="352" y="302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2" name="Group 79"/>
          <p:cNvGrpSpPr>
            <a:grpSpLocks/>
          </p:cNvGrpSpPr>
          <p:nvPr/>
        </p:nvGrpSpPr>
        <p:grpSpPr bwMode="auto">
          <a:xfrm>
            <a:off x="4829175" y="2044700"/>
            <a:ext cx="728663" cy="1301750"/>
            <a:chOff x="3042" y="1288"/>
            <a:chExt cx="459" cy="820"/>
          </a:xfrm>
        </p:grpSpPr>
        <p:sp>
          <p:nvSpPr>
            <p:cNvPr id="18470" name="Freeform 80"/>
            <p:cNvSpPr>
              <a:spLocks/>
            </p:cNvSpPr>
            <p:nvPr/>
          </p:nvSpPr>
          <p:spPr bwMode="auto">
            <a:xfrm rot="-5498766">
              <a:off x="2941" y="1804"/>
              <a:ext cx="391" cy="61"/>
            </a:xfrm>
            <a:custGeom>
              <a:avLst/>
              <a:gdLst>
                <a:gd name="T0" fmla="*/ 0 w 749"/>
                <a:gd name="T1" fmla="*/ 1 h 120"/>
                <a:gd name="T2" fmla="*/ 1 w 749"/>
                <a:gd name="T3" fmla="*/ 1 h 120"/>
                <a:gd name="T4" fmla="*/ 1 w 749"/>
                <a:gd name="T5" fmla="*/ 1 h 120"/>
                <a:gd name="T6" fmla="*/ 1 w 749"/>
                <a:gd name="T7" fmla="*/ 1 h 120"/>
                <a:gd name="T8" fmla="*/ 1 w 749"/>
                <a:gd name="T9" fmla="*/ 1 h 120"/>
                <a:gd name="T10" fmla="*/ 2 w 749"/>
                <a:gd name="T11" fmla="*/ 1 h 120"/>
                <a:gd name="T12" fmla="*/ 2 w 749"/>
                <a:gd name="T13" fmla="*/ 1 h 120"/>
                <a:gd name="T14" fmla="*/ 2 w 749"/>
                <a:gd name="T15" fmla="*/ 1 h 120"/>
                <a:gd name="T16" fmla="*/ 2 w 749"/>
                <a:gd name="T17" fmla="*/ 1 h 120"/>
                <a:gd name="T18" fmla="*/ 3 w 749"/>
                <a:gd name="T19" fmla="*/ 1 h 120"/>
                <a:gd name="T20" fmla="*/ 3 w 749"/>
                <a:gd name="T21" fmla="*/ 1 h 120"/>
                <a:gd name="T22" fmla="*/ 3 w 749"/>
                <a:gd name="T23" fmla="*/ 1 h 120"/>
                <a:gd name="T24" fmla="*/ 3 w 749"/>
                <a:gd name="T25" fmla="*/ 1 h 120"/>
                <a:gd name="T26" fmla="*/ 3 w 749"/>
                <a:gd name="T27" fmla="*/ 1 h 120"/>
                <a:gd name="T28" fmla="*/ 4 w 749"/>
                <a:gd name="T29" fmla="*/ 1 h 120"/>
                <a:gd name="T30" fmla="*/ 4 w 749"/>
                <a:gd name="T31" fmla="*/ 1 h 120"/>
                <a:gd name="T32" fmla="*/ 4 w 749"/>
                <a:gd name="T33" fmla="*/ 1 h 120"/>
                <a:gd name="T34" fmla="*/ 4 w 749"/>
                <a:gd name="T35" fmla="*/ 1 h 120"/>
                <a:gd name="T36" fmla="*/ 4 w 749"/>
                <a:gd name="T37" fmla="*/ 0 h 120"/>
                <a:gd name="T38" fmla="*/ 5 w 749"/>
                <a:gd name="T39" fmla="*/ 1 h 120"/>
                <a:gd name="T40" fmla="*/ 5 w 749"/>
                <a:gd name="T41" fmla="*/ 1 h 120"/>
                <a:gd name="T42" fmla="*/ 5 w 749"/>
                <a:gd name="T43" fmla="*/ 1 h 120"/>
                <a:gd name="T44" fmla="*/ 5 w 749"/>
                <a:gd name="T45" fmla="*/ 1 h 120"/>
                <a:gd name="T46" fmla="*/ 5 w 749"/>
                <a:gd name="T47" fmla="*/ 1 h 120"/>
                <a:gd name="T48" fmla="*/ 6 w 749"/>
                <a:gd name="T49" fmla="*/ 1 h 120"/>
                <a:gd name="T50" fmla="*/ 5 w 749"/>
                <a:gd name="T51" fmla="*/ 1 h 120"/>
                <a:gd name="T52" fmla="*/ 5 w 749"/>
                <a:gd name="T53" fmla="*/ 1 h 120"/>
                <a:gd name="T54" fmla="*/ 6 w 749"/>
                <a:gd name="T55" fmla="*/ 1 h 120"/>
                <a:gd name="T56" fmla="*/ 6 w 749"/>
                <a:gd name="T57" fmla="*/ 1 h 120"/>
                <a:gd name="T58" fmla="*/ 7 w 749"/>
                <a:gd name="T59" fmla="*/ 1 h 120"/>
                <a:gd name="T60" fmla="*/ 7 w 749"/>
                <a:gd name="T61" fmla="*/ 1 h 120"/>
                <a:gd name="T62" fmla="*/ 6 w 749"/>
                <a:gd name="T63" fmla="*/ 1 h 120"/>
                <a:gd name="T64" fmla="*/ 6 w 749"/>
                <a:gd name="T65" fmla="*/ 1 h 120"/>
                <a:gd name="T66" fmla="*/ 7 w 749"/>
                <a:gd name="T67" fmla="*/ 1 h 120"/>
                <a:gd name="T68" fmla="*/ 8 w 749"/>
                <a:gd name="T69" fmla="*/ 1 h 1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49"/>
                <a:gd name="T106" fmla="*/ 0 h 120"/>
                <a:gd name="T107" fmla="*/ 749 w 749"/>
                <a:gd name="T108" fmla="*/ 120 h 1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49" h="120">
                  <a:moveTo>
                    <a:pt x="0" y="33"/>
                  </a:moveTo>
                  <a:cubicBezTo>
                    <a:pt x="32" y="24"/>
                    <a:pt x="47" y="25"/>
                    <a:pt x="82" y="29"/>
                  </a:cubicBezTo>
                  <a:cubicBezTo>
                    <a:pt x="99" y="46"/>
                    <a:pt x="100" y="54"/>
                    <a:pt x="106" y="77"/>
                  </a:cubicBezTo>
                  <a:cubicBezTo>
                    <a:pt x="100" y="117"/>
                    <a:pt x="101" y="118"/>
                    <a:pt x="63" y="110"/>
                  </a:cubicBezTo>
                  <a:cubicBezTo>
                    <a:pt x="66" y="54"/>
                    <a:pt x="57" y="27"/>
                    <a:pt x="111" y="14"/>
                  </a:cubicBezTo>
                  <a:cubicBezTo>
                    <a:pt x="135" y="18"/>
                    <a:pt x="148" y="20"/>
                    <a:pt x="168" y="33"/>
                  </a:cubicBezTo>
                  <a:cubicBezTo>
                    <a:pt x="187" y="61"/>
                    <a:pt x="196" y="98"/>
                    <a:pt x="163" y="120"/>
                  </a:cubicBezTo>
                  <a:cubicBezTo>
                    <a:pt x="131" y="108"/>
                    <a:pt x="134" y="54"/>
                    <a:pt x="154" y="29"/>
                  </a:cubicBezTo>
                  <a:cubicBezTo>
                    <a:pt x="164" y="17"/>
                    <a:pt x="197" y="9"/>
                    <a:pt x="197" y="9"/>
                  </a:cubicBezTo>
                  <a:cubicBezTo>
                    <a:pt x="262" y="17"/>
                    <a:pt x="240" y="16"/>
                    <a:pt x="269" y="57"/>
                  </a:cubicBezTo>
                  <a:cubicBezTo>
                    <a:pt x="282" y="94"/>
                    <a:pt x="287" y="100"/>
                    <a:pt x="245" y="115"/>
                  </a:cubicBezTo>
                  <a:cubicBezTo>
                    <a:pt x="226" y="89"/>
                    <a:pt x="226" y="94"/>
                    <a:pt x="240" y="43"/>
                  </a:cubicBezTo>
                  <a:cubicBezTo>
                    <a:pt x="244" y="29"/>
                    <a:pt x="275" y="22"/>
                    <a:pt x="283" y="19"/>
                  </a:cubicBezTo>
                  <a:cubicBezTo>
                    <a:pt x="288" y="17"/>
                    <a:pt x="298" y="14"/>
                    <a:pt x="298" y="14"/>
                  </a:cubicBezTo>
                  <a:cubicBezTo>
                    <a:pt x="307" y="15"/>
                    <a:pt x="334" y="18"/>
                    <a:pt x="346" y="24"/>
                  </a:cubicBezTo>
                  <a:cubicBezTo>
                    <a:pt x="356" y="30"/>
                    <a:pt x="375" y="43"/>
                    <a:pt x="375" y="43"/>
                  </a:cubicBezTo>
                  <a:cubicBezTo>
                    <a:pt x="396" y="76"/>
                    <a:pt x="385" y="103"/>
                    <a:pt x="351" y="115"/>
                  </a:cubicBezTo>
                  <a:cubicBezTo>
                    <a:pt x="331" y="87"/>
                    <a:pt x="332" y="73"/>
                    <a:pt x="341" y="33"/>
                  </a:cubicBezTo>
                  <a:cubicBezTo>
                    <a:pt x="345" y="17"/>
                    <a:pt x="379" y="0"/>
                    <a:pt x="379" y="0"/>
                  </a:cubicBezTo>
                  <a:cubicBezTo>
                    <a:pt x="395" y="2"/>
                    <a:pt x="411" y="2"/>
                    <a:pt x="427" y="5"/>
                  </a:cubicBezTo>
                  <a:cubicBezTo>
                    <a:pt x="449" y="10"/>
                    <a:pt x="455" y="41"/>
                    <a:pt x="466" y="57"/>
                  </a:cubicBezTo>
                  <a:cubicBezTo>
                    <a:pt x="462" y="96"/>
                    <a:pt x="470" y="118"/>
                    <a:pt x="432" y="105"/>
                  </a:cubicBezTo>
                  <a:cubicBezTo>
                    <a:pt x="417" y="82"/>
                    <a:pt x="410" y="51"/>
                    <a:pt x="432" y="29"/>
                  </a:cubicBezTo>
                  <a:cubicBezTo>
                    <a:pt x="443" y="18"/>
                    <a:pt x="475" y="9"/>
                    <a:pt x="475" y="9"/>
                  </a:cubicBezTo>
                  <a:cubicBezTo>
                    <a:pt x="532" y="14"/>
                    <a:pt x="536" y="11"/>
                    <a:pt x="552" y="57"/>
                  </a:cubicBezTo>
                  <a:cubicBezTo>
                    <a:pt x="547" y="103"/>
                    <a:pt x="555" y="116"/>
                    <a:pt x="514" y="105"/>
                  </a:cubicBezTo>
                  <a:cubicBezTo>
                    <a:pt x="506" y="82"/>
                    <a:pt x="491" y="42"/>
                    <a:pt x="519" y="24"/>
                  </a:cubicBezTo>
                  <a:cubicBezTo>
                    <a:pt x="527" y="19"/>
                    <a:pt x="538" y="17"/>
                    <a:pt x="547" y="14"/>
                  </a:cubicBezTo>
                  <a:cubicBezTo>
                    <a:pt x="552" y="12"/>
                    <a:pt x="562" y="9"/>
                    <a:pt x="562" y="9"/>
                  </a:cubicBezTo>
                  <a:cubicBezTo>
                    <a:pt x="615" y="14"/>
                    <a:pt x="636" y="13"/>
                    <a:pt x="653" y="62"/>
                  </a:cubicBezTo>
                  <a:cubicBezTo>
                    <a:pt x="651" y="73"/>
                    <a:pt x="653" y="86"/>
                    <a:pt x="648" y="96"/>
                  </a:cubicBezTo>
                  <a:cubicBezTo>
                    <a:pt x="642" y="110"/>
                    <a:pt x="605" y="115"/>
                    <a:pt x="605" y="115"/>
                  </a:cubicBezTo>
                  <a:cubicBezTo>
                    <a:pt x="597" y="94"/>
                    <a:pt x="595" y="62"/>
                    <a:pt x="610" y="43"/>
                  </a:cubicBezTo>
                  <a:cubicBezTo>
                    <a:pt x="618" y="32"/>
                    <a:pt x="639" y="14"/>
                    <a:pt x="639" y="14"/>
                  </a:cubicBezTo>
                  <a:cubicBezTo>
                    <a:pt x="736" y="19"/>
                    <a:pt x="700" y="19"/>
                    <a:pt x="749" y="1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3042" y="1288"/>
              <a:ext cx="459" cy="820"/>
              <a:chOff x="3042" y="1288"/>
              <a:chExt cx="459" cy="820"/>
            </a:xfrm>
          </p:grpSpPr>
          <p:grpSp>
            <p:nvGrpSpPr>
              <p:cNvPr id="14" name="Group 82"/>
              <p:cNvGrpSpPr>
                <a:grpSpLocks/>
              </p:cNvGrpSpPr>
              <p:nvPr/>
            </p:nvGrpSpPr>
            <p:grpSpPr bwMode="auto">
              <a:xfrm rot="-2778044">
                <a:off x="3136" y="1743"/>
                <a:ext cx="524" cy="206"/>
                <a:chOff x="-101" y="4347"/>
                <a:chExt cx="863" cy="224"/>
              </a:xfrm>
            </p:grpSpPr>
            <p:sp>
              <p:nvSpPr>
                <p:cNvPr id="18477" name="Freeform 83"/>
                <p:cNvSpPr>
                  <a:spLocks/>
                </p:cNvSpPr>
                <p:nvPr/>
              </p:nvSpPr>
              <p:spPr bwMode="auto">
                <a:xfrm rot="2243764" flipV="1">
                  <a:off x="297" y="4505"/>
                  <a:ext cx="435" cy="66"/>
                </a:xfrm>
                <a:custGeom>
                  <a:avLst/>
                  <a:gdLst>
                    <a:gd name="T0" fmla="*/ 0 w 749"/>
                    <a:gd name="T1" fmla="*/ 1 h 120"/>
                    <a:gd name="T2" fmla="*/ 2 w 749"/>
                    <a:gd name="T3" fmla="*/ 1 h 120"/>
                    <a:gd name="T4" fmla="*/ 2 w 749"/>
                    <a:gd name="T5" fmla="*/ 1 h 120"/>
                    <a:gd name="T6" fmla="*/ 1 w 749"/>
                    <a:gd name="T7" fmla="*/ 2 h 120"/>
                    <a:gd name="T8" fmla="*/ 2 w 749"/>
                    <a:gd name="T9" fmla="*/ 1 h 120"/>
                    <a:gd name="T10" fmla="*/ 3 w 749"/>
                    <a:gd name="T11" fmla="*/ 1 h 120"/>
                    <a:gd name="T12" fmla="*/ 3 w 749"/>
                    <a:gd name="T13" fmla="*/ 2 h 120"/>
                    <a:gd name="T14" fmla="*/ 3 w 749"/>
                    <a:gd name="T15" fmla="*/ 1 h 120"/>
                    <a:gd name="T16" fmla="*/ 5 w 749"/>
                    <a:gd name="T17" fmla="*/ 1 h 120"/>
                    <a:gd name="T18" fmla="*/ 6 w 749"/>
                    <a:gd name="T19" fmla="*/ 1 h 120"/>
                    <a:gd name="T20" fmla="*/ 5 w 749"/>
                    <a:gd name="T21" fmla="*/ 2 h 120"/>
                    <a:gd name="T22" fmla="*/ 5 w 749"/>
                    <a:gd name="T23" fmla="*/ 1 h 120"/>
                    <a:gd name="T24" fmla="*/ 6 w 749"/>
                    <a:gd name="T25" fmla="*/ 1 h 120"/>
                    <a:gd name="T26" fmla="*/ 7 w 749"/>
                    <a:gd name="T27" fmla="*/ 1 h 120"/>
                    <a:gd name="T28" fmla="*/ 8 w 749"/>
                    <a:gd name="T29" fmla="*/ 1 h 120"/>
                    <a:gd name="T30" fmla="*/ 9 w 749"/>
                    <a:gd name="T31" fmla="*/ 1 h 120"/>
                    <a:gd name="T32" fmla="*/ 8 w 749"/>
                    <a:gd name="T33" fmla="*/ 2 h 120"/>
                    <a:gd name="T34" fmla="*/ 8 w 749"/>
                    <a:gd name="T35" fmla="*/ 1 h 120"/>
                    <a:gd name="T36" fmla="*/ 9 w 749"/>
                    <a:gd name="T37" fmla="*/ 0 h 120"/>
                    <a:gd name="T38" fmla="*/ 9 w 749"/>
                    <a:gd name="T39" fmla="*/ 1 h 120"/>
                    <a:gd name="T40" fmla="*/ 10 w 749"/>
                    <a:gd name="T41" fmla="*/ 1 h 120"/>
                    <a:gd name="T42" fmla="*/ 9 w 749"/>
                    <a:gd name="T43" fmla="*/ 2 h 120"/>
                    <a:gd name="T44" fmla="*/ 9 w 749"/>
                    <a:gd name="T45" fmla="*/ 1 h 120"/>
                    <a:gd name="T46" fmla="*/ 10 w 749"/>
                    <a:gd name="T47" fmla="*/ 1 h 120"/>
                    <a:gd name="T48" fmla="*/ 12 w 749"/>
                    <a:gd name="T49" fmla="*/ 1 h 120"/>
                    <a:gd name="T50" fmla="*/ 12 w 749"/>
                    <a:gd name="T51" fmla="*/ 2 h 120"/>
                    <a:gd name="T52" fmla="*/ 12 w 749"/>
                    <a:gd name="T53" fmla="*/ 1 h 120"/>
                    <a:gd name="T54" fmla="*/ 12 w 749"/>
                    <a:gd name="T55" fmla="*/ 1 h 120"/>
                    <a:gd name="T56" fmla="*/ 12 w 749"/>
                    <a:gd name="T57" fmla="*/ 1 h 120"/>
                    <a:gd name="T58" fmla="*/ 15 w 749"/>
                    <a:gd name="T59" fmla="*/ 1 h 120"/>
                    <a:gd name="T60" fmla="*/ 15 w 749"/>
                    <a:gd name="T61" fmla="*/ 2 h 120"/>
                    <a:gd name="T62" fmla="*/ 13 w 749"/>
                    <a:gd name="T63" fmla="*/ 2 h 120"/>
                    <a:gd name="T64" fmla="*/ 14 w 749"/>
                    <a:gd name="T65" fmla="*/ 1 h 120"/>
                    <a:gd name="T66" fmla="*/ 14 w 749"/>
                    <a:gd name="T67" fmla="*/ 1 h 120"/>
                    <a:gd name="T68" fmla="*/ 16 w 749"/>
                    <a:gd name="T69" fmla="*/ 1 h 1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49"/>
                    <a:gd name="T106" fmla="*/ 0 h 120"/>
                    <a:gd name="T107" fmla="*/ 749 w 749"/>
                    <a:gd name="T108" fmla="*/ 120 h 1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49" h="120">
                      <a:moveTo>
                        <a:pt x="0" y="33"/>
                      </a:moveTo>
                      <a:cubicBezTo>
                        <a:pt x="32" y="24"/>
                        <a:pt x="47" y="25"/>
                        <a:pt x="82" y="29"/>
                      </a:cubicBezTo>
                      <a:cubicBezTo>
                        <a:pt x="99" y="46"/>
                        <a:pt x="100" y="54"/>
                        <a:pt x="106" y="77"/>
                      </a:cubicBezTo>
                      <a:cubicBezTo>
                        <a:pt x="100" y="117"/>
                        <a:pt x="101" y="118"/>
                        <a:pt x="63" y="110"/>
                      </a:cubicBezTo>
                      <a:cubicBezTo>
                        <a:pt x="66" y="54"/>
                        <a:pt x="57" y="27"/>
                        <a:pt x="111" y="14"/>
                      </a:cubicBezTo>
                      <a:cubicBezTo>
                        <a:pt x="135" y="18"/>
                        <a:pt x="148" y="20"/>
                        <a:pt x="168" y="33"/>
                      </a:cubicBezTo>
                      <a:cubicBezTo>
                        <a:pt x="187" y="61"/>
                        <a:pt x="196" y="98"/>
                        <a:pt x="163" y="120"/>
                      </a:cubicBezTo>
                      <a:cubicBezTo>
                        <a:pt x="131" y="108"/>
                        <a:pt x="134" y="54"/>
                        <a:pt x="154" y="29"/>
                      </a:cubicBezTo>
                      <a:cubicBezTo>
                        <a:pt x="164" y="17"/>
                        <a:pt x="197" y="9"/>
                        <a:pt x="197" y="9"/>
                      </a:cubicBezTo>
                      <a:cubicBezTo>
                        <a:pt x="262" y="17"/>
                        <a:pt x="240" y="16"/>
                        <a:pt x="269" y="57"/>
                      </a:cubicBezTo>
                      <a:cubicBezTo>
                        <a:pt x="282" y="94"/>
                        <a:pt x="287" y="100"/>
                        <a:pt x="245" y="115"/>
                      </a:cubicBezTo>
                      <a:cubicBezTo>
                        <a:pt x="226" y="89"/>
                        <a:pt x="226" y="94"/>
                        <a:pt x="240" y="43"/>
                      </a:cubicBezTo>
                      <a:cubicBezTo>
                        <a:pt x="244" y="29"/>
                        <a:pt x="275" y="22"/>
                        <a:pt x="283" y="19"/>
                      </a:cubicBezTo>
                      <a:cubicBezTo>
                        <a:pt x="288" y="17"/>
                        <a:pt x="298" y="14"/>
                        <a:pt x="298" y="14"/>
                      </a:cubicBezTo>
                      <a:cubicBezTo>
                        <a:pt x="307" y="15"/>
                        <a:pt x="334" y="18"/>
                        <a:pt x="346" y="24"/>
                      </a:cubicBezTo>
                      <a:cubicBezTo>
                        <a:pt x="356" y="30"/>
                        <a:pt x="375" y="43"/>
                        <a:pt x="375" y="43"/>
                      </a:cubicBezTo>
                      <a:cubicBezTo>
                        <a:pt x="396" y="76"/>
                        <a:pt x="385" y="103"/>
                        <a:pt x="351" y="115"/>
                      </a:cubicBezTo>
                      <a:cubicBezTo>
                        <a:pt x="331" y="87"/>
                        <a:pt x="332" y="73"/>
                        <a:pt x="341" y="33"/>
                      </a:cubicBezTo>
                      <a:cubicBezTo>
                        <a:pt x="345" y="17"/>
                        <a:pt x="379" y="0"/>
                        <a:pt x="379" y="0"/>
                      </a:cubicBezTo>
                      <a:cubicBezTo>
                        <a:pt x="395" y="2"/>
                        <a:pt x="411" y="2"/>
                        <a:pt x="427" y="5"/>
                      </a:cubicBezTo>
                      <a:cubicBezTo>
                        <a:pt x="449" y="10"/>
                        <a:pt x="455" y="41"/>
                        <a:pt x="466" y="57"/>
                      </a:cubicBezTo>
                      <a:cubicBezTo>
                        <a:pt x="462" y="96"/>
                        <a:pt x="470" y="118"/>
                        <a:pt x="432" y="105"/>
                      </a:cubicBezTo>
                      <a:cubicBezTo>
                        <a:pt x="417" y="82"/>
                        <a:pt x="410" y="51"/>
                        <a:pt x="432" y="29"/>
                      </a:cubicBezTo>
                      <a:cubicBezTo>
                        <a:pt x="443" y="18"/>
                        <a:pt x="475" y="9"/>
                        <a:pt x="475" y="9"/>
                      </a:cubicBezTo>
                      <a:cubicBezTo>
                        <a:pt x="532" y="14"/>
                        <a:pt x="536" y="11"/>
                        <a:pt x="552" y="57"/>
                      </a:cubicBezTo>
                      <a:cubicBezTo>
                        <a:pt x="547" y="103"/>
                        <a:pt x="555" y="116"/>
                        <a:pt x="514" y="105"/>
                      </a:cubicBezTo>
                      <a:cubicBezTo>
                        <a:pt x="506" y="82"/>
                        <a:pt x="491" y="42"/>
                        <a:pt x="519" y="24"/>
                      </a:cubicBezTo>
                      <a:cubicBezTo>
                        <a:pt x="527" y="19"/>
                        <a:pt x="538" y="17"/>
                        <a:pt x="547" y="14"/>
                      </a:cubicBezTo>
                      <a:cubicBezTo>
                        <a:pt x="552" y="12"/>
                        <a:pt x="562" y="9"/>
                        <a:pt x="562" y="9"/>
                      </a:cubicBezTo>
                      <a:cubicBezTo>
                        <a:pt x="615" y="14"/>
                        <a:pt x="636" y="13"/>
                        <a:pt x="653" y="62"/>
                      </a:cubicBezTo>
                      <a:cubicBezTo>
                        <a:pt x="651" y="73"/>
                        <a:pt x="653" y="86"/>
                        <a:pt x="648" y="96"/>
                      </a:cubicBezTo>
                      <a:cubicBezTo>
                        <a:pt x="642" y="110"/>
                        <a:pt x="605" y="115"/>
                        <a:pt x="605" y="115"/>
                      </a:cubicBezTo>
                      <a:cubicBezTo>
                        <a:pt x="597" y="94"/>
                        <a:pt x="595" y="62"/>
                        <a:pt x="610" y="43"/>
                      </a:cubicBezTo>
                      <a:cubicBezTo>
                        <a:pt x="618" y="32"/>
                        <a:pt x="639" y="14"/>
                        <a:pt x="639" y="14"/>
                      </a:cubicBezTo>
                      <a:cubicBezTo>
                        <a:pt x="736" y="19"/>
                        <a:pt x="700" y="19"/>
                        <a:pt x="749" y="19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478" name="Freeform 84"/>
                <p:cNvSpPr>
                  <a:spLocks/>
                </p:cNvSpPr>
                <p:nvPr/>
              </p:nvSpPr>
              <p:spPr bwMode="auto">
                <a:xfrm rot="467017">
                  <a:off x="-101" y="4385"/>
                  <a:ext cx="434" cy="66"/>
                </a:xfrm>
                <a:custGeom>
                  <a:avLst/>
                  <a:gdLst>
                    <a:gd name="T0" fmla="*/ 0 w 749"/>
                    <a:gd name="T1" fmla="*/ 1 h 120"/>
                    <a:gd name="T2" fmla="*/ 2 w 749"/>
                    <a:gd name="T3" fmla="*/ 1 h 120"/>
                    <a:gd name="T4" fmla="*/ 2 w 749"/>
                    <a:gd name="T5" fmla="*/ 1 h 120"/>
                    <a:gd name="T6" fmla="*/ 1 w 749"/>
                    <a:gd name="T7" fmla="*/ 2 h 120"/>
                    <a:gd name="T8" fmla="*/ 2 w 749"/>
                    <a:gd name="T9" fmla="*/ 1 h 120"/>
                    <a:gd name="T10" fmla="*/ 3 w 749"/>
                    <a:gd name="T11" fmla="*/ 1 h 120"/>
                    <a:gd name="T12" fmla="*/ 3 w 749"/>
                    <a:gd name="T13" fmla="*/ 2 h 120"/>
                    <a:gd name="T14" fmla="*/ 3 w 749"/>
                    <a:gd name="T15" fmla="*/ 1 h 120"/>
                    <a:gd name="T16" fmla="*/ 5 w 749"/>
                    <a:gd name="T17" fmla="*/ 1 h 120"/>
                    <a:gd name="T18" fmla="*/ 6 w 749"/>
                    <a:gd name="T19" fmla="*/ 1 h 120"/>
                    <a:gd name="T20" fmla="*/ 5 w 749"/>
                    <a:gd name="T21" fmla="*/ 2 h 120"/>
                    <a:gd name="T22" fmla="*/ 5 w 749"/>
                    <a:gd name="T23" fmla="*/ 1 h 120"/>
                    <a:gd name="T24" fmla="*/ 6 w 749"/>
                    <a:gd name="T25" fmla="*/ 1 h 120"/>
                    <a:gd name="T26" fmla="*/ 7 w 749"/>
                    <a:gd name="T27" fmla="*/ 1 h 120"/>
                    <a:gd name="T28" fmla="*/ 8 w 749"/>
                    <a:gd name="T29" fmla="*/ 1 h 120"/>
                    <a:gd name="T30" fmla="*/ 8 w 749"/>
                    <a:gd name="T31" fmla="*/ 1 h 120"/>
                    <a:gd name="T32" fmla="*/ 8 w 749"/>
                    <a:gd name="T33" fmla="*/ 2 h 120"/>
                    <a:gd name="T34" fmla="*/ 8 w 749"/>
                    <a:gd name="T35" fmla="*/ 1 h 120"/>
                    <a:gd name="T36" fmla="*/ 8 w 749"/>
                    <a:gd name="T37" fmla="*/ 0 h 120"/>
                    <a:gd name="T38" fmla="*/ 9 w 749"/>
                    <a:gd name="T39" fmla="*/ 1 h 120"/>
                    <a:gd name="T40" fmla="*/ 10 w 749"/>
                    <a:gd name="T41" fmla="*/ 1 h 120"/>
                    <a:gd name="T42" fmla="*/ 9 w 749"/>
                    <a:gd name="T43" fmla="*/ 2 h 120"/>
                    <a:gd name="T44" fmla="*/ 9 w 749"/>
                    <a:gd name="T45" fmla="*/ 1 h 120"/>
                    <a:gd name="T46" fmla="*/ 10 w 749"/>
                    <a:gd name="T47" fmla="*/ 1 h 120"/>
                    <a:gd name="T48" fmla="*/ 12 w 749"/>
                    <a:gd name="T49" fmla="*/ 1 h 120"/>
                    <a:gd name="T50" fmla="*/ 12 w 749"/>
                    <a:gd name="T51" fmla="*/ 2 h 120"/>
                    <a:gd name="T52" fmla="*/ 12 w 749"/>
                    <a:gd name="T53" fmla="*/ 1 h 120"/>
                    <a:gd name="T54" fmla="*/ 12 w 749"/>
                    <a:gd name="T55" fmla="*/ 1 h 120"/>
                    <a:gd name="T56" fmla="*/ 12 w 749"/>
                    <a:gd name="T57" fmla="*/ 1 h 120"/>
                    <a:gd name="T58" fmla="*/ 14 w 749"/>
                    <a:gd name="T59" fmla="*/ 1 h 120"/>
                    <a:gd name="T60" fmla="*/ 14 w 749"/>
                    <a:gd name="T61" fmla="*/ 2 h 120"/>
                    <a:gd name="T62" fmla="*/ 13 w 749"/>
                    <a:gd name="T63" fmla="*/ 2 h 120"/>
                    <a:gd name="T64" fmla="*/ 13 w 749"/>
                    <a:gd name="T65" fmla="*/ 1 h 120"/>
                    <a:gd name="T66" fmla="*/ 14 w 749"/>
                    <a:gd name="T67" fmla="*/ 1 h 120"/>
                    <a:gd name="T68" fmla="*/ 16 w 749"/>
                    <a:gd name="T69" fmla="*/ 1 h 1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49"/>
                    <a:gd name="T106" fmla="*/ 0 h 120"/>
                    <a:gd name="T107" fmla="*/ 749 w 749"/>
                    <a:gd name="T108" fmla="*/ 120 h 1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49" h="120">
                      <a:moveTo>
                        <a:pt x="0" y="33"/>
                      </a:moveTo>
                      <a:cubicBezTo>
                        <a:pt x="32" y="24"/>
                        <a:pt x="47" y="25"/>
                        <a:pt x="82" y="29"/>
                      </a:cubicBezTo>
                      <a:cubicBezTo>
                        <a:pt x="99" y="46"/>
                        <a:pt x="100" y="54"/>
                        <a:pt x="106" y="77"/>
                      </a:cubicBezTo>
                      <a:cubicBezTo>
                        <a:pt x="100" y="117"/>
                        <a:pt x="101" y="118"/>
                        <a:pt x="63" y="110"/>
                      </a:cubicBezTo>
                      <a:cubicBezTo>
                        <a:pt x="66" y="54"/>
                        <a:pt x="57" y="27"/>
                        <a:pt x="111" y="14"/>
                      </a:cubicBezTo>
                      <a:cubicBezTo>
                        <a:pt x="135" y="18"/>
                        <a:pt x="148" y="20"/>
                        <a:pt x="168" y="33"/>
                      </a:cubicBezTo>
                      <a:cubicBezTo>
                        <a:pt x="187" y="61"/>
                        <a:pt x="196" y="98"/>
                        <a:pt x="163" y="120"/>
                      </a:cubicBezTo>
                      <a:cubicBezTo>
                        <a:pt x="131" y="108"/>
                        <a:pt x="134" y="54"/>
                        <a:pt x="154" y="29"/>
                      </a:cubicBezTo>
                      <a:cubicBezTo>
                        <a:pt x="164" y="17"/>
                        <a:pt x="197" y="9"/>
                        <a:pt x="197" y="9"/>
                      </a:cubicBezTo>
                      <a:cubicBezTo>
                        <a:pt x="262" y="17"/>
                        <a:pt x="240" y="16"/>
                        <a:pt x="269" y="57"/>
                      </a:cubicBezTo>
                      <a:cubicBezTo>
                        <a:pt x="282" y="94"/>
                        <a:pt x="287" y="100"/>
                        <a:pt x="245" y="115"/>
                      </a:cubicBezTo>
                      <a:cubicBezTo>
                        <a:pt x="226" y="89"/>
                        <a:pt x="226" y="94"/>
                        <a:pt x="240" y="43"/>
                      </a:cubicBezTo>
                      <a:cubicBezTo>
                        <a:pt x="244" y="29"/>
                        <a:pt x="275" y="22"/>
                        <a:pt x="283" y="19"/>
                      </a:cubicBezTo>
                      <a:cubicBezTo>
                        <a:pt x="288" y="17"/>
                        <a:pt x="298" y="14"/>
                        <a:pt x="298" y="14"/>
                      </a:cubicBezTo>
                      <a:cubicBezTo>
                        <a:pt x="307" y="15"/>
                        <a:pt x="334" y="18"/>
                        <a:pt x="346" y="24"/>
                      </a:cubicBezTo>
                      <a:cubicBezTo>
                        <a:pt x="356" y="30"/>
                        <a:pt x="375" y="43"/>
                        <a:pt x="375" y="43"/>
                      </a:cubicBezTo>
                      <a:cubicBezTo>
                        <a:pt x="396" y="76"/>
                        <a:pt x="385" y="103"/>
                        <a:pt x="351" y="115"/>
                      </a:cubicBezTo>
                      <a:cubicBezTo>
                        <a:pt x="331" y="87"/>
                        <a:pt x="332" y="73"/>
                        <a:pt x="341" y="33"/>
                      </a:cubicBezTo>
                      <a:cubicBezTo>
                        <a:pt x="345" y="17"/>
                        <a:pt x="379" y="0"/>
                        <a:pt x="379" y="0"/>
                      </a:cubicBezTo>
                      <a:cubicBezTo>
                        <a:pt x="395" y="2"/>
                        <a:pt x="411" y="2"/>
                        <a:pt x="427" y="5"/>
                      </a:cubicBezTo>
                      <a:cubicBezTo>
                        <a:pt x="449" y="10"/>
                        <a:pt x="455" y="41"/>
                        <a:pt x="466" y="57"/>
                      </a:cubicBezTo>
                      <a:cubicBezTo>
                        <a:pt x="462" y="96"/>
                        <a:pt x="470" y="118"/>
                        <a:pt x="432" y="105"/>
                      </a:cubicBezTo>
                      <a:cubicBezTo>
                        <a:pt x="417" y="82"/>
                        <a:pt x="410" y="51"/>
                        <a:pt x="432" y="29"/>
                      </a:cubicBezTo>
                      <a:cubicBezTo>
                        <a:pt x="443" y="18"/>
                        <a:pt x="475" y="9"/>
                        <a:pt x="475" y="9"/>
                      </a:cubicBezTo>
                      <a:cubicBezTo>
                        <a:pt x="532" y="14"/>
                        <a:pt x="536" y="11"/>
                        <a:pt x="552" y="57"/>
                      </a:cubicBezTo>
                      <a:cubicBezTo>
                        <a:pt x="547" y="103"/>
                        <a:pt x="555" y="116"/>
                        <a:pt x="514" y="105"/>
                      </a:cubicBezTo>
                      <a:cubicBezTo>
                        <a:pt x="506" y="82"/>
                        <a:pt x="491" y="42"/>
                        <a:pt x="519" y="24"/>
                      </a:cubicBezTo>
                      <a:cubicBezTo>
                        <a:pt x="527" y="19"/>
                        <a:pt x="538" y="17"/>
                        <a:pt x="547" y="14"/>
                      </a:cubicBezTo>
                      <a:cubicBezTo>
                        <a:pt x="552" y="12"/>
                        <a:pt x="562" y="9"/>
                        <a:pt x="562" y="9"/>
                      </a:cubicBezTo>
                      <a:cubicBezTo>
                        <a:pt x="615" y="14"/>
                        <a:pt x="636" y="13"/>
                        <a:pt x="653" y="62"/>
                      </a:cubicBezTo>
                      <a:cubicBezTo>
                        <a:pt x="651" y="73"/>
                        <a:pt x="653" y="86"/>
                        <a:pt x="648" y="96"/>
                      </a:cubicBezTo>
                      <a:cubicBezTo>
                        <a:pt x="642" y="110"/>
                        <a:pt x="605" y="115"/>
                        <a:pt x="605" y="115"/>
                      </a:cubicBezTo>
                      <a:cubicBezTo>
                        <a:pt x="597" y="94"/>
                        <a:pt x="595" y="62"/>
                        <a:pt x="610" y="43"/>
                      </a:cubicBezTo>
                      <a:cubicBezTo>
                        <a:pt x="618" y="32"/>
                        <a:pt x="639" y="14"/>
                        <a:pt x="639" y="14"/>
                      </a:cubicBezTo>
                      <a:cubicBezTo>
                        <a:pt x="736" y="19"/>
                        <a:pt x="700" y="19"/>
                        <a:pt x="749" y="19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479" name="Freeform 85"/>
                <p:cNvSpPr>
                  <a:spLocks/>
                </p:cNvSpPr>
                <p:nvPr/>
              </p:nvSpPr>
              <p:spPr bwMode="auto">
                <a:xfrm rot="-884784">
                  <a:off x="328" y="4347"/>
                  <a:ext cx="434" cy="65"/>
                </a:xfrm>
                <a:custGeom>
                  <a:avLst/>
                  <a:gdLst>
                    <a:gd name="T0" fmla="*/ 0 w 749"/>
                    <a:gd name="T1" fmla="*/ 1 h 120"/>
                    <a:gd name="T2" fmla="*/ 2 w 749"/>
                    <a:gd name="T3" fmla="*/ 1 h 120"/>
                    <a:gd name="T4" fmla="*/ 2 w 749"/>
                    <a:gd name="T5" fmla="*/ 1 h 120"/>
                    <a:gd name="T6" fmla="*/ 1 w 749"/>
                    <a:gd name="T7" fmla="*/ 2 h 120"/>
                    <a:gd name="T8" fmla="*/ 2 w 749"/>
                    <a:gd name="T9" fmla="*/ 1 h 120"/>
                    <a:gd name="T10" fmla="*/ 3 w 749"/>
                    <a:gd name="T11" fmla="*/ 1 h 120"/>
                    <a:gd name="T12" fmla="*/ 3 w 749"/>
                    <a:gd name="T13" fmla="*/ 2 h 120"/>
                    <a:gd name="T14" fmla="*/ 3 w 749"/>
                    <a:gd name="T15" fmla="*/ 1 h 120"/>
                    <a:gd name="T16" fmla="*/ 5 w 749"/>
                    <a:gd name="T17" fmla="*/ 1 h 120"/>
                    <a:gd name="T18" fmla="*/ 6 w 749"/>
                    <a:gd name="T19" fmla="*/ 1 h 120"/>
                    <a:gd name="T20" fmla="*/ 5 w 749"/>
                    <a:gd name="T21" fmla="*/ 2 h 120"/>
                    <a:gd name="T22" fmla="*/ 5 w 749"/>
                    <a:gd name="T23" fmla="*/ 1 h 120"/>
                    <a:gd name="T24" fmla="*/ 6 w 749"/>
                    <a:gd name="T25" fmla="*/ 1 h 120"/>
                    <a:gd name="T26" fmla="*/ 7 w 749"/>
                    <a:gd name="T27" fmla="*/ 1 h 120"/>
                    <a:gd name="T28" fmla="*/ 8 w 749"/>
                    <a:gd name="T29" fmla="*/ 1 h 120"/>
                    <a:gd name="T30" fmla="*/ 8 w 749"/>
                    <a:gd name="T31" fmla="*/ 1 h 120"/>
                    <a:gd name="T32" fmla="*/ 8 w 749"/>
                    <a:gd name="T33" fmla="*/ 2 h 120"/>
                    <a:gd name="T34" fmla="*/ 8 w 749"/>
                    <a:gd name="T35" fmla="*/ 1 h 120"/>
                    <a:gd name="T36" fmla="*/ 8 w 749"/>
                    <a:gd name="T37" fmla="*/ 0 h 120"/>
                    <a:gd name="T38" fmla="*/ 9 w 749"/>
                    <a:gd name="T39" fmla="*/ 1 h 120"/>
                    <a:gd name="T40" fmla="*/ 10 w 749"/>
                    <a:gd name="T41" fmla="*/ 1 h 120"/>
                    <a:gd name="T42" fmla="*/ 9 w 749"/>
                    <a:gd name="T43" fmla="*/ 2 h 120"/>
                    <a:gd name="T44" fmla="*/ 9 w 749"/>
                    <a:gd name="T45" fmla="*/ 1 h 120"/>
                    <a:gd name="T46" fmla="*/ 10 w 749"/>
                    <a:gd name="T47" fmla="*/ 1 h 120"/>
                    <a:gd name="T48" fmla="*/ 12 w 749"/>
                    <a:gd name="T49" fmla="*/ 1 h 120"/>
                    <a:gd name="T50" fmla="*/ 12 w 749"/>
                    <a:gd name="T51" fmla="*/ 2 h 120"/>
                    <a:gd name="T52" fmla="*/ 12 w 749"/>
                    <a:gd name="T53" fmla="*/ 1 h 120"/>
                    <a:gd name="T54" fmla="*/ 12 w 749"/>
                    <a:gd name="T55" fmla="*/ 1 h 120"/>
                    <a:gd name="T56" fmla="*/ 12 w 749"/>
                    <a:gd name="T57" fmla="*/ 1 h 120"/>
                    <a:gd name="T58" fmla="*/ 14 w 749"/>
                    <a:gd name="T59" fmla="*/ 1 h 120"/>
                    <a:gd name="T60" fmla="*/ 14 w 749"/>
                    <a:gd name="T61" fmla="*/ 1 h 120"/>
                    <a:gd name="T62" fmla="*/ 13 w 749"/>
                    <a:gd name="T63" fmla="*/ 2 h 120"/>
                    <a:gd name="T64" fmla="*/ 13 w 749"/>
                    <a:gd name="T65" fmla="*/ 1 h 120"/>
                    <a:gd name="T66" fmla="*/ 14 w 749"/>
                    <a:gd name="T67" fmla="*/ 1 h 120"/>
                    <a:gd name="T68" fmla="*/ 16 w 749"/>
                    <a:gd name="T69" fmla="*/ 1 h 12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49"/>
                    <a:gd name="T106" fmla="*/ 0 h 120"/>
                    <a:gd name="T107" fmla="*/ 749 w 749"/>
                    <a:gd name="T108" fmla="*/ 120 h 120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49" h="120">
                      <a:moveTo>
                        <a:pt x="0" y="33"/>
                      </a:moveTo>
                      <a:cubicBezTo>
                        <a:pt x="32" y="24"/>
                        <a:pt x="47" y="25"/>
                        <a:pt x="82" y="29"/>
                      </a:cubicBezTo>
                      <a:cubicBezTo>
                        <a:pt x="99" y="46"/>
                        <a:pt x="100" y="54"/>
                        <a:pt x="106" y="77"/>
                      </a:cubicBezTo>
                      <a:cubicBezTo>
                        <a:pt x="100" y="117"/>
                        <a:pt x="101" y="118"/>
                        <a:pt x="63" y="110"/>
                      </a:cubicBezTo>
                      <a:cubicBezTo>
                        <a:pt x="66" y="54"/>
                        <a:pt x="57" y="27"/>
                        <a:pt x="111" y="14"/>
                      </a:cubicBezTo>
                      <a:cubicBezTo>
                        <a:pt x="135" y="18"/>
                        <a:pt x="148" y="20"/>
                        <a:pt x="168" y="33"/>
                      </a:cubicBezTo>
                      <a:cubicBezTo>
                        <a:pt x="187" y="61"/>
                        <a:pt x="196" y="98"/>
                        <a:pt x="163" y="120"/>
                      </a:cubicBezTo>
                      <a:cubicBezTo>
                        <a:pt x="131" y="108"/>
                        <a:pt x="134" y="54"/>
                        <a:pt x="154" y="29"/>
                      </a:cubicBezTo>
                      <a:cubicBezTo>
                        <a:pt x="164" y="17"/>
                        <a:pt x="197" y="9"/>
                        <a:pt x="197" y="9"/>
                      </a:cubicBezTo>
                      <a:cubicBezTo>
                        <a:pt x="262" y="17"/>
                        <a:pt x="240" y="16"/>
                        <a:pt x="269" y="57"/>
                      </a:cubicBezTo>
                      <a:cubicBezTo>
                        <a:pt x="282" y="94"/>
                        <a:pt x="287" y="100"/>
                        <a:pt x="245" y="115"/>
                      </a:cubicBezTo>
                      <a:cubicBezTo>
                        <a:pt x="226" y="89"/>
                        <a:pt x="226" y="94"/>
                        <a:pt x="240" y="43"/>
                      </a:cubicBezTo>
                      <a:cubicBezTo>
                        <a:pt x="244" y="29"/>
                        <a:pt x="275" y="22"/>
                        <a:pt x="283" y="19"/>
                      </a:cubicBezTo>
                      <a:cubicBezTo>
                        <a:pt x="288" y="17"/>
                        <a:pt x="298" y="14"/>
                        <a:pt x="298" y="14"/>
                      </a:cubicBezTo>
                      <a:cubicBezTo>
                        <a:pt x="307" y="15"/>
                        <a:pt x="334" y="18"/>
                        <a:pt x="346" y="24"/>
                      </a:cubicBezTo>
                      <a:cubicBezTo>
                        <a:pt x="356" y="30"/>
                        <a:pt x="375" y="43"/>
                        <a:pt x="375" y="43"/>
                      </a:cubicBezTo>
                      <a:cubicBezTo>
                        <a:pt x="396" y="76"/>
                        <a:pt x="385" y="103"/>
                        <a:pt x="351" y="115"/>
                      </a:cubicBezTo>
                      <a:cubicBezTo>
                        <a:pt x="331" y="87"/>
                        <a:pt x="332" y="73"/>
                        <a:pt x="341" y="33"/>
                      </a:cubicBezTo>
                      <a:cubicBezTo>
                        <a:pt x="345" y="17"/>
                        <a:pt x="379" y="0"/>
                        <a:pt x="379" y="0"/>
                      </a:cubicBezTo>
                      <a:cubicBezTo>
                        <a:pt x="395" y="2"/>
                        <a:pt x="411" y="2"/>
                        <a:pt x="427" y="5"/>
                      </a:cubicBezTo>
                      <a:cubicBezTo>
                        <a:pt x="449" y="10"/>
                        <a:pt x="455" y="41"/>
                        <a:pt x="466" y="57"/>
                      </a:cubicBezTo>
                      <a:cubicBezTo>
                        <a:pt x="462" y="96"/>
                        <a:pt x="470" y="118"/>
                        <a:pt x="432" y="105"/>
                      </a:cubicBezTo>
                      <a:cubicBezTo>
                        <a:pt x="417" y="82"/>
                        <a:pt x="410" y="51"/>
                        <a:pt x="432" y="29"/>
                      </a:cubicBezTo>
                      <a:cubicBezTo>
                        <a:pt x="443" y="18"/>
                        <a:pt x="475" y="9"/>
                        <a:pt x="475" y="9"/>
                      </a:cubicBezTo>
                      <a:cubicBezTo>
                        <a:pt x="532" y="14"/>
                        <a:pt x="536" y="11"/>
                        <a:pt x="552" y="57"/>
                      </a:cubicBezTo>
                      <a:cubicBezTo>
                        <a:pt x="547" y="103"/>
                        <a:pt x="555" y="116"/>
                        <a:pt x="514" y="105"/>
                      </a:cubicBezTo>
                      <a:cubicBezTo>
                        <a:pt x="506" y="82"/>
                        <a:pt x="491" y="42"/>
                        <a:pt x="519" y="24"/>
                      </a:cubicBezTo>
                      <a:cubicBezTo>
                        <a:pt x="527" y="19"/>
                        <a:pt x="538" y="17"/>
                        <a:pt x="547" y="14"/>
                      </a:cubicBezTo>
                      <a:cubicBezTo>
                        <a:pt x="552" y="12"/>
                        <a:pt x="562" y="9"/>
                        <a:pt x="562" y="9"/>
                      </a:cubicBezTo>
                      <a:cubicBezTo>
                        <a:pt x="615" y="14"/>
                        <a:pt x="636" y="13"/>
                        <a:pt x="653" y="62"/>
                      </a:cubicBezTo>
                      <a:cubicBezTo>
                        <a:pt x="651" y="73"/>
                        <a:pt x="653" y="86"/>
                        <a:pt x="648" y="96"/>
                      </a:cubicBezTo>
                      <a:cubicBezTo>
                        <a:pt x="642" y="110"/>
                        <a:pt x="605" y="115"/>
                        <a:pt x="605" y="115"/>
                      </a:cubicBezTo>
                      <a:cubicBezTo>
                        <a:pt x="597" y="94"/>
                        <a:pt x="595" y="62"/>
                        <a:pt x="610" y="43"/>
                      </a:cubicBezTo>
                      <a:cubicBezTo>
                        <a:pt x="618" y="32"/>
                        <a:pt x="639" y="14"/>
                        <a:pt x="639" y="14"/>
                      </a:cubicBezTo>
                      <a:cubicBezTo>
                        <a:pt x="736" y="19"/>
                        <a:pt x="700" y="19"/>
                        <a:pt x="749" y="19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18473" name="Line 86"/>
              <p:cNvSpPr>
                <a:spLocks noChangeShapeType="1"/>
              </p:cNvSpPr>
              <p:nvPr/>
            </p:nvSpPr>
            <p:spPr bwMode="auto">
              <a:xfrm rot="17907307" flipV="1">
                <a:off x="2983" y="1444"/>
                <a:ext cx="262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4" name="Line 87"/>
              <p:cNvSpPr>
                <a:spLocks noChangeShapeType="1"/>
              </p:cNvSpPr>
              <p:nvPr/>
            </p:nvSpPr>
            <p:spPr bwMode="auto">
              <a:xfrm rot="-3692693">
                <a:off x="3118" y="1461"/>
                <a:ext cx="325" cy="2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75" name="Freeform 88"/>
              <p:cNvSpPr>
                <a:spLocks/>
              </p:cNvSpPr>
              <p:nvPr/>
            </p:nvSpPr>
            <p:spPr bwMode="auto">
              <a:xfrm rot="18472835" flipV="1">
                <a:off x="3048" y="1421"/>
                <a:ext cx="315" cy="49"/>
              </a:xfrm>
              <a:custGeom>
                <a:avLst/>
                <a:gdLst>
                  <a:gd name="T0" fmla="*/ 0 w 749"/>
                  <a:gd name="T1" fmla="*/ 0 h 120"/>
                  <a:gd name="T2" fmla="*/ 0 w 749"/>
                  <a:gd name="T3" fmla="*/ 0 h 120"/>
                  <a:gd name="T4" fmla="*/ 0 w 749"/>
                  <a:gd name="T5" fmla="*/ 0 h 120"/>
                  <a:gd name="T6" fmla="*/ 0 w 749"/>
                  <a:gd name="T7" fmla="*/ 0 h 120"/>
                  <a:gd name="T8" fmla="*/ 0 w 749"/>
                  <a:gd name="T9" fmla="*/ 0 h 120"/>
                  <a:gd name="T10" fmla="*/ 0 w 749"/>
                  <a:gd name="T11" fmla="*/ 0 h 120"/>
                  <a:gd name="T12" fmla="*/ 0 w 749"/>
                  <a:gd name="T13" fmla="*/ 0 h 120"/>
                  <a:gd name="T14" fmla="*/ 0 w 749"/>
                  <a:gd name="T15" fmla="*/ 0 h 120"/>
                  <a:gd name="T16" fmla="*/ 0 w 749"/>
                  <a:gd name="T17" fmla="*/ 0 h 120"/>
                  <a:gd name="T18" fmla="*/ 0 w 749"/>
                  <a:gd name="T19" fmla="*/ 0 h 120"/>
                  <a:gd name="T20" fmla="*/ 0 w 749"/>
                  <a:gd name="T21" fmla="*/ 0 h 120"/>
                  <a:gd name="T22" fmla="*/ 0 w 749"/>
                  <a:gd name="T23" fmla="*/ 0 h 120"/>
                  <a:gd name="T24" fmla="*/ 1 w 749"/>
                  <a:gd name="T25" fmla="*/ 0 h 120"/>
                  <a:gd name="T26" fmla="*/ 1 w 749"/>
                  <a:gd name="T27" fmla="*/ 0 h 120"/>
                  <a:gd name="T28" fmla="*/ 1 w 749"/>
                  <a:gd name="T29" fmla="*/ 0 h 120"/>
                  <a:gd name="T30" fmla="*/ 1 w 749"/>
                  <a:gd name="T31" fmla="*/ 0 h 120"/>
                  <a:gd name="T32" fmla="*/ 1 w 749"/>
                  <a:gd name="T33" fmla="*/ 0 h 120"/>
                  <a:gd name="T34" fmla="*/ 1 w 749"/>
                  <a:gd name="T35" fmla="*/ 0 h 120"/>
                  <a:gd name="T36" fmla="*/ 1 w 749"/>
                  <a:gd name="T37" fmla="*/ 0 h 120"/>
                  <a:gd name="T38" fmla="*/ 1 w 749"/>
                  <a:gd name="T39" fmla="*/ 0 h 120"/>
                  <a:gd name="T40" fmla="*/ 1 w 749"/>
                  <a:gd name="T41" fmla="*/ 0 h 120"/>
                  <a:gd name="T42" fmla="*/ 1 w 749"/>
                  <a:gd name="T43" fmla="*/ 0 h 120"/>
                  <a:gd name="T44" fmla="*/ 1 w 749"/>
                  <a:gd name="T45" fmla="*/ 0 h 120"/>
                  <a:gd name="T46" fmla="*/ 1 w 749"/>
                  <a:gd name="T47" fmla="*/ 0 h 120"/>
                  <a:gd name="T48" fmla="*/ 1 w 749"/>
                  <a:gd name="T49" fmla="*/ 0 h 120"/>
                  <a:gd name="T50" fmla="*/ 1 w 749"/>
                  <a:gd name="T51" fmla="*/ 0 h 120"/>
                  <a:gd name="T52" fmla="*/ 1 w 749"/>
                  <a:gd name="T53" fmla="*/ 0 h 120"/>
                  <a:gd name="T54" fmla="*/ 1 w 749"/>
                  <a:gd name="T55" fmla="*/ 0 h 120"/>
                  <a:gd name="T56" fmla="*/ 1 w 749"/>
                  <a:gd name="T57" fmla="*/ 0 h 120"/>
                  <a:gd name="T58" fmla="*/ 2 w 749"/>
                  <a:gd name="T59" fmla="*/ 0 h 120"/>
                  <a:gd name="T60" fmla="*/ 1 w 749"/>
                  <a:gd name="T61" fmla="*/ 0 h 120"/>
                  <a:gd name="T62" fmla="*/ 1 w 749"/>
                  <a:gd name="T63" fmla="*/ 0 h 120"/>
                  <a:gd name="T64" fmla="*/ 1 w 749"/>
                  <a:gd name="T65" fmla="*/ 0 h 120"/>
                  <a:gd name="T66" fmla="*/ 1 w 749"/>
                  <a:gd name="T67" fmla="*/ 0 h 120"/>
                  <a:gd name="T68" fmla="*/ 2 w 749"/>
                  <a:gd name="T69" fmla="*/ 0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9"/>
                  <a:gd name="T106" fmla="*/ 0 h 120"/>
                  <a:gd name="T107" fmla="*/ 749 w 749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9" h="120">
                    <a:moveTo>
                      <a:pt x="0" y="33"/>
                    </a:moveTo>
                    <a:cubicBezTo>
                      <a:pt x="32" y="24"/>
                      <a:pt x="47" y="25"/>
                      <a:pt x="82" y="29"/>
                    </a:cubicBezTo>
                    <a:cubicBezTo>
                      <a:pt x="99" y="46"/>
                      <a:pt x="100" y="54"/>
                      <a:pt x="106" y="77"/>
                    </a:cubicBezTo>
                    <a:cubicBezTo>
                      <a:pt x="100" y="117"/>
                      <a:pt x="101" y="118"/>
                      <a:pt x="63" y="110"/>
                    </a:cubicBezTo>
                    <a:cubicBezTo>
                      <a:pt x="66" y="54"/>
                      <a:pt x="57" y="27"/>
                      <a:pt x="111" y="14"/>
                    </a:cubicBezTo>
                    <a:cubicBezTo>
                      <a:pt x="135" y="18"/>
                      <a:pt x="148" y="20"/>
                      <a:pt x="168" y="33"/>
                    </a:cubicBezTo>
                    <a:cubicBezTo>
                      <a:pt x="187" y="61"/>
                      <a:pt x="196" y="98"/>
                      <a:pt x="163" y="120"/>
                    </a:cubicBezTo>
                    <a:cubicBezTo>
                      <a:pt x="131" y="108"/>
                      <a:pt x="134" y="54"/>
                      <a:pt x="154" y="29"/>
                    </a:cubicBezTo>
                    <a:cubicBezTo>
                      <a:pt x="164" y="17"/>
                      <a:pt x="197" y="9"/>
                      <a:pt x="197" y="9"/>
                    </a:cubicBezTo>
                    <a:cubicBezTo>
                      <a:pt x="262" y="17"/>
                      <a:pt x="240" y="16"/>
                      <a:pt x="269" y="57"/>
                    </a:cubicBezTo>
                    <a:cubicBezTo>
                      <a:pt x="282" y="94"/>
                      <a:pt x="287" y="100"/>
                      <a:pt x="245" y="115"/>
                    </a:cubicBezTo>
                    <a:cubicBezTo>
                      <a:pt x="226" y="89"/>
                      <a:pt x="226" y="94"/>
                      <a:pt x="240" y="43"/>
                    </a:cubicBezTo>
                    <a:cubicBezTo>
                      <a:pt x="244" y="29"/>
                      <a:pt x="275" y="22"/>
                      <a:pt x="283" y="19"/>
                    </a:cubicBezTo>
                    <a:cubicBezTo>
                      <a:pt x="288" y="17"/>
                      <a:pt x="298" y="14"/>
                      <a:pt x="298" y="14"/>
                    </a:cubicBezTo>
                    <a:cubicBezTo>
                      <a:pt x="307" y="15"/>
                      <a:pt x="334" y="18"/>
                      <a:pt x="346" y="24"/>
                    </a:cubicBezTo>
                    <a:cubicBezTo>
                      <a:pt x="356" y="30"/>
                      <a:pt x="375" y="43"/>
                      <a:pt x="375" y="43"/>
                    </a:cubicBezTo>
                    <a:cubicBezTo>
                      <a:pt x="396" y="76"/>
                      <a:pt x="385" y="103"/>
                      <a:pt x="351" y="115"/>
                    </a:cubicBezTo>
                    <a:cubicBezTo>
                      <a:pt x="331" y="87"/>
                      <a:pt x="332" y="73"/>
                      <a:pt x="341" y="33"/>
                    </a:cubicBezTo>
                    <a:cubicBezTo>
                      <a:pt x="345" y="17"/>
                      <a:pt x="379" y="0"/>
                      <a:pt x="379" y="0"/>
                    </a:cubicBezTo>
                    <a:cubicBezTo>
                      <a:pt x="395" y="2"/>
                      <a:pt x="411" y="2"/>
                      <a:pt x="427" y="5"/>
                    </a:cubicBezTo>
                    <a:cubicBezTo>
                      <a:pt x="449" y="10"/>
                      <a:pt x="455" y="41"/>
                      <a:pt x="466" y="57"/>
                    </a:cubicBezTo>
                    <a:cubicBezTo>
                      <a:pt x="462" y="96"/>
                      <a:pt x="470" y="118"/>
                      <a:pt x="432" y="105"/>
                    </a:cubicBezTo>
                    <a:cubicBezTo>
                      <a:pt x="417" y="82"/>
                      <a:pt x="410" y="51"/>
                      <a:pt x="432" y="29"/>
                    </a:cubicBezTo>
                    <a:cubicBezTo>
                      <a:pt x="443" y="18"/>
                      <a:pt x="475" y="9"/>
                      <a:pt x="475" y="9"/>
                    </a:cubicBezTo>
                    <a:cubicBezTo>
                      <a:pt x="532" y="14"/>
                      <a:pt x="536" y="11"/>
                      <a:pt x="552" y="57"/>
                    </a:cubicBezTo>
                    <a:cubicBezTo>
                      <a:pt x="547" y="103"/>
                      <a:pt x="555" y="116"/>
                      <a:pt x="514" y="105"/>
                    </a:cubicBezTo>
                    <a:cubicBezTo>
                      <a:pt x="506" y="82"/>
                      <a:pt x="491" y="42"/>
                      <a:pt x="519" y="24"/>
                    </a:cubicBezTo>
                    <a:cubicBezTo>
                      <a:pt x="527" y="19"/>
                      <a:pt x="538" y="17"/>
                      <a:pt x="547" y="14"/>
                    </a:cubicBezTo>
                    <a:cubicBezTo>
                      <a:pt x="552" y="12"/>
                      <a:pt x="562" y="9"/>
                      <a:pt x="562" y="9"/>
                    </a:cubicBezTo>
                    <a:cubicBezTo>
                      <a:pt x="615" y="14"/>
                      <a:pt x="636" y="13"/>
                      <a:pt x="653" y="62"/>
                    </a:cubicBezTo>
                    <a:cubicBezTo>
                      <a:pt x="651" y="73"/>
                      <a:pt x="653" y="86"/>
                      <a:pt x="648" y="96"/>
                    </a:cubicBezTo>
                    <a:cubicBezTo>
                      <a:pt x="642" y="110"/>
                      <a:pt x="605" y="115"/>
                      <a:pt x="605" y="115"/>
                    </a:cubicBezTo>
                    <a:cubicBezTo>
                      <a:pt x="597" y="94"/>
                      <a:pt x="595" y="62"/>
                      <a:pt x="610" y="43"/>
                    </a:cubicBezTo>
                    <a:cubicBezTo>
                      <a:pt x="618" y="32"/>
                      <a:pt x="639" y="14"/>
                      <a:pt x="639" y="14"/>
                    </a:cubicBezTo>
                    <a:cubicBezTo>
                      <a:pt x="736" y="19"/>
                      <a:pt x="700" y="19"/>
                      <a:pt x="749" y="1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476" name="Freeform 89"/>
              <p:cNvSpPr>
                <a:spLocks/>
              </p:cNvSpPr>
              <p:nvPr/>
            </p:nvSpPr>
            <p:spPr bwMode="auto">
              <a:xfrm rot="-3244854">
                <a:off x="3193" y="1444"/>
                <a:ext cx="311" cy="49"/>
              </a:xfrm>
              <a:custGeom>
                <a:avLst/>
                <a:gdLst>
                  <a:gd name="T0" fmla="*/ 0 w 749"/>
                  <a:gd name="T1" fmla="*/ 0 h 120"/>
                  <a:gd name="T2" fmla="*/ 0 w 749"/>
                  <a:gd name="T3" fmla="*/ 0 h 120"/>
                  <a:gd name="T4" fmla="*/ 0 w 749"/>
                  <a:gd name="T5" fmla="*/ 0 h 120"/>
                  <a:gd name="T6" fmla="*/ 0 w 749"/>
                  <a:gd name="T7" fmla="*/ 0 h 120"/>
                  <a:gd name="T8" fmla="*/ 0 w 749"/>
                  <a:gd name="T9" fmla="*/ 0 h 120"/>
                  <a:gd name="T10" fmla="*/ 0 w 749"/>
                  <a:gd name="T11" fmla="*/ 0 h 120"/>
                  <a:gd name="T12" fmla="*/ 0 w 749"/>
                  <a:gd name="T13" fmla="*/ 0 h 120"/>
                  <a:gd name="T14" fmla="*/ 0 w 749"/>
                  <a:gd name="T15" fmla="*/ 0 h 120"/>
                  <a:gd name="T16" fmla="*/ 0 w 749"/>
                  <a:gd name="T17" fmla="*/ 0 h 120"/>
                  <a:gd name="T18" fmla="*/ 0 w 749"/>
                  <a:gd name="T19" fmla="*/ 0 h 120"/>
                  <a:gd name="T20" fmla="*/ 0 w 749"/>
                  <a:gd name="T21" fmla="*/ 0 h 120"/>
                  <a:gd name="T22" fmla="*/ 0 w 749"/>
                  <a:gd name="T23" fmla="*/ 0 h 120"/>
                  <a:gd name="T24" fmla="*/ 0 w 749"/>
                  <a:gd name="T25" fmla="*/ 0 h 120"/>
                  <a:gd name="T26" fmla="*/ 1 w 749"/>
                  <a:gd name="T27" fmla="*/ 0 h 120"/>
                  <a:gd name="T28" fmla="*/ 1 w 749"/>
                  <a:gd name="T29" fmla="*/ 0 h 120"/>
                  <a:gd name="T30" fmla="*/ 1 w 749"/>
                  <a:gd name="T31" fmla="*/ 0 h 120"/>
                  <a:gd name="T32" fmla="*/ 1 w 749"/>
                  <a:gd name="T33" fmla="*/ 0 h 120"/>
                  <a:gd name="T34" fmla="*/ 1 w 749"/>
                  <a:gd name="T35" fmla="*/ 0 h 120"/>
                  <a:gd name="T36" fmla="*/ 1 w 749"/>
                  <a:gd name="T37" fmla="*/ 0 h 120"/>
                  <a:gd name="T38" fmla="*/ 1 w 749"/>
                  <a:gd name="T39" fmla="*/ 0 h 120"/>
                  <a:gd name="T40" fmla="*/ 1 w 749"/>
                  <a:gd name="T41" fmla="*/ 0 h 120"/>
                  <a:gd name="T42" fmla="*/ 1 w 749"/>
                  <a:gd name="T43" fmla="*/ 0 h 120"/>
                  <a:gd name="T44" fmla="*/ 1 w 749"/>
                  <a:gd name="T45" fmla="*/ 0 h 120"/>
                  <a:gd name="T46" fmla="*/ 1 w 749"/>
                  <a:gd name="T47" fmla="*/ 0 h 120"/>
                  <a:gd name="T48" fmla="*/ 1 w 749"/>
                  <a:gd name="T49" fmla="*/ 0 h 120"/>
                  <a:gd name="T50" fmla="*/ 1 w 749"/>
                  <a:gd name="T51" fmla="*/ 0 h 120"/>
                  <a:gd name="T52" fmla="*/ 1 w 749"/>
                  <a:gd name="T53" fmla="*/ 0 h 120"/>
                  <a:gd name="T54" fmla="*/ 1 w 749"/>
                  <a:gd name="T55" fmla="*/ 0 h 120"/>
                  <a:gd name="T56" fmla="*/ 1 w 749"/>
                  <a:gd name="T57" fmla="*/ 0 h 120"/>
                  <a:gd name="T58" fmla="*/ 1 w 749"/>
                  <a:gd name="T59" fmla="*/ 0 h 120"/>
                  <a:gd name="T60" fmla="*/ 1 w 749"/>
                  <a:gd name="T61" fmla="*/ 0 h 120"/>
                  <a:gd name="T62" fmla="*/ 1 w 749"/>
                  <a:gd name="T63" fmla="*/ 0 h 120"/>
                  <a:gd name="T64" fmla="*/ 1 w 749"/>
                  <a:gd name="T65" fmla="*/ 0 h 120"/>
                  <a:gd name="T66" fmla="*/ 1 w 749"/>
                  <a:gd name="T67" fmla="*/ 0 h 120"/>
                  <a:gd name="T68" fmla="*/ 2 w 749"/>
                  <a:gd name="T69" fmla="*/ 0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49"/>
                  <a:gd name="T106" fmla="*/ 0 h 120"/>
                  <a:gd name="T107" fmla="*/ 749 w 749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49" h="120">
                    <a:moveTo>
                      <a:pt x="0" y="33"/>
                    </a:moveTo>
                    <a:cubicBezTo>
                      <a:pt x="32" y="24"/>
                      <a:pt x="47" y="25"/>
                      <a:pt x="82" y="29"/>
                    </a:cubicBezTo>
                    <a:cubicBezTo>
                      <a:pt x="99" y="46"/>
                      <a:pt x="100" y="54"/>
                      <a:pt x="106" y="77"/>
                    </a:cubicBezTo>
                    <a:cubicBezTo>
                      <a:pt x="100" y="117"/>
                      <a:pt x="101" y="118"/>
                      <a:pt x="63" y="110"/>
                    </a:cubicBezTo>
                    <a:cubicBezTo>
                      <a:pt x="66" y="54"/>
                      <a:pt x="57" y="27"/>
                      <a:pt x="111" y="14"/>
                    </a:cubicBezTo>
                    <a:cubicBezTo>
                      <a:pt x="135" y="18"/>
                      <a:pt x="148" y="20"/>
                      <a:pt x="168" y="33"/>
                    </a:cubicBezTo>
                    <a:cubicBezTo>
                      <a:pt x="187" y="61"/>
                      <a:pt x="196" y="98"/>
                      <a:pt x="163" y="120"/>
                    </a:cubicBezTo>
                    <a:cubicBezTo>
                      <a:pt x="131" y="108"/>
                      <a:pt x="134" y="54"/>
                      <a:pt x="154" y="29"/>
                    </a:cubicBezTo>
                    <a:cubicBezTo>
                      <a:pt x="164" y="17"/>
                      <a:pt x="197" y="9"/>
                      <a:pt x="197" y="9"/>
                    </a:cubicBezTo>
                    <a:cubicBezTo>
                      <a:pt x="262" y="17"/>
                      <a:pt x="240" y="16"/>
                      <a:pt x="269" y="57"/>
                    </a:cubicBezTo>
                    <a:cubicBezTo>
                      <a:pt x="282" y="94"/>
                      <a:pt x="287" y="100"/>
                      <a:pt x="245" y="115"/>
                    </a:cubicBezTo>
                    <a:cubicBezTo>
                      <a:pt x="226" y="89"/>
                      <a:pt x="226" y="94"/>
                      <a:pt x="240" y="43"/>
                    </a:cubicBezTo>
                    <a:cubicBezTo>
                      <a:pt x="244" y="29"/>
                      <a:pt x="275" y="22"/>
                      <a:pt x="283" y="19"/>
                    </a:cubicBezTo>
                    <a:cubicBezTo>
                      <a:pt x="288" y="17"/>
                      <a:pt x="298" y="14"/>
                      <a:pt x="298" y="14"/>
                    </a:cubicBezTo>
                    <a:cubicBezTo>
                      <a:pt x="307" y="15"/>
                      <a:pt x="334" y="18"/>
                      <a:pt x="346" y="24"/>
                    </a:cubicBezTo>
                    <a:cubicBezTo>
                      <a:pt x="356" y="30"/>
                      <a:pt x="375" y="43"/>
                      <a:pt x="375" y="43"/>
                    </a:cubicBezTo>
                    <a:cubicBezTo>
                      <a:pt x="396" y="76"/>
                      <a:pt x="385" y="103"/>
                      <a:pt x="351" y="115"/>
                    </a:cubicBezTo>
                    <a:cubicBezTo>
                      <a:pt x="331" y="87"/>
                      <a:pt x="332" y="73"/>
                      <a:pt x="341" y="33"/>
                    </a:cubicBezTo>
                    <a:cubicBezTo>
                      <a:pt x="345" y="17"/>
                      <a:pt x="379" y="0"/>
                      <a:pt x="379" y="0"/>
                    </a:cubicBezTo>
                    <a:cubicBezTo>
                      <a:pt x="395" y="2"/>
                      <a:pt x="411" y="2"/>
                      <a:pt x="427" y="5"/>
                    </a:cubicBezTo>
                    <a:cubicBezTo>
                      <a:pt x="449" y="10"/>
                      <a:pt x="455" y="41"/>
                      <a:pt x="466" y="57"/>
                    </a:cubicBezTo>
                    <a:cubicBezTo>
                      <a:pt x="462" y="96"/>
                      <a:pt x="470" y="118"/>
                      <a:pt x="432" y="105"/>
                    </a:cubicBezTo>
                    <a:cubicBezTo>
                      <a:pt x="417" y="82"/>
                      <a:pt x="410" y="51"/>
                      <a:pt x="432" y="29"/>
                    </a:cubicBezTo>
                    <a:cubicBezTo>
                      <a:pt x="443" y="18"/>
                      <a:pt x="475" y="9"/>
                      <a:pt x="475" y="9"/>
                    </a:cubicBezTo>
                    <a:cubicBezTo>
                      <a:pt x="532" y="14"/>
                      <a:pt x="536" y="11"/>
                      <a:pt x="552" y="57"/>
                    </a:cubicBezTo>
                    <a:cubicBezTo>
                      <a:pt x="547" y="103"/>
                      <a:pt x="555" y="116"/>
                      <a:pt x="514" y="105"/>
                    </a:cubicBezTo>
                    <a:cubicBezTo>
                      <a:pt x="506" y="82"/>
                      <a:pt x="491" y="42"/>
                      <a:pt x="519" y="24"/>
                    </a:cubicBezTo>
                    <a:cubicBezTo>
                      <a:pt x="527" y="19"/>
                      <a:pt x="538" y="17"/>
                      <a:pt x="547" y="14"/>
                    </a:cubicBezTo>
                    <a:cubicBezTo>
                      <a:pt x="552" y="12"/>
                      <a:pt x="562" y="9"/>
                      <a:pt x="562" y="9"/>
                    </a:cubicBezTo>
                    <a:cubicBezTo>
                      <a:pt x="615" y="14"/>
                      <a:pt x="636" y="13"/>
                      <a:pt x="653" y="62"/>
                    </a:cubicBezTo>
                    <a:cubicBezTo>
                      <a:pt x="651" y="73"/>
                      <a:pt x="653" y="86"/>
                      <a:pt x="648" y="96"/>
                    </a:cubicBezTo>
                    <a:cubicBezTo>
                      <a:pt x="642" y="110"/>
                      <a:pt x="605" y="115"/>
                      <a:pt x="605" y="115"/>
                    </a:cubicBezTo>
                    <a:cubicBezTo>
                      <a:pt x="597" y="94"/>
                      <a:pt x="595" y="62"/>
                      <a:pt x="610" y="43"/>
                    </a:cubicBezTo>
                    <a:cubicBezTo>
                      <a:pt x="618" y="32"/>
                      <a:pt x="639" y="14"/>
                      <a:pt x="639" y="14"/>
                    </a:cubicBezTo>
                    <a:cubicBezTo>
                      <a:pt x="736" y="19"/>
                      <a:pt x="700" y="19"/>
                      <a:pt x="749" y="1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sp>
        <p:nvSpPr>
          <p:cNvPr id="857178" name="Line 90"/>
          <p:cNvSpPr>
            <a:spLocks noChangeShapeType="1"/>
          </p:cNvSpPr>
          <p:nvPr/>
        </p:nvSpPr>
        <p:spPr bwMode="auto">
          <a:xfrm flipV="1">
            <a:off x="4373563" y="2457450"/>
            <a:ext cx="1093787" cy="1614488"/>
          </a:xfrm>
          <a:prstGeom prst="line">
            <a:avLst/>
          </a:prstGeom>
          <a:noFill/>
          <a:ln w="19050">
            <a:solidFill>
              <a:srgbClr val="00279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1452563" y="715963"/>
            <a:ext cx="3133725" cy="2119312"/>
            <a:chOff x="915" y="451"/>
            <a:chExt cx="1974" cy="1335"/>
          </a:xfrm>
        </p:grpSpPr>
        <p:sp>
          <p:nvSpPr>
            <p:cNvPr id="18468" name="Rectangle 92"/>
            <p:cNvSpPr>
              <a:spLocks noChangeArrowheads="1"/>
            </p:cNvSpPr>
            <p:nvPr/>
          </p:nvSpPr>
          <p:spPr bwMode="auto">
            <a:xfrm>
              <a:off x="915" y="451"/>
              <a:ext cx="1697" cy="442"/>
            </a:xfrm>
            <a:prstGeom prst="rect">
              <a:avLst/>
            </a:prstGeom>
            <a:solidFill>
              <a:srgbClr val="ECECD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/>
                <a:t>Final State Radiation</a:t>
              </a:r>
            </a:p>
            <a:p>
              <a:pPr eaLnBrk="0" hangingPunct="0"/>
              <a:r>
                <a:rPr lang="en-US" sz="2000" b="1"/>
                <a:t>	(FSR)</a:t>
              </a:r>
            </a:p>
          </p:txBody>
        </p:sp>
        <p:sp>
          <p:nvSpPr>
            <p:cNvPr id="18469" name="Line 93"/>
            <p:cNvSpPr>
              <a:spLocks noChangeShapeType="1"/>
            </p:cNvSpPr>
            <p:nvPr/>
          </p:nvSpPr>
          <p:spPr bwMode="auto">
            <a:xfrm rot="9850722" flipH="1" flipV="1">
              <a:off x="2025" y="751"/>
              <a:ext cx="864" cy="10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7182" name="Freeform 94"/>
          <p:cNvSpPr>
            <a:spLocks/>
          </p:cNvSpPr>
          <p:nvPr/>
        </p:nvSpPr>
        <p:spPr bwMode="auto">
          <a:xfrm rot="-1472285">
            <a:off x="4686300" y="3443288"/>
            <a:ext cx="622300" cy="93662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57183" name="Freeform 95"/>
          <p:cNvSpPr>
            <a:spLocks/>
          </p:cNvSpPr>
          <p:nvPr/>
        </p:nvSpPr>
        <p:spPr bwMode="auto">
          <a:xfrm rot="-2453304">
            <a:off x="4241800" y="3416300"/>
            <a:ext cx="622300" cy="93663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6" name="Group 96"/>
          <p:cNvGrpSpPr>
            <a:grpSpLocks/>
          </p:cNvGrpSpPr>
          <p:nvPr/>
        </p:nvGrpSpPr>
        <p:grpSpPr bwMode="auto">
          <a:xfrm>
            <a:off x="5753100" y="838200"/>
            <a:ext cx="2214563" cy="609600"/>
            <a:chOff x="3624" y="528"/>
            <a:chExt cx="1395" cy="384"/>
          </a:xfrm>
        </p:grpSpPr>
        <p:sp>
          <p:nvSpPr>
            <p:cNvPr id="18466" name="Rectangle 97"/>
            <p:cNvSpPr>
              <a:spLocks noChangeArrowheads="1"/>
            </p:cNvSpPr>
            <p:nvPr/>
          </p:nvSpPr>
          <p:spPr bwMode="auto">
            <a:xfrm>
              <a:off x="4319" y="528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tx2"/>
                  </a:solidFill>
                </a:rPr>
                <a:t>Detector</a:t>
              </a:r>
            </a:p>
          </p:txBody>
        </p:sp>
        <p:pic>
          <p:nvPicPr>
            <p:cNvPr id="18467" name="Picture 98" descr="detector_wideview_in_hall_jan_01_professional_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2030653">
              <a:off x="3624" y="565"/>
              <a:ext cx="939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7187" name="Freeform 99"/>
          <p:cNvSpPr>
            <a:spLocks/>
          </p:cNvSpPr>
          <p:nvPr/>
        </p:nvSpPr>
        <p:spPr bwMode="auto">
          <a:xfrm rot="10159657">
            <a:off x="3282950" y="5494338"/>
            <a:ext cx="481013" cy="66675"/>
          </a:xfrm>
          <a:custGeom>
            <a:avLst/>
            <a:gdLst>
              <a:gd name="T0" fmla="*/ 0 w 749"/>
              <a:gd name="T1" fmla="*/ 2147483647 h 120"/>
              <a:gd name="T2" fmla="*/ 2147483647 w 749"/>
              <a:gd name="T3" fmla="*/ 2147483647 h 120"/>
              <a:gd name="T4" fmla="*/ 2147483647 w 749"/>
              <a:gd name="T5" fmla="*/ 2147483647 h 120"/>
              <a:gd name="T6" fmla="*/ 2147483647 w 749"/>
              <a:gd name="T7" fmla="*/ 2147483647 h 120"/>
              <a:gd name="T8" fmla="*/ 2147483647 w 749"/>
              <a:gd name="T9" fmla="*/ 2147483647 h 120"/>
              <a:gd name="T10" fmla="*/ 2147483647 w 749"/>
              <a:gd name="T11" fmla="*/ 2147483647 h 120"/>
              <a:gd name="T12" fmla="*/ 2147483647 w 749"/>
              <a:gd name="T13" fmla="*/ 2147483647 h 120"/>
              <a:gd name="T14" fmla="*/ 2147483647 w 749"/>
              <a:gd name="T15" fmla="*/ 2147483647 h 120"/>
              <a:gd name="T16" fmla="*/ 2147483647 w 749"/>
              <a:gd name="T17" fmla="*/ 2147483647 h 120"/>
              <a:gd name="T18" fmla="*/ 2147483647 w 749"/>
              <a:gd name="T19" fmla="*/ 2147483647 h 120"/>
              <a:gd name="T20" fmla="*/ 2147483647 w 749"/>
              <a:gd name="T21" fmla="*/ 2147483647 h 120"/>
              <a:gd name="T22" fmla="*/ 2147483647 w 749"/>
              <a:gd name="T23" fmla="*/ 2147483647 h 120"/>
              <a:gd name="T24" fmla="*/ 2147483647 w 749"/>
              <a:gd name="T25" fmla="*/ 2147483647 h 120"/>
              <a:gd name="T26" fmla="*/ 2147483647 w 749"/>
              <a:gd name="T27" fmla="*/ 2147483647 h 120"/>
              <a:gd name="T28" fmla="*/ 2147483647 w 749"/>
              <a:gd name="T29" fmla="*/ 2147483647 h 120"/>
              <a:gd name="T30" fmla="*/ 2147483647 w 749"/>
              <a:gd name="T31" fmla="*/ 2147483647 h 120"/>
              <a:gd name="T32" fmla="*/ 2147483647 w 749"/>
              <a:gd name="T33" fmla="*/ 2147483647 h 120"/>
              <a:gd name="T34" fmla="*/ 2147483647 w 749"/>
              <a:gd name="T35" fmla="*/ 2147483647 h 120"/>
              <a:gd name="T36" fmla="*/ 2147483647 w 749"/>
              <a:gd name="T37" fmla="*/ 0 h 120"/>
              <a:gd name="T38" fmla="*/ 2147483647 w 749"/>
              <a:gd name="T39" fmla="*/ 2147483647 h 120"/>
              <a:gd name="T40" fmla="*/ 2147483647 w 749"/>
              <a:gd name="T41" fmla="*/ 2147483647 h 120"/>
              <a:gd name="T42" fmla="*/ 2147483647 w 749"/>
              <a:gd name="T43" fmla="*/ 2147483647 h 120"/>
              <a:gd name="T44" fmla="*/ 2147483647 w 749"/>
              <a:gd name="T45" fmla="*/ 2147483647 h 120"/>
              <a:gd name="T46" fmla="*/ 2147483647 w 749"/>
              <a:gd name="T47" fmla="*/ 2147483647 h 120"/>
              <a:gd name="T48" fmla="*/ 2147483647 w 749"/>
              <a:gd name="T49" fmla="*/ 2147483647 h 120"/>
              <a:gd name="T50" fmla="*/ 2147483647 w 749"/>
              <a:gd name="T51" fmla="*/ 2147483647 h 120"/>
              <a:gd name="T52" fmla="*/ 2147483647 w 749"/>
              <a:gd name="T53" fmla="*/ 2147483647 h 120"/>
              <a:gd name="T54" fmla="*/ 2147483647 w 749"/>
              <a:gd name="T55" fmla="*/ 2147483647 h 120"/>
              <a:gd name="T56" fmla="*/ 2147483647 w 749"/>
              <a:gd name="T57" fmla="*/ 2147483647 h 120"/>
              <a:gd name="T58" fmla="*/ 2147483647 w 749"/>
              <a:gd name="T59" fmla="*/ 2147483647 h 120"/>
              <a:gd name="T60" fmla="*/ 2147483647 w 749"/>
              <a:gd name="T61" fmla="*/ 2147483647 h 120"/>
              <a:gd name="T62" fmla="*/ 2147483647 w 749"/>
              <a:gd name="T63" fmla="*/ 2147483647 h 120"/>
              <a:gd name="T64" fmla="*/ 2147483647 w 749"/>
              <a:gd name="T65" fmla="*/ 2147483647 h 120"/>
              <a:gd name="T66" fmla="*/ 2147483647 w 749"/>
              <a:gd name="T67" fmla="*/ 2147483647 h 120"/>
              <a:gd name="T68" fmla="*/ 2147483647 w 749"/>
              <a:gd name="T69" fmla="*/ 2147483647 h 1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9"/>
              <a:gd name="T106" fmla="*/ 0 h 120"/>
              <a:gd name="T107" fmla="*/ 749 w 749"/>
              <a:gd name="T108" fmla="*/ 120 h 12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9" h="120">
                <a:moveTo>
                  <a:pt x="0" y="33"/>
                </a:moveTo>
                <a:cubicBezTo>
                  <a:pt x="32" y="24"/>
                  <a:pt x="47" y="25"/>
                  <a:pt x="82" y="29"/>
                </a:cubicBezTo>
                <a:cubicBezTo>
                  <a:pt x="99" y="46"/>
                  <a:pt x="100" y="54"/>
                  <a:pt x="106" y="77"/>
                </a:cubicBezTo>
                <a:cubicBezTo>
                  <a:pt x="100" y="117"/>
                  <a:pt x="101" y="118"/>
                  <a:pt x="63" y="110"/>
                </a:cubicBezTo>
                <a:cubicBezTo>
                  <a:pt x="66" y="54"/>
                  <a:pt x="57" y="27"/>
                  <a:pt x="111" y="14"/>
                </a:cubicBezTo>
                <a:cubicBezTo>
                  <a:pt x="135" y="18"/>
                  <a:pt x="148" y="20"/>
                  <a:pt x="168" y="33"/>
                </a:cubicBezTo>
                <a:cubicBezTo>
                  <a:pt x="187" y="61"/>
                  <a:pt x="196" y="98"/>
                  <a:pt x="163" y="120"/>
                </a:cubicBezTo>
                <a:cubicBezTo>
                  <a:pt x="131" y="108"/>
                  <a:pt x="134" y="54"/>
                  <a:pt x="154" y="29"/>
                </a:cubicBezTo>
                <a:cubicBezTo>
                  <a:pt x="164" y="17"/>
                  <a:pt x="197" y="9"/>
                  <a:pt x="197" y="9"/>
                </a:cubicBezTo>
                <a:cubicBezTo>
                  <a:pt x="262" y="17"/>
                  <a:pt x="240" y="16"/>
                  <a:pt x="269" y="57"/>
                </a:cubicBezTo>
                <a:cubicBezTo>
                  <a:pt x="282" y="94"/>
                  <a:pt x="287" y="100"/>
                  <a:pt x="245" y="115"/>
                </a:cubicBezTo>
                <a:cubicBezTo>
                  <a:pt x="226" y="89"/>
                  <a:pt x="226" y="94"/>
                  <a:pt x="240" y="43"/>
                </a:cubicBezTo>
                <a:cubicBezTo>
                  <a:pt x="244" y="29"/>
                  <a:pt x="275" y="22"/>
                  <a:pt x="283" y="19"/>
                </a:cubicBezTo>
                <a:cubicBezTo>
                  <a:pt x="288" y="17"/>
                  <a:pt x="298" y="14"/>
                  <a:pt x="298" y="14"/>
                </a:cubicBezTo>
                <a:cubicBezTo>
                  <a:pt x="307" y="15"/>
                  <a:pt x="334" y="18"/>
                  <a:pt x="346" y="24"/>
                </a:cubicBezTo>
                <a:cubicBezTo>
                  <a:pt x="356" y="30"/>
                  <a:pt x="375" y="43"/>
                  <a:pt x="375" y="43"/>
                </a:cubicBezTo>
                <a:cubicBezTo>
                  <a:pt x="396" y="76"/>
                  <a:pt x="385" y="103"/>
                  <a:pt x="351" y="115"/>
                </a:cubicBezTo>
                <a:cubicBezTo>
                  <a:pt x="331" y="87"/>
                  <a:pt x="332" y="73"/>
                  <a:pt x="341" y="33"/>
                </a:cubicBezTo>
                <a:cubicBezTo>
                  <a:pt x="345" y="17"/>
                  <a:pt x="379" y="0"/>
                  <a:pt x="379" y="0"/>
                </a:cubicBezTo>
                <a:cubicBezTo>
                  <a:pt x="395" y="2"/>
                  <a:pt x="411" y="2"/>
                  <a:pt x="427" y="5"/>
                </a:cubicBezTo>
                <a:cubicBezTo>
                  <a:pt x="449" y="10"/>
                  <a:pt x="455" y="41"/>
                  <a:pt x="466" y="57"/>
                </a:cubicBezTo>
                <a:cubicBezTo>
                  <a:pt x="462" y="96"/>
                  <a:pt x="470" y="118"/>
                  <a:pt x="432" y="105"/>
                </a:cubicBezTo>
                <a:cubicBezTo>
                  <a:pt x="417" y="82"/>
                  <a:pt x="410" y="51"/>
                  <a:pt x="432" y="29"/>
                </a:cubicBezTo>
                <a:cubicBezTo>
                  <a:pt x="443" y="18"/>
                  <a:pt x="475" y="9"/>
                  <a:pt x="475" y="9"/>
                </a:cubicBezTo>
                <a:cubicBezTo>
                  <a:pt x="532" y="14"/>
                  <a:pt x="536" y="11"/>
                  <a:pt x="552" y="57"/>
                </a:cubicBezTo>
                <a:cubicBezTo>
                  <a:pt x="547" y="103"/>
                  <a:pt x="555" y="116"/>
                  <a:pt x="514" y="105"/>
                </a:cubicBezTo>
                <a:cubicBezTo>
                  <a:pt x="506" y="82"/>
                  <a:pt x="491" y="42"/>
                  <a:pt x="519" y="24"/>
                </a:cubicBezTo>
                <a:cubicBezTo>
                  <a:pt x="527" y="19"/>
                  <a:pt x="538" y="17"/>
                  <a:pt x="547" y="14"/>
                </a:cubicBezTo>
                <a:cubicBezTo>
                  <a:pt x="552" y="12"/>
                  <a:pt x="562" y="9"/>
                  <a:pt x="562" y="9"/>
                </a:cubicBezTo>
                <a:cubicBezTo>
                  <a:pt x="615" y="14"/>
                  <a:pt x="636" y="13"/>
                  <a:pt x="653" y="62"/>
                </a:cubicBezTo>
                <a:cubicBezTo>
                  <a:pt x="651" y="73"/>
                  <a:pt x="653" y="86"/>
                  <a:pt x="648" y="96"/>
                </a:cubicBezTo>
                <a:cubicBezTo>
                  <a:pt x="642" y="110"/>
                  <a:pt x="605" y="115"/>
                  <a:pt x="605" y="115"/>
                </a:cubicBezTo>
                <a:cubicBezTo>
                  <a:pt x="597" y="94"/>
                  <a:pt x="595" y="62"/>
                  <a:pt x="610" y="43"/>
                </a:cubicBezTo>
                <a:cubicBezTo>
                  <a:pt x="618" y="32"/>
                  <a:pt x="639" y="14"/>
                  <a:pt x="639" y="14"/>
                </a:cubicBezTo>
                <a:cubicBezTo>
                  <a:pt x="736" y="19"/>
                  <a:pt x="700" y="19"/>
                  <a:pt x="749" y="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465" name="Footer Placeholder 10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5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5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5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5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5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5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85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85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5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5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85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500"/>
                            </p:stCondLst>
                            <p:childTnLst>
                              <p:par>
                                <p:cTn id="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85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5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85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85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5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85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3" grpId="0" animBg="1"/>
      <p:bldP spid="857094" grpId="0" animBg="1"/>
      <p:bldP spid="857095" grpId="0" animBg="1"/>
      <p:bldP spid="857096" grpId="0" animBg="1"/>
      <p:bldP spid="857097" grpId="0" animBg="1"/>
      <p:bldP spid="857098" grpId="0" animBg="1"/>
      <p:bldP spid="857099" grpId="0" animBg="1"/>
      <p:bldP spid="857108" grpId="0" animBg="1"/>
      <p:bldP spid="857131" grpId="0" animBg="1"/>
      <p:bldP spid="857132" grpId="0" animBg="1"/>
      <p:bldP spid="857150" grpId="0" animBg="1"/>
      <p:bldP spid="857157" grpId="0" animBg="1"/>
      <p:bldP spid="857158" grpId="0" animBg="1"/>
      <p:bldP spid="857178" grpId="0" animBg="1"/>
      <p:bldP spid="857182" grpId="0" animBg="1"/>
      <p:bldP spid="857183" grpId="0" animBg="1"/>
      <p:bldP spid="8571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ea typeface="+mj-ea"/>
                <a:cs typeface="+mj-cs"/>
              </a:rPr>
              <a:t>Inclusive jet cross section: 200 </a:t>
            </a:r>
            <a:r>
              <a:rPr lang="en-US" sz="3600" dirty="0" err="1" smtClean="0">
                <a:ea typeface="+mj-ea"/>
                <a:cs typeface="+mj-cs"/>
              </a:rPr>
              <a:t>GeV</a:t>
            </a:r>
            <a:r>
              <a:rPr lang="en-US" sz="3600" dirty="0" smtClean="0">
                <a:ea typeface="+mj-ea"/>
                <a:cs typeface="+mj-cs"/>
              </a:rPr>
              <a:t> </a:t>
            </a:r>
            <a:r>
              <a:rPr lang="en-US" sz="3600" dirty="0" err="1" smtClean="0">
                <a:ea typeface="+mj-ea"/>
                <a:cs typeface="+mj-cs"/>
              </a:rPr>
              <a:t>p+p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22531" name="Footer Placeholder 2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191000" y="838200"/>
            <a:ext cx="4800600" cy="5594350"/>
            <a:chOff x="4191001" y="838199"/>
            <a:chExt cx="4800600" cy="5594859"/>
          </a:xfrm>
        </p:grpSpPr>
        <p:pic>
          <p:nvPicPr>
            <p:cNvPr id="2254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1" y="838199"/>
              <a:ext cx="4800600" cy="55948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105401" y="1033480"/>
              <a:ext cx="3079750" cy="338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+mn-lt"/>
                  <a:ea typeface="+mn-ea"/>
                  <a:cs typeface="+mn-cs"/>
                </a:rPr>
                <a:t>Phys. Rev. </a:t>
              </a:r>
              <a:r>
                <a:rPr lang="en-US" sz="1600" b="1" dirty="0" err="1">
                  <a:latin typeface="+mn-lt"/>
                  <a:ea typeface="+mn-ea"/>
                  <a:cs typeface="+mn-cs"/>
                </a:rPr>
                <a:t>Lett</a:t>
              </a:r>
              <a:r>
                <a:rPr lang="en-US" sz="1600" b="1" dirty="0">
                  <a:latin typeface="+mn-lt"/>
                  <a:ea typeface="+mn-ea"/>
                  <a:cs typeface="+mn-cs"/>
                </a:rPr>
                <a:t>. 97 (2006) 252001</a:t>
              </a: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2F286-B77E-1D4F-9D8F-DC8996A363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0" y="914400"/>
            <a:ext cx="4038600" cy="3048000"/>
            <a:chOff x="0" y="1676400"/>
            <a:chExt cx="4267200" cy="2878439"/>
          </a:xfrm>
        </p:grpSpPr>
        <p:pic>
          <p:nvPicPr>
            <p:cNvPr id="22538" name="Picture 3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676401"/>
              <a:ext cx="4267200" cy="287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533400" y="1676400"/>
              <a:ext cx="1447561" cy="304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4620161"/>
            <a:ext cx="3810000" cy="132343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SzPct val="11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GB" sz="2000" dirty="0"/>
              <a:t>Good </a:t>
            </a:r>
            <a:r>
              <a:rPr lang="en-GB" sz="2000" dirty="0">
                <a:noFill/>
              </a:rPr>
              <a:t>agreement</a:t>
            </a:r>
            <a:r>
              <a:rPr lang="en-GB" sz="2000" dirty="0"/>
              <a:t> with NLO</a:t>
            </a:r>
          </a:p>
          <a:p>
            <a:pPr>
              <a:buSzPct val="11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endParaRPr lang="en-GB" sz="2000" dirty="0"/>
          </a:p>
          <a:p>
            <a:pPr>
              <a:buSzPct val="11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GB" sz="2000" dirty="0"/>
              <a:t>Different algorithms give consistent results</a:t>
            </a:r>
          </a:p>
        </p:txBody>
      </p:sp>
      <p:pic>
        <p:nvPicPr>
          <p:cNvPr id="14" name="Picture 13" descr="ppJetSpectrumSTA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900" y="1066800"/>
            <a:ext cx="47371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Jets in heavy ion collisions: idealization</a:t>
            </a: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t>Jets@STAR, Prague,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AB5F8-9A62-B34B-AB5B-16387FB009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355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511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419600" y="1905000"/>
            <a:ext cx="4038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production vertex: high Q</a:t>
            </a:r>
            <a:r>
              <a:rPr lang="en-US" baseline="30000" dirty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pPr lvl="1">
              <a:defRPr/>
            </a:pPr>
            <a:r>
              <a:rPr lang="en-US" dirty="0" err="1">
                <a:solidFill>
                  <a:srgbClr val="00009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>
                <a:solidFill>
                  <a:srgbClr val="000090"/>
                </a:solidFill>
                <a:latin typeface="+mn-lt"/>
                <a:ea typeface="Wingdings"/>
                <a:cs typeface="Wingdings"/>
              </a:rPr>
              <a:t>perturbative</a:t>
            </a:r>
            <a:endParaRPr lang="en-US" dirty="0">
              <a:solidFill>
                <a:srgbClr val="00009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3048000"/>
            <a:ext cx="4724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Propagation in strongly coupled Quark Gluon Plasma</a:t>
            </a:r>
          </a:p>
          <a:p>
            <a:pPr lvl="1">
              <a:defRPr/>
            </a:pPr>
            <a:r>
              <a:rPr lang="en-US" dirty="0" err="1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>
                <a:solidFill>
                  <a:srgbClr val="FF0000"/>
                </a:solidFill>
                <a:latin typeface="+mn-lt"/>
                <a:ea typeface="Wingdings"/>
                <a:cs typeface="Wingdings"/>
              </a:rPr>
              <a:t>coupling</a:t>
            </a:r>
            <a:r>
              <a:rPr lang="en-US" dirty="0">
                <a:solidFill>
                  <a:srgbClr val="FF0000"/>
                </a:solidFill>
                <a:latin typeface="+mn-lt"/>
                <a:ea typeface="Wingdings"/>
                <a:cs typeface="Wingdings"/>
              </a:rPr>
              <a:t> of hard and soft energy scales</a:t>
            </a:r>
          </a:p>
          <a:p>
            <a:pPr lvl="1">
              <a:defRPr/>
            </a:pPr>
            <a:r>
              <a:rPr lang="en-US" dirty="0" err="1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”strongly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coupled” jets?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" y="5570538"/>
            <a:ext cx="5638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Vacuum fragmentation into hadrons</a:t>
            </a:r>
          </a:p>
          <a:p>
            <a:pPr lvl="1">
              <a:defRPr/>
            </a:pPr>
            <a:r>
              <a:rPr lang="en-US" dirty="0" err="1">
                <a:solidFill>
                  <a:srgbClr val="008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err="1">
                <a:solidFill>
                  <a:srgbClr val="008000"/>
                </a:solidFill>
                <a:latin typeface="+mn-lt"/>
                <a:ea typeface="Wingdings"/>
                <a:cs typeface="Wingdings"/>
              </a:rPr>
              <a:t>non</a:t>
            </a:r>
            <a:r>
              <a:rPr lang="en-US" dirty="0">
                <a:solidFill>
                  <a:srgbClr val="008000"/>
                </a:solidFill>
                <a:latin typeface="+mn-lt"/>
                <a:ea typeface="Wingdings"/>
                <a:cs typeface="Wingdings"/>
              </a:rPr>
              <a:t>-pert. </a:t>
            </a:r>
            <a:r>
              <a:rPr lang="en-US" dirty="0">
                <a:solidFill>
                  <a:srgbClr val="008000"/>
                </a:solidFill>
                <a:latin typeface="+mn-lt"/>
                <a:ea typeface="+mn-ea"/>
                <a:cs typeface="+mn-cs"/>
              </a:rPr>
              <a:t>QCD</a:t>
            </a:r>
          </a:p>
        </p:txBody>
      </p:sp>
      <p:sp>
        <p:nvSpPr>
          <p:cNvPr id="39" name="Oval 38"/>
          <p:cNvSpPr/>
          <p:nvPr/>
        </p:nvSpPr>
        <p:spPr>
          <a:xfrm>
            <a:off x="1371600" y="2895600"/>
            <a:ext cx="685800" cy="914400"/>
          </a:xfrm>
          <a:prstGeom prst="ellipse">
            <a:avLst/>
          </a:prstGeom>
          <a:noFill/>
          <a:ln w="476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41" name="Straight Arrow Connector 40"/>
          <p:cNvCxnSpPr>
            <a:stCxn id="34" idx="1"/>
          </p:cNvCxnSpPr>
          <p:nvPr/>
        </p:nvCxnSpPr>
        <p:spPr>
          <a:xfrm rot="10800000" flipV="1">
            <a:off x="2133600" y="2320925"/>
            <a:ext cx="2286000" cy="879475"/>
          </a:xfrm>
          <a:prstGeom prst="straightConnector1">
            <a:avLst/>
          </a:prstGeom>
          <a:ln w="25400" cap="flat" cmpd="sng" algn="ctr">
            <a:solidFill>
              <a:srgbClr val="00009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3352800" y="3692525"/>
            <a:ext cx="990600" cy="498475"/>
          </a:xfrm>
          <a:prstGeom prst="straightConnector1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352800" y="4419600"/>
            <a:ext cx="533400" cy="609600"/>
          </a:xfrm>
          <a:prstGeom prst="ellipse">
            <a:avLst/>
          </a:prstGeom>
          <a:noFill/>
          <a:ln w="476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3124200" y="5257800"/>
            <a:ext cx="457200" cy="152400"/>
          </a:xfrm>
          <a:prstGeom prst="straightConnector1">
            <a:avLst/>
          </a:prstGeom>
          <a:ln w="25400" cap="flat" cmpd="sng" algn="ctr">
            <a:solidFill>
              <a:srgbClr val="008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65276" y="5216595"/>
            <a:ext cx="2786846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latin typeface="+mn-lt"/>
                <a:ea typeface="+mn-ea"/>
                <a:cs typeface="+mn-cs"/>
              </a:rPr>
              <a:t>What is the meaning of </a:t>
            </a:r>
            <a:r>
              <a:rPr lang="en-US" sz="2000" dirty="0">
                <a:latin typeface="+mn-lt"/>
                <a:ea typeface="+mn-ea"/>
                <a:cs typeface="+mn-cs"/>
              </a:rPr>
              <a:t>“factorization”</a:t>
            </a:r>
            <a:r>
              <a:rPr lang="en-US" sz="2000" dirty="0" smtClean="0">
                <a:latin typeface="+mn-lt"/>
                <a:ea typeface="+mn-ea"/>
                <a:cs typeface="+mn-cs"/>
              </a:rPr>
              <a:t> here</a:t>
            </a:r>
            <a:r>
              <a:rPr lang="en-US" sz="2000" dirty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4832520" y="3156977"/>
            <a:ext cx="4114800" cy="16002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8" name="TextBox 17"/>
          <p:cNvSpPr txBox="1"/>
          <p:nvPr/>
        </p:nvSpPr>
        <p:spPr>
          <a:xfrm>
            <a:off x="152400" y="1038225"/>
            <a:ext cx="891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We usually have this “factorized” picture in mind when talking about jet quenching…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 animBg="1"/>
      <p:bldP spid="46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6700"/>
            <a:ext cx="62103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Complete Jet Reconstruction </a:t>
            </a:r>
            <a:br>
              <a:rPr lang="en-US" dirty="0" smtClean="0"/>
            </a:br>
            <a:r>
              <a:rPr lang="en-US" dirty="0" smtClean="0"/>
              <a:t>in Heavy Ion Collisions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955145"/>
            <a:ext cx="88392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Jet quenching is a </a:t>
            </a:r>
            <a:r>
              <a:rPr lang="en-US" sz="2000" i="1" dirty="0" err="1" smtClean="0">
                <a:latin typeface="+mn-lt"/>
              </a:rPr>
              <a:t>partonic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proces</a:t>
            </a:r>
            <a:endParaRPr lang="en-US" sz="2000" dirty="0" smtClean="0">
              <a:latin typeface="+mn-lt"/>
            </a:endParaRPr>
          </a:p>
          <a:p>
            <a:pPr lvl="3"/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>
                <a:latin typeface="+mn-lt"/>
              </a:rPr>
              <a:t>obscured</a:t>
            </a:r>
            <a:r>
              <a:rPr lang="en-US" sz="2000" dirty="0" smtClean="0">
                <a:latin typeface="+mn-lt"/>
              </a:rPr>
              <a:t> by </a:t>
            </a:r>
            <a:r>
              <a:rPr lang="en-US" sz="2000" dirty="0" err="1" smtClean="0">
                <a:latin typeface="+mn-lt"/>
              </a:rPr>
              <a:t>hadronization</a:t>
            </a:r>
            <a:endParaRPr lang="en-US" sz="2000" dirty="0" smtClean="0">
              <a:latin typeface="+mn-lt"/>
            </a:endParaRPr>
          </a:p>
          <a:p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High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hadron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triggers bias towards non-interacting jets</a:t>
            </a:r>
          </a:p>
          <a:p>
            <a:pPr lvl="3"/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suppresses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the jet population that interacts the most</a:t>
            </a:r>
          </a:p>
          <a:p>
            <a:pPr lvl="3"/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>
                <a:solidFill>
                  <a:srgbClr val="FF0000"/>
                </a:solidFill>
                <a:latin typeface="+mn-lt"/>
              </a:rPr>
              <a:t>no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access to dynamics of energy loss</a:t>
            </a:r>
          </a:p>
          <a:p>
            <a:pPr lvl="3">
              <a:buFont typeface="Arial"/>
              <a:buChar char="•"/>
            </a:pP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Soft </a:t>
            </a:r>
            <a:r>
              <a:rPr lang="en-US" sz="2000" dirty="0" err="1" smtClean="0">
                <a:latin typeface="+mn-lt"/>
              </a:rPr>
              <a:t>hadron</a:t>
            </a:r>
            <a:r>
              <a:rPr lang="en-US" sz="2000" dirty="0" smtClean="0">
                <a:latin typeface="+mn-lt"/>
              </a:rPr>
              <a:t> correlations (</a:t>
            </a:r>
            <a:r>
              <a:rPr lang="en-US" sz="2000" dirty="0" err="1" smtClean="0">
                <a:latin typeface="+mn-lt"/>
              </a:rPr>
              <a:t>p</a:t>
            </a:r>
            <a:r>
              <a:rPr lang="en-US" sz="2000" baseline="-25000" dirty="0" err="1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&lt;few </a:t>
            </a:r>
            <a:r>
              <a:rPr lang="en-US" sz="2000" dirty="0" err="1" smtClean="0">
                <a:latin typeface="+mn-lt"/>
              </a:rPr>
              <a:t>GeV/c</a:t>
            </a:r>
            <a:r>
              <a:rPr lang="en-US" sz="2000" dirty="0" smtClean="0">
                <a:latin typeface="+mn-lt"/>
              </a:rPr>
              <a:t>) are difficult to interpret as QCD jets</a:t>
            </a:r>
          </a:p>
          <a:p>
            <a:pPr lvl="3"/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err="1" smtClean="0">
                <a:latin typeface="+mn-lt"/>
              </a:rPr>
              <a:t>requires</a:t>
            </a:r>
            <a:r>
              <a:rPr lang="en-US" sz="2000" dirty="0" smtClean="0">
                <a:latin typeface="+mn-lt"/>
              </a:rPr>
              <a:t> strong analysis and modeling assumptions</a:t>
            </a:r>
          </a:p>
          <a:p>
            <a:pPr lvl="3"/>
            <a:r>
              <a:rPr lang="en-US" sz="20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latin typeface="+mn-lt"/>
              </a:rPr>
              <a:t> no clear connection to theory</a:t>
            </a:r>
          </a:p>
          <a:p>
            <a:pPr lvl="4"/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Goal of full jet reconstruction: integrate over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</a:rPr>
              <a:t>hadronic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degrees of freedom to measure medium-induced jet modifications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at the </a:t>
            </a:r>
            <a:r>
              <a:rPr lang="en-US" sz="2000" i="1" dirty="0" err="1" smtClean="0">
                <a:solidFill>
                  <a:srgbClr val="FF0000"/>
                </a:solidFill>
                <a:latin typeface="+mn-lt"/>
              </a:rPr>
              <a:t>partonic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level</a:t>
            </a:r>
            <a:r>
              <a:rPr lang="en-US" sz="200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much more detailed connection to theory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3048001" cy="274501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8730"/>
            <a:ext cx="6001674" cy="3312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45" y="0"/>
            <a:ext cx="8229600" cy="6078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jet detector. STAR:</a:t>
            </a:r>
            <a:endParaRPr lang="en-US" dirty="0"/>
          </a:p>
        </p:txBody>
      </p:sp>
      <p:grpSp>
        <p:nvGrpSpPr>
          <p:cNvPr id="3" name="Group 42"/>
          <p:cNvGrpSpPr/>
          <p:nvPr/>
        </p:nvGrpSpPr>
        <p:grpSpPr>
          <a:xfrm>
            <a:off x="8106147" y="2382873"/>
            <a:ext cx="818793" cy="845614"/>
            <a:chOff x="192872" y="5292151"/>
            <a:chExt cx="818793" cy="845614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201846" y="5569150"/>
              <a:ext cx="55399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82021" y="5843767"/>
              <a:ext cx="529644" cy="317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19521" y="5768433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2872" y="5292151"/>
              <a:ext cx="28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</a:t>
              </a:r>
              <a:endParaRPr lang="en-US" dirty="0"/>
            </a:p>
          </p:txBody>
        </p:sp>
      </p:grpSp>
      <p:pic>
        <p:nvPicPr>
          <p:cNvPr id="21" name="Picture 20" descr="detectorSchematic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178" y="2974402"/>
            <a:ext cx="3236558" cy="32365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53200" y="2473294"/>
            <a:ext cx="129667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Beam View: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90208" y="607835"/>
            <a:ext cx="1067983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7512" y="751523"/>
            <a:ext cx="981906" cy="62201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77512" y="1429891"/>
            <a:ext cx="981906" cy="62201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8524" y="3055159"/>
            <a:ext cx="981906" cy="62201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4276301"/>
            <a:ext cx="5688032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+mn-lt"/>
                <a:ea typeface="+mn-ea"/>
                <a:cs typeface="+mn-cs"/>
              </a:rPr>
              <a:t>NOTE: No </a:t>
            </a:r>
            <a:r>
              <a:rPr lang="en-US" sz="1400" dirty="0" err="1" smtClean="0">
                <a:latin typeface="+mn-lt"/>
                <a:ea typeface="+mn-ea"/>
                <a:cs typeface="+mn-cs"/>
              </a:rPr>
              <a:t>hadronic</a:t>
            </a:r>
            <a:r>
              <a:rPr lang="en-US" sz="14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1400" dirty="0" err="1" smtClean="0">
                <a:latin typeface="+mn-lt"/>
                <a:ea typeface="+mn-ea"/>
                <a:cs typeface="+mn-cs"/>
              </a:rPr>
              <a:t>calorimetry</a:t>
            </a:r>
            <a:r>
              <a:rPr lang="en-US" sz="1400" dirty="0"/>
              <a:t>.</a:t>
            </a:r>
            <a:endParaRPr lang="en-US" sz="1400" dirty="0" smtClean="0"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en-US" sz="1400" dirty="0" smtClean="0">
              <a:latin typeface="+mn-lt"/>
              <a:ea typeface="+mn-ea"/>
              <a:cs typeface="+mn-cs"/>
            </a:endParaRPr>
          </a:p>
          <a:p>
            <a:pPr lvl="2"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Missing some neutral energy (&lt;10%: neutrons, K</a:t>
            </a:r>
            <a:r>
              <a:rPr lang="en-US" sz="1600" baseline="300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sz="1600" baseline="-250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L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2"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Some double-counting of </a:t>
            </a:r>
            <a:r>
              <a:rPr lang="en-US" sz="1600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hadronic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energy</a:t>
            </a:r>
          </a:p>
          <a:p>
            <a:pPr lvl="2">
              <a:defRPr/>
            </a:pP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High </a:t>
            </a:r>
            <a:r>
              <a:rPr lang="en-US" sz="1600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600" baseline="-25000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 tracking </a:t>
            </a:r>
            <a:r>
              <a:rPr lang="en-US" sz="1600" dirty="0" err="1">
                <a:solidFill>
                  <a:srgbClr val="0000FF"/>
                </a:solidFill>
                <a:latin typeface="+mn-lt"/>
                <a:ea typeface="+mn-ea"/>
                <a:cs typeface="+mn-cs"/>
              </a:rPr>
              <a:t>systematics</a:t>
            </a:r>
            <a:endParaRPr lang="en-US" sz="1600" dirty="0">
              <a:solidFill>
                <a:srgbClr val="0000FF"/>
              </a:solidFill>
              <a:latin typeface="+mn-lt"/>
              <a:ea typeface="+mn-ea"/>
              <a:cs typeface="+mn-cs"/>
            </a:endParaRPr>
          </a:p>
          <a:p>
            <a:pPr lvl="2">
              <a:defRPr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lvl="2">
              <a:defRPr/>
            </a:pP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Precise control over jet constituents and kinematic cutoffs</a:t>
            </a:r>
          </a:p>
          <a:p>
            <a:pPr lvl="4">
              <a:defRPr/>
            </a:pPr>
            <a:r>
              <a:rPr lang="en-US" sz="1600" dirty="0" err="1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60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sz="16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be decisive in heavy ion measurements (also at LHC)</a:t>
            </a:r>
          </a:p>
        </p:txBody>
      </p:sp>
      <p:pic>
        <p:nvPicPr>
          <p:cNvPr id="29" name="Picture 28" descr="fram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418" y="936075"/>
            <a:ext cx="3228217" cy="1042890"/>
          </a:xfrm>
          <a:prstGeom prst="rect">
            <a:avLst/>
          </a:prstGeom>
        </p:spPr>
      </p:pic>
      <p:sp>
        <p:nvSpPr>
          <p:cNvPr id="36" name="Cross 35"/>
          <p:cNvSpPr/>
          <p:nvPr/>
        </p:nvSpPr>
        <p:spPr>
          <a:xfrm>
            <a:off x="178524" y="5872858"/>
            <a:ext cx="624748" cy="651334"/>
          </a:xfrm>
          <a:prstGeom prst="plus">
            <a:avLst>
              <a:gd name="adj" fmla="val 3716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8524" y="5091258"/>
            <a:ext cx="624748" cy="195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93365" y="6339526"/>
            <a:ext cx="382668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recomb</a:t>
            </a:r>
            <a:r>
              <a:rPr lang="en-US" dirty="0" smtClean="0"/>
              <a:t>. </a:t>
            </a:r>
            <a:r>
              <a:rPr lang="en-US" dirty="0" err="1" smtClean="0"/>
              <a:t>algors</a:t>
            </a:r>
            <a:r>
              <a:rPr lang="en-US" dirty="0" smtClean="0"/>
              <a:t>: jet acceptance: 1-R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82563" y="1007914"/>
            <a:ext cx="6189336" cy="4307152"/>
            <a:chOff x="23" y="562"/>
            <a:chExt cx="3065" cy="2146"/>
          </a:xfrm>
        </p:grpSpPr>
        <p:pic>
          <p:nvPicPr>
            <p:cNvPr id="22546" name="Picture 2"/>
            <p:cNvPicPr>
              <a:picLocks noChangeAspect="1" noChangeArrowheads="1"/>
            </p:cNvPicPr>
            <p:nvPr/>
          </p:nvPicPr>
          <p:blipFill>
            <a:blip r:embed="rId2"/>
            <a:srcRect t="9395" r="6750"/>
            <a:stretch>
              <a:fillRect/>
            </a:stretch>
          </p:blipFill>
          <p:spPr bwMode="auto">
            <a:xfrm>
              <a:off x="23" y="562"/>
              <a:ext cx="3065" cy="21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2548" name="Text Box 4"/>
            <p:cNvSpPr txBox="1">
              <a:spLocks noChangeArrowheads="1"/>
            </p:cNvSpPr>
            <p:nvPr/>
          </p:nvSpPr>
          <p:spPr bwMode="auto">
            <a:xfrm>
              <a:off x="433" y="2281"/>
              <a:ext cx="122" cy="3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  <a:spcBef>
                  <a:spcPts val="1500"/>
                </a:spcBef>
              </a:pPr>
              <a:r>
                <a:rPr lang="en-GB" dirty="0" err="1">
                  <a:solidFill>
                    <a:srgbClr val="000000"/>
                  </a:solidFill>
                  <a:latin typeface="Symbol" charset="2"/>
                  <a:ea typeface="DejaVu LGC Sans" charset="0"/>
                  <a:cs typeface="DejaVu LGC Sans" charset="0"/>
                </a:rPr>
                <a:t></a:t>
              </a:r>
              <a:endParaRPr lang="en-GB" dirty="0">
                <a:solidFill>
                  <a:srgbClr val="000000"/>
                </a:solidFill>
                <a:latin typeface="Symbol" charset="2"/>
                <a:ea typeface="DejaVu LGC Sans" charset="0"/>
                <a:cs typeface="DejaVu LGC Sans" charset="0"/>
              </a:endParaRPr>
            </a:p>
          </p:txBody>
        </p:sp>
        <p:sp>
          <p:nvSpPr>
            <p:cNvPr id="22549" name="Text Box 5"/>
            <p:cNvSpPr txBox="1">
              <a:spLocks noChangeArrowheads="1"/>
            </p:cNvSpPr>
            <p:nvPr/>
          </p:nvSpPr>
          <p:spPr bwMode="auto">
            <a:xfrm>
              <a:off x="2230" y="1709"/>
              <a:ext cx="227" cy="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3000"/>
                </a:lnSpc>
              </a:pPr>
              <a:r>
                <a:rPr lang="en-GB">
                  <a:solidFill>
                    <a:srgbClr val="000000"/>
                  </a:solidFill>
                  <a:latin typeface="Symbol" charset="2"/>
                  <a:ea typeface="DejaVu LGC Sans" charset="0"/>
                  <a:cs typeface="DejaVu LGC Sans" charset="0"/>
                </a:rPr>
                <a:t>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487319" y="3560623"/>
            <a:ext cx="425211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Implies the formula: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0" y="245720"/>
            <a:ext cx="8504237" cy="4572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Heavy Ion collisions </a:t>
            </a:r>
            <a:br>
              <a:rPr lang="en-US" sz="4000" dirty="0" smtClean="0"/>
            </a:br>
            <a:r>
              <a:rPr lang="en-US" sz="4000" dirty="0" smtClean="0"/>
              <a:t>and background characterization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91543" y="1202626"/>
            <a:ext cx="604327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Single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-jet event from a central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Au+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Au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(STAR):</a:t>
            </a: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- Two jet peaks on top of the HI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background (underlying event)</a:t>
            </a: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74503" y="4622425"/>
            <a:ext cx="246362" cy="5621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83000"/>
              </a:lnSpc>
              <a:spcBef>
                <a:spcPts val="1500"/>
              </a:spcBef>
            </a:pPr>
            <a:r>
              <a:rPr lang="en-GB" dirty="0" err="1" smtClean="0">
                <a:solidFill>
                  <a:srgbClr val="000000"/>
                </a:solidFill>
                <a:latin typeface="Symbol" charset="2"/>
                <a:ea typeface="DejaVu LGC Sans" charset="0"/>
                <a:cs typeface="DejaVu LGC Sans" charset="0"/>
              </a:rPr>
              <a:t>f</a:t>
            </a:r>
            <a:endParaRPr lang="en-GB" dirty="0">
              <a:solidFill>
                <a:srgbClr val="000000"/>
              </a:solidFill>
              <a:latin typeface="Symbol" charset="2"/>
              <a:ea typeface="DejaVu LGC Sans" charset="0"/>
              <a:cs typeface="DejaVu LGC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7115" y="5208350"/>
            <a:ext cx="636434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/>
              <a:buChar char="o"/>
            </a:pPr>
            <a:r>
              <a:rPr lang="en-US" dirty="0" smtClean="0"/>
              <a:t> Main uncertainty: underlying event non-uniformities induce uncertainties on background estimation =&gt; jet energy resolution</a:t>
            </a:r>
          </a:p>
          <a:p>
            <a:pPr>
              <a:buFont typeface="Courier New"/>
              <a:buChar char="o"/>
            </a:pPr>
            <a:r>
              <a:rPr lang="en-US" dirty="0" smtClean="0"/>
              <a:t> Extra handle: utilize multiple jet algorithms and their different sensitivity to heavy-ion background.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543" y="2133600"/>
            <a:ext cx="10720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 2010</a:t>
            </a:r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371899" y="2800734"/>
            <a:ext cx="466765" cy="86208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501939" y="2359308"/>
            <a:ext cx="456586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 assumption:</a:t>
            </a:r>
          </a:p>
          <a:p>
            <a:r>
              <a:rPr lang="en-US" b="1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	Signal </a:t>
            </a: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and background can be factorized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17958" y="4049533"/>
            <a:ext cx="4045494" cy="357832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3262-6091-F644-8386-9E69D8C0E6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master_mp.pptx</Template>
  <TotalTime>425</TotalTime>
  <Words>3287</Words>
  <Application>Microsoft Macintosh PowerPoint</Application>
  <PresentationFormat>On-screen Show (4:3)</PresentationFormat>
  <Paragraphs>514</Paragraphs>
  <Slides>44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master_mp</vt:lpstr>
      <vt:lpstr>Jet production in p+p and Au+Au collisions at RHIC with STAR</vt:lpstr>
      <vt:lpstr>Jets in matter</vt:lpstr>
      <vt:lpstr>Quantitative analysis:  tools of heavy-ion collisions</vt:lpstr>
      <vt:lpstr>Jets at CDF/Tevatron</vt:lpstr>
      <vt:lpstr>Inclusive jet cross section: 200 GeV p+p</vt:lpstr>
      <vt:lpstr>Jets in heavy ion collisions: idealization</vt:lpstr>
      <vt:lpstr>Complete Jet Reconstruction  in Heavy Ion Collisions</vt:lpstr>
      <vt:lpstr>A jet detector. STAR:</vt:lpstr>
      <vt:lpstr>Heavy Ion collisions  and background characterization</vt:lpstr>
      <vt:lpstr>Modern algorithms</vt:lpstr>
      <vt:lpstr>What is r?</vt:lpstr>
      <vt:lpstr>Definitions</vt:lpstr>
      <vt:lpstr>Why complex? underlying event</vt:lpstr>
      <vt:lpstr>HI Jet Reconstruction: strategy</vt:lpstr>
      <vt:lpstr>Crucial analysis steps and their estimations</vt:lpstr>
      <vt:lpstr>Methods to study dpT</vt:lpstr>
      <vt:lpstr>Probing the background: Embedding of a single 4-vector into the HI background</vt:lpstr>
      <vt:lpstr>Embedding</vt:lpstr>
      <vt:lpstr>Embedding</vt:lpstr>
      <vt:lpstr>Determination of dpT as a function of the pT of the probe</vt:lpstr>
      <vt:lpstr>Determination of dpT as a function of the pT of the probe</vt:lpstr>
      <vt:lpstr>Technical comment: “false jets”</vt:lpstr>
      <vt:lpstr>Results</vt:lpstr>
      <vt:lpstr>Inclusive jet cross sections at √s=200 GeV</vt:lpstr>
      <vt:lpstr>Inclusive Jet RAA</vt:lpstr>
      <vt:lpstr>Incl. cross-section ratio: p+p R=0.2/R=0.4</vt:lpstr>
      <vt:lpstr>Inclusive cross-section ratio in p+p:  compare to NLO pQCD</vt:lpstr>
      <vt:lpstr>Hadronization effects: HERWIG vs. PYTHIA</vt:lpstr>
      <vt:lpstr>σ(R=0.2)/σ(R=0.4) : NNLO calculation  </vt:lpstr>
      <vt:lpstr>Incl. cross-section ratio: Au+Au R=0.2/R=0.4</vt:lpstr>
      <vt:lpstr>Incl. cross-section ratio Au+Au: compare to NLO</vt:lpstr>
      <vt:lpstr>Outlook: full jet measurements  in heavy ion collisions</vt:lpstr>
      <vt:lpstr>Outlook: full jet measurements  in heavy ion collisions</vt:lpstr>
      <vt:lpstr>If time allows…</vt:lpstr>
      <vt:lpstr>Pause: Quantitative analysis:  tools of heavy-ion collisions</vt:lpstr>
      <vt:lpstr>Pause: Quantitative analysis:  tools of heavy-ion collisions</vt:lpstr>
      <vt:lpstr> Next generation measurement:  controlled variation of jet path length</vt:lpstr>
      <vt:lpstr>STAR Au+Au: hadron-jet correlation</vt:lpstr>
      <vt:lpstr>Extra</vt:lpstr>
      <vt:lpstr>HI Jet Reconstruction: the observables</vt:lpstr>
      <vt:lpstr>Systematic Corrections</vt:lpstr>
      <vt:lpstr>JH: Away-side DAA vs jet energy </vt:lpstr>
      <vt:lpstr>JH: Near-side IAA and energy balance DAA...</vt:lpstr>
      <vt:lpstr>pQCD view of jets in hadronic collisions…</vt:lpstr>
    </vt:vector>
  </TitlesOfParts>
  <Company>LBNL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Mateusz Ploskon</dc:creator>
  <cp:lastModifiedBy>Mateusz Ploskon</cp:lastModifiedBy>
  <cp:revision>9</cp:revision>
  <dcterms:created xsi:type="dcterms:W3CDTF">2010-08-09T15:45:19Z</dcterms:created>
  <dcterms:modified xsi:type="dcterms:W3CDTF">2010-08-09T15:47:09Z</dcterms:modified>
</cp:coreProperties>
</file>