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5.bin" ContentType="application/vnd.openxmlformats-officedocument.oleObject"/>
  <Override PartName="/ppt/notesSlides/notesSlide6.xml" ContentType="application/vnd.openxmlformats-officedocument.presentationml.notesSlide+xml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0" r:id="rId3"/>
    <p:sldId id="270" r:id="rId4"/>
    <p:sldId id="307" r:id="rId5"/>
    <p:sldId id="257" r:id="rId6"/>
    <p:sldId id="279" r:id="rId7"/>
    <p:sldId id="304" r:id="rId8"/>
    <p:sldId id="305" r:id="rId9"/>
    <p:sldId id="303" r:id="rId10"/>
    <p:sldId id="289" r:id="rId11"/>
    <p:sldId id="282" r:id="rId12"/>
    <p:sldId id="291" r:id="rId13"/>
    <p:sldId id="292" r:id="rId14"/>
    <p:sldId id="308" r:id="rId15"/>
    <p:sldId id="296" r:id="rId16"/>
    <p:sldId id="309" r:id="rId17"/>
    <p:sldId id="313" r:id="rId18"/>
    <p:sldId id="310" r:id="rId19"/>
    <p:sldId id="306" r:id="rId20"/>
    <p:sldId id="314" r:id="rId21"/>
    <p:sldId id="271" r:id="rId22"/>
    <p:sldId id="273" r:id="rId23"/>
    <p:sldId id="272" r:id="rId24"/>
    <p:sldId id="259" r:id="rId25"/>
    <p:sldId id="311" r:id="rId26"/>
    <p:sldId id="258" r:id="rId27"/>
    <p:sldId id="269" r:id="rId28"/>
    <p:sldId id="293" r:id="rId29"/>
    <p:sldId id="315" r:id="rId30"/>
    <p:sldId id="301" r:id="rId31"/>
    <p:sldId id="312" r:id="rId32"/>
    <p:sldId id="316" r:id="rId33"/>
    <p:sldId id="30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23.emf"/><Relationship Id="rId3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FB7F-4D29-FC46-BAE5-8A13DB731E64}" type="datetime1">
              <a:rPr lang="en-US" smtClean="0"/>
              <a:t>5/27/15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A29F5-2D49-574C-8A0D-DA1CD8632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95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51F4E-E826-124D-A607-D0D4EB07D315}" type="datetime1">
              <a:rPr lang="en-US" smtClean="0"/>
              <a:t>5/27/15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70600-42FF-C54E-8DE6-500A3D17A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58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0600-42FF-C54E-8DE6-500A3D17A5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8" y="303213"/>
            <a:ext cx="1587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067" y="4315730"/>
            <a:ext cx="5856569" cy="40626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21" tIns="45710" rIns="91421" bIns="4571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356A4-3307-174B-BAB2-F343A086E87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0600-42FF-C54E-8DE6-500A3D17A5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55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0600-42FF-C54E-8DE6-500A3D17A5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C3F8-8EF1-1F4A-9ADF-3A1B9DA4976E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7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E571-4F73-BF44-AB33-E3F629228315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BF5-F72F-6543-93D9-3BD79B306D8A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2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76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6B31-909C-3B42-9683-E4BF353A510A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F7AA-2C62-E94F-96B9-7C749F9DBBB2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3BAC-C878-7443-B150-06590107E1F3}" type="datetime1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3BDF-76F0-1546-A0E8-8DA7FE30A164}" type="datetime1">
              <a:rPr lang="en-US" smtClean="0"/>
              <a:t>5/27/15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FA321-7799-EA49-AD68-C3E54FBDC21B}" type="datetime1">
              <a:rPr lang="en-US" smtClean="0"/>
              <a:t>5/27/15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5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8527-3B57-6F44-B030-52E60FCDBA6A}" type="datetime1">
              <a:rPr lang="en-US" smtClean="0"/>
              <a:t>5/27/15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184C-0555-9549-8F4A-962A34B12005}" type="datetime1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AA78-E0EC-FE42-9C1E-EF7B7DF4A134}" type="datetime1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459B9-441A-CC47-8EF0-1894403C152A}" type="datetime1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10DA-144D-8F41-8B23-7295C25FD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7.emf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2.emf"/><Relationship Id="rId6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5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hyperlink" Target="http://arxiv.org/abs/1404.103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04.1033" TargetMode="Externa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emf"/><Relationship Id="rId9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7.emf"/><Relationship Id="rId13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6.emf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hyperlink" Target="http://arxiv.org/abs/arXiv:1304.0079" TargetMode="External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4.gi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23.emf"/><Relationship Id="rId10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9.emf"/><Relationship Id="rId7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077" y="340178"/>
            <a:ext cx="7772400" cy="1470025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Spin Physics at STAR</a:t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W and Forward Physics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8819" y="501833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Akio Ogawa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BNL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2015 May 26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QCD Evolution 2015 @ </a:t>
            </a:r>
            <a:r>
              <a:rPr lang="en-US" dirty="0" err="1" smtClean="0">
                <a:solidFill>
                  <a:schemeClr val="tx1"/>
                </a:solidFill>
              </a:rPr>
              <a:t>Jlab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 descr="Screen Shot 2015-05-22 at 1.0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35" y="2273905"/>
            <a:ext cx="2162159" cy="2069495"/>
          </a:xfrm>
          <a:prstGeom prst="rect">
            <a:avLst/>
          </a:prstGeom>
        </p:spPr>
      </p:pic>
      <p:pic>
        <p:nvPicPr>
          <p:cNvPr id="5" name="Picture 7" descr="BN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03" y="2869745"/>
            <a:ext cx="1905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RHIC-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3571875"/>
            <a:ext cx="3810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679" y="2316118"/>
            <a:ext cx="1924228" cy="4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7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28,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S. Fazio - DIS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34763"/>
            <a:ext cx="8141401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 kinematics reconstruction </a:t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5773" y="733533"/>
            <a:ext cx="393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</a:t>
            </a:r>
            <a:r>
              <a:rPr lang="en-US" dirty="0" err="1" smtClean="0"/>
              <a:t>vs</a:t>
            </a:r>
            <a:r>
              <a:rPr lang="en-US" dirty="0" smtClean="0"/>
              <a:t> MC comparison for 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and P</a:t>
            </a:r>
            <a:r>
              <a:rPr lang="en-US" baseline="-25000" dirty="0" smtClean="0"/>
              <a:t>Z</a:t>
            </a:r>
            <a:endParaRPr lang="en-US" dirty="0"/>
          </a:p>
        </p:txBody>
      </p:sp>
      <p:pic>
        <p:nvPicPr>
          <p:cNvPr id="13" name="Picture 12" descr="plot_DataMc_WmPt_zoom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9"/>
          <a:stretch/>
        </p:blipFill>
        <p:spPr>
          <a:xfrm>
            <a:off x="2535773" y="1150931"/>
            <a:ext cx="2252127" cy="2741136"/>
          </a:xfrm>
          <a:prstGeom prst="rect">
            <a:avLst/>
          </a:prstGeom>
        </p:spPr>
      </p:pic>
      <p:pic>
        <p:nvPicPr>
          <p:cNvPr id="14" name="Picture 13" descr="plot_DataMc_WpPt_zoom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0"/>
          <a:stretch/>
        </p:blipFill>
        <p:spPr>
          <a:xfrm>
            <a:off x="241301" y="1150931"/>
            <a:ext cx="2171699" cy="2652236"/>
          </a:xfrm>
          <a:prstGeom prst="rect">
            <a:avLst/>
          </a:prstGeom>
        </p:spPr>
      </p:pic>
      <p:pic>
        <p:nvPicPr>
          <p:cNvPr id="18" name="Picture 17" descr="plot_DataMc_WmPz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1"/>
          <a:stretch/>
        </p:blipFill>
        <p:spPr>
          <a:xfrm>
            <a:off x="2737931" y="3803167"/>
            <a:ext cx="2049969" cy="2552700"/>
          </a:xfrm>
          <a:prstGeom prst="rect">
            <a:avLst/>
          </a:prstGeom>
        </p:spPr>
      </p:pic>
      <p:pic>
        <p:nvPicPr>
          <p:cNvPr id="19" name="Picture 18" descr="plot_DataMc_WpP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1"/>
          <a:stretch/>
        </p:blipFill>
        <p:spPr>
          <a:xfrm>
            <a:off x="241301" y="3791334"/>
            <a:ext cx="2082799" cy="2565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7156" y="2891044"/>
            <a:ext cx="2480734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Good data/MC agreement for reconstructed P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T</a:t>
            </a:r>
            <a:r>
              <a:rPr lang="en-US" sz="2400" b="1" dirty="0" smtClean="0">
                <a:solidFill>
                  <a:srgbClr val="0000FF"/>
                </a:solidFill>
              </a:rPr>
              <a:t> of W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r>
              <a:rPr lang="en-US" sz="2400" b="1" dirty="0" smtClean="0">
                <a:solidFill>
                  <a:srgbClr val="0000FF"/>
                </a:solidFill>
              </a:rPr>
              <a:t> and W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283" y="1728279"/>
            <a:ext cx="4224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Track-P</a:t>
            </a:r>
            <a:r>
              <a:rPr lang="en-US" sz="2400" baseline="-25000" dirty="0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 in the recoil &gt; 0.2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Total recoil-P</a:t>
            </a:r>
            <a:r>
              <a:rPr lang="en-US" sz="2400" baseline="-25000" dirty="0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 &gt; 0.5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3081" y="5374090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enables  W A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measurement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helps W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/W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x-section ratio</a:t>
            </a:r>
          </a:p>
        </p:txBody>
      </p:sp>
    </p:spTree>
    <p:extLst>
      <p:ext uri="{BB962C8B-B14F-4D97-AF65-F5344CB8AC3E}">
        <p14:creationId xmlns:p14="http://schemas.microsoft.com/office/powerpoint/2010/main" val="359342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82038" y="1021427"/>
            <a:ext cx="2799364" cy="5180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much stronger than</a:t>
            </a:r>
          </a:p>
          <a:p>
            <a:pPr algn="ctr"/>
            <a:r>
              <a:rPr lang="en-US" sz="1600" dirty="0" smtClean="0"/>
              <a:t>any other known</a:t>
            </a:r>
          </a:p>
          <a:p>
            <a:pPr algn="ctr"/>
            <a:r>
              <a:rPr lang="en-US" sz="1600" dirty="0" smtClean="0"/>
              <a:t>evolution effects </a:t>
            </a:r>
          </a:p>
          <a:p>
            <a:pPr algn="ctr"/>
            <a:endParaRPr lang="en-US" sz="800" dirty="0"/>
          </a:p>
          <a:p>
            <a:pPr algn="ctr"/>
            <a:r>
              <a:rPr lang="en-US" sz="1600" dirty="0" smtClean="0"/>
              <a:t>needs input from</a:t>
            </a:r>
          </a:p>
          <a:p>
            <a:pPr algn="ctr"/>
            <a:r>
              <a:rPr lang="en-US" sz="1600" dirty="0" smtClean="0"/>
              <a:t>data to constrain</a:t>
            </a:r>
          </a:p>
          <a:p>
            <a:pPr algn="ctr"/>
            <a:r>
              <a:rPr lang="en-US" sz="1600" dirty="0"/>
              <a:t>non-</a:t>
            </a:r>
            <a:r>
              <a:rPr lang="en-US" sz="1600" dirty="0" err="1" smtClean="0"/>
              <a:t>perturbative</a:t>
            </a:r>
            <a:endParaRPr lang="en-US" sz="1600" dirty="0" smtClean="0"/>
          </a:p>
          <a:p>
            <a:pPr algn="ctr"/>
            <a:r>
              <a:rPr lang="en-US" sz="1600" dirty="0" smtClean="0"/>
              <a:t>part in TMD evolution</a:t>
            </a:r>
          </a:p>
          <a:p>
            <a:pPr algn="ctr"/>
            <a:endParaRPr lang="en-US" sz="1600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current data extremely limited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further constraints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cannot come from fixed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target SIDIS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too small lever arm in 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Q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&amp; 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  <a:sym typeface="Wingdings"/>
              </a:rPr>
              <a:t>T</a:t>
            </a:r>
            <a:endParaRPr lang="en-US" sz="1600" baseline="-25000" dirty="0" smtClean="0">
              <a:solidFill>
                <a:srgbClr val="0000FF"/>
              </a:solidFill>
              <a:sym typeface="Wingdings"/>
            </a:endParaRPr>
          </a:p>
          <a:p>
            <a:pPr algn="ctr"/>
            <a:endParaRPr lang="en-US" sz="1600" baseline="-25000" dirty="0">
              <a:solidFill>
                <a:srgbClr val="FF0000"/>
              </a:solidFill>
              <a:sym typeface="Wingdings"/>
            </a:endParaRPr>
          </a:p>
          <a:p>
            <a:pPr algn="ctr"/>
            <a:endParaRPr lang="en-US" sz="1600" baseline="-25000" dirty="0" smtClean="0">
              <a:solidFill>
                <a:srgbClr val="FF0000"/>
              </a:solidFill>
              <a:sym typeface="Wingdings"/>
            </a:endParaRPr>
          </a:p>
          <a:p>
            <a:pPr algn="ctr"/>
            <a:endParaRPr lang="en-US" sz="1600" baseline="-25000" dirty="0">
              <a:solidFill>
                <a:srgbClr val="FF0000"/>
              </a:solidFill>
              <a:sym typeface="Wingdings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STAR W (and DY) data will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e the key measurement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sym typeface="Wingdings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or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Sivers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(TMD) evolution </a:t>
            </a:r>
          </a:p>
          <a:p>
            <a:pPr algn="ctr"/>
            <a:endParaRPr lang="en-US" sz="1600" baseline="-25000" dirty="0" smtClean="0">
              <a:solidFill>
                <a:srgbClr val="FF00FF"/>
              </a:solidFill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9" name="Picture 18" descr="w_minu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6" y="1025057"/>
            <a:ext cx="2905125" cy="24098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86667" y="770747"/>
            <a:ext cx="298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Z. Kang: original </a:t>
            </a:r>
            <a:r>
              <a:rPr lang="en-US" sz="1200" b="0" dirty="0"/>
              <a:t>paper arXiv:</a:t>
            </a:r>
            <a:r>
              <a:rPr lang="en-US" sz="1200" b="0" dirty="0" smtClean="0"/>
              <a:t>1401.5078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44" r="52466"/>
          <a:stretch/>
        </p:blipFill>
        <p:spPr>
          <a:xfrm>
            <a:off x="0" y="869950"/>
            <a:ext cx="2804583" cy="2941557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6090090" y="1193894"/>
            <a:ext cx="528728" cy="24453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98" y="846671"/>
            <a:ext cx="2952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Z.-B. Kang &amp; J.-W. Qui arXiv</a:t>
            </a:r>
            <a:r>
              <a:rPr lang="en-US" sz="1000" dirty="0"/>
              <a:t>:</a:t>
            </a:r>
            <a:r>
              <a:rPr lang="en-US" sz="1000" dirty="0" smtClean="0"/>
              <a:t>0903.3629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9169" y="1111253"/>
            <a:ext cx="138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evolution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396304" y="1126072"/>
            <a:ext cx="128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evolution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2368403" y="2211917"/>
            <a:ext cx="1547430" cy="27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2320847" y="1854203"/>
            <a:ext cx="932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÷ ~</a:t>
            </a:r>
            <a:r>
              <a:rPr lang="en-US" sz="2000" b="1" dirty="0" smtClean="0">
                <a:solidFill>
                  <a:srgbClr val="0000FF"/>
                </a:solidFill>
              </a:rPr>
              <a:t>10</a:t>
            </a:r>
            <a:endParaRPr lang="en-US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59105"/>
              </p:ext>
            </p:extLst>
          </p:nvPr>
        </p:nvGraphicFramePr>
        <p:xfrm>
          <a:off x="5410200" y="4749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4749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221570" y="3735456"/>
            <a:ext cx="2971800" cy="2476500"/>
            <a:chOff x="120005" y="3655023"/>
            <a:chExt cx="2971800" cy="24765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0005" y="3655023"/>
              <a:ext cx="2971800" cy="2476500"/>
              <a:chOff x="225839" y="1157356"/>
              <a:chExt cx="2971800" cy="24765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839" y="1157356"/>
                <a:ext cx="2971800" cy="24765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945957" y="2606258"/>
                <a:ext cx="13260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4 &lt; Q &lt; 9 </a:t>
                </a:r>
                <a:r>
                  <a:rPr lang="en-US" sz="1200" dirty="0" err="1" smtClean="0"/>
                  <a:t>GeV</a:t>
                </a:r>
                <a:endParaRPr lang="en-US" sz="1200" dirty="0" smtClean="0"/>
              </a:p>
              <a:p>
                <a:pPr algn="ctr"/>
                <a:r>
                  <a:rPr lang="en-US" sz="1200" dirty="0" smtClean="0"/>
                  <a:t>0 &lt; </a:t>
                </a:r>
                <a:r>
                  <a:rPr lang="en-US" sz="1200" dirty="0" err="1"/>
                  <a:t>q</a:t>
                </a:r>
                <a:r>
                  <a:rPr lang="en-US" sz="1200" baseline="-25000" dirty="0" err="1" smtClean="0"/>
                  <a:t>T</a:t>
                </a:r>
                <a:r>
                  <a:rPr lang="en-US" sz="1200" baseline="-25000" dirty="0" smtClean="0"/>
                  <a:t> </a:t>
                </a:r>
                <a:r>
                  <a:rPr lang="en-US" sz="1200" dirty="0"/>
                  <a:t>&lt;</a:t>
                </a:r>
                <a:r>
                  <a:rPr lang="en-US" sz="1200" dirty="0" smtClean="0"/>
                  <a:t>1 </a:t>
                </a:r>
                <a:r>
                  <a:rPr lang="en-US" sz="1200" dirty="0" err="1" smtClean="0"/>
                  <a:t>GeV</a:t>
                </a:r>
                <a:endParaRPr lang="en-US" sz="12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379133" y="3843866"/>
              <a:ext cx="497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DY</a:t>
              </a: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67" y="3903133"/>
            <a:ext cx="2951480" cy="2570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21931" y="4356100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500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1227664" y="4491567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00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539066"/>
            <a:ext cx="3559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Z</a:t>
            </a:r>
            <a:r>
              <a:rPr lang="en-US" sz="1000" dirty="0"/>
              <a:t>.-B. Kang &amp; J.-W. Qui </a:t>
            </a:r>
            <a:r>
              <a:rPr lang="en-US" sz="1000" dirty="0" smtClean="0"/>
              <a:t>Phys.Rev.D81</a:t>
            </a:r>
            <a:r>
              <a:rPr lang="en-US" sz="1000" dirty="0"/>
              <a:t>:</a:t>
            </a:r>
            <a:r>
              <a:rPr lang="en-US" sz="1000" dirty="0" smtClean="0"/>
              <a:t>054020,2010</a:t>
            </a:r>
            <a:endParaRPr lang="en-US" sz="10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2656270" y="4531783"/>
            <a:ext cx="1547430" cy="27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44184" y="4144436"/>
            <a:ext cx="784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÷ ~4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69267" y="3615547"/>
            <a:ext cx="233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Z. Kang et al. arXiv</a:t>
            </a:r>
            <a:r>
              <a:rPr lang="en-US" sz="1200" b="0" dirty="0"/>
              <a:t>:</a:t>
            </a:r>
            <a:r>
              <a:rPr lang="en-US" sz="1200" b="0" dirty="0" smtClean="0"/>
              <a:t>1401.5078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32369" y="3981453"/>
            <a:ext cx="138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evolution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3888304" y="3945472"/>
            <a:ext cx="128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evolution</a:t>
            </a:r>
            <a:endParaRPr lang="en-US" sz="1200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249767" y="93332"/>
            <a:ext cx="8599234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TMD evolution</a:t>
            </a:r>
            <a: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15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/>
      <p:bldP spid="34" grpId="0"/>
      <p:bldP spid="16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4" y="2373636"/>
            <a:ext cx="3624777" cy="3784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9905" y="6501136"/>
            <a:ext cx="2133600" cy="365125"/>
          </a:xfrm>
        </p:spPr>
        <p:txBody>
          <a:bodyPr/>
          <a:lstStyle/>
          <a:p>
            <a:fld id="{5BBAB1DB-3EEE-774A-AAE9-2101630230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6933" y="156310"/>
            <a:ext cx="7760316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32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Results</a:t>
            </a: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289" y="779378"/>
            <a:ext cx="8104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2000" b="1" dirty="0" smtClean="0"/>
              <a:t>Run2011 transverse spin  </a:t>
            </a:r>
            <a:r>
              <a:rPr lang="en-US" sz="2000" dirty="0">
                <a:sym typeface="Wingdings"/>
              </a:rPr>
              <a:t>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25/</a:t>
            </a:r>
            <a:r>
              <a:rPr lang="en-US" sz="2000" b="1" dirty="0" err="1" smtClean="0">
                <a:solidFill>
                  <a:srgbClr val="FF0000"/>
                </a:solidFill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rgbClr val="FF0000"/>
                </a:solidFill>
              </a:rPr>
              <a:t>P=53%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2000" b="1" dirty="0" smtClean="0">
                <a:sym typeface="Wingdings"/>
              </a:rPr>
              <a:t>Systematics estimated via a Monte Carlo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5414" y="1863100"/>
            <a:ext cx="43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We use the “left-right” formula to cancel dependencies on geometry and luminosity</a:t>
            </a:r>
            <a:endParaRPr lang="en-US" b="1" dirty="0"/>
          </a:p>
        </p:txBody>
      </p:sp>
      <p:graphicFrame>
        <p:nvGraphicFramePr>
          <p:cNvPr id="1177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30523"/>
              </p:ext>
            </p:extLst>
          </p:nvPr>
        </p:nvGraphicFramePr>
        <p:xfrm>
          <a:off x="5564804" y="1553557"/>
          <a:ext cx="2616200" cy="8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" name="Equation" r:id="rId4" imgW="1866900" imgH="546100" progId="Equation.3">
                  <p:embed/>
                </p:oleObj>
              </mc:Choice>
              <mc:Fallback>
                <p:oleObj name="Equation" r:id="rId4" imgW="18669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804" y="1553557"/>
                        <a:ext cx="2616200" cy="8200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27" y="2373637"/>
            <a:ext cx="3624777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_Z0_AsymAmpSqrtVsRap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31249"/>
            <a:ext cx="4419599" cy="42403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6399" y="135320"/>
            <a:ext cx="7760316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Z</a:t>
            </a:r>
            <a:r>
              <a:rPr kumimoji="0" lang="en-US" sz="3200" b="1" i="0" u="none" strike="noStrike" kern="1200" cap="all" normalizeH="0" baseline="3000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0</a:t>
            </a: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Asymmetry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96918"/>
            <a:ext cx="360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Clean experimental momentum reconstruction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Negligible background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electrons rapidity peaks within tracker accept. (|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>
                <a:cs typeface="Symbol" charset="2"/>
              </a:rPr>
              <a:t>|&lt; 1</a:t>
            </a:r>
            <a:r>
              <a:rPr lang="en-US" dirty="0" smtClean="0">
                <a:cs typeface="Symbol" charset="2"/>
              </a:rPr>
              <a:t>)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Statistics limited</a:t>
            </a:r>
          </a:p>
          <a:p>
            <a:endParaRPr lang="en-U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616835"/>
              </p:ext>
            </p:extLst>
          </p:nvPr>
        </p:nvGraphicFramePr>
        <p:xfrm>
          <a:off x="6492965" y="186657"/>
          <a:ext cx="20574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Equation" r:id="rId4" imgW="1016000" imgH="203200" progId="Equation.3">
                  <p:embed/>
                </p:oleObj>
              </mc:Choice>
              <mc:Fallback>
                <p:oleObj name="Equation" r:id="rId4" imgW="1016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965" y="186657"/>
                        <a:ext cx="20574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80933" y="790476"/>
            <a:ext cx="5096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Z</a:t>
            </a:r>
            <a:r>
              <a:rPr lang="en-US" b="1" baseline="30000" dirty="0" smtClean="0">
                <a:solidFill>
                  <a:srgbClr val="0000FF"/>
                </a:solidFill>
              </a:rPr>
              <a:t>0</a:t>
            </a:r>
            <a:r>
              <a:rPr lang="en-US" b="1" dirty="0" smtClean="0">
                <a:solidFill>
                  <a:srgbClr val="0000FF"/>
                </a:solidFill>
              </a:rPr>
              <a:t> boson selection criteria 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Two tracks each pointing to a cluster (no isolation requirements)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E</a:t>
            </a:r>
            <a:r>
              <a:rPr lang="en-US" baseline="-25000" dirty="0" smtClean="0"/>
              <a:t>T </a:t>
            </a:r>
            <a:r>
              <a:rPr lang="en-US" dirty="0" smtClean="0"/>
              <a:t>&gt; 25 </a:t>
            </a:r>
            <a:r>
              <a:rPr lang="en-US" dirty="0" err="1" smtClean="0"/>
              <a:t>GeV</a:t>
            </a:r>
            <a:r>
              <a:rPr lang="en-US" dirty="0" smtClean="0"/>
              <a:t> for both candidates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The two candidate tracks have opposite charge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/>
              <a:t>|</a:t>
            </a:r>
            <a:r>
              <a:rPr lang="en-US" dirty="0" err="1" smtClean="0"/>
              <a:t>Zvertex</a:t>
            </a:r>
            <a:r>
              <a:rPr lang="en-US" dirty="0" smtClean="0"/>
              <a:t>|&lt; 100 cm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/>
              <a:t>Invariant Mass within ± 20% from the nominal M</a:t>
            </a:r>
            <a:r>
              <a:rPr lang="en-US" baseline="-25000" dirty="0" smtClean="0"/>
              <a:t>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1800" y="284720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2011 pp-</a:t>
            </a:r>
            <a:r>
              <a:rPr lang="en-US" dirty="0" err="1" smtClean="0">
                <a:solidFill>
                  <a:srgbClr val="000090"/>
                </a:solidFill>
              </a:rPr>
              <a:t>tran</a:t>
            </a:r>
            <a:r>
              <a:rPr lang="en-US" dirty="0" smtClean="0">
                <a:solidFill>
                  <a:srgbClr val="000090"/>
                </a:solidFill>
              </a:rPr>
              <a:t>. ~25 pb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50 events </a:t>
            </a:r>
            <a:r>
              <a:rPr lang="en-US" dirty="0" smtClean="0"/>
              <a:t>pass selection</a:t>
            </a:r>
            <a:endParaRPr lang="en-US" dirty="0"/>
          </a:p>
        </p:txBody>
      </p:sp>
      <p:pic>
        <p:nvPicPr>
          <p:cNvPr id="16" name="Picture 15" descr="Z0_plot_2.png"/>
          <p:cNvPicPr>
            <a:picLocks noChangeAspect="1"/>
          </p:cNvPicPr>
          <p:nvPr/>
        </p:nvPicPr>
        <p:blipFill>
          <a:blip r:embed="rId6"/>
          <a:srcRect l="9625" t="50032" r="22391"/>
          <a:stretch>
            <a:fillRect/>
          </a:stretch>
        </p:blipFill>
        <p:spPr>
          <a:xfrm>
            <a:off x="5740400" y="4911170"/>
            <a:ext cx="2414438" cy="1721405"/>
          </a:xfrm>
          <a:prstGeom prst="rect">
            <a:avLst/>
          </a:prstGeom>
        </p:spPr>
      </p:pic>
      <p:pic>
        <p:nvPicPr>
          <p:cNvPr id="14" name="Picture 13" descr="plot_DataMc_Z0Rapidity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900" y="3232602"/>
            <a:ext cx="1979131" cy="1860453"/>
          </a:xfrm>
          <a:prstGeom prst="rect">
            <a:avLst/>
          </a:prstGeom>
        </p:spPr>
      </p:pic>
      <p:pic>
        <p:nvPicPr>
          <p:cNvPr id="15" name="Picture 14" descr="plot_DataMc_Z0Pt.ep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911" y="3239531"/>
            <a:ext cx="1861089" cy="17494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6100" y="2503269"/>
            <a:ext cx="335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measured in a single 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, P</a:t>
            </a:r>
            <a:r>
              <a:rPr lang="en-US" b="1" baseline="-25000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bin</a:t>
            </a:r>
          </a:p>
        </p:txBody>
      </p:sp>
    </p:spTree>
    <p:extLst>
      <p:ext uri="{BB962C8B-B14F-4D97-AF65-F5344CB8AC3E}">
        <p14:creationId xmlns:p14="http://schemas.microsoft.com/office/powerpoint/2010/main" val="361430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 descr="dbub_e866_sl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209" y="906865"/>
            <a:ext cx="3837191" cy="38290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5790" y="135321"/>
            <a:ext cx="8547100" cy="648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unpolarized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W+/W- ratios </a:t>
            </a:r>
            <a: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881" y="4421035"/>
            <a:ext cx="35573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6075"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dirty="0" smtClean="0"/>
          </a:p>
          <a:p>
            <a:pPr marL="231775" indent="-3429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LHC coverage: </a:t>
            </a:r>
            <a:r>
              <a:rPr lang="en-US" sz="2000" dirty="0" smtClean="0"/>
              <a:t>~10</a:t>
            </a:r>
            <a:r>
              <a:rPr lang="en-US" sz="2000" baseline="30000" dirty="0" smtClean="0"/>
              <a:t>-3 </a:t>
            </a:r>
            <a:r>
              <a:rPr lang="en-US" sz="2000" dirty="0" smtClean="0"/>
              <a:t>&lt; x &lt; 10</a:t>
            </a:r>
            <a:r>
              <a:rPr lang="en-US" sz="2000" baseline="30000" dirty="0" smtClean="0"/>
              <a:t>-1</a:t>
            </a:r>
            <a:endParaRPr lang="en-US" dirty="0" smtClean="0"/>
          </a:p>
          <a:p>
            <a:pPr marL="231775" indent="-3429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RHIC coverage: </a:t>
            </a:r>
            <a:r>
              <a:rPr lang="en-US" sz="2000" dirty="0" err="1" smtClean="0"/>
              <a:t>x</a:t>
            </a:r>
            <a:r>
              <a:rPr lang="en-US" sz="2000" dirty="0" smtClean="0"/>
              <a:t> &gt; ~10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215900" y="2313991"/>
            <a:ext cx="48882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q"/>
            </a:pPr>
            <a:r>
              <a:rPr lang="en-US" sz="2000" u="none" dirty="0" smtClean="0">
                <a:solidFill>
                  <a:srgbClr val="000090"/>
                </a:solidFill>
              </a:rPr>
              <a:t>Current data:</a:t>
            </a:r>
            <a:r>
              <a:rPr lang="en-US" sz="2000" u="none" dirty="0" smtClean="0"/>
              <a:t> E866</a:t>
            </a:r>
            <a:r>
              <a:rPr lang="en-US" sz="2000" u="none" dirty="0"/>
              <a:t>/NuSea (</a:t>
            </a:r>
            <a:r>
              <a:rPr lang="en-US" sz="2000" u="none" dirty="0" err="1"/>
              <a:t>Drell</a:t>
            </a:r>
            <a:r>
              <a:rPr lang="en-US" sz="2000" u="none" dirty="0"/>
              <a:t>-Yan</a:t>
            </a:r>
            <a:r>
              <a:rPr lang="en-US" sz="2000" u="none" dirty="0" smtClean="0"/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800" y="3220706"/>
            <a:ext cx="4888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Wingdings" charset="2"/>
              <a:buChar char="²"/>
            </a:pPr>
            <a:r>
              <a:rPr lang="en-US" b="1" dirty="0" err="1">
                <a:solidFill>
                  <a:srgbClr val="0000FF"/>
                </a:solidFill>
              </a:rPr>
              <a:t>Unpolarized</a:t>
            </a:r>
            <a:r>
              <a:rPr lang="en-US" b="1" dirty="0">
                <a:solidFill>
                  <a:srgbClr val="0000FF"/>
                </a:solidFill>
              </a:rPr>
              <a:t> asymmetries: </a:t>
            </a:r>
            <a:r>
              <a:rPr lang="en-US" dirty="0" smtClean="0"/>
              <a:t>Quantitative </a:t>
            </a:r>
            <a:r>
              <a:rPr lang="en-US" dirty="0"/>
              <a:t>calculation of Pauli blocking does not explain </a:t>
            </a:r>
            <a:r>
              <a:rPr lang="en-US" dirty="0" smtClean="0"/>
              <a:t>         ratio </a:t>
            </a:r>
            <a:endParaRPr lang="en-US" dirty="0"/>
          </a:p>
          <a:p>
            <a:pPr marL="228600" indent="-228600"/>
            <a:r>
              <a:rPr lang="en-US" dirty="0">
                <a:sym typeface="Wingdings"/>
              </a:rPr>
              <a:t>      </a:t>
            </a:r>
            <a:r>
              <a:rPr lang="en-US" dirty="0"/>
              <a:t>Non-</a:t>
            </a:r>
            <a:r>
              <a:rPr lang="en-US" dirty="0" err="1"/>
              <a:t>pQCD</a:t>
            </a:r>
            <a:r>
              <a:rPr lang="en-US" dirty="0"/>
              <a:t> effects are large for sea </a:t>
            </a:r>
            <a:r>
              <a:rPr lang="en-US" dirty="0" smtClean="0"/>
              <a:t>quarks?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034179"/>
              </p:ext>
            </p:extLst>
          </p:nvPr>
        </p:nvGraphicFramePr>
        <p:xfrm>
          <a:off x="342629" y="1162103"/>
          <a:ext cx="4445000" cy="84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8" name="Equation" r:id="rId4" imgW="2476500" imgH="469900" progId="Equation.3">
                  <p:embed/>
                </p:oleObj>
              </mc:Choice>
              <mc:Fallback>
                <p:oleObj name="Equation" r:id="rId4" imgW="2476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629" y="1162103"/>
                        <a:ext cx="4445000" cy="843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900" y="199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7800" y="5448276"/>
            <a:ext cx="8001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STAR data</a:t>
            </a:r>
          </a:p>
          <a:p>
            <a:pPr marL="169863" indent="-169863">
              <a:buClr>
                <a:srgbClr val="FF0000"/>
              </a:buClr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– run11 transverse @  √500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Integrated Luminosity </a:t>
            </a:r>
            <a:r>
              <a:rPr lang="en-US" b="1" dirty="0" smtClean="0"/>
              <a:t>~25 pb</a:t>
            </a:r>
            <a:r>
              <a:rPr lang="en-US" b="1" baseline="30000" dirty="0" smtClean="0"/>
              <a:t>-1</a:t>
            </a:r>
          </a:p>
          <a:p>
            <a:pPr marL="169863" indent="-169863">
              <a:buClr>
                <a:srgbClr val="FF0000"/>
              </a:buClr>
              <a:buFont typeface="Arial"/>
              <a:buChar char="•"/>
            </a:pPr>
            <a:r>
              <a:rPr lang="en-US" dirty="0" err="1">
                <a:solidFill>
                  <a:srgbClr val="0000FF"/>
                </a:solidFill>
              </a:rPr>
              <a:t>pp</a:t>
            </a:r>
            <a:r>
              <a:rPr lang="en-US" dirty="0">
                <a:solidFill>
                  <a:srgbClr val="0000FF"/>
                </a:solidFill>
              </a:rPr>
              <a:t> – </a:t>
            </a:r>
            <a:r>
              <a:rPr lang="en-US" dirty="0" smtClean="0">
                <a:solidFill>
                  <a:srgbClr val="0000FF"/>
                </a:solidFill>
              </a:rPr>
              <a:t>run12 long </a:t>
            </a:r>
            <a:r>
              <a:rPr lang="en-US" dirty="0">
                <a:solidFill>
                  <a:srgbClr val="0000FF"/>
                </a:solidFill>
              </a:rPr>
              <a:t>@  √</a:t>
            </a:r>
            <a:r>
              <a:rPr lang="en-US" dirty="0" smtClean="0">
                <a:solidFill>
                  <a:srgbClr val="0000FF"/>
                </a:solidFill>
              </a:rPr>
              <a:t>510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Integrated luminosity: </a:t>
            </a:r>
            <a:r>
              <a:rPr lang="en-US" b="1" dirty="0" smtClean="0"/>
              <a:t>~ 77 pb</a:t>
            </a:r>
            <a:r>
              <a:rPr lang="en-US" b="1" baseline="30000" dirty="0" smtClean="0"/>
              <a:t>-1</a:t>
            </a:r>
          </a:p>
          <a:p>
            <a:pPr marL="169863" indent="-169863"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Total Int. </a:t>
            </a:r>
            <a:r>
              <a:rPr lang="en-US" b="1" dirty="0" err="1" smtClean="0">
                <a:solidFill>
                  <a:srgbClr val="0000FF"/>
                </a:solidFill>
              </a:rPr>
              <a:t>lumi</a:t>
            </a:r>
            <a:r>
              <a:rPr lang="en-US" b="1" dirty="0" smtClean="0">
                <a:solidFill>
                  <a:srgbClr val="0000FF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102 pb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58512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7884" y="5164243"/>
            <a:ext cx="795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Systematics uncertainties </a:t>
            </a:r>
            <a:r>
              <a:rPr lang="en-US" b="1" dirty="0" smtClean="0">
                <a:solidFill>
                  <a:srgbClr val="0000FF"/>
                </a:solidFill>
              </a:rPr>
              <a:t>(blue shades)</a:t>
            </a:r>
            <a:r>
              <a:rPr lang="en-US" b="1" dirty="0" smtClean="0">
                <a:solidFill>
                  <a:srgbClr val="000000"/>
                </a:solidFill>
              </a:rPr>
              <a:t> come from background </a:t>
            </a:r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ubtraction: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61839" y="637119"/>
            <a:ext cx="7295166" cy="4620836"/>
            <a:chOff x="32734" y="962495"/>
            <a:chExt cx="7295166" cy="46208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4" y="962495"/>
              <a:ext cx="7295166" cy="46208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443703" y="3251199"/>
              <a:ext cx="15000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σ</a:t>
              </a:r>
              <a:r>
                <a:rPr lang="en-US" dirty="0" smtClean="0"/>
                <a:t>(W+) / </a:t>
              </a:r>
              <a:r>
                <a:rPr lang="en-US" dirty="0" err="1"/>
                <a:t>σ</a:t>
              </a:r>
              <a:r>
                <a:rPr lang="en-US" dirty="0"/>
                <a:t>(</a:t>
              </a:r>
              <a:r>
                <a:rPr lang="en-US" dirty="0" smtClean="0"/>
                <a:t>W-)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73107" y="115869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Collected </a:t>
            </a:r>
            <a:r>
              <a:rPr lang="en-US" b="1" dirty="0" err="1" smtClean="0">
                <a:solidFill>
                  <a:srgbClr val="FF0000"/>
                </a:solidFill>
              </a:rPr>
              <a:t>Lumi</a:t>
            </a:r>
            <a:r>
              <a:rPr lang="en-US" b="1" dirty="0" smtClean="0">
                <a:solidFill>
                  <a:srgbClr val="FF0000"/>
                </a:solidFill>
              </a:rPr>
              <a:t> = 102 pb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7884" y="240280"/>
            <a:ext cx="7760316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W+/W- versus Electron-Eta</a:t>
            </a:r>
            <a:endParaRPr kumimoji="0" lang="en-US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623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505" y="407"/>
            <a:ext cx="7772400" cy="1104749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Forward Physics</a:t>
            </a:r>
            <a:endParaRPr lang="en-US" sz="3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 descr="vie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6" y="2123294"/>
            <a:ext cx="4326216" cy="3082855"/>
          </a:xfrm>
          <a:prstGeom prst="rect">
            <a:avLst/>
          </a:prstGeom>
        </p:spPr>
      </p:pic>
      <p:pic>
        <p:nvPicPr>
          <p:cNvPr id="8" name="Picture 134" descr="geom2_20060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8" y="1640466"/>
            <a:ext cx="4157662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IMG_16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21" y="955526"/>
            <a:ext cx="4651145" cy="62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5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b="4781"/>
          <a:stretch>
            <a:fillRect/>
          </a:stretch>
        </p:blipFill>
        <p:spPr bwMode="auto">
          <a:xfrm>
            <a:off x="688975" y="762000"/>
            <a:ext cx="53086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330" b="47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15975" y="1143000"/>
            <a:ext cx="46482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>
                <a:latin typeface="Times" charset="0"/>
                <a:cs typeface="HG Mincho Light J" charset="0"/>
              </a:rPr>
              <a:t>STAR FPD Preliminary Data</a:t>
            </a:r>
          </a:p>
          <a:p>
            <a:pPr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2000">
                <a:latin typeface="Times" charset="0"/>
                <a:cs typeface="HG Mincho Light J" charset="0"/>
              </a:rPr>
              <a:t>Assuming A</a:t>
            </a:r>
            <a:r>
              <a:rPr lang="en-GB" sz="2000" baseline="-25000">
                <a:latin typeface="Times" charset="0"/>
                <a:cs typeface="HG Mincho Light J" charset="0"/>
              </a:rPr>
              <a:t>N</a:t>
            </a:r>
            <a:r>
              <a:rPr lang="en-GB" sz="2000">
                <a:latin typeface="Times" charset="0"/>
                <a:cs typeface="HG Mincho Light J" charset="0"/>
              </a:rPr>
              <a:t>(CNI)= 0.013</a:t>
            </a:r>
          </a:p>
          <a:p>
            <a:pPr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2000">
                <a:latin typeface="Times" charset="0"/>
                <a:cs typeface="HG Mincho Light J" charset="0"/>
              </a:rPr>
              <a:t>p</a:t>
            </a:r>
            <a:r>
              <a:rPr lang="en-GB" sz="2000" baseline="-25000">
                <a:latin typeface="Times" charset="0"/>
                <a:cs typeface="HG Mincho Light J" charset="0"/>
              </a:rPr>
              <a:t>T</a:t>
            </a:r>
            <a:r>
              <a:rPr lang="en-GB" sz="2000">
                <a:latin typeface="Times" charset="0"/>
                <a:cs typeface="HG Mincho Light J" charset="0"/>
              </a:rPr>
              <a:t>=1.1 - 2.5 GeV/c 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997575" y="381000"/>
            <a:ext cx="327660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latin typeface="Times" charset="0"/>
                <a:cs typeface="HG Mincho Light J" charset="0"/>
              </a:rPr>
              <a:t>Theory predictions</a:t>
            </a: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latin typeface="Times" charset="0"/>
                <a:cs typeface="HG Mincho Light J" charset="0"/>
              </a:rPr>
              <a:t> at </a:t>
            </a:r>
            <a:r>
              <a:rPr lang="en-GB" dirty="0" err="1">
                <a:latin typeface="Times" charset="0"/>
                <a:cs typeface="HG Mincho Light J" charset="0"/>
              </a:rPr>
              <a:t>p</a:t>
            </a:r>
            <a:r>
              <a:rPr lang="en-GB" baseline="-25000" dirty="0" err="1">
                <a:latin typeface="Times" charset="0"/>
                <a:cs typeface="HG Mincho Light J" charset="0"/>
              </a:rPr>
              <a:t>T</a:t>
            </a:r>
            <a:r>
              <a:rPr lang="en-GB" dirty="0">
                <a:latin typeface="Times" charset="0"/>
                <a:cs typeface="HG Mincho Light J" charset="0"/>
              </a:rPr>
              <a:t> = 1.5 </a:t>
            </a:r>
            <a:r>
              <a:rPr lang="en-GB" dirty="0" err="1">
                <a:latin typeface="Times" charset="0"/>
                <a:cs typeface="HG Mincho Light J" charset="0"/>
              </a:rPr>
              <a:t>GeV</a:t>
            </a:r>
            <a:r>
              <a:rPr lang="en-GB" dirty="0">
                <a:latin typeface="Times" charset="0"/>
                <a:cs typeface="HG Mincho Light J" charset="0"/>
              </a:rPr>
              <a:t>/c</a:t>
            </a: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FF0000"/>
              </a:solidFill>
              <a:latin typeface="Times" charset="0"/>
              <a:cs typeface="HG Mincho Light J" charset="0"/>
            </a:endParaRPr>
          </a:p>
          <a:p>
            <a:pPr>
              <a:buClr>
                <a:srgbClr val="FF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Collins effect</a:t>
            </a:r>
          </a:p>
          <a:p>
            <a:pPr eaLnBrk="1" hangingPunct="1">
              <a:buClr>
                <a:srgbClr val="000000"/>
              </a:buClr>
              <a:buSzPct val="37000"/>
              <a:buFont typeface="Times New Roman" charset="0"/>
              <a:buNone/>
            </a:pPr>
            <a:r>
              <a:rPr lang="en-GB" sz="2000" dirty="0" err="1">
                <a:solidFill>
                  <a:srgbClr val="FF0000"/>
                </a:solidFill>
                <a:cs typeface="HG Mincho Light J" charset="0"/>
              </a:rPr>
              <a:t>Anselmino</a:t>
            </a:r>
            <a:r>
              <a:rPr lang="en-GB" sz="2000" dirty="0">
                <a:solidFill>
                  <a:srgbClr val="FF0000"/>
                </a:solidFill>
                <a:cs typeface="HG Mincho Light J" charset="0"/>
              </a:rPr>
              <a:t>, et al.</a:t>
            </a:r>
          </a:p>
          <a:p>
            <a:pPr eaLnBrk="1" hangingPunct="1">
              <a:buClr>
                <a:srgbClr val="000000"/>
              </a:buClr>
              <a:buSzPct val="37000"/>
              <a:buFont typeface="Times New Roman" charset="0"/>
              <a:buNone/>
            </a:pPr>
            <a:r>
              <a:rPr lang="en-GB" sz="2000" dirty="0">
                <a:solidFill>
                  <a:srgbClr val="FF0000"/>
                </a:solidFill>
                <a:cs typeface="HG Mincho Light J" charset="0"/>
              </a:rPr>
              <a:t>PRD 60 (1999) 054027.</a:t>
            </a:r>
          </a:p>
          <a:p>
            <a:pPr>
              <a:buClr>
                <a:srgbClr val="FF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 </a:t>
            </a:r>
          </a:p>
          <a:p>
            <a:pPr>
              <a:buClr>
                <a:srgbClr val="333399"/>
              </a:buClr>
              <a:buSzPct val="100000"/>
              <a:buFont typeface="Times" charset="0"/>
              <a:buNone/>
            </a:pPr>
            <a:r>
              <a:rPr lang="en-GB" dirty="0" err="1">
                <a:solidFill>
                  <a:srgbClr val="333399"/>
                </a:solidFill>
                <a:latin typeface="Times" charset="0"/>
                <a:cs typeface="HG Mincho Light J" charset="0"/>
              </a:rPr>
              <a:t>Sivers</a:t>
            </a:r>
            <a:r>
              <a:rPr lang="en-GB" dirty="0">
                <a:solidFill>
                  <a:srgbClr val="333399"/>
                </a:solidFill>
                <a:latin typeface="Times" charset="0"/>
                <a:cs typeface="HG Mincho Light J" charset="0"/>
              </a:rPr>
              <a:t> effect</a:t>
            </a:r>
          </a:p>
          <a:p>
            <a:pPr>
              <a:buClr>
                <a:srgbClr val="333399"/>
              </a:buClr>
              <a:buSzPct val="83000"/>
              <a:buFont typeface="Times" charset="0"/>
              <a:buNone/>
            </a:pPr>
            <a:r>
              <a:rPr lang="en-GB" sz="2000" dirty="0" err="1">
                <a:solidFill>
                  <a:srgbClr val="333399"/>
                </a:solidFill>
                <a:cs typeface="HG Mincho Light J" charset="0"/>
              </a:rPr>
              <a:t>Anselmino</a:t>
            </a:r>
            <a:r>
              <a:rPr lang="en-GB" sz="2000" dirty="0">
                <a:solidFill>
                  <a:srgbClr val="333399"/>
                </a:solidFill>
                <a:cs typeface="HG Mincho Light J" charset="0"/>
              </a:rPr>
              <a:t>, et al.</a:t>
            </a:r>
          </a:p>
          <a:p>
            <a:pPr>
              <a:buClr>
                <a:srgbClr val="333399"/>
              </a:buClr>
              <a:buSzPct val="83000"/>
              <a:buFont typeface="Times" charset="0"/>
              <a:buNone/>
            </a:pPr>
            <a:r>
              <a:rPr lang="en-GB" sz="2000" dirty="0">
                <a:solidFill>
                  <a:srgbClr val="333399"/>
                </a:solidFill>
                <a:cs typeface="HG Mincho Light J" charset="0"/>
              </a:rPr>
              <a:t>Phys. </a:t>
            </a:r>
            <a:r>
              <a:rPr lang="en-GB" sz="2000" dirty="0" err="1">
                <a:solidFill>
                  <a:srgbClr val="333399"/>
                </a:solidFill>
                <a:cs typeface="HG Mincho Light J" charset="0"/>
              </a:rPr>
              <a:t>Lett</a:t>
            </a:r>
            <a:r>
              <a:rPr lang="en-GB" sz="2000" dirty="0">
                <a:solidFill>
                  <a:srgbClr val="333399"/>
                </a:solidFill>
                <a:cs typeface="HG Mincho Light J" charset="0"/>
              </a:rPr>
              <a:t>. B442 (1998) 470</a:t>
            </a:r>
            <a:r>
              <a:rPr lang="en-GB" sz="1600" dirty="0">
                <a:solidFill>
                  <a:srgbClr val="333399"/>
                </a:solidFill>
                <a:cs typeface="HG Mincho Light J" charset="0"/>
              </a:rPr>
              <a:t>.</a:t>
            </a:r>
          </a:p>
          <a:p>
            <a:pPr>
              <a:buClr>
                <a:srgbClr val="333399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333399"/>
              </a:solidFill>
              <a:latin typeface="Times" charset="0"/>
              <a:cs typeface="HG Mincho Light J" charset="0"/>
            </a:endParaRPr>
          </a:p>
          <a:p>
            <a:pPr>
              <a:buClr>
                <a:srgbClr val="00804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008040"/>
                </a:solidFill>
                <a:latin typeface="Times" charset="0"/>
                <a:cs typeface="HG Mincho Light J" charset="0"/>
              </a:rPr>
              <a:t>Twist 3 effect</a:t>
            </a:r>
            <a:br>
              <a:rPr lang="en-GB" dirty="0">
                <a:solidFill>
                  <a:srgbClr val="008040"/>
                </a:solidFill>
                <a:latin typeface="Times" charset="0"/>
                <a:cs typeface="HG Mincho Light J" charset="0"/>
              </a:rPr>
            </a:br>
            <a:r>
              <a:rPr lang="en-GB" sz="2000" dirty="0" err="1">
                <a:solidFill>
                  <a:srgbClr val="008000"/>
                </a:solidFill>
                <a:cs typeface="HG Mincho Light J" charset="0"/>
              </a:rPr>
              <a:t>Qiu</a:t>
            </a:r>
            <a:r>
              <a:rPr lang="en-GB" sz="2000" dirty="0">
                <a:solidFill>
                  <a:srgbClr val="008000"/>
                </a:solidFill>
                <a:cs typeface="HG Mincho Light J" charset="0"/>
              </a:rPr>
              <a:t> and </a:t>
            </a:r>
            <a:r>
              <a:rPr lang="en-GB" sz="2000" dirty="0" err="1">
                <a:solidFill>
                  <a:srgbClr val="008000"/>
                </a:solidFill>
                <a:cs typeface="HG Mincho Light J" charset="0"/>
              </a:rPr>
              <a:t>Sterman</a:t>
            </a:r>
            <a:r>
              <a:rPr lang="en-GB" sz="2000" dirty="0">
                <a:solidFill>
                  <a:srgbClr val="008000"/>
                </a:solidFill>
                <a:cs typeface="HG Mincho Light J" charset="0"/>
              </a:rPr>
              <a:t>,</a:t>
            </a:r>
          </a:p>
          <a:p>
            <a:pPr>
              <a:buClr>
                <a:srgbClr val="008000"/>
              </a:buClr>
              <a:buSzPct val="75000"/>
              <a:buFont typeface="Times" charset="0"/>
              <a:buNone/>
            </a:pPr>
            <a:r>
              <a:rPr lang="en-GB" sz="1800" dirty="0">
                <a:solidFill>
                  <a:srgbClr val="008000"/>
                </a:solidFill>
                <a:cs typeface="HG Mincho Light J" charset="0"/>
              </a:rPr>
              <a:t>Phys. Rev. D59 (1998) 014004.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73775" y="5867400"/>
            <a:ext cx="30702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spcBef>
                <a:spcPts val="1988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3200">
                <a:latin typeface="Times" charset="0"/>
                <a:cs typeface="HG Mincho Light J" charset="0"/>
              </a:rPr>
              <a:t>x</a:t>
            </a:r>
            <a:r>
              <a:rPr lang="en-GB" sz="3200" baseline="-25000">
                <a:latin typeface="Times" charset="0"/>
                <a:cs typeface="HG Mincho Light J" charset="0"/>
              </a:rPr>
              <a:t>F </a:t>
            </a:r>
            <a:r>
              <a:rPr lang="en-GB" sz="3200">
                <a:latin typeface="Times" charset="0"/>
                <a:cs typeface="HG Mincho Light J" charset="0"/>
              </a:rPr>
              <a:t>~</a:t>
            </a:r>
            <a:r>
              <a:rPr lang="en-GB" sz="3200" baseline="-25000">
                <a:latin typeface="Times" charset="0"/>
                <a:cs typeface="HG Mincho Light J" charset="0"/>
              </a:rPr>
              <a:t> </a:t>
            </a:r>
            <a:r>
              <a:rPr lang="en-GB" sz="3200">
                <a:latin typeface="Times" charset="0"/>
                <a:cs typeface="HG Mincho Light J" charset="0"/>
              </a:rPr>
              <a:t>E / 100 GeV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76200" y="487363"/>
            <a:ext cx="1273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spcBef>
                <a:spcPts val="1738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2800">
                <a:latin typeface="Times" charset="0"/>
                <a:cs typeface="HG Mincho Light J" charset="0"/>
              </a:rPr>
              <a:t>A</a:t>
            </a:r>
            <a:r>
              <a:rPr lang="en-GB" sz="2800" baseline="-25000">
                <a:latin typeface="Times" charset="0"/>
                <a:cs typeface="HG Mincho Light J" charset="0"/>
              </a:rPr>
              <a:t>N</a:t>
            </a:r>
            <a:r>
              <a:rPr lang="en-GB" sz="2800">
                <a:latin typeface="Symbol" charset="0"/>
                <a:cs typeface="HG Mincho Light J" charset="0"/>
              </a:rPr>
              <a:t></a:t>
            </a:r>
            <a:r>
              <a:rPr lang="en-GB" sz="2800" baseline="30000">
                <a:latin typeface="Symbol" charset="0"/>
                <a:cs typeface="HG Mincho Light J" charset="0"/>
              </a:rPr>
              <a:t></a:t>
            </a:r>
            <a:r>
              <a:rPr lang="en-GB" sz="2800">
                <a:latin typeface="Symbol" charset="0"/>
                <a:cs typeface="HG Mincho Light J" charset="0"/>
              </a:rPr>
              <a:t>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349375" y="1462088"/>
            <a:ext cx="244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2000">
                <a:latin typeface="Times" charset="0"/>
                <a:cs typeface="HG Mincho Light J" charset="0"/>
              </a:rPr>
              <a:t> 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482975" y="5486400"/>
            <a:ext cx="2165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>
                <a:latin typeface="Times" charset="0"/>
                <a:cs typeface="HG Mincho Light J" charset="0"/>
              </a:rPr>
              <a:t>sqrt(s)=200GeV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36525" y="4430713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0.0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52400" y="30178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52400" y="1570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0.4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76200" y="5913438"/>
            <a:ext cx="66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-0.2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593725" y="61420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447800" y="6142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0.2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2482850" y="6142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0.4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473450" y="6142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0.6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4464050" y="6142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0.8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5530850" y="61420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1.0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8620" y="150167"/>
            <a:ext cx="3675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13 years ago @ SPIN2002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969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10" y="-113714"/>
            <a:ext cx="8229600" cy="1143000"/>
          </a:xfrm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Inclusive pi0 A</a:t>
            </a:r>
            <a:r>
              <a:rPr lang="en-US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 descr="Screen Shot 2015-05-25 at 10.40.1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" b="-715"/>
          <a:stretch/>
        </p:blipFill>
        <p:spPr>
          <a:xfrm>
            <a:off x="142340" y="1029285"/>
            <a:ext cx="4303618" cy="4376293"/>
          </a:xfrm>
        </p:spPr>
      </p:pic>
      <p:sp>
        <p:nvSpPr>
          <p:cNvPr id="6" name="TextBox 5"/>
          <p:cNvSpPr txBox="1"/>
          <p:nvPr/>
        </p:nvSpPr>
        <p:spPr>
          <a:xfrm>
            <a:off x="4373853" y="129530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from STAR FMS and EEMC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4445" y="2628619"/>
            <a:ext cx="8929555" cy="4158144"/>
            <a:chOff x="214445" y="2628619"/>
            <a:chExt cx="8929555" cy="4158144"/>
          </a:xfrm>
        </p:grpSpPr>
        <p:grpSp>
          <p:nvGrpSpPr>
            <p:cNvPr id="5" name="Group 4"/>
            <p:cNvGrpSpPr/>
            <p:nvPr/>
          </p:nvGrpSpPr>
          <p:grpSpPr>
            <a:xfrm>
              <a:off x="4373853" y="2628619"/>
              <a:ext cx="4770147" cy="4147648"/>
              <a:chOff x="4373853" y="933509"/>
              <a:chExt cx="4770147" cy="4147648"/>
            </a:xfrm>
          </p:grpSpPr>
          <p:pic>
            <p:nvPicPr>
              <p:cNvPr id="9" name="Picture 8" descr="Screen Shot 2015-05-25 at 10.44.3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3853" y="1213952"/>
                <a:ext cx="4770147" cy="386720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567610" y="933509"/>
                <a:ext cx="21980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</a:t>
                </a:r>
                <a:r>
                  <a:rPr lang="en-US" b="1" dirty="0">
                    <a:hlinkClick r:id="rId4"/>
                  </a:rPr>
                  <a:t>arXiv:</a:t>
                </a:r>
                <a:r>
                  <a:rPr lang="en-US" b="1" dirty="0" smtClean="0">
                    <a:hlinkClick r:id="rId4"/>
                  </a:rPr>
                  <a:t>1404.1033</a:t>
                </a:r>
                <a:endParaRPr lang="en-US" b="1" dirty="0">
                  <a:hlinkClick r:id="rId4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14445" y="5463324"/>
              <a:ext cx="423151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aseline="30000" dirty="0" smtClean="0"/>
                <a:t>“We </a:t>
              </a:r>
              <a:r>
                <a:rPr lang="en-US" sz="2400" baseline="30000" dirty="0"/>
                <a:t>show for the first time that it is possible to </a:t>
              </a:r>
              <a:r>
                <a:rPr lang="en-US" sz="2400" baseline="30000" dirty="0">
                  <a:solidFill>
                    <a:srgbClr val="FF0000"/>
                  </a:solidFill>
                </a:rPr>
                <a:t>simultaneously</a:t>
              </a:r>
              <a:r>
                <a:rPr lang="en-US" sz="2400" baseline="30000" dirty="0"/>
                <a:t> describe spin/azimuthal asymmetries in </a:t>
              </a:r>
              <a:r>
                <a:rPr lang="en-US" sz="2400" baseline="30000" dirty="0">
                  <a:solidFill>
                    <a:srgbClr val="FF6600"/>
                  </a:solidFill>
                </a:rPr>
                <a:t>proton-proton collisions, semi-inclusive deep-inelastic scattering, and electron-positron </a:t>
              </a:r>
              <a:r>
                <a:rPr lang="en-US" sz="2400" baseline="30000" dirty="0" smtClean="0">
                  <a:solidFill>
                    <a:srgbClr val="FF6600"/>
                  </a:solidFill>
                </a:rPr>
                <a:t>annihilation</a:t>
              </a:r>
              <a:r>
                <a:rPr lang="en-US" sz="2400" baseline="30000" dirty="0" smtClean="0"/>
                <a:t>”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Fig2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09" y="879475"/>
            <a:ext cx="7586525" cy="51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9D3721-FFC0-1741-85D0-2C9871FD50ED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1508" name="Group 14"/>
          <p:cNvGrpSpPr>
            <a:grpSpLocks/>
          </p:cNvGrpSpPr>
          <p:nvPr/>
        </p:nvGrpSpPr>
        <p:grpSpPr bwMode="auto">
          <a:xfrm>
            <a:off x="7543800" y="152400"/>
            <a:ext cx="1447800" cy="1219200"/>
            <a:chOff x="990600" y="3505200"/>
            <a:chExt cx="2282125" cy="2171700"/>
          </a:xfrm>
        </p:grpSpPr>
        <p:pic>
          <p:nvPicPr>
            <p:cNvPr id="21513" name="Picture 10" descr="FMSBW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505200"/>
              <a:ext cx="2282125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1218313" y="3581550"/>
              <a:ext cx="1068494" cy="1066055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1877" y="4800302"/>
              <a:ext cx="532997" cy="534443"/>
            </a:xfrm>
            <a:prstGeom prst="ellipse">
              <a:avLst/>
            </a:prstGeom>
            <a:solidFill>
              <a:srgbClr val="FF00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509" name="TextBox 13"/>
          <p:cNvSpPr txBox="1">
            <a:spLocks noChangeArrowheads="1"/>
          </p:cNvSpPr>
          <p:nvPr/>
        </p:nvSpPr>
        <p:spPr bwMode="auto">
          <a:xfrm>
            <a:off x="1713898" y="195671"/>
            <a:ext cx="555932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Pi0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A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N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P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T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sym typeface="Symbol" charset="0"/>
              </a:rPr>
              <a:t> Dependence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3" name="Picture 2" descr="Screen Shot 2015-05-25 at 11.06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91" y="1857840"/>
            <a:ext cx="5900952" cy="50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26"/>
          <p:cNvSpPr txBox="1">
            <a:spLocks noChangeArrowheads="1"/>
          </p:cNvSpPr>
          <p:nvPr/>
        </p:nvSpPr>
        <p:spPr bwMode="auto">
          <a:xfrm>
            <a:off x="3557588" y="152400"/>
            <a:ext cx="52165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>
                <a:latin typeface="Times New Roman" charset="0"/>
              </a:rPr>
              <a:t>The </a:t>
            </a:r>
            <a:r>
              <a:rPr lang="en-US" sz="2600">
                <a:solidFill>
                  <a:srgbClr val="FF0000"/>
                </a:solidFill>
                <a:latin typeface="Times New Roman" charset="0"/>
              </a:rPr>
              <a:t>R</a:t>
            </a:r>
            <a:r>
              <a:rPr lang="en-US" sz="2600">
                <a:latin typeface="Times New Roman" charset="0"/>
              </a:rPr>
              <a:t>elativistic </a:t>
            </a:r>
            <a:r>
              <a:rPr lang="en-US" sz="260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sz="2600">
                <a:latin typeface="Times New Roman" charset="0"/>
              </a:rPr>
              <a:t>eavy </a:t>
            </a:r>
            <a:r>
              <a:rPr lang="en-US" sz="2600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en-US" sz="2600">
                <a:latin typeface="Times New Roman" charset="0"/>
              </a:rPr>
              <a:t>on </a:t>
            </a:r>
            <a:r>
              <a:rPr lang="en-US" sz="260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lang="en-US" sz="2600">
                <a:latin typeface="Times New Roman" charset="0"/>
              </a:rPr>
              <a:t>ollider </a:t>
            </a:r>
          </a:p>
        </p:txBody>
      </p:sp>
      <p:pic>
        <p:nvPicPr>
          <p:cNvPr id="17411" name="Picture 1028" descr="C:\WINNT\Profiles\matthias\Personal\ppt\BNLsatel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1033"/>
          <p:cNvGrpSpPr>
            <a:grpSpLocks/>
          </p:cNvGrpSpPr>
          <p:nvPr/>
        </p:nvGrpSpPr>
        <p:grpSpPr bwMode="auto">
          <a:xfrm>
            <a:off x="101600" y="2133600"/>
            <a:ext cx="6223000" cy="4597400"/>
            <a:chOff x="64" y="1344"/>
            <a:chExt cx="3920" cy="2896"/>
          </a:xfrm>
        </p:grpSpPr>
        <p:pic>
          <p:nvPicPr>
            <p:cNvPr id="17415" name="Picture 1027" descr="C:\WINNT\Profiles\matthias\Personal\ppt\RHICcomplexn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Text Box 1030"/>
            <p:cNvSpPr txBox="1">
              <a:spLocks noChangeArrowheads="1"/>
            </p:cNvSpPr>
            <p:nvPr/>
          </p:nvSpPr>
          <p:spPr bwMode="auto">
            <a:xfrm>
              <a:off x="415" y="2112"/>
              <a:ext cx="59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accent2"/>
                  </a:solidFill>
                  <a:latin typeface="Maiandra GD" charset="0"/>
                </a:rPr>
                <a:t>PHENIX</a:t>
              </a:r>
              <a:endParaRPr lang="en-US" sz="1600">
                <a:latin typeface="Maiandra GD" charset="0"/>
              </a:endParaRPr>
            </a:p>
          </p:txBody>
        </p:sp>
        <p:sp>
          <p:nvSpPr>
            <p:cNvPr id="17417" name="Text Box 1031"/>
            <p:cNvSpPr txBox="1">
              <a:spLocks noChangeArrowheads="1"/>
            </p:cNvSpPr>
            <p:nvPr/>
          </p:nvSpPr>
          <p:spPr bwMode="auto">
            <a:xfrm>
              <a:off x="1584" y="2284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accent2"/>
                  </a:solidFill>
                  <a:latin typeface="Maiandra GD" charset="0"/>
                </a:rPr>
                <a:t>STAR</a:t>
              </a:r>
              <a:endParaRPr lang="en-US" sz="1600">
                <a:latin typeface="Maiandra GD" charset="0"/>
              </a:endParaRPr>
            </a:p>
          </p:txBody>
        </p:sp>
        <p:sp>
          <p:nvSpPr>
            <p:cNvPr id="17418" name="Text Box 1032"/>
            <p:cNvSpPr txBox="1">
              <a:spLocks noChangeArrowheads="1"/>
            </p:cNvSpPr>
            <p:nvPr/>
          </p:nvSpPr>
          <p:spPr bwMode="auto">
            <a:xfrm>
              <a:off x="3151" y="1392"/>
              <a:ext cx="59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accent2"/>
                  </a:solidFill>
                  <a:latin typeface="Maiandra GD" charset="0"/>
                </a:rPr>
                <a:t>Brhams</a:t>
              </a:r>
            </a:p>
            <a:p>
              <a:pPr algn="ctr" eaLnBrk="1" hangingPunct="1"/>
              <a:r>
                <a:rPr lang="en-US" sz="1600">
                  <a:solidFill>
                    <a:schemeClr val="accent2"/>
                  </a:solidFill>
                  <a:latin typeface="Maiandra GD" charset="0"/>
                </a:rPr>
                <a:t>pp2pp</a:t>
              </a:r>
              <a:endParaRPr lang="en-US" sz="1600">
                <a:latin typeface="Maiandra GD" charset="0"/>
              </a:endParaRPr>
            </a:p>
          </p:txBody>
        </p:sp>
      </p:grpSp>
      <p:pic>
        <p:nvPicPr>
          <p:cNvPr id="17413" name="Picture 7" descr="BN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16000"/>
            <a:ext cx="1905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029"/>
          <p:cNvSpPr txBox="1">
            <a:spLocks noChangeArrowheads="1"/>
          </p:cNvSpPr>
          <p:nvPr/>
        </p:nvSpPr>
        <p:spPr bwMode="auto">
          <a:xfrm>
            <a:off x="6413500" y="2171700"/>
            <a:ext cx="2819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charset="0"/>
              </a:rPr>
              <a:t>Au+Au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</a:p>
          <a:p>
            <a:pPr algn="ctr" eaLnBrk="1" hangingPunct="1"/>
            <a:endParaRPr lang="en-US" dirty="0">
              <a:solidFill>
                <a:srgbClr val="0000FF"/>
              </a:solidFill>
              <a:latin typeface="Times New Roman" charset="0"/>
            </a:endParaRPr>
          </a:p>
          <a:p>
            <a:pPr algn="ctr" eaLnBrk="1" hangingPunct="1"/>
            <a:r>
              <a:rPr lang="en-US" dirty="0">
                <a:solidFill>
                  <a:srgbClr val="FF6600"/>
                </a:solidFill>
                <a:latin typeface="Times New Roman" charset="0"/>
              </a:rPr>
              <a:t>Polarized </a:t>
            </a:r>
            <a:r>
              <a:rPr lang="en-US" dirty="0" err="1">
                <a:solidFill>
                  <a:srgbClr val="FF6600"/>
                </a:solidFill>
                <a:latin typeface="Times New Roman" charset="0"/>
              </a:rPr>
              <a:t>p+p</a:t>
            </a:r>
            <a:endParaRPr lang="en-US" dirty="0">
              <a:solidFill>
                <a:srgbClr val="FF6600"/>
              </a:solidFill>
              <a:latin typeface="Times New Roman" charset="0"/>
            </a:endParaRPr>
          </a:p>
          <a:p>
            <a:pPr algn="ctr" eaLnBrk="1" hangingPunct="1"/>
            <a:endParaRPr lang="en-US" dirty="0">
              <a:solidFill>
                <a:srgbClr val="0000FF"/>
              </a:solidFill>
              <a:latin typeface="Times New Roman" charset="0"/>
            </a:endParaRPr>
          </a:p>
          <a:p>
            <a:pPr algn="ctr" eaLnBrk="1" hangingPunct="1"/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d+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</a:rPr>
              <a:t>Au</a:t>
            </a:r>
            <a:endParaRPr lang="en-US" dirty="0" smtClean="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/>
            <a:endParaRPr lang="en-US" dirty="0" smtClean="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Times New Roman" charset="0"/>
              </a:rPr>
              <a:t>Polarized p + Au</a:t>
            </a:r>
          </a:p>
          <a:p>
            <a:pPr algn="ctr" eaLnBrk="1" hangingPunct="1"/>
            <a:endParaRPr lang="en-US" dirty="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/>
            <a:endParaRPr lang="en-US" dirty="0">
              <a:solidFill>
                <a:srgbClr val="0000FF"/>
              </a:solidFill>
              <a:latin typeface="Times New Roman" charset="0"/>
            </a:endParaRPr>
          </a:p>
          <a:p>
            <a:pPr algn="ctr" eaLnBrk="1" hangingPunct="1"/>
            <a:r>
              <a:rPr lang="en-US" dirty="0">
                <a:solidFill>
                  <a:srgbClr val="008040"/>
                </a:solidFill>
                <a:latin typeface="Times New Roman" charset="0"/>
              </a:rPr>
              <a:t>RHIC is a QCD lab</a:t>
            </a:r>
          </a:p>
        </p:txBody>
      </p:sp>
    </p:spTree>
    <p:extLst>
      <p:ext uri="{BB962C8B-B14F-4D97-AF65-F5344CB8AC3E}">
        <p14:creationId xmlns:p14="http://schemas.microsoft.com/office/powerpoint/2010/main" val="3397684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50" y="-40242"/>
            <a:ext cx="8229600" cy="1143000"/>
          </a:xfrm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Inclusive pi0 A</a:t>
            </a:r>
            <a:r>
              <a:rPr lang="en-US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6440" y="6566347"/>
            <a:ext cx="2133600" cy="365125"/>
          </a:xfrm>
        </p:spPr>
        <p:txBody>
          <a:bodyPr/>
          <a:lstStyle/>
          <a:p>
            <a:fld id="{A27510DA-144D-8F41-8B23-7295C25FD0DA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7298" y="5289324"/>
            <a:ext cx="85614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</a:t>
            </a:r>
            <a:r>
              <a:rPr lang="en-US" dirty="0"/>
              <a:t>repeat that the fragmentation </a:t>
            </a:r>
            <a:r>
              <a:rPr lang="en-US" dirty="0" smtClean="0"/>
              <a:t>contribution </a:t>
            </a:r>
            <a:r>
              <a:rPr lang="en-US" dirty="0"/>
              <a:t>in twist-3 factorization </a:t>
            </a:r>
            <a:r>
              <a:rPr lang="en-US" dirty="0">
                <a:solidFill>
                  <a:srgbClr val="0000FF"/>
                </a:solidFill>
              </a:rPr>
              <a:t>goes beyond the pure </a:t>
            </a:r>
            <a:r>
              <a:rPr lang="en-US" dirty="0" smtClean="0">
                <a:solidFill>
                  <a:srgbClr val="0000FF"/>
                </a:solidFill>
              </a:rPr>
              <a:t>Collins </a:t>
            </a:r>
            <a:r>
              <a:rPr lang="en-US" dirty="0">
                <a:solidFill>
                  <a:srgbClr val="0000FF"/>
                </a:solidFill>
              </a:rPr>
              <a:t>effect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Independent information on the FFs H</a:t>
            </a:r>
            <a:r>
              <a:rPr lang="en-US" baseline="30000" dirty="0">
                <a:solidFill>
                  <a:srgbClr val="FF0000"/>
                </a:solidFill>
              </a:rPr>
              <a:t>π/q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Hˆ</a:t>
            </a:r>
            <a:r>
              <a:rPr lang="en-US" baseline="30000" dirty="0" smtClean="0">
                <a:solidFill>
                  <a:srgbClr val="FF0000"/>
                </a:solidFill>
              </a:rPr>
              <a:t>π</a:t>
            </a:r>
            <a:r>
              <a:rPr lang="en-US" baseline="30000" dirty="0">
                <a:solidFill>
                  <a:srgbClr val="FF0000"/>
                </a:solidFill>
              </a:rPr>
              <a:t>/</a:t>
            </a:r>
            <a:r>
              <a:rPr lang="en-US" baseline="30000" dirty="0" err="1">
                <a:solidFill>
                  <a:srgbClr val="FF0000"/>
                </a:solidFill>
              </a:rPr>
              <a:t>q</a:t>
            </a:r>
            <a:r>
              <a:rPr lang="en-US" dirty="0" err="1">
                <a:solidFill>
                  <a:srgbClr val="FF0000"/>
                </a:solidFill>
              </a:rPr>
              <a:t>,I</a:t>
            </a:r>
            <a:r>
              <a:rPr lang="en-US" dirty="0">
                <a:solidFill>
                  <a:srgbClr val="FF0000"/>
                </a:solidFill>
              </a:rPr>
              <a:t> from other sources is needed</a:t>
            </a:r>
            <a:r>
              <a:rPr lang="en-US" dirty="0"/>
              <a:t> before one can </a:t>
            </a:r>
            <a:r>
              <a:rPr lang="en-US" dirty="0" smtClean="0"/>
              <a:t>ultimately </a:t>
            </a:r>
            <a:r>
              <a:rPr lang="en-US" dirty="0"/>
              <a:t>claim the intriguing data on </a:t>
            </a:r>
            <a:r>
              <a:rPr lang="en-US" dirty="0" smtClean="0"/>
              <a:t>A</a:t>
            </a:r>
            <a:r>
              <a:rPr lang="en-US" baseline="-25000" dirty="0"/>
              <a:t>N</a:t>
            </a:r>
            <a:r>
              <a:rPr lang="en-US" baseline="30000" dirty="0" smtClean="0"/>
              <a:t>π</a:t>
            </a:r>
            <a:r>
              <a:rPr lang="en-US" dirty="0" smtClean="0"/>
              <a:t> </a:t>
            </a:r>
            <a:r>
              <a:rPr lang="en-US" dirty="0"/>
              <a:t>is fully </a:t>
            </a:r>
            <a:r>
              <a:rPr lang="en-US" dirty="0" smtClean="0"/>
              <a:t>understood.”                                                                              </a:t>
            </a:r>
          </a:p>
          <a:p>
            <a:r>
              <a:rPr lang="en-US" dirty="0" smtClean="0"/>
              <a:t>                                                                                     </a:t>
            </a:r>
            <a:r>
              <a:rPr lang="en-US" dirty="0" err="1" smtClean="0"/>
              <a:t>Kanazawa,Koike,Metz,Pitonyak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48674" y="947301"/>
            <a:ext cx="4305683" cy="3867205"/>
            <a:chOff x="4373853" y="933509"/>
            <a:chExt cx="4770147" cy="4147648"/>
          </a:xfrm>
        </p:grpSpPr>
        <p:pic>
          <p:nvPicPr>
            <p:cNvPr id="12" name="Picture 11" descr="Screen Shot 2015-05-25 at 10.44.3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853" y="1213952"/>
              <a:ext cx="4770147" cy="386720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67610" y="933509"/>
              <a:ext cx="2198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	</a:t>
              </a:r>
              <a:r>
                <a:rPr lang="en-US" b="1" dirty="0">
                  <a:hlinkClick r:id="rId3"/>
                </a:rPr>
                <a:t>arXiv:</a:t>
              </a:r>
              <a:r>
                <a:rPr lang="en-US" b="1" dirty="0" smtClean="0">
                  <a:hlinkClick r:id="rId3"/>
                </a:rPr>
                <a:t>1404.1033</a:t>
              </a:r>
              <a:endParaRPr lang="en-US" b="1" dirty="0">
                <a:hlinkClick r:id="rId3"/>
              </a:endParaRPr>
            </a:p>
          </p:txBody>
        </p:sp>
      </p:grpSp>
      <p:pic>
        <p:nvPicPr>
          <p:cNvPr id="14" name="Picture 13" descr="Screen Shot 2015-05-25 at 11.06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7" y="1291661"/>
            <a:ext cx="4059525" cy="34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8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724597"/>
          </a:xfrm>
          <a:solidFill>
            <a:srgbClr val="B7DEE8">
              <a:alpha val="21960"/>
            </a:srgbClr>
          </a:solidFill>
        </p:spPr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“EM-Jet”</a:t>
            </a:r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3"/>
          <a:srcRect l="1643" t="9087" r="50294"/>
          <a:stretch>
            <a:fillRect/>
          </a:stretch>
        </p:blipFill>
        <p:spPr bwMode="auto">
          <a:xfrm>
            <a:off x="458788" y="1006475"/>
            <a:ext cx="312102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/>
          <a:srcRect l="49426" t="9087"/>
          <a:stretch>
            <a:fillRect/>
          </a:stretch>
        </p:blipFill>
        <p:spPr bwMode="auto">
          <a:xfrm>
            <a:off x="347663" y="3716338"/>
            <a:ext cx="328453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7988" y="5327650"/>
            <a:ext cx="4133850" cy="923925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dirty="0">
                <a:latin typeface="+mn-lt"/>
              </a:rPr>
              <a:t>2-photon jets are mostly π</a:t>
            </a:r>
            <a:r>
              <a:rPr lang="en-US" baseline="30000" dirty="0">
                <a:latin typeface="+mn-lt"/>
              </a:rPr>
              <a:t>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dirty="0">
                <a:latin typeface="+mn-lt"/>
              </a:rPr>
              <a:t>Events with more than 2 photons show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      jet-like  energy flow</a:t>
            </a:r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428625" y="3246438"/>
            <a:ext cx="330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No. of photons in leading EM-Jets</a:t>
            </a:r>
          </a:p>
        </p:txBody>
      </p:sp>
      <p:sp>
        <p:nvSpPr>
          <p:cNvPr id="27654" name="Rectangle 12"/>
          <p:cNvSpPr>
            <a:spLocks noChangeArrowheads="1"/>
          </p:cNvSpPr>
          <p:nvPr/>
        </p:nvSpPr>
        <p:spPr bwMode="auto">
          <a:xfrm>
            <a:off x="393700" y="5987044"/>
            <a:ext cx="3517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γγ</a:t>
            </a:r>
            <a:r>
              <a:rPr lang="en-US" dirty="0">
                <a:latin typeface="Calibri" pitchFamily="34" charset="0"/>
              </a:rPr>
              <a:t> invariant mass 2-photon EM-jets </a:t>
            </a:r>
          </a:p>
        </p:txBody>
      </p:sp>
      <p:sp>
        <p:nvSpPr>
          <p:cNvPr id="27655" name="Rectangle 13"/>
          <p:cNvSpPr>
            <a:spLocks noChangeArrowheads="1"/>
          </p:cNvSpPr>
          <p:nvPr/>
        </p:nvSpPr>
        <p:spPr bwMode="auto">
          <a:xfrm>
            <a:off x="4840288" y="4913313"/>
            <a:ext cx="325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dE/d(ΔR) distribution of  EM-Jets </a:t>
            </a:r>
          </a:p>
        </p:txBody>
      </p:sp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1352550" y="3844925"/>
            <a:ext cx="20193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EM-Jet Energy 60-80 GeV</a:t>
            </a:r>
          </a:p>
          <a:p>
            <a:r>
              <a:rPr lang="en-US" sz="1400">
                <a:latin typeface="Calibri" pitchFamily="34" charset="0"/>
              </a:rPr>
              <a:t>Z </a:t>
            </a:r>
            <a:r>
              <a:rPr lang="en-US" sz="1400" baseline="-25000">
                <a:latin typeface="Calibri" pitchFamily="34" charset="0"/>
              </a:rPr>
              <a:t>ϒϒ</a:t>
            </a:r>
            <a:r>
              <a:rPr lang="en-US" sz="1400">
                <a:latin typeface="Calibri" pitchFamily="34" charset="0"/>
              </a:rPr>
              <a:t>&lt;0.8, no. photons =2</a:t>
            </a:r>
          </a:p>
        </p:txBody>
      </p:sp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1497013" y="1065213"/>
            <a:ext cx="17541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EM-Jet Energy 60-80 GeV</a:t>
            </a:r>
          </a:p>
        </p:txBody>
      </p:sp>
      <p:sp>
        <p:nvSpPr>
          <p:cNvPr id="27658" name="TextBox 11"/>
          <p:cNvSpPr txBox="1">
            <a:spLocks noChangeArrowheads="1"/>
          </p:cNvSpPr>
          <p:nvPr/>
        </p:nvSpPr>
        <p:spPr bwMode="auto">
          <a:xfrm rot="-5400000">
            <a:off x="-38894" y="1770857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# Jets</a:t>
            </a:r>
          </a:p>
        </p:txBody>
      </p:sp>
      <p:sp>
        <p:nvSpPr>
          <p:cNvPr id="27659" name="TextBox 12"/>
          <p:cNvSpPr txBox="1">
            <a:spLocks noChangeArrowheads="1"/>
          </p:cNvSpPr>
          <p:nvPr/>
        </p:nvSpPr>
        <p:spPr bwMode="auto">
          <a:xfrm rot="-5400000">
            <a:off x="13494" y="4442619"/>
            <a:ext cx="588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# Jets</a:t>
            </a:r>
          </a:p>
        </p:txBody>
      </p:sp>
      <p:grpSp>
        <p:nvGrpSpPr>
          <p:cNvPr id="27660" name="Group 13"/>
          <p:cNvGrpSpPr>
            <a:grpSpLocks/>
          </p:cNvGrpSpPr>
          <p:nvPr/>
        </p:nvGrpSpPr>
        <p:grpSpPr bwMode="auto">
          <a:xfrm>
            <a:off x="4452938" y="958850"/>
            <a:ext cx="3829050" cy="4035425"/>
            <a:chOff x="4166858" y="1133475"/>
            <a:chExt cx="3829380" cy="4035425"/>
          </a:xfrm>
        </p:grpSpPr>
        <p:pic>
          <p:nvPicPr>
            <p:cNvPr id="27672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5613" y="1133475"/>
              <a:ext cx="3730625" cy="403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3" name="TextBox 15"/>
            <p:cNvSpPr txBox="1">
              <a:spLocks noChangeArrowheads="1"/>
            </p:cNvSpPr>
            <p:nvPr/>
          </p:nvSpPr>
          <p:spPr bwMode="auto">
            <a:xfrm rot="-5400000">
              <a:off x="3185779" y="2146146"/>
              <a:ext cx="2269935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dE/d(ΔR)  (arbitrary scale)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585913" y="4381500"/>
            <a:ext cx="0" cy="1266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993063" y="4759325"/>
            <a:ext cx="98425" cy="234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7081838" y="4749800"/>
            <a:ext cx="152400" cy="236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7644C-6171-42FC-B3C0-D083C2190A7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3681413" y="117316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3979863" y="14922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4132263" y="16287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8116888" y="117316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Oval 31"/>
          <p:cNvSpPr>
            <a:spLocks noChangeArrowheads="1"/>
          </p:cNvSpPr>
          <p:nvPr/>
        </p:nvSpPr>
        <p:spPr bwMode="auto">
          <a:xfrm>
            <a:off x="8415338" y="14081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Oval 32"/>
          <p:cNvSpPr>
            <a:spLocks noChangeArrowheads="1"/>
          </p:cNvSpPr>
          <p:nvPr/>
        </p:nvSpPr>
        <p:spPr bwMode="auto">
          <a:xfrm>
            <a:off x="8686800" y="15446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>
            <a:off x="8351838" y="17653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Oval 38"/>
          <p:cNvSpPr>
            <a:spLocks noChangeArrowheads="1"/>
          </p:cNvSpPr>
          <p:nvPr/>
        </p:nvSpPr>
        <p:spPr bwMode="auto">
          <a:xfrm>
            <a:off x="3681413" y="3708400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7" name="Oval 39"/>
          <p:cNvSpPr>
            <a:spLocks noChangeArrowheads="1"/>
          </p:cNvSpPr>
          <p:nvPr/>
        </p:nvSpPr>
        <p:spPr bwMode="auto">
          <a:xfrm>
            <a:off x="3979863" y="38750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8" name="Oval 40"/>
          <p:cNvSpPr>
            <a:spLocks noChangeArrowheads="1"/>
          </p:cNvSpPr>
          <p:nvPr/>
        </p:nvSpPr>
        <p:spPr bwMode="auto">
          <a:xfrm>
            <a:off x="4268788" y="4216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9" name="Oval 41"/>
          <p:cNvSpPr>
            <a:spLocks noChangeArrowheads="1"/>
          </p:cNvSpPr>
          <p:nvPr/>
        </p:nvSpPr>
        <p:spPr bwMode="auto">
          <a:xfrm>
            <a:off x="3916363" y="43005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0" name="Oval 42"/>
          <p:cNvSpPr>
            <a:spLocks noChangeArrowheads="1"/>
          </p:cNvSpPr>
          <p:nvPr/>
        </p:nvSpPr>
        <p:spPr bwMode="auto">
          <a:xfrm>
            <a:off x="4183063" y="38750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1" name="Oval 43"/>
          <p:cNvSpPr>
            <a:spLocks noChangeArrowheads="1"/>
          </p:cNvSpPr>
          <p:nvPr/>
        </p:nvSpPr>
        <p:spPr bwMode="auto">
          <a:xfrm>
            <a:off x="4046538" y="41084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3775075" y="40798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3" name="Oval 45"/>
          <p:cNvSpPr>
            <a:spLocks noChangeArrowheads="1"/>
          </p:cNvSpPr>
          <p:nvPr/>
        </p:nvSpPr>
        <p:spPr bwMode="auto">
          <a:xfrm>
            <a:off x="8116888" y="369411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4" name="Oval 46"/>
          <p:cNvSpPr>
            <a:spLocks noChangeArrowheads="1"/>
          </p:cNvSpPr>
          <p:nvPr/>
        </p:nvSpPr>
        <p:spPr bwMode="auto">
          <a:xfrm>
            <a:off x="8281988" y="38608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5" name="Oval 47"/>
          <p:cNvSpPr>
            <a:spLocks noChangeArrowheads="1"/>
          </p:cNvSpPr>
          <p:nvPr/>
        </p:nvSpPr>
        <p:spPr bwMode="auto">
          <a:xfrm>
            <a:off x="8704263" y="42021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6" name="Oval 48"/>
          <p:cNvSpPr>
            <a:spLocks noChangeArrowheads="1"/>
          </p:cNvSpPr>
          <p:nvPr/>
        </p:nvSpPr>
        <p:spPr bwMode="auto">
          <a:xfrm>
            <a:off x="8351838" y="42862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7" name="Oval 49"/>
          <p:cNvSpPr>
            <a:spLocks noChangeArrowheads="1"/>
          </p:cNvSpPr>
          <p:nvPr/>
        </p:nvSpPr>
        <p:spPr bwMode="auto">
          <a:xfrm>
            <a:off x="8488363" y="37925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8" name="Oval 50"/>
          <p:cNvSpPr>
            <a:spLocks noChangeArrowheads="1"/>
          </p:cNvSpPr>
          <p:nvPr/>
        </p:nvSpPr>
        <p:spPr bwMode="auto">
          <a:xfrm>
            <a:off x="8482013" y="409416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9" name="Oval 51"/>
          <p:cNvSpPr>
            <a:spLocks noChangeArrowheads="1"/>
          </p:cNvSpPr>
          <p:nvPr/>
        </p:nvSpPr>
        <p:spPr bwMode="auto">
          <a:xfrm>
            <a:off x="8210550" y="40655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0" name="Oval 52"/>
          <p:cNvSpPr>
            <a:spLocks noChangeArrowheads="1"/>
          </p:cNvSpPr>
          <p:nvPr/>
        </p:nvSpPr>
        <p:spPr bwMode="auto">
          <a:xfrm>
            <a:off x="8709025" y="39576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82703" y="5804788"/>
            <a:ext cx="82507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</a:t>
            </a:r>
            <a:r>
              <a:rPr lang="en-US" sz="1000" baseline="-25000" dirty="0" err="1" smtClean="0"/>
              <a:t>γγ</a:t>
            </a:r>
            <a:r>
              <a:rPr lang="en-US" sz="1000" baseline="-25000" dirty="0" smtClean="0"/>
              <a:t> </a:t>
            </a:r>
            <a:r>
              <a:rPr lang="en-US" sz="1000" dirty="0" smtClean="0"/>
              <a:t>(</a:t>
            </a:r>
            <a:r>
              <a:rPr lang="en-US" sz="1000" dirty="0" err="1" smtClean="0"/>
              <a:t>GeV</a:t>
            </a:r>
            <a:r>
              <a:rPr lang="en-US" sz="1000" dirty="0" smtClean="0"/>
              <a:t>/c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086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36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for different # photons in EM-Jets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1031216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31429" y="1129180"/>
            <a:ext cx="2579805" cy="47089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-photon events, which include a large π</a:t>
            </a:r>
            <a:r>
              <a:rPr lang="en-US" sz="1500" baseline="30000" dirty="0">
                <a:solidFill>
                  <a:srgbClr val="FF0000"/>
                </a:solidFill>
                <a:latin typeface="+mn-lt"/>
              </a:rPr>
              <a:t>0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 contribution in this analysis, are similar to 2-photon </a:t>
            </a: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 smtClean="0">
              <a:solidFill>
                <a:srgbClr val="3366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3366FF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Three</a:t>
            </a:r>
            <a:r>
              <a:rPr lang="en-US" sz="1500" dirty="0">
                <a:solidFill>
                  <a:srgbClr val="3366FF"/>
                </a:solidFill>
                <a:latin typeface="+mn-lt"/>
              </a:rPr>
              <a:t>-photon jet-like events have a clear non-zero asymmetry, but substantially smaller than that for </a:t>
            </a: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isolated π</a:t>
            </a:r>
            <a:r>
              <a:rPr lang="en-US" sz="1500" baseline="30000" dirty="0" smtClean="0">
                <a:solidFill>
                  <a:srgbClr val="3366FF"/>
                </a:solidFill>
                <a:latin typeface="+mn-lt"/>
              </a:rPr>
              <a:t>0</a:t>
            </a:r>
            <a:r>
              <a:rPr lang="en-US" sz="1500" dirty="0">
                <a:solidFill>
                  <a:srgbClr val="3366FF"/>
                </a:solidFill>
                <a:latin typeface="+mn-lt"/>
              </a:rPr>
              <a:t>’</a:t>
            </a: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1500" dirty="0">
              <a:solidFill>
                <a:srgbClr val="3366FF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1500" dirty="0">
              <a:solidFill>
                <a:srgbClr val="3366FF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>
                <a:solidFill>
                  <a:srgbClr val="008000"/>
                </a:solidFill>
                <a:latin typeface="+mn-lt"/>
              </a:rPr>
              <a:t>A</a:t>
            </a:r>
            <a:r>
              <a:rPr lang="en-US" sz="1500" baseline="-25000" dirty="0">
                <a:solidFill>
                  <a:srgbClr val="008000"/>
                </a:solidFill>
                <a:latin typeface="+mn-lt"/>
              </a:rPr>
              <a:t>N</a:t>
            </a:r>
            <a:r>
              <a:rPr lang="en-US" sz="1500" dirty="0">
                <a:solidFill>
                  <a:srgbClr val="008000"/>
                </a:solidFill>
                <a:latin typeface="+mn-lt"/>
              </a:rPr>
              <a:t> decreases as the event complexity increases (i.e., the "</a:t>
            </a:r>
            <a:r>
              <a:rPr lang="en-US" sz="1500" dirty="0" err="1">
                <a:solidFill>
                  <a:srgbClr val="008000"/>
                </a:solidFill>
                <a:latin typeface="+mn-lt"/>
              </a:rPr>
              <a:t>jettiness</a:t>
            </a:r>
            <a:r>
              <a:rPr lang="en-US" sz="1500" dirty="0" smtClean="0">
                <a:solidFill>
                  <a:srgbClr val="008000"/>
                </a:solidFill>
              </a:rPr>
              <a:t>”</a:t>
            </a:r>
            <a:endParaRPr lang="en-US" sz="1500" dirty="0">
              <a:solidFill>
                <a:srgbClr val="00800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en-US" sz="1500" baseline="-25000" dirty="0" smtClean="0">
                <a:solidFill>
                  <a:srgbClr val="008000"/>
                </a:solidFill>
                <a:latin typeface="+mn-lt"/>
              </a:rPr>
              <a:t>N</a:t>
            </a:r>
            <a:r>
              <a:rPr lang="en-US" sz="1500" dirty="0" smtClean="0">
                <a:solidFill>
                  <a:srgbClr val="008000"/>
                </a:solidFill>
                <a:latin typeface="+mn-lt"/>
              </a:rPr>
              <a:t> for #photons &gt;5 is similar to that for #photons = 5</a:t>
            </a:r>
            <a:endParaRPr lang="en-US" sz="15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1043199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3303850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1138048"/>
            <a:ext cx="0" cy="4938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7040" y="6095873"/>
            <a:ext cx="14414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Jettier events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7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vs. EM-Jet Energy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330176" y="2166258"/>
            <a:ext cx="2430462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>
                <a:latin typeface="Calibri" pitchFamily="34" charset="0"/>
              </a:rPr>
              <a:t>π</a:t>
            </a:r>
            <a:r>
              <a:rPr lang="en-US" b="1" baseline="30000" dirty="0" smtClean="0">
                <a:latin typeface="Calibri" pitchFamily="34" charset="0"/>
              </a:rPr>
              <a:t>0</a:t>
            </a:r>
            <a:r>
              <a:rPr lang="en-US" b="1" dirty="0" smtClean="0">
                <a:latin typeface="Calibri" pitchFamily="34" charset="0"/>
              </a:rPr>
              <a:t>-Jets 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     2γ-</a:t>
            </a:r>
            <a:r>
              <a:rPr lang="en-US" dirty="0">
                <a:latin typeface="Calibri" pitchFamily="34" charset="0"/>
              </a:rPr>
              <a:t>EM-Jets  with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</a:t>
            </a:r>
            <a:r>
              <a:rPr lang="en-US" dirty="0" smtClean="0">
                <a:latin typeface="Calibri" pitchFamily="34" charset="0"/>
              </a:rPr>
              <a:t>0.3 </a:t>
            </a:r>
            <a:r>
              <a:rPr lang="en-US" dirty="0" err="1" smtClean="0">
                <a:latin typeface="Calibri" pitchFamily="34" charset="0"/>
              </a:rPr>
              <a:t>GeV</a:t>
            </a:r>
            <a:r>
              <a:rPr lang="en-US" dirty="0" smtClean="0">
                <a:latin typeface="Calibri" pitchFamily="34" charset="0"/>
              </a:rPr>
              <a:t>/c</a:t>
            </a:r>
            <a:r>
              <a:rPr lang="en-US" baseline="30000" dirty="0" smtClean="0">
                <a:latin typeface="Calibri" pitchFamily="34" charset="0"/>
              </a:rPr>
              <a:t>2</a:t>
            </a:r>
            <a:endParaRPr lang="en-US" baseline="30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Z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&lt;0.8</a:t>
            </a: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EM-Jets 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with no. photons &gt;2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64974" y="6262042"/>
            <a:ext cx="6979352" cy="461665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Asymmetries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for jettier events are much smaller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9" y="1000125"/>
            <a:ext cx="5912123" cy="5223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4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3590-C4C1-5E4A-B8AF-48ADAB1CCA76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715" y="1322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Jet A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 at A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DY</a:t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</a:b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j-cs"/>
            </a:endParaRP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486400" y="4041791"/>
            <a:ext cx="3505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FF"/>
                </a:solidFill>
              </a:rPr>
              <a:t>Leonard Gamberg, Zhong-Bo Kang, Alexei Prokudin</a:t>
            </a: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rgbClr val="0000FF"/>
                </a:solidFill>
              </a:rPr>
              <a:t>Phys. Rev. Lett. 110, 232301(2013)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FF"/>
                </a:solidFill>
                <a:cs typeface="+mn-cs"/>
              </a:rPr>
              <a:t>arXiv:1302.3218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5486400" y="2054806"/>
            <a:ext cx="301651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</a:rPr>
              <a:t>M. </a:t>
            </a:r>
            <a:r>
              <a:rPr lang="en-US" sz="1600" dirty="0" err="1">
                <a:solidFill>
                  <a:srgbClr val="FF0000"/>
                </a:solidFill>
              </a:rPr>
              <a:t>Anselmino</a:t>
            </a:r>
            <a:r>
              <a:rPr lang="en-US" sz="1600" dirty="0">
                <a:solidFill>
                  <a:srgbClr val="FF0000"/>
                </a:solidFill>
              </a:rPr>
              <a:t> et al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</a:rPr>
              <a:t>PhysRevD.88.054023</a:t>
            </a:r>
            <a:endParaRPr lang="en-US" sz="1600" dirty="0">
              <a:solidFill>
                <a:srgbClr val="FF0000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arXiv:1304.7691</a:t>
            </a:r>
          </a:p>
        </p:txBody>
      </p:sp>
      <p:pic>
        <p:nvPicPr>
          <p:cNvPr id="46085" name="Picture 1" descr="anjet.201309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3975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0" y="1308214"/>
            <a:ext cx="3810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From fits to </a:t>
            </a:r>
            <a:r>
              <a:rPr lang="en-US" dirty="0"/>
              <a:t>SIDIS </a:t>
            </a:r>
            <a:r>
              <a:rPr lang="en-US" dirty="0">
                <a:cs typeface="+mj-cs"/>
              </a:rPr>
              <a:t>Sivers moments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Projected for pp forward jet A</a:t>
            </a:r>
            <a:r>
              <a:rPr lang="en-US" baseline="-25000" dirty="0">
                <a:cs typeface="+mj-cs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5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9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Collins Asymmetry with EM-Jet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collinsvsx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796336" cy="3265230"/>
          </a:xfrm>
          <a:prstGeom prst="rect">
            <a:avLst/>
          </a:prstGeom>
        </p:spPr>
      </p:pic>
      <p:pic>
        <p:nvPicPr>
          <p:cNvPr id="5" name="Picture 4" descr="collinsvs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18" y="1132504"/>
            <a:ext cx="4796335" cy="3265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0048" y="4723321"/>
            <a:ext cx="6756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Collins angle and Z</a:t>
            </a:r>
            <a:r>
              <a:rPr lang="en-US" baseline="-25000" dirty="0" smtClean="0"/>
              <a:t>EM</a:t>
            </a:r>
            <a:r>
              <a:rPr lang="en-US" dirty="0" smtClean="0"/>
              <a:t> are calculated </a:t>
            </a:r>
            <a:r>
              <a:rPr lang="en-US" dirty="0" err="1" smtClean="0"/>
              <a:t>w.r.t</a:t>
            </a:r>
            <a:r>
              <a:rPr lang="en-US" dirty="0" smtClean="0"/>
              <a:t>. the “EM-Jet”</a:t>
            </a:r>
          </a:p>
          <a:p>
            <a:r>
              <a:rPr lang="en-US" dirty="0" smtClean="0"/>
              <a:t>Background asymmetries are subtracted statistically</a:t>
            </a:r>
          </a:p>
          <a:p>
            <a:r>
              <a:rPr lang="en-US" dirty="0" smtClean="0"/>
              <a:t>One sided systematic uncertainty accounts for Collins angle resolution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Hint of possible non-zero Collins asymmetries for pi0? 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576"/>
            <a:ext cx="5336185" cy="1143000"/>
          </a:xfrm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Run 15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0424"/>
            <a:ext cx="5793385" cy="2929421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FMS refurbishment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nnealing </a:t>
            </a:r>
            <a:r>
              <a:rPr lang="en-US" sz="2000" dirty="0" err="1" smtClean="0"/>
              <a:t>PbG</a:t>
            </a:r>
            <a:r>
              <a:rPr lang="en-US" sz="2000" dirty="0" smtClean="0"/>
              <a:t> with sun light and re-stack</a:t>
            </a:r>
          </a:p>
          <a:p>
            <a:pPr lvl="1"/>
            <a:r>
              <a:rPr lang="en-US" sz="2000" dirty="0" smtClean="0"/>
              <a:t>Replaced unstable PMT-bases</a:t>
            </a:r>
          </a:p>
          <a:p>
            <a:pPr lvl="1"/>
            <a:r>
              <a:rPr lang="en-US" sz="2000" dirty="0" smtClean="0"/>
              <a:t>Trigger upgrade</a:t>
            </a:r>
          </a:p>
          <a:p>
            <a:r>
              <a:rPr lang="en-US" sz="2400" dirty="0" smtClean="0"/>
              <a:t>FPS  for photon/electron/hadron PID</a:t>
            </a:r>
          </a:p>
          <a:p>
            <a:pPr lvl="1"/>
            <a:r>
              <a:rPr lang="en-US" sz="2000" dirty="0" err="1" smtClean="0"/>
              <a:t>SiPM</a:t>
            </a:r>
            <a:r>
              <a:rPr lang="en-US" sz="2000" dirty="0" smtClean="0"/>
              <a:t> (Hamamatsu S12572) readout</a:t>
            </a:r>
          </a:p>
          <a:p>
            <a:pPr lvl="1"/>
            <a:r>
              <a:rPr lang="en-US" sz="2000" dirty="0" smtClean="0"/>
              <a:t>3 layer </a:t>
            </a:r>
            <a:r>
              <a:rPr lang="en-US" sz="2000" dirty="0" err="1" smtClean="0"/>
              <a:t>scinti</a:t>
            </a:r>
            <a:r>
              <a:rPr lang="en-US" sz="2000" dirty="0" smtClean="0"/>
              <a:t>. with </a:t>
            </a:r>
            <a:r>
              <a:rPr lang="en-US" sz="2000" dirty="0" err="1" smtClean="0"/>
              <a:t>Pb</a:t>
            </a:r>
            <a:r>
              <a:rPr lang="en-US" sz="2000" dirty="0" smtClean="0"/>
              <a:t> </a:t>
            </a:r>
            <a:r>
              <a:rPr lang="en-US" sz="2000" dirty="0" err="1" smtClean="0"/>
              <a:t>conveter</a:t>
            </a:r>
            <a:r>
              <a:rPr lang="en-US" sz="2000" dirty="0" smtClean="0"/>
              <a:t> in front of FMS</a:t>
            </a:r>
          </a:p>
          <a:p>
            <a:r>
              <a:rPr lang="en-US" sz="2400" dirty="0" smtClean="0"/>
              <a:t>Roman-Pot</a:t>
            </a:r>
          </a:p>
          <a:p>
            <a:pPr lvl="1"/>
            <a:r>
              <a:rPr lang="en-US" sz="2000" dirty="0" smtClean="0"/>
              <a:t>Elastic and Diffractive physics</a:t>
            </a:r>
          </a:p>
          <a:p>
            <a:pPr lvl="1"/>
            <a:r>
              <a:rPr lang="en-US" sz="2000" dirty="0" smtClean="0"/>
              <a:t>Pi0 A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with tagging diffractive proton</a:t>
            </a:r>
          </a:p>
          <a:p>
            <a:pPr lvl="1"/>
            <a:r>
              <a:rPr lang="en-US" sz="2000" dirty="0" smtClean="0"/>
              <a:t>GPD 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g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by J/psi UPC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IMG_1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70" y="30455"/>
            <a:ext cx="3127932" cy="417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25" y="4507716"/>
            <a:ext cx="573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p</a:t>
            </a:r>
            <a:r>
              <a:rPr lang="en-US" sz="2000" dirty="0" err="1" smtClean="0">
                <a:solidFill>
                  <a:srgbClr val="FF6600"/>
                </a:solidFill>
              </a:rPr>
              <a:t>+p</a:t>
            </a:r>
            <a:r>
              <a:rPr lang="en-US" sz="2000" dirty="0" smtClean="0">
                <a:solidFill>
                  <a:srgbClr val="FF6600"/>
                </a:solidFill>
              </a:rPr>
              <a:t> 200 </a:t>
            </a:r>
            <a:r>
              <a:rPr lang="en-US" sz="2000" dirty="0" err="1" smtClean="0">
                <a:solidFill>
                  <a:srgbClr val="FF6600"/>
                </a:solidFill>
              </a:rPr>
              <a:t>GeV</a:t>
            </a:r>
            <a:r>
              <a:rPr lang="en-US" sz="2000" dirty="0" smtClean="0">
                <a:solidFill>
                  <a:srgbClr val="FF6600"/>
                </a:solidFill>
              </a:rPr>
              <a:t> Transverse Spin     ~40/</a:t>
            </a:r>
            <a:r>
              <a:rPr lang="en-US" sz="2000" dirty="0" err="1" smtClean="0">
                <a:solidFill>
                  <a:srgbClr val="FF6600"/>
                </a:solidFill>
              </a:rPr>
              <a:t>pb</a:t>
            </a:r>
            <a:r>
              <a:rPr lang="en-US" sz="2000" dirty="0" smtClean="0">
                <a:solidFill>
                  <a:srgbClr val="FF6600"/>
                </a:solidFill>
              </a:rPr>
              <a:t>  P~60% </a:t>
            </a:r>
          </a:p>
          <a:p>
            <a:r>
              <a:rPr lang="en-US" sz="2000" dirty="0" err="1">
                <a:solidFill>
                  <a:srgbClr val="008000"/>
                </a:solidFill>
              </a:rPr>
              <a:t>p</a:t>
            </a:r>
            <a:r>
              <a:rPr lang="en-US" sz="2000" dirty="0" err="1" smtClean="0">
                <a:solidFill>
                  <a:srgbClr val="008000"/>
                </a:solidFill>
              </a:rPr>
              <a:t>+p</a:t>
            </a:r>
            <a:r>
              <a:rPr lang="en-US" sz="2000" dirty="0" smtClean="0">
                <a:solidFill>
                  <a:srgbClr val="008000"/>
                </a:solidFill>
              </a:rPr>
              <a:t> 200GeV  Longitudinal Spin   ~50/</a:t>
            </a:r>
            <a:r>
              <a:rPr lang="en-US" sz="2000" dirty="0" err="1" smtClean="0">
                <a:solidFill>
                  <a:srgbClr val="008000"/>
                </a:solidFill>
              </a:rPr>
              <a:t>pb</a:t>
            </a:r>
            <a:r>
              <a:rPr lang="en-US" sz="2000" dirty="0" smtClean="0">
                <a:solidFill>
                  <a:srgbClr val="008000"/>
                </a:solidFill>
              </a:rPr>
              <a:t>  P~60%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p+Au</a:t>
            </a:r>
            <a:r>
              <a:rPr lang="en-US" sz="2000" dirty="0" smtClean="0">
                <a:solidFill>
                  <a:srgbClr val="FF0000"/>
                </a:solidFill>
              </a:rPr>
              <a:t> 200GeV </a:t>
            </a:r>
            <a:r>
              <a:rPr lang="en-US" sz="2000" dirty="0">
                <a:solidFill>
                  <a:srgbClr val="FF0000"/>
                </a:solidFill>
              </a:rPr>
              <a:t>Transverse </a:t>
            </a:r>
            <a:r>
              <a:rPr lang="en-US" sz="2000" dirty="0" smtClean="0">
                <a:solidFill>
                  <a:srgbClr val="FF0000"/>
                </a:solidFill>
              </a:rPr>
              <a:t>Spin  ~300/</a:t>
            </a:r>
            <a:r>
              <a:rPr lang="en-US" sz="2000" dirty="0" err="1" smtClean="0">
                <a:solidFill>
                  <a:srgbClr val="FF0000"/>
                </a:solidFill>
              </a:rPr>
              <a:t>nb</a:t>
            </a:r>
            <a:r>
              <a:rPr lang="en-US" sz="2000" dirty="0" smtClean="0">
                <a:solidFill>
                  <a:srgbClr val="FF0000"/>
                </a:solidFill>
              </a:rPr>
              <a:t>  P~60%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(2012 was 22/</a:t>
            </a:r>
            <a:r>
              <a:rPr lang="en-US" sz="2000" dirty="0" err="1"/>
              <a:t>pb</a:t>
            </a:r>
            <a:r>
              <a:rPr lang="en-US" sz="2000" dirty="0"/>
              <a:t>  P= 63%)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61109" y="303266"/>
            <a:ext cx="3498582" cy="6294506"/>
            <a:chOff x="5261109" y="303266"/>
            <a:chExt cx="3498582" cy="6294506"/>
          </a:xfrm>
        </p:grpSpPr>
        <p:pic>
          <p:nvPicPr>
            <p:cNvPr id="7" name="Picture 6" descr="IMG_025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21"/>
            <a:stretch/>
          </p:blipFill>
          <p:spPr>
            <a:xfrm>
              <a:off x="5793385" y="303266"/>
              <a:ext cx="2728771" cy="2746185"/>
            </a:xfrm>
            <a:prstGeom prst="rect">
              <a:avLst/>
            </a:prstGeom>
          </p:spPr>
        </p:pic>
        <p:pic>
          <p:nvPicPr>
            <p:cNvPr id="12" name="Picture 11" descr="fps_comp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4" r="5862" b="4339"/>
            <a:stretch/>
          </p:blipFill>
          <p:spPr>
            <a:xfrm>
              <a:off x="5261109" y="3049451"/>
              <a:ext cx="3498582" cy="354832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071517" y="6507920"/>
            <a:ext cx="173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ADC </a:t>
            </a:r>
            <a:r>
              <a:rPr lang="en-US" dirty="0" err="1" smtClean="0"/>
              <a:t>Ch</a:t>
            </a:r>
            <a:r>
              <a:rPr lang="en-US" dirty="0" smtClean="0"/>
              <a:t> (0.25pC/</a:t>
            </a:r>
            <a:r>
              <a:rPr lang="en-US" dirty="0" err="1" smtClean="0"/>
              <a:t>ch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18362" y="473323"/>
            <a:ext cx="4572000" cy="6247347"/>
            <a:chOff x="33598" y="112388"/>
            <a:chExt cx="4572000" cy="6247347"/>
          </a:xfrm>
        </p:grpSpPr>
        <p:grpSp>
          <p:nvGrpSpPr>
            <p:cNvPr id="9" name="Group 8"/>
            <p:cNvGrpSpPr/>
            <p:nvPr/>
          </p:nvGrpSpPr>
          <p:grpSpPr>
            <a:xfrm>
              <a:off x="1146568" y="3644421"/>
              <a:ext cx="3425432" cy="2715314"/>
              <a:chOff x="5279119" y="3442515"/>
              <a:chExt cx="3425432" cy="271531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2939" t="54204" r="47113" b="-5653"/>
              <a:stretch/>
            </p:blipFill>
            <p:spPr>
              <a:xfrm>
                <a:off x="5279119" y="3442515"/>
                <a:ext cx="3425432" cy="271531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905132" y="5788496"/>
                <a:ext cx="249017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Si Detector Performance</a:t>
                </a:r>
                <a:endParaRPr lang="en-US" dirty="0"/>
              </a:p>
            </p:txBody>
          </p:sp>
        </p:grpSp>
        <p:pic>
          <p:nvPicPr>
            <p:cNvPr id="8" name="Picture 7" descr="IMG_011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8" y="112388"/>
              <a:ext cx="4572000" cy="3414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85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556" y="110779"/>
            <a:ext cx="3263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RUN15 Goal 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399" y="848392"/>
            <a:ext cx="703269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Direct Photon x-section &amp; A</a:t>
            </a:r>
            <a:r>
              <a:rPr lang="en-US" baseline="-25000" dirty="0" smtClean="0">
                <a:solidFill>
                  <a:srgbClr val="FF0000"/>
                </a:solidFill>
              </a:rPr>
              <a:t>N </a:t>
            </a:r>
            <a:r>
              <a:rPr lang="en-US" dirty="0" smtClean="0">
                <a:solidFill>
                  <a:srgbClr val="FF0000"/>
                </a:solidFill>
              </a:rPr>
              <a:t> at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&gt;2.0GeV    &lt;- FPS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Pi0 / eta A</a:t>
            </a:r>
            <a:r>
              <a:rPr lang="en-US" baseline="-25000" dirty="0" smtClean="0">
                <a:solidFill>
                  <a:srgbClr val="660066"/>
                </a:solidFill>
              </a:rPr>
              <a:t>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>
                <a:solidFill>
                  <a:srgbClr val="660066"/>
                </a:solidFill>
              </a:rPr>
              <a:t>x</a:t>
            </a:r>
            <a:r>
              <a:rPr lang="en-US" baseline="-25000" dirty="0" err="1" smtClean="0">
                <a:solidFill>
                  <a:srgbClr val="660066"/>
                </a:solidFill>
              </a:rPr>
              <a:t>F</a:t>
            </a:r>
            <a:r>
              <a:rPr lang="en-US" dirty="0" smtClean="0">
                <a:solidFill>
                  <a:srgbClr val="660066"/>
                </a:solidFill>
              </a:rPr>
              <a:t> and P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 dependences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Jetty </a:t>
            </a:r>
            <a:r>
              <a:rPr lang="en-US" dirty="0" err="1" smtClean="0">
                <a:solidFill>
                  <a:srgbClr val="660066"/>
                </a:solidFill>
              </a:rPr>
              <a:t>vs</a:t>
            </a:r>
            <a:r>
              <a:rPr lang="en-US" dirty="0" smtClean="0">
                <a:solidFill>
                  <a:srgbClr val="660066"/>
                </a:solidFill>
              </a:rPr>
              <a:t> Isolated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6600"/>
                </a:solidFill>
              </a:rPr>
              <a:t>D</a:t>
            </a:r>
            <a:r>
              <a:rPr lang="en-US" dirty="0" smtClean="0">
                <a:solidFill>
                  <a:srgbClr val="FF6600"/>
                </a:solidFill>
              </a:rPr>
              <a:t>iffractive </a:t>
            </a:r>
            <a:r>
              <a:rPr lang="en-US" dirty="0" err="1">
                <a:solidFill>
                  <a:srgbClr val="FF6600"/>
                </a:solidFill>
              </a:rPr>
              <a:t>vs</a:t>
            </a:r>
            <a:r>
              <a:rPr lang="en-US" dirty="0">
                <a:solidFill>
                  <a:srgbClr val="FF6600"/>
                </a:solidFill>
              </a:rPr>
              <a:t> non-</a:t>
            </a:r>
            <a:r>
              <a:rPr lang="en-US" dirty="0" smtClean="0">
                <a:solidFill>
                  <a:srgbClr val="FF6600"/>
                </a:solidFill>
              </a:rPr>
              <a:t>diffractive    &lt;- Roman Pot</a:t>
            </a:r>
            <a:endParaRPr lang="en-US" dirty="0">
              <a:solidFill>
                <a:srgbClr val="FF66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Study di-electron channel (J/psi) towards DY  &lt;- Trigger upgrades, FPS</a:t>
            </a:r>
          </a:p>
          <a:p>
            <a:endParaRPr lang="en-US" baseline="-25000" dirty="0" smtClean="0">
              <a:solidFill>
                <a:srgbClr val="660066"/>
              </a:solidFill>
            </a:endParaRPr>
          </a:p>
        </p:txBody>
      </p:sp>
      <p:pic>
        <p:nvPicPr>
          <p:cNvPr id="5" name="Picture 2" descr="https://drupal.star.bnl.gov/STAR/files/userfiles/3532/projection_20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4"/>
          <a:stretch/>
        </p:blipFill>
        <p:spPr bwMode="auto">
          <a:xfrm>
            <a:off x="230237" y="3064383"/>
            <a:ext cx="4259796" cy="3613932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1525" y="3883619"/>
            <a:ext cx="416092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Last call for PRE-dictions!!!</a:t>
            </a:r>
          </a:p>
          <a:p>
            <a:r>
              <a:rPr lang="en-US" b="1" dirty="0"/>
              <a:t>	</a:t>
            </a:r>
            <a:r>
              <a:rPr lang="en-US" b="1" dirty="0">
                <a:solidFill>
                  <a:srgbClr val="FF0000"/>
                </a:solidFill>
              </a:rPr>
              <a:t>Photon A</a:t>
            </a:r>
            <a:r>
              <a:rPr lang="en-US" b="1" baseline="-25000" dirty="0">
                <a:solidFill>
                  <a:srgbClr val="FF0000"/>
                </a:solidFill>
              </a:rPr>
              <a:t>N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/>
              <a:t>	</a:t>
            </a:r>
            <a:r>
              <a:rPr lang="en-US" b="1" dirty="0" smtClean="0">
                <a:solidFill>
                  <a:srgbClr val="FF6600"/>
                </a:solidFill>
              </a:rPr>
              <a:t>Pi0 A</a:t>
            </a:r>
            <a:r>
              <a:rPr lang="en-US" b="1" baseline="-25000" dirty="0" smtClean="0">
                <a:solidFill>
                  <a:srgbClr val="FF6600"/>
                </a:solidFill>
              </a:rPr>
              <a:t>N</a:t>
            </a:r>
            <a:r>
              <a:rPr lang="en-US" b="1" dirty="0" smtClean="0">
                <a:solidFill>
                  <a:srgbClr val="FF6600"/>
                </a:solidFill>
              </a:rPr>
              <a:t> with diffractive proton tagged</a:t>
            </a:r>
          </a:p>
          <a:p>
            <a:r>
              <a:rPr lang="en-US" b="1" dirty="0" smtClean="0"/>
              <a:t>	</a:t>
            </a:r>
            <a:r>
              <a:rPr lang="en-US" b="1" dirty="0" smtClean="0">
                <a:solidFill>
                  <a:srgbClr val="0000FF"/>
                </a:solidFill>
              </a:rPr>
              <a:t>Pi0 A</a:t>
            </a:r>
            <a:r>
              <a:rPr lang="en-US" b="1" baseline="-25000" dirty="0" smtClean="0">
                <a:solidFill>
                  <a:srgbClr val="0000FF"/>
                </a:solidFill>
              </a:rPr>
              <a:t>N</a:t>
            </a:r>
            <a:r>
              <a:rPr lang="en-US" b="1" dirty="0" smtClean="0">
                <a:solidFill>
                  <a:srgbClr val="0000FF"/>
                </a:solidFill>
              </a:rPr>
              <a:t> at </a:t>
            </a:r>
            <a:r>
              <a:rPr lang="en-US" b="1" dirty="0" err="1" smtClean="0">
                <a:solidFill>
                  <a:srgbClr val="0000FF"/>
                </a:solidFill>
              </a:rPr>
              <a:t>p+Au</a:t>
            </a:r>
            <a:r>
              <a:rPr lang="en-US" b="1" dirty="0" smtClean="0">
                <a:solidFill>
                  <a:srgbClr val="0000FF"/>
                </a:solidFill>
              </a:rPr>
              <a:t> collisions</a:t>
            </a:r>
          </a:p>
          <a:p>
            <a:r>
              <a:rPr lang="en-US" b="1" dirty="0" smtClean="0"/>
              <a:t>	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28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750" y="3955888"/>
            <a:ext cx="829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RHIC plans to deliver ~400 pb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</a:rPr>
              <a:t> transverse p-p 500GeV in 2017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127" y="4656056"/>
            <a:ext cx="38007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FF0000"/>
              </a:solidFill>
              <a:sym typeface="Wingdings"/>
            </a:endParaRPr>
          </a:p>
          <a:p>
            <a:pPr marL="228600" lvl="1" indent="-22860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Measure A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for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, W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±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, Z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, DY</a:t>
            </a:r>
          </a:p>
          <a:p>
            <a:pPr marL="228600" lvl="1" indent="-22860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DY and W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±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, Z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0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give 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evolution</a:t>
            </a:r>
          </a:p>
          <a:p>
            <a:pPr marL="228600" lvl="1" indent="-22860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W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±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give sea-quark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Sivers</a:t>
            </a:r>
            <a:endParaRPr lang="en-US" dirty="0" smtClean="0">
              <a:solidFill>
                <a:srgbClr val="0000FF"/>
              </a:solidFill>
              <a:sym typeface="Wingdings"/>
            </a:endParaRPr>
          </a:p>
          <a:p>
            <a:pPr marL="228600" lvl="1" indent="-22860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All three A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give sign change</a:t>
            </a:r>
            <a:endParaRPr lang="en-US" dirty="0" smtClean="0">
              <a:sym typeface="Wingding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7884" y="103829"/>
            <a:ext cx="7760316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Run17 Plan</a:t>
            </a:r>
            <a:endParaRPr kumimoji="0" lang="en-US" sz="40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hd_WAsym2016ProjPt_zoo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7160" r="7901"/>
          <a:stretch/>
        </p:blipFill>
        <p:spPr>
          <a:xfrm>
            <a:off x="101600" y="804327"/>
            <a:ext cx="2848640" cy="3141037"/>
          </a:xfrm>
          <a:prstGeom prst="rect">
            <a:avLst/>
          </a:prstGeom>
        </p:spPr>
      </p:pic>
      <p:pic>
        <p:nvPicPr>
          <p:cNvPr id="16" name="Picture 15" descr="hd_WAsym2016ProjRap_zoo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6790" r="7643"/>
          <a:stretch/>
        </p:blipFill>
        <p:spPr>
          <a:xfrm>
            <a:off x="3115734" y="804326"/>
            <a:ext cx="2865361" cy="3153555"/>
          </a:xfrm>
          <a:prstGeom prst="rect">
            <a:avLst/>
          </a:prstGeom>
        </p:spPr>
      </p:pic>
      <p:pic>
        <p:nvPicPr>
          <p:cNvPr id="17" name="Picture 16" descr="hd_Z0Asym2016ProjRap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9013" r="7772" b="4074"/>
          <a:stretch/>
        </p:blipFill>
        <p:spPr>
          <a:xfrm>
            <a:off x="6104467" y="863589"/>
            <a:ext cx="2877868" cy="2940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79" y="4813625"/>
            <a:ext cx="5190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i="1" dirty="0" smtClean="0">
                <a:sym typeface="Wingdings"/>
              </a:rPr>
              <a:t>Constrain </a:t>
            </a:r>
            <a:r>
              <a:rPr lang="en-US" i="1" dirty="0">
                <a:sym typeface="Wingdings"/>
              </a:rPr>
              <a:t>TMD evolution sea-quark </a:t>
            </a:r>
            <a:r>
              <a:rPr lang="en-US" i="1" dirty="0" err="1">
                <a:sym typeface="Wingdings"/>
              </a:rPr>
              <a:t>Sivers</a:t>
            </a:r>
            <a:r>
              <a:rPr lang="en-US" i="1" dirty="0">
                <a:sym typeface="Wingdings"/>
              </a:rPr>
              <a:t> function </a:t>
            </a:r>
          </a:p>
          <a:p>
            <a:pPr marL="285750" indent="-285750">
              <a:buFont typeface="Wingdings" charset="2"/>
              <a:buChar char="²"/>
            </a:pPr>
            <a:r>
              <a:rPr lang="en-US" i="1" dirty="0">
                <a:sym typeface="Wingdings"/>
              </a:rPr>
              <a:t>T</a:t>
            </a:r>
            <a:r>
              <a:rPr lang="en-US" i="1" dirty="0" smtClean="0">
                <a:sym typeface="Wingdings"/>
              </a:rPr>
              <a:t>est </a:t>
            </a:r>
            <a:r>
              <a:rPr lang="en-US" i="1" dirty="0">
                <a:sym typeface="Wingdings"/>
              </a:rPr>
              <a:t>sign-change if TMD-evolution suppression factor ~5 or less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7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24"/>
            <a:ext cx="8229600" cy="733004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future!</a:t>
            </a:r>
          </a:p>
        </p:txBody>
      </p:sp>
      <p:pic>
        <p:nvPicPr>
          <p:cNvPr id="6" name="Content Placeholder 5" descr="Screen Shot 2015-05-26 at 9.47.1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040" r="4551" b="2300"/>
          <a:stretch/>
        </p:blipFill>
        <p:spPr>
          <a:xfrm>
            <a:off x="3686199" y="2393149"/>
            <a:ext cx="5276757" cy="43559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Screen Shot 2015-05-26 at 9.48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5" y="923672"/>
            <a:ext cx="3489899" cy="44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3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3 at 10.0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08" y="0"/>
            <a:ext cx="9282307" cy="68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4320" y="-6085"/>
            <a:ext cx="8935720" cy="5148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2475" y="592536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STAR has a rich spin program :  pi0, jets to W bosons with </a:t>
            </a:r>
            <a:r>
              <a:rPr lang="en-US" sz="2000" b="1" dirty="0" err="1" smtClean="0">
                <a:solidFill>
                  <a:srgbClr val="0000FF"/>
                </a:solidFill>
              </a:rPr>
              <a:t>unpol</a:t>
            </a:r>
            <a:r>
              <a:rPr lang="en-US" sz="2000" b="1" dirty="0" smtClean="0">
                <a:solidFill>
                  <a:srgbClr val="0000FF"/>
                </a:solidFill>
              </a:rPr>
              <a:t>, longitudinal and transverse polarized proton, and now pol </a:t>
            </a:r>
            <a:r>
              <a:rPr lang="en-US" sz="2000" b="1" dirty="0" err="1" smtClean="0">
                <a:solidFill>
                  <a:srgbClr val="0000FF"/>
                </a:solidFill>
              </a:rPr>
              <a:t>p+Au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as well.</a:t>
            </a:r>
            <a:endParaRPr lang="en-US" sz="2000" b="1" dirty="0">
              <a:solidFill>
                <a:srgbClr val="0000FF"/>
              </a:solidFill>
            </a:endParaRPr>
          </a:p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Run13 data on A</a:t>
            </a:r>
            <a:r>
              <a:rPr lang="en-US" sz="2000" b="1" baseline="-25000" dirty="0" smtClean="0">
                <a:solidFill>
                  <a:srgbClr val="FF6600"/>
                </a:solidFill>
              </a:rPr>
              <a:t>L</a:t>
            </a:r>
            <a:r>
              <a:rPr lang="en-US" sz="2000" b="1" dirty="0" smtClean="0">
                <a:solidFill>
                  <a:srgbClr val="FF6600"/>
                </a:solidFill>
              </a:rPr>
              <a:t> of W</a:t>
            </a:r>
            <a:r>
              <a:rPr lang="en-US" sz="2000" b="1" baseline="30000" dirty="0" smtClean="0">
                <a:solidFill>
                  <a:srgbClr val="FF6600"/>
                </a:solidFill>
              </a:rPr>
              <a:t>±</a:t>
            </a:r>
            <a:r>
              <a:rPr lang="en-US" sz="2000" b="1" dirty="0" smtClean="0">
                <a:solidFill>
                  <a:srgbClr val="FF6600"/>
                </a:solidFill>
              </a:rPr>
              <a:t> at RHIC will </a:t>
            </a:r>
            <a:r>
              <a:rPr lang="en-US" sz="2000" b="1" dirty="0" smtClean="0">
                <a:solidFill>
                  <a:srgbClr val="FF6600"/>
                </a:solidFill>
                <a:cs typeface="Comic Sans MS"/>
              </a:rPr>
              <a:t>be </a:t>
            </a:r>
            <a:r>
              <a:rPr lang="en-US" sz="2000" b="1" dirty="0">
                <a:solidFill>
                  <a:srgbClr val="FF6600"/>
                </a:solidFill>
                <a:cs typeface="Comic Sans MS"/>
              </a:rPr>
              <a:t>a strong constraint for </a:t>
            </a:r>
          </a:p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>
                <a:solidFill>
                  <a:srgbClr val="FF6600"/>
                </a:solidFill>
              </a:rPr>
              <a:t>First measurement of A</a:t>
            </a:r>
            <a:r>
              <a:rPr lang="en-US" sz="2000" b="1" baseline="-25000" dirty="0">
                <a:solidFill>
                  <a:srgbClr val="FF6600"/>
                </a:solidFill>
              </a:rPr>
              <a:t>N</a:t>
            </a:r>
            <a:r>
              <a:rPr lang="en-US" sz="2000" b="1" dirty="0">
                <a:solidFill>
                  <a:srgbClr val="FF6600"/>
                </a:solidFill>
              </a:rPr>
              <a:t> for W</a:t>
            </a:r>
            <a:r>
              <a:rPr lang="en-US" sz="2000" b="1" baseline="30000" dirty="0">
                <a:solidFill>
                  <a:srgbClr val="FF6600"/>
                </a:solidFill>
              </a:rPr>
              <a:t>±</a:t>
            </a:r>
            <a:r>
              <a:rPr lang="en-US" sz="2000" b="1" dirty="0">
                <a:solidFill>
                  <a:srgbClr val="FF6600"/>
                </a:solidFill>
              </a:rPr>
              <a:t> and Z</a:t>
            </a:r>
            <a:r>
              <a:rPr lang="en-US" sz="2000" b="1" baseline="30000" dirty="0">
                <a:solidFill>
                  <a:srgbClr val="FF6600"/>
                </a:solidFill>
              </a:rPr>
              <a:t>0</a:t>
            </a:r>
            <a:r>
              <a:rPr lang="en-US" sz="2000" b="1" dirty="0">
                <a:solidFill>
                  <a:srgbClr val="FF6600"/>
                </a:solidFill>
              </a:rPr>
              <a:t> production at RHIC by reconstruction of the boson </a:t>
            </a:r>
            <a:r>
              <a:rPr lang="en-US" sz="2000" b="1" dirty="0" smtClean="0">
                <a:solidFill>
                  <a:srgbClr val="FF6600"/>
                </a:solidFill>
              </a:rPr>
              <a:t>kinematics</a:t>
            </a:r>
          </a:p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Preliminary measurement of </a:t>
            </a:r>
            <a:r>
              <a:rPr lang="en-US" sz="2000" b="1" dirty="0" err="1" smtClean="0">
                <a:solidFill>
                  <a:srgbClr val="FF6600"/>
                </a:solidFill>
              </a:rPr>
              <a:t>unpolarized</a:t>
            </a:r>
            <a:r>
              <a:rPr lang="en-US" sz="2000" b="1" dirty="0" smtClean="0">
                <a:solidFill>
                  <a:srgbClr val="FF6600"/>
                </a:solidFill>
              </a:rPr>
              <a:t> W+/W- cross section ratios</a:t>
            </a:r>
          </a:p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Forward A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635000" lvl="1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Isolated pi0/eta continued to show large A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      </a:t>
            </a:r>
            <a:r>
              <a:rPr lang="en-US" sz="2000" b="1" dirty="0" smtClean="0">
                <a:solidFill>
                  <a:srgbClr val="660066"/>
                </a:solidFill>
              </a:rPr>
              <a:t>How to measure Twist-3 FF?</a:t>
            </a:r>
            <a:r>
              <a:rPr lang="en-US" sz="2000" b="1" dirty="0" smtClean="0">
                <a:solidFill>
                  <a:srgbClr val="FF0000"/>
                </a:solidFill>
              </a:rPr>
              <a:t>      </a:t>
            </a:r>
          </a:p>
          <a:p>
            <a:pPr marL="635000" lvl="1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“EM-jet” has small A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N</a:t>
            </a:r>
          </a:p>
          <a:p>
            <a:pPr marL="635000" lvl="1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A hint for non-zero pi0 Collins asymmetry around “EM-jet”</a:t>
            </a:r>
            <a:endParaRPr lang="en-US" sz="2000" b="1" dirty="0">
              <a:solidFill>
                <a:srgbClr val="FF0000"/>
              </a:solidFill>
            </a:endParaRPr>
          </a:p>
          <a:p>
            <a:pPr marL="635000" lvl="1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Successful Run15 with improved FMS, FPS, Roman-Pot for both </a:t>
            </a:r>
            <a:r>
              <a:rPr lang="en-US" sz="2000" b="1" dirty="0" err="1" smtClean="0">
                <a:solidFill>
                  <a:srgbClr val="FF0000"/>
                </a:solidFill>
              </a:rPr>
              <a:t>p+p</a:t>
            </a:r>
            <a:r>
              <a:rPr lang="en-US" sz="2000" b="1" dirty="0" smtClean="0">
                <a:solidFill>
                  <a:srgbClr val="FF0000"/>
                </a:solidFill>
              </a:rPr>
              <a:t> and </a:t>
            </a:r>
            <a:r>
              <a:rPr lang="en-US" sz="2000" b="1" dirty="0" err="1" smtClean="0">
                <a:solidFill>
                  <a:srgbClr val="FF0000"/>
                </a:solidFill>
              </a:rPr>
              <a:t>p+Au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3">
              <a:spcAft>
                <a:spcPts val="12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Last call for prediction : A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N </a:t>
            </a:r>
            <a:r>
              <a:rPr lang="en-US" sz="2000" b="1" dirty="0" smtClean="0">
                <a:solidFill>
                  <a:srgbClr val="FF0000"/>
                </a:solidFill>
              </a:rPr>
              <a:t>for photons, diffraction, </a:t>
            </a:r>
            <a:r>
              <a:rPr lang="en-US" sz="2000" b="1" dirty="0" err="1" smtClean="0">
                <a:solidFill>
                  <a:srgbClr val="FF0000"/>
                </a:solidFill>
              </a:rPr>
              <a:t>pAu</a:t>
            </a:r>
            <a:r>
              <a:rPr lang="en-US" sz="2000" b="1" dirty="0">
                <a:solidFill>
                  <a:srgbClr val="FF0000"/>
                </a:solidFill>
              </a:rPr>
              <a:t>!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177800" indent="-1778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Run17 with 400/</a:t>
            </a:r>
            <a:r>
              <a:rPr lang="en-US" sz="2000" b="1" dirty="0" err="1" smtClean="0">
                <a:solidFill>
                  <a:srgbClr val="008000"/>
                </a:solidFill>
              </a:rPr>
              <a:t>pb</a:t>
            </a:r>
            <a:r>
              <a:rPr lang="en-US" sz="2000" b="1" dirty="0" smtClean="0">
                <a:solidFill>
                  <a:srgbClr val="008000"/>
                </a:solidFill>
              </a:rPr>
              <a:t> can give statistical significance to test the </a:t>
            </a:r>
            <a:r>
              <a:rPr lang="en-US" sz="2000" b="1" dirty="0" err="1" smtClean="0">
                <a:solidFill>
                  <a:srgbClr val="008000"/>
                </a:solidFill>
              </a:rPr>
              <a:t>Sivers</a:t>
            </a:r>
            <a:r>
              <a:rPr lang="en-US" sz="2000" b="1" dirty="0" smtClean="0">
                <a:solidFill>
                  <a:srgbClr val="008000"/>
                </a:solidFill>
              </a:rPr>
              <a:t>’ sign change and pin down TMD evolution. STAR can have access to 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A</a:t>
            </a:r>
            <a:r>
              <a:rPr lang="en-US" sz="2000" b="1" baseline="-25000" dirty="0" smtClean="0">
                <a:solidFill>
                  <a:srgbClr val="008000"/>
                </a:solidFill>
                <a:sym typeface="Wingdings"/>
              </a:rPr>
              <a:t>N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 for </a:t>
            </a:r>
            <a:r>
              <a:rPr lang="en-US" sz="2000" b="1" dirty="0" smtClean="0">
                <a:solidFill>
                  <a:srgbClr val="008000"/>
                </a:solidFill>
                <a:cs typeface="Symbol" charset="2"/>
                <a:sym typeface="Wingdings"/>
              </a:rPr>
              <a:t>photons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, W</a:t>
            </a:r>
            <a:r>
              <a:rPr lang="en-US" sz="2000" b="1" baseline="30000" dirty="0" smtClean="0">
                <a:solidFill>
                  <a:srgbClr val="008000"/>
                </a:solidFill>
                <a:sym typeface="Wingdings"/>
              </a:rPr>
              <a:t>±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, Z</a:t>
            </a:r>
            <a:r>
              <a:rPr lang="en-US" sz="2000" b="1" baseline="30000" dirty="0" smtClean="0">
                <a:solidFill>
                  <a:srgbClr val="008000"/>
                </a:solidFill>
                <a:sym typeface="Wingdings"/>
              </a:rPr>
              <a:t>0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, DY</a:t>
            </a:r>
            <a:endParaRPr lang="en-US" sz="2000" b="1" dirty="0" smtClean="0">
              <a:solidFill>
                <a:srgbClr val="008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57925" y="6167499"/>
            <a:ext cx="2133600" cy="365125"/>
          </a:xfrm>
        </p:spPr>
        <p:txBody>
          <a:bodyPr/>
          <a:lstStyle/>
          <a:p>
            <a:fld id="{5BBAB1DB-3EEE-774A-AAE9-210163023056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067392"/>
              </p:ext>
            </p:extLst>
          </p:nvPr>
        </p:nvGraphicFramePr>
        <p:xfrm>
          <a:off x="6780357" y="1582368"/>
          <a:ext cx="838791" cy="384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0" name="Equation" r:id="rId3" imgW="469900" imgH="215900" progId="Equation.3">
                  <p:embed/>
                </p:oleObj>
              </mc:Choice>
              <mc:Fallback>
                <p:oleObj name="Equation" r:id="rId3" imgW="469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357" y="1582368"/>
                        <a:ext cx="838791" cy="3849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67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STAR Spin Program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049019"/>
              </p:ext>
            </p:extLst>
          </p:nvPr>
        </p:nvGraphicFramePr>
        <p:xfrm>
          <a:off x="127992" y="1600200"/>
          <a:ext cx="7009990" cy="3881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4997"/>
                <a:gridCol w="2117783"/>
                <a:gridCol w="3037210"/>
              </a:tblGrid>
              <a:tr h="370840">
                <a:tc rowSpan="7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Rapidity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TPC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BEMC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EEMC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Jet </a:t>
                      </a:r>
                    </a:p>
                    <a:p>
                      <a:pPr algn="ctr"/>
                      <a:r>
                        <a:rPr lang="en-US" dirty="0" smtClean="0"/>
                        <a:t>Di-Jet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s   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+mn-lt"/>
                          <a:cs typeface="Symbol" charset="2"/>
                        </a:rPr>
                        <a:t>High-x gluon density</a:t>
                      </a:r>
                      <a:endParaRPr lang="en-US" baseline="0" dirty="0" smtClean="0">
                        <a:solidFill>
                          <a:srgbClr val="008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LL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 Gluon Spin</a:t>
                      </a:r>
                      <a:endParaRPr lang="en-US" baseline="-2500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Collins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IFF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W,Z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s     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   Sea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Quark Spin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Sivers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Forward</a:t>
                      </a:r>
                      <a:r>
                        <a:rPr lang="en-US" baseline="0" dirty="0" smtClean="0"/>
                        <a:t> Rapidity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EEMC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FMS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pi0, eta,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EM-Jet </a:t>
                      </a:r>
                      <a:r>
                        <a:rPr lang="en-US" baseline="0" dirty="0" smtClean="0">
                          <a:solidFill>
                            <a:srgbClr val="800000"/>
                          </a:solidFill>
                        </a:rPr>
                        <a:t>(Photon, DY)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LL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 Gluon Spin</a:t>
                      </a:r>
                      <a:endParaRPr lang="en-US" baseline="-2500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  Twist-3,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Collins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Sivers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Roman</a:t>
                      </a:r>
                      <a:r>
                        <a:rPr lang="en-US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-Pot</a:t>
                      </a:r>
                      <a:endPara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proton</a:t>
                      </a:r>
                      <a:endPara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Elastic and Diffraction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7280741" y="1708611"/>
            <a:ext cx="423356" cy="13235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334210" y="3189728"/>
            <a:ext cx="423356" cy="178264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7788" y="2057534"/>
            <a:ext cx="121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Fatemi’s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talk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9108" y="3894809"/>
            <a:ext cx="9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299691"/>
              </p:ext>
            </p:extLst>
          </p:nvPr>
        </p:nvGraphicFramePr>
        <p:xfrm>
          <a:off x="4557356" y="3055545"/>
          <a:ext cx="5937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Equation" r:id="rId4" imgW="330200" imgH="203200" progId="Equation.3">
                  <p:embed/>
                </p:oleObj>
              </mc:Choice>
              <mc:Fallback>
                <p:oleObj name="Equation" r:id="rId4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7356" y="3055545"/>
                        <a:ext cx="5937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35986" y="5919897"/>
            <a:ext cx="611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To be continued to </a:t>
            </a:r>
            <a:r>
              <a:rPr lang="en-US" sz="2400" dirty="0" err="1" smtClean="0">
                <a:solidFill>
                  <a:srgbClr val="000090"/>
                </a:solidFill>
              </a:rPr>
              <a:t>R.Fatemi’s</a:t>
            </a:r>
            <a:r>
              <a:rPr lang="en-US" sz="2400" dirty="0" smtClean="0">
                <a:solidFill>
                  <a:srgbClr val="000090"/>
                </a:solidFill>
              </a:rPr>
              <a:t> Talk on Thursday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9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7884" y="240280"/>
            <a:ext cx="7760316" cy="514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W+/W- versus Boson-Rapidity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0312" y="812799"/>
            <a:ext cx="7364188" cy="5286109"/>
            <a:chOff x="700312" y="812799"/>
            <a:chExt cx="7364188" cy="528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12" y="812799"/>
              <a:ext cx="7364188" cy="52861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18077" y="1899504"/>
              <a:ext cx="197080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(W+) /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(W-)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30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24"/>
          <p:cNvSpPr txBox="1">
            <a:spLocks noChangeArrowheads="1"/>
          </p:cNvSpPr>
          <p:nvPr/>
        </p:nvSpPr>
        <p:spPr bwMode="auto">
          <a:xfrm>
            <a:off x="6444267" y="1255254"/>
            <a:ext cx="3924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charset="0"/>
              </a:rPr>
              <a:t>BEMC</a:t>
            </a:r>
            <a:r>
              <a:rPr lang="en-US" sz="1800" dirty="0">
                <a:solidFill>
                  <a:srgbClr val="008000"/>
                </a:solidFill>
                <a:cs typeface="Arial" charset="0"/>
                <a:sym typeface="Symbol" charset="0"/>
              </a:rPr>
              <a:t>: -1.0 &lt;   &lt; </a:t>
            </a:r>
            <a:r>
              <a:rPr lang="en-US" sz="1800" dirty="0" smtClean="0">
                <a:solidFill>
                  <a:srgbClr val="008000"/>
                </a:solidFill>
                <a:cs typeface="Arial" charset="0"/>
                <a:sym typeface="Symbol" charset="0"/>
              </a:rPr>
              <a:t>1.0</a:t>
            </a:r>
          </a:p>
          <a:p>
            <a:pPr eaLnBrk="1" hangingPunct="1"/>
            <a:endParaRPr lang="en-US" sz="1800" dirty="0">
              <a:solidFill>
                <a:srgbClr val="008000"/>
              </a:solidFill>
              <a:cs typeface="Arial" charset="0"/>
              <a:sym typeface="Symbol" charset="0"/>
            </a:endParaRP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  <a:cs typeface="Arial" charset="0"/>
                <a:sym typeface="Symbol" charset="0"/>
              </a:rPr>
              <a:t>EEMC: 1.0 </a:t>
            </a:r>
            <a:r>
              <a:rPr lang="en-US" sz="1800" dirty="0">
                <a:solidFill>
                  <a:srgbClr val="0000FF"/>
                </a:solidFill>
                <a:cs typeface="Arial" charset="0"/>
                <a:sym typeface="Symbol" charset="0"/>
              </a:rPr>
              <a:t>&lt;  &lt; </a:t>
            </a:r>
            <a:r>
              <a:rPr lang="en-US" sz="1800" dirty="0" smtClean="0">
                <a:solidFill>
                  <a:srgbClr val="0000FF"/>
                </a:solidFill>
                <a:cs typeface="Arial" charset="0"/>
                <a:sym typeface="Symbol" charset="0"/>
              </a:rPr>
              <a:t>2.0</a:t>
            </a:r>
            <a:endParaRPr lang="en-US" sz="1800" dirty="0">
              <a:solidFill>
                <a:srgbClr val="0000FF"/>
              </a:solidFill>
              <a:cs typeface="Arial" charset="0"/>
              <a:sym typeface="Symbol" charset="0"/>
            </a:endParaRPr>
          </a:p>
          <a:p>
            <a:pPr eaLnBrk="1" hangingPunct="1"/>
            <a:endParaRPr lang="en-US" sz="1800" dirty="0" smtClean="0">
              <a:solidFill>
                <a:srgbClr val="660066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660066"/>
                </a:solidFill>
              </a:rPr>
              <a:t>FMS</a:t>
            </a:r>
            <a:r>
              <a:rPr lang="en-US" sz="1800" dirty="0">
                <a:solidFill>
                  <a:srgbClr val="660066"/>
                </a:solidFill>
              </a:rPr>
              <a:t>:  2.5 &lt; </a:t>
            </a:r>
            <a:r>
              <a:rPr lang="en-US" sz="1800" dirty="0">
                <a:solidFill>
                  <a:srgbClr val="660066"/>
                </a:solidFill>
                <a:sym typeface="Symbol" charset="0"/>
              </a:rPr>
              <a:t> &lt; </a:t>
            </a:r>
            <a:r>
              <a:rPr lang="en-US" sz="1800" dirty="0" smtClean="0">
                <a:solidFill>
                  <a:srgbClr val="660066"/>
                </a:solidFill>
                <a:sym typeface="Symbol" charset="0"/>
              </a:rPr>
              <a:t>4.2</a:t>
            </a:r>
            <a:endParaRPr lang="en-US" sz="1800" dirty="0">
              <a:solidFill>
                <a:srgbClr val="660066"/>
              </a:solidFill>
              <a:sym typeface="Symbol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29" y="12700"/>
            <a:ext cx="5978071" cy="685800"/>
          </a:xfrm>
        </p:spPr>
        <p:txBody>
          <a:bodyPr rIns="133350">
            <a:normAutofit fontScale="90000"/>
          </a:bodyPr>
          <a:lstStyle/>
          <a:p>
            <a:pPr eaLnBrk="1" hangingPunct="1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ＭＳ Ｐゴシック" charset="0"/>
                <a:cs typeface="ＭＳ Ｐゴシック" charset="0"/>
              </a:rPr>
              <a:t>The STAR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ＭＳ Ｐゴシック" charset="0"/>
                <a:cs typeface="ＭＳ Ｐゴシック" charset="0"/>
              </a:rPr>
              <a:t>Detector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663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2" y="812800"/>
            <a:ext cx="45974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Line 33"/>
          <p:cNvSpPr>
            <a:spLocks noChangeShapeType="1"/>
          </p:cNvSpPr>
          <p:nvPr/>
        </p:nvSpPr>
        <p:spPr bwMode="auto">
          <a:xfrm>
            <a:off x="1275764" y="1432076"/>
            <a:ext cx="2534236" cy="108373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6632" name="Line 35"/>
          <p:cNvSpPr>
            <a:spLocks noChangeShapeType="1"/>
          </p:cNvSpPr>
          <p:nvPr/>
        </p:nvSpPr>
        <p:spPr bwMode="auto">
          <a:xfrm flipH="1">
            <a:off x="4068762" y="1432076"/>
            <a:ext cx="2387600" cy="434824"/>
          </a:xfrm>
          <a:prstGeom prst="line">
            <a:avLst/>
          </a:prstGeom>
          <a:noFill/>
          <a:ln w="25400">
            <a:solidFill>
              <a:srgbClr val="00804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6633" name="Line 36"/>
          <p:cNvSpPr>
            <a:spLocks noChangeShapeType="1"/>
          </p:cNvSpPr>
          <p:nvPr/>
        </p:nvSpPr>
        <p:spPr bwMode="auto">
          <a:xfrm flipH="1">
            <a:off x="4801809" y="1983619"/>
            <a:ext cx="1642456" cy="26609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914" y="1015786"/>
            <a:ext cx="1951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Symbol" charset="0"/>
              </a:rPr>
              <a:t> TPC: -</a:t>
            </a:r>
            <a:r>
              <a:rPr lang="en-US" b="1" dirty="0" smtClean="0">
                <a:solidFill>
                  <a:srgbClr val="FF0000"/>
                </a:solidFill>
                <a:sym typeface="Symbol" charset="0"/>
              </a:rPr>
              <a:t>1.4 </a:t>
            </a:r>
            <a:r>
              <a:rPr lang="en-US" b="1" dirty="0">
                <a:solidFill>
                  <a:srgbClr val="FF0000"/>
                </a:solidFill>
                <a:cs typeface="Arial" charset="0"/>
                <a:sym typeface="Symbol" charset="0"/>
              </a:rPr>
              <a:t>&lt;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 </a:t>
            </a:r>
            <a:r>
              <a:rPr lang="en-US" b="1" dirty="0">
                <a:solidFill>
                  <a:srgbClr val="FF0000"/>
                </a:solidFill>
                <a:cs typeface="Arial" charset="0"/>
                <a:sym typeface="Symbol" charset="0"/>
              </a:rPr>
              <a:t>&lt;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1.4</a:t>
            </a:r>
            <a:endParaRPr lang="en-US" b="1" dirty="0">
              <a:solidFill>
                <a:srgbClr val="FF0000"/>
              </a:solidFill>
              <a:cs typeface="Arial" charset="0"/>
              <a:sym typeface="Symbol" charset="0"/>
            </a:endParaRPr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 flipH="1">
            <a:off x="5793619" y="2515810"/>
            <a:ext cx="662743" cy="216771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27698" y="5599581"/>
            <a:ext cx="488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 Rapidity : Charged particles &amp; EM Calorimeter</a:t>
            </a:r>
          </a:p>
          <a:p>
            <a:r>
              <a:rPr lang="en-US" dirty="0" smtClean="0"/>
              <a:t>Forward Rapidity : EM Calorimeter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3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STAR Spin Program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329847"/>
              </p:ext>
            </p:extLst>
          </p:nvPr>
        </p:nvGraphicFramePr>
        <p:xfrm>
          <a:off x="127992" y="1600200"/>
          <a:ext cx="7009990" cy="3881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4997"/>
                <a:gridCol w="2117783"/>
                <a:gridCol w="3037210"/>
              </a:tblGrid>
              <a:tr h="370840">
                <a:tc rowSpan="7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Rapidity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TPC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BEMC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EEMC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Jet </a:t>
                      </a:r>
                    </a:p>
                    <a:p>
                      <a:pPr algn="ctr"/>
                      <a:r>
                        <a:rPr lang="en-US" dirty="0" smtClean="0"/>
                        <a:t>Di-Jet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s   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+mn-lt"/>
                          <a:cs typeface="Symbol" charset="2"/>
                        </a:rPr>
                        <a:t>High-x gluon density</a:t>
                      </a:r>
                      <a:endParaRPr lang="en-US" baseline="0" dirty="0" smtClean="0">
                        <a:solidFill>
                          <a:srgbClr val="008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LL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 Gluon Spin</a:t>
                      </a:r>
                      <a:endParaRPr lang="en-US" baseline="-2500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Collins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IFF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W,Z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s     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   Sea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Quark Spin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   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Sivers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Forward</a:t>
                      </a:r>
                      <a:r>
                        <a:rPr lang="en-US" baseline="0" dirty="0" smtClean="0"/>
                        <a:t> Rapidity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EEMC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FMS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pi0, eta,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EM-Jet </a:t>
                      </a:r>
                      <a:r>
                        <a:rPr lang="en-US" baseline="0" dirty="0" smtClean="0">
                          <a:solidFill>
                            <a:srgbClr val="800000"/>
                          </a:solidFill>
                        </a:rPr>
                        <a:t>(Photon, DY)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6600"/>
                          </a:solidFill>
                        </a:rPr>
                        <a:t>LL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  Gluon Spin</a:t>
                      </a:r>
                      <a:endParaRPr lang="en-US" baseline="-2500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baseline="-25000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  Twist-3,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Collins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Sivers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Roman</a:t>
                      </a:r>
                      <a:r>
                        <a:rPr lang="en-US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-Pot</a:t>
                      </a:r>
                      <a:endPara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proton</a:t>
                      </a:r>
                      <a:endParaRPr lang="en-U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Elastic and Diffraction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7280741" y="1708611"/>
            <a:ext cx="423356" cy="13235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334210" y="3189728"/>
            <a:ext cx="423356" cy="178264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7788" y="2057534"/>
            <a:ext cx="121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Fatemi’s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talk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9108" y="3894809"/>
            <a:ext cx="9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135340"/>
              </p:ext>
            </p:extLst>
          </p:nvPr>
        </p:nvGraphicFramePr>
        <p:xfrm>
          <a:off x="4557356" y="3055545"/>
          <a:ext cx="5937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4" imgW="330200" imgH="203200" progId="Equation.3">
                  <p:embed/>
                </p:oleObj>
              </mc:Choice>
              <mc:Fallback>
                <p:oleObj name="Equation" r:id="rId4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7356" y="3055545"/>
                        <a:ext cx="5937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10DA-144D-8F41-8B23-7295C25FD0DA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17413" y="5909400"/>
            <a:ext cx="5879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Wide range of physics in the past and future !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66347"/>
            <a:ext cx="2133600" cy="365125"/>
          </a:xfrm>
        </p:spPr>
        <p:txBody>
          <a:bodyPr/>
          <a:lstStyle/>
          <a:p>
            <a:fld id="{5BBAB1DB-3EEE-774A-AAE9-21016302305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0644" y="99877"/>
            <a:ext cx="8547100" cy="6487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4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Physics with W</a:t>
            </a:r>
            <a:r>
              <a:rPr lang="en-US" sz="4000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+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/W</a:t>
            </a:r>
            <a:r>
              <a:rPr lang="en-US" sz="4000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-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/Z</a:t>
            </a:r>
            <a:r>
              <a:rPr lang="en-US" sz="4000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0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</a:t>
            </a:r>
            <a:r>
              <a:rPr kumimoji="0" lang="en-US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359563"/>
              </p:ext>
            </p:extLst>
          </p:nvPr>
        </p:nvGraphicFramePr>
        <p:xfrm>
          <a:off x="882205" y="6014832"/>
          <a:ext cx="506419" cy="368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Equation" r:id="rId3" imgW="279400" imgH="203200" progId="Equation.3">
                  <p:embed/>
                </p:oleObj>
              </mc:Choice>
              <mc:Fallback>
                <p:oleObj name="Equation" r:id="rId3" imgW="279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205" y="6014832"/>
                        <a:ext cx="506419" cy="368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079650" y="888068"/>
            <a:ext cx="3962749" cy="2731507"/>
            <a:chOff x="2019300" y="3136900"/>
            <a:chExt cx="5060948" cy="2954566"/>
          </a:xfrm>
        </p:grpSpPr>
        <p:pic>
          <p:nvPicPr>
            <p:cNvPr id="19" name="Picture 18" descr="W_Boson_Production_Illustration-600px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300" y="3136900"/>
              <a:ext cx="5060948" cy="2954566"/>
            </a:xfrm>
            <a:prstGeom prst="rect">
              <a:avLst/>
            </a:prstGeom>
          </p:spPr>
        </p:pic>
        <p:pic>
          <p:nvPicPr>
            <p:cNvPr id="18" name="Picture 17" descr="Screen Shot 2014-04-24 at 9.44.14 A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2825496" y="4764024"/>
              <a:ext cx="711200" cy="7874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15900" y="20680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674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4209" y="936907"/>
            <a:ext cx="4573262" cy="5427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Sensitive to u-bar &amp; d-bar at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x&gt;0.1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very high Q</a:t>
            </a:r>
            <a:r>
              <a:rPr lang="en-US" sz="2000" baseline="30000" dirty="0" smtClean="0"/>
              <a:t>2</a:t>
            </a:r>
            <a:endParaRPr lang="en-US" sz="2000" baseline="30000" dirty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6600"/>
                </a:solidFill>
              </a:rPr>
              <a:t>Single Longitudinal Spin Parity Violating A</a:t>
            </a:r>
            <a:r>
              <a:rPr lang="en-US" sz="2000" baseline="-25000" dirty="0" smtClean="0">
                <a:solidFill>
                  <a:srgbClr val="FF6600"/>
                </a:solidFill>
              </a:rPr>
              <a:t>L</a:t>
            </a:r>
          </a:p>
          <a:p>
            <a:r>
              <a:rPr lang="en-US" sz="2000" baseline="-25000" dirty="0" smtClean="0"/>
              <a:t> </a:t>
            </a:r>
            <a:endParaRPr lang="en-US" sz="2000" dirty="0" smtClean="0"/>
          </a:p>
          <a:p>
            <a:r>
              <a:rPr lang="en-US" sz="2000" dirty="0"/>
              <a:t>	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Single Transverse Spin A</a:t>
            </a:r>
            <a:r>
              <a:rPr lang="en-US" sz="2000" baseline="-25000" dirty="0" smtClean="0">
                <a:solidFill>
                  <a:srgbClr val="FF0000"/>
                </a:solidFill>
              </a:rPr>
              <a:t>N</a:t>
            </a:r>
          </a:p>
          <a:p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Sivers</a:t>
            </a:r>
            <a:r>
              <a:rPr lang="en-US" sz="2000" dirty="0" smtClean="0"/>
              <a:t> effect and its sign change:</a:t>
            </a:r>
            <a:endParaRPr lang="en-US" sz="2000" baseline="30000" dirty="0" smtClean="0"/>
          </a:p>
          <a:p>
            <a:endParaRPr lang="en-US" sz="2000" baseline="30000" dirty="0"/>
          </a:p>
          <a:p>
            <a:endParaRPr lang="en-US" sz="2000" dirty="0" smtClean="0"/>
          </a:p>
          <a:p>
            <a:r>
              <a:rPr lang="en-US" sz="2000" dirty="0" smtClean="0"/>
              <a:t>       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TMD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Evolution</a:t>
            </a:r>
            <a:endParaRPr lang="en-US" sz="2000" dirty="0" smtClean="0">
              <a:solidFill>
                <a:srgbClr val="008000"/>
              </a:solidFill>
            </a:endParaRPr>
          </a:p>
          <a:p>
            <a:endParaRPr lang="en-US" sz="2000" dirty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Unpolarized</a:t>
            </a:r>
            <a:r>
              <a:rPr lang="en-US" sz="2000" dirty="0" smtClean="0">
                <a:solidFill>
                  <a:srgbClr val="008000"/>
                </a:solidFill>
              </a:rPr>
              <a:t>) W</a:t>
            </a:r>
            <a:r>
              <a:rPr lang="en-US" sz="2000" baseline="30000" dirty="0" smtClean="0">
                <a:solidFill>
                  <a:srgbClr val="008000"/>
                </a:solidFill>
              </a:rPr>
              <a:t>+</a:t>
            </a:r>
            <a:r>
              <a:rPr lang="en-US" sz="2000" dirty="0" smtClean="0">
                <a:solidFill>
                  <a:srgbClr val="008000"/>
                </a:solidFill>
              </a:rPr>
              <a:t>/W</a:t>
            </a:r>
            <a:r>
              <a:rPr lang="en-US" sz="2000" baseline="30000" dirty="0" smtClean="0">
                <a:solidFill>
                  <a:srgbClr val="008000"/>
                </a:solidFill>
              </a:rPr>
              <a:t>-</a:t>
            </a:r>
            <a:r>
              <a:rPr lang="en-US" sz="2000" dirty="0" smtClean="0">
                <a:solidFill>
                  <a:srgbClr val="008000"/>
                </a:solidFill>
              </a:rPr>
              <a:t> cross section ratio</a:t>
            </a:r>
          </a:p>
          <a:p>
            <a:endParaRPr lang="en-US" sz="2000" dirty="0" smtClean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014398"/>
              </p:ext>
            </p:extLst>
          </p:nvPr>
        </p:nvGraphicFramePr>
        <p:xfrm>
          <a:off x="781621" y="2562326"/>
          <a:ext cx="8509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Equation" r:id="rId7" imgW="469900" imgH="215900" progId="Equation.3">
                  <p:embed/>
                </p:oleObj>
              </mc:Choice>
              <mc:Fallback>
                <p:oleObj name="Equation" r:id="rId7" imgW="469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621" y="2562326"/>
                        <a:ext cx="8509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plot_4c.png"/>
          <p:cNvPicPr>
            <a:picLocks noChangeAspect="1"/>
          </p:cNvPicPr>
          <p:nvPr/>
        </p:nvPicPr>
        <p:blipFill rotWithShape="1">
          <a:blip r:embed="rId9"/>
          <a:srcRect r="61342"/>
          <a:stretch/>
        </p:blipFill>
        <p:spPr>
          <a:xfrm>
            <a:off x="5274982" y="3470002"/>
            <a:ext cx="3551772" cy="35231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6669" y="4429286"/>
            <a:ext cx="4953463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54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Comic Sans MS"/>
                <a:cs typeface="Comic Sans MS"/>
              </a:rPr>
              <a:t>Sivers</a:t>
            </a:r>
            <a:r>
              <a:rPr lang="en-US" sz="2000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sz="2000" b="1" dirty="0" smtClean="0">
                <a:latin typeface="Comic Sans MS"/>
                <a:cs typeface="Comic Sans MS"/>
              </a:rPr>
              <a:t> =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latin typeface="Comic Sans MS"/>
                <a:cs typeface="Comic Sans MS"/>
              </a:rPr>
              <a:t>Sivers</a:t>
            </a:r>
            <a:r>
              <a:rPr lang="en-US" sz="2000" b="1" dirty="0" smtClean="0">
                <a:latin typeface="Comic Sans MS"/>
                <a:cs typeface="Comic Sans MS"/>
              </a:rPr>
              <a:t> (DY or W or Z)</a:t>
            </a:r>
            <a:endParaRPr lang="en-US" sz="2000" b="1" baseline="-25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4554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17" y="-214365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 A</a:t>
            </a:r>
            <a:r>
              <a:rPr lang="en-US" sz="4000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Results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914486"/>
            <a:ext cx="2133600" cy="365125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25591" y="2443571"/>
            <a:ext cx="335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first result from </a:t>
            </a:r>
            <a:r>
              <a:rPr lang="en-US" sz="1400" dirty="0" err="1" smtClean="0"/>
              <a:t>muon</a:t>
            </a:r>
            <a:r>
              <a:rPr lang="en-US" sz="1400" dirty="0" smtClean="0"/>
              <a:t> arms</a:t>
            </a: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85"/>
            <a:ext cx="4326466" cy="5595328"/>
          </a:xfrm>
          <a:prstGeom prst="rect">
            <a:avLst/>
          </a:prstGeom>
        </p:spPr>
      </p:pic>
      <p:pic>
        <p:nvPicPr>
          <p:cNvPr id="23" name="Picture 22" descr="STAR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49" y="3629067"/>
            <a:ext cx="1027961" cy="487329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405157"/>
              </p:ext>
            </p:extLst>
          </p:nvPr>
        </p:nvGraphicFramePr>
        <p:xfrm>
          <a:off x="2880783" y="1026672"/>
          <a:ext cx="1371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5" name="Equation" r:id="rId5" imgW="1371600" imgH="228600" progId="Equation.DSMT4">
                  <p:embed/>
                </p:oleObj>
              </mc:Choice>
              <mc:Fallback>
                <p:oleObj name="Equation" r:id="rId5" imgW="1371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0783" y="1026672"/>
                        <a:ext cx="1371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ight Arrow 23"/>
          <p:cNvSpPr/>
          <p:nvPr/>
        </p:nvSpPr>
        <p:spPr bwMode="auto">
          <a:xfrm rot="1680000">
            <a:off x="4426064" y="4926390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ight Arrow 24"/>
          <p:cNvSpPr/>
          <p:nvPr/>
        </p:nvSpPr>
        <p:spPr bwMode="auto">
          <a:xfrm rot="19680000">
            <a:off x="4440080" y="1991663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495502"/>
              </p:ext>
            </p:extLst>
          </p:nvPr>
        </p:nvGraphicFramePr>
        <p:xfrm>
          <a:off x="4838702" y="4502543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6" name="Equation" r:id="rId7" imgW="228600" imgH="190500" progId="Equation.DSMT4">
                  <p:embed/>
                </p:oleObj>
              </mc:Choice>
              <mc:Fallback>
                <p:oleObj name="Equation" r:id="rId7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38702" y="4502543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675561" y="790919"/>
            <a:ext cx="2959234" cy="2816276"/>
            <a:chOff x="4313331" y="506891"/>
            <a:chExt cx="2959234" cy="2816276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331" y="506891"/>
              <a:ext cx="2959234" cy="281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449563" y="2501514"/>
              <a:ext cx="14583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arXiv:</a:t>
              </a:r>
              <a:r>
                <a:rPr lang="en-US" sz="1200" dirty="0" smtClean="0"/>
                <a:t>1406.5539</a:t>
              </a:r>
              <a:endParaRPr lang="en-US" sz="1200" dirty="0"/>
            </a:p>
          </p:txBody>
        </p:sp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03" y="3500895"/>
            <a:ext cx="2831132" cy="26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67060"/>
              </p:ext>
            </p:extLst>
          </p:nvPr>
        </p:nvGraphicFramePr>
        <p:xfrm>
          <a:off x="4748213" y="2185324"/>
          <a:ext cx="51276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7" name="Equation" r:id="rId11" imgW="228600" imgH="203200" progId="Equation.3">
                  <p:embed/>
                </p:oleObj>
              </mc:Choice>
              <mc:Fallback>
                <p:oleObj name="Equation" r:id="rId11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48213" y="2185324"/>
                        <a:ext cx="512762" cy="45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bubu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6">
            <a:off x="6429636" y="6158540"/>
            <a:ext cx="2131166" cy="5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" y="1365246"/>
            <a:ext cx="3789680" cy="39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43" y="-18033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“On tape”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-Pseudo-Results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 r="9589"/>
          <a:stretch/>
        </p:blipFill>
        <p:spPr>
          <a:xfrm>
            <a:off x="6848274" y="1153580"/>
            <a:ext cx="2279216" cy="22026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11505"/>
          <a:stretch/>
        </p:blipFill>
        <p:spPr>
          <a:xfrm>
            <a:off x="6932085" y="3678767"/>
            <a:ext cx="2230915" cy="22097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ight Arrow 14"/>
          <p:cNvSpPr/>
          <p:nvPr/>
        </p:nvSpPr>
        <p:spPr bwMode="auto">
          <a:xfrm rot="1680000">
            <a:off x="3702063" y="4098608"/>
            <a:ext cx="905726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3712780" y="1961069"/>
            <a:ext cx="889551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626613"/>
              </p:ext>
            </p:extLst>
          </p:nvPr>
        </p:nvGraphicFramePr>
        <p:xfrm>
          <a:off x="3907375" y="3678767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4" name="Equation" r:id="rId6" imgW="228600" imgH="190500" progId="Equation.DSMT4">
                  <p:embed/>
                </p:oleObj>
              </mc:Choice>
              <mc:Fallback>
                <p:oleObj name="Equation" r:id="rId6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07375" y="3678767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043022"/>
              </p:ext>
            </p:extLst>
          </p:nvPr>
        </p:nvGraphicFramePr>
        <p:xfrm>
          <a:off x="3946529" y="2186514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5" name="Equation" r:id="rId8" imgW="215900" imgH="165100" progId="Equation.DSMT4">
                  <p:embed/>
                </p:oleObj>
              </mc:Choice>
              <mc:Fallback>
                <p:oleObj name="Equation" r:id="rId8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46529" y="2186514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7557" y="857251"/>
            <a:ext cx="3849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seudo-data </a:t>
            </a:r>
            <a:r>
              <a:rPr lang="en-US" dirty="0" smtClean="0"/>
              <a:t>randomized around DSSV</a:t>
            </a:r>
          </a:p>
          <a:p>
            <a:pPr algn="ctr"/>
            <a:r>
              <a:rPr lang="en-US" dirty="0" smtClean="0"/>
              <a:t>uncertainties correspond to </a:t>
            </a:r>
            <a:r>
              <a:rPr lang="en-US" b="1" dirty="0" smtClean="0">
                <a:solidFill>
                  <a:srgbClr val="FF0000"/>
                </a:solidFill>
              </a:rPr>
              <a:t>2009-2013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4419600" y="1153580"/>
            <a:ext cx="2573882" cy="2116665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4370916" y="3723784"/>
            <a:ext cx="2561169" cy="21166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0266" y="5158666"/>
            <a:ext cx="112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>
                <a:hlinkClick r:id="rId12"/>
              </a:rPr>
              <a:t>arXiv</a:t>
            </a:r>
            <a:r>
              <a:rPr lang="en-US" sz="1200" u="sng" dirty="0">
                <a:hlinkClick r:id="rId12"/>
              </a:rPr>
              <a:t>:</a:t>
            </a:r>
            <a:r>
              <a:rPr lang="en-US" sz="1200" u="sng" dirty="0" smtClean="0">
                <a:hlinkClick r:id="rId12"/>
              </a:rPr>
              <a:t>1304.079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272191" y="6021729"/>
            <a:ext cx="7929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22F31"/>
                </a:solidFill>
                <a:latin typeface="Comic Sans MS"/>
                <a:cs typeface="Comic Sans MS"/>
              </a:rPr>
              <a:t>RHIC W</a:t>
            </a:r>
            <a:r>
              <a:rPr lang="en-US" sz="24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±</a:t>
            </a:r>
            <a:r>
              <a:rPr lang="en-US" sz="24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data </a:t>
            </a:r>
            <a:r>
              <a:rPr lang="en-US" sz="2400" dirty="0">
                <a:solidFill>
                  <a:srgbClr val="322F31"/>
                </a:solidFill>
                <a:latin typeface="Comic Sans MS"/>
                <a:cs typeface="Comic Sans MS"/>
              </a:rPr>
              <a:t>will be </a:t>
            </a:r>
            <a:r>
              <a:rPr lang="en-US" sz="2400" dirty="0" smtClean="0">
                <a:solidFill>
                  <a:srgbClr val="322F31"/>
                </a:solidFill>
                <a:latin typeface="Comic Sans MS"/>
                <a:cs typeface="Comic Sans MS"/>
              </a:rPr>
              <a:t>a strong </a:t>
            </a:r>
            <a:r>
              <a:rPr lang="en-US" sz="2400" dirty="0">
                <a:solidFill>
                  <a:srgbClr val="322F31"/>
                </a:solidFill>
                <a:latin typeface="Comic Sans MS"/>
                <a:cs typeface="Comic Sans MS"/>
              </a:rPr>
              <a:t>constraint for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907313"/>
              </p:ext>
            </p:extLst>
          </p:nvPr>
        </p:nvGraphicFramePr>
        <p:xfrm>
          <a:off x="7620393" y="5959305"/>
          <a:ext cx="1117857" cy="51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6" name="Equation" r:id="rId13" imgW="469900" imgH="215900" progId="Equation.3">
                  <p:embed/>
                </p:oleObj>
              </mc:Choice>
              <mc:Fallback>
                <p:oleObj name="Equation" r:id="rId13" imgW="469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393" y="5959305"/>
                        <a:ext cx="1117857" cy="51304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0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58" y="47559"/>
            <a:ext cx="8229600" cy="825666"/>
          </a:xfrm>
        </p:spPr>
        <p:txBody>
          <a:bodyPr>
            <a:normAutofit fontScale="90000"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 reconstruction with recoil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26" t="7766" r="1546" b="3225"/>
          <a:stretch/>
        </p:blipFill>
        <p:spPr>
          <a:xfrm>
            <a:off x="34926" y="1127181"/>
            <a:ext cx="4536703" cy="2102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185" y="3138019"/>
            <a:ext cx="2952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Z.-B. Kang &amp; J.-W. Qui arXiv</a:t>
            </a:r>
            <a:r>
              <a:rPr lang="en-US" sz="1000" dirty="0"/>
              <a:t>:</a:t>
            </a:r>
            <a:r>
              <a:rPr lang="en-US" sz="1000" dirty="0" smtClean="0"/>
              <a:t>0903.3629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635009" y="1209569"/>
            <a:ext cx="4495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lepton A</a:t>
            </a:r>
            <a:r>
              <a:rPr lang="en-US" baseline="-25000" dirty="0" smtClean="0"/>
              <a:t>N</a:t>
            </a:r>
            <a:r>
              <a:rPr lang="en-US" dirty="0" smtClean="0"/>
              <a:t> is small and hard to measure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 W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~ few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 &lt;&lt;  ~40GeV  from W decay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0243" y="3881278"/>
            <a:ext cx="3456087" cy="2692504"/>
            <a:chOff x="133153" y="3451403"/>
            <a:chExt cx="3456087" cy="2692504"/>
          </a:xfrm>
        </p:grpSpPr>
        <p:pic>
          <p:nvPicPr>
            <p:cNvPr id="12" name="Picture 11" descr="W_production_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190" y="3675518"/>
              <a:ext cx="3194050" cy="2468389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2756733" y="5084142"/>
              <a:ext cx="554908" cy="4578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945682" y="3940028"/>
              <a:ext cx="606833" cy="291272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945682" y="5345588"/>
              <a:ext cx="606833" cy="291272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153" y="345140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73223" y="3514119"/>
            <a:ext cx="62109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 momentum reconstruction well tested at </a:t>
            </a:r>
            <a:r>
              <a:rPr lang="en-US" b="1" dirty="0" err="1" smtClean="0">
                <a:solidFill>
                  <a:srgbClr val="0000FF"/>
                </a:solidFill>
              </a:rPr>
              <a:t>FermiLab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and LHC </a:t>
            </a:r>
          </a:p>
          <a:p>
            <a:pPr algn="ctr"/>
            <a:r>
              <a:rPr lang="en-US" sz="1600" b="1" dirty="0" smtClean="0"/>
              <a:t>[CDF: PRD </a:t>
            </a:r>
            <a:r>
              <a:rPr lang="en-US" sz="1600" b="1" dirty="0"/>
              <a:t>70, 032004 (2004)</a:t>
            </a:r>
            <a:r>
              <a:rPr lang="en-US" sz="1600" b="1" dirty="0" smtClean="0"/>
              <a:t>; ATLAS</a:t>
            </a:r>
            <a:r>
              <a:rPr lang="en-US" sz="1600" b="1" dirty="0"/>
              <a:t>:  JHEP 1012 (2010) 060]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192395"/>
              </p:ext>
            </p:extLst>
          </p:nvPr>
        </p:nvGraphicFramePr>
        <p:xfrm>
          <a:off x="5042952" y="2481164"/>
          <a:ext cx="3284208" cy="49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1" name="Equation" r:id="rId5" imgW="1435100" imgH="203200" progId="Equation.3">
                  <p:embed/>
                </p:oleObj>
              </mc:Choice>
              <mc:Fallback>
                <p:oleObj name="Equation" r:id="rId5" imgW="143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952" y="2481164"/>
                        <a:ext cx="3284208" cy="4968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rcRect r="6155" b="4762"/>
          <a:stretch>
            <a:fillRect/>
          </a:stretch>
        </p:blipFill>
        <p:spPr>
          <a:xfrm>
            <a:off x="3672071" y="4178262"/>
            <a:ext cx="5238417" cy="2460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2917" y="856313"/>
            <a:ext cx="273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Lepton Asymmetries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1926</Words>
  <Application>Microsoft Macintosh PowerPoint</Application>
  <PresentationFormat>On-screen Show (4:3)</PresentationFormat>
  <Paragraphs>383</Paragraphs>
  <Slides>33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Spin Physics at STAR  W and Forward Physics</vt:lpstr>
      <vt:lpstr>PowerPoint Presentation</vt:lpstr>
      <vt:lpstr>PowerPoint Presentation</vt:lpstr>
      <vt:lpstr>The STAR Detector</vt:lpstr>
      <vt:lpstr>STAR Spin Program</vt:lpstr>
      <vt:lpstr>PowerPoint Presentation</vt:lpstr>
      <vt:lpstr> W AL Results</vt:lpstr>
      <vt:lpstr>“On tape” W-Pseudo-Results</vt:lpstr>
      <vt:lpstr>W reconstruction with recoil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Forward Physics</vt:lpstr>
      <vt:lpstr>PowerPoint Presentation</vt:lpstr>
      <vt:lpstr>Inclusive pi0 AN</vt:lpstr>
      <vt:lpstr>PowerPoint Presentation</vt:lpstr>
      <vt:lpstr>Inclusive pi0 AN</vt:lpstr>
      <vt:lpstr>“EM-Jet”</vt:lpstr>
      <vt:lpstr>AN for different # photons in EM-Jets</vt:lpstr>
      <vt:lpstr>AN vs. EM-Jet Energy</vt:lpstr>
      <vt:lpstr>Jet AN at ANDY </vt:lpstr>
      <vt:lpstr>Collins Asymmetry with EM-Jet</vt:lpstr>
      <vt:lpstr>Run 15</vt:lpstr>
      <vt:lpstr>PowerPoint Presentation</vt:lpstr>
      <vt:lpstr>PowerPoint Presentation</vt:lpstr>
      <vt:lpstr> future!</vt:lpstr>
      <vt:lpstr>PowerPoint Presentation</vt:lpstr>
      <vt:lpstr>STAR Spin Program</vt:lpstr>
      <vt:lpstr>Backup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Physics at STAR W and Forward</dc:title>
  <dc:creator>Akio Ogawa</dc:creator>
  <cp:lastModifiedBy>Akio Ogawa</cp:lastModifiedBy>
  <cp:revision>84</cp:revision>
  <dcterms:created xsi:type="dcterms:W3CDTF">2015-05-20T17:33:53Z</dcterms:created>
  <dcterms:modified xsi:type="dcterms:W3CDTF">2015-05-27T16:04:09Z</dcterms:modified>
</cp:coreProperties>
</file>