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9" r:id="rId3"/>
    <p:sldId id="332" r:id="rId4"/>
    <p:sldId id="275" r:id="rId5"/>
    <p:sldId id="278" r:id="rId6"/>
    <p:sldId id="310" r:id="rId7"/>
    <p:sldId id="311" r:id="rId8"/>
    <p:sldId id="274" r:id="rId9"/>
    <p:sldId id="286" r:id="rId10"/>
    <p:sldId id="330" r:id="rId11"/>
    <p:sldId id="306" r:id="rId12"/>
    <p:sldId id="328" r:id="rId13"/>
    <p:sldId id="333" r:id="rId14"/>
    <p:sldId id="289" r:id="rId15"/>
    <p:sldId id="291" r:id="rId16"/>
    <p:sldId id="318" r:id="rId17"/>
    <p:sldId id="320" r:id="rId18"/>
    <p:sldId id="308" r:id="rId19"/>
    <p:sldId id="335" r:id="rId20"/>
    <p:sldId id="33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33" autoAdjust="0"/>
  </p:normalViewPr>
  <p:slideViewPr>
    <p:cSldViewPr snapToGrid="0" snapToObjects="1">
      <p:cViewPr>
        <p:scale>
          <a:sx n="69" d="100"/>
          <a:sy n="69" d="100"/>
        </p:scale>
        <p:origin x="-186" y="-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0FEF8-EE37-A346-93DA-7C02DF1265C6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ADFAB-5849-9045-8402-C90318049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832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27A5F-9C48-6D46-A9FB-88CC006992B3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AA503-5B17-1940-A7F4-70D735BA2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43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Spherical</a:t>
            </a:r>
            <a:r>
              <a:rPr lang="en-US" baseline="0" dirty="0" smtClean="0"/>
              <a:t> harmonic moments of the </a:t>
            </a:r>
            <a:r>
              <a:rPr lang="en-US" baseline="0" dirty="0" err="1" smtClean="0"/>
              <a:t>pion-kaon</a:t>
            </a:r>
            <a:r>
              <a:rPr lang="en-US" baseline="0" dirty="0" smtClean="0"/>
              <a:t> correlation function for </a:t>
            </a:r>
            <a:r>
              <a:rPr lang="en-US" baseline="0" dirty="0" err="1" smtClean="0"/>
              <a:t>Au+Au</a:t>
            </a:r>
            <a:r>
              <a:rPr lang="en-US" baseline="0" dirty="0" smtClean="0"/>
              <a:t> 200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are plotted here for 0-5%. The measured source size and offset which is roughly half of the source size are listed here. The measurements are consistent with our previous measurement at 130 </a:t>
            </a:r>
            <a:r>
              <a:rPr lang="en-US" baseline="0" dirty="0" err="1" smtClean="0"/>
              <a:t>GeV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83" y="4343236"/>
            <a:ext cx="5486082" cy="27699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AA503-5B17-1940-A7F4-70D735BA230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6440D1-05BB-4BC8-A3C7-1C606692F000}" type="datetime1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48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04746-16AC-43FF-A95C-18979CAD929B}" type="datetime1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49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A51FA-CE02-4B5C-B5E5-8D4F83C78727}" type="datetime1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64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859402-62B1-4A7A-8414-1197CB88A3E3}" type="datetime1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82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9EFF14-5D37-47E2-A963-20C35B0CE418}" type="datetime1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29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322755-696B-410E-B6D0-6028CF5E9631}" type="datetime1">
              <a:rPr lang="en-US" smtClean="0"/>
              <a:pPr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82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155A1-4FF5-4ED6-A746-9B8709156008}" type="datetime1">
              <a:rPr lang="en-US" smtClean="0"/>
              <a:pPr/>
              <a:t>8/21/2012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91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706D4-84CC-475E-8E90-4A1158A920FC}" type="datetime1">
              <a:rPr lang="en-US" smtClean="0"/>
              <a:pPr/>
              <a:t>8/21/2012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09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FDF87-12D4-489B-84CE-E491D27248D4}" type="datetime1">
              <a:rPr lang="en-US" smtClean="0"/>
              <a:pPr/>
              <a:t>8/21/2012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9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111810-1B9B-431A-AB0C-A5031570EF2F}" type="datetime1">
              <a:rPr lang="en-US" smtClean="0"/>
              <a:pPr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87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68E30A-3C42-4E53-8D42-A10C90CE1D58}" type="datetime1">
              <a:rPr lang="en-US" smtClean="0"/>
              <a:pPr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06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19000"/>
          </a:blip>
          <a:stretch>
            <a:fillRect/>
          </a:stretch>
        </p:blipFill>
        <p:spPr>
          <a:xfrm>
            <a:off x="0" y="-1"/>
            <a:ext cx="9144000" cy="637222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6372224"/>
            <a:ext cx="9144000" cy="485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13222"/>
            <a:ext cx="9143999" cy="809090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71180"/>
            <a:ext cx="535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IN" smtClean="0"/>
              <a:t>Quark Matter - Washington, D.C. - 14 August 2012 - Neha Shah -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71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001EFD3-43F1-A047-B730-D701EDF54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1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2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2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3.em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23582" y="641294"/>
            <a:ext cx="7151427" cy="1453092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2211"/>
            <a:ext cx="7772400" cy="1470025"/>
          </a:xfrm>
          <a:noFill/>
        </p:spPr>
        <p:txBody>
          <a:bodyPr/>
          <a:lstStyle/>
          <a:p>
            <a:r>
              <a:rPr lang="en-US" dirty="0" smtClean="0"/>
              <a:t>Femtoscopy of identified particles at STAR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39795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Neha Shah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the STAR Collaboration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California Los Angeles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9" descr="ev2_fr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199" y="3697940"/>
            <a:ext cx="3697567" cy="229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419406" y="5886547"/>
            <a:ext cx="37651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920" y="3657102"/>
            <a:ext cx="1933359" cy="15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8" descr="SC-Banner-CMYK-whitethum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5225868"/>
            <a:ext cx="2371723" cy="92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bn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1000" y="5225141"/>
            <a:ext cx="2103717" cy="105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STAR-logo-base-bal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51595" y="4092395"/>
            <a:ext cx="1468582" cy="11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pastedGraphic.tif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23896" y="4133960"/>
            <a:ext cx="1374952" cy="11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82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Nucleon-Nucleon Correlation and Baryon Coalescence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914801"/>
            <a:ext cx="535939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  <a:buFont typeface="Arial" pitchFamily="34" charset="0"/>
              <a:buChar char="•"/>
            </a:pPr>
            <a:r>
              <a:rPr lang="en-US" sz="1900" b="1" dirty="0" smtClean="0"/>
              <a:t> Nucleon-Nucleon correlations &amp; homogeneity length for deuteron: </a:t>
            </a:r>
            <a:r>
              <a:rPr lang="en-US" sz="2000" b="1" dirty="0" smtClean="0"/>
              <a:t>spatial length scales drive composite yields (Coalescence) 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1900" b="1" dirty="0" smtClean="0"/>
              <a:t>Proton-</a:t>
            </a:r>
            <a:r>
              <a:rPr lang="en-US" sz="1900" b="1" dirty="0" smtClean="0">
                <a:sym typeface="Symbol"/>
              </a:rPr>
              <a:t> correlations : </a:t>
            </a:r>
            <a:r>
              <a:rPr lang="en-US" sz="1900" b="1" dirty="0" smtClean="0"/>
              <a:t>Spatial Strangeness-Baryon correlations are stronger than Baryon-Baryon correlations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588" y="2743200"/>
            <a:ext cx="5728447" cy="35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28013" y="4908176"/>
            <a:ext cx="18629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Talk -  Y. Zhu (5A )</a:t>
            </a:r>
            <a:endParaRPr lang="en-IN" b="1" dirty="0"/>
          </a:p>
        </p:txBody>
      </p:sp>
      <p:sp>
        <p:nvSpPr>
          <p:cNvPr id="18" name="Right Arrow 17"/>
          <p:cNvSpPr/>
          <p:nvPr/>
        </p:nvSpPr>
        <p:spPr>
          <a:xfrm>
            <a:off x="5640939" y="1557599"/>
            <a:ext cx="591670" cy="3899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6400801" y="1449150"/>
            <a:ext cx="262972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Expect enhanced hyper nucleus production</a:t>
            </a:r>
            <a:endParaRPr lang="en-IN" dirty="0"/>
          </a:p>
        </p:txBody>
      </p:sp>
      <p:sp>
        <p:nvSpPr>
          <p:cNvPr id="21" name="Right Brace 20"/>
          <p:cNvSpPr/>
          <p:nvPr/>
        </p:nvSpPr>
        <p:spPr>
          <a:xfrm>
            <a:off x="4935073" y="1102659"/>
            <a:ext cx="416860" cy="13850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614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F_new_theory_com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1" y="1006288"/>
            <a:ext cx="4856810" cy="4495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</a:t>
            </a:r>
            <a:r>
              <a:rPr lang="en-US" dirty="0" smtClean="0"/>
              <a:t>-</a:t>
            </a:r>
            <a:r>
              <a:rPr lang="en-US" dirty="0" smtClean="0">
                <a:sym typeface="Symbol"/>
              </a:rPr>
              <a:t> Correlation Function</a:t>
            </a:r>
            <a:endParaRPr lang="en-US" dirty="0"/>
          </a:p>
        </p:txBody>
      </p:sp>
      <p:sp>
        <p:nvSpPr>
          <p:cNvPr id="13" name="Rectangle 107"/>
          <p:cNvSpPr>
            <a:spLocks noChangeArrowheads="1"/>
          </p:cNvSpPr>
          <p:nvPr/>
        </p:nvSpPr>
        <p:spPr bwMode="auto">
          <a:xfrm>
            <a:off x="4856810" y="1679091"/>
            <a:ext cx="43921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b="1" dirty="0" smtClean="0"/>
              <a:t> Type </a:t>
            </a:r>
            <a:r>
              <a:rPr lang="en-IN" b="1" dirty="0"/>
              <a:t>of </a:t>
            </a:r>
            <a:r>
              <a:rPr lang="el-GR" b="1" dirty="0"/>
              <a:t>ΛΛ </a:t>
            </a:r>
            <a:r>
              <a:rPr lang="en-IN" b="1" dirty="0"/>
              <a:t>interaction:</a:t>
            </a:r>
          </a:p>
          <a:p>
            <a:pPr lvl="1">
              <a:buFont typeface="Wingdings" pitchFamily="2" charset="2"/>
              <a:buChar char="§"/>
            </a:pPr>
            <a:r>
              <a:rPr lang="en-IN" b="1" dirty="0"/>
              <a:t> Meson exchange models: Nijmegen model D, F, Soft Core (89, 97) </a:t>
            </a:r>
            <a:endParaRPr lang="en-IN" b="1" i="1" dirty="0"/>
          </a:p>
          <a:p>
            <a:pPr lvl="1">
              <a:buFont typeface="Wingdings" pitchFamily="2" charset="2"/>
              <a:buChar char="§"/>
            </a:pPr>
            <a:r>
              <a:rPr lang="en-IN" b="1" i="1" dirty="0"/>
              <a:t> </a:t>
            </a:r>
            <a:r>
              <a:rPr lang="en-IN" b="1" dirty="0"/>
              <a:t>Quark cluster model interaction: </a:t>
            </a:r>
            <a:r>
              <a:rPr lang="en-IN" b="1" dirty="0" smtClean="0"/>
              <a:t>fss2</a:t>
            </a:r>
            <a:endParaRPr lang="en-IN" b="1" dirty="0"/>
          </a:p>
          <a:p>
            <a:pPr lvl="1">
              <a:buFont typeface="Wingdings" pitchFamily="2" charset="2"/>
              <a:buChar char="§"/>
            </a:pPr>
            <a:r>
              <a:rPr lang="en-IN" b="1" dirty="0" smtClean="0"/>
              <a:t> Phenomenological </a:t>
            </a:r>
            <a:r>
              <a:rPr lang="en-IN" b="1" dirty="0"/>
              <a:t>model: Ehime </a:t>
            </a:r>
            <a:endParaRPr lang="en-IN" b="1" dirty="0" smtClean="0"/>
          </a:p>
          <a:p>
            <a:pPr lvl="1">
              <a:buFont typeface="Wingdings" pitchFamily="2" charset="2"/>
              <a:buChar char="§"/>
            </a:pPr>
            <a:endParaRPr lang="en-IN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 smtClean="0">
                <a:sym typeface="Symbol"/>
              </a:rPr>
              <a:t> interaction  Attractive</a:t>
            </a:r>
            <a:r>
              <a:rPr lang="en-US" b="1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Inclusive </a:t>
            </a:r>
            <a:r>
              <a:rPr lang="en-US" b="1" dirty="0" smtClean="0">
                <a:sym typeface="Symbol"/>
              </a:rPr>
              <a:t> correlations: </a:t>
            </a:r>
            <a:r>
              <a:rPr lang="en-US" b="1" dirty="0" smtClean="0"/>
              <a:t>Feed down contributions included in theoretical models.  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359400" y="6467809"/>
            <a:ext cx="229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Poster – N. Shah (155)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4203507"/>
            <a:ext cx="1998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STAR preliminary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4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635" y="751814"/>
            <a:ext cx="7409329" cy="435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74064" y="5222402"/>
            <a:ext cx="7516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ym typeface="Symbol"/>
              </a:rPr>
              <a:t> </a:t>
            </a:r>
            <a:r>
              <a:rPr lang="en-US" sz="2000" b="1" dirty="0" smtClean="0">
                <a:sym typeface="Symbol"/>
              </a:rPr>
              <a:t>Scattering length (a</a:t>
            </a:r>
            <a:r>
              <a:rPr lang="en-US" sz="2000" b="1" baseline="-25000" dirty="0" smtClean="0">
                <a:sym typeface="Symbol"/>
              </a:rPr>
              <a:t>0</a:t>
            </a:r>
            <a:r>
              <a:rPr lang="en-US" sz="2000" b="1" dirty="0" smtClean="0">
                <a:sym typeface="Symbol"/>
              </a:rPr>
              <a:t>) is negative in most fits 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ym typeface="Symbol"/>
              </a:rPr>
              <a:t>Current fit from different potential models to data gives indication towards non-existence of  bound H-dibaryon</a:t>
            </a:r>
            <a:r>
              <a:rPr lang="en-US" sz="2000" b="1" dirty="0" smtClean="0"/>
              <a:t>   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</a:t>
            </a:r>
            <a:r>
              <a:rPr lang="en-US" dirty="0" smtClean="0"/>
              <a:t>-</a:t>
            </a:r>
            <a:r>
              <a:rPr lang="en-US" dirty="0" smtClean="0">
                <a:sym typeface="Symbol"/>
              </a:rPr>
              <a:t> Correlation Function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17838" y="5019427"/>
            <a:ext cx="3913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A. Ohnishi, HHI workshop proceedings 2012</a:t>
            </a:r>
            <a:endParaRPr lang="en-IN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13709" y="3865413"/>
            <a:ext cx="271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Uncertainties not included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000080"/>
                </a:solidFill>
                <a:latin typeface="Arial" pitchFamily="18"/>
                <a:ea typeface="SimSun" pitchFamily="2"/>
                <a:cs typeface="Mangal" pitchFamily="2"/>
              </a:rPr>
              <a:t>Time evolution of the collision geometry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12" y="6417392"/>
            <a:ext cx="5359400" cy="365125"/>
          </a:xfrm>
        </p:spPr>
        <p:txBody>
          <a:bodyPr/>
          <a:lstStyle/>
          <a:p>
            <a:r>
              <a:rPr lang="en-IN" dirty="0" smtClean="0"/>
              <a:t>Quark Matter - Washington, D.C. - 14 August 2012 - Neha Shah - 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7885" y="713118"/>
            <a:ext cx="2286000" cy="356336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Spatial eccentricity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3544" y="1035424"/>
            <a:ext cx="3009493" cy="5123329"/>
            <a:chOff x="173544" y="1035424"/>
            <a:chExt cx="3009493" cy="5307175"/>
          </a:xfrm>
        </p:grpSpPr>
        <p:sp>
          <p:nvSpPr>
            <p:cNvPr id="11" name="Rectangle 10"/>
            <p:cNvSpPr/>
            <p:nvPr/>
          </p:nvSpPr>
          <p:spPr>
            <a:xfrm>
              <a:off x="173544" y="5978331"/>
              <a:ext cx="2790360" cy="3642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alphaModFix/>
              <a:lum/>
            </a:blip>
            <a:srcRect/>
            <a:stretch>
              <a:fillRect/>
            </a:stretch>
          </p:blipFill>
          <p:spPr>
            <a:xfrm>
              <a:off x="186991" y="1035424"/>
              <a:ext cx="2790360" cy="4942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39838" y="5897649"/>
              <a:ext cx="1371599" cy="4449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1" i="0" u="none" strike="noStrike" kern="1200" dirty="0">
                  <a:ln>
                    <a:noFill/>
                  </a:ln>
                  <a:solidFill>
                    <a:srgbClr val="0000CC"/>
                  </a:solidFill>
                  <a:latin typeface="Arial" pitchFamily="18"/>
                  <a:ea typeface="SimSun" pitchFamily="2"/>
                  <a:cs typeface="Mangal" pitchFamily="2"/>
                </a:rPr>
                <a:t>With 1</a:t>
              </a:r>
              <a:r>
                <a:rPr lang="en-US" sz="1200" b="1" i="0" u="none" strike="noStrike" kern="1200" baseline="30000" dirty="0">
                  <a:ln>
                    <a:noFill/>
                  </a:ln>
                  <a:solidFill>
                    <a:srgbClr val="0000CC"/>
                  </a:solidFill>
                  <a:latin typeface="Arial" pitchFamily="18"/>
                  <a:ea typeface="SimSun" pitchFamily="2"/>
                  <a:cs typeface="Mangal" pitchFamily="2"/>
                </a:rPr>
                <a:t>st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1" i="0" u="none" strike="noStrike" kern="1200" dirty="0">
                  <a:ln>
                    <a:noFill/>
                  </a:ln>
                  <a:solidFill>
                    <a:srgbClr val="0000CC"/>
                  </a:solidFill>
                  <a:latin typeface="Arial" pitchFamily="18"/>
                  <a:ea typeface="SimSun" pitchFamily="2"/>
                  <a:cs typeface="Mangal" pitchFamily="2"/>
                </a:rPr>
                <a:t>order P.T.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11438" y="5897649"/>
              <a:ext cx="1371599" cy="44495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1" i="0" u="none" strike="noStrike" kern="1200" dirty="0">
                  <a:ln>
                    <a:noFill/>
                  </a:ln>
                  <a:solidFill>
                    <a:srgbClr val="0000CC"/>
                  </a:solidFill>
                  <a:latin typeface="Arial" pitchFamily="18"/>
                  <a:ea typeface="SimSun" pitchFamily="2"/>
                  <a:cs typeface="Mangal" pitchFamily="2"/>
                </a:rPr>
                <a:t>Without 1</a:t>
              </a:r>
              <a:r>
                <a:rPr lang="en-US" sz="1200" b="1" i="0" u="none" strike="noStrike" kern="1200" baseline="30000" dirty="0">
                  <a:ln>
                    <a:noFill/>
                  </a:ln>
                  <a:solidFill>
                    <a:srgbClr val="0000CC"/>
                  </a:solidFill>
                  <a:latin typeface="Arial" pitchFamily="18"/>
                  <a:ea typeface="SimSun" pitchFamily="2"/>
                  <a:cs typeface="Mangal" pitchFamily="2"/>
                </a:rPr>
                <a:t>st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1" i="0" u="none" strike="noStrike" kern="1200" dirty="0">
                  <a:ln>
                    <a:noFill/>
                  </a:ln>
                  <a:solidFill>
                    <a:srgbClr val="0000CC"/>
                  </a:solidFill>
                  <a:latin typeface="Arial" pitchFamily="18"/>
                  <a:ea typeface="SimSun" pitchFamily="2"/>
                  <a:cs typeface="Mangal" pitchFamily="2"/>
                </a:rPr>
                <a:t>Order P.T.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200" y="1798899"/>
              <a:ext cx="914400" cy="2901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Mangal" pitchFamily="2"/>
                </a:rPr>
                <a:t>Target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1788459"/>
              <a:ext cx="1143000" cy="2901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Mangal" pitchFamily="2"/>
                </a:rPr>
                <a:t>Projectile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2563" y="6158753"/>
            <a:ext cx="4343400" cy="253103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 </a:t>
            </a:r>
            <a:r>
              <a:rPr lang="en-US" sz="1100" b="1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Kolb and Heinz, 2003, </a:t>
            </a:r>
            <a:r>
              <a:rPr lang="en-US" sz="1100" b="1" i="0" u="none" strike="noStrike" kern="1200" dirty="0" err="1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nucl-th</a:t>
            </a:r>
            <a:r>
              <a:rPr lang="en-US" sz="1100" b="1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/0305084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3168" y="1248458"/>
            <a:ext cx="6123600" cy="48101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 Initial out-of-plane eccentricity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tabLst/>
            </a:pPr>
            <a:endParaRPr lang="en-US" sz="20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 Stronger in-plane pressure gradients drive preferential in-plane expansion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tabLst/>
            </a:pPr>
            <a:endParaRPr lang="en-US" sz="20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 Longer lifetimes or stronger pressure gradients cause more expansion and more spherical freeze-out shape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tabLst/>
            </a:pPr>
            <a:endParaRPr lang="en-US" sz="20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 We want to measure the eccentricity at freeze out, </a:t>
            </a:r>
            <a:r>
              <a:rPr lang="en-US" sz="2000" b="0" i="0" u="none" strike="noStrike" kern="1200" dirty="0" err="1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ε</a:t>
            </a:r>
            <a:r>
              <a:rPr lang="en-US" sz="2000" b="0" i="0" u="none" strike="noStrike" kern="1200" baseline="-25000" dirty="0" err="1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F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, as a function of energy using </a:t>
            </a:r>
            <a:r>
              <a:rPr lang="en-US" sz="2000" b="0" i="0" u="none" strike="noStrike" kern="1200" dirty="0" err="1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azimuthal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 HBT: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tabLst/>
            </a:pPr>
            <a:endParaRPr lang="en-US" sz="20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tabLst/>
            </a:pPr>
            <a:endParaRPr lang="en-US" sz="2000" b="0" i="0" u="none" strike="noStrike" kern="1200" dirty="0" smtClean="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tabLst/>
            </a:pPr>
            <a:endParaRPr lang="en-US" sz="20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 Non-monotonic behavior could indicate a soft point in the equation of state</a:t>
            </a: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Mangal" pitchFamily="2"/>
              </a:rPr>
              <a:t>.</a:t>
            </a:r>
            <a:endParaRPr lang="en-US" sz="20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67462" y="4586940"/>
          <a:ext cx="1708150" cy="749139"/>
        </p:xfrm>
        <a:graphic>
          <a:graphicData uri="http://schemas.openxmlformats.org/presentationml/2006/ole">
            <p:oleObj spid="_x0000_s68610" name="Equation" r:id="rId5" imgW="10029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645459" y="788684"/>
            <a:ext cx="8498541" cy="46504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Azimuthal HBT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48414" y="4007223"/>
            <a:ext cx="3993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Is there a non-monotonic behavior?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7541457" y="4645826"/>
            <a:ext cx="234002" cy="1352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6736316" y="5069763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ym typeface="Symbol"/>
              </a:rPr>
              <a:t>s</a:t>
            </a:r>
            <a:r>
              <a:rPr lang="en-IN" baseline="-25000" dirty="0" smtClean="0">
                <a:sym typeface="Symbol"/>
              </a:rPr>
              <a:t>NN</a:t>
            </a:r>
            <a:r>
              <a:rPr lang="en-IN" dirty="0" smtClean="0">
                <a:sym typeface="Symbol"/>
              </a:rPr>
              <a:t> (</a:t>
            </a:r>
            <a:r>
              <a:rPr lang="en-IN" dirty="0" err="1" smtClean="0">
                <a:sym typeface="Symbol"/>
              </a:rPr>
              <a:t>GeV</a:t>
            </a:r>
            <a:r>
              <a:rPr lang="en-IN" dirty="0" smtClean="0">
                <a:sym typeface="Symbol"/>
              </a:rPr>
              <a:t>)</a:t>
            </a:r>
            <a:endParaRPr lang="en-IN" dirty="0"/>
          </a:p>
        </p:txBody>
      </p:sp>
      <p:sp>
        <p:nvSpPr>
          <p:cNvPr id="11" name="Oval 10"/>
          <p:cNvSpPr/>
          <p:nvPr/>
        </p:nvSpPr>
        <p:spPr>
          <a:xfrm>
            <a:off x="3832411" y="3751730"/>
            <a:ext cx="954742" cy="6858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4691152" y="4504766"/>
            <a:ext cx="35544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IN" sz="1400" b="1" i="1" dirty="0" smtClean="0"/>
              <a:t>J. Phys. G: </a:t>
            </a:r>
            <a:r>
              <a:rPr lang="en-IN" sz="1400" b="1" i="1" dirty="0" err="1" smtClean="0"/>
              <a:t>Nucl</a:t>
            </a:r>
            <a:r>
              <a:rPr lang="en-IN" sz="1400" b="1" i="1" dirty="0" smtClean="0"/>
              <a:t>. Part. Phys.</a:t>
            </a:r>
            <a:r>
              <a:rPr lang="en-IN" sz="1400" b="1" dirty="0" smtClean="0"/>
              <a:t> 38 (2011) 124148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672352" y="5218540"/>
            <a:ext cx="2111188" cy="207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847170" y="5504789"/>
            <a:ext cx="7659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 </a:t>
            </a:r>
            <a:r>
              <a:rPr lang="en-US" sz="2000" b="1" dirty="0" smtClean="0"/>
              <a:t>Evolution of the initial shape depends on the pressure anisotropy </a:t>
            </a:r>
          </a:p>
          <a:p>
            <a:r>
              <a:rPr lang="en-US" sz="2000" b="1" dirty="0" smtClean="0"/>
              <a:t>     - Freeze-out eccentricity sensitive to the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order phase transition.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3409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Energy Scan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5450" y="5613985"/>
            <a:ext cx="72242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CC"/>
                </a:solidFill>
              </a:rPr>
              <a:t>Is the discrepancy due to centrality or rapidity range? - NO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6230" y="3610947"/>
            <a:ext cx="124494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-1.0&lt;y&lt;-0.5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-0.5&lt;y&lt;0.5</a:t>
            </a:r>
          </a:p>
          <a:p>
            <a:r>
              <a:rPr lang="en-US" sz="1600" b="1" dirty="0" smtClean="0">
                <a:solidFill>
                  <a:srgbClr val="000090"/>
                </a:solidFill>
              </a:rPr>
              <a:t>0.5&lt;y&lt;1.0</a:t>
            </a:r>
            <a:endParaRPr lang="en-US" sz="1600" b="1" dirty="0">
              <a:solidFill>
                <a:srgbClr val="000090"/>
              </a:solidFill>
            </a:endParaRPr>
          </a:p>
        </p:txBody>
      </p:sp>
      <p:pic>
        <p:nvPicPr>
          <p:cNvPr id="8" name="Picture 7" descr="ExcFctn_3rapidities_OlderMid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4" y="811725"/>
            <a:ext cx="7933764" cy="45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-K</a:t>
            </a:r>
            <a:r>
              <a:rPr lang="en-US" dirty="0" smtClean="0"/>
              <a:t> Correlations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- Washington, D.C. -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3556000" y="2898310"/>
            <a:ext cx="5499100" cy="3376721"/>
            <a:chOff x="3784600" y="1230868"/>
            <a:chExt cx="5499100" cy="3376721"/>
          </a:xfrm>
        </p:grpSpPr>
        <p:sp>
          <p:nvSpPr>
            <p:cNvPr id="15" name="Rounded Rectangle 14"/>
            <p:cNvSpPr/>
            <p:nvPr/>
          </p:nvSpPr>
          <p:spPr>
            <a:xfrm>
              <a:off x="3784600" y="1230868"/>
              <a:ext cx="5499100" cy="3376721"/>
            </a:xfrm>
            <a:prstGeom prst="roundRect">
              <a:avLst>
                <a:gd name="adj" fmla="val 989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8533" y="1600200"/>
              <a:ext cx="5215466" cy="27719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793994" y="1531124"/>
              <a:ext cx="3436382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Separation distribution in pair </a:t>
              </a:r>
              <a:r>
                <a:rPr lang="en-US" dirty="0" err="1" smtClean="0"/>
                <a:t>c.m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096000" y="3183467"/>
              <a:ext cx="1151467" cy="0"/>
            </a:xfrm>
            <a:prstGeom prst="straightConnector1">
              <a:avLst/>
            </a:prstGeom>
            <a:ln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350000" y="267546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655733" y="4060476"/>
              <a:ext cx="1007173" cy="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041465" y="36608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74682" y="4238257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r =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r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K</a:t>
              </a:r>
              <a:r>
                <a:rPr lang="en-US" b="1" dirty="0" smtClean="0">
                  <a:solidFill>
                    <a:srgbClr val="FF0000"/>
                  </a:solidFill>
                </a:rPr>
                <a:t>-r 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π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3433" y="2050584"/>
              <a:ext cx="65298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S(</a:t>
              </a:r>
              <a:r>
                <a:rPr lang="en-US" b="1" dirty="0" err="1" smtClean="0">
                  <a:solidFill>
                    <a:srgbClr val="FF0000"/>
                  </a:solidFill>
                </a:rPr>
                <a:t>Δr</a:t>
              </a:r>
              <a:r>
                <a:rPr lang="en-US" b="1" dirty="0" smtClean="0">
                  <a:solidFill>
                    <a:srgbClr val="FF0000"/>
                  </a:solidFill>
                </a:rPr>
                <a:t>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8971" y="879209"/>
            <a:ext cx="8245809" cy="193899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000" b="1" dirty="0" smtClean="0"/>
              <a:t>Probes size of emitting source as well as emission asymmetries between particles of different masses 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Flow induces a mass ordering to </a:t>
            </a:r>
            <a:r>
              <a:rPr lang="en-US" sz="2000" b="1" i="1" dirty="0" smtClean="0"/>
              <a:t>average</a:t>
            </a:r>
            <a:r>
              <a:rPr lang="en-US" sz="2000" b="1" dirty="0" smtClean="0"/>
              <a:t> emission position 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Heavy particles preferentially emitted from the edge of the source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   </a:t>
            </a:r>
            <a:r>
              <a:rPr lang="en-US" sz="2000" b="1" dirty="0" smtClean="0">
                <a:sym typeface="Symbol"/>
              </a:rPr>
              <a:t> offset, points in direction of motion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ym typeface="Symbol"/>
              </a:rPr>
              <a:t> -K correlations  </a:t>
            </a:r>
            <a:r>
              <a:rPr lang="en-US" sz="2000" b="1" dirty="0" smtClean="0"/>
              <a:t>unique information on offset</a:t>
            </a:r>
            <a:endParaRPr lang="en-IN" sz="20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455391" y="6426865"/>
            <a:ext cx="22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Poster – Y. Yang (305)</a:t>
            </a:r>
            <a:endParaRPr lang="en-IN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8153" y="4036130"/>
            <a:ext cx="2571272" cy="2234625"/>
            <a:chOff x="6281507" y="3985146"/>
            <a:chExt cx="2571272" cy="2234625"/>
          </a:xfrm>
        </p:grpSpPr>
        <p:grpSp>
          <p:nvGrpSpPr>
            <p:cNvPr id="23" name="Group 20"/>
            <p:cNvGrpSpPr/>
            <p:nvPr/>
          </p:nvGrpSpPr>
          <p:grpSpPr>
            <a:xfrm>
              <a:off x="6281507" y="3985146"/>
              <a:ext cx="2571272" cy="2234625"/>
              <a:chOff x="370895" y="1557875"/>
              <a:chExt cx="2571272" cy="252478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/>
              <a:srcRect l="50927" t="19607" b="13737"/>
              <a:stretch/>
            </p:blipFill>
            <p:spPr>
              <a:xfrm>
                <a:off x="370895" y="1557875"/>
                <a:ext cx="2571272" cy="2524781"/>
              </a:xfrm>
              <a:prstGeom prst="roundRect">
                <a:avLst/>
              </a:prstGeom>
              <a:ln w="38100" cmpd="sng">
                <a:solidFill>
                  <a:srgbClr val="660066"/>
                </a:solidFill>
              </a:ln>
            </p:spPr>
          </p:pic>
          <p:cxnSp>
            <p:nvCxnSpPr>
              <p:cNvPr id="27" name="Straight Arrow Connector 26"/>
              <p:cNvCxnSpPr/>
              <p:nvPr/>
            </p:nvCxnSpPr>
            <p:spPr>
              <a:xfrm flipV="1">
                <a:off x="1652143" y="1607066"/>
                <a:ext cx="583057" cy="535710"/>
              </a:xfrm>
              <a:prstGeom prst="straightConnector1">
                <a:avLst/>
              </a:prstGeom>
              <a:ln>
                <a:solidFill>
                  <a:srgbClr val="66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 flipH="1">
              <a:off x="7669874" y="4032601"/>
              <a:ext cx="192204" cy="204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418153" y="3099667"/>
          <a:ext cx="2773827" cy="623332"/>
        </p:xfrm>
        <a:graphic>
          <a:graphicData uri="http://schemas.openxmlformats.org/presentationml/2006/ole">
            <p:oleObj spid="_x0000_s66562" name="Equation" r:id="rId6" imgW="1130040" imgH="253800" progId="Equation.3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442534" y="4079668"/>
          <a:ext cx="256867" cy="396976"/>
        </p:xfrm>
        <a:graphic>
          <a:graphicData uri="http://schemas.openxmlformats.org/presentationml/2006/ole">
            <p:oleObj spid="_x0000_s66563" name="Equation" r:id="rId7" imgW="139680" imgH="215640" progId="Equation.3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755931" y="2116043"/>
          <a:ext cx="230187" cy="357188"/>
        </p:xfrm>
        <a:graphic>
          <a:graphicData uri="http://schemas.openxmlformats.org/presentationml/2006/ole">
            <p:oleObj spid="_x0000_s66564" name="Equation" r:id="rId8" imgW="139680" imgH="215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119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i-k_C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" y="795868"/>
            <a:ext cx="5787063" cy="54642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- Washington, D.C. -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-K</a:t>
            </a:r>
            <a:r>
              <a:rPr lang="en-US" dirty="0" smtClean="0"/>
              <a:t> Correlations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796511" y="738539"/>
            <a:ext cx="34273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b="1" dirty="0" smtClean="0"/>
              <a:t>Source asymmetry signal in </a:t>
            </a:r>
            <a:r>
              <a:rPr lang="en-IN" b="1" dirty="0" err="1" smtClean="0"/>
              <a:t>Au+Au</a:t>
            </a:r>
            <a:r>
              <a:rPr lang="en-IN" b="1" dirty="0" smtClean="0"/>
              <a:t> collisions at </a:t>
            </a:r>
            <a:r>
              <a:rPr lang="en-IN" b="1" dirty="0" smtClean="0">
                <a:sym typeface="Symbol"/>
              </a:rPr>
              <a:t>s</a:t>
            </a:r>
            <a:r>
              <a:rPr lang="en-IN" b="1" baseline="-25000" dirty="0" smtClean="0">
                <a:sym typeface="Symbol"/>
              </a:rPr>
              <a:t>NN</a:t>
            </a:r>
            <a:r>
              <a:rPr lang="en-IN" b="1" dirty="0" smtClean="0">
                <a:sym typeface="Symbol"/>
              </a:rPr>
              <a:t> = 200 </a:t>
            </a:r>
            <a:r>
              <a:rPr lang="en-IN" b="1" dirty="0" err="1" smtClean="0">
                <a:sym typeface="Symbol"/>
              </a:rPr>
              <a:t>GeV</a:t>
            </a:r>
            <a:endParaRPr lang="en-IN" b="1" dirty="0" smtClean="0"/>
          </a:p>
          <a:p>
            <a:endParaRPr lang="en-IN" b="1" dirty="0" smtClean="0"/>
          </a:p>
          <a:p>
            <a:pPr>
              <a:buFont typeface="Wingdings" pitchFamily="2" charset="2"/>
              <a:buChar char="Ø"/>
            </a:pPr>
            <a:r>
              <a:rPr lang="en-IN" b="1" dirty="0" smtClean="0"/>
              <a:t> Offset is roughly half of the source size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en-IN" b="1" dirty="0" smtClean="0"/>
          </a:p>
          <a:p>
            <a:pPr>
              <a:buFont typeface="Wingdings" pitchFamily="2" charset="2"/>
              <a:buChar char="Ø"/>
            </a:pPr>
            <a:r>
              <a:rPr lang="en-IN" b="1" dirty="0" smtClean="0"/>
              <a:t> Flow strongly affects geometric substructure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Consistent with measurements from </a:t>
            </a:r>
            <a:r>
              <a:rPr lang="en-US" b="1" dirty="0" err="1" smtClean="0"/>
              <a:t>Au+Au</a:t>
            </a:r>
            <a:r>
              <a:rPr lang="en-US" b="1" dirty="0" smtClean="0"/>
              <a:t> at </a:t>
            </a:r>
            <a:r>
              <a:rPr lang="en-US" b="1" dirty="0" smtClean="0">
                <a:sym typeface="Symbol"/>
              </a:rPr>
              <a:t>s</a:t>
            </a:r>
            <a:r>
              <a:rPr lang="en-US" b="1" baseline="-25000" dirty="0" smtClean="0">
                <a:sym typeface="Symbol"/>
              </a:rPr>
              <a:t>NN</a:t>
            </a:r>
            <a:r>
              <a:rPr lang="en-US" b="1" dirty="0" smtClean="0">
                <a:sym typeface="Symbol"/>
              </a:rPr>
              <a:t> = 130 </a:t>
            </a:r>
            <a:r>
              <a:rPr lang="en-US" b="1" dirty="0" err="1" smtClean="0">
                <a:sym typeface="Symbol"/>
              </a:rPr>
              <a:t>GeV</a:t>
            </a:r>
            <a:r>
              <a:rPr lang="en-US" b="1" dirty="0" smtClean="0">
                <a:sym typeface="Symbol"/>
              </a:rPr>
              <a:t> </a:t>
            </a:r>
            <a:endParaRPr lang="en-IN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281507" y="4375170"/>
            <a:ext cx="2571272" cy="1884942"/>
            <a:chOff x="370895" y="1557875"/>
            <a:chExt cx="2571272" cy="252478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/>
            <a:srcRect l="50927" t="19607" b="13737"/>
            <a:stretch/>
          </p:blipFill>
          <p:spPr>
            <a:xfrm>
              <a:off x="370895" y="1557875"/>
              <a:ext cx="2571272" cy="2524781"/>
            </a:xfrm>
            <a:prstGeom prst="roundRect">
              <a:avLst/>
            </a:prstGeom>
            <a:ln w="38100" cmpd="sng">
              <a:solidFill>
                <a:srgbClr val="660066"/>
              </a:solidFill>
            </a:ln>
          </p:spPr>
        </p:pic>
        <p:cxnSp>
          <p:nvCxnSpPr>
            <p:cNvPr id="24" name="Straight Arrow Connector 23"/>
            <p:cNvCxnSpPr/>
            <p:nvPr/>
          </p:nvCxnSpPr>
          <p:spPr>
            <a:xfrm flipV="1">
              <a:off x="1652143" y="1607066"/>
              <a:ext cx="583057" cy="53571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 flipH="1">
            <a:off x="7669874" y="4415199"/>
            <a:ext cx="192204" cy="172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6786019" y="4056700"/>
            <a:ext cx="2286588" cy="276999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IN" sz="1200" b="1" dirty="0" smtClean="0"/>
              <a:t>Phys. Rev. </a:t>
            </a:r>
            <a:r>
              <a:rPr lang="en-IN" sz="1200" b="1" dirty="0" err="1" smtClean="0"/>
              <a:t>Lett</a:t>
            </a:r>
            <a:r>
              <a:rPr lang="en-IN" sz="1200" b="1" dirty="0" smtClean="0"/>
              <a:t>. 91 (2003) 262302</a:t>
            </a:r>
            <a:endParaRPr lang="en-IN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98451" y="5282913"/>
            <a:ext cx="209700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Poster – Y. Yang (305)</a:t>
            </a:r>
            <a:endParaRPr lang="en-IN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7459668" y="4430570"/>
          <a:ext cx="169862" cy="288925"/>
        </p:xfrm>
        <a:graphic>
          <a:graphicData uri="http://schemas.openxmlformats.org/presentationml/2006/ole">
            <p:oleObj spid="_x0000_s69634" name="Equation" r:id="rId6" imgW="139680" imgH="21564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72830" y="2964873"/>
            <a:ext cx="181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STAR Preliminary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2830" y="4719495"/>
            <a:ext cx="181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STAR Preliminary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83232" y="4719495"/>
            <a:ext cx="181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STAR Preliminary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83232" y="1330036"/>
            <a:ext cx="181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STAR Preliminary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246257"/>
            <a:ext cx="5796510" cy="117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546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0897" y="858189"/>
            <a:ext cx="771096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Proton femtoscopy  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 smtClean="0"/>
              <a:t> BES measurements shows source size increases with </a:t>
            </a:r>
            <a:r>
              <a:rPr lang="en-US" sz="1700" dirty="0" smtClean="0">
                <a:sym typeface="Symbol"/>
              </a:rPr>
              <a:t></a:t>
            </a:r>
            <a:r>
              <a:rPr lang="en-US" sz="1700" dirty="0" smtClean="0"/>
              <a:t>s</a:t>
            </a:r>
            <a:r>
              <a:rPr lang="en-US" sz="1700" baseline="-25000" dirty="0" smtClean="0"/>
              <a:t>NN</a:t>
            </a:r>
            <a:r>
              <a:rPr lang="en-US" sz="1700" dirty="0" smtClean="0"/>
              <a:t> and for more central collisions 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 smtClean="0"/>
              <a:t> Measurement of homogeneity length for deuteron through coalescence agrees well with the proton femtoscopy measurements</a:t>
            </a:r>
          </a:p>
          <a:p>
            <a:endParaRPr lang="en-US" sz="1700" dirty="0" smtClean="0"/>
          </a:p>
          <a:p>
            <a:r>
              <a:rPr lang="en-US" sz="1700" dirty="0" smtClean="0">
                <a:sym typeface="Symbol"/>
              </a:rPr>
              <a:t>Systematic of nucleon-</a:t>
            </a:r>
            <a:r>
              <a:rPr lang="en-US" sz="1700" dirty="0" err="1" smtClean="0">
                <a:sym typeface="Symbol"/>
              </a:rPr>
              <a:t>hyperon</a:t>
            </a:r>
            <a:r>
              <a:rPr lang="en-US" sz="1700" dirty="0" smtClean="0">
                <a:sym typeface="Symbol"/>
              </a:rPr>
              <a:t> </a:t>
            </a:r>
            <a:r>
              <a:rPr lang="en-US" sz="1700" dirty="0" err="1" smtClean="0">
                <a:sym typeface="Symbol"/>
              </a:rPr>
              <a:t>femtoscopy</a:t>
            </a:r>
            <a:r>
              <a:rPr lang="en-US" sz="1700" dirty="0" smtClean="0">
                <a:sym typeface="Symbol"/>
              </a:rPr>
              <a:t> suggests strong baryon-strangeness correlations as compared to baryon-baryon correlations</a:t>
            </a:r>
            <a:endParaRPr lang="en-US" sz="1700" dirty="0" smtClean="0"/>
          </a:p>
          <a:p>
            <a:endParaRPr lang="en-US" sz="1700" dirty="0" smtClean="0"/>
          </a:p>
          <a:p>
            <a:r>
              <a:rPr lang="en-US" sz="1700" dirty="0" smtClean="0">
                <a:sym typeface="Symbol"/>
              </a:rPr>
              <a:t>-  correlation 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 smtClean="0">
                <a:sym typeface="Symbol"/>
              </a:rPr>
              <a:t> Attractive  interaction  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 smtClean="0">
                <a:sym typeface="Symbol"/>
              </a:rPr>
              <a:t> Current fit from different potential models to data gives indication towards non-existence of  bound H-dibaryon</a:t>
            </a:r>
          </a:p>
          <a:p>
            <a:pPr lvl="1"/>
            <a:endParaRPr lang="en-US" sz="1700" dirty="0" smtClean="0">
              <a:sym typeface="Symbol"/>
            </a:endParaRPr>
          </a:p>
          <a:p>
            <a:r>
              <a:rPr lang="en-US" sz="1700" dirty="0" smtClean="0">
                <a:sym typeface="Symbol"/>
              </a:rPr>
              <a:t>Azimuthal HBT </a:t>
            </a:r>
            <a:r>
              <a:rPr lang="en-US" sz="1700" dirty="0" smtClean="0"/>
              <a:t>  </a:t>
            </a:r>
          </a:p>
          <a:p>
            <a:pPr lvl="1">
              <a:buFont typeface="Wingdings" pitchFamily="2" charset="2"/>
              <a:buChar char="Ø"/>
            </a:pPr>
            <a:r>
              <a:rPr lang="en-IN" sz="1700" dirty="0" smtClean="0"/>
              <a:t> A monotonic decrease in the freeze-out eccentricity with increasing collision energy </a:t>
            </a:r>
            <a:r>
              <a:rPr lang="en-IN" sz="1700" dirty="0" smtClean="0">
                <a:sym typeface="Symbol"/>
              </a:rPr>
              <a:t>from </a:t>
            </a:r>
            <a:r>
              <a:rPr lang="en-IN" sz="1700" dirty="0" smtClean="0"/>
              <a:t>7.7 – 200 </a:t>
            </a:r>
            <a:r>
              <a:rPr lang="en-IN" sz="1700" dirty="0" err="1" smtClean="0"/>
              <a:t>GeV</a:t>
            </a:r>
            <a:endParaRPr lang="en-IN" sz="1700" dirty="0" smtClean="0"/>
          </a:p>
          <a:p>
            <a:pPr>
              <a:buFont typeface="Wingdings" pitchFamily="2" charset="2"/>
              <a:buChar char="Ø"/>
            </a:pPr>
            <a:endParaRPr lang="en-US" sz="1700" dirty="0" smtClean="0"/>
          </a:p>
          <a:p>
            <a:r>
              <a:rPr lang="en-US" sz="1700" dirty="0" smtClean="0">
                <a:sym typeface="Symbol"/>
              </a:rPr>
              <a:t>-K correlation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 smtClean="0">
                <a:sym typeface="Symbol"/>
              </a:rPr>
              <a:t> -K emission asymmetry observed in </a:t>
            </a:r>
            <a:r>
              <a:rPr lang="en-US" sz="1700" dirty="0" err="1" smtClean="0">
                <a:sym typeface="Symbol"/>
              </a:rPr>
              <a:t>Au+Au</a:t>
            </a:r>
            <a:r>
              <a:rPr lang="en-US" sz="1700" dirty="0" smtClean="0">
                <a:sym typeface="Symbol"/>
              </a:rPr>
              <a:t> collisions at s</a:t>
            </a:r>
            <a:r>
              <a:rPr lang="en-US" sz="1700" baseline="-25000" dirty="0" smtClean="0">
                <a:sym typeface="Symbol"/>
              </a:rPr>
              <a:t>NN</a:t>
            </a:r>
            <a:r>
              <a:rPr lang="en-US" sz="1700" dirty="0" smtClean="0">
                <a:sym typeface="Symbol"/>
              </a:rPr>
              <a:t> = 200 </a:t>
            </a:r>
            <a:r>
              <a:rPr lang="en-US" sz="1700" dirty="0" err="1" smtClean="0">
                <a:sym typeface="Symbol"/>
              </a:rPr>
              <a:t>GeV</a:t>
            </a:r>
            <a:r>
              <a:rPr lang="en-US" sz="1700" dirty="0" smtClean="0">
                <a:sym typeface="Symbol"/>
              </a:rPr>
              <a:t> </a:t>
            </a:r>
            <a:endParaRPr lang="en-IN" sz="1700" dirty="0" smtClean="0"/>
          </a:p>
          <a:p>
            <a:pPr lvl="1">
              <a:buFont typeface="Wingdings" pitchFamily="2" charset="2"/>
              <a:buChar char="Ø"/>
            </a:pPr>
            <a:endParaRPr lang="en-IN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4536" y="1498857"/>
            <a:ext cx="76188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Tx/>
              <a:buChar char="•"/>
            </a:pPr>
            <a:r>
              <a:rPr lang="en-US" sz="2400" dirty="0" smtClean="0"/>
              <a:t>Systematic baryon probes (</a:t>
            </a:r>
            <a:r>
              <a:rPr lang="en-US" sz="2400" dirty="0"/>
              <a:t>√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NN</a:t>
            </a:r>
            <a:r>
              <a:rPr lang="en-US" sz="2400" dirty="0" smtClean="0"/>
              <a:t>=7.7 - </a:t>
            </a:r>
            <a:r>
              <a:rPr lang="en-US" sz="2400" dirty="0"/>
              <a:t>200 </a:t>
            </a:r>
            <a:r>
              <a:rPr lang="en-US" sz="2400" dirty="0" err="1" smtClean="0"/>
              <a:t>GeV</a:t>
            </a:r>
            <a:r>
              <a:rPr lang="en-US" sz="2400" dirty="0" smtClean="0"/>
              <a:t>)</a:t>
            </a:r>
          </a:p>
          <a:p>
            <a:pPr marL="742950" lvl="1" indent="-285750">
              <a:buFontTx/>
              <a:buChar char="•"/>
            </a:pPr>
            <a:r>
              <a:rPr lang="en-US" sz="2400" dirty="0" smtClean="0"/>
              <a:t>p-p femtoscopy and homogeneity length for deuteron</a:t>
            </a:r>
            <a:endParaRPr lang="en-US" sz="2400" dirty="0"/>
          </a:p>
          <a:p>
            <a:pPr marL="742950" lvl="1" indent="-285750">
              <a:buFontTx/>
              <a:buChar char="•"/>
            </a:pPr>
            <a:r>
              <a:rPr lang="en-US" sz="2400" dirty="0" smtClean="0"/>
              <a:t>p-</a:t>
            </a:r>
            <a:r>
              <a:rPr lang="en-US" sz="2400" dirty="0" smtClean="0">
                <a:sym typeface="Symbol"/>
              </a:rPr>
              <a:t></a:t>
            </a:r>
            <a:r>
              <a:rPr lang="en-US" sz="2400" dirty="0" smtClean="0"/>
              <a:t> femtoscopy</a:t>
            </a:r>
          </a:p>
          <a:p>
            <a:pPr marL="742950" lvl="1" indent="-285750">
              <a:buFontTx/>
              <a:buChar char="•"/>
            </a:pPr>
            <a:r>
              <a:rPr lang="en-US" sz="2400" dirty="0" smtClean="0"/>
              <a:t>Spatial correlations – coalescence connection </a:t>
            </a:r>
          </a:p>
          <a:p>
            <a:pPr marL="1200150" lvl="2" indent="-285750"/>
            <a:r>
              <a:rPr lang="en-US" sz="2400" dirty="0" smtClean="0"/>
              <a:t> p-n-</a:t>
            </a:r>
            <a:r>
              <a:rPr lang="en-US" sz="2400" dirty="0" smtClean="0">
                <a:sym typeface="Symbol"/>
              </a:rPr>
              <a:t></a:t>
            </a:r>
            <a:r>
              <a:rPr lang="en-US" sz="2400" dirty="0" smtClean="0"/>
              <a:t> (coalescence into </a:t>
            </a:r>
            <a:r>
              <a:rPr lang="en-US" sz="2400" dirty="0" err="1"/>
              <a:t>hypertriton</a:t>
            </a:r>
            <a:r>
              <a:rPr lang="en-US" sz="2400" dirty="0"/>
              <a:t> </a:t>
            </a:r>
            <a:r>
              <a:rPr lang="en-US" sz="2400" dirty="0" smtClean="0"/>
              <a:t>)</a:t>
            </a:r>
          </a:p>
          <a:p>
            <a:pPr marL="742950" lvl="1" indent="-285750">
              <a:buFontTx/>
              <a:buChar char="•"/>
            </a:pPr>
            <a:r>
              <a:rPr lang="en-US" sz="2400" dirty="0" smtClean="0">
                <a:sym typeface="Symbol"/>
              </a:rPr>
              <a:t>-</a:t>
            </a:r>
            <a:r>
              <a:rPr lang="en-US" sz="2400" dirty="0" smtClean="0"/>
              <a:t> correlations</a:t>
            </a:r>
          </a:p>
          <a:p>
            <a:endParaRPr lang="en-US" sz="2400" dirty="0" smtClean="0"/>
          </a:p>
          <a:p>
            <a:pPr marL="285750" lvl="1" indent="-285750">
              <a:buFontTx/>
              <a:buChar char="•"/>
            </a:pPr>
            <a:r>
              <a:rPr lang="en-US" sz="2400" dirty="0" smtClean="0"/>
              <a:t> Latest results on </a:t>
            </a:r>
          </a:p>
          <a:p>
            <a:pPr marL="742950" lvl="2" indent="-285750">
              <a:buFontTx/>
              <a:buChar char="•"/>
            </a:pPr>
            <a:r>
              <a:rPr lang="en-US" sz="2400" dirty="0" smtClean="0"/>
              <a:t>Azimuthal HBT </a:t>
            </a:r>
          </a:p>
          <a:p>
            <a:pPr marL="742950" lvl="1" indent="-285750">
              <a:buFontTx/>
              <a:buChar char="•"/>
            </a:pPr>
            <a:r>
              <a:rPr lang="en-US" sz="2400" dirty="0" smtClean="0">
                <a:sym typeface="Symbol"/>
              </a:rPr>
              <a:t>-K correlations</a:t>
            </a:r>
            <a:endParaRPr lang="en-US" sz="2400" dirty="0" smtClean="0"/>
          </a:p>
          <a:p>
            <a:pPr marL="285750" indent="-285750">
              <a:buFontTx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8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 lIns="82945" tIns="41473" rIns="82945" bIns="41473"/>
          <a:lstStyle/>
          <a:p>
            <a:pPr lvl="0"/>
            <a:r>
              <a:rPr lang="en-US" smtClean="0"/>
              <a:t>Quark Matter 2011 - Annecy, France</a:t>
            </a:r>
            <a:endParaRPr lang="en-US"/>
          </a:p>
        </p:txBody>
      </p:sp>
      <p:sp>
        <p:nvSpPr>
          <p:cNvPr id="5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F1A4681-6323-4713-953E-DD3702485CD5}" type="slidenum">
              <a:rPr/>
              <a:pPr lvl="0"/>
              <a:t>20</a:t>
            </a:fld>
            <a:endParaRPr lang="en-US"/>
          </a:p>
        </p:txBody>
      </p:sp>
      <p:sp>
        <p:nvSpPr>
          <p:cNvPr id="53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lvl="0"/>
            <a:r>
              <a:rPr lang="en-US" smtClean="0"/>
              <a:t>Christopher Anson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7360" y="228610"/>
            <a:ext cx="8709120" cy="44970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US" sz="2500" b="1" dirty="0">
                <a:solidFill>
                  <a:srgbClr val="000080"/>
                </a:solidFill>
                <a:latin typeface="Arial" pitchFamily="18"/>
                <a:ea typeface="SimSun" pitchFamily="2"/>
                <a:cs typeface="Mangal" pitchFamily="2"/>
              </a:rPr>
              <a:t>Event plane resolution and finite angular bins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8258" y="829527"/>
            <a:ext cx="3525120" cy="1881584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2000" u="sng" dirty="0">
                <a:latin typeface="Arial" pitchFamily="18"/>
                <a:ea typeface="SimSun" pitchFamily="2"/>
                <a:cs typeface="Mangal" pitchFamily="2"/>
              </a:rPr>
              <a:t>Oscillations reduced by</a:t>
            </a:r>
          </a:p>
          <a:p>
            <a:pPr hangingPunct="0"/>
            <a:r>
              <a:rPr lang="en-US" sz="2000" dirty="0">
                <a:latin typeface="Arial" pitchFamily="18"/>
                <a:ea typeface="SimSun" pitchFamily="2"/>
                <a:cs typeface="Mangal" pitchFamily="2"/>
              </a:rPr>
              <a:t>reaction plane resolution</a:t>
            </a:r>
          </a:p>
          <a:p>
            <a:pPr hangingPunct="0"/>
            <a:endParaRPr lang="en-US" sz="2000" dirty="0">
              <a:latin typeface="Arial" pitchFamily="18"/>
              <a:ea typeface="SimSun" pitchFamily="2"/>
              <a:cs typeface="Mangal" pitchFamily="2"/>
            </a:endParaRPr>
          </a:p>
          <a:p>
            <a:pPr hangingPunct="0">
              <a:lnSpc>
                <a:spcPct val="200000"/>
              </a:lnSpc>
            </a:pPr>
            <a:r>
              <a:rPr lang="en-US" sz="2000" dirty="0">
                <a:latin typeface="Arial" pitchFamily="18"/>
                <a:ea typeface="SimSun" pitchFamily="2"/>
                <a:cs typeface="Mangal" pitchFamily="2"/>
              </a:rPr>
              <a:t>and finite angular bins</a:t>
            </a:r>
          </a:p>
          <a:p>
            <a:pPr hangingPunct="0">
              <a:buNone/>
            </a:pPr>
            <a:endParaRPr lang="en-US" sz="2000" u="sng" dirty="0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4560" y="6134907"/>
            <a:ext cx="1451520" cy="1610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500" dirty="0">
                <a:latin typeface="Arial" pitchFamily="18"/>
                <a:ea typeface="SimSun" pitchFamily="2"/>
                <a:cs typeface="Mangal" pitchFamily="2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7609296" y="564340"/>
            <a:ext cx="1492012" cy="12909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32806" y="1659707"/>
            <a:ext cx="829440" cy="34789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b="1" dirty="0">
                <a:latin typeface="Arial" pitchFamily="18"/>
                <a:ea typeface="SimSun" pitchFamily="2"/>
                <a:cs typeface="Mangal" pitchFamily="2"/>
              </a:rPr>
              <a:t>135</a:t>
            </a:r>
            <a:r>
              <a:rPr lang="en-US" b="1" baseline="30000" dirty="0">
                <a:latin typeface="Arial" pitchFamily="18"/>
                <a:ea typeface="SimSun" pitchFamily="2"/>
                <a:cs typeface="Mangal" pitchFamily="2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7805" y="6081674"/>
            <a:ext cx="2695680" cy="31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SimSun" pitchFamily="2"/>
                <a:cs typeface="Mangal" pitchFamily="2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6639" y="3285450"/>
            <a:ext cx="3732480" cy="5600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US" sz="1600" b="1" dirty="0">
                <a:latin typeface="Arial" pitchFamily="18"/>
                <a:ea typeface="SimSun" pitchFamily="2"/>
                <a:cs typeface="Mangal" pitchFamily="2"/>
              </a:rPr>
              <a:t> Reaction Plane resolution vs. Centrality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4769280" y="3318108"/>
            <a:ext cx="4147200" cy="2903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526124" y="5631965"/>
            <a:ext cx="1952776" cy="321034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US" sz="1600" b="1" dirty="0">
                <a:solidFill>
                  <a:srgbClr val="FF0000"/>
                </a:solidFill>
                <a:latin typeface="Arial" pitchFamily="18"/>
                <a:ea typeface="SimSun" pitchFamily="2"/>
                <a:cs typeface="Mangal" pitchFamily="2"/>
              </a:rPr>
              <a:t>STAR preliminary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4560" y="6114332"/>
            <a:ext cx="1658880" cy="31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SimSun" pitchFamily="2"/>
                <a:cs typeface="Mangal" pitchFamily="2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9023" y="664601"/>
            <a:ext cx="3973148" cy="5391927"/>
            <a:chOff x="759600" y="732599"/>
            <a:chExt cx="4380120" cy="5943601"/>
          </a:xfrm>
        </p:grpSpPr>
        <p:sp>
          <p:nvSpPr>
            <p:cNvPr id="13" name="Freeform 12"/>
            <p:cNvSpPr/>
            <p:nvPr/>
          </p:nvSpPr>
          <p:spPr>
            <a:xfrm>
              <a:off x="1475280" y="1201679"/>
              <a:ext cx="2882160" cy="5005440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gradFill>
              <a:gsLst>
                <a:gs pos="0">
                  <a:srgbClr val="CCCCCC"/>
                </a:gs>
                <a:gs pos="100000">
                  <a:srgbClr val="333333"/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SimSun" pitchFamily="2"/>
                <a:cs typeface="Mangal" pitchFamily="2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541880" y="4642920"/>
              <a:ext cx="2815560" cy="2033280"/>
              <a:chOff x="1541880" y="4642920"/>
              <a:chExt cx="2815560" cy="203328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41880" y="4642920"/>
                <a:ext cx="2815560" cy="2033280"/>
                <a:chOff x="1541880" y="4642920"/>
                <a:chExt cx="2815560" cy="2033280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5">
                  <a:alphaModFix/>
                  <a:lum/>
                </a:blip>
                <a:srcRect/>
                <a:stretch>
                  <a:fillRect/>
                </a:stretch>
              </p:blipFill>
              <p:spPr>
                <a:xfrm>
                  <a:off x="1541880" y="4642920"/>
                  <a:ext cx="2815560" cy="203328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3691800" y="4678560"/>
                  <a:ext cx="614520" cy="6361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sz="1600" dirty="0">
                    <a:latin typeface="Arial" pitchFamily="18"/>
                    <a:ea typeface="SimSun" pitchFamily="2"/>
                    <a:cs typeface="Mangal" pitchFamily="2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449880" y="4678920"/>
                  <a:ext cx="293400" cy="18756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sz="1600" dirty="0">
                    <a:latin typeface="Arial" pitchFamily="18"/>
                    <a:ea typeface="SimSun" pitchFamily="2"/>
                    <a:cs typeface="Mangal" pitchFamily="2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281400" y="4686480"/>
                  <a:ext cx="292680" cy="90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sz="1600" dirty="0">
                    <a:latin typeface="Arial" pitchFamily="18"/>
                    <a:ea typeface="SimSun" pitchFamily="2"/>
                    <a:cs typeface="Mangal" pitchFamily="2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305520" y="4702320"/>
                  <a:ext cx="292680" cy="896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sz="1600" dirty="0">
                    <a:latin typeface="Arial" pitchFamily="18"/>
                    <a:ea typeface="SimSun" pitchFamily="2"/>
                    <a:cs typeface="Mangal" pitchFamily="2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272759" y="4678920"/>
                  <a:ext cx="293400" cy="896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sz="1600" dirty="0">
                    <a:latin typeface="Arial" pitchFamily="18"/>
                    <a:ea typeface="SimSun" pitchFamily="2"/>
                    <a:cs typeface="Mangal" pitchFamily="2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385800" y="4748040"/>
                  <a:ext cx="293040" cy="90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  <a:prstDash val="solid"/>
                </a:ln>
              </p:spPr>
              <p:txBody>
                <a:bodyPr vert="horz" lIns="90000" tIns="45000" rIns="90000" bIns="45000" anchor="ctr" anchorCtr="1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sz="1600" dirty="0">
                    <a:latin typeface="Arial" pitchFamily="18"/>
                    <a:ea typeface="SimSun" pitchFamily="2"/>
                    <a:cs typeface="Mangal" pitchFamily="2"/>
                  </a:endParaRPr>
                </a:p>
              </p:txBody>
            </p:sp>
          </p:grpSp>
          <p:sp>
            <p:nvSpPr>
              <p:cNvPr id="23" name="Freeform 22"/>
              <p:cNvSpPr/>
              <p:nvPr/>
            </p:nvSpPr>
            <p:spPr>
              <a:xfrm>
                <a:off x="3512879" y="5592240"/>
                <a:ext cx="119520" cy="1368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vert="horz" lIns="90000" tIns="45000" rIns="90000" bIns="45000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sz="1600" dirty="0">
                  <a:latin typeface="Arial" pitchFamily="18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2888639" y="4683960"/>
                <a:ext cx="119520" cy="1368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vert="horz" lIns="90000" tIns="45000" rIns="90000" bIns="45000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sz="1600" dirty="0">
                  <a:latin typeface="Arial" pitchFamily="18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499559" y="5566680"/>
                <a:ext cx="154800" cy="187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11464"/>
                  <a:gd name="f8" fmla="val 4340"/>
                  <a:gd name="f9" fmla="val 9722"/>
                  <a:gd name="f10" fmla="val 1887"/>
                  <a:gd name="f11" fmla="val 8548"/>
                  <a:gd name="f12" fmla="val 6383"/>
                  <a:gd name="f13" fmla="val 4503"/>
                  <a:gd name="f14" fmla="val 3626"/>
                  <a:gd name="f15" fmla="val 5373"/>
                  <a:gd name="f16" fmla="val 7816"/>
                  <a:gd name="f17" fmla="val 1174"/>
                  <a:gd name="f18" fmla="val 8270"/>
                  <a:gd name="f19" fmla="val 3934"/>
                  <a:gd name="f20" fmla="val 11592"/>
                  <a:gd name="f21" fmla="val 12875"/>
                  <a:gd name="f22" fmla="val 3329"/>
                  <a:gd name="f23" fmla="val 15372"/>
                  <a:gd name="f24" fmla="val 1283"/>
                  <a:gd name="f25" fmla="val 17824"/>
                  <a:gd name="f26" fmla="val 4804"/>
                  <a:gd name="f27" fmla="val 18239"/>
                  <a:gd name="f28" fmla="val 4918"/>
                  <a:gd name="f29" fmla="val 7525"/>
                  <a:gd name="f30" fmla="val 18125"/>
                  <a:gd name="f31" fmla="val 8698"/>
                  <a:gd name="f32" fmla="val 19712"/>
                  <a:gd name="f33" fmla="val 9871"/>
                  <a:gd name="f34" fmla="val 17371"/>
                  <a:gd name="f35" fmla="val 11614"/>
                  <a:gd name="f36" fmla="val 18844"/>
                  <a:gd name="f37" fmla="val 12178"/>
                  <a:gd name="f38" fmla="val 15937"/>
                  <a:gd name="f39" fmla="val 14943"/>
                  <a:gd name="f40" fmla="val 14640"/>
                  <a:gd name="f41" fmla="val 14348"/>
                  <a:gd name="f42" fmla="val 18878"/>
                  <a:gd name="f43" fmla="val 15632"/>
                  <a:gd name="f44" fmla="val 16382"/>
                  <a:gd name="f45" fmla="val 12311"/>
                  <a:gd name="f46" fmla="val 18270"/>
                  <a:gd name="f47" fmla="val 11292"/>
                  <a:gd name="f48" fmla="val 16986"/>
                  <a:gd name="f49" fmla="val 9404"/>
                  <a:gd name="f50" fmla="val 6646"/>
                  <a:gd name="f51" fmla="val 6533"/>
                  <a:gd name="f52" fmla="val 18005"/>
                  <a:gd name="f53" fmla="val 3172"/>
                  <a:gd name="f54" fmla="val 14524"/>
                  <a:gd name="f55" fmla="val 5778"/>
                  <a:gd name="f56" fmla="val 14789"/>
                  <a:gd name="f57" fmla="+- 0 0 0"/>
                  <a:gd name="f58" fmla="*/ f3 1 21600"/>
                  <a:gd name="f59" fmla="*/ f4 1 21600"/>
                  <a:gd name="f60" fmla="*/ f57 f0 1"/>
                  <a:gd name="f61" fmla="*/ 5400 f58 1"/>
                  <a:gd name="f62" fmla="*/ 14160 f58 1"/>
                  <a:gd name="f63" fmla="*/ 15290 f59 1"/>
                  <a:gd name="f64" fmla="*/ 6570 f59 1"/>
                  <a:gd name="f65" fmla="*/ 9722 f58 1"/>
                  <a:gd name="f66" fmla="*/ 1887 f59 1"/>
                  <a:gd name="f67" fmla="*/ f60 1 f2"/>
                  <a:gd name="f68" fmla="*/ 0 f58 1"/>
                  <a:gd name="f69" fmla="*/ 12875 f59 1"/>
                  <a:gd name="f70" fmla="*/ 11614 f58 1"/>
                  <a:gd name="f71" fmla="*/ 18844 f59 1"/>
                  <a:gd name="f72" fmla="*/ 21600 f58 1"/>
                  <a:gd name="f73" fmla="*/ 6646 f59 1"/>
                  <a:gd name="f74" fmla="+- f67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4">
                    <a:pos x="f65" y="f66"/>
                  </a:cxn>
                  <a:cxn ang="f74">
                    <a:pos x="f68" y="f69"/>
                  </a:cxn>
                  <a:cxn ang="f74">
                    <a:pos x="f70" y="f71"/>
                  </a:cxn>
                  <a:cxn ang="f74">
                    <a:pos x="f72" y="f73"/>
                  </a:cxn>
                </a:cxnLst>
                <a:rect l="f61" t="f64" r="f62" b="f63"/>
                <a:pathLst>
                  <a:path w="21600" h="21600">
                    <a:moveTo>
                      <a:pt x="f7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5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6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34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6" y="f50"/>
                    </a:lnTo>
                    <a:lnTo>
                      <a:pt x="f44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"/>
                    </a:lnTo>
                    <a:lnTo>
                      <a:pt x="f7" y="f8"/>
                    </a:lnTo>
                    <a:close/>
                  </a:path>
                </a:pathLst>
              </a:custGeom>
              <a:solidFill>
                <a:srgbClr val="00008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sz="1600" dirty="0">
                  <a:latin typeface="Arial" pitchFamily="18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877840" y="4671000"/>
                <a:ext cx="155160" cy="203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11464"/>
                  <a:gd name="f8" fmla="val 4340"/>
                  <a:gd name="f9" fmla="val 9722"/>
                  <a:gd name="f10" fmla="val 1887"/>
                  <a:gd name="f11" fmla="val 8548"/>
                  <a:gd name="f12" fmla="val 6383"/>
                  <a:gd name="f13" fmla="val 4503"/>
                  <a:gd name="f14" fmla="val 3626"/>
                  <a:gd name="f15" fmla="val 5373"/>
                  <a:gd name="f16" fmla="val 7816"/>
                  <a:gd name="f17" fmla="val 1174"/>
                  <a:gd name="f18" fmla="val 8270"/>
                  <a:gd name="f19" fmla="val 3934"/>
                  <a:gd name="f20" fmla="val 11592"/>
                  <a:gd name="f21" fmla="val 12875"/>
                  <a:gd name="f22" fmla="val 3329"/>
                  <a:gd name="f23" fmla="val 15372"/>
                  <a:gd name="f24" fmla="val 1283"/>
                  <a:gd name="f25" fmla="val 17824"/>
                  <a:gd name="f26" fmla="val 4804"/>
                  <a:gd name="f27" fmla="val 18239"/>
                  <a:gd name="f28" fmla="val 4918"/>
                  <a:gd name="f29" fmla="val 7525"/>
                  <a:gd name="f30" fmla="val 18125"/>
                  <a:gd name="f31" fmla="val 8698"/>
                  <a:gd name="f32" fmla="val 19712"/>
                  <a:gd name="f33" fmla="val 9871"/>
                  <a:gd name="f34" fmla="val 17371"/>
                  <a:gd name="f35" fmla="val 11614"/>
                  <a:gd name="f36" fmla="val 18844"/>
                  <a:gd name="f37" fmla="val 12178"/>
                  <a:gd name="f38" fmla="val 15937"/>
                  <a:gd name="f39" fmla="val 14943"/>
                  <a:gd name="f40" fmla="val 14640"/>
                  <a:gd name="f41" fmla="val 14348"/>
                  <a:gd name="f42" fmla="val 18878"/>
                  <a:gd name="f43" fmla="val 15632"/>
                  <a:gd name="f44" fmla="val 16382"/>
                  <a:gd name="f45" fmla="val 12311"/>
                  <a:gd name="f46" fmla="val 18270"/>
                  <a:gd name="f47" fmla="val 11292"/>
                  <a:gd name="f48" fmla="val 16986"/>
                  <a:gd name="f49" fmla="val 9404"/>
                  <a:gd name="f50" fmla="val 6646"/>
                  <a:gd name="f51" fmla="val 6533"/>
                  <a:gd name="f52" fmla="val 18005"/>
                  <a:gd name="f53" fmla="val 3172"/>
                  <a:gd name="f54" fmla="val 14524"/>
                  <a:gd name="f55" fmla="val 5778"/>
                  <a:gd name="f56" fmla="val 14789"/>
                  <a:gd name="f57" fmla="+- 0 0 0"/>
                  <a:gd name="f58" fmla="*/ f3 1 21600"/>
                  <a:gd name="f59" fmla="*/ f4 1 21600"/>
                  <a:gd name="f60" fmla="*/ f57 f0 1"/>
                  <a:gd name="f61" fmla="*/ 5400 f58 1"/>
                  <a:gd name="f62" fmla="*/ 14160 f58 1"/>
                  <a:gd name="f63" fmla="*/ 15290 f59 1"/>
                  <a:gd name="f64" fmla="*/ 6570 f59 1"/>
                  <a:gd name="f65" fmla="*/ 9722 f58 1"/>
                  <a:gd name="f66" fmla="*/ 1887 f59 1"/>
                  <a:gd name="f67" fmla="*/ f60 1 f2"/>
                  <a:gd name="f68" fmla="*/ 0 f58 1"/>
                  <a:gd name="f69" fmla="*/ 12875 f59 1"/>
                  <a:gd name="f70" fmla="*/ 11614 f58 1"/>
                  <a:gd name="f71" fmla="*/ 18844 f59 1"/>
                  <a:gd name="f72" fmla="*/ 21600 f58 1"/>
                  <a:gd name="f73" fmla="*/ 6646 f59 1"/>
                  <a:gd name="f74" fmla="+- f67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4">
                    <a:pos x="f65" y="f66"/>
                  </a:cxn>
                  <a:cxn ang="f74">
                    <a:pos x="f68" y="f69"/>
                  </a:cxn>
                  <a:cxn ang="f74">
                    <a:pos x="f70" y="f71"/>
                  </a:cxn>
                  <a:cxn ang="f74">
                    <a:pos x="f72" y="f73"/>
                  </a:cxn>
                </a:cxnLst>
                <a:rect l="f61" t="f64" r="f62" b="f63"/>
                <a:pathLst>
                  <a:path w="21600" h="21600">
                    <a:moveTo>
                      <a:pt x="f7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5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6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34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6" y="f50"/>
                    </a:lnTo>
                    <a:lnTo>
                      <a:pt x="f44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"/>
                    </a:lnTo>
                    <a:lnTo>
                      <a:pt x="f7" y="f8"/>
                    </a:lnTo>
                    <a:close/>
                  </a:path>
                </a:pathLst>
              </a:custGeom>
              <a:solidFill>
                <a:srgbClr val="80008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sz="1600" dirty="0">
                  <a:latin typeface="Arial" pitchFamily="18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269440" y="5592240"/>
                <a:ext cx="119520" cy="13680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vert="horz" lIns="90000" tIns="45000" rIns="90000" bIns="45000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sz="1600" dirty="0">
                  <a:latin typeface="Arial" pitchFamily="18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642319" y="6498720"/>
                <a:ext cx="119160" cy="13644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vert="horz" lIns="90000" tIns="45000" rIns="90000" bIns="45000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sz="1600" dirty="0">
                  <a:latin typeface="Arial" pitchFamily="18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630800" y="6454800"/>
                <a:ext cx="154440" cy="203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11464"/>
                  <a:gd name="f8" fmla="val 4340"/>
                  <a:gd name="f9" fmla="val 9722"/>
                  <a:gd name="f10" fmla="val 1887"/>
                  <a:gd name="f11" fmla="val 8548"/>
                  <a:gd name="f12" fmla="val 6383"/>
                  <a:gd name="f13" fmla="val 4503"/>
                  <a:gd name="f14" fmla="val 3626"/>
                  <a:gd name="f15" fmla="val 5373"/>
                  <a:gd name="f16" fmla="val 7816"/>
                  <a:gd name="f17" fmla="val 1174"/>
                  <a:gd name="f18" fmla="val 8270"/>
                  <a:gd name="f19" fmla="val 3934"/>
                  <a:gd name="f20" fmla="val 11592"/>
                  <a:gd name="f21" fmla="val 12875"/>
                  <a:gd name="f22" fmla="val 3329"/>
                  <a:gd name="f23" fmla="val 15372"/>
                  <a:gd name="f24" fmla="val 1283"/>
                  <a:gd name="f25" fmla="val 17824"/>
                  <a:gd name="f26" fmla="val 4804"/>
                  <a:gd name="f27" fmla="val 18239"/>
                  <a:gd name="f28" fmla="val 4918"/>
                  <a:gd name="f29" fmla="val 7525"/>
                  <a:gd name="f30" fmla="val 18125"/>
                  <a:gd name="f31" fmla="val 8698"/>
                  <a:gd name="f32" fmla="val 19712"/>
                  <a:gd name="f33" fmla="val 9871"/>
                  <a:gd name="f34" fmla="val 17371"/>
                  <a:gd name="f35" fmla="val 11614"/>
                  <a:gd name="f36" fmla="val 18844"/>
                  <a:gd name="f37" fmla="val 12178"/>
                  <a:gd name="f38" fmla="val 15937"/>
                  <a:gd name="f39" fmla="val 14943"/>
                  <a:gd name="f40" fmla="val 14640"/>
                  <a:gd name="f41" fmla="val 14348"/>
                  <a:gd name="f42" fmla="val 18878"/>
                  <a:gd name="f43" fmla="val 15632"/>
                  <a:gd name="f44" fmla="val 16382"/>
                  <a:gd name="f45" fmla="val 12311"/>
                  <a:gd name="f46" fmla="val 18270"/>
                  <a:gd name="f47" fmla="val 11292"/>
                  <a:gd name="f48" fmla="val 16986"/>
                  <a:gd name="f49" fmla="val 9404"/>
                  <a:gd name="f50" fmla="val 6646"/>
                  <a:gd name="f51" fmla="val 6533"/>
                  <a:gd name="f52" fmla="val 18005"/>
                  <a:gd name="f53" fmla="val 3172"/>
                  <a:gd name="f54" fmla="val 14524"/>
                  <a:gd name="f55" fmla="val 5778"/>
                  <a:gd name="f56" fmla="val 14789"/>
                  <a:gd name="f57" fmla="+- 0 0 0"/>
                  <a:gd name="f58" fmla="*/ f3 1 21600"/>
                  <a:gd name="f59" fmla="*/ f4 1 21600"/>
                  <a:gd name="f60" fmla="*/ f57 f0 1"/>
                  <a:gd name="f61" fmla="*/ 5400 f58 1"/>
                  <a:gd name="f62" fmla="*/ 14160 f58 1"/>
                  <a:gd name="f63" fmla="*/ 15290 f59 1"/>
                  <a:gd name="f64" fmla="*/ 6570 f59 1"/>
                  <a:gd name="f65" fmla="*/ 9722 f58 1"/>
                  <a:gd name="f66" fmla="*/ 1887 f59 1"/>
                  <a:gd name="f67" fmla="*/ f60 1 f2"/>
                  <a:gd name="f68" fmla="*/ 0 f58 1"/>
                  <a:gd name="f69" fmla="*/ 12875 f59 1"/>
                  <a:gd name="f70" fmla="*/ 11614 f58 1"/>
                  <a:gd name="f71" fmla="*/ 18844 f59 1"/>
                  <a:gd name="f72" fmla="*/ 21600 f58 1"/>
                  <a:gd name="f73" fmla="*/ 6646 f59 1"/>
                  <a:gd name="f74" fmla="+- f67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4">
                    <a:pos x="f65" y="f66"/>
                  </a:cxn>
                  <a:cxn ang="f74">
                    <a:pos x="f68" y="f69"/>
                  </a:cxn>
                  <a:cxn ang="f74">
                    <a:pos x="f70" y="f71"/>
                  </a:cxn>
                  <a:cxn ang="f74">
                    <a:pos x="f72" y="f73"/>
                  </a:cxn>
                </a:cxnLst>
                <a:rect l="f61" t="f64" r="f62" b="f63"/>
                <a:pathLst>
                  <a:path w="21600" h="21600">
                    <a:moveTo>
                      <a:pt x="f7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5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6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34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6" y="f50"/>
                    </a:lnTo>
                    <a:lnTo>
                      <a:pt x="f44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"/>
                    </a:lnTo>
                    <a:lnTo>
                      <a:pt x="f7" y="f8"/>
                    </a:lnTo>
                    <a:close/>
                  </a:path>
                </a:pathLst>
              </a:cu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sz="1600" dirty="0">
                  <a:latin typeface="Arial" pitchFamily="18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2250000" y="5551200"/>
                <a:ext cx="155160" cy="203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11464"/>
                  <a:gd name="f8" fmla="val 4340"/>
                  <a:gd name="f9" fmla="val 9722"/>
                  <a:gd name="f10" fmla="val 1887"/>
                  <a:gd name="f11" fmla="val 8548"/>
                  <a:gd name="f12" fmla="val 6383"/>
                  <a:gd name="f13" fmla="val 4503"/>
                  <a:gd name="f14" fmla="val 3626"/>
                  <a:gd name="f15" fmla="val 5373"/>
                  <a:gd name="f16" fmla="val 7816"/>
                  <a:gd name="f17" fmla="val 1174"/>
                  <a:gd name="f18" fmla="val 8270"/>
                  <a:gd name="f19" fmla="val 3934"/>
                  <a:gd name="f20" fmla="val 11592"/>
                  <a:gd name="f21" fmla="val 12875"/>
                  <a:gd name="f22" fmla="val 3329"/>
                  <a:gd name="f23" fmla="val 15372"/>
                  <a:gd name="f24" fmla="val 1283"/>
                  <a:gd name="f25" fmla="val 17824"/>
                  <a:gd name="f26" fmla="val 4804"/>
                  <a:gd name="f27" fmla="val 18239"/>
                  <a:gd name="f28" fmla="val 4918"/>
                  <a:gd name="f29" fmla="val 7525"/>
                  <a:gd name="f30" fmla="val 18125"/>
                  <a:gd name="f31" fmla="val 8698"/>
                  <a:gd name="f32" fmla="val 19712"/>
                  <a:gd name="f33" fmla="val 9871"/>
                  <a:gd name="f34" fmla="val 17371"/>
                  <a:gd name="f35" fmla="val 11614"/>
                  <a:gd name="f36" fmla="val 18844"/>
                  <a:gd name="f37" fmla="val 12178"/>
                  <a:gd name="f38" fmla="val 15937"/>
                  <a:gd name="f39" fmla="val 14943"/>
                  <a:gd name="f40" fmla="val 14640"/>
                  <a:gd name="f41" fmla="val 14348"/>
                  <a:gd name="f42" fmla="val 18878"/>
                  <a:gd name="f43" fmla="val 15632"/>
                  <a:gd name="f44" fmla="val 16382"/>
                  <a:gd name="f45" fmla="val 12311"/>
                  <a:gd name="f46" fmla="val 18270"/>
                  <a:gd name="f47" fmla="val 11292"/>
                  <a:gd name="f48" fmla="val 16986"/>
                  <a:gd name="f49" fmla="val 9404"/>
                  <a:gd name="f50" fmla="val 6646"/>
                  <a:gd name="f51" fmla="val 6533"/>
                  <a:gd name="f52" fmla="val 18005"/>
                  <a:gd name="f53" fmla="val 3172"/>
                  <a:gd name="f54" fmla="val 14524"/>
                  <a:gd name="f55" fmla="val 5778"/>
                  <a:gd name="f56" fmla="val 14789"/>
                  <a:gd name="f57" fmla="+- 0 0 0"/>
                  <a:gd name="f58" fmla="*/ f3 1 21600"/>
                  <a:gd name="f59" fmla="*/ f4 1 21600"/>
                  <a:gd name="f60" fmla="*/ f57 f0 1"/>
                  <a:gd name="f61" fmla="*/ 5400 f58 1"/>
                  <a:gd name="f62" fmla="*/ 14160 f58 1"/>
                  <a:gd name="f63" fmla="*/ 15290 f59 1"/>
                  <a:gd name="f64" fmla="*/ 6570 f59 1"/>
                  <a:gd name="f65" fmla="*/ 9722 f58 1"/>
                  <a:gd name="f66" fmla="*/ 1887 f59 1"/>
                  <a:gd name="f67" fmla="*/ f60 1 f2"/>
                  <a:gd name="f68" fmla="*/ 0 f58 1"/>
                  <a:gd name="f69" fmla="*/ 12875 f59 1"/>
                  <a:gd name="f70" fmla="*/ 11614 f58 1"/>
                  <a:gd name="f71" fmla="*/ 18844 f59 1"/>
                  <a:gd name="f72" fmla="*/ 21600 f58 1"/>
                  <a:gd name="f73" fmla="*/ 6646 f59 1"/>
                  <a:gd name="f74" fmla="+- f67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4">
                    <a:pos x="f65" y="f66"/>
                  </a:cxn>
                  <a:cxn ang="f74">
                    <a:pos x="f68" y="f69"/>
                  </a:cxn>
                  <a:cxn ang="f74">
                    <a:pos x="f70" y="f71"/>
                  </a:cxn>
                  <a:cxn ang="f74">
                    <a:pos x="f72" y="f73"/>
                  </a:cxn>
                </a:cxnLst>
                <a:rect l="f61" t="f64" r="f62" b="f63"/>
                <a:pathLst>
                  <a:path w="21600" h="21600">
                    <a:moveTo>
                      <a:pt x="f7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5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6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34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6" y="f50"/>
                    </a:lnTo>
                    <a:lnTo>
                      <a:pt x="f44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"/>
                    </a:lnTo>
                    <a:lnTo>
                      <a:pt x="f7" y="f8"/>
                    </a:lnTo>
                    <a:close/>
                  </a:path>
                </a:pathLst>
              </a:custGeom>
              <a:solidFill>
                <a:srgbClr val="0080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sz="1600" dirty="0">
                  <a:latin typeface="Arial" pitchFamily="18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134600" y="6498720"/>
                <a:ext cx="119880" cy="136440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il" t="it" r="ir" b="ib"/>
                <a:pathLst>
                  <a:path>
                    <a:moveTo>
                      <a:pt x="l" y="vc"/>
                    </a:moveTo>
                    <a:arcTo wR="wd2" hR="hd2" stAng="cd2" swAng="cd4"/>
                    <a:arcTo wR="wd2" hR="hd2" stAng="3cd4" swAng="cd4"/>
                    <a:arcTo wR="wd2" hR="hd2" stAng="0" swAng="cd4"/>
                    <a:arcTo wR="wd2" hR="hd2" stAng="cd4" swAng="cd4"/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vert="horz" lIns="90000" tIns="45000" rIns="90000" bIns="45000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sz="1600" dirty="0">
                  <a:latin typeface="Arial" pitchFamily="18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134960" y="6458040"/>
                <a:ext cx="154800" cy="2026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11464"/>
                  <a:gd name="f8" fmla="val 4340"/>
                  <a:gd name="f9" fmla="val 9722"/>
                  <a:gd name="f10" fmla="val 1887"/>
                  <a:gd name="f11" fmla="val 8548"/>
                  <a:gd name="f12" fmla="val 6383"/>
                  <a:gd name="f13" fmla="val 4503"/>
                  <a:gd name="f14" fmla="val 3626"/>
                  <a:gd name="f15" fmla="val 5373"/>
                  <a:gd name="f16" fmla="val 7816"/>
                  <a:gd name="f17" fmla="val 1174"/>
                  <a:gd name="f18" fmla="val 8270"/>
                  <a:gd name="f19" fmla="val 3934"/>
                  <a:gd name="f20" fmla="val 11592"/>
                  <a:gd name="f21" fmla="val 12875"/>
                  <a:gd name="f22" fmla="val 3329"/>
                  <a:gd name="f23" fmla="val 15372"/>
                  <a:gd name="f24" fmla="val 1283"/>
                  <a:gd name="f25" fmla="val 17824"/>
                  <a:gd name="f26" fmla="val 4804"/>
                  <a:gd name="f27" fmla="val 18239"/>
                  <a:gd name="f28" fmla="val 4918"/>
                  <a:gd name="f29" fmla="val 7525"/>
                  <a:gd name="f30" fmla="val 18125"/>
                  <a:gd name="f31" fmla="val 8698"/>
                  <a:gd name="f32" fmla="val 19712"/>
                  <a:gd name="f33" fmla="val 9871"/>
                  <a:gd name="f34" fmla="val 17371"/>
                  <a:gd name="f35" fmla="val 11614"/>
                  <a:gd name="f36" fmla="val 18844"/>
                  <a:gd name="f37" fmla="val 12178"/>
                  <a:gd name="f38" fmla="val 15937"/>
                  <a:gd name="f39" fmla="val 14943"/>
                  <a:gd name="f40" fmla="val 14640"/>
                  <a:gd name="f41" fmla="val 14348"/>
                  <a:gd name="f42" fmla="val 18878"/>
                  <a:gd name="f43" fmla="val 15632"/>
                  <a:gd name="f44" fmla="val 16382"/>
                  <a:gd name="f45" fmla="val 12311"/>
                  <a:gd name="f46" fmla="val 18270"/>
                  <a:gd name="f47" fmla="val 11292"/>
                  <a:gd name="f48" fmla="val 16986"/>
                  <a:gd name="f49" fmla="val 9404"/>
                  <a:gd name="f50" fmla="val 6646"/>
                  <a:gd name="f51" fmla="val 6533"/>
                  <a:gd name="f52" fmla="val 18005"/>
                  <a:gd name="f53" fmla="val 3172"/>
                  <a:gd name="f54" fmla="val 14524"/>
                  <a:gd name="f55" fmla="val 5778"/>
                  <a:gd name="f56" fmla="val 14789"/>
                  <a:gd name="f57" fmla="+- 0 0 0"/>
                  <a:gd name="f58" fmla="*/ f3 1 21600"/>
                  <a:gd name="f59" fmla="*/ f4 1 21600"/>
                  <a:gd name="f60" fmla="*/ f57 f0 1"/>
                  <a:gd name="f61" fmla="*/ 5400 f58 1"/>
                  <a:gd name="f62" fmla="*/ 14160 f58 1"/>
                  <a:gd name="f63" fmla="*/ 15290 f59 1"/>
                  <a:gd name="f64" fmla="*/ 6570 f59 1"/>
                  <a:gd name="f65" fmla="*/ 9722 f58 1"/>
                  <a:gd name="f66" fmla="*/ 1887 f59 1"/>
                  <a:gd name="f67" fmla="*/ f60 1 f2"/>
                  <a:gd name="f68" fmla="*/ 0 f58 1"/>
                  <a:gd name="f69" fmla="*/ 12875 f59 1"/>
                  <a:gd name="f70" fmla="*/ 11614 f58 1"/>
                  <a:gd name="f71" fmla="*/ 18844 f59 1"/>
                  <a:gd name="f72" fmla="*/ 21600 f58 1"/>
                  <a:gd name="f73" fmla="*/ 6646 f59 1"/>
                  <a:gd name="f74" fmla="+- f67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4">
                    <a:pos x="f65" y="f66"/>
                  </a:cxn>
                  <a:cxn ang="f74">
                    <a:pos x="f68" y="f69"/>
                  </a:cxn>
                  <a:cxn ang="f74">
                    <a:pos x="f70" y="f71"/>
                  </a:cxn>
                  <a:cxn ang="f74">
                    <a:pos x="f72" y="f73"/>
                  </a:cxn>
                </a:cxnLst>
                <a:rect l="f61" t="f64" r="f62" b="f63"/>
                <a:pathLst>
                  <a:path w="21600" h="21600">
                    <a:moveTo>
                      <a:pt x="f7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5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6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34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6" y="f50"/>
                    </a:lnTo>
                    <a:lnTo>
                      <a:pt x="f44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"/>
                    </a:lnTo>
                    <a:lnTo>
                      <a:pt x="f7" y="f8"/>
                    </a:lnTo>
                    <a:close/>
                  </a:path>
                </a:pathLst>
              </a:cu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90000" tIns="45000" rIns="90000" bIns="450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sz="1600" dirty="0">
                  <a:latin typeface="Arial" pitchFamily="18"/>
                  <a:ea typeface="SimSun" pitchFamily="2"/>
                  <a:cs typeface="Mangal" pitchFamily="2"/>
                </a:endParaRPr>
              </a:p>
            </p:txBody>
          </p:sp>
        </p:grpSp>
        <p:sp>
          <p:nvSpPr>
            <p:cNvPr id="33" name="Freeform 32"/>
            <p:cNvSpPr/>
            <p:nvPr/>
          </p:nvSpPr>
          <p:spPr>
            <a:xfrm>
              <a:off x="1385280" y="3103559"/>
              <a:ext cx="1095120" cy="1407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1464"/>
                <a:gd name="f8" fmla="val 4340"/>
                <a:gd name="f9" fmla="val 9722"/>
                <a:gd name="f10" fmla="val 1887"/>
                <a:gd name="f11" fmla="val 8548"/>
                <a:gd name="f12" fmla="val 6383"/>
                <a:gd name="f13" fmla="val 4503"/>
                <a:gd name="f14" fmla="val 3626"/>
                <a:gd name="f15" fmla="val 5373"/>
                <a:gd name="f16" fmla="val 7816"/>
                <a:gd name="f17" fmla="val 1174"/>
                <a:gd name="f18" fmla="val 8270"/>
                <a:gd name="f19" fmla="val 3934"/>
                <a:gd name="f20" fmla="val 11592"/>
                <a:gd name="f21" fmla="val 12875"/>
                <a:gd name="f22" fmla="val 3329"/>
                <a:gd name="f23" fmla="val 15372"/>
                <a:gd name="f24" fmla="val 1283"/>
                <a:gd name="f25" fmla="val 17824"/>
                <a:gd name="f26" fmla="val 4804"/>
                <a:gd name="f27" fmla="val 18239"/>
                <a:gd name="f28" fmla="val 4918"/>
                <a:gd name="f29" fmla="val 7525"/>
                <a:gd name="f30" fmla="val 18125"/>
                <a:gd name="f31" fmla="val 8698"/>
                <a:gd name="f32" fmla="val 19712"/>
                <a:gd name="f33" fmla="val 9871"/>
                <a:gd name="f34" fmla="val 17371"/>
                <a:gd name="f35" fmla="val 11614"/>
                <a:gd name="f36" fmla="val 18844"/>
                <a:gd name="f37" fmla="val 12178"/>
                <a:gd name="f38" fmla="val 15937"/>
                <a:gd name="f39" fmla="val 14943"/>
                <a:gd name="f40" fmla="val 14640"/>
                <a:gd name="f41" fmla="val 14348"/>
                <a:gd name="f42" fmla="val 18878"/>
                <a:gd name="f43" fmla="val 15632"/>
                <a:gd name="f44" fmla="val 16382"/>
                <a:gd name="f45" fmla="val 12311"/>
                <a:gd name="f46" fmla="val 18270"/>
                <a:gd name="f47" fmla="val 11292"/>
                <a:gd name="f48" fmla="val 16986"/>
                <a:gd name="f49" fmla="val 9404"/>
                <a:gd name="f50" fmla="val 6646"/>
                <a:gd name="f51" fmla="val 6533"/>
                <a:gd name="f52" fmla="val 18005"/>
                <a:gd name="f53" fmla="val 3172"/>
                <a:gd name="f54" fmla="val 14524"/>
                <a:gd name="f55" fmla="val 5778"/>
                <a:gd name="f56" fmla="val 14789"/>
                <a:gd name="f57" fmla="+- 0 0 0"/>
                <a:gd name="f58" fmla="*/ f3 1 21600"/>
                <a:gd name="f59" fmla="*/ f4 1 21600"/>
                <a:gd name="f60" fmla="*/ f57 f0 1"/>
                <a:gd name="f61" fmla="*/ 5400 f58 1"/>
                <a:gd name="f62" fmla="*/ 14160 f58 1"/>
                <a:gd name="f63" fmla="*/ 15290 f59 1"/>
                <a:gd name="f64" fmla="*/ 6570 f59 1"/>
                <a:gd name="f65" fmla="*/ 9722 f58 1"/>
                <a:gd name="f66" fmla="*/ 1887 f59 1"/>
                <a:gd name="f67" fmla="*/ f60 1 f2"/>
                <a:gd name="f68" fmla="*/ 0 f58 1"/>
                <a:gd name="f69" fmla="*/ 12875 f59 1"/>
                <a:gd name="f70" fmla="*/ 11614 f58 1"/>
                <a:gd name="f71" fmla="*/ 18844 f59 1"/>
                <a:gd name="f72" fmla="*/ 21600 f58 1"/>
                <a:gd name="f73" fmla="*/ 6646 f59 1"/>
                <a:gd name="f74" fmla="+- f67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65" y="f66"/>
                </a:cxn>
                <a:cxn ang="f74">
                  <a:pos x="f68" y="f69"/>
                </a:cxn>
                <a:cxn ang="f74">
                  <a:pos x="f70" y="f71"/>
                </a:cxn>
                <a:cxn ang="f74">
                  <a:pos x="f72" y="f73"/>
                </a:cxn>
              </a:cxnLst>
              <a:rect l="f61" t="f64" r="f62" b="f63"/>
              <a:pathLst>
                <a:path w="21600" h="21600">
                  <a:moveTo>
                    <a:pt x="f7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5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6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34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6" y="f50"/>
                  </a:lnTo>
                  <a:lnTo>
                    <a:pt x="f44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8000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SimSun" pitchFamily="2"/>
                <a:cs typeface="Mangal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>
              <a:off x="916200" y="3235320"/>
              <a:ext cx="4067280" cy="1251360"/>
            </a:xfrm>
            <a:prstGeom prst="line">
              <a:avLst/>
            </a:prstGeom>
            <a:noFill/>
            <a:ln w="36720">
              <a:solidFill>
                <a:srgbClr val="FF0000"/>
              </a:solidFill>
              <a:prstDash val="solid"/>
            </a:ln>
          </p:spPr>
          <p:txBody>
            <a:bodyPr vert="horz" lIns="108360" tIns="63360" rIns="108360" bIns="6336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SimSun" pitchFamily="2"/>
                <a:cs typeface="Mangal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759600" y="3860639"/>
              <a:ext cx="4380120" cy="0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prstDash val="solid"/>
            </a:ln>
          </p:spPr>
          <p:txBody>
            <a:bodyPr vert="horz" lIns="108360" tIns="63360" rIns="108360" bIns="6336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SimSun" pitchFamily="2"/>
                <a:cs typeface="Mangal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 flipV="1">
              <a:off x="916200" y="3235320"/>
              <a:ext cx="4067280" cy="1251360"/>
            </a:xfrm>
            <a:prstGeom prst="line">
              <a:avLst/>
            </a:prstGeom>
            <a:noFill/>
            <a:ln w="36720">
              <a:solidFill>
                <a:srgbClr val="00FF00"/>
              </a:solidFill>
              <a:prstDash val="solid"/>
            </a:ln>
          </p:spPr>
          <p:txBody>
            <a:bodyPr vert="horz" lIns="108360" tIns="63360" rIns="108360" bIns="6336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SimSun" pitchFamily="2"/>
                <a:cs typeface="Mangal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 flipH="1">
              <a:off x="1615680" y="3852359"/>
              <a:ext cx="362160" cy="0"/>
            </a:xfrm>
            <a:prstGeom prst="line">
              <a:avLst/>
            </a:prstGeom>
            <a:noFill/>
            <a:ln w="54720">
              <a:solidFill>
                <a:srgbClr val="FFFF00"/>
              </a:solidFill>
              <a:prstDash val="solid"/>
              <a:tailEnd type="arrow"/>
            </a:ln>
          </p:spPr>
          <p:txBody>
            <a:bodyPr vert="horz" lIns="117000" tIns="72000" rIns="117000" bIns="72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SimSun" pitchFamily="2"/>
                <a:cs typeface="Mangal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615680" y="1835999"/>
              <a:ext cx="1095120" cy="14079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1464"/>
                <a:gd name="f8" fmla="val 4340"/>
                <a:gd name="f9" fmla="val 9722"/>
                <a:gd name="f10" fmla="val 1887"/>
                <a:gd name="f11" fmla="val 8548"/>
                <a:gd name="f12" fmla="val 6383"/>
                <a:gd name="f13" fmla="val 4503"/>
                <a:gd name="f14" fmla="val 3626"/>
                <a:gd name="f15" fmla="val 5373"/>
                <a:gd name="f16" fmla="val 7816"/>
                <a:gd name="f17" fmla="val 1174"/>
                <a:gd name="f18" fmla="val 8270"/>
                <a:gd name="f19" fmla="val 3934"/>
                <a:gd name="f20" fmla="val 11592"/>
                <a:gd name="f21" fmla="val 12875"/>
                <a:gd name="f22" fmla="val 3329"/>
                <a:gd name="f23" fmla="val 15372"/>
                <a:gd name="f24" fmla="val 1283"/>
                <a:gd name="f25" fmla="val 17824"/>
                <a:gd name="f26" fmla="val 4804"/>
                <a:gd name="f27" fmla="val 18239"/>
                <a:gd name="f28" fmla="val 4918"/>
                <a:gd name="f29" fmla="val 7525"/>
                <a:gd name="f30" fmla="val 18125"/>
                <a:gd name="f31" fmla="val 8698"/>
                <a:gd name="f32" fmla="val 19712"/>
                <a:gd name="f33" fmla="val 9871"/>
                <a:gd name="f34" fmla="val 17371"/>
                <a:gd name="f35" fmla="val 11614"/>
                <a:gd name="f36" fmla="val 18844"/>
                <a:gd name="f37" fmla="val 12178"/>
                <a:gd name="f38" fmla="val 15937"/>
                <a:gd name="f39" fmla="val 14943"/>
                <a:gd name="f40" fmla="val 14640"/>
                <a:gd name="f41" fmla="val 14348"/>
                <a:gd name="f42" fmla="val 18878"/>
                <a:gd name="f43" fmla="val 15632"/>
                <a:gd name="f44" fmla="val 16382"/>
                <a:gd name="f45" fmla="val 12311"/>
                <a:gd name="f46" fmla="val 18270"/>
                <a:gd name="f47" fmla="val 11292"/>
                <a:gd name="f48" fmla="val 16986"/>
                <a:gd name="f49" fmla="val 9404"/>
                <a:gd name="f50" fmla="val 6646"/>
                <a:gd name="f51" fmla="val 6533"/>
                <a:gd name="f52" fmla="val 18005"/>
                <a:gd name="f53" fmla="val 3172"/>
                <a:gd name="f54" fmla="val 14524"/>
                <a:gd name="f55" fmla="val 5778"/>
                <a:gd name="f56" fmla="val 14789"/>
                <a:gd name="f57" fmla="+- 0 0 0"/>
                <a:gd name="f58" fmla="*/ f3 1 21600"/>
                <a:gd name="f59" fmla="*/ f4 1 21600"/>
                <a:gd name="f60" fmla="*/ f57 f0 1"/>
                <a:gd name="f61" fmla="*/ 5400 f58 1"/>
                <a:gd name="f62" fmla="*/ 14160 f58 1"/>
                <a:gd name="f63" fmla="*/ 15290 f59 1"/>
                <a:gd name="f64" fmla="*/ 6570 f59 1"/>
                <a:gd name="f65" fmla="*/ 9722 f58 1"/>
                <a:gd name="f66" fmla="*/ 1887 f59 1"/>
                <a:gd name="f67" fmla="*/ f60 1 f2"/>
                <a:gd name="f68" fmla="*/ 0 f58 1"/>
                <a:gd name="f69" fmla="*/ 12875 f59 1"/>
                <a:gd name="f70" fmla="*/ 11614 f58 1"/>
                <a:gd name="f71" fmla="*/ 18844 f59 1"/>
                <a:gd name="f72" fmla="*/ 21600 f58 1"/>
                <a:gd name="f73" fmla="*/ 6646 f59 1"/>
                <a:gd name="f74" fmla="+- f67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65" y="f66"/>
                </a:cxn>
                <a:cxn ang="f74">
                  <a:pos x="f68" y="f69"/>
                </a:cxn>
                <a:cxn ang="f74">
                  <a:pos x="f70" y="f71"/>
                </a:cxn>
                <a:cxn ang="f74">
                  <a:pos x="f72" y="f73"/>
                </a:cxn>
              </a:cxnLst>
              <a:rect l="f61" t="f64" r="f62" b="f63"/>
              <a:pathLst>
                <a:path w="21600" h="21600">
                  <a:moveTo>
                    <a:pt x="f7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5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6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34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6" y="f50"/>
                  </a:lnTo>
                  <a:lnTo>
                    <a:pt x="f44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SimSun" pitchFamily="2"/>
                <a:cs typeface="Mangal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 flipH="1" flipV="1">
              <a:off x="1698119" y="2140200"/>
              <a:ext cx="469441" cy="469080"/>
            </a:xfrm>
            <a:prstGeom prst="line">
              <a:avLst/>
            </a:prstGeom>
            <a:noFill/>
            <a:ln w="73080">
              <a:solidFill>
                <a:srgbClr val="FFFF00"/>
              </a:solidFill>
              <a:prstDash val="solid"/>
              <a:tailEnd type="arrow"/>
            </a:ln>
          </p:spPr>
          <p:txBody>
            <a:bodyPr vert="horz" lIns="126360" tIns="81360" rIns="126360" bIns="8136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SimSun" pitchFamily="2"/>
                <a:cs typeface="Mangal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flipH="1">
              <a:off x="2372400" y="1045080"/>
              <a:ext cx="1095120" cy="1407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1464"/>
                <a:gd name="f8" fmla="val 4340"/>
                <a:gd name="f9" fmla="val 9722"/>
                <a:gd name="f10" fmla="val 1887"/>
                <a:gd name="f11" fmla="val 8548"/>
                <a:gd name="f12" fmla="val 6383"/>
                <a:gd name="f13" fmla="val 4503"/>
                <a:gd name="f14" fmla="val 3626"/>
                <a:gd name="f15" fmla="val 5373"/>
                <a:gd name="f16" fmla="val 7816"/>
                <a:gd name="f17" fmla="val 1174"/>
                <a:gd name="f18" fmla="val 8270"/>
                <a:gd name="f19" fmla="val 3934"/>
                <a:gd name="f20" fmla="val 11592"/>
                <a:gd name="f21" fmla="val 12875"/>
                <a:gd name="f22" fmla="val 3329"/>
                <a:gd name="f23" fmla="val 15372"/>
                <a:gd name="f24" fmla="val 1283"/>
                <a:gd name="f25" fmla="val 17824"/>
                <a:gd name="f26" fmla="val 4804"/>
                <a:gd name="f27" fmla="val 18239"/>
                <a:gd name="f28" fmla="val 4918"/>
                <a:gd name="f29" fmla="val 7525"/>
                <a:gd name="f30" fmla="val 18125"/>
                <a:gd name="f31" fmla="val 8698"/>
                <a:gd name="f32" fmla="val 19712"/>
                <a:gd name="f33" fmla="val 9871"/>
                <a:gd name="f34" fmla="val 17371"/>
                <a:gd name="f35" fmla="val 11614"/>
                <a:gd name="f36" fmla="val 18844"/>
                <a:gd name="f37" fmla="val 12178"/>
                <a:gd name="f38" fmla="val 15937"/>
                <a:gd name="f39" fmla="val 14943"/>
                <a:gd name="f40" fmla="val 14640"/>
                <a:gd name="f41" fmla="val 14348"/>
                <a:gd name="f42" fmla="val 18878"/>
                <a:gd name="f43" fmla="val 15632"/>
                <a:gd name="f44" fmla="val 16382"/>
                <a:gd name="f45" fmla="val 12311"/>
                <a:gd name="f46" fmla="val 18270"/>
                <a:gd name="f47" fmla="val 11292"/>
                <a:gd name="f48" fmla="val 16986"/>
                <a:gd name="f49" fmla="val 9404"/>
                <a:gd name="f50" fmla="val 6646"/>
                <a:gd name="f51" fmla="val 6533"/>
                <a:gd name="f52" fmla="val 18005"/>
                <a:gd name="f53" fmla="val 3172"/>
                <a:gd name="f54" fmla="val 14524"/>
                <a:gd name="f55" fmla="val 5778"/>
                <a:gd name="f56" fmla="val 14789"/>
                <a:gd name="f57" fmla="+- 0 0 0"/>
                <a:gd name="f58" fmla="*/ f3 1 21600"/>
                <a:gd name="f59" fmla="*/ f4 1 21600"/>
                <a:gd name="f60" fmla="*/ f57 f0 1"/>
                <a:gd name="f61" fmla="*/ 5400 f58 1"/>
                <a:gd name="f62" fmla="*/ 14160 f58 1"/>
                <a:gd name="f63" fmla="*/ 15290 f59 1"/>
                <a:gd name="f64" fmla="*/ 6570 f59 1"/>
                <a:gd name="f65" fmla="*/ 9722 f58 1"/>
                <a:gd name="f66" fmla="*/ 1887 f59 1"/>
                <a:gd name="f67" fmla="*/ f60 1 f2"/>
                <a:gd name="f68" fmla="*/ 0 f58 1"/>
                <a:gd name="f69" fmla="*/ 12875 f59 1"/>
                <a:gd name="f70" fmla="*/ 11614 f58 1"/>
                <a:gd name="f71" fmla="*/ 18844 f59 1"/>
                <a:gd name="f72" fmla="*/ 21600 f58 1"/>
                <a:gd name="f73" fmla="*/ 6646 f59 1"/>
                <a:gd name="f74" fmla="+- f67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65" y="f66"/>
                </a:cxn>
                <a:cxn ang="f74">
                  <a:pos x="f68" y="f69"/>
                </a:cxn>
                <a:cxn ang="f74">
                  <a:pos x="f70" y="f71"/>
                </a:cxn>
                <a:cxn ang="f74">
                  <a:pos x="f72" y="f73"/>
                </a:cxn>
              </a:cxnLst>
              <a:rect l="f61" t="f64" r="f62" b="f63"/>
              <a:pathLst>
                <a:path w="21600" h="21600">
                  <a:moveTo>
                    <a:pt x="f7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5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6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34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6" y="f50"/>
                  </a:lnTo>
                  <a:lnTo>
                    <a:pt x="f44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80008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SimSun" pitchFamily="2"/>
                <a:cs typeface="Mangal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 flipV="1">
              <a:off x="2949839" y="732599"/>
              <a:ext cx="0" cy="1094761"/>
            </a:xfrm>
            <a:prstGeom prst="line">
              <a:avLst/>
            </a:prstGeom>
            <a:noFill/>
            <a:ln w="73080">
              <a:solidFill>
                <a:srgbClr val="FFFF00"/>
              </a:solidFill>
              <a:prstDash val="solid"/>
              <a:tailEnd type="arrow"/>
            </a:ln>
          </p:spPr>
          <p:txBody>
            <a:bodyPr vert="horz" lIns="126360" tIns="81360" rIns="126360" bIns="8136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SimSun" pitchFamily="2"/>
                <a:cs typeface="Mangal" pitchFamily="2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flipV="1">
              <a:off x="3262680" y="1983240"/>
              <a:ext cx="1094760" cy="1407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1464"/>
                <a:gd name="f8" fmla="val 4340"/>
                <a:gd name="f9" fmla="val 9722"/>
                <a:gd name="f10" fmla="val 1887"/>
                <a:gd name="f11" fmla="val 8548"/>
                <a:gd name="f12" fmla="val 6383"/>
                <a:gd name="f13" fmla="val 4503"/>
                <a:gd name="f14" fmla="val 3626"/>
                <a:gd name="f15" fmla="val 5373"/>
                <a:gd name="f16" fmla="val 7816"/>
                <a:gd name="f17" fmla="val 1174"/>
                <a:gd name="f18" fmla="val 8270"/>
                <a:gd name="f19" fmla="val 3934"/>
                <a:gd name="f20" fmla="val 11592"/>
                <a:gd name="f21" fmla="val 12875"/>
                <a:gd name="f22" fmla="val 3329"/>
                <a:gd name="f23" fmla="val 15372"/>
                <a:gd name="f24" fmla="val 1283"/>
                <a:gd name="f25" fmla="val 17824"/>
                <a:gd name="f26" fmla="val 4804"/>
                <a:gd name="f27" fmla="val 18239"/>
                <a:gd name="f28" fmla="val 4918"/>
                <a:gd name="f29" fmla="val 7525"/>
                <a:gd name="f30" fmla="val 18125"/>
                <a:gd name="f31" fmla="val 8698"/>
                <a:gd name="f32" fmla="val 19712"/>
                <a:gd name="f33" fmla="val 9871"/>
                <a:gd name="f34" fmla="val 17371"/>
                <a:gd name="f35" fmla="val 11614"/>
                <a:gd name="f36" fmla="val 18844"/>
                <a:gd name="f37" fmla="val 12178"/>
                <a:gd name="f38" fmla="val 15937"/>
                <a:gd name="f39" fmla="val 14943"/>
                <a:gd name="f40" fmla="val 14640"/>
                <a:gd name="f41" fmla="val 14348"/>
                <a:gd name="f42" fmla="val 18878"/>
                <a:gd name="f43" fmla="val 15632"/>
                <a:gd name="f44" fmla="val 16382"/>
                <a:gd name="f45" fmla="val 12311"/>
                <a:gd name="f46" fmla="val 18270"/>
                <a:gd name="f47" fmla="val 11292"/>
                <a:gd name="f48" fmla="val 16986"/>
                <a:gd name="f49" fmla="val 9404"/>
                <a:gd name="f50" fmla="val 6646"/>
                <a:gd name="f51" fmla="val 6533"/>
                <a:gd name="f52" fmla="val 18005"/>
                <a:gd name="f53" fmla="val 3172"/>
                <a:gd name="f54" fmla="val 14524"/>
                <a:gd name="f55" fmla="val 5778"/>
                <a:gd name="f56" fmla="val 14789"/>
                <a:gd name="f57" fmla="+- 0 0 0"/>
                <a:gd name="f58" fmla="*/ f3 1 21600"/>
                <a:gd name="f59" fmla="*/ f4 1 21600"/>
                <a:gd name="f60" fmla="*/ f57 f0 1"/>
                <a:gd name="f61" fmla="*/ 5400 f58 1"/>
                <a:gd name="f62" fmla="*/ 14160 f58 1"/>
                <a:gd name="f63" fmla="*/ 15290 f59 1"/>
                <a:gd name="f64" fmla="*/ 6570 f59 1"/>
                <a:gd name="f65" fmla="*/ 9722 f58 1"/>
                <a:gd name="f66" fmla="*/ 1887 f59 1"/>
                <a:gd name="f67" fmla="*/ f60 1 f2"/>
                <a:gd name="f68" fmla="*/ 0 f58 1"/>
                <a:gd name="f69" fmla="*/ 12875 f59 1"/>
                <a:gd name="f70" fmla="*/ 11614 f58 1"/>
                <a:gd name="f71" fmla="*/ 18844 f59 1"/>
                <a:gd name="f72" fmla="*/ 21600 f58 1"/>
                <a:gd name="f73" fmla="*/ 6646 f59 1"/>
                <a:gd name="f74" fmla="+- f67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65" y="f66"/>
                </a:cxn>
                <a:cxn ang="f74">
                  <a:pos x="f68" y="f69"/>
                </a:cxn>
                <a:cxn ang="f74">
                  <a:pos x="f70" y="f71"/>
                </a:cxn>
                <a:cxn ang="f74">
                  <a:pos x="f72" y="f73"/>
                </a:cxn>
              </a:cxnLst>
              <a:rect l="f61" t="f64" r="f62" b="f63"/>
              <a:pathLst>
                <a:path w="21600" h="21600">
                  <a:moveTo>
                    <a:pt x="f7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5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6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34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6" y="f50"/>
                  </a:lnTo>
                  <a:lnTo>
                    <a:pt x="f44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SimSun" pitchFamily="2"/>
                <a:cs typeface="Mangal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 flipV="1">
              <a:off x="3716640" y="2189520"/>
              <a:ext cx="468720" cy="469800"/>
            </a:xfrm>
            <a:prstGeom prst="line">
              <a:avLst/>
            </a:prstGeom>
            <a:noFill/>
            <a:ln w="73080">
              <a:solidFill>
                <a:srgbClr val="FFFF00"/>
              </a:solidFill>
              <a:prstDash val="solid"/>
              <a:tailEnd type="arrow"/>
            </a:ln>
          </p:spPr>
          <p:txBody>
            <a:bodyPr vert="horz" lIns="126360" tIns="81360" rIns="126360" bIns="8136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</a:pPr>
              <a:endParaRPr lang="en-US" sz="1600" dirty="0">
                <a:latin typeface="Arial" pitchFamily="18"/>
                <a:ea typeface="SimSun" pitchFamily="2"/>
                <a:cs typeface="Mangal" pitchFamily="2"/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>
            <a:off x="2358027" y="4238099"/>
            <a:ext cx="622079" cy="41476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18360">
            <a:solidFill>
              <a:srgbClr val="000000"/>
            </a:solidFill>
            <a:prstDash val="solid"/>
          </a:ln>
        </p:spPr>
        <p:txBody>
          <a:bodyPr vert="horz" lIns="89803" tIns="48983" rIns="89803" bIns="48983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97966" y="6069917"/>
            <a:ext cx="2760990" cy="318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b="1" dirty="0">
                <a:latin typeface="Arial" pitchFamily="18"/>
                <a:ea typeface="SimSun" pitchFamily="2"/>
                <a:cs typeface="Mangal" pitchFamily="2"/>
              </a:rPr>
              <a:t>0       45     90     135   180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0902" y="4389962"/>
            <a:ext cx="829440" cy="34789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b="1" dirty="0">
                <a:latin typeface="Arial" pitchFamily="18"/>
                <a:ea typeface="SimSun" pitchFamily="2"/>
                <a:cs typeface="Mangal" pitchFamily="2"/>
              </a:rPr>
              <a:t>R</a:t>
            </a:r>
            <a:r>
              <a:rPr lang="en-US" b="1" baseline="30000" dirty="0">
                <a:latin typeface="Arial" pitchFamily="18"/>
                <a:ea typeface="SimSun" pitchFamily="2"/>
                <a:cs typeface="Mangal" pitchFamily="2"/>
              </a:rPr>
              <a:t>2</a:t>
            </a:r>
            <a:r>
              <a:rPr lang="en-US" b="1" baseline="-25000" dirty="0">
                <a:latin typeface="Arial" pitchFamily="18"/>
                <a:ea typeface="SimSun" pitchFamily="2"/>
                <a:cs typeface="Mangal" pitchFamily="2"/>
              </a:rPr>
              <a:t>out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0031" y="4870369"/>
            <a:ext cx="1244159" cy="31839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SimSun" pitchFamily="2"/>
                <a:cs typeface="Mangal" pitchFamily="2"/>
              </a:rPr>
              <a:t>actually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2079" y="3174410"/>
            <a:ext cx="829440" cy="34789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b="1" dirty="0">
                <a:latin typeface="Arial" pitchFamily="18"/>
                <a:ea typeface="SimSun" pitchFamily="2"/>
                <a:cs typeface="Mangal" pitchFamily="2"/>
              </a:rPr>
              <a:t>0</a:t>
            </a:r>
            <a:r>
              <a:rPr lang="en-US" b="1" baseline="30000" dirty="0">
                <a:latin typeface="Arial" pitchFamily="18"/>
                <a:ea typeface="SimSun" pitchFamily="2"/>
                <a:cs typeface="Mangal" pitchFamily="2"/>
              </a:rPr>
              <a:t>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6800" y="1659707"/>
            <a:ext cx="829440" cy="34789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b="1" dirty="0">
                <a:latin typeface="Arial" pitchFamily="18"/>
                <a:ea typeface="SimSun" pitchFamily="2"/>
                <a:cs typeface="Mangal" pitchFamily="2"/>
              </a:rPr>
              <a:t>45</a:t>
            </a:r>
            <a:r>
              <a:rPr lang="en-US" b="1" baseline="30000" dirty="0">
                <a:latin typeface="Arial" pitchFamily="18"/>
                <a:ea typeface="SimSun" pitchFamily="2"/>
                <a:cs typeface="Mangal" pitchFamily="2"/>
              </a:rPr>
              <a:t>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50666" y="622797"/>
            <a:ext cx="829440" cy="34789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b="1" dirty="0">
                <a:latin typeface="Arial" pitchFamily="18"/>
                <a:ea typeface="SimSun" pitchFamily="2"/>
                <a:cs typeface="Mangal" pitchFamily="2"/>
              </a:rPr>
              <a:t>90</a:t>
            </a:r>
            <a:r>
              <a:rPr lang="en-US" b="1" baseline="30000" dirty="0">
                <a:latin typeface="Arial" pitchFamily="18"/>
                <a:ea typeface="SimSun" pitchFamily="2"/>
                <a:cs typeface="Mangal" pitchFamily="2"/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Femtoscopy 101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896" y="961714"/>
            <a:ext cx="9026404" cy="747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The goal</a:t>
            </a:r>
            <a:r>
              <a:rPr lang="en-US" dirty="0" smtClean="0"/>
              <a:t>: probe the geometrical (sub)structure of the emitting source at the femtometer scale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The procedure</a:t>
            </a:r>
            <a:r>
              <a:rPr lang="en-US" dirty="0" smtClean="0"/>
              <a:t>: measure 2-particle correlations in relative momentum (</a:t>
            </a:r>
            <a:r>
              <a:rPr lang="en-US" b="1" dirty="0" smtClean="0"/>
              <a:t>q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918876"/>
              </p:ext>
            </p:extLst>
          </p:nvPr>
        </p:nvGraphicFramePr>
        <p:xfrm>
          <a:off x="1691461" y="1761459"/>
          <a:ext cx="5248346" cy="807382"/>
        </p:xfrm>
        <a:graphic>
          <a:graphicData uri="http://schemas.openxmlformats.org/presentationml/2006/ole">
            <p:oleObj spid="_x0000_s67586" name="Equation" r:id="rId4" imgW="2706120" imgH="49356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0644" y="2610406"/>
            <a:ext cx="171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connection: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3981" y="3762892"/>
            <a:ext cx="2183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- </a:t>
            </a:r>
            <a:r>
              <a:rPr lang="en-US" sz="1600" b="1" dirty="0" err="1" smtClean="0"/>
              <a:t>Koonin</a:t>
            </a:r>
            <a:r>
              <a:rPr lang="en-US" sz="1600" b="1" dirty="0" smtClean="0"/>
              <a:t>-Pratt equation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0927" t="19607" b="13737"/>
          <a:stretch/>
        </p:blipFill>
        <p:spPr>
          <a:xfrm>
            <a:off x="5460998" y="2973859"/>
            <a:ext cx="3365500" cy="3304647"/>
          </a:xfrm>
          <a:prstGeom prst="round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8010338"/>
              </p:ext>
            </p:extLst>
          </p:nvPr>
        </p:nvGraphicFramePr>
        <p:xfrm>
          <a:off x="284874" y="3057428"/>
          <a:ext cx="4982154" cy="705463"/>
        </p:xfrm>
        <a:graphic>
          <a:graphicData uri="http://schemas.openxmlformats.org/presentationml/2006/ole">
            <p:oleObj spid="_x0000_s67587" name="Equation" r:id="rId6" imgW="2577960" imgH="383760" progId="">
              <p:embed/>
            </p:oleObj>
          </a:graphicData>
        </a:graphic>
      </p:graphicFrame>
      <p:grpSp>
        <p:nvGrpSpPr>
          <p:cNvPr id="5" name="Group 16"/>
          <p:cNvGrpSpPr/>
          <p:nvPr/>
        </p:nvGrpSpPr>
        <p:grpSpPr>
          <a:xfrm>
            <a:off x="89269" y="4467907"/>
            <a:ext cx="5391925" cy="1421928"/>
            <a:chOff x="89269" y="4158626"/>
            <a:chExt cx="5391925" cy="1421928"/>
          </a:xfrm>
        </p:grpSpPr>
        <p:sp>
          <p:nvSpPr>
            <p:cNvPr id="11" name="TextBox 10"/>
            <p:cNvSpPr txBox="1"/>
            <p:nvPr/>
          </p:nvSpPr>
          <p:spPr>
            <a:xfrm>
              <a:off x="89269" y="4158626"/>
              <a:ext cx="5391925" cy="1421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rgbClr val="0000FF"/>
                  </a:solidFill>
                </a:rPr>
                <a:t>The result</a:t>
              </a:r>
              <a:r>
                <a:rPr lang="en-US" dirty="0" smtClean="0"/>
                <a:t>: separation distribution</a:t>
              </a:r>
            </a:p>
            <a:p>
              <a:pPr marL="285750" indent="-285750">
                <a:lnSpc>
                  <a:spcPct val="120000"/>
                </a:lnSpc>
                <a:buFontTx/>
                <a:buChar char="•"/>
              </a:pPr>
              <a:r>
                <a:rPr lang="en-US" dirty="0" smtClean="0"/>
                <a:t>often characterized by </a:t>
              </a:r>
              <a:r>
                <a:rPr lang="en-US" b="1" dirty="0" smtClean="0"/>
                <a:t>homogeneity</a:t>
              </a:r>
              <a:r>
                <a:rPr lang="en-US" dirty="0" smtClean="0"/>
                <a:t> or “HBT”</a:t>
              </a:r>
              <a:r>
                <a:rPr lang="en-US" dirty="0"/>
                <a:t> </a:t>
              </a:r>
              <a:r>
                <a:rPr lang="en-US" dirty="0" smtClean="0"/>
                <a:t>radius</a:t>
              </a:r>
            </a:p>
            <a:p>
              <a:pPr marL="285750" indent="-285750">
                <a:lnSpc>
                  <a:spcPct val="120000"/>
                </a:lnSpc>
                <a:buFontTx/>
                <a:buChar char="•"/>
              </a:pPr>
              <a:r>
                <a:rPr lang="en-US" dirty="0" smtClean="0"/>
                <a:t>usually depends on                      (flow)</a:t>
              </a:r>
              <a:endParaRPr lang="en-US" dirty="0"/>
            </a:p>
            <a:p>
              <a:pPr marL="285750" indent="-285750">
                <a:lnSpc>
                  <a:spcPct val="120000"/>
                </a:lnSpc>
                <a:buFontTx/>
                <a:buChar char="•"/>
              </a:pPr>
              <a:endParaRPr lang="en-US" dirty="0" smtClean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02537715"/>
                </p:ext>
              </p:extLst>
            </p:nvPr>
          </p:nvGraphicFramePr>
          <p:xfrm>
            <a:off x="3430802" y="4222469"/>
            <a:ext cx="621587" cy="342900"/>
          </p:xfrm>
          <a:graphic>
            <a:graphicData uri="http://schemas.openxmlformats.org/presentationml/2006/ole">
              <p:oleObj spid="_x0000_s67588" name="Equation" r:id="rId7" imgW="466200" imgH="255960" progId="">
                <p:embed/>
              </p:oleObj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31453352"/>
                </p:ext>
              </p:extLst>
            </p:nvPr>
          </p:nvGraphicFramePr>
          <p:xfrm>
            <a:off x="2297234" y="4882869"/>
            <a:ext cx="1046747" cy="342900"/>
          </p:xfrm>
          <a:graphic>
            <a:graphicData uri="http://schemas.openxmlformats.org/presentationml/2006/ole">
              <p:oleObj spid="_x0000_s67589" name="Equation" r:id="rId8" imgW="722160" imgH="228240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33641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 Baryon Geometry via Correlations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50900" y="1795816"/>
            <a:ext cx="2095500" cy="1828800"/>
          </a:xfrm>
          <a:custGeom>
            <a:avLst/>
            <a:gdLst>
              <a:gd name="connsiteX0" fmla="*/ 0 w 2095500"/>
              <a:gd name="connsiteY0" fmla="*/ 0 h 1828800"/>
              <a:gd name="connsiteX1" fmla="*/ 0 w 2095500"/>
              <a:gd name="connsiteY1" fmla="*/ 355600 h 1828800"/>
              <a:gd name="connsiteX2" fmla="*/ 1663700 w 2095500"/>
              <a:gd name="connsiteY2" fmla="*/ 1828800 h 1828800"/>
              <a:gd name="connsiteX3" fmla="*/ 2095500 w 2095500"/>
              <a:gd name="connsiteY3" fmla="*/ 1828800 h 1828800"/>
              <a:gd name="connsiteX4" fmla="*/ 2082800 w 2095500"/>
              <a:gd name="connsiteY4" fmla="*/ 25400 h 1828800"/>
              <a:gd name="connsiteX5" fmla="*/ 0 w 2095500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00" h="1828800">
                <a:moveTo>
                  <a:pt x="0" y="0"/>
                </a:moveTo>
                <a:lnTo>
                  <a:pt x="0" y="355600"/>
                </a:lnTo>
                <a:lnTo>
                  <a:pt x="1663700" y="1828800"/>
                </a:lnTo>
                <a:lnTo>
                  <a:pt x="2095500" y="1828800"/>
                </a:lnTo>
                <a:cubicBezTo>
                  <a:pt x="2091267" y="1227667"/>
                  <a:pt x="2087033" y="626533"/>
                  <a:pt x="2082800" y="25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59100" y="1833916"/>
            <a:ext cx="1181100" cy="1784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3450472"/>
              </p:ext>
            </p:extLst>
          </p:nvPr>
        </p:nvGraphicFramePr>
        <p:xfrm>
          <a:off x="254000" y="1266182"/>
          <a:ext cx="3968750" cy="2366962"/>
        </p:xfrm>
        <a:graphic>
          <a:graphicData uri="http://schemas.openxmlformats.org/presentationml/2006/ole">
            <p:oleObj spid="_x0000_s3153" name="Equation" r:id="rId4" imgW="2093400" imgH="1243080" progId="">
              <p:embed/>
            </p:oleObj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031678" y="4037977"/>
            <a:ext cx="5112318" cy="1815882"/>
            <a:chOff x="772839" y="4258545"/>
            <a:chExt cx="6088955" cy="1815882"/>
          </a:xfrm>
        </p:grpSpPr>
        <p:sp>
          <p:nvSpPr>
            <p:cNvPr id="6" name="TextBox 5"/>
            <p:cNvSpPr txBox="1"/>
            <p:nvPr/>
          </p:nvSpPr>
          <p:spPr>
            <a:xfrm>
              <a:off x="2598684" y="4258545"/>
              <a:ext cx="42631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dirty="0" smtClean="0"/>
                <a:t>[1] </a:t>
              </a:r>
              <a:r>
                <a:rPr lang="hu-HU" sz="1600" dirty="0" smtClean="0"/>
                <a:t>Phys.Part.Nucl.Lett</a:t>
              </a:r>
              <a:r>
                <a:rPr lang="hu-HU" sz="1600" dirty="0"/>
                <a:t>. </a:t>
              </a:r>
              <a:r>
                <a:rPr lang="hu-HU" sz="1600" b="1" dirty="0" smtClean="0"/>
                <a:t>8</a:t>
              </a:r>
              <a:r>
                <a:rPr lang="hu-HU" sz="1600" dirty="0" smtClean="0"/>
                <a:t> </a:t>
              </a:r>
              <a:r>
                <a:rPr lang="hu-HU" sz="1600" dirty="0"/>
                <a:t>(2011) </a:t>
              </a:r>
              <a:r>
                <a:rPr lang="hu-HU" sz="1600" dirty="0" smtClean="0"/>
                <a:t>931 </a:t>
              </a:r>
              <a:endParaRPr lang="hu-HU" sz="1600" dirty="0"/>
            </a:p>
            <a:p>
              <a:r>
                <a:rPr lang="en-US" sz="1600" dirty="0" smtClean="0"/>
                <a:t>[2</a:t>
              </a:r>
              <a:r>
                <a:rPr lang="en-US" sz="1600" dirty="0"/>
                <a:t>] Phys. Rev. C </a:t>
              </a:r>
              <a:r>
                <a:rPr lang="en-US" sz="1600" b="1" dirty="0"/>
                <a:t>74</a:t>
              </a:r>
              <a:r>
                <a:rPr lang="en-US" sz="1600" dirty="0"/>
                <a:t> (2006) 064906</a:t>
              </a:r>
              <a:endParaRPr lang="en-US" sz="1600" dirty="0" smtClean="0"/>
            </a:p>
            <a:p>
              <a:r>
                <a:rPr lang="en-US" sz="1600" dirty="0"/>
                <a:t>[3] Poster 155 – N. </a:t>
              </a:r>
              <a:r>
                <a:rPr lang="en-US" sz="1600" dirty="0" smtClean="0"/>
                <a:t>Shah</a:t>
              </a:r>
            </a:p>
            <a:p>
              <a:r>
                <a:rPr lang="en-US" sz="1600" dirty="0" smtClean="0"/>
                <a:t> </a:t>
              </a:r>
            </a:p>
            <a:p>
              <a:endParaRPr lang="en-US" sz="1600" dirty="0"/>
            </a:p>
            <a:p>
              <a:r>
                <a:rPr lang="en-US" sz="1600" dirty="0" smtClean="0"/>
                <a:t>[4] Poster 308 – W. </a:t>
              </a:r>
              <a:r>
                <a:rPr lang="en-US" sz="1600" dirty="0" err="1" smtClean="0"/>
                <a:t>Llope</a:t>
              </a:r>
              <a:endParaRPr lang="en-US" sz="1600" dirty="0" smtClean="0"/>
            </a:p>
            <a:p>
              <a:r>
                <a:rPr lang="en-US" sz="1600" dirty="0" smtClean="0"/>
                <a:t>[5] Talk in Parallel 5A - </a:t>
              </a:r>
              <a:r>
                <a:rPr lang="en-US" sz="1600" dirty="0" err="1" smtClean="0"/>
                <a:t>Yuhui</a:t>
              </a:r>
              <a:r>
                <a:rPr lang="en-US" sz="1600" dirty="0" smtClean="0"/>
                <a:t> Zhu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3787" y="5558542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Coalescence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2839" y="4562659"/>
              <a:ext cx="1330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Femtoscopy</a:t>
              </a:r>
              <a:endParaRPr lang="en-US" b="1" dirty="0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2363935" y="4357562"/>
              <a:ext cx="234750" cy="61537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2376292" y="5584385"/>
              <a:ext cx="222394" cy="38443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1064" y="887092"/>
            <a:ext cx="15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Baryon sector: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26568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(Anti)Proton-(Anti)Proton </a:t>
            </a:r>
            <a:r>
              <a:rPr lang="en-US" dirty="0" err="1" smtClean="0"/>
              <a:t>Femtoscopy</a:t>
            </a:r>
            <a:r>
              <a:rPr lang="en-US" dirty="0" smtClean="0"/>
              <a:t> – 200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03876" y="796309"/>
            <a:ext cx="4840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 correlation structure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Strong &amp; Coulomb </a:t>
            </a:r>
            <a:r>
              <a:rPr lang="en-US" sz="1600" dirty="0" smtClean="0"/>
              <a:t>(well-understood)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Fermi statistics / annihilation</a:t>
            </a:r>
          </a:p>
          <a:p>
            <a:endParaRPr lang="en-US" dirty="0"/>
          </a:p>
          <a:p>
            <a:pPr marL="406400" indent="-406400"/>
            <a:r>
              <a:rPr lang="en-US" dirty="0" smtClean="0"/>
              <a:t>Corrected for purity and correlated feed-down (“residual correlations”) from p-</a:t>
            </a:r>
            <a:r>
              <a:rPr lang="en-US" dirty="0" err="1" smtClean="0"/>
              <a:t>Λ</a:t>
            </a:r>
            <a:endParaRPr lang="en-US" dirty="0" smtClean="0"/>
          </a:p>
          <a:p>
            <a:pPr marL="406400" indent="-406400"/>
            <a:endParaRPr lang="en-US" dirty="0"/>
          </a:p>
          <a:p>
            <a:pPr marL="406400" indent="-406400"/>
            <a:r>
              <a:rPr lang="en-US" dirty="0" smtClean="0"/>
              <a:t>Reasonable fit (Gaussian source) and centrality dependence</a:t>
            </a:r>
          </a:p>
          <a:p>
            <a:pPr marL="406400" indent="-406400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574701"/>
            <a:ext cx="4445000" cy="5826786"/>
            <a:chOff x="0" y="572960"/>
            <a:chExt cx="4445000" cy="62368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72960"/>
              <a:ext cx="4445000" cy="6236891"/>
            </a:xfrm>
            <a:prstGeom prst="rect">
              <a:avLst/>
            </a:prstGeom>
          </p:spPr>
        </p:pic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57835021"/>
                </p:ext>
              </p:extLst>
            </p:nvPr>
          </p:nvGraphicFramePr>
          <p:xfrm>
            <a:off x="1082675" y="2269069"/>
            <a:ext cx="742458" cy="321732"/>
          </p:xfrm>
          <a:graphic>
            <a:graphicData uri="http://schemas.openxmlformats.org/presentationml/2006/ole">
              <p:oleObj spid="_x0000_s8324" name="Equation" r:id="rId5" imgW="365400" imgH="155160" progId="">
                <p:embed/>
              </p:oleObj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518044785"/>
                </p:ext>
              </p:extLst>
            </p:nvPr>
          </p:nvGraphicFramePr>
          <p:xfrm>
            <a:off x="1082675" y="4238625"/>
            <a:ext cx="742950" cy="371475"/>
          </p:xfrm>
          <a:graphic>
            <a:graphicData uri="http://schemas.openxmlformats.org/presentationml/2006/ole">
              <p:oleObj spid="_x0000_s8325" name="Equation" r:id="rId6" imgW="365400" imgH="182520" progId="">
                <p:embed/>
              </p:oleObj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1727200" y="795868"/>
              <a:ext cx="1600200" cy="702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12900" y="2840568"/>
              <a:ext cx="2133600" cy="702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STAR Preliminary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27200" y="5723468"/>
              <a:ext cx="1739900" cy="702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17866259"/>
                </p:ext>
              </p:extLst>
            </p:nvPr>
          </p:nvGraphicFramePr>
          <p:xfrm>
            <a:off x="1082183" y="6099705"/>
            <a:ext cx="742950" cy="371475"/>
          </p:xfrm>
          <a:graphic>
            <a:graphicData uri="http://schemas.openxmlformats.org/presentationml/2006/ole">
              <p:oleObj spid="_x0000_s8326" name="Equation" r:id="rId7" imgW="365400" imgH="182520" progId="">
                <p:embed/>
              </p:oleObj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282160" y="883393"/>
              <a:ext cx="1082348" cy="900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10000"/>
                </a:lnSpc>
                <a:buFontTx/>
                <a:buChar char="•"/>
              </a:pPr>
              <a:r>
                <a:rPr lang="en-US" sz="1600" dirty="0" smtClean="0">
                  <a:solidFill>
                    <a:srgbClr val="FF0000"/>
                  </a:solidFill>
                </a:rPr>
                <a:t>0-10%</a:t>
              </a:r>
            </a:p>
            <a:p>
              <a:pPr marL="285750" indent="-285750">
                <a:lnSpc>
                  <a:spcPct val="110000"/>
                </a:lnSpc>
                <a:buFontTx/>
                <a:buChar char="•"/>
              </a:pPr>
              <a:r>
                <a:rPr lang="en-US" sz="1600" dirty="0" smtClean="0">
                  <a:solidFill>
                    <a:srgbClr val="008000"/>
                  </a:solidFill>
                </a:rPr>
                <a:t>10-30%</a:t>
              </a:r>
            </a:p>
            <a:p>
              <a:pPr marL="285750" indent="-285750">
                <a:lnSpc>
                  <a:spcPct val="110000"/>
                </a:lnSpc>
                <a:buFontTx/>
                <a:buChar char="•"/>
              </a:pPr>
              <a:r>
                <a:rPr lang="en-US" sz="1600" dirty="0" smtClean="0">
                  <a:solidFill>
                    <a:srgbClr val="0000FF"/>
                  </a:solidFill>
                </a:rPr>
                <a:t>30-80%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6270109"/>
              </p:ext>
            </p:extLst>
          </p:nvPr>
        </p:nvGraphicFramePr>
        <p:xfrm>
          <a:off x="5364029" y="3792674"/>
          <a:ext cx="2688137" cy="1945362"/>
        </p:xfrm>
        <a:graphic>
          <a:graphicData uri="http://schemas.openxmlformats.org/presentationml/2006/ole">
            <p:oleObj spid="_x0000_s8327" name="Equation" r:id="rId8" imgW="1407960" imgH="1014840" progId="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32315" y="6032991"/>
            <a:ext cx="269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Eur</a:t>
            </a:r>
            <a:r>
              <a:rPr lang="fr-FR" b="1" dirty="0" smtClean="0"/>
              <a:t>. Phys. J.C 49 (2007) 75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839273" y="3985683"/>
            <a:ext cx="1641475" cy="213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866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</a:t>
            </a:r>
            <a:r>
              <a:rPr lang="en-US" dirty="0" err="1" smtClean="0"/>
              <a:t>Femtoscopy</a:t>
            </a:r>
            <a:r>
              <a:rPr lang="en-US" dirty="0" smtClean="0"/>
              <a:t> in BES program: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- Washington, D.C. -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788"/>
          <a:stretch/>
        </p:blipFill>
        <p:spPr>
          <a:xfrm>
            <a:off x="177800" y="768064"/>
            <a:ext cx="4113347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9305"/>
          <a:stretch/>
        </p:blipFill>
        <p:spPr>
          <a:xfrm>
            <a:off x="4852528" y="768064"/>
            <a:ext cx="4069799" cy="303770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074023"/>
              </p:ext>
            </p:extLst>
          </p:nvPr>
        </p:nvGraphicFramePr>
        <p:xfrm>
          <a:off x="5585915" y="1009650"/>
          <a:ext cx="1092200" cy="292100"/>
        </p:xfrm>
        <a:graphic>
          <a:graphicData uri="http://schemas.openxmlformats.org/presentationml/2006/ole">
            <p:oleObj spid="_x0000_s26626" name="Equation" r:id="rId6" imgW="1078560" imgH="28332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4297742"/>
              </p:ext>
            </p:extLst>
          </p:nvPr>
        </p:nvGraphicFramePr>
        <p:xfrm>
          <a:off x="984250" y="863600"/>
          <a:ext cx="1041400" cy="292100"/>
        </p:xfrm>
        <a:graphic>
          <a:graphicData uri="http://schemas.openxmlformats.org/presentationml/2006/ole">
            <p:oleObj spid="_x0000_s26627" name="Equation" r:id="rId7" imgW="1032840" imgH="28332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928" y="3665936"/>
            <a:ext cx="4112219" cy="2666627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1129436"/>
              </p:ext>
            </p:extLst>
          </p:nvPr>
        </p:nvGraphicFramePr>
        <p:xfrm>
          <a:off x="3169116" y="3805768"/>
          <a:ext cx="1003300" cy="292100"/>
        </p:xfrm>
        <a:graphic>
          <a:graphicData uri="http://schemas.openxmlformats.org/presentationml/2006/ole">
            <p:oleObj spid="_x0000_s26628" name="Equation" r:id="rId9" imgW="987120" imgH="28332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32300" y="4457700"/>
            <a:ext cx="4490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Reasonable systematics:</a:t>
            </a:r>
            <a:endParaRPr lang="en-US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Source size increases with </a:t>
            </a:r>
            <a:r>
              <a:rPr lang="en-US" dirty="0" smtClean="0">
                <a:sym typeface="Symbol"/>
              </a:rPr>
              <a:t></a:t>
            </a:r>
            <a:r>
              <a:rPr lang="en-US" dirty="0" smtClean="0"/>
              <a:t>s</a:t>
            </a:r>
            <a:r>
              <a:rPr lang="en-US" baseline="-25000" dirty="0" smtClean="0"/>
              <a:t>NN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Source size increases for more central collisions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04238" y="2548565"/>
            <a:ext cx="2566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 smtClean="0">
                <a:solidFill>
                  <a:srgbClr val="0000CC"/>
                </a:solidFill>
              </a:rPr>
              <a:t>Fit: R = 4.15 </a:t>
            </a:r>
            <a:r>
              <a:rPr lang="en-IN" sz="1400" b="1" dirty="0" smtClean="0">
                <a:solidFill>
                  <a:srgbClr val="0000CC"/>
                </a:solidFill>
                <a:sym typeface="Symbol"/>
              </a:rPr>
              <a:t></a:t>
            </a:r>
            <a:r>
              <a:rPr lang="en-IN" sz="1400" b="1" dirty="0" smtClean="0">
                <a:solidFill>
                  <a:srgbClr val="0000CC"/>
                </a:solidFill>
              </a:rPr>
              <a:t> 0.43 fm (0-10%)</a:t>
            </a:r>
          </a:p>
          <a:p>
            <a:r>
              <a:rPr lang="en-US" sz="1400" b="1" dirty="0" smtClean="0">
                <a:solidFill>
                  <a:srgbClr val="0000CC"/>
                </a:solidFill>
              </a:rPr>
              <a:t>       R = 3.63 </a:t>
            </a:r>
            <a:r>
              <a:rPr lang="en-US" sz="1400" b="1" dirty="0" smtClean="0">
                <a:solidFill>
                  <a:srgbClr val="0000CC"/>
                </a:solidFill>
                <a:sym typeface="Symbol"/>
              </a:rPr>
              <a:t> 0.21 fm (10-30%)</a:t>
            </a:r>
          </a:p>
          <a:p>
            <a:r>
              <a:rPr lang="en-US" sz="1400" b="1" dirty="0" smtClean="0">
                <a:solidFill>
                  <a:srgbClr val="0000CC"/>
                </a:solidFill>
                <a:sym typeface="Symbol"/>
              </a:rPr>
              <a:t>       R = 2.74  0.32 fm (30-80%)</a:t>
            </a:r>
            <a:endParaRPr lang="en-IN" sz="1400" b="1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7136" y="2673669"/>
            <a:ext cx="2566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 smtClean="0">
                <a:solidFill>
                  <a:srgbClr val="0000CC"/>
                </a:solidFill>
              </a:rPr>
              <a:t>Fit: R = 4.51 </a:t>
            </a:r>
            <a:r>
              <a:rPr lang="en-IN" sz="1400" b="1" dirty="0" smtClean="0">
                <a:solidFill>
                  <a:srgbClr val="0000CC"/>
                </a:solidFill>
                <a:sym typeface="Symbol"/>
              </a:rPr>
              <a:t></a:t>
            </a:r>
            <a:r>
              <a:rPr lang="en-IN" sz="1400" b="1" dirty="0" smtClean="0">
                <a:solidFill>
                  <a:srgbClr val="0000CC"/>
                </a:solidFill>
              </a:rPr>
              <a:t> 0.23 fm (0-10%)</a:t>
            </a:r>
          </a:p>
          <a:p>
            <a:r>
              <a:rPr lang="en-US" sz="1400" b="1" dirty="0" smtClean="0">
                <a:solidFill>
                  <a:srgbClr val="0000CC"/>
                </a:solidFill>
              </a:rPr>
              <a:t>       R = 3.62 </a:t>
            </a:r>
            <a:r>
              <a:rPr lang="en-US" sz="1400" b="1" dirty="0" smtClean="0">
                <a:solidFill>
                  <a:srgbClr val="0000CC"/>
                </a:solidFill>
                <a:sym typeface="Symbol"/>
              </a:rPr>
              <a:t> 0.11 fm (10-30%)</a:t>
            </a:r>
          </a:p>
          <a:p>
            <a:r>
              <a:rPr lang="en-US" sz="1400" b="1" dirty="0" smtClean="0">
                <a:solidFill>
                  <a:srgbClr val="0000CC"/>
                </a:solidFill>
                <a:sym typeface="Symbol"/>
              </a:rPr>
              <a:t>       R = 2.91  0.13 fm (30-80%)</a:t>
            </a:r>
            <a:endParaRPr lang="en-IN" sz="1400" b="1" dirty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55760" y="4981436"/>
            <a:ext cx="27030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IN" sz="1400" b="1" dirty="0" smtClean="0">
                <a:solidFill>
                  <a:srgbClr val="0000CC"/>
                </a:solidFill>
              </a:rPr>
              <a:t>Fit: R = 4.68 </a:t>
            </a:r>
            <a:r>
              <a:rPr lang="en-IN" sz="1400" b="1" dirty="0" smtClean="0">
                <a:solidFill>
                  <a:srgbClr val="0000CC"/>
                </a:solidFill>
                <a:sym typeface="Symbol"/>
              </a:rPr>
              <a:t></a:t>
            </a:r>
            <a:r>
              <a:rPr lang="en-IN" sz="1400" b="1" dirty="0" smtClean="0">
                <a:solidFill>
                  <a:srgbClr val="0000CC"/>
                </a:solidFill>
              </a:rPr>
              <a:t> 0.16 fm (0-10%)</a:t>
            </a:r>
          </a:p>
          <a:p>
            <a:r>
              <a:rPr lang="en-US" sz="1400" b="1" dirty="0" smtClean="0">
                <a:solidFill>
                  <a:srgbClr val="0000CC"/>
                </a:solidFill>
              </a:rPr>
              <a:t>       R = 4.15 </a:t>
            </a:r>
            <a:r>
              <a:rPr lang="en-US" sz="1400" b="1" dirty="0" smtClean="0">
                <a:solidFill>
                  <a:srgbClr val="0000CC"/>
                </a:solidFill>
                <a:sym typeface="Symbol"/>
              </a:rPr>
              <a:t> 0.27 fm (10-30%)</a:t>
            </a:r>
          </a:p>
          <a:p>
            <a:r>
              <a:rPr lang="en-US" sz="1400" b="1" dirty="0" smtClean="0">
                <a:solidFill>
                  <a:srgbClr val="0000CC"/>
                </a:solidFill>
                <a:sym typeface="Symbol"/>
              </a:rPr>
              <a:t>       R = 3.45  0.34 fm (30-80%)</a:t>
            </a:r>
          </a:p>
          <a:p>
            <a:endParaRPr lang="en-IN" sz="1400" b="1" dirty="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7136" y="5935543"/>
            <a:ext cx="3002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b="1" dirty="0" smtClean="0"/>
              <a:t>Phys.Part.Nucl.Lett. 8 (2011) 931 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xmlns="" val="12691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Nucleon-Nucleon </a:t>
            </a:r>
            <a:r>
              <a:rPr lang="en-US" dirty="0" err="1" smtClean="0"/>
              <a:t>Femtoscopy</a:t>
            </a:r>
            <a:r>
              <a:rPr lang="en-US" dirty="0" smtClean="0"/>
              <a:t>, continued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- Washington, D.C. -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875" y="987408"/>
            <a:ext cx="2608445" cy="1585408"/>
          </a:xfrm>
          <a:prstGeom prst="roundRect">
            <a:avLst/>
          </a:prstGeom>
          <a:ln>
            <a:solidFill>
              <a:srgbClr val="1F497D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4650" y="826888"/>
            <a:ext cx="3780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Two-nucleon </a:t>
            </a:r>
            <a:r>
              <a:rPr lang="en-US" dirty="0" err="1" smtClean="0"/>
              <a:t>iso</a:t>
            </a:r>
            <a:r>
              <a:rPr lang="en-US" dirty="0" smtClean="0"/>
              <a:t>-triplet (e.g. p-p) state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attractive, but unbound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9305"/>
          <a:stretch/>
        </p:blipFill>
        <p:spPr>
          <a:xfrm>
            <a:off x="215900" y="1588448"/>
            <a:ext cx="3270476" cy="236431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855690" y="1473108"/>
            <a:ext cx="50800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5903" y="4350480"/>
            <a:ext cx="437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Iso</a:t>
            </a:r>
            <a:r>
              <a:rPr lang="en-US" dirty="0" smtClean="0"/>
              <a:t>-singlet system has bound state: deuteron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7760895"/>
              </p:ext>
            </p:extLst>
          </p:nvPr>
        </p:nvGraphicFramePr>
        <p:xfrm>
          <a:off x="3727450" y="2782838"/>
          <a:ext cx="1673752" cy="807512"/>
        </p:xfrm>
        <a:graphic>
          <a:graphicData uri="http://schemas.openxmlformats.org/presentationml/2006/ole">
            <p:oleObj spid="_x0000_s27650" name="Equation" r:id="rId6" imgW="1042200" imgH="493560" progId="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563049" y="2710890"/>
            <a:ext cx="3580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population at q~20 MeV/c</a:t>
            </a:r>
          </a:p>
          <a:p>
            <a:r>
              <a:rPr lang="en-US" dirty="0" smtClean="0"/>
              <a:t>relative to combinatorics</a:t>
            </a:r>
            <a:r>
              <a:rPr lang="en-US" dirty="0"/>
              <a:t> </a:t>
            </a:r>
            <a:r>
              <a:rPr lang="en-US" dirty="0" smtClean="0"/>
              <a:t>(product of singles distributions)</a:t>
            </a:r>
          </a:p>
          <a:p>
            <a:pPr marL="285750" indent="-285750">
              <a:buFontTx/>
              <a:buChar char="•"/>
            </a:pPr>
            <a:r>
              <a:rPr lang="en-US" b="1" dirty="0" smtClean="0"/>
              <a:t>enhancement ~ 1/size</a:t>
            </a:r>
          </a:p>
        </p:txBody>
      </p:sp>
      <p:grpSp>
        <p:nvGrpSpPr>
          <p:cNvPr id="7" name="Group 26"/>
          <p:cNvGrpSpPr/>
          <p:nvPr/>
        </p:nvGrpSpPr>
        <p:grpSpPr>
          <a:xfrm>
            <a:off x="5099050" y="4230559"/>
            <a:ext cx="3149600" cy="1850657"/>
            <a:chOff x="5099050" y="3795646"/>
            <a:chExt cx="3149600" cy="2109854"/>
          </a:xfrm>
        </p:grpSpPr>
        <p:sp>
          <p:nvSpPr>
            <p:cNvPr id="25" name="Rounded Rectangle 24"/>
            <p:cNvSpPr/>
            <p:nvPr/>
          </p:nvSpPr>
          <p:spPr>
            <a:xfrm>
              <a:off x="5099050" y="3795646"/>
              <a:ext cx="3149600" cy="210985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51608" t="19552" r="2408" b="5121"/>
            <a:stretch/>
          </p:blipFill>
          <p:spPr>
            <a:xfrm>
              <a:off x="6505575" y="4254500"/>
              <a:ext cx="1454150" cy="1447800"/>
            </a:xfrm>
            <a:prstGeom prst="ellipse">
              <a:avLst/>
            </a:prstGeom>
            <a:ln>
              <a:solidFill>
                <a:srgbClr val="1F497D"/>
              </a:soli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/>
            <a:srcRect l="1763" t="2372" r="53057" b="21311"/>
            <a:stretch/>
          </p:blipFill>
          <p:spPr>
            <a:xfrm>
              <a:off x="5346700" y="4106307"/>
              <a:ext cx="1428750" cy="1466850"/>
            </a:xfrm>
            <a:prstGeom prst="ellipse">
              <a:avLst/>
            </a:prstGeom>
            <a:ln>
              <a:solidFill>
                <a:srgbClr val="1F497D"/>
              </a:solidFill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215900" y="4877357"/>
            <a:ext cx="4162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enhancement of deuteron yield relative to</a:t>
            </a:r>
          </a:p>
          <a:p>
            <a:r>
              <a:rPr lang="en-US" dirty="0" smtClean="0"/>
              <a:t>product of singles distributions</a:t>
            </a:r>
          </a:p>
          <a:p>
            <a:pPr marL="285750" indent="-285750">
              <a:buFontTx/>
              <a:buChar char="•"/>
            </a:pPr>
            <a:r>
              <a:rPr lang="en-US" b="1" dirty="0" smtClean="0"/>
              <a:t>enhancement ~ 1/size</a:t>
            </a:r>
          </a:p>
        </p:txBody>
      </p:sp>
    </p:spTree>
    <p:extLst>
      <p:ext uri="{BB962C8B-B14F-4D97-AF65-F5344CB8AC3E}">
        <p14:creationId xmlns:p14="http://schemas.microsoft.com/office/powerpoint/2010/main" xmlns="" val="3597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Homogeneity length through coalescence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4416700"/>
              </p:ext>
            </p:extLst>
          </p:nvPr>
        </p:nvGraphicFramePr>
        <p:xfrm>
          <a:off x="2643928" y="1038755"/>
          <a:ext cx="3003333" cy="989013"/>
        </p:xfrm>
        <a:graphic>
          <a:graphicData uri="http://schemas.openxmlformats.org/presentationml/2006/ole">
            <p:oleObj spid="_x0000_s2133" name="Equation" r:id="rId4" imgW="1499400" imgH="48456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2616423" y="2027768"/>
            <a:ext cx="3623308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 eaLnBrk="0" hangingPunct="0"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1600" dirty="0">
                <a:latin typeface="Times New Roman" charset="0"/>
              </a:rPr>
              <a:t>(anti)deuteron Gaussian width: </a:t>
            </a:r>
            <a:r>
              <a:rPr lang="en-US" sz="1600" dirty="0" err="1">
                <a:latin typeface="Times New Roman" charset="0"/>
              </a:rPr>
              <a:t>δ</a:t>
            </a:r>
            <a:r>
              <a:rPr lang="en-US" sz="1600" dirty="0">
                <a:latin typeface="Times New Roman" charset="0"/>
              </a:rPr>
              <a:t> ~ 2.8 </a:t>
            </a:r>
            <a:r>
              <a:rPr lang="en-US" sz="1600" dirty="0" err="1" smtClean="0">
                <a:latin typeface="Times New Roman" charset="0"/>
              </a:rPr>
              <a:t>fm</a:t>
            </a:r>
            <a:endParaRPr lang="en-US" sz="1600" dirty="0">
              <a:latin typeface="Times New Roman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35938" y="2512391"/>
            <a:ext cx="9123249" cy="3886454"/>
            <a:chOff x="-95313" y="2607391"/>
            <a:chExt cx="9273177" cy="3886454"/>
          </a:xfrm>
        </p:grpSpPr>
        <p:sp>
          <p:nvSpPr>
            <p:cNvPr id="18" name="Rectangle 17"/>
            <p:cNvSpPr/>
            <p:nvPr/>
          </p:nvSpPr>
          <p:spPr>
            <a:xfrm>
              <a:off x="1" y="2607391"/>
              <a:ext cx="9177863" cy="38637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99" descr="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46" y="2607391"/>
              <a:ext cx="8873067" cy="358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3839707" y="5217986"/>
              <a:ext cx="20107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cap="small" dirty="0">
                  <a:solidFill>
                    <a:srgbClr val="FF0000"/>
                  </a:solidFill>
                  <a:latin typeface="Times New Roman" pitchFamily="-1" charset="0"/>
                  <a:ea typeface="宋体" pitchFamily="-1" charset="-122"/>
                  <a:cs typeface="宋体" pitchFamily="-1" charset="-122"/>
                </a:rPr>
                <a:t>STAR</a:t>
              </a:r>
            </a:p>
            <a:p>
              <a:pPr algn="ctr">
                <a:defRPr/>
              </a:pPr>
              <a:r>
                <a:rPr lang="en-US" cap="small" dirty="0">
                  <a:solidFill>
                    <a:srgbClr val="FF0000"/>
                  </a:solidFill>
                  <a:latin typeface="Times New Roman" pitchFamily="-1" charset="0"/>
                  <a:ea typeface="宋体" pitchFamily="-1" charset="-122"/>
                  <a:cs typeface="宋体" pitchFamily="-1" charset="-122"/>
                </a:rPr>
                <a:t>Preliminary</a:t>
              </a:r>
            </a:p>
          </p:txBody>
        </p:sp>
        <p:sp>
          <p:nvSpPr>
            <p:cNvPr id="11" name="TextBox 100"/>
            <p:cNvSpPr txBox="1">
              <a:spLocks noChangeArrowheads="1"/>
            </p:cNvSpPr>
            <p:nvPr/>
          </p:nvSpPr>
          <p:spPr bwMode="auto">
            <a:xfrm>
              <a:off x="6993467" y="6093735"/>
              <a:ext cx="180144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37931725" indent="-37474525" eaLnBrk="0" hangingPunct="0"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eaLnBrk="0" hangingPunct="0"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eaLnBrk="0" hangingPunct="0"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eaLnBrk="0" hangingPunct="0"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0000FF"/>
                  </a:solidFill>
                  <a:latin typeface="Times New Roman" charset="0"/>
                </a:rPr>
                <a:t>Centrality (%)</a:t>
              </a:r>
            </a:p>
          </p:txBody>
        </p:sp>
        <p:sp>
          <p:nvSpPr>
            <p:cNvPr id="12" name="TextBox 101"/>
            <p:cNvSpPr txBox="1">
              <a:spLocks noChangeArrowheads="1"/>
            </p:cNvSpPr>
            <p:nvPr/>
          </p:nvSpPr>
          <p:spPr bwMode="auto">
            <a:xfrm rot="16200000">
              <a:off x="-417196" y="3331171"/>
              <a:ext cx="10438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37931725" indent="-37474525" eaLnBrk="0" hangingPunct="0"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eaLnBrk="0" hangingPunct="0"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eaLnBrk="0" hangingPunct="0"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eaLnBrk="0" hangingPunct="0"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7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0000FF"/>
                  </a:solidFill>
                  <a:latin typeface="Times New Roman" charset="0"/>
                </a:rPr>
                <a:t>R</a:t>
              </a:r>
              <a:r>
                <a:rPr lang="en-US" sz="2000" b="1" baseline="-25000" dirty="0">
                  <a:solidFill>
                    <a:srgbClr val="0000FF"/>
                  </a:solidFill>
                  <a:latin typeface="Times New Roman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Times New Roman" charset="0"/>
                </a:rPr>
                <a:t> (</a:t>
              </a:r>
              <a:r>
                <a:rPr lang="en-US" sz="2000" b="1" dirty="0" err="1">
                  <a:solidFill>
                    <a:srgbClr val="0000FF"/>
                  </a:solidFill>
                  <a:latin typeface="Times New Roman" charset="0"/>
                </a:rPr>
                <a:t>fm</a:t>
              </a:r>
              <a:r>
                <a:rPr lang="en-US" sz="2000" b="1" dirty="0">
                  <a:solidFill>
                    <a:srgbClr val="0000FF"/>
                  </a:solidFill>
                  <a:latin typeface="Times New Roman" charset="0"/>
                </a:rPr>
                <a:t>)</a:t>
              </a:r>
            </a:p>
          </p:txBody>
        </p:sp>
      </p:grp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48259973"/>
              </p:ext>
            </p:extLst>
          </p:nvPr>
        </p:nvGraphicFramePr>
        <p:xfrm>
          <a:off x="343287" y="931335"/>
          <a:ext cx="1241928" cy="1096433"/>
        </p:xfrm>
        <a:graphic>
          <a:graphicData uri="http://schemas.openxmlformats.org/presentationml/2006/ole">
            <p:oleObj spid="_x0000_s2134" name="Equation" r:id="rId6" imgW="530280" imgH="466200" progId="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2400" y="1981528"/>
            <a:ext cx="2024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(cross-sections evaluated</a:t>
            </a:r>
          </a:p>
          <a:p>
            <a:r>
              <a:rPr lang="en-US" sz="1400" dirty="0" smtClean="0"/>
              <a:t>at same particle velocity)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513030" y="1415303"/>
            <a:ext cx="251490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spatial length scales </a:t>
            </a:r>
          </a:p>
          <a:p>
            <a:r>
              <a:rPr lang="en-US" sz="2000" dirty="0" smtClean="0"/>
              <a:t>drive composite yields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359400" y="6467809"/>
            <a:ext cx="238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Poster – W. </a:t>
            </a:r>
            <a:r>
              <a:rPr lang="en-US" b="1" dirty="0" err="1" smtClean="0">
                <a:solidFill>
                  <a:schemeClr val="bg1"/>
                </a:solidFill>
              </a:rPr>
              <a:t>Llope</a:t>
            </a:r>
            <a:r>
              <a:rPr lang="en-US" b="1" dirty="0" smtClean="0">
                <a:solidFill>
                  <a:schemeClr val="bg1"/>
                </a:solidFill>
              </a:rPr>
              <a:t> (308)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7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Nucleon-</a:t>
            </a:r>
            <a:r>
              <a:rPr lang="en-IN" dirty="0" err="1" smtClean="0"/>
              <a:t>Hyperon</a:t>
            </a:r>
            <a:r>
              <a:rPr lang="en-IN" dirty="0" smtClean="0"/>
              <a:t> Correlation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Quark Matter - Washington, D.C. - 14 August 2012 - Neha Shah -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EFD3-43F1-A047-B730-D701EDF54FF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08159" y="1398495"/>
            <a:ext cx="46793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1900" b="1" dirty="0" smtClean="0"/>
              <a:t>Proton-</a:t>
            </a:r>
            <a:r>
              <a:rPr lang="en-US" sz="1900" b="1" dirty="0" smtClean="0">
                <a:sym typeface="Symbol"/>
              </a:rPr>
              <a:t> s</a:t>
            </a:r>
            <a:r>
              <a:rPr lang="en-US" sz="1900" b="1" dirty="0" smtClean="0"/>
              <a:t>ource size is smaller than p-p</a:t>
            </a:r>
          </a:p>
          <a:p>
            <a:pPr marL="285750" indent="-285750">
              <a:buFontTx/>
              <a:buChar char="•"/>
            </a:pPr>
            <a:endParaRPr lang="en-US" sz="1900" b="1" dirty="0" smtClean="0"/>
          </a:p>
          <a:p>
            <a:pPr marL="285750" indent="-285750"/>
            <a:endParaRPr lang="en-US" sz="1900" b="1" dirty="0" smtClean="0"/>
          </a:p>
          <a:p>
            <a:pPr marL="285750" indent="-285750">
              <a:buFontTx/>
              <a:buChar char="•"/>
            </a:pPr>
            <a:r>
              <a:rPr lang="en-US" sz="1900" b="1" dirty="0" smtClean="0"/>
              <a:t>Spatial Strangeness-Baryon correlations are stronger than Baryon-Baryon correlations</a:t>
            </a:r>
          </a:p>
        </p:txBody>
      </p:sp>
      <p:pic>
        <p:nvPicPr>
          <p:cNvPr id="13" name="Picture 12" descr="Fig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3" y="833720"/>
            <a:ext cx="4501672" cy="340210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670990" y="3844846"/>
            <a:ext cx="4190081" cy="2123620"/>
            <a:chOff x="245624" y="4222234"/>
            <a:chExt cx="4190081" cy="2123620"/>
          </a:xfrm>
        </p:grpSpPr>
        <p:pic>
          <p:nvPicPr>
            <p:cNvPr id="11" name="Picture 10" descr="p_lm_radius_tabl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624" y="4222234"/>
              <a:ext cx="4187809" cy="182372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45624" y="5008728"/>
              <a:ext cx="4187809" cy="2456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7896" y="6048248"/>
              <a:ext cx="4187809" cy="2456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   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66172" y="5952961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p-p</a:t>
              </a:r>
              <a:endParaRPr lang="en-IN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497540" y="6054892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920622" y="6007300"/>
              <a:ext cx="955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4.5 </a:t>
              </a:r>
              <a:r>
                <a:rPr lang="en-US" sz="1600" dirty="0" smtClean="0">
                  <a:sym typeface="Symbol"/>
                </a:rPr>
                <a:t> 0.3 </a:t>
              </a:r>
              <a:endParaRPr lang="en-IN" sz="16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611012" y="4621507"/>
            <a:ext cx="2600840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IN" sz="1600" b="1" dirty="0" smtClean="0"/>
              <a:t>Phys. Rev. C 74 (2006) 64906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xmlns="" val="11614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6021</TotalTime>
  <Words>1520</Words>
  <Application>Microsoft Office PowerPoint</Application>
  <PresentationFormat>On-screen Show (4:3)</PresentationFormat>
  <Paragraphs>262</Paragraphs>
  <Slides>20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Femtoscopy of identified particles at STAR</vt:lpstr>
      <vt:lpstr>Outline</vt:lpstr>
      <vt:lpstr>Femtoscopy 101</vt:lpstr>
      <vt:lpstr>Probing  Baryon Geometry via Correlations</vt:lpstr>
      <vt:lpstr>(Anti)Proton-(Anti)Proton Femtoscopy – 200 GeV</vt:lpstr>
      <vt:lpstr>Proton Femtoscopy in BES program: </vt:lpstr>
      <vt:lpstr>Nucleon-Nucleon Femtoscopy, continued</vt:lpstr>
      <vt:lpstr>Homogeneity length through coalescence</vt:lpstr>
      <vt:lpstr>Nucleon-Hyperon Correlation </vt:lpstr>
      <vt:lpstr>Nucleon-Nucleon Correlation and Baryon Coalescence</vt:lpstr>
      <vt:lpstr>- Correlation Function</vt:lpstr>
      <vt:lpstr>- Correlation Function</vt:lpstr>
      <vt:lpstr>Time evolution of the collision geometry</vt:lpstr>
      <vt:lpstr>Azimuthal HBT</vt:lpstr>
      <vt:lpstr>Complete Energy Scan </vt:lpstr>
      <vt:lpstr>-K Correlations</vt:lpstr>
      <vt:lpstr>-K Correlations</vt:lpstr>
      <vt:lpstr>Summary</vt:lpstr>
      <vt:lpstr>Backup</vt:lpstr>
      <vt:lpstr>Slide 20</vt:lpstr>
    </vt:vector>
  </TitlesOfParts>
  <Company>Ohio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femtocopy talk – QM12</dc:title>
  <dc:creator>Michael Lisa</dc:creator>
  <cp:lastModifiedBy>DELL</cp:lastModifiedBy>
  <cp:revision>174</cp:revision>
  <cp:lastPrinted>2012-08-06T15:44:27Z</cp:lastPrinted>
  <dcterms:created xsi:type="dcterms:W3CDTF">2012-08-02T22:48:20Z</dcterms:created>
  <dcterms:modified xsi:type="dcterms:W3CDTF">2012-08-21T17:35:27Z</dcterms:modified>
</cp:coreProperties>
</file>