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92" r:id="rId4"/>
    <p:sldId id="290" r:id="rId5"/>
    <p:sldId id="285" r:id="rId6"/>
    <p:sldId id="282" r:id="rId7"/>
    <p:sldId id="297" r:id="rId8"/>
    <p:sldId id="295" r:id="rId9"/>
    <p:sldId id="272" r:id="rId10"/>
    <p:sldId id="296" r:id="rId11"/>
    <p:sldId id="264" r:id="rId12"/>
    <p:sldId id="287" r:id="rId13"/>
    <p:sldId id="294" r:id="rId14"/>
    <p:sldId id="289" r:id="rId15"/>
    <p:sldId id="303" r:id="rId16"/>
    <p:sldId id="276" r:id="rId17"/>
    <p:sldId id="278" r:id="rId18"/>
    <p:sldId id="271" r:id="rId19"/>
    <p:sldId id="298" r:id="rId20"/>
    <p:sldId id="299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3BC88-BB53-D340-8761-55838BD2F92D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40B4C-01C6-D64C-9FEA-7573CF0514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01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B630-DCA0-484C-A048-B7398AE0C60B}" type="datetimeFigureOut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57CB5-DF75-EE4F-A4B5-26C006983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1440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57CB5-DF75-EE4F-A4B5-26C006983A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A6BB-39E9-CE46-96B1-6401B6C3E954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92E-107C-CF44-9D9E-25095100FF6A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4087-BE5B-024D-B13D-EFA396B64BDC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69ED-75C7-1F47-820F-FEB5E930C45F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3D5C-A3A4-B245-94FF-8EFF7B41115E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8117-EDDF-6043-A83D-68A1E2495CEF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6B99-C26F-E24A-A6C3-1B084B1A7E64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8541-9E08-D04E-A7F5-89198250BA5F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99C60-4094-1844-B482-E171B91B23D4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09C7-0FB9-314F-8BBB-CE4E1F288000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90257-09CA-404F-A42E-D1196BF77C05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49ED-7873-8146-BAE0-391A8904EE24}" type="datetime1">
              <a:rPr lang="en-US" smtClean="0"/>
              <a:pPr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80B0-DDA8-B44B-B18E-DAB8F8260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df"/><Relationship Id="rId6" Type="http://schemas.openxmlformats.org/officeDocument/2006/relationships/image" Target="../media/image19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8" Type="http://schemas.openxmlformats.org/officeDocument/2006/relationships/image" Target="../media/image23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gif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7.gif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0.emf"/><Relationship Id="rId5" Type="http://schemas.openxmlformats.org/officeDocument/2006/relationships/image" Target="../media/image5.png"/><Relationship Id="rId6" Type="http://schemas.openxmlformats.org/officeDocument/2006/relationships/image" Target="../media/image31.emf"/><Relationship Id="rId7" Type="http://schemas.openxmlformats.org/officeDocument/2006/relationships/oleObject" Target="../embeddings/Microsoft_Equation2.bin"/><Relationship Id="rId8" Type="http://schemas.openxmlformats.org/officeDocument/2006/relationships/oleObject" Target="../embeddings/Microsoft_Equation3.bin"/><Relationship Id="rId9" Type="http://schemas.openxmlformats.org/officeDocument/2006/relationships/image" Target="../media/image1.png"/><Relationship Id="rId10" Type="http://schemas.openxmlformats.org/officeDocument/2006/relationships/image" Target="../media/image32.pd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Measurements of D</a:t>
            </a:r>
            <a:r>
              <a:rPr lang="en-US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baseline="30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±</a:t>
            </a:r>
            <a:r>
              <a:rPr lang="en-US" dirty="0">
                <a:solidFill>
                  <a:srgbClr val="0000FF"/>
                </a:solidFill>
                <a:latin typeface="Baskerville Old Face"/>
                <a:cs typeface="Baskerville Old Face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- meson production in </a:t>
            </a:r>
            <a:r>
              <a:rPr lang="en-US" dirty="0" err="1" smtClean="0">
                <a:solidFill>
                  <a:srgbClr val="0000FF"/>
                </a:solidFill>
                <a:latin typeface="Baskerville Old Face"/>
                <a:cs typeface="Baskerville Old Face"/>
              </a:rPr>
              <a:t>Au+Au</a:t>
            </a: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collisions at </a:t>
            </a:r>
            <a:b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</a:b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√</a:t>
            </a:r>
            <a:r>
              <a:rPr lang="en-US" dirty="0" err="1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baseline="-25000" dirty="0" err="1" smtClean="0">
                <a:solidFill>
                  <a:srgbClr val="0000FF"/>
                </a:solidFill>
                <a:latin typeface="Baskerville Old Face"/>
                <a:cs typeface="Baskerville Old Face"/>
              </a:rPr>
              <a:t>NN</a:t>
            </a:r>
            <a:r>
              <a:rPr lang="en-US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= 200 </a:t>
            </a:r>
            <a:r>
              <a:rPr lang="en-US" dirty="0" err="1" smtClean="0">
                <a:solidFill>
                  <a:srgbClr val="0000FF"/>
                </a:solidFill>
                <a:latin typeface="Baskerville Old Face"/>
                <a:cs typeface="Baskerville Old Face"/>
              </a:rPr>
              <a:t>GeV</a:t>
            </a: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in STAR</a:t>
            </a:r>
            <a:endParaRPr lang="en-US" dirty="0">
              <a:solidFill>
                <a:srgbClr val="0000FF"/>
              </a:solidFill>
              <a:latin typeface="Baskerville Old Face"/>
              <a:cs typeface="Baskerville Old Face"/>
            </a:endParaRPr>
          </a:p>
        </p:txBody>
      </p:sp>
      <p:pic>
        <p:nvPicPr>
          <p:cNvPr id="4" name="Picture 7" descr="STAR-logo-base-r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5486400"/>
            <a:ext cx="1832610" cy="141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reen shot 2015-08-29 at 2.45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575" y="5562600"/>
            <a:ext cx="1978025" cy="1146175"/>
          </a:xfrm>
          <a:prstGeom prst="rect">
            <a:avLst/>
          </a:prstGeom>
        </p:spPr>
      </p:pic>
      <p:pic>
        <p:nvPicPr>
          <p:cNvPr id="9" name="Picture 8" descr="ucla-wordmark-mai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5715000"/>
            <a:ext cx="1981200" cy="944372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524000" y="3429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Md.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Nasim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chemeClr val="tx1">
                    <a:tint val="75000"/>
                  </a:schemeClr>
                </a:solidFill>
                <a:latin typeface="Baskerville Old Face"/>
                <a:cs typeface="Baskerville Old Face"/>
              </a:rPr>
              <a:t>University of California, Los Angeles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Baskerville Old Face"/>
              <a:ea typeface="+mn-ea"/>
              <a:cs typeface="Baskerville Old Face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 (</a:t>
            </a:r>
            <a:r>
              <a:rPr lang="en-US" sz="3200" i="1" dirty="0" smtClean="0">
                <a:solidFill>
                  <a:schemeClr val="tx1">
                    <a:tint val="75000"/>
                  </a:schemeClr>
                </a:solidFill>
                <a:latin typeface="Baskerville Old Face"/>
                <a:cs typeface="Baskerville Old Face"/>
              </a:rPr>
              <a:t>for the STAR Collaboration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)</a:t>
            </a:r>
          </a:p>
        </p:txBody>
      </p:sp>
      <p:pic>
        <p:nvPicPr>
          <p:cNvPr id="14" name="Picture 13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715000"/>
            <a:ext cx="1295400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Particle Identification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243840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2438400"/>
            <a:ext cx="3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4384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029200"/>
            <a:ext cx="311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TPC PID: Using  </a:t>
            </a:r>
            <a:r>
              <a:rPr lang="en-US" sz="2400" dirty="0" err="1" smtClean="0">
                <a:latin typeface="Baskerville Old Face"/>
                <a:cs typeface="Baskerville Old Face"/>
              </a:rPr>
              <a:t>dE/dx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5029200"/>
            <a:ext cx="484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TOF PID: Using Time of Flight (β)*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546" y="5791200"/>
            <a:ext cx="6392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skerville Old Face"/>
                <a:cs typeface="Baskerville Old Face"/>
              </a:rPr>
              <a:t>*</a:t>
            </a:r>
            <a:r>
              <a:rPr lang="en-US" dirty="0" smtClean="0">
                <a:latin typeface="Baskerville Old Face"/>
                <a:cs typeface="Baskerville Old Face"/>
              </a:rPr>
              <a:t>TOF PID has been applied only when β information is available.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23622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4267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Run14_AuAu_tofBeta_P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720" y="1346200"/>
            <a:ext cx="6075680" cy="330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83855" y="1076980"/>
            <a:ext cx="752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TOF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lang="en-US" sz="3600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integrated D</a:t>
            </a:r>
            <a:r>
              <a:rPr lang="en-US" sz="36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600" baseline="30000" dirty="0" smtClean="0">
                <a:solidFill>
                  <a:srgbClr val="FF0000"/>
                </a:solidFill>
                <a:latin typeface="Arial"/>
                <a:cs typeface="Arial"/>
              </a:rPr>
              <a:t>±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 Signal</a:t>
            </a:r>
            <a:endParaRPr lang="en-US" sz="3600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21637" y="4495800"/>
            <a:ext cx="44136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s_signa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-1" y="1524000"/>
            <a:ext cx="4320540" cy="2926080"/>
          </a:xfrm>
          <a:prstGeom prst="rect">
            <a:avLst/>
          </a:prstGeom>
        </p:spPr>
      </p:pic>
      <p:pic>
        <p:nvPicPr>
          <p:cNvPr id="12" name="Picture 11" descr="Ds_sig_cen1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594860" y="1493520"/>
            <a:ext cx="4320540" cy="2926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2800" y="259080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 &lt;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T</a:t>
            </a:r>
            <a:r>
              <a:rPr lang="en-US" sz="1200" dirty="0" smtClean="0"/>
              <a:t> &lt; 5.0 </a:t>
            </a:r>
            <a:r>
              <a:rPr lang="en-US" sz="1200" dirty="0" err="1" smtClean="0"/>
              <a:t>GeV/c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1219200" y="4648200"/>
            <a:ext cx="690118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First measurement of D</a:t>
            </a:r>
            <a:r>
              <a:rPr lang="en-US" sz="2400" baseline="-25000" dirty="0" smtClean="0">
                <a:latin typeface="Baskerville Old Face"/>
                <a:cs typeface="Baskerville Old Face"/>
              </a:rPr>
              <a:t>S </a:t>
            </a:r>
            <a:r>
              <a:rPr lang="en-US" sz="2400" dirty="0" smtClean="0">
                <a:latin typeface="Baskerville Old Face"/>
                <a:cs typeface="Baskerville Old Face"/>
              </a:rPr>
              <a:t>meson at RHIC.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We will present D</a:t>
            </a:r>
            <a:r>
              <a:rPr lang="en-US" sz="2400" baseline="-25000" dirty="0" smtClean="0">
                <a:latin typeface="Baskerville Old Face"/>
                <a:cs typeface="Baskerville Old Face"/>
              </a:rPr>
              <a:t>S</a:t>
            </a:r>
            <a:r>
              <a:rPr lang="en-US" sz="2400" dirty="0" smtClean="0">
                <a:latin typeface="Baskerville Old Face"/>
                <a:cs typeface="Baskerville Old Face"/>
              </a:rPr>
              <a:t> spectra for 10-40% centrality</a:t>
            </a:r>
          </a:p>
          <a:p>
            <a:r>
              <a:rPr lang="en-US" sz="2400" dirty="0" smtClean="0">
                <a:latin typeface="Baskerville Old Face"/>
                <a:cs typeface="Baskerville Old Face"/>
              </a:rPr>
              <a:t>  and for 2.5 &lt;</a:t>
            </a:r>
            <a:r>
              <a:rPr lang="en-US" sz="2400" dirty="0" err="1" smtClean="0">
                <a:latin typeface="Baskerville Old Face"/>
                <a:cs typeface="Baskerville Old Face"/>
              </a:rPr>
              <a:t>p</a:t>
            </a:r>
            <a:r>
              <a:rPr lang="en-US" sz="2400" baseline="-25000" dirty="0" err="1" smtClean="0">
                <a:latin typeface="Baskerville Old Face"/>
                <a:cs typeface="Baskerville Old Face"/>
              </a:rPr>
              <a:t>T</a:t>
            </a:r>
            <a:r>
              <a:rPr lang="en-US" sz="2400" dirty="0" smtClean="0">
                <a:latin typeface="Baskerville Old Face"/>
                <a:cs typeface="Baskerville Old Face"/>
              </a:rPr>
              <a:t>&lt;5.0 </a:t>
            </a:r>
            <a:r>
              <a:rPr lang="en-US" sz="2400" dirty="0" err="1" smtClean="0">
                <a:latin typeface="Baskerville Old Face"/>
                <a:cs typeface="Baskerville Old Face"/>
              </a:rPr>
              <a:t>GeV/c</a:t>
            </a:r>
            <a:r>
              <a:rPr lang="en-US" sz="2400" dirty="0" smtClean="0">
                <a:latin typeface="Baskerville Old Face"/>
                <a:cs typeface="Baskerville Old Face"/>
              </a:rPr>
              <a:t>.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Baskerville Old Face"/>
                <a:cs typeface="Baskerville Old Face"/>
              </a:rPr>
              <a:t> Lower </a:t>
            </a:r>
            <a:r>
              <a:rPr lang="en-US" sz="2400" dirty="0" err="1" smtClean="0">
                <a:latin typeface="Baskerville Old Face"/>
                <a:cs typeface="Baskerville Old Face"/>
              </a:rPr>
              <a:t>p</a:t>
            </a:r>
            <a:r>
              <a:rPr lang="en-US" sz="2400" baseline="-25000" dirty="0" err="1" smtClean="0">
                <a:latin typeface="Baskerville Old Face"/>
                <a:cs typeface="Baskerville Old Face"/>
              </a:rPr>
              <a:t>T</a:t>
            </a:r>
            <a:r>
              <a:rPr lang="en-US" sz="2400" dirty="0" smtClean="0">
                <a:latin typeface="Baskerville Old Face"/>
                <a:cs typeface="Baskerville Old Face"/>
              </a:rPr>
              <a:t> and more peripheral collisions studies</a:t>
            </a:r>
          </a:p>
          <a:p>
            <a:r>
              <a:rPr lang="en-US" sz="2400" dirty="0" smtClean="0">
                <a:latin typeface="Baskerville Old Face"/>
                <a:cs typeface="Baskerville Old Face"/>
              </a:rPr>
              <a:t>  are underway.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6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Mass and width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0200" y="5188803"/>
            <a:ext cx="768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/>
                <a:cs typeface="Baskerville Old Face"/>
              </a:rPr>
              <a:t>Mass is consistent with PDG value 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/>
                <a:cs typeface="Baskerville Old Face"/>
              </a:rPr>
              <a:t>Width is consistent with the results from detector simulations.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Baskerville Old Face"/>
              <a:cs typeface="Baskerville Old Face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9290" y="5637212"/>
            <a:ext cx="77851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1611868"/>
            <a:ext cx="11595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 descr="mass14_Q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433" y="1371601"/>
            <a:ext cx="4536567" cy="317639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07110" y="1978223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pic>
        <p:nvPicPr>
          <p:cNvPr id="25" name="Picture 24" descr="sigma14_Q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5800" y="1371601"/>
            <a:ext cx="4536567" cy="31763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15000" y="1981200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pic>
        <p:nvPicPr>
          <p:cNvPr id="27" name="Picture 7" descr="STAR-logo-base-red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3600" baseline="-25000" dirty="0" smtClean="0">
                <a:solidFill>
                  <a:srgbClr val="FF0000"/>
                </a:solidFill>
                <a:latin typeface="Arial"/>
                <a:cs typeface="Arial"/>
              </a:rPr>
              <a:t>AA 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of D</a:t>
            </a:r>
            <a:r>
              <a:rPr lang="en-US" sz="36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lang="en-US" sz="3600" baseline="-25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8600" y="5942012"/>
            <a:ext cx="77851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6800" y="5693186"/>
            <a:ext cx="6867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Baskerville Old Face"/>
                <a:cs typeface="Baskerville Old Face"/>
              </a:rPr>
              <a:t>The R</a:t>
            </a:r>
            <a:r>
              <a:rPr lang="en-US" sz="2000" baseline="-25000" dirty="0" smtClean="0">
                <a:latin typeface="Baskerville Old Face"/>
                <a:cs typeface="Baskerville Old Face"/>
              </a:rPr>
              <a:t>AA</a:t>
            </a:r>
            <a:r>
              <a:rPr lang="en-US" sz="2000" dirty="0" smtClean="0">
                <a:latin typeface="Baskerville Old Face"/>
                <a:cs typeface="Baskerville Old Face"/>
              </a:rPr>
              <a:t> of  D</a:t>
            </a:r>
            <a:r>
              <a:rPr lang="en-US" sz="2000" baseline="-25000" dirty="0" smtClean="0"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latin typeface="Baskerville Old Face"/>
                <a:cs typeface="Baskerville Old Face"/>
              </a:rPr>
              <a:t>  is higher than unity but statistically not significant.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6582783"/>
              </p:ext>
            </p:extLst>
          </p:nvPr>
        </p:nvGraphicFramePr>
        <p:xfrm>
          <a:off x="762000" y="987153"/>
          <a:ext cx="2721942" cy="1217711"/>
        </p:xfrm>
        <a:graphic>
          <a:graphicData uri="http://schemas.openxmlformats.org/presentationml/2006/ole">
            <p:oleObj spid="_x0000_s28681" name="Equation" r:id="rId4" imgW="1447800" imgH="64770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62400" y="1137518"/>
            <a:ext cx="516108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S</a:t>
            </a:r>
            <a:r>
              <a:rPr lang="en-US" dirty="0" smtClean="0"/>
              <a:t> spectra for </a:t>
            </a:r>
            <a:r>
              <a:rPr lang="en-US" dirty="0" err="1" smtClean="0"/>
              <a:t>p+p</a:t>
            </a:r>
            <a:r>
              <a:rPr lang="en-US" dirty="0" smtClean="0"/>
              <a:t> collision has been calculated</a:t>
            </a:r>
          </a:p>
          <a:p>
            <a:r>
              <a:rPr lang="en-US" dirty="0" smtClean="0"/>
              <a:t>from measured charm cross-section in STAR.</a:t>
            </a:r>
          </a:p>
          <a:p>
            <a:r>
              <a:rPr lang="en-US" dirty="0" smtClean="0"/>
              <a:t>Fragmentation factor from charm to D</a:t>
            </a:r>
            <a:r>
              <a:rPr lang="en-US" baseline="-25000" dirty="0" smtClean="0"/>
              <a:t>S </a:t>
            </a:r>
            <a:r>
              <a:rPr lang="en-US" dirty="0" smtClean="0"/>
              <a:t>is 0.09±0.01 *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143000" y="6428601"/>
            <a:ext cx="73900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*Ref: H1 Collaboration,  Eur.Phys.J.C38(2005)447 and  </a:t>
            </a:r>
            <a:r>
              <a:rPr sz="1200" dirty="0" smtClean="0"/>
              <a:t>ZEUS Collab</a:t>
            </a:r>
            <a:r>
              <a:rPr lang="en-US" sz="1200" dirty="0" smtClean="0"/>
              <a:t>oration</a:t>
            </a:r>
            <a:r>
              <a:rPr sz="1200" dirty="0" smtClean="0"/>
              <a:t>,</a:t>
            </a:r>
            <a:r>
              <a:rPr lang="en-US" sz="1200" dirty="0" smtClean="0"/>
              <a:t> </a:t>
            </a:r>
            <a:r>
              <a:rPr sz="1200" dirty="0" smtClean="0"/>
              <a:t>Eur.Phys.J.C44(2005)351</a:t>
            </a:r>
            <a:endParaRPr lang="en-US" sz="1200" dirty="0"/>
          </a:p>
        </p:txBody>
      </p:sp>
      <p:pic>
        <p:nvPicPr>
          <p:cNvPr id="14" name="Picture 7" descr="STAR-logo-base-re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562600" y="847745"/>
            <a:ext cx="36471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 charm cross-section: Phys. Rev. D 86 (2012) 72013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222033" y="6161462"/>
            <a:ext cx="31213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STAR D</a:t>
            </a:r>
            <a:r>
              <a:rPr lang="en-US" sz="1200" baseline="30000" dirty="0" smtClean="0"/>
              <a:t>0</a:t>
            </a:r>
            <a:r>
              <a:rPr lang="en-US" sz="1200" dirty="0" smtClean="0"/>
              <a:t> R</a:t>
            </a:r>
            <a:r>
              <a:rPr lang="en-US" sz="1200" baseline="-25000" dirty="0" smtClean="0"/>
              <a:t>AA</a:t>
            </a:r>
            <a:r>
              <a:rPr lang="en-US" sz="1200" dirty="0" smtClean="0"/>
              <a:t>: 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113 (2014) 142301</a:t>
            </a:r>
            <a:endParaRPr lang="en-US" sz="1200" dirty="0"/>
          </a:p>
        </p:txBody>
      </p:sp>
      <p:pic>
        <p:nvPicPr>
          <p:cNvPr id="21" name="Picture 20" descr="Ds_cc_pp_nolev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" y="2354580"/>
            <a:ext cx="4320540" cy="34366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86000" y="4648200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pic>
        <p:nvPicPr>
          <p:cNvPr id="25" name="Picture 24" descr="RAA_dataerror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6430" y="2307082"/>
            <a:ext cx="4382770" cy="348411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0200" y="3426023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Invariant Yield and D</a:t>
            </a:r>
            <a:r>
              <a:rPr lang="en-US" sz="36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/D</a:t>
            </a:r>
            <a:r>
              <a:rPr lang="en-US" sz="3600" baseline="3000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8600" y="5562600"/>
            <a:ext cx="77851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34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 Old Face"/>
                <a:cs typeface="Baskerville Old Face"/>
              </a:rPr>
              <a:t>The ratio D</a:t>
            </a:r>
            <a:r>
              <a:rPr lang="en-US" sz="2000" baseline="-25000" dirty="0" smtClean="0"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latin typeface="Baskerville Old Face"/>
                <a:cs typeface="Baskerville Old Face"/>
              </a:rPr>
              <a:t>/D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0</a:t>
            </a:r>
            <a:r>
              <a:rPr lang="en-US" sz="2000" dirty="0" smtClean="0">
                <a:latin typeface="Baskerville Old Face"/>
                <a:cs typeface="Baskerville Old Face"/>
              </a:rPr>
              <a:t> is less than unity and seems to be higher than prediction for </a:t>
            </a:r>
            <a:r>
              <a:rPr lang="en-US" sz="2000" dirty="0" err="1" smtClean="0">
                <a:latin typeface="Baskerville Old Face"/>
                <a:cs typeface="Baskerville Old Face"/>
              </a:rPr>
              <a:t>p+p</a:t>
            </a:r>
            <a:r>
              <a:rPr lang="en-US" sz="2000" dirty="0" smtClean="0">
                <a:latin typeface="Baskerville Old Face"/>
                <a:cs typeface="Baskerville Old Face"/>
              </a:rPr>
              <a:t> collision from PYTHIA   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pic>
        <p:nvPicPr>
          <p:cNvPr id="11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495800" y="6400800"/>
            <a:ext cx="3859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STAR </a:t>
            </a:r>
            <a:r>
              <a:rPr lang="en-US" sz="1400" dirty="0" err="1" smtClean="0"/>
              <a:t>Au+Au</a:t>
            </a:r>
            <a:r>
              <a:rPr lang="en-US" sz="1400" dirty="0" smtClean="0"/>
              <a:t> D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: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113 (2014) 142301</a:t>
            </a:r>
            <a:endParaRPr lang="en-US" sz="1400" dirty="0"/>
          </a:p>
        </p:txBody>
      </p:sp>
      <p:pic>
        <p:nvPicPr>
          <p:cNvPr id="19" name="Picture 18" descr="Ds_by_d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501140"/>
            <a:ext cx="4533900" cy="36042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62600" y="2356246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42831" y="1902023"/>
            <a:ext cx="819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(ver. 6.4)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13" descr="Ds_d0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200" y="1501140"/>
            <a:ext cx="4320540" cy="34366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90800" y="2356246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Invariant Yield and D</a:t>
            </a:r>
            <a:r>
              <a:rPr lang="en-US" sz="3600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/D</a:t>
            </a:r>
            <a:r>
              <a:rPr lang="en-US" sz="3600" baseline="30000" dirty="0" smtClean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8600" y="5637212"/>
            <a:ext cx="77851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53910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 Old Face"/>
                <a:cs typeface="Baskerville Old Face"/>
              </a:rPr>
              <a:t>STAR and ALICE data are </a:t>
            </a:r>
            <a:r>
              <a:rPr sz="2000" dirty="0" smtClean="0">
                <a:latin typeface="Baskerville Old Face"/>
                <a:cs typeface="Baskerville Old Face"/>
              </a:rPr>
              <a:t>consistent with large uncertainties </a:t>
            </a:r>
            <a:r>
              <a:rPr lang="en-US" sz="2000" dirty="0" smtClean="0">
                <a:latin typeface="Baskerville Old Face"/>
                <a:cs typeface="Baskerville Old Face"/>
              </a:rPr>
              <a:t>   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pic>
        <p:nvPicPr>
          <p:cNvPr id="11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413012" y="6403777"/>
            <a:ext cx="3859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STAR </a:t>
            </a:r>
            <a:r>
              <a:rPr lang="en-US" sz="1400" dirty="0" err="1" smtClean="0"/>
              <a:t>Au+Au</a:t>
            </a:r>
            <a:r>
              <a:rPr lang="en-US" sz="1400" dirty="0" smtClean="0"/>
              <a:t> D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: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113 (2014) 142301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2356246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42831" y="1902023"/>
            <a:ext cx="819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(ver. 6.4)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6413698"/>
            <a:ext cx="2611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Pb+Pb</a:t>
            </a:r>
            <a:r>
              <a:rPr lang="en-US" sz="1400" dirty="0" smtClean="0"/>
              <a:t> (ALICE: arXiv:1509.07287)</a:t>
            </a:r>
            <a:endParaRPr lang="en-US" sz="1400" dirty="0"/>
          </a:p>
        </p:txBody>
      </p:sp>
      <p:pic>
        <p:nvPicPr>
          <p:cNvPr id="26" name="Content Placeholder 4" descr="Ds_D0_alice_com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50" y="1733550"/>
            <a:ext cx="4565650" cy="2762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410200" y="3505200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pic>
        <p:nvPicPr>
          <p:cNvPr id="19" name="Picture 18" descr="Ds_d0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200" y="1501140"/>
            <a:ext cx="4320540" cy="34366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90800" y="2356246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Elliptic Flow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 descr="Eventplan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8200"/>
            <a:ext cx="4176522" cy="2828544"/>
          </a:xfrm>
          <a:prstGeom prst="rect">
            <a:avLst/>
          </a:prstGeom>
        </p:spPr>
      </p:pic>
      <p:pic>
        <p:nvPicPr>
          <p:cNvPr id="10" name="Picture 9" descr="Screen shot 2015-08-29 at 2.45.03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6400" y="1000323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pic>
        <p:nvPicPr>
          <p:cNvPr id="19" name="Picture 18" descr="fitv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1" y="3721735"/>
            <a:ext cx="3960495" cy="31362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8769" y="5789711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85578" y="4363606"/>
            <a:ext cx="381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0697" y="808038"/>
            <a:ext cx="4087503" cy="2844537"/>
            <a:chOff x="627372" y="808038"/>
            <a:chExt cx="4087503" cy="2844537"/>
          </a:xfrm>
        </p:grpSpPr>
        <p:sp>
          <p:nvSpPr>
            <p:cNvPr id="15" name="TextBox 14"/>
            <p:cNvSpPr txBox="1"/>
            <p:nvPr/>
          </p:nvSpPr>
          <p:spPr>
            <a:xfrm>
              <a:off x="638695" y="1295400"/>
              <a:ext cx="362850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Method: </a:t>
              </a:r>
              <a:r>
                <a:rPr lang="en-US" i="1" dirty="0" smtClean="0"/>
                <a:t>Full Event Plane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Event Plane: </a:t>
              </a:r>
              <a:r>
                <a:rPr lang="en-US" i="1" dirty="0" smtClean="0"/>
                <a:t>Using TPC tracks 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Resolution: </a:t>
              </a:r>
              <a:r>
                <a:rPr lang="en-US" i="1" dirty="0" smtClean="0"/>
                <a:t>Using </a:t>
              </a:r>
              <a:r>
                <a:rPr lang="en-US" i="1" dirty="0" err="1" smtClean="0"/>
                <a:t>Eta</a:t>
              </a:r>
              <a:r>
                <a:rPr lang="en-US" i="1" dirty="0" smtClean="0"/>
                <a:t> sub-event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7372" y="2636912"/>
              <a:ext cx="39446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D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S</a:t>
              </a:r>
              <a:r>
                <a:rPr lang="en-US" sz="2400" dirty="0" smtClean="0">
                  <a:solidFill>
                    <a:srgbClr val="0000FF"/>
                  </a:solidFill>
                </a:rPr>
                <a:t> v</a:t>
              </a:r>
              <a:r>
                <a:rPr lang="en-US" sz="2400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sz="2400" dirty="0" smtClean="0">
                  <a:solidFill>
                    <a:srgbClr val="0000FF"/>
                  </a:solidFill>
                </a:rPr>
                <a:t> :   </a:t>
              </a:r>
            </a:p>
            <a:p>
              <a:r>
                <a:rPr lang="en-US" i="1" dirty="0" smtClean="0"/>
                <a:t>By fitting Yield </a:t>
              </a:r>
              <a:r>
                <a:rPr lang="en-US" i="1" dirty="0" err="1" smtClean="0"/>
                <a:t>vs</a:t>
              </a:r>
              <a:r>
                <a:rPr lang="en-US" i="1" dirty="0" smtClean="0"/>
                <a:t>  </a:t>
              </a:r>
            </a:p>
            <a:p>
              <a:r>
                <a:rPr lang="en-US" i="1" dirty="0" smtClean="0"/>
                <a:t>with  function </a:t>
              </a:r>
              <a:r>
                <a:rPr lang="en-US" dirty="0" smtClean="0">
                  <a:latin typeface="Baskerville Old Face"/>
                  <a:cs typeface="Baskerville Old Face"/>
                </a:rPr>
                <a:t>p0(1+2 v</a:t>
              </a:r>
              <a:r>
                <a:rPr lang="en-US" baseline="-25000" dirty="0" smtClean="0">
                  <a:latin typeface="Baskerville Old Face"/>
                  <a:cs typeface="Baskerville Old Face"/>
                </a:rPr>
                <a:t>2</a:t>
              </a:r>
              <a:r>
                <a:rPr lang="en-US" baseline="30000" dirty="0" smtClean="0">
                  <a:latin typeface="Baskerville Old Face"/>
                  <a:cs typeface="Baskerville Old Face"/>
                </a:rPr>
                <a:t>raw</a:t>
              </a:r>
              <a:r>
                <a:rPr lang="en-US" baseline="-25000" dirty="0" smtClean="0">
                  <a:latin typeface="Baskerville Old Face"/>
                  <a:cs typeface="Baskerville Old Face"/>
                </a:rPr>
                <a:t> </a:t>
              </a:r>
              <a:r>
                <a:rPr lang="en-US" dirty="0" smtClean="0">
                  <a:latin typeface="Baskerville Old Face"/>
                  <a:cs typeface="Baskerville Old Face"/>
                </a:rPr>
                <a:t>cos(2            ))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99899"/>
                </p:ext>
              </p:extLst>
            </p:nvPr>
          </p:nvGraphicFramePr>
          <p:xfrm>
            <a:off x="657225" y="808038"/>
            <a:ext cx="4057650" cy="479425"/>
          </p:xfrm>
          <a:graphic>
            <a:graphicData uri="http://schemas.openxmlformats.org/presentationml/2006/ole">
              <p:oleObj spid="_x0000_s29711" name="Equation" r:id="rId7" imgW="1701800" imgH="203200" progId="Equation.3">
                <p:embed/>
              </p:oleObj>
            </a:graphicData>
          </a:graphic>
        </p:graphicFrame>
      </p:grp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318719"/>
              </p:ext>
            </p:extLst>
          </p:nvPr>
        </p:nvGraphicFramePr>
        <p:xfrm>
          <a:off x="2378075" y="3068960"/>
          <a:ext cx="746125" cy="255747"/>
        </p:xfrm>
        <a:graphic>
          <a:graphicData uri="http://schemas.openxmlformats.org/presentationml/2006/ole">
            <p:oleObj spid="_x0000_s29712" name="Equation" r:id="rId8" imgW="520700" imgH="177800" progId="Equation.3">
              <p:embed/>
            </p:oleObj>
          </a:graphicData>
        </a:graphic>
      </p:graphicFrame>
      <p:pic>
        <p:nvPicPr>
          <p:cNvPr id="24" name="Picture 7" descr="STAR-logo-base-red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resolu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rcRect b="5355"/>
              <a:stretch>
                <a:fillRect/>
              </a:stretch>
            </p:blipFill>
          </mc:Choice>
          <mc:Fallback>
            <p:blipFill>
              <a:blip r:embed="rId11"/>
              <a:srcRect b="5355"/>
              <a:stretch>
                <a:fillRect/>
              </a:stretch>
            </p:blipFill>
          </mc:Fallback>
        </mc:AlternateContent>
        <p:spPr>
          <a:xfrm>
            <a:off x="4572000" y="3604260"/>
            <a:ext cx="4320540" cy="28631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229262" y="3807023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3530600" y="3352800"/>
          <a:ext cx="736600" cy="254000"/>
        </p:xfrm>
        <a:graphic>
          <a:graphicData uri="http://schemas.openxmlformats.org/presentationml/2006/ole">
            <p:oleObj spid="_x0000_s29715" name="Equation" r:id="rId12" imgW="520700" imgH="1778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505750" y="4173379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raw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Elliptic Flow of D</a:t>
            </a:r>
            <a:r>
              <a:rPr lang="en-US" baseline="-25000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5550331"/>
            <a:ext cx="6606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First measurement of D</a:t>
            </a:r>
            <a:r>
              <a:rPr lang="en-US" sz="2400" baseline="-25000" dirty="0" smtClean="0">
                <a:latin typeface="Baskerville Old Face"/>
                <a:cs typeface="Baskerville Old Face"/>
              </a:rPr>
              <a:t>S</a:t>
            </a:r>
            <a:r>
              <a:rPr lang="en-US" sz="2400" dirty="0" smtClean="0">
                <a:latin typeface="Baskerville Old Face"/>
                <a:cs typeface="Baskerville Old Face"/>
              </a:rPr>
              <a:t> v</a:t>
            </a:r>
            <a:r>
              <a:rPr lang="en-US" sz="2400" baseline="-25000" dirty="0" smtClean="0">
                <a:latin typeface="Baskerville Old Face"/>
                <a:cs typeface="Baskerville Old Face"/>
              </a:rPr>
              <a:t>2</a:t>
            </a:r>
            <a:r>
              <a:rPr lang="en-US" sz="2400" dirty="0" smtClean="0">
                <a:latin typeface="Baskerville Old Face"/>
                <a:cs typeface="Baskerville Old Face"/>
              </a:rPr>
              <a:t> in heavy-ion experiment.</a:t>
            </a:r>
          </a:p>
          <a:p>
            <a:r>
              <a:rPr lang="en-US" sz="2400" dirty="0" smtClean="0">
                <a:latin typeface="Baskerville Old Face"/>
                <a:cs typeface="Baskerville Old Face"/>
              </a:rPr>
              <a:t>Need more statistics.  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0690" y="5791200"/>
            <a:ext cx="778510" cy="15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62800" y="1676400"/>
            <a:ext cx="1676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D</a:t>
            </a:r>
            <a:r>
              <a:rPr lang="en-US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>
                <a:solidFill>
                  <a:srgbClr val="0000FF"/>
                </a:solidFill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: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talk by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M. </a:t>
            </a:r>
            <a:r>
              <a:rPr lang="en-US" dirty="0" err="1" smtClean="0">
                <a:solidFill>
                  <a:srgbClr val="0000FF"/>
                </a:solidFill>
              </a:rPr>
              <a:t>Lomnitz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(Tuesday, 9 AM,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Collective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Dynamics)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086600" y="3505200"/>
            <a:ext cx="2117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Symbol" charset="2"/>
              <a:buChar char="f"/>
            </a:pPr>
            <a:r>
              <a:rPr lang="en-US" dirty="0" smtClean="0">
                <a:latin typeface="Lucida Grande"/>
                <a:ea typeface="Lucida Grande"/>
                <a:cs typeface="Lucida Grande"/>
              </a:rPr>
              <a:t>-meson v</a:t>
            </a:r>
            <a:r>
              <a:rPr lang="en-US" sz="1600" baseline="-25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 </a:t>
            </a:r>
          </a:p>
          <a:p>
            <a:r>
              <a:rPr lang="en-US" dirty="0" err="1" smtClean="0"/>
              <a:t>e</a:t>
            </a:r>
            <a:r>
              <a:rPr lang="en-US" dirty="0" smtClean="0"/>
              <a:t>-Print :1507.05247</a:t>
            </a:r>
            <a:endParaRPr lang="en-US" dirty="0"/>
          </a:p>
        </p:txBody>
      </p:sp>
      <p:pic>
        <p:nvPicPr>
          <p:cNvPr id="19" name="Picture 18" descr="v2_vs_pt_ne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371600"/>
            <a:ext cx="5562600" cy="36042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66893" y="1830288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/>
                <a:cs typeface="Arial"/>
              </a:rPr>
              <a:t>Summary</a:t>
            </a:r>
            <a:endParaRPr lang="en-US" sz="40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90"/>
                </a:solidFill>
                <a:latin typeface="Baskerville Old Face"/>
                <a:cs typeface="Baskerville Old Face"/>
              </a:rPr>
              <a:t>W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e have observed a clear signal of D</a:t>
            </a:r>
            <a:r>
              <a:rPr lang="en-US" sz="28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at RHIC for the first time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in </a:t>
            </a:r>
            <a:r>
              <a:rPr lang="en-US" sz="28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Au+Au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200 </a:t>
            </a:r>
            <a:r>
              <a:rPr lang="en-US" sz="28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GeV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for 10-40% central collisions: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			- D</a:t>
            </a:r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/D</a:t>
            </a:r>
            <a:r>
              <a:rPr lang="en-US" sz="2400" baseline="30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0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seems to be higher than </a:t>
            </a:r>
            <a:r>
              <a:rPr lang="en-US" sz="24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p+p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prediction (from 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          PYTHIA 6.4) at  </a:t>
            </a:r>
            <a:r>
              <a:rPr lang="en-US" sz="24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p</a:t>
            </a:r>
            <a:r>
              <a:rPr lang="en-US" sz="2400" baseline="-250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T</a:t>
            </a:r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= 2.8 and 3.9 </a:t>
            </a:r>
            <a:r>
              <a:rPr lang="en-US" sz="24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GeV/c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      - R</a:t>
            </a:r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AA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= 2.1±0.5±</a:t>
            </a:r>
            <a:r>
              <a:rPr lang="en-US" sz="2400" baseline="30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0.7 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and 1.7±0.4±</a:t>
            </a:r>
            <a:r>
              <a:rPr lang="en-US" sz="2400" baseline="30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0.5 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at </a:t>
            </a:r>
            <a:r>
              <a:rPr lang="en-US" sz="24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p</a:t>
            </a:r>
            <a:r>
              <a:rPr lang="en-US" sz="2400" baseline="-250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T</a:t>
            </a:r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= 2.8 and 3.9    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          </a:t>
            </a:r>
            <a:r>
              <a:rPr lang="en-US" sz="24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GeV/c</a:t>
            </a:r>
            <a:r>
              <a:rPr lang="en-US" sz="24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, respectively  </a:t>
            </a:r>
            <a:endParaRPr lang="en-US" sz="28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First measurement of elliptic flow</a:t>
            </a:r>
            <a:r>
              <a:rPr lang="en-US" sz="28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of</a:t>
            </a:r>
            <a:r>
              <a:rPr lang="en-US" sz="28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D</a:t>
            </a:r>
            <a:r>
              <a:rPr lang="en-US" sz="28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is presented</a:t>
            </a:r>
          </a:p>
          <a:p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Stay tuned for Run 16 Data with increased statistics and </a:t>
            </a:r>
            <a:r>
              <a:rPr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improved detector performance</a:t>
            </a:r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Baskerville Old Face"/>
              <a:cs typeface="Baskerville Old Face"/>
            </a:endParaRPr>
          </a:p>
        </p:txBody>
      </p:sp>
      <p:pic>
        <p:nvPicPr>
          <p:cNvPr id="8" name="Picture 7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0984" y="5983069"/>
            <a:ext cx="255074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Century Gothic"/>
                <a:cs typeface="Century Gothic"/>
              </a:rPr>
              <a:t>Thank You </a:t>
            </a:r>
            <a:endParaRPr lang="en-US" sz="3600" i="1" dirty="0">
              <a:latin typeface="Century Gothic"/>
              <a:cs typeface="Century Gothic"/>
            </a:endParaRPr>
          </a:p>
        </p:txBody>
      </p:sp>
      <p:pic>
        <p:nvPicPr>
          <p:cNvPr id="10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92654" y="35476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0.7</a:t>
            </a:r>
            <a:endParaRPr lang="en-US" sz="2400" baseline="-25000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3547646"/>
            <a:ext cx="4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0.7</a:t>
            </a:r>
            <a:endParaRPr lang="en-US" sz="2400" baseline="-25000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Outline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12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Motivation  </a:t>
            </a: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STAR detector and analysis details </a:t>
            </a:r>
          </a:p>
          <a:p>
            <a:r>
              <a:rPr lang="en-US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p</a:t>
            </a:r>
            <a:r>
              <a:rPr lang="en-US" baseline="-25000" dirty="0" err="1" smtClean="0">
                <a:solidFill>
                  <a:srgbClr val="000090"/>
                </a:solidFill>
                <a:latin typeface="Baskerville Old Face"/>
                <a:cs typeface="Baskerville Old Face"/>
              </a:rPr>
              <a:t>T</a:t>
            </a: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spectra, particle ratio and R</a:t>
            </a:r>
            <a:r>
              <a:rPr lang="en-US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AA</a:t>
            </a: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</a:t>
            </a: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Elliptic flow (v</a:t>
            </a:r>
            <a:r>
              <a:rPr lang="en-US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2</a:t>
            </a: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) of D</a:t>
            </a:r>
            <a:r>
              <a:rPr lang="en-US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</a:t>
            </a: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Summary </a:t>
            </a:r>
            <a:endParaRPr lang="en-US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pic>
        <p:nvPicPr>
          <p:cNvPr id="7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Star_alice_Raa_com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4" y="1417638"/>
            <a:ext cx="5693336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638800" y="2328446"/>
            <a:ext cx="32108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 D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</a:t>
            </a:r>
            <a:r>
              <a:rPr lang="en-US" sz="1600" dirty="0" err="1" smtClean="0"/>
              <a:t>Pb+Pb</a:t>
            </a:r>
            <a:r>
              <a:rPr lang="en-US" sz="1600" dirty="0" smtClean="0"/>
              <a:t> (ALICE: arXiv:1509.07287)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638800" y="2667000"/>
            <a:ext cx="35910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D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Au+Au (STAR: PRL 113 (2014) 142301)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24062" y="2664023"/>
            <a:ext cx="1457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STAR Preliminary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-meson signal </a:t>
            </a:r>
            <a:endParaRPr lang="en-US" dirty="0"/>
          </a:p>
        </p:txBody>
      </p:sp>
      <p:pic>
        <p:nvPicPr>
          <p:cNvPr id="5" name="Content Placeholder 4" descr="unnamed_phisig.pd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566" y="1600200"/>
            <a:ext cx="668286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Why Study 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791200" y="1371600"/>
            <a:ext cx="3048000" cy="2097278"/>
            <a:chOff x="3835400" y="1943100"/>
            <a:chExt cx="7759700" cy="4559300"/>
          </a:xfrm>
        </p:grpSpPr>
        <p:sp>
          <p:nvSpPr>
            <p:cNvPr id="14" name="Oval 2"/>
            <p:cNvSpPr>
              <a:spLocks/>
            </p:cNvSpPr>
            <p:nvPr/>
          </p:nvSpPr>
          <p:spPr bwMode="auto">
            <a:xfrm>
              <a:off x="3835400" y="1943100"/>
              <a:ext cx="7759700" cy="4559300"/>
            </a:xfrm>
            <a:prstGeom prst="ellips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"/>
            <p:cNvSpPr>
              <a:spLocks/>
            </p:cNvSpPr>
            <p:nvPr/>
          </p:nvSpPr>
          <p:spPr bwMode="auto">
            <a:xfrm>
              <a:off x="6593390" y="5349515"/>
              <a:ext cx="2027820" cy="602172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ea typeface="Courier" charset="0"/>
                  <a:cs typeface="Courier" charset="0"/>
                </a:rPr>
                <a:t>D</a:t>
              </a:r>
              <a:r>
                <a:rPr lang="en-US" baseline="-25000" dirty="0">
                  <a:ea typeface="Courier" charset="0"/>
                  <a:cs typeface="Courier" charset="0"/>
                </a:rPr>
                <a:t>S</a:t>
              </a:r>
              <a:r>
                <a:rPr lang="en-US" dirty="0" smtClean="0">
                  <a:ea typeface="Courier" charset="0"/>
                  <a:cs typeface="Courier" charset="0"/>
                </a:rPr>
                <a:t> </a:t>
              </a:r>
              <a:r>
                <a:rPr lang="en-US" dirty="0">
                  <a:ea typeface="Courier" charset="0"/>
                  <a:cs typeface="Courier" charset="0"/>
                </a:rPr>
                <a:t>meson</a:t>
              </a:r>
            </a:p>
          </p:txBody>
        </p:sp>
        <p:sp>
          <p:nvSpPr>
            <p:cNvPr id="16" name="Oval 4"/>
            <p:cNvSpPr>
              <a:spLocks/>
            </p:cNvSpPr>
            <p:nvPr/>
          </p:nvSpPr>
          <p:spPr bwMode="auto">
            <a:xfrm>
              <a:off x="4611370" y="3162300"/>
              <a:ext cx="2209801" cy="2146300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/>
            </p:cNvSpPr>
            <p:nvPr/>
          </p:nvSpPr>
          <p:spPr bwMode="auto">
            <a:xfrm>
              <a:off x="4999355" y="3746500"/>
              <a:ext cx="1778000" cy="838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dirty="0" smtClean="0">
                  <a:ea typeface="Courier" charset="0"/>
                  <a:cs typeface="Courier" charset="0"/>
                </a:rPr>
                <a:t>Charm       </a:t>
              </a:r>
            </a:p>
            <a:p>
              <a:r>
                <a:rPr lang="en-US" dirty="0" smtClean="0">
                  <a:ea typeface="Courier" charset="0"/>
                  <a:cs typeface="Courier" charset="0"/>
                </a:rPr>
                <a:t> quark</a:t>
              </a:r>
              <a:endParaRPr lang="en-US" dirty="0">
                <a:ea typeface="Courier" charset="0"/>
                <a:cs typeface="Courier" charset="0"/>
              </a:endParaRPr>
            </a:p>
          </p:txBody>
        </p:sp>
        <p:sp>
          <p:nvSpPr>
            <p:cNvPr id="18" name="Oval 6"/>
            <p:cNvSpPr>
              <a:spLocks/>
            </p:cNvSpPr>
            <p:nvPr/>
          </p:nvSpPr>
          <p:spPr bwMode="auto">
            <a:xfrm>
              <a:off x="8415336" y="3149600"/>
              <a:ext cx="2209801" cy="2146300"/>
            </a:xfrm>
            <a:prstGeom prst="ellipse">
              <a:avLst/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7"/>
            <p:cNvSpPr>
              <a:spLocks/>
            </p:cNvSpPr>
            <p:nvPr/>
          </p:nvSpPr>
          <p:spPr bwMode="auto">
            <a:xfrm>
              <a:off x="8631238" y="3733800"/>
              <a:ext cx="1993899" cy="838200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a typeface="Courier" charset="0"/>
                  <a:cs typeface="Courier" charset="0"/>
                </a:rPr>
                <a:t> Strange</a:t>
              </a:r>
            </a:p>
            <a:p>
              <a:r>
                <a:rPr lang="en-US" dirty="0" smtClean="0">
                  <a:solidFill>
                    <a:srgbClr val="FFFFFF"/>
                  </a:solidFill>
                  <a:ea typeface="Courier" charset="0"/>
                  <a:cs typeface="Courier" charset="0"/>
                </a:rPr>
                <a:t>  quark</a:t>
              </a:r>
              <a:endParaRPr lang="en-US" dirty="0">
                <a:solidFill>
                  <a:srgbClr val="FFFFFF"/>
                </a:solidFill>
                <a:ea typeface="Courier" charset="0"/>
                <a:cs typeface="Courier" charset="0"/>
              </a:endParaRPr>
            </a:p>
          </p:txBody>
        </p:sp>
      </p:grpSp>
      <p:cxnSp>
        <p:nvCxnSpPr>
          <p:cNvPr id="20" name="Curved Connector 19"/>
          <p:cNvCxnSpPr/>
          <p:nvPr/>
        </p:nvCxnSpPr>
        <p:spPr>
          <a:xfrm>
            <a:off x="6964007" y="2362200"/>
            <a:ext cx="626186" cy="21869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70252" y="1138059"/>
            <a:ext cx="507061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meson : one charm and one strange quark</a:t>
            </a:r>
          </a:p>
          <a:p>
            <a:endParaRPr lang="en-US" dirty="0" smtClean="0">
              <a:solidFill>
                <a:srgbClr val="0000FF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Strangeness enhancement due to QGP is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  expected to affect the yield of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</a:p>
          <a:p>
            <a:pPr>
              <a:buFont typeface="Courier New"/>
              <a:buChar char="o"/>
            </a:pPr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</a:t>
            </a: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endParaRPr lang="en-US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</a:t>
            </a:r>
          </a:p>
          <a:p>
            <a:endParaRPr lang="en-US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Why Study 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252" y="1138059"/>
            <a:ext cx="507061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D</a:t>
            </a:r>
            <a:r>
              <a:rPr lang="en-US" sz="20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meson : one charm and one strange quark</a:t>
            </a:r>
          </a:p>
          <a:p>
            <a:endParaRPr lang="en-US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Strangeness enhancement due to QGP is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expected to affect the yield of D</a:t>
            </a:r>
            <a:r>
              <a:rPr lang="en-US" sz="20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</a:p>
          <a:p>
            <a:pPr>
              <a:buFont typeface="Courier New"/>
              <a:buChar char="o"/>
            </a:pPr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R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CP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or R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AA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of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&gt; D</a:t>
            </a:r>
            <a:r>
              <a:rPr lang="en-US" sz="2000" baseline="30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predicted </a:t>
            </a: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endParaRPr lang="en-US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</a:t>
            </a:r>
          </a:p>
          <a:p>
            <a:endParaRPr lang="en-US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52099" y="6169223"/>
            <a:ext cx="3239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Ref: M. He et al.,  PRL  110, 112301 (2013)</a:t>
            </a:r>
            <a:endParaRPr lang="en-US" sz="1400" dirty="0"/>
          </a:p>
        </p:txBody>
      </p:sp>
      <p:pic>
        <p:nvPicPr>
          <p:cNvPr id="13" name="Content Placeholder 12" descr="Screen shot 2015-08-31 at 8.21.24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5549" y="999744"/>
            <a:ext cx="3608451" cy="5248656"/>
          </a:xfrm>
        </p:spPr>
      </p:pic>
      <p:sp>
        <p:nvSpPr>
          <p:cNvPr id="9" name="TextBox 8"/>
          <p:cNvSpPr txBox="1"/>
          <p:nvPr/>
        </p:nvSpPr>
        <p:spPr>
          <a:xfrm>
            <a:off x="5715000" y="3657599"/>
            <a:ext cx="33528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10" name="Picture 7" descr="STAR-logo-base-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Why Study D</a:t>
            </a:r>
            <a:r>
              <a:rPr lang="en-US" baseline="-25000" dirty="0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Arial"/>
                <a:cs typeface="Arial"/>
              </a:rPr>
              <a:t>±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52099" y="6169223"/>
            <a:ext cx="32395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Ref: M. He </a:t>
            </a:r>
            <a:r>
              <a:rPr lang="en-US" sz="1400" i="1" dirty="0" smtClean="0"/>
              <a:t>et al</a:t>
            </a:r>
            <a:r>
              <a:rPr lang="en-US" sz="1400" dirty="0" smtClean="0"/>
              <a:t>.,  PRL  110, 112301 (2013)</a:t>
            </a:r>
            <a:endParaRPr lang="en-US" sz="1400" dirty="0"/>
          </a:p>
        </p:txBody>
      </p:sp>
      <p:pic>
        <p:nvPicPr>
          <p:cNvPr id="13" name="Content Placeholder 12" descr="Screen shot 2015-08-31 at 8.21.24 P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5549" y="999744"/>
            <a:ext cx="3608451" cy="5248656"/>
          </a:xfrm>
        </p:spPr>
      </p:pic>
      <p:sp>
        <p:nvSpPr>
          <p:cNvPr id="14" name="TextBox 13"/>
          <p:cNvSpPr txBox="1"/>
          <p:nvPr/>
        </p:nvSpPr>
        <p:spPr>
          <a:xfrm>
            <a:off x="457200" y="4231214"/>
            <a:ext cx="4193338" cy="120032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/>
              <a:t>Good Probe to study the  </a:t>
            </a:r>
          </a:p>
          <a:p>
            <a:r>
              <a:rPr lang="en-US" sz="2400" b="1" i="1" dirty="0" err="1" smtClean="0"/>
              <a:t>hadronization</a:t>
            </a:r>
            <a:r>
              <a:rPr lang="en-US" sz="2400" b="1" i="1" dirty="0" smtClean="0"/>
              <a:t> and strangeness</a:t>
            </a:r>
          </a:p>
          <a:p>
            <a:r>
              <a:rPr lang="en-US" sz="2400" b="1" i="1" dirty="0" smtClean="0"/>
              <a:t>enhancement</a:t>
            </a:r>
            <a:endParaRPr lang="en-US" sz="2400" b="1" i="1" dirty="0"/>
          </a:p>
        </p:txBody>
      </p:sp>
      <p:pic>
        <p:nvPicPr>
          <p:cNvPr id="9" name="Picture 7" descr="STAR-logo-base-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0252" y="1138059"/>
            <a:ext cx="5044971" cy="4001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D</a:t>
            </a:r>
            <a:r>
              <a:rPr lang="en-US" sz="20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meson : one charm and one strange quark</a:t>
            </a:r>
          </a:p>
          <a:p>
            <a:endParaRPr lang="en-US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Strangeness enhancement due to QGP is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expected to affect the yield of D</a:t>
            </a:r>
            <a:r>
              <a:rPr lang="en-US" sz="2000" baseline="-250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S</a:t>
            </a:r>
          </a:p>
          <a:p>
            <a:pPr>
              <a:buFont typeface="Courier New"/>
              <a:buChar char="o"/>
            </a:pPr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R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CP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or R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AA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of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&gt; D</a:t>
            </a:r>
            <a:r>
              <a:rPr lang="en-US" sz="2000" baseline="30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predicted</a:t>
            </a:r>
          </a:p>
          <a:p>
            <a:pPr>
              <a:buFont typeface="Courier New"/>
              <a:buChar char="o"/>
            </a:pPr>
            <a:endParaRPr lang="en-US" sz="2000" dirty="0" smtClean="0">
              <a:solidFill>
                <a:srgbClr val="0000FF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Elliptic flow of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&lt; D</a:t>
            </a:r>
            <a:r>
              <a:rPr lang="en-US" sz="2000" baseline="30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0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is expected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 </a:t>
            </a:r>
            <a:r>
              <a:rPr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due to earlier freeze out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of D</a:t>
            </a:r>
            <a:r>
              <a:rPr lang="en-US" sz="2000" baseline="-25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S</a:t>
            </a:r>
            <a:r>
              <a:rPr lang="en-US" sz="2000" dirty="0" smtClean="0">
                <a:solidFill>
                  <a:srgbClr val="0000FF"/>
                </a:solidFill>
                <a:latin typeface="Baskerville Old Face"/>
                <a:cs typeface="Baskerville Old Face"/>
              </a:rPr>
              <a:t>  </a:t>
            </a: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endParaRPr lang="en-US" sz="2000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pPr>
              <a:buFont typeface="Courier New"/>
              <a:buChar char="o"/>
            </a:pPr>
            <a:endParaRPr lang="en-US" dirty="0" smtClean="0">
              <a:solidFill>
                <a:srgbClr val="000090"/>
              </a:solidFill>
              <a:latin typeface="Baskerville Old Face"/>
              <a:cs typeface="Baskerville Old Face"/>
            </a:endParaRPr>
          </a:p>
          <a:p>
            <a:r>
              <a:rPr lang="en-US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    </a:t>
            </a:r>
          </a:p>
          <a:p>
            <a:endParaRPr lang="en-US" dirty="0">
              <a:solidFill>
                <a:srgbClr val="000090"/>
              </a:solidFill>
              <a:latin typeface="Baskerville Old Face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STAR Detector in Year 2014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Content Placeholder 9" descr="Screen Shot 2015-08-28 at 2.56.2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90600"/>
            <a:ext cx="6807268" cy="4525963"/>
          </a:xfrm>
        </p:spPr>
      </p:pic>
      <p:pic>
        <p:nvPicPr>
          <p:cNvPr id="11" name="Picture 10" descr="Screen shot 2015-08-29 at 2.4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471446"/>
            <a:ext cx="20574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066800"/>
            <a:ext cx="8532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81000" y="1066800"/>
            <a:ext cx="8532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4000" y="43858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4000" y="48430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596196"/>
            <a:ext cx="3890809" cy="728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Baskerville Old Face"/>
                <a:cs typeface="Baskerville Old Face"/>
              </a:rPr>
              <a:t> Full 2π coverage 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Baskerville Old Face"/>
                <a:cs typeface="Baskerville Old Face"/>
              </a:rPr>
              <a:t> </a:t>
            </a:r>
            <a:r>
              <a:rPr lang="en-US" sz="2000" dirty="0" err="1" smtClean="0">
                <a:latin typeface="Baskerville Old Face"/>
                <a:cs typeface="Baskerville Old Face"/>
              </a:rPr>
              <a:t>Pseudorapidity</a:t>
            </a:r>
            <a:r>
              <a:rPr lang="en-US" sz="2000" dirty="0" smtClean="0">
                <a:latin typeface="Baskerville Old Face"/>
                <a:cs typeface="Baskerville Old Face"/>
              </a:rPr>
              <a:t> coverage </a:t>
            </a:r>
            <a:r>
              <a:rPr lang="en-US" sz="3200" baseline="-25000" dirty="0" smtClean="0">
                <a:latin typeface="Baskerville Old Face"/>
                <a:cs typeface="Baskerville Old Face"/>
              </a:rPr>
              <a:t>~</a:t>
            </a:r>
            <a:r>
              <a:rPr lang="en-US" sz="2000" dirty="0" smtClean="0">
                <a:latin typeface="Baskerville Old Face"/>
                <a:cs typeface="Baskerville Old Face"/>
              </a:rPr>
              <a:t> ±1 unit 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pic>
        <p:nvPicPr>
          <p:cNvPr id="15" name="Picture 7" descr="STAR-logo-base-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81400" y="4035623"/>
            <a:ext cx="507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cs typeface="Arial"/>
              </a:rPr>
              <a:t>SSD</a:t>
            </a:r>
            <a:endParaRPr lang="en-US" sz="1600" b="1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14000" y="40048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STAR Detector in Year 2014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 descr="Screen Shot 2015-08-28 at 2.56.28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990600"/>
            <a:ext cx="6807268" cy="4525963"/>
          </a:xfrm>
        </p:spPr>
      </p:pic>
      <p:pic>
        <p:nvPicPr>
          <p:cNvPr id="11" name="Picture 10" descr="Screen shot 2015-08-29 at 2.45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3471446"/>
            <a:ext cx="20574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066800"/>
            <a:ext cx="8532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81000" y="1066800"/>
            <a:ext cx="853200" cy="338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414000" y="43858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414000" y="48430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5596196"/>
            <a:ext cx="3890809" cy="728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sz="2000" dirty="0" smtClean="0">
                <a:latin typeface="Baskerville Old Face"/>
                <a:cs typeface="Baskerville Old Face"/>
              </a:rPr>
              <a:t> Full 2π coverage </a:t>
            </a:r>
          </a:p>
          <a:p>
            <a:pPr>
              <a:buFont typeface="Courier New"/>
              <a:buChar char="o"/>
            </a:pPr>
            <a:r>
              <a:rPr lang="en-US" sz="2000" dirty="0" smtClean="0">
                <a:latin typeface="Baskerville Old Face"/>
                <a:cs typeface="Baskerville Old Face"/>
              </a:rPr>
              <a:t> </a:t>
            </a:r>
            <a:r>
              <a:rPr lang="en-US" sz="2000" dirty="0" err="1" smtClean="0">
                <a:latin typeface="Baskerville Old Face"/>
                <a:cs typeface="Baskerville Old Face"/>
              </a:rPr>
              <a:t>Pseudorapidity</a:t>
            </a:r>
            <a:r>
              <a:rPr lang="en-US" sz="2000" dirty="0" smtClean="0">
                <a:latin typeface="Baskerville Old Face"/>
                <a:cs typeface="Baskerville Old Face"/>
              </a:rPr>
              <a:t> coverage </a:t>
            </a:r>
            <a:r>
              <a:rPr lang="en-US" sz="3200" baseline="-25000" dirty="0" smtClean="0">
                <a:latin typeface="Baskerville Old Face"/>
                <a:cs typeface="Baskerville Old Face"/>
              </a:rPr>
              <a:t>~</a:t>
            </a:r>
            <a:r>
              <a:rPr lang="en-US" sz="2000" dirty="0" smtClean="0">
                <a:latin typeface="Baskerville Old Face"/>
                <a:cs typeface="Baskerville Old Face"/>
              </a:rPr>
              <a:t> ±1 unit 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pic>
        <p:nvPicPr>
          <p:cNvPr id="15" name="Picture 7" descr="STAR-logo-base-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990600" y="6412468"/>
            <a:ext cx="822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For Details about HFT :  See talk by G. </a:t>
            </a:r>
            <a:r>
              <a:rPr lang="en-US" dirty="0" err="1" smtClean="0">
                <a:solidFill>
                  <a:srgbClr val="0000FF"/>
                </a:solidFill>
              </a:rPr>
              <a:t>Contin</a:t>
            </a:r>
            <a:r>
              <a:rPr lang="en-US" dirty="0" smtClean="0">
                <a:solidFill>
                  <a:srgbClr val="0000FF"/>
                </a:solidFill>
              </a:rPr>
              <a:t> (Tuesday, 3.00 PM, </a:t>
            </a:r>
            <a:r>
              <a:rPr lang="en-US" dirty="0" err="1" smtClean="0">
                <a:solidFill>
                  <a:srgbClr val="0000FF"/>
                </a:solidFill>
              </a:rPr>
              <a:t>Futute</a:t>
            </a:r>
            <a:r>
              <a:rPr lang="en-US" dirty="0" smtClean="0">
                <a:solidFill>
                  <a:srgbClr val="0000FF"/>
                </a:solidFill>
              </a:rPr>
              <a:t> Exp. Fac. </a:t>
            </a:r>
            <a:r>
              <a:rPr lang="en-US" dirty="0" err="1" smtClean="0">
                <a:solidFill>
                  <a:srgbClr val="0000FF"/>
                </a:solidFill>
              </a:rPr>
              <a:t>Upgr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4035623"/>
            <a:ext cx="5079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cs typeface="Arial"/>
              </a:rPr>
              <a:t>SSD</a:t>
            </a:r>
            <a:endParaRPr lang="en-US" sz="1600" b="1" dirty="0">
              <a:solidFill>
                <a:srgbClr val="000090"/>
              </a:solidFill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4000" y="4004846"/>
            <a:ext cx="853200" cy="33855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pic>
        <p:nvPicPr>
          <p:cNvPr id="22" name="Picture 21" descr="Screen shot 2015-09-28 at 10.01.27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0" y="3384550"/>
            <a:ext cx="4400550" cy="294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Analysis Details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31532"/>
            <a:ext cx="5493524" cy="2133599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askerville Old Face"/>
                <a:cs typeface="Baskerville Old Face"/>
              </a:rPr>
              <a:t>Decay Channel : D</a:t>
            </a:r>
            <a:r>
              <a:rPr lang="en-US" sz="2000" baseline="-25000" dirty="0" smtClean="0">
                <a:latin typeface="Baskerville Old Face"/>
                <a:cs typeface="Baskerville Old Face"/>
              </a:rPr>
              <a:t>S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±</a:t>
            </a:r>
            <a:r>
              <a:rPr lang="en-US" sz="2000" dirty="0" smtClean="0">
                <a:latin typeface="Baskerville Old Face"/>
                <a:cs typeface="Baskerville Old Face"/>
              </a:rPr>
              <a:t>           </a:t>
            </a:r>
            <a:r>
              <a:rPr lang="en-US" sz="20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latin typeface="Baskerville Old Face"/>
                <a:cs typeface="Baskerville Old Face"/>
              </a:rPr>
              <a:t> (      K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+</a:t>
            </a:r>
            <a:r>
              <a:rPr lang="en-US" sz="2000" dirty="0" smtClean="0">
                <a:latin typeface="Baskerville Old Face"/>
                <a:cs typeface="Baskerville Old Face"/>
              </a:rPr>
              <a:t>+K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-</a:t>
            </a:r>
            <a:r>
              <a:rPr lang="en-US" sz="2000" dirty="0" smtClean="0">
                <a:latin typeface="Baskerville Old Face"/>
                <a:cs typeface="Baskerville Old Face"/>
              </a:rPr>
              <a:t>) + </a:t>
            </a:r>
            <a:r>
              <a:rPr lang="en-US" sz="2000" dirty="0" err="1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±</a:t>
            </a:r>
          </a:p>
          <a:p>
            <a:r>
              <a:rPr lang="en-US" sz="2000" dirty="0" smtClean="0">
                <a:latin typeface="Baskerville Old Face"/>
                <a:cs typeface="Baskerville Old Face"/>
              </a:rPr>
              <a:t>Branching Ratio: 2.32 ± 0.14 %</a:t>
            </a:r>
          </a:p>
          <a:p>
            <a:r>
              <a:rPr lang="en-US" sz="2000" dirty="0" smtClean="0">
                <a:latin typeface="Baskerville Old Face"/>
                <a:cs typeface="Baskerville Old Face"/>
              </a:rPr>
              <a:t>Decay Length : 150 ± 2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Baskerville Old Face"/>
                <a:cs typeface="Baskerville Old Face"/>
              </a:rPr>
              <a:t>m</a:t>
            </a:r>
          </a:p>
          <a:p>
            <a:r>
              <a:rPr lang="en-US" sz="2000" dirty="0" smtClean="0">
                <a:latin typeface="Baskerville Old Face"/>
                <a:cs typeface="Baskerville Old Face"/>
              </a:rPr>
              <a:t>Mass : </a:t>
            </a:r>
            <a:r>
              <a:rPr sz="2000" dirty="0" smtClean="0">
                <a:latin typeface="Baskerville Old Face"/>
                <a:cs typeface="Baskerville Old Face"/>
              </a:rPr>
              <a:t>1968.47</a:t>
            </a:r>
            <a:r>
              <a:rPr lang="en-US" sz="2000" dirty="0" smtClean="0">
                <a:latin typeface="Baskerville Old Face"/>
                <a:cs typeface="Baskerville Old Face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±</a:t>
            </a:r>
            <a:r>
              <a:rPr lang="en-US" sz="2000" dirty="0" smtClean="0">
                <a:latin typeface="Baskerville Old Face"/>
                <a:cs typeface="Baskerville Old Face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0.33</a:t>
            </a:r>
            <a:r>
              <a:rPr lang="en-US" sz="2000" dirty="0" smtClean="0">
                <a:latin typeface="Baskerville Old Face"/>
                <a:cs typeface="Baskerville Old Face"/>
              </a:rPr>
              <a:t> MeV/c</a:t>
            </a:r>
            <a:r>
              <a:rPr lang="en-US" sz="2000" baseline="30000" dirty="0" smtClean="0">
                <a:latin typeface="Baskerville Old Face"/>
                <a:cs typeface="Baskerville Old Face"/>
              </a:rPr>
              <a:t>2</a:t>
            </a:r>
            <a:r>
              <a:rPr lang="en-US" sz="2000" dirty="0" smtClean="0">
                <a:latin typeface="Baskerville Old Face"/>
                <a:cs typeface="Baskerville Old Face"/>
              </a:rPr>
              <a:t> </a:t>
            </a:r>
            <a:endParaRPr lang="en-US" sz="2000" dirty="0">
              <a:latin typeface="Baskerville Old Face"/>
              <a:cs typeface="Baskerville Old Face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0256" y="2971801"/>
            <a:ext cx="466344" cy="30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796" y="4724400"/>
            <a:ext cx="24973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latin typeface="Baskerville Old Face"/>
                <a:cs typeface="Baskerville Old Face"/>
              </a:rPr>
              <a:t>Secondary Vertex :</a:t>
            </a:r>
          </a:p>
          <a:p>
            <a:r>
              <a:rPr lang="en-US" dirty="0" smtClean="0">
                <a:latin typeface="Baskerville Old Face"/>
                <a:cs typeface="Baskerville Old Face"/>
              </a:rPr>
              <a:t>Using HFT    </a:t>
            </a:r>
            <a:endParaRPr lang="en-US" dirty="0">
              <a:latin typeface="Baskerville Old Face"/>
              <a:cs typeface="Baskerville Old Face"/>
            </a:endParaRPr>
          </a:p>
        </p:txBody>
      </p:sp>
      <p:pic>
        <p:nvPicPr>
          <p:cNvPr id="13" name="Picture 12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pic>
        <p:nvPicPr>
          <p:cNvPr id="11" name="Picture 10" descr="Screen shot 2015-09-06 at 1.14.2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70163">
            <a:off x="4335662" y="2926803"/>
            <a:ext cx="4039362" cy="23228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81800" y="263473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0" y="2907268"/>
            <a:ext cx="38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8153400" y="3657600"/>
            <a:ext cx="35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5924" y="54980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Prim. Vertex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5708" y="4736068"/>
            <a:ext cx="127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askerville Old Face"/>
                <a:cs typeface="Baskerville Old Face"/>
              </a:rPr>
              <a:t>Sec. Vertex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906" y="5005864"/>
            <a:ext cx="26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θ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1371600" y="58674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          K* +  K decay channel 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See Poster by L. Zhou (ID :336)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752600" y="6084000"/>
            <a:ext cx="381000" cy="1588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7" descr="STAR-logo-base-r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3661410" y="2970506"/>
            <a:ext cx="300990" cy="12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52400" y="990601"/>
            <a:ext cx="8382000" cy="220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Au+Au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at √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=  200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in 2014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750 M minimum bias events analyzed (70%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of </a:t>
            </a:r>
            <a:r>
              <a:rPr lang="en-US" sz="2000" dirty="0" smtClean="0">
                <a:latin typeface="Baskerville Old Face"/>
                <a:cs typeface="Baskerville Old Face"/>
              </a:rPr>
              <a:t>collected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data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|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Vz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| &lt;= 6 cm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Centrality using raw charged particle measured in TPC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Glauber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 Model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n-ea"/>
              <a:cs typeface="Baskerville Old Fac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n-ea"/>
              <a:cs typeface="Baskerville Old Face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/>
              <a:ea typeface="+mn-ea"/>
              <a:cs typeface="Baskerville Old Fa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Particle Identification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80B0-DDA8-B44B-B18E-DAB8F82607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Screen shot 2015-08-29 at 2.45.0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9962"/>
            <a:ext cx="1007110" cy="558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2400" y="10668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2438400"/>
            <a:ext cx="31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33600" y="2438400"/>
            <a:ext cx="304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24384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5029200"/>
            <a:ext cx="311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TPC PID: Using  </a:t>
            </a:r>
            <a:r>
              <a:rPr lang="en-US" sz="2400" dirty="0" err="1" smtClean="0">
                <a:latin typeface="Baskerville Old Face"/>
                <a:cs typeface="Baskerville Old Face"/>
              </a:rPr>
              <a:t>dE/dx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5029200"/>
            <a:ext cx="484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askerville Old Face"/>
                <a:cs typeface="Baskerville Old Face"/>
              </a:rPr>
              <a:t>TOF PID: Using Time of Flight (β)*</a:t>
            </a:r>
            <a:endParaRPr lang="en-US" sz="2400" dirty="0">
              <a:latin typeface="Baskerville Old Face"/>
              <a:cs typeface="Baskerville Old Fac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0546" y="5791200"/>
            <a:ext cx="6392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askerville Old Face"/>
                <a:cs typeface="Baskerville Old Face"/>
              </a:rPr>
              <a:t>*</a:t>
            </a:r>
            <a:r>
              <a:rPr lang="en-US" dirty="0" smtClean="0">
                <a:latin typeface="Baskerville Old Face"/>
                <a:cs typeface="Baskerville Old Face"/>
              </a:rPr>
              <a:t>TOF PID has been applied only when β information is available.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2362200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4267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7" descr="STAR-logo-base-r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52" y="-76200"/>
            <a:ext cx="1239852" cy="95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Run14_AuAu_dEdx_P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77950"/>
            <a:ext cx="6075680" cy="3302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65300" y="1066800"/>
            <a:ext cx="736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TPC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6955</TotalTime>
  <Words>1051</Words>
  <Application>Microsoft Macintosh PowerPoint</Application>
  <PresentationFormat>On-screen Show (4:3)</PresentationFormat>
  <Paragraphs>208</Paragraphs>
  <Slides>21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Measurements of DS± - meson production in Au+Au collisions at  √sNN = 200 GeV in STAR</vt:lpstr>
      <vt:lpstr>Outline</vt:lpstr>
      <vt:lpstr>Why Study Ds± ?</vt:lpstr>
      <vt:lpstr>Why Study Ds± ?</vt:lpstr>
      <vt:lpstr>Why Study Ds± ?</vt:lpstr>
      <vt:lpstr>STAR Detector in Year 2014</vt:lpstr>
      <vt:lpstr>STAR Detector in Year 2014</vt:lpstr>
      <vt:lpstr>Analysis Details</vt:lpstr>
      <vt:lpstr>Particle Identification</vt:lpstr>
      <vt:lpstr>Particle Identification</vt:lpstr>
      <vt:lpstr>pT integrated DS± Signal</vt:lpstr>
      <vt:lpstr>Mass and width</vt:lpstr>
      <vt:lpstr>RAA of DS</vt:lpstr>
      <vt:lpstr>Invariant Yield and DS/D0</vt:lpstr>
      <vt:lpstr>Invariant Yield and DS/D0</vt:lpstr>
      <vt:lpstr>Elliptic Flow Analysis</vt:lpstr>
      <vt:lpstr>Elliptic Flow of DS  </vt:lpstr>
      <vt:lpstr>Summary</vt:lpstr>
      <vt:lpstr>Back-up</vt:lpstr>
      <vt:lpstr>RAA </vt:lpstr>
      <vt:lpstr>f-meson signal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 Nasim</dc:creator>
  <cp:keywords/>
  <cp:lastModifiedBy>Md.  Nasim</cp:lastModifiedBy>
  <cp:revision>621</cp:revision>
  <dcterms:created xsi:type="dcterms:W3CDTF">2015-09-29T02:32:34Z</dcterms:created>
  <dcterms:modified xsi:type="dcterms:W3CDTF">2015-09-29T02:36:36Z</dcterms:modified>
</cp:coreProperties>
</file>