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06413" indent="-49213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14413" indent="-100013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520825" indent="-149225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028825" indent="-200025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FFFFCC"/>
    <a:srgbClr val="FFFF99"/>
    <a:srgbClr val="DDDDDD"/>
    <a:srgbClr val="C0C0C0"/>
    <a:srgbClr val="33CCCC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 autoAdjust="0"/>
    <p:restoredTop sz="96070" autoAdjust="0"/>
  </p:normalViewPr>
  <p:slideViewPr>
    <p:cSldViewPr>
      <p:cViewPr>
        <p:scale>
          <a:sx n="37" d="100"/>
          <a:sy n="37" d="100"/>
        </p:scale>
        <p:origin x="1760" y="-4600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en-US" altLang="zh-CN" noProof="0" smtClean="0"/>
          </a:p>
          <a:p>
            <a:pPr lvl="1"/>
            <a:r>
              <a:rPr lang="zh-CN" altLang="en-US" noProof="0" smtClean="0"/>
              <a:t>第二级</a:t>
            </a:r>
            <a:endParaRPr lang="en-US" altLang="zh-CN" noProof="0" smtClean="0"/>
          </a:p>
          <a:p>
            <a:pPr lvl="2"/>
            <a:r>
              <a:rPr lang="zh-CN" altLang="en-US" noProof="0" smtClean="0"/>
              <a:t>第三级</a:t>
            </a:r>
            <a:endParaRPr lang="en-US" altLang="zh-CN" noProof="0" smtClean="0"/>
          </a:p>
          <a:p>
            <a:pPr lvl="3"/>
            <a:r>
              <a:rPr lang="zh-CN" altLang="en-US" noProof="0" smtClean="0"/>
              <a:t>第四级</a:t>
            </a:r>
            <a:endParaRPr lang="en-US" altLang="zh-CN" noProof="0" smtClean="0"/>
          </a:p>
          <a:p>
            <a:pPr lvl="4"/>
            <a:r>
              <a:rPr lang="zh-CN" altLang="en-US" noProof="0" smtClean="0"/>
              <a:t>第五级</a:t>
            </a:r>
            <a:endParaRPr lang="en-US" altLang="zh-CN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D67CCC5-581D-4A3C-91A5-9A6BC78ADF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41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宋体" pitchFamily="-106" charset="-122"/>
        <a:cs typeface="宋体" pitchFamily="-106" charset="-122"/>
      </a:defRPr>
    </a:lvl1pPr>
    <a:lvl2pPr marL="5064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宋体" pitchFamily="-106" charset="-122"/>
        <a:cs typeface="宋体" pitchFamily="-106" charset="-122"/>
      </a:defRPr>
    </a:lvl2pPr>
    <a:lvl3pPr marL="10144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宋体" pitchFamily="-106" charset="-122"/>
        <a:cs typeface="宋体" pitchFamily="-106" charset="-122"/>
      </a:defRPr>
    </a:lvl3pPr>
    <a:lvl4pPr marL="15208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宋体" pitchFamily="-106" charset="-122"/>
        <a:cs typeface="宋体" pitchFamily="-106" charset="-122"/>
      </a:defRPr>
    </a:lvl4pPr>
    <a:lvl5pPr marL="20288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宋体" pitchFamily="-106" charset="-122"/>
        <a:cs typeface="宋体" pitchFamily="-106" charset="-122"/>
      </a:defRPr>
    </a:lvl5pPr>
    <a:lvl6pPr marL="2536774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4129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1484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8839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9B0D346-40FE-4F4C-892E-886BDA949E06}" type="slidenum">
              <a:rPr lang="en-US" altLang="zh-CN" sz="1200"/>
              <a:pPr eaLnBrk="1" hangingPunct="1"/>
              <a:t>1</a:t>
            </a:fld>
            <a:endParaRPr lang="en-US" altLang="zh-CN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87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389" y="13293332"/>
            <a:ext cx="25728497" cy="9173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421" y="24250068"/>
            <a:ext cx="21186436" cy="10936305"/>
          </a:xfrm>
        </p:spPr>
        <p:txBody>
          <a:bodyPr/>
          <a:lstStyle>
            <a:lvl1pPr marL="0" indent="0" algn="ctr">
              <a:buNone/>
              <a:defRPr/>
            </a:lvl1pPr>
            <a:lvl2pPr marL="507355" indent="0" algn="ctr">
              <a:buNone/>
              <a:defRPr/>
            </a:lvl2pPr>
            <a:lvl3pPr marL="1014710" indent="0" algn="ctr">
              <a:buNone/>
              <a:defRPr/>
            </a:lvl3pPr>
            <a:lvl4pPr marL="1522065" indent="0" algn="ctr">
              <a:buNone/>
              <a:defRPr/>
            </a:lvl4pPr>
            <a:lvl5pPr marL="2029419" indent="0" algn="ctr">
              <a:buNone/>
              <a:defRPr/>
            </a:lvl5pPr>
            <a:lvl6pPr marL="2536774" indent="0" algn="ctr">
              <a:buNone/>
              <a:defRPr/>
            </a:lvl6pPr>
            <a:lvl7pPr marL="3044129" indent="0" algn="ctr">
              <a:buNone/>
              <a:defRPr/>
            </a:lvl7pPr>
            <a:lvl8pPr marL="3551484" indent="0" algn="ctr">
              <a:buNone/>
              <a:defRPr/>
            </a:lvl8pPr>
            <a:lvl9pPr marL="4058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58A9A-192E-4796-A238-651B60FE2C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0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D93D-8EDF-4FAE-A52F-22A5E137DA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82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5089" y="1714370"/>
            <a:ext cx="6809809" cy="365144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379" y="1714370"/>
            <a:ext cx="20275067" cy="365144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E5536-B02B-4CB9-888A-287C9BC38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66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20DAA-7EFB-49CA-9DE0-181E5DE63E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8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8642"/>
            <a:ext cx="25726856" cy="849941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7402"/>
            <a:ext cx="25726856" cy="936124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7355" indent="0">
              <a:buNone/>
              <a:defRPr sz="2000"/>
            </a:lvl2pPr>
            <a:lvl3pPr marL="1014710" indent="0">
              <a:buNone/>
              <a:defRPr sz="1800"/>
            </a:lvl3pPr>
            <a:lvl4pPr marL="1522065" indent="0">
              <a:buNone/>
              <a:defRPr sz="1600"/>
            </a:lvl4pPr>
            <a:lvl5pPr marL="2029419" indent="0">
              <a:buNone/>
              <a:defRPr sz="1600"/>
            </a:lvl5pPr>
            <a:lvl6pPr marL="2536774" indent="0">
              <a:buNone/>
              <a:defRPr sz="1600"/>
            </a:lvl6pPr>
            <a:lvl7pPr marL="3044129" indent="0">
              <a:buNone/>
              <a:defRPr sz="1600"/>
            </a:lvl7pPr>
            <a:lvl8pPr marL="3551484" indent="0">
              <a:buNone/>
              <a:defRPr sz="1600"/>
            </a:lvl8pPr>
            <a:lvl9pPr marL="40588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8C31-BF69-4858-99C8-2DDC2D3FE5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08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379" y="9985323"/>
            <a:ext cx="13542437" cy="2824345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2459" y="9985323"/>
            <a:ext cx="13542439" cy="2824345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AB58-A326-43F8-A3BA-BC9632E715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6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21" y="1714370"/>
            <a:ext cx="27239234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21" y="9578555"/>
            <a:ext cx="13373301" cy="399338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55" indent="0">
              <a:buNone/>
              <a:defRPr sz="2200" b="1"/>
            </a:lvl2pPr>
            <a:lvl3pPr marL="1014710" indent="0">
              <a:buNone/>
              <a:defRPr sz="2000" b="1"/>
            </a:lvl3pPr>
            <a:lvl4pPr marL="1522065" indent="0">
              <a:buNone/>
              <a:defRPr sz="1800" b="1"/>
            </a:lvl4pPr>
            <a:lvl5pPr marL="2029419" indent="0">
              <a:buNone/>
              <a:defRPr sz="1800" b="1"/>
            </a:lvl5pPr>
            <a:lvl6pPr marL="2536774" indent="0">
              <a:buNone/>
              <a:defRPr sz="1800" b="1"/>
            </a:lvl6pPr>
            <a:lvl7pPr marL="3044129" indent="0">
              <a:buNone/>
              <a:defRPr sz="1800" b="1"/>
            </a:lvl7pPr>
            <a:lvl8pPr marL="3551484" indent="0">
              <a:buNone/>
              <a:defRPr sz="1800" b="1"/>
            </a:lvl8pPr>
            <a:lvl9pPr marL="40588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21" y="13571941"/>
            <a:ext cx="13373301" cy="2465497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027" y="9578555"/>
            <a:ext cx="13378227" cy="399338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55" indent="0">
              <a:buNone/>
              <a:defRPr sz="2200" b="1"/>
            </a:lvl2pPr>
            <a:lvl3pPr marL="1014710" indent="0">
              <a:buNone/>
              <a:defRPr sz="2000" b="1"/>
            </a:lvl3pPr>
            <a:lvl4pPr marL="1522065" indent="0">
              <a:buNone/>
              <a:defRPr sz="1800" b="1"/>
            </a:lvl4pPr>
            <a:lvl5pPr marL="2029419" indent="0">
              <a:buNone/>
              <a:defRPr sz="1800" b="1"/>
            </a:lvl5pPr>
            <a:lvl6pPr marL="2536774" indent="0">
              <a:buNone/>
              <a:defRPr sz="1800" b="1"/>
            </a:lvl6pPr>
            <a:lvl7pPr marL="3044129" indent="0">
              <a:buNone/>
              <a:defRPr sz="1800" b="1"/>
            </a:lvl7pPr>
            <a:lvl8pPr marL="3551484" indent="0">
              <a:buNone/>
              <a:defRPr sz="1800" b="1"/>
            </a:lvl8pPr>
            <a:lvl9pPr marL="40588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027" y="13571941"/>
            <a:ext cx="13378227" cy="2465497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485DF-210B-4837-A808-D42AAF049B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470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572A-76BA-4915-8358-87CC4BF3CE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55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8207-E458-4689-9E89-8549781291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771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21" y="1703226"/>
            <a:ext cx="9957723" cy="72512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007" y="1703226"/>
            <a:ext cx="16920247" cy="3652369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21" y="8954472"/>
            <a:ext cx="9957723" cy="29272448"/>
          </a:xfrm>
        </p:spPr>
        <p:txBody>
          <a:bodyPr/>
          <a:lstStyle>
            <a:lvl1pPr marL="0" indent="0">
              <a:buNone/>
              <a:defRPr sz="1600"/>
            </a:lvl1pPr>
            <a:lvl2pPr marL="507355" indent="0">
              <a:buNone/>
              <a:defRPr sz="1300"/>
            </a:lvl2pPr>
            <a:lvl3pPr marL="1014710" indent="0">
              <a:buNone/>
              <a:defRPr sz="1100"/>
            </a:lvl3pPr>
            <a:lvl4pPr marL="1522065" indent="0">
              <a:buNone/>
              <a:defRPr sz="1000"/>
            </a:lvl4pPr>
            <a:lvl5pPr marL="2029419" indent="0">
              <a:buNone/>
              <a:defRPr sz="1000"/>
            </a:lvl5pPr>
            <a:lvl6pPr marL="2536774" indent="0">
              <a:buNone/>
              <a:defRPr sz="1000"/>
            </a:lvl6pPr>
            <a:lvl7pPr marL="3044129" indent="0">
              <a:buNone/>
              <a:defRPr sz="1000"/>
            </a:lvl7pPr>
            <a:lvl8pPr marL="3551484" indent="0">
              <a:buNone/>
              <a:defRPr sz="1000"/>
            </a:lvl8pPr>
            <a:lvl9pPr marL="4058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9479-1689-4B85-9DC7-249E3D403D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8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925" y="29955967"/>
            <a:ext cx="18160036" cy="353646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925" y="3824364"/>
            <a:ext cx="18160036" cy="25676543"/>
          </a:xfrm>
        </p:spPr>
        <p:txBody>
          <a:bodyPr/>
          <a:lstStyle>
            <a:lvl1pPr marL="0" indent="0">
              <a:buNone/>
              <a:defRPr sz="3600"/>
            </a:lvl1pPr>
            <a:lvl2pPr marL="507355" indent="0">
              <a:buNone/>
              <a:defRPr sz="3100"/>
            </a:lvl2pPr>
            <a:lvl3pPr marL="1014710" indent="0">
              <a:buNone/>
              <a:defRPr sz="2700"/>
            </a:lvl3pPr>
            <a:lvl4pPr marL="1522065" indent="0">
              <a:buNone/>
              <a:defRPr sz="2200"/>
            </a:lvl4pPr>
            <a:lvl5pPr marL="2029419" indent="0">
              <a:buNone/>
              <a:defRPr sz="2200"/>
            </a:lvl5pPr>
            <a:lvl6pPr marL="2536774" indent="0">
              <a:buNone/>
              <a:defRPr sz="2200"/>
            </a:lvl6pPr>
            <a:lvl7pPr marL="3044129" indent="0">
              <a:buNone/>
              <a:defRPr sz="2200"/>
            </a:lvl7pPr>
            <a:lvl8pPr marL="3551484" indent="0">
              <a:buNone/>
              <a:defRPr sz="2200"/>
            </a:lvl8pPr>
            <a:lvl9pPr marL="405883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925" y="33492435"/>
            <a:ext cx="18160036" cy="5022379"/>
          </a:xfrm>
        </p:spPr>
        <p:txBody>
          <a:bodyPr/>
          <a:lstStyle>
            <a:lvl1pPr marL="0" indent="0">
              <a:buNone/>
              <a:defRPr sz="1600"/>
            </a:lvl1pPr>
            <a:lvl2pPr marL="507355" indent="0">
              <a:buNone/>
              <a:defRPr sz="1300"/>
            </a:lvl2pPr>
            <a:lvl3pPr marL="1014710" indent="0">
              <a:buNone/>
              <a:defRPr sz="1100"/>
            </a:lvl3pPr>
            <a:lvl4pPr marL="1522065" indent="0">
              <a:buNone/>
              <a:defRPr sz="1000"/>
            </a:lvl4pPr>
            <a:lvl5pPr marL="2029419" indent="0">
              <a:buNone/>
              <a:defRPr sz="1000"/>
            </a:lvl5pPr>
            <a:lvl6pPr marL="2536774" indent="0">
              <a:buNone/>
              <a:defRPr sz="1000"/>
            </a:lvl6pPr>
            <a:lvl7pPr marL="3044129" indent="0">
              <a:buNone/>
              <a:defRPr sz="1000"/>
            </a:lvl7pPr>
            <a:lvl8pPr marL="3551484" indent="0">
              <a:buNone/>
              <a:defRPr sz="1000"/>
            </a:lvl8pPr>
            <a:lvl9pPr marL="4058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3E05-4635-4D79-8D01-692A571164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4500"/>
            <a:ext cx="2724150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479" tIns="208740" rIns="417479" bIns="208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5375"/>
            <a:ext cx="27241500" cy="282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71538"/>
            <a:ext cx="706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>
            <a:lvl1pPr>
              <a:defRPr sz="6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0975" y="38971538"/>
            <a:ext cx="958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>
            <a:lvl1pPr algn="ctr">
              <a:defRPr sz="6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0013" y="38971538"/>
            <a:ext cx="706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>
            <a:lvl1pPr algn="r">
              <a:defRPr sz="6400" smtClean="0">
                <a:latin typeface="Arial" pitchFamily="34" charset="0"/>
              </a:defRPr>
            </a:lvl1pPr>
          </a:lstStyle>
          <a:p>
            <a:pPr>
              <a:defRPr/>
            </a:pPr>
            <a:fld id="{0107158A-6AFC-45F3-B498-62FC9A92A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5pPr>
      <a:lvl6pPr marL="507355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6pPr>
      <a:lvl7pPr marL="1014710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7pPr>
      <a:lvl8pPr marL="1522065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8pPr>
      <a:lvl9pPr marL="2029419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9pPr>
    </p:titleStyle>
    <p:bodyStyle>
      <a:lvl1pPr marL="1565275" indent="-15652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333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45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4575" algn="l" defTabSz="4173538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ea typeface="+mn-ea"/>
          <a:cs typeface="+mn-cs"/>
        </a:defRPr>
      </a:lvl4pPr>
      <a:lvl5pPr marL="9391650" indent="-1041400" algn="l" defTabSz="4173538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5pPr>
      <a:lvl6pPr marL="9900466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6pPr>
      <a:lvl7pPr marL="10407821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7pPr>
      <a:lvl8pPr marL="10915176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8pPr>
      <a:lvl9pPr marL="11422530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355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710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065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41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6774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412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1484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83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wmf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2.wmf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63" Type="http://schemas.openxmlformats.org/officeDocument/2006/relationships/image" Target="../media/image30.jpeg"/><Relationship Id="rId64" Type="http://schemas.openxmlformats.org/officeDocument/2006/relationships/image" Target="../media/image31.jpeg"/><Relationship Id="rId65" Type="http://schemas.openxmlformats.org/officeDocument/2006/relationships/image" Target="../media/image32.jpeg"/><Relationship Id="rId66" Type="http://schemas.openxmlformats.org/officeDocument/2006/relationships/image" Target="../media/image33.jpeg"/><Relationship Id="rId50" Type="http://schemas.openxmlformats.org/officeDocument/2006/relationships/image" Target="../media/image34.png"/><Relationship Id="rId51" Type="http://schemas.openxmlformats.org/officeDocument/2006/relationships/image" Target="../media/image35.png"/><Relationship Id="rId52" Type="http://schemas.openxmlformats.org/officeDocument/2006/relationships/image" Target="../media/image36.png"/><Relationship Id="rId53" Type="http://schemas.openxmlformats.org/officeDocument/2006/relationships/image" Target="../media/image37.png"/><Relationship Id="rId54" Type="http://schemas.openxmlformats.org/officeDocument/2006/relationships/image" Target="../media/image39.png"/><Relationship Id="rId55" Type="http://schemas.openxmlformats.org/officeDocument/2006/relationships/image" Target="../media/image40.png"/><Relationship Id="rId56" Type="http://schemas.openxmlformats.org/officeDocument/2006/relationships/image" Target="../media/image41.png"/><Relationship Id="rId57" Type="http://schemas.openxmlformats.org/officeDocument/2006/relationships/image" Target="../media/image270.png"/><Relationship Id="rId58" Type="http://schemas.openxmlformats.org/officeDocument/2006/relationships/image" Target="../media/image28.jpeg"/><Relationship Id="rId59" Type="http://schemas.openxmlformats.org/officeDocument/2006/relationships/image" Target="../media/image400.png"/><Relationship Id="rId40" Type="http://schemas.openxmlformats.org/officeDocument/2006/relationships/image" Target="../media/image23.emf"/><Relationship Id="rId41" Type="http://schemas.openxmlformats.org/officeDocument/2006/relationships/image" Target="../media/image24.emf"/><Relationship Id="rId42" Type="http://schemas.openxmlformats.org/officeDocument/2006/relationships/image" Target="../media/image25.emf"/><Relationship Id="rId43" Type="http://schemas.openxmlformats.org/officeDocument/2006/relationships/image" Target="../media/image26.emf"/><Relationship Id="rId44" Type="http://schemas.openxmlformats.org/officeDocument/2006/relationships/image" Target="../media/image27.emf"/><Relationship Id="rId45" Type="http://schemas.openxmlformats.org/officeDocument/2006/relationships/image" Target="../media/image30.png"/><Relationship Id="rId46" Type="http://schemas.openxmlformats.org/officeDocument/2006/relationships/image" Target="../media/image31.png"/><Relationship Id="rId47" Type="http://schemas.openxmlformats.org/officeDocument/2006/relationships/image" Target="../media/image32.png"/><Relationship Id="rId48" Type="http://schemas.openxmlformats.org/officeDocument/2006/relationships/image" Target="../media/image38.png"/><Relationship Id="rId49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30" Type="http://schemas.openxmlformats.org/officeDocument/2006/relationships/image" Target="../media/image23.png"/><Relationship Id="rId31" Type="http://schemas.openxmlformats.org/officeDocument/2006/relationships/image" Target="../media/image21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20.emf"/><Relationship Id="rId38" Type="http://schemas.openxmlformats.org/officeDocument/2006/relationships/image" Target="../media/image21.emf"/><Relationship Id="rId39" Type="http://schemas.openxmlformats.org/officeDocument/2006/relationships/image" Target="../media/image22.emf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oleObject" Target="../embeddings/oleObject3.bin"/><Relationship Id="rId23" Type="http://schemas.openxmlformats.org/officeDocument/2006/relationships/image" Target="../media/image3.wmf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19.jpeg"/><Relationship Id="rId29" Type="http://schemas.openxmlformats.org/officeDocument/2006/relationships/image" Target="../media/image22.png"/><Relationship Id="rId60" Type="http://schemas.openxmlformats.org/officeDocument/2006/relationships/image" Target="../media/image29.jpeg"/><Relationship Id="rId61" Type="http://schemas.openxmlformats.org/officeDocument/2006/relationships/image" Target="../media/image42.png"/><Relationship Id="rId62" Type="http://schemas.openxmlformats.org/officeDocument/2006/relationships/image" Target="../media/image43.png"/><Relationship Id="rId10" Type="http://schemas.openxmlformats.org/officeDocument/2006/relationships/image" Target="../media/image10.emf"/><Relationship Id="rId11" Type="http://schemas.openxmlformats.org/officeDocument/2006/relationships/image" Target="../media/image11.jpeg"/><Relationship Id="rId12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60437" y="11086311"/>
            <a:ext cx="13868400" cy="3095653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743450" y="612268"/>
            <a:ext cx="19061113" cy="46873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accent2"/>
            </a:solidFill>
            <a:round/>
            <a:headEnd/>
            <a:tailEnd/>
          </a:ln>
          <a:effectLst/>
        </p:spPr>
        <p:txBody>
          <a:bodyPr lIns="80903" tIns="40452" rIns="80903" bIns="40452" anchor="ctr">
            <a:spAutoFit/>
          </a:bodyPr>
          <a:lstStyle/>
          <a:p>
            <a:pPr algn="ctr">
              <a:defRPr/>
            </a:pPr>
            <a:endParaRPr lang="en-US" altLang="zh-CN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zh-CN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zh-CN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zh-CN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zh-C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11" descr="2"/>
          <p:cNvPicPr>
            <a:picLocks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41056719"/>
            <a:ext cx="17144999" cy="87312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8885237" y="41301194"/>
            <a:ext cx="1117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471" tIns="50735" rIns="101471" bIns="50735">
            <a:spAutoFit/>
          </a:bodyPr>
          <a:lstStyle>
            <a:lvl1pPr defTabSz="376237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376237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376237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376237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376237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700" i="1" dirty="0"/>
              <a:t>The STAR Collaboration:  http://drupal.star.bnl.gov/STAR/presentations</a:t>
            </a:r>
          </a:p>
        </p:txBody>
      </p:sp>
      <p:pic>
        <p:nvPicPr>
          <p:cNvPr id="2054" name="Picture 24" descr="STAR-logo-base-bal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26989"/>
            <a:ext cx="6705601" cy="53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8" descr="SC-Banner-CMYK-whitethu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40343932"/>
            <a:ext cx="49069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" descr="qm201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63" y="839788"/>
            <a:ext cx="6462712" cy="417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960436" y="5623719"/>
            <a:ext cx="28283563" cy="5410200"/>
          </a:xfrm>
          <a:prstGeom prst="rect">
            <a:avLst/>
          </a:prstGeom>
          <a:solidFill>
            <a:schemeClr val="accent1"/>
          </a:solidFill>
          <a:ln w="44450" cap="flat" cmpd="tri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3762375"/>
            <a:endParaRPr lang="en-US" altLang="zh-CN" sz="4000" dirty="0">
              <a:latin typeface="Times New Roman" pitchFamily="18" charset="0"/>
              <a:ea typeface="宋体" pitchFamily="-106" charset="-122"/>
              <a:cs typeface="Times New Roman" pitchFamily="18" charset="0"/>
            </a:endParaRPr>
          </a:p>
          <a:p>
            <a:pPr defTabSz="3762375"/>
            <a:endParaRPr lang="en-US" altLang="zh-CN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37" y="14289018"/>
            <a:ext cx="13868400" cy="11850868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5913437" y="11695235"/>
                <a:ext cx="3626122" cy="2172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SzPct val="100000"/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Color </a:t>
                </a:r>
                <a:r>
                  <a:rPr lang="en-US" altLang="zh-CN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Deconfinement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/>
                </a:r>
                <a:br>
                  <a:rPr lang="en-US" altLang="zh-CN" sz="2400" dirty="0">
                    <a:solidFill>
                      <a:schemeClr val="tx1"/>
                    </a:solidFill>
                  </a:rPr>
                </a:br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“free”quarks</a:t>
                </a:r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SzPct val="100000"/>
                  <a:buFont typeface="Wingdings" pitchFamily="2" charset="2"/>
                  <a:buChar char="Ø"/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Topological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charg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  <a:p>
                <a:pPr eaLnBrk="1" hangingPunct="1"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𝟑𝟐</m:t>
                          </m:r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sSubSup>
                            <m:sSubSup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zh-CN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𝝁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ν</m:t>
                              </m:r>
                            </m:sub>
                            <m:sup>
                              <m:r>
                                <a:rPr lang="zh-CN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𝜶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zh-CN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𝜶</m:t>
                              </m:r>
                            </m:sub>
                            <m:sup>
                              <m:r>
                                <a:rPr lang="zh-CN" alt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𝝁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ν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3437" y="11695235"/>
                <a:ext cx="3626122" cy="2172133"/>
              </a:xfrm>
              <a:prstGeom prst="rect">
                <a:avLst/>
              </a:prstGeom>
              <a:blipFill rotWithShape="1">
                <a:blip r:embed="rId8"/>
                <a:stretch>
                  <a:fillRect l="-2185" t="-22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4" descr="图片1_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0" y="11723095"/>
            <a:ext cx="2364780" cy="18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41" y="11721506"/>
            <a:ext cx="2406818" cy="185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6857" y="13660311"/>
            <a:ext cx="285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Nuclear Physics A 803.3 (2008)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tb\Desktop\x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35" y="15473375"/>
            <a:ext cx="3276402" cy="26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15515"/>
              </p:ext>
            </p:extLst>
          </p:nvPr>
        </p:nvGraphicFramePr>
        <p:xfrm>
          <a:off x="1588973" y="18577719"/>
          <a:ext cx="3391930" cy="97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" name="Equation" r:id="rId12" imgW="1397000" imgH="482600" progId="">
                  <p:embed/>
                </p:oleObj>
              </mc:Choice>
              <mc:Fallback>
                <p:oleObj name="Equation" r:id="rId12" imgW="1397000" imgH="482600" progId="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973" y="18577719"/>
                        <a:ext cx="3391930" cy="971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40212"/>
              </p:ext>
            </p:extLst>
          </p:nvPr>
        </p:nvGraphicFramePr>
        <p:xfrm>
          <a:off x="1570037" y="19492119"/>
          <a:ext cx="3354947" cy="97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" name="Equation" r:id="rId14" imgW="1397000" imgH="482600" progId="">
                  <p:embed/>
                </p:oleObj>
              </mc:Choice>
              <mc:Fallback>
                <p:oleObj name="Equation" r:id="rId14" imgW="1397000" imgH="482600" progId="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7" y="19492119"/>
                        <a:ext cx="3354947" cy="975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93837" y="18142224"/>
            <a:ext cx="384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Charge Multiplicity Asymmetries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9783" y="14920119"/>
            <a:ext cx="501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Multiplicity asymmetry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method[1]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0000" y="15443339"/>
                <a:ext cx="9046437" cy="506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Average dynamical variance</a:t>
                </a:r>
                <a:endParaRPr lang="zh-CN" alt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𝑈𝐷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𝑈𝐷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𝑈𝐷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/2</m:t>
                      </m:r>
                    </m:oMath>
                  </m:oMathPara>
                </a14:m>
                <a:endParaRPr lang="en-US" altLang="zh-CN" sz="2400" b="0" i="1" dirty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𝐿𝑅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𝐿𝑅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𝐿𝑅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/2</m:t>
                      </m:r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Covariance</a:t>
                </a:r>
                <a:endParaRPr lang="zh-CN" alt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𝑈𝐷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𝑈𝐷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𝑈𝐷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𝑠𝑡𝑎𝑡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𝑑𝑒𝑡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𝐿𝑅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𝐿𝑅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𝐿𝑅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𝑠𝑡𝑎𝑡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𝑑𝑒𝑡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difference between UD and LR measurements</a:t>
                </a:r>
                <a:endParaRPr lang="zh-CN" alt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Δ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𝑈𝐷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𝐿𝑅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Δ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𝑈𝐷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𝐿𝑅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Charge separation can be quantified by</a:t>
                </a: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        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Δ &gt; 0 would indicate a charge separation effect consistent with CME (however, see caveat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 [Wang, Koch,[1]]).</a:t>
                </a:r>
                <a:endParaRPr lang="en-US" altLang="zh-CN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00" y="15443339"/>
                <a:ext cx="9046437" cy="5067285"/>
              </a:xfrm>
              <a:prstGeom prst="rect">
                <a:avLst/>
              </a:prstGeom>
              <a:blipFill rotWithShape="1">
                <a:blip r:embed="rId16"/>
                <a:stretch>
                  <a:fillRect l="-1078" t="-962" b="-1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7" name="矩形 2066"/>
          <p:cNvSpPr/>
          <p:nvPr/>
        </p:nvSpPr>
        <p:spPr>
          <a:xfrm>
            <a:off x="960437" y="26221277"/>
            <a:ext cx="13868400" cy="5843841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TextBox 2067"/>
              <p:cNvSpPr txBox="1"/>
              <p:nvPr/>
            </p:nvSpPr>
            <p:spPr>
              <a:xfrm>
                <a:off x="1288487" y="27240066"/>
                <a:ext cx="665162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Event selection</a:t>
                </a:r>
              </a:p>
              <a:p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|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Vz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|&lt;30cm: 11.5,14.5,19.6,27,39,62.4,200GeV</a:t>
                </a:r>
                <a:b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 |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Vz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|&lt;50cm: 7.7GeV</a:t>
                </a:r>
                <a:b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 |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Vz-vpdVz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|&lt;3cm : 62.4,200GeV</a:t>
                </a:r>
                <a:b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 |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Vr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|&lt;2cm: 7.7,11.5,14.5,19.6,27,39,62.4,200GeV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en-US" altLang="zh-C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Track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selection</a:t>
                </a:r>
                <a:b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Pseudo-rapidity |</a:t>
                </a:r>
                <a:r>
                  <a:rPr lang="zh-CN" altLang="en-US" sz="2400" dirty="0">
                    <a:latin typeface="Times New Roman" pitchFamily="18" charset="0"/>
                    <a:cs typeface="Times New Roman" pitchFamily="18" charset="0"/>
                  </a:rPr>
                  <a:t>𝜂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|&lt;1</a:t>
                </a:r>
                <a:b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Number of  TPC hits </a:t>
                </a:r>
                <a:r>
                  <a:rPr lang="en-US" altLang="zh-CN" sz="2400" dirty="0" err="1">
                    <a:latin typeface="Times New Roman" pitchFamily="18" charset="0"/>
                    <a:cs typeface="Times New Roman" pitchFamily="18" charset="0"/>
                  </a:rPr>
                  <a:t>nfit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&gt;20</a:t>
                </a:r>
                <a:b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0.15&lt;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&lt;2.0GeV/c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DCA&lt;2cm</a:t>
                </a:r>
                <a:b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Ratio of </a:t>
                </a:r>
                <a:r>
                  <a:rPr lang="en-US" altLang="zh-CN" sz="2400" dirty="0" err="1">
                    <a:latin typeface="Times New Roman" pitchFamily="18" charset="0"/>
                    <a:cs typeface="Times New Roman" pitchFamily="18" charset="0"/>
                  </a:rPr>
                  <a:t>nfit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to maximum fit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points 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rfit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&gt;0.52</a:t>
                </a:r>
                <a:endParaRPr lang="zh-CN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68" name="TextBox 2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87" y="27240066"/>
                <a:ext cx="6651624" cy="4524315"/>
              </a:xfrm>
              <a:prstGeom prst="rect">
                <a:avLst/>
              </a:prstGeom>
              <a:blipFill rotWithShape="0">
                <a:blip r:embed="rId17"/>
                <a:stretch>
                  <a:fillRect l="-1190" t="-1078" b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06" name="Picture 15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35" y="27160386"/>
            <a:ext cx="6188471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960437" y="32134663"/>
            <a:ext cx="18002225" cy="8388655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90018" y="32761099"/>
                <a:ext cx="52203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Dependence of event-by-event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8" y="32761099"/>
                <a:ext cx="5220357" cy="523220"/>
              </a:xfrm>
              <a:prstGeom prst="rect">
                <a:avLst/>
              </a:prstGeom>
              <a:blipFill rotWithShape="1">
                <a:blip r:embed="rId20"/>
                <a:stretch>
                  <a:fillRect l="-2334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8241" y="37551517"/>
                <a:ext cx="7277696" cy="49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𝒐𝒃𝒔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  <m:r>
                              <a:rPr lang="en-US" altLang="zh-CN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𝜙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𝐸𝑃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0.15&lt;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&lt;2GeV/c</a:t>
                </a:r>
                <a:endParaRPr lang="zh-CN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241" y="37551517"/>
                <a:ext cx="7277696" cy="492827"/>
              </a:xfrm>
              <a:prstGeom prst="rect">
                <a:avLst/>
              </a:prstGeom>
              <a:blipFill rotWithShape="1">
                <a:blip r:embed="rId21"/>
                <a:stretch>
                  <a:fillRect t="-3704" b="-27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342437" y="3279153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200GeV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20-40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2695"/>
              </p:ext>
            </p:extLst>
          </p:nvPr>
        </p:nvGraphicFramePr>
        <p:xfrm>
          <a:off x="15070138" y="21288375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" name="公式" r:id="rId22" imgW="126720" imgH="215640" progId="Equation.3">
                  <p:embed/>
                </p:oleObj>
              </mc:Choice>
              <mc:Fallback>
                <p:oleObj name="公式" r:id="rId22" imgW="126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070138" y="21288375"/>
                        <a:ext cx="127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3" name="矩形 2242"/>
          <p:cNvSpPr/>
          <p:nvPr/>
        </p:nvSpPr>
        <p:spPr>
          <a:xfrm>
            <a:off x="15375600" y="11110119"/>
            <a:ext cx="13868400" cy="6123406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4" name="TextBox 2243"/>
              <p:cNvSpPr txBox="1"/>
              <p:nvPr/>
            </p:nvSpPr>
            <p:spPr>
              <a:xfrm>
                <a:off x="21792662" y="12212159"/>
                <a:ext cx="7199046" cy="491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 central collisions, the values of </a:t>
                </a:r>
                <a:r>
                  <a:rPr lang="el-GR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Δ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are consistent with zero, but larger than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zero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 middle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 peripheral collisions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20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𝐺𝑒𝑉</m:t>
                    </m:r>
                  </m:oMath>
                </a14:m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. Event plane corrections have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not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 applied yet.</a:t>
                </a:r>
                <a:endParaRPr lang="en-US" altLang="zh-C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endParaRPr lang="en-US" altLang="zh-C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Charge separation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 weak energy dependence in middle central collisions</a:t>
                </a:r>
              </a:p>
              <a:p>
                <a:pPr marL="457200" indent="-457200" algn="just">
                  <a:buFont typeface="Wingdings" pitchFamily="2" charset="2"/>
                  <a:buChar char="Ø"/>
                </a:pPr>
                <a:endParaRPr lang="en-US" altLang="zh-C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Higher statistics needed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20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𝐺𝑒𝑉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zh-CN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44" name="TextBox 2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662" y="12212159"/>
                <a:ext cx="7199046" cy="4915961"/>
              </a:xfrm>
              <a:prstGeom prst="rect">
                <a:avLst/>
              </a:prstGeom>
              <a:blipFill rotWithShape="1">
                <a:blip r:embed="rId24"/>
                <a:stretch>
                  <a:fillRect l="-1524" t="-1239" r="-1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5" name="矩形 2244"/>
          <p:cNvSpPr/>
          <p:nvPr/>
        </p:nvSpPr>
        <p:spPr>
          <a:xfrm>
            <a:off x="19408035" y="32134663"/>
            <a:ext cx="9835965" cy="8388654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46" name="TextBox 2245"/>
              <p:cNvSpPr txBox="1"/>
              <p:nvPr/>
            </p:nvSpPr>
            <p:spPr>
              <a:xfrm>
                <a:off x="19553238" y="32739549"/>
                <a:ext cx="9601199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Charge separation is contaminated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. Model independent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removal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of effects from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effectively a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 background to this analysis.</a:t>
                </a:r>
                <a:b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C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Finite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positive charge separation is observed in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mid-central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collisions at beam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energies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above 20 GeV. More statistics are needed for lower energies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 algn="just">
                  <a:buFont typeface="Wingdings" pitchFamily="2" charset="2"/>
                  <a:buChar char="Ø"/>
                </a:pP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Charge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separation increases with decreasing centrality, but shows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a weak beam energy dependence. Event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 plane 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corrections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 have not 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applied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yet.</a:t>
                </a: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Charge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separation shows oscillating behavior with the third relative to the second harmonic plane angle, suggesting additional physics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backgrounds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the events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shape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 algn="just">
                  <a:buFont typeface="Wingdings" pitchFamily="2" charset="2"/>
                  <a:buChar char="Ø"/>
                </a:pP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Most of the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effects not connected to the parity violating signal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’ can be removed b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comparing the shapes of the correlation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function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along and perpendicular to the reaction plane.</a:t>
                </a:r>
                <a:endParaRPr lang="en-US" altLang="ja-JP" sz="24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endParaRPr lang="en-US" altLang="zh-C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In 30-50% centrality, multi-particle correlation method sets an upper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limit of 1.5 (3.0)%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200(39)GeV </a:t>
                </a:r>
                <a:r>
                  <a:rPr lang="en-US" altLang="zh-CN" sz="2400" dirty="0" err="1"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collisions.</a:t>
                </a:r>
              </a:p>
            </p:txBody>
          </p:sp>
        </mc:Choice>
        <mc:Fallback>
          <p:sp>
            <p:nvSpPr>
              <p:cNvPr id="2246" name="TextBox 2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238" y="32739549"/>
                <a:ext cx="9601199" cy="7478970"/>
              </a:xfrm>
              <a:prstGeom prst="rect">
                <a:avLst/>
              </a:prstGeom>
              <a:blipFill rotWithShape="0">
                <a:blip r:embed="rId25"/>
                <a:stretch>
                  <a:fillRect l="-889" t="-652" r="-952" b="-7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798637" y="38155813"/>
                <a:ext cx="16923396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have a strong linear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eed to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background.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en-US" altLang="zh-CN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𝑜𝑏𝑠</m:t>
                            </m:r>
                          </m:sup>
                        </m:sSub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=2.0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±0.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𝑠𝑡𝑎𝑡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.)×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consistent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with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previous STAR results[1]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=1.3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±1.4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𝑠𝑡𝑎𝑡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−1.0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+4.0</m:t>
                        </m:r>
                      </m:sup>
                    </m:sSub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𝑠𝑦𝑠𝑡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.)×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dependence is observed, suggesting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background.</a:t>
                </a:r>
                <a:endParaRPr lang="en-US" altLang="zh-CN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37" y="38155813"/>
                <a:ext cx="16923396" cy="1986506"/>
              </a:xfrm>
              <a:prstGeom prst="rect">
                <a:avLst/>
              </a:prstGeom>
              <a:blipFill rotWithShape="1">
                <a:blip r:embed="rId26"/>
                <a:stretch>
                  <a:fillRect l="-468" t="-2454" b="-6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5374386" y="17358519"/>
            <a:ext cx="13868400" cy="6019800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6203" y="17358519"/>
            <a:ext cx="1058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Additional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physics background from event shape?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77882" y="18116054"/>
            <a:ext cx="388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200GeV  Run11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05637" y="18116054"/>
                <a:ext cx="2087025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|&lt;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0.04</a:t>
                </a:r>
                <a:endParaRPr lang="zh-CN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637" y="18116054"/>
                <a:ext cx="2087025" cy="476284"/>
              </a:xfrm>
              <a:prstGeom prst="rect">
                <a:avLst/>
              </a:prstGeom>
              <a:blipFill rotWithShape="1">
                <a:blip r:embed="rId27"/>
                <a:stretch>
                  <a:fillRect l="-4678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27" name="Picture 279" descr="C:\Users\tb\Desktop\jpg\psi32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779" y="18577719"/>
            <a:ext cx="1273161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12774" y="22768719"/>
                <a:ext cx="5100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oscillates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774" y="22768719"/>
                <a:ext cx="5100141" cy="461665"/>
              </a:xfrm>
              <a:prstGeom prst="rect">
                <a:avLst/>
              </a:prstGeom>
              <a:blipFill rotWithShape="1">
                <a:blip r:embed="rId29"/>
                <a:stretch>
                  <a:fillRect l="-155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092964" y="26297049"/>
            <a:ext cx="1163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lang="en-US" altLang="zh-CN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Solenoidal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Tracker at RHIC (STAR) and Data sets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103367" y="3204303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Summary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692937" y="11033919"/>
            <a:ext cx="549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Energy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426100" y="32065119"/>
                <a:ext cx="34309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4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4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zh-CN" sz="4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background</a:t>
                </a:r>
                <a:endParaRPr lang="en-US" altLang="zh-CN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100" y="32065119"/>
                <a:ext cx="3430937" cy="707886"/>
              </a:xfrm>
              <a:prstGeom prst="rect">
                <a:avLst/>
              </a:prstGeom>
              <a:blipFill rotWithShape="1">
                <a:blip r:embed="rId30"/>
                <a:stretch>
                  <a:fillRect t="-16379" r="-1421" b="-4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065837" y="14234319"/>
            <a:ext cx="400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 method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87539" y="20721499"/>
            <a:ext cx="541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Multi-particle correlation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method[2]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53002" y="11033919"/>
            <a:ext cx="400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54434" y="21625719"/>
                <a:ext cx="12919572" cy="94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en-US" sz="24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average S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over the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positively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negatively charged hadrons in the same event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∓</m:t>
                            </m:r>
                          </m:sup>
                        </m:sSubSup>
                      </m:e>
                    </m:d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∓</m:t>
                            </m:r>
                          </m:sup>
                        </m:sSubSup>
                      </m:e>
                    </m:d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average S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over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randomly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chosen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hadrons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remaining hadrons in the mixed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event</a:t>
                </a:r>
                <a:endParaRPr lang="en-US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34" y="21625719"/>
                <a:ext cx="12919572" cy="942437"/>
              </a:xfrm>
              <a:prstGeom prst="rect">
                <a:avLst/>
              </a:prstGeom>
              <a:blipFill rotWithShape="0">
                <a:blip r:embed="rId31"/>
                <a:stretch>
                  <a:fillRect t="-2597" b="-110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36244" y="22637953"/>
                <a:ext cx="6035433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Construct multi-particle correlator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44" y="22637953"/>
                <a:ext cx="6035433" cy="556434"/>
              </a:xfrm>
              <a:prstGeom prst="rect">
                <a:avLst/>
              </a:prstGeom>
              <a:blipFill rotWithShape="0">
                <a:blip r:embed="rId32"/>
                <a:stretch>
                  <a:fillRect l="-2121"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6437" y="22463919"/>
                <a:ext cx="6836913" cy="93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Δ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∓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37" y="22463919"/>
                <a:ext cx="6836913" cy="93916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0" name="TextBox 2239"/>
              <p:cNvSpPr txBox="1"/>
              <p:nvPr/>
            </p:nvSpPr>
            <p:spPr>
              <a:xfrm>
                <a:off x="1261855" y="23141958"/>
                <a:ext cx="13220700" cy="2750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Data analysis procedure:</a:t>
                </a:r>
                <a:endParaRPr lang="en-US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data: Construct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correlators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_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𝑝𝑟𝑒𝑝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en-US" sz="2400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/2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respectively.</a:t>
                </a:r>
                <a:endParaRPr lang="en-US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simulations: Re-assign azimuths of data particles using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flow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function and obtain correlators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_</m:t>
                        </m:r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𝑝𝑟𝑒𝑝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±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∝1+2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Δ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Δ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+⋯+2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,±</m:t>
                          </m:r>
                        </m:sub>
                      </m:sSub>
                      <m:func>
                        <m:func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Δ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+⋯</m:t>
                          </m:r>
                        </m:e>
                      </m:func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Δ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𝜙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𝜙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𝑅𝑃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Compare shapes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400" b="0" i="0" smtClean="0">
                        <a:latin typeface="Cambria Math"/>
                        <a:cs typeface="Times New Roman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_</m:t>
                        </m:r>
                        <m:r>
                          <a:rPr lang="en-US" altLang="en-US" sz="2400" i="1">
                            <a:latin typeface="Cambria Math"/>
                            <a:cs typeface="Times New Roman" pitchFamily="18" charset="0"/>
                          </a:rPr>
                          <m:t>𝑝𝑟𝑒𝑝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for Data and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Simulation.</a:t>
                </a:r>
              </a:p>
            </p:txBody>
          </p:sp>
        </mc:Choice>
        <mc:Fallback xmlns="">
          <p:sp>
            <p:nvSpPr>
              <p:cNvPr id="2240" name="TextBox 2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55" y="23141958"/>
                <a:ext cx="13220700" cy="2750881"/>
              </a:xfrm>
              <a:prstGeom prst="rect">
                <a:avLst/>
              </a:prstGeom>
              <a:blipFill rotWithShape="0">
                <a:blip r:embed="rId34"/>
                <a:stretch>
                  <a:fillRect l="-968" t="-2212" r="-738" b="-2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1" name="TextBox 2240"/>
              <p:cNvSpPr txBox="1"/>
              <p:nvPr/>
            </p:nvSpPr>
            <p:spPr>
              <a:xfrm>
                <a:off x="1685918" y="21164054"/>
                <a:ext cx="2322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Δ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41" name="TextBox 2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18" y="21164054"/>
                <a:ext cx="2322519" cy="461665"/>
              </a:xfrm>
              <a:prstGeom prst="rect">
                <a:avLst/>
              </a:prstGeom>
              <a:blipFill rotWithShape="0">
                <a:blip r:embed="rId3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2" name="TextBox 2241"/>
              <p:cNvSpPr txBox="1"/>
              <p:nvPr/>
            </p:nvSpPr>
            <p:spPr>
              <a:xfrm>
                <a:off x="3729647" y="21164054"/>
                <a:ext cx="2627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Δ</m:t>
                      </m:r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𝜙</m:t>
                      </m:r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𝜙</m:t>
                      </m:r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𝑅𝑃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42" name="TextBox 2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47" y="21164054"/>
                <a:ext cx="2627067" cy="461665"/>
              </a:xfrm>
              <a:prstGeom prst="rect">
                <a:avLst/>
              </a:prstGeom>
              <a:blipFill rotWithShape="0">
                <a:blip r:embed="rId3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2" name="TextBox 2251"/>
          <p:cNvSpPr txBox="1"/>
          <p:nvPr/>
        </p:nvSpPr>
        <p:spPr>
          <a:xfrm>
            <a:off x="21371490" y="22768719"/>
            <a:ext cx="443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Need further investigation.</a:t>
            </a:r>
          </a:p>
        </p:txBody>
      </p:sp>
      <p:sp>
        <p:nvSpPr>
          <p:cNvPr id="2253" name="矩形 2252"/>
          <p:cNvSpPr/>
          <p:nvPr/>
        </p:nvSpPr>
        <p:spPr>
          <a:xfrm>
            <a:off x="15375600" y="23493600"/>
            <a:ext cx="13868399" cy="8571519"/>
          </a:xfrm>
          <a:prstGeom prst="rect">
            <a:avLst/>
          </a:prstGeom>
          <a:solidFill>
            <a:schemeClr val="accent1"/>
          </a:solidFill>
          <a:ln w="4445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Picture 1" descr="c1-200-p0.eps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637" y="24756530"/>
            <a:ext cx="318789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c1-200-p01.eps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37" y="24756529"/>
            <a:ext cx="318943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" descr="c1-200-p015.eps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437" y="24756529"/>
            <a:ext cx="318807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" descr="c1-200-p02.eps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569" y="24756529"/>
            <a:ext cx="318866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 descr="c1-39-p0.eps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637" y="27314319"/>
            <a:ext cx="318779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6" descr="c1-39-p02.eps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429" y="27314319"/>
            <a:ext cx="318914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 descr="c1-39-p03.eps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397" y="27314319"/>
            <a:ext cx="319044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" descr="c1-39-p04.eps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37" y="27314319"/>
            <a:ext cx="319095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54" name="TextBox 2253"/>
              <p:cNvSpPr txBox="1"/>
              <p:nvPr/>
            </p:nvSpPr>
            <p:spPr>
              <a:xfrm>
                <a:off x="19289421" y="26731119"/>
                <a:ext cx="64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This analysis sets  LPV signal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&lt;0.015 </a:t>
                </a:r>
                <a:endPara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4" name="TextBox 2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421" y="26731119"/>
                <a:ext cx="6436016" cy="523220"/>
              </a:xfrm>
              <a:prstGeom prst="rect">
                <a:avLst/>
              </a:prstGeom>
              <a:blipFill rotWithShape="1">
                <a:blip r:embed="rId45"/>
                <a:stretch>
                  <a:fillRect l="-1989" t="-12791" r="-473" b="-38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9256090" y="29321919"/>
                <a:ext cx="6111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This analysis sets  LPV signal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&lt;0.03 </a:t>
                </a:r>
                <a:endPara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090" y="29321919"/>
                <a:ext cx="6111557" cy="523220"/>
              </a:xfrm>
              <a:prstGeom prst="rect">
                <a:avLst/>
              </a:prstGeom>
              <a:blipFill rotWithShape="1">
                <a:blip r:embed="rId46"/>
                <a:stretch>
                  <a:fillRect l="-2196" t="-12791" r="-2994" b="-38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" name="TextBox 2254"/>
          <p:cNvSpPr txBox="1"/>
          <p:nvPr/>
        </p:nvSpPr>
        <p:spPr>
          <a:xfrm>
            <a:off x="16276637" y="24756530"/>
            <a:ext cx="1449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200GeV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270461" y="27316702"/>
            <a:ext cx="113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39GeV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6" name="TextBox 2255"/>
              <p:cNvSpPr txBox="1"/>
              <p:nvPr/>
            </p:nvSpPr>
            <p:spPr>
              <a:xfrm>
                <a:off x="15634534" y="29897527"/>
                <a:ext cx="1328651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 eaLnBrk="1" hangingPunct="1"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By comparing the shapes of the correlation function along and perpendicular to the reaction plane one can remove most of the effects not connected to the parity violating signal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’.</a:t>
                </a:r>
              </a:p>
              <a:p>
                <a:pPr marL="342900" indent="-342900" algn="just" eaLnBrk="1" hangingPunct="1">
                  <a:buFont typeface="Wingdings" pitchFamily="2" charset="2"/>
                  <a:buChar char="Ø"/>
                </a:pPr>
                <a:endParaRPr lang="en-US" altLang="ja-JP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 eaLnBrk="1" hangingPunct="1"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For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&gt;=</a:t>
                </a:r>
                <a:r>
                  <a:rPr lang="en-US" altLang="zh-CN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1.3 in </a:t>
                </a:r>
                <a:r>
                  <a:rPr lang="en-US" altLang="zh-CN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30-50%  </a:t>
                </a:r>
                <a:r>
                  <a:rPr lang="en-US" altLang="zh-CN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centrality this method sets </a:t>
                </a:r>
                <a:r>
                  <a:rPr lang="en-US" altLang="zh-CN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an upper </a:t>
                </a:r>
                <a:r>
                  <a:rPr lang="en-US" altLang="zh-CN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limit of 1.5 (3.0)%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for 200(39) GeV </a:t>
                </a:r>
                <a:r>
                  <a:rPr lang="en-US" altLang="zh-CN" sz="2400" b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altLang="zh-CN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collisions.</a:t>
                </a:r>
                <a:endParaRPr lang="en-US" altLang="zh-CN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6" name="TextBox 2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534" y="29897527"/>
                <a:ext cx="13286514" cy="1938992"/>
              </a:xfrm>
              <a:prstGeom prst="rect">
                <a:avLst/>
              </a:prstGeom>
              <a:blipFill rotWithShape="1">
                <a:blip r:embed="rId47"/>
                <a:stretch>
                  <a:fillRect l="-688" t="-2508" r="-918" b="-7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0782539" y="23378319"/>
                <a:ext cx="3052094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charset="0"/>
                              <a:ea typeface="+mn-ea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+mn-ea"/>
                          <a:cs typeface="Times New Roman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charset="0"/>
                              <a:ea typeface="+mn-ea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_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𝑝𝑒𝑟𝑝</m:t>
                          </m:r>
                        </m:sub>
                      </m:sSub>
                    </m:oMath>
                  </m:oMathPara>
                </a14:m>
                <a:endParaRPr lang="en-US" altLang="zh-CN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539" y="23378319"/>
                <a:ext cx="3052094" cy="755463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7" name="TextBox 2256"/>
              <p:cNvSpPr txBox="1"/>
              <p:nvPr/>
            </p:nvSpPr>
            <p:spPr>
              <a:xfrm>
                <a:off x="22881039" y="27621502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=0.03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7" name="TextBox 2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039" y="27621502"/>
                <a:ext cx="1002235" cy="369332"/>
              </a:xfrm>
              <a:prstGeom prst="rect">
                <a:avLst/>
              </a:prstGeom>
              <a:blipFill rotWithShape="1">
                <a:blip r:embed="rId4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9694002" y="25061329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=0.01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002" y="25061329"/>
                <a:ext cx="1002235" cy="369332"/>
              </a:xfrm>
              <a:prstGeom prst="rect">
                <a:avLst/>
              </a:prstGeom>
              <a:blipFill rotWithShape="1">
                <a:blip r:embed="rId5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480238" y="27633170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238" y="27633170"/>
                <a:ext cx="1002235" cy="369332"/>
              </a:xfrm>
              <a:prstGeom prst="rect">
                <a:avLst/>
              </a:prstGeom>
              <a:blipFill rotWithShape="1">
                <a:blip r:embed="rId5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9680639" y="27633170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=0.02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0639" y="27633170"/>
                <a:ext cx="1002235" cy="369332"/>
              </a:xfrm>
              <a:prstGeom prst="rect">
                <a:avLst/>
              </a:prstGeom>
              <a:blipFill rotWithShape="1">
                <a:blip r:embed="rId5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2853607" y="25072997"/>
                <a:ext cx="11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=0.015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607" y="25072997"/>
                <a:ext cx="1195430" cy="369332"/>
              </a:xfrm>
              <a:prstGeom prst="rect">
                <a:avLst/>
              </a:prstGeom>
              <a:blipFill rotWithShape="1">
                <a:blip r:embed="rId5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6493602" y="25072997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602" y="25072997"/>
                <a:ext cx="1002235" cy="369332"/>
              </a:xfrm>
              <a:prstGeom prst="rect">
                <a:avLst/>
              </a:prstGeom>
              <a:blipFill rotWithShape="1">
                <a:blip r:embed="rId5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6034159" y="25072997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=0.02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159" y="25072997"/>
                <a:ext cx="1002235" cy="369332"/>
              </a:xfrm>
              <a:prstGeom prst="rect">
                <a:avLst/>
              </a:prstGeom>
              <a:blipFill rotWithShape="1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6081439" y="27621502"/>
                <a:ext cx="1002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itchFamily="18" charset="0"/>
                    <a:cs typeface="Times New Roman" pitchFamily="18" charset="0"/>
                  </a:rPr>
                  <a:t>=0.04</a:t>
                </a:r>
                <a:endParaRPr lang="zh-CN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439" y="27621502"/>
                <a:ext cx="1002235" cy="369332"/>
              </a:xfrm>
              <a:prstGeom prst="rect">
                <a:avLst/>
              </a:prstGeom>
              <a:blipFill rotWithShape="1">
                <a:blip r:embed="rId5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8" name="TextBox 2257"/>
              <p:cNvSpPr txBox="1"/>
              <p:nvPr/>
            </p:nvSpPr>
            <p:spPr>
              <a:xfrm>
                <a:off x="17114837" y="24212054"/>
                <a:ext cx="4544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, 30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%-50%, 1.0&lt;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&lt;2.0 </a:t>
                </a: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8" name="TextBox 2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837" y="24212054"/>
                <a:ext cx="4544051" cy="461665"/>
              </a:xfrm>
              <a:prstGeom prst="rect">
                <a:avLst/>
              </a:prstGeom>
              <a:blipFill rotWithShape="1">
                <a:blip r:embed="rId57"/>
                <a:stretch>
                  <a:fillRect l="-214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9" name="矩形 2258"/>
          <p:cNvSpPr/>
          <p:nvPr/>
        </p:nvSpPr>
        <p:spPr>
          <a:xfrm>
            <a:off x="25312716" y="24094531"/>
            <a:ext cx="204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SIM </a:t>
            </a: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: Black 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symbols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: Red Symbols</a:t>
            </a:r>
          </a:p>
        </p:txBody>
      </p:sp>
      <p:pic>
        <p:nvPicPr>
          <p:cNvPr id="2457" name="Picture 409" descr="C:\Users\tb\Desktop\energy.jp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237" y="11795919"/>
            <a:ext cx="58566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610775" y="11435062"/>
            <a:ext cx="5199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Pct val="100000"/>
              <a:buFont typeface="Wingdings" pitchFamily="2" charset="2"/>
              <a:buChar char="Ø"/>
            </a:pP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CN" altLang="en-US" sz="2400" b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: LH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RH,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zh-CN" altLang="en-US" sz="2400" b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: RH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L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buSzPct val="100000"/>
              <a:buFont typeface="Wingdings" pitchFamily="2" charset="2"/>
              <a:buNone/>
            </a:pP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  Sign of Q</a:t>
            </a:r>
            <a:r>
              <a:rPr lang="zh-CN" altLang="en-US" sz="2400" b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is random, and 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CN" altLang="en-US" sz="2400" b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eaLnBrk="1" hangingPunct="1">
              <a:buSzPct val="100000"/>
              <a:buFont typeface="Wingdings" pitchFamily="2" charset="2"/>
              <a:buChar char="Ø"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A large magnetic field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00000"/>
              <a:buFont typeface="Wingdings" pitchFamily="2" charset="2"/>
              <a:buNone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  Charge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Separation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Chiral Magnetic Effect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)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00000"/>
              <a:buFont typeface="Wingdings" pitchFamily="2" charset="2"/>
              <a:buChar char="Ø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is across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Reaction-Plane (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-   plane</a:t>
            </a:r>
            <a:r>
              <a:rPr lang="en-US" altLang="zh-CN" sz="2400" b="1" dirty="0" smtClean="0"/>
              <a:t>)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30323" y="6385719"/>
                <a:ext cx="27609371" cy="404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3762375"/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STAR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has reported the measurement of charge asymmetry correlations with respect to the event plane in search for the Chiral Magnetic Effect [1]. The charge separation parameter ∆ after model independent subtraction of elliptic flow 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background, was measured to be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1.3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±1.4</m:t>
                    </m:r>
                    <m:sSubSup>
                      <m:sSub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stat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US" altLang="zh-CN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−1.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+4.0</m:t>
                        </m:r>
                      </m:sup>
                    </m:sSubSup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syst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32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for 20</a:t>
                </a:r>
                <a:r>
                  <a:rPr lang="en-US" altLang="zh-CN" sz="32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−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40% </a:t>
                </a:r>
                <a:r>
                  <a:rPr lang="en-US" altLang="zh-CN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collisions at 200GeV, consistent with zero. In this talk we report results obtained with higher statistics data. A statistically significant finite signal is observed. The improved statistical precision allows systematic studies of the charge separation and investigation of possible 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additional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physics 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backgrounds.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It is found that the charge separation parameter ∆ increases with decreasing centrality, but shows a weak 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beam energy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dependence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We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also report the application of a multi-particle correlation method [2] for the measurement of charge separation with model-independent background subtraction by the mixed-event technique. By comparing correlation functions along and perpendicular to the event plane, 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upper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limits are set on the charge separation parameter in the high statistics 200 GeV </a:t>
                </a:r>
                <a:r>
                  <a:rPr lang="en-US" altLang="zh-CN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data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These </a:t>
                </a:r>
                <a:r>
                  <a:rPr lang="en-US" altLang="zh-CN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results will be discussed in terms of the possible Chiral Magnetic Effect and/or physics background</a:t>
                </a:r>
                <a:r>
                  <a:rPr lang="en-US" altLang="zh-C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23" y="6385719"/>
                <a:ext cx="27609371" cy="4044697"/>
              </a:xfrm>
              <a:prstGeom prst="rect">
                <a:avLst/>
              </a:prstGeom>
              <a:blipFill rotWithShape="1">
                <a:blip r:embed="rId59"/>
                <a:stretch>
                  <a:fillRect l="-574" t="-2413" r="-707" b="-4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3838237" y="5623719"/>
            <a:ext cx="256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Abstract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41437" y="10343654"/>
            <a:ext cx="2781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[1] L.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Adamczyk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et al. (STAR Collaboration) Phys. Rev. C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044908 (2014).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     [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2] N. N.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Ajitanand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R. A. Lacey, A.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Taranenko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and J.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M.Alexander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Phys. Rev. C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011901(R) (2011)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04" name="Picture 456" descr="C:\Users\tb\Desktop\ccnulogo.jp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108" y="40655919"/>
            <a:ext cx="6003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50" name="TextBox 2249"/>
              <p:cNvSpPr txBox="1"/>
              <p:nvPr/>
            </p:nvSpPr>
            <p:spPr>
              <a:xfrm>
                <a:off x="28215656" y="26639530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250" name="TextBox 2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656" y="26639530"/>
                <a:ext cx="481898" cy="276999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8240037" y="29197320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037" y="29197320"/>
                <a:ext cx="481898" cy="276999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8638837" y="29197320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837" y="29197320"/>
                <a:ext cx="481898" cy="276999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638837" y="26639529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837" y="26639529"/>
                <a:ext cx="481898" cy="276999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1839237" y="26639531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237" y="26639531"/>
                <a:ext cx="481898" cy="276999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25039637" y="26639528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637" y="26639528"/>
                <a:ext cx="481898" cy="276999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5039637" y="29198560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637" y="29198560"/>
                <a:ext cx="481898" cy="276999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1814539" y="29197320"/>
                <a:ext cx="481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/>
                        </a:rPr>
                        <m:t>Δ</m:t>
                      </m:r>
                      <m:r>
                        <a:rPr lang="en-US" altLang="zh-CN" sz="12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539" y="29197320"/>
                <a:ext cx="481898" cy="276999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532437" y="865327"/>
            <a:ext cx="17544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Charge Asymmetry Correlations to Search for the Chiral Magnetic Effect from Beam Energy Scan by STAR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76752" y="3261519"/>
            <a:ext cx="13248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Biao </a:t>
            </a:r>
            <a:r>
              <a:rPr lang="en-US" altLang="zh-C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N. N. </a:t>
            </a:r>
            <a:r>
              <a:rPr lang="en-US" altLang="zh-C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Ajitanand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(for the STAR collaboration)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96882" y="4270620"/>
            <a:ext cx="1211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baseline="30000" dirty="0" smtClean="0"/>
              <a:t> 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Institute of Particle Physics, Central 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China Normal University, Wuhan, Hubei 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430079, 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eople’s Republic of 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China</a:t>
            </a:r>
          </a:p>
          <a:p>
            <a:pPr algn="just"/>
            <a:r>
              <a:rPr lang="en-US" altLang="zh-CN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aseline="30000" dirty="0" smtClean="0"/>
              <a:t> 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Chemistry, Stony Brook University, Stony Brook, New York 11794-3400, USA 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4" name="Picture 516" descr="C:\Users\Administrator\Desktop\pm.jp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01" y="33397656"/>
            <a:ext cx="431370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" name="Picture 518" descr="C:\Users\Administrator\Desktop\square.jp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7" y="33388553"/>
            <a:ext cx="431370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7" name="Picture 519" descr="C:\Users\Administrator\Desktop\UD_LR.jp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707" y="33397656"/>
            <a:ext cx="431370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0" name="Picture 572" descr="C:\Users\Administrator\Desktop\asym.jp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237" y="33397656"/>
            <a:ext cx="4313708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7" name="TextBox 2246"/>
          <p:cNvSpPr txBox="1"/>
          <p:nvPr/>
        </p:nvSpPr>
        <p:spPr>
          <a:xfrm>
            <a:off x="8584792" y="20436810"/>
            <a:ext cx="407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Phys. Rev. C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064902 (2010)</a:t>
            </a:r>
            <a:endParaRPr lang="pt-BR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altLang="zh-CN" sz="2000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pt-BR" altLang="zh-CN" sz="2000" dirty="0">
                <a:latin typeface="Times New Roman" pitchFamily="18" charset="0"/>
                <a:cs typeface="Times New Roman" pitchFamily="18" charset="0"/>
              </a:rPr>
              <a:t>. Rev. C 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pt-BR" altLang="zh-CN" sz="2000" dirty="0">
                <a:latin typeface="Times New Roman" pitchFamily="18" charset="0"/>
                <a:cs typeface="Times New Roman" pitchFamily="18" charset="0"/>
              </a:rPr>
              <a:t>, 031901(R</a:t>
            </a:r>
            <a:r>
              <a:rPr lang="pt-BR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(2010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44450" cmpd="tri">
          <a:solidFill>
            <a:schemeClr val="accent2"/>
          </a:solidFill>
        </a:ln>
      </a:spPr>
      <a:bodyPr rtlCol="0" anchor="ctr"/>
      <a:lstStyle>
        <a:defPPr algn="ctr">
          <a:defRPr sz="4000" dirty="0" smtClean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7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宋体" pitchFamily="-106" charset="-122"/>
            <a:cs typeface="宋体" pitchFamily="-106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463</Words>
  <Application>Microsoft Macintosh PowerPoint</Application>
  <PresentationFormat>自定义</PresentationFormat>
  <Paragraphs>166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Calibri</vt:lpstr>
      <vt:lpstr>Cambria Math</vt:lpstr>
      <vt:lpstr>Symbol</vt:lpstr>
      <vt:lpstr>Times New Roman</vt:lpstr>
      <vt:lpstr>Wingdings</vt:lpstr>
      <vt:lpstr>宋体</vt:lpstr>
      <vt:lpstr>Arial</vt:lpstr>
      <vt:lpstr>默认设计模板</vt:lpstr>
      <vt:lpstr>Equation</vt:lpstr>
      <vt:lpstr>公式</vt:lpstr>
      <vt:lpstr>PowerPoint 演示文稿</vt:lpstr>
    </vt:vector>
  </TitlesOfParts>
  <Company>Lawrence Berkeley National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tb</dc:creator>
  <cp:lastModifiedBy>Microsoft Office 用户</cp:lastModifiedBy>
  <cp:revision>239</cp:revision>
  <dcterms:created xsi:type="dcterms:W3CDTF">2009-03-01T16:50:19Z</dcterms:created>
  <dcterms:modified xsi:type="dcterms:W3CDTF">2015-09-24T02:26:12Z</dcterms:modified>
</cp:coreProperties>
</file>