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5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7" r:id="rId3"/>
    <p:sldId id="275" r:id="rId4"/>
    <p:sldId id="360" r:id="rId5"/>
    <p:sldId id="368" r:id="rId6"/>
    <p:sldId id="382" r:id="rId7"/>
    <p:sldId id="372" r:id="rId8"/>
    <p:sldId id="373" r:id="rId9"/>
    <p:sldId id="351" r:id="rId10"/>
    <p:sldId id="375" r:id="rId11"/>
    <p:sldId id="361" r:id="rId12"/>
    <p:sldId id="395" r:id="rId13"/>
    <p:sldId id="389" r:id="rId14"/>
    <p:sldId id="365" r:id="rId15"/>
    <p:sldId id="387" r:id="rId16"/>
    <p:sldId id="374" r:id="rId17"/>
    <p:sldId id="386" r:id="rId18"/>
    <p:sldId id="388" r:id="rId19"/>
    <p:sldId id="3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AB2E"/>
    <a:srgbClr val="314887"/>
    <a:srgbClr val="222A87"/>
    <a:srgbClr val="4F658B"/>
    <a:srgbClr val="0000E6"/>
    <a:srgbClr val="F8F800"/>
    <a:srgbClr val="32B52D"/>
    <a:srgbClr val="D99A25"/>
    <a:srgbClr val="2D00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6752" autoAdjust="0"/>
  </p:normalViewPr>
  <p:slideViewPr>
    <p:cSldViewPr>
      <p:cViewPr>
        <p:scale>
          <a:sx n="100" d="100"/>
          <a:sy n="100" d="100"/>
        </p:scale>
        <p:origin x="-137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400" d="100"/>
          <a:sy n="400" d="100"/>
        </p:scale>
        <p:origin x="3584" y="78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FB10-F2D8-1E44-A576-0D6CA3DD8B78}" type="datetimeFigureOut">
              <a:rPr lang="en-US" smtClean="0"/>
              <a:t>30/09/15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89D41-4E6D-EA46-959A-AC79FBD7E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6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87B98-5AAD-4BD9-9EE3-C2CE6BA699A2}" type="datetimeFigureOut">
              <a:rPr lang="en-US" smtClean="0"/>
              <a:pPr/>
              <a:t>30/09/15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A2824-7113-48E7-90FC-A4AA91B7D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90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2824-7113-48E7-90FC-A4AA91B7D62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395AF9-CF0C-FE49-8CEE-9C9BE7A6919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395AF9-CF0C-FE49-8CEE-9C9BE7A6919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848600" cy="1828800"/>
          </a:xfrm>
        </p:spPr>
        <p:txBody>
          <a:bodyPr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146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816600"/>
            <a:ext cx="914400" cy="9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16600"/>
            <a:ext cx="885825" cy="89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76200" y="5712170"/>
            <a:ext cx="1438837" cy="110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43000" y="2781563"/>
            <a:ext cx="6858000" cy="752475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anchor="t" anchorCtr="0">
            <a:normAutofit/>
          </a:bodyPr>
          <a:lstStyle>
            <a:lvl1pPr algn="ctr">
              <a:defRPr sz="3200" b="0" i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4" name="Picture 3" descr="QM15Logo.png"/>
          <p:cNvPicPr>
            <a:picLocks noChangeAspect="1"/>
          </p:cNvPicPr>
          <p:nvPr userDrawn="1"/>
        </p:nvPicPr>
        <p:blipFill rotWithShape="1">
          <a:blip r:embed="rId2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t="9352" r="19754" b="65370"/>
          <a:stretch/>
        </p:blipFill>
        <p:spPr>
          <a:xfrm>
            <a:off x="25400" y="6172200"/>
            <a:ext cx="1195754" cy="6858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 flipV="1">
            <a:off x="25400" y="6096000"/>
            <a:ext cx="9118600" cy="45719"/>
          </a:xfrm>
          <a:prstGeom prst="rect">
            <a:avLst/>
          </a:prstGeom>
          <a:gradFill flip="none" rotWithShape="1">
            <a:gsLst>
              <a:gs pos="32000">
                <a:srgbClr val="396FB0"/>
              </a:gs>
              <a:gs pos="0">
                <a:srgbClr val="F5F5F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glow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7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43000" y="0"/>
            <a:ext cx="8001000" cy="838200"/>
          </a:xfrm>
          <a:prstGeom prst="rect">
            <a:avLst/>
          </a:prstGeom>
          <a:solidFill>
            <a:srgbClr val="396F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08/08/15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Vipul Bairathi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FBD978BF-4903-458C-8986-5B723A8608B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30795" y="114300"/>
            <a:ext cx="936005" cy="612000"/>
            <a:chOff x="914400" y="1143000"/>
            <a:chExt cx="936005" cy="612000"/>
          </a:xfrm>
        </p:grpSpPr>
        <p:sp>
          <p:nvSpPr>
            <p:cNvPr id="9" name="5-Point Star 8"/>
            <p:cNvSpPr/>
            <p:nvPr userDrawn="1"/>
          </p:nvSpPr>
          <p:spPr>
            <a:xfrm>
              <a:off x="914400" y="1143000"/>
              <a:ext cx="648000" cy="612000"/>
            </a:xfrm>
            <a:prstGeom prst="star5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181100" y="1401151"/>
              <a:ext cx="609600" cy="179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1114306" y="1306096"/>
              <a:ext cx="7360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STAR</a:t>
              </a:r>
              <a:endParaRPr lang="en-US" sz="16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2" name="Picture 11" descr="QM15Logo.png"/>
          <p:cNvPicPr>
            <a:picLocks noChangeAspect="1"/>
          </p:cNvPicPr>
          <p:nvPr userDrawn="1"/>
        </p:nvPicPr>
        <p:blipFill rotWithShape="1">
          <a:blip r:embed="rId2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t="9352" r="19754" b="65370"/>
          <a:stretch/>
        </p:blipFill>
        <p:spPr>
          <a:xfrm>
            <a:off x="25400" y="6172200"/>
            <a:ext cx="1195754" cy="685800"/>
          </a:xfrm>
          <a:prstGeom prst="rect">
            <a:avLst/>
          </a:prstGeom>
          <a:noFill/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 flipV="1">
            <a:off x="25400" y="6096000"/>
            <a:ext cx="9118600" cy="45719"/>
          </a:xfrm>
          <a:prstGeom prst="rect">
            <a:avLst/>
          </a:prstGeom>
          <a:gradFill flip="none" rotWithShape="1">
            <a:gsLst>
              <a:gs pos="32000">
                <a:srgbClr val="396FB0"/>
              </a:gs>
              <a:gs pos="0">
                <a:srgbClr val="F5F5F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glow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08/08/15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08/08/15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08/08/15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08/08/15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08/08/15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08/08/15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381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914400"/>
            <a:ext cx="8991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224016"/>
            <a:ext cx="2362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08/08/15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2240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22401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BD978BF-4903-458C-8986-5B723A8608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spc="-100" baseline="0">
          <a:solidFill>
            <a:srgbClr val="3428FE"/>
          </a:solidFill>
          <a:latin typeface="Bookman Old Style"/>
          <a:ea typeface="+mj-ea"/>
          <a:cs typeface="Bookman Old Style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gif"/><Relationship Id="rId9" Type="http://schemas.openxmlformats.org/officeDocument/2006/relationships/package" Target="../embeddings/Microsoft_Word_Document1.docx"/><Relationship Id="rId10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emf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41.emf"/><Relationship Id="rId7" Type="http://schemas.openxmlformats.org/officeDocument/2006/relationships/package" Target="../embeddings/Microsoft_Word_Document3.docx"/><Relationship Id="rId8" Type="http://schemas.openxmlformats.org/officeDocument/2006/relationships/image" Target="../media/image4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package" Target="../embeddings/Microsoft_Word_Document4.docx"/><Relationship Id="rId13" Type="http://schemas.openxmlformats.org/officeDocument/2006/relationships/image" Target="../media/image4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5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5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vipulbairathi/VipulBairathi/Work/Conferences/QM2015_Japan/Talk/BESdatapoints/Flow/v2/cv2BES_1.gif" TargetMode="External"/><Relationship Id="rId4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upal.star.bnl.gov/STAR/starnotes/public/sn0598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7" Type="http://schemas.openxmlformats.org/officeDocument/2006/relationships/image" Target="../media/image11.gif"/><Relationship Id="rId8" Type="http://schemas.openxmlformats.org/officeDocument/2006/relationships/image" Target="../media/image12.gif"/><Relationship Id="rId9" Type="http://schemas.openxmlformats.org/officeDocument/2006/relationships/image" Target="../media/image13.gif"/><Relationship Id="rId10" Type="http://schemas.openxmlformats.org/officeDocument/2006/relationships/image" Target="../media/image14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gif"/><Relationship Id="rId5" Type="http://schemas.openxmlformats.org/officeDocument/2006/relationships/image" Target="../media/image18.gif"/><Relationship Id="rId6" Type="http://schemas.openxmlformats.org/officeDocument/2006/relationships/image" Target="../media/image19.gif"/><Relationship Id="rId7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5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27.gif"/><Relationship Id="rId5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9700"/>
            <a:ext cx="8763000" cy="1219200"/>
          </a:xfrm>
        </p:spPr>
        <p:txBody>
          <a:bodyPr>
            <a:noAutofit/>
          </a:bodyPr>
          <a:lstStyle/>
          <a:p>
            <a:pPr algn="ctr"/>
            <a:r>
              <a:rPr lang="en-US" sz="2600" cap="none" dirty="0" smtClean="0">
                <a:solidFill>
                  <a:schemeClr val="tx1"/>
                </a:solidFill>
              </a:rPr>
              <a:t>Bulk properties of the system formed in Au+Au</a:t>
            </a:r>
            <a:r>
              <a:rPr lang="en-US" sz="2600" cap="none" dirty="0">
                <a:solidFill>
                  <a:schemeClr val="tx1"/>
                </a:solidFill>
              </a:rPr>
              <a:t> </a:t>
            </a:r>
            <a:r>
              <a:rPr lang="en-US" sz="2600" cap="none" dirty="0" smtClean="0">
                <a:solidFill>
                  <a:schemeClr val="tx1"/>
                </a:solidFill>
              </a:rPr>
              <a:t/>
            </a:r>
            <a:br>
              <a:rPr lang="en-US" sz="2600" cap="none" dirty="0" smtClean="0">
                <a:solidFill>
                  <a:schemeClr val="tx1"/>
                </a:solidFill>
              </a:rPr>
            </a:br>
            <a:r>
              <a:rPr lang="en-US" sz="2600" cap="none" dirty="0" smtClean="0">
                <a:solidFill>
                  <a:schemeClr val="tx1"/>
                </a:solidFill>
              </a:rPr>
              <a:t>collisions at √s</a:t>
            </a:r>
            <a:r>
              <a:rPr lang="en-US" sz="2600" cap="none" baseline="-25000" dirty="0" smtClean="0">
                <a:solidFill>
                  <a:schemeClr val="tx1"/>
                </a:solidFill>
              </a:rPr>
              <a:t>NN</a:t>
            </a:r>
            <a:r>
              <a:rPr lang="en-US" sz="2600" cap="none" dirty="0" smtClean="0">
                <a:solidFill>
                  <a:schemeClr val="tx1"/>
                </a:solidFill>
              </a:rPr>
              <a:t> = 14.5 GeV using the </a:t>
            </a:r>
            <a:br>
              <a:rPr lang="en-US" sz="2600" cap="none" dirty="0" smtClean="0">
                <a:solidFill>
                  <a:schemeClr val="tx1"/>
                </a:solidFill>
              </a:rPr>
            </a:br>
            <a:r>
              <a:rPr lang="en-US" sz="2600" cap="none" dirty="0" smtClean="0">
                <a:solidFill>
                  <a:schemeClr val="tx1"/>
                </a:solidFill>
              </a:rPr>
              <a:t>STAR detector at RHIC</a:t>
            </a:r>
            <a:endParaRPr lang="en-US" sz="2600" cap="none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19200" y="1562100"/>
            <a:ext cx="6858000" cy="1016000"/>
          </a:xfrm>
        </p:spPr>
        <p:txBody>
          <a:bodyPr>
            <a:noAutofit/>
          </a:bodyPr>
          <a:lstStyle/>
          <a:p>
            <a:pPr algn="ctr"/>
            <a:r>
              <a:rPr lang="en-US" sz="1800" b="1" i="1" dirty="0">
                <a:solidFill>
                  <a:srgbClr val="0000FF"/>
                </a:solidFill>
                <a:ea typeface="Verdana" pitchFamily="34" charset="0"/>
                <a:cs typeface="Verdana" pitchFamily="34" charset="0"/>
              </a:rPr>
              <a:t>Vipul </a:t>
            </a:r>
            <a:r>
              <a:rPr lang="en-US" sz="1800" b="1" i="1" dirty="0" smtClean="0">
                <a:solidFill>
                  <a:srgbClr val="0000FF"/>
                </a:solidFill>
                <a:ea typeface="Verdana" pitchFamily="34" charset="0"/>
                <a:cs typeface="Verdana" pitchFamily="34" charset="0"/>
              </a:rPr>
              <a:t>Bairathi</a:t>
            </a:r>
          </a:p>
          <a:p>
            <a:pPr algn="ctr"/>
            <a:r>
              <a:rPr lang="en-US" sz="1800" i="1" dirty="0" smtClean="0">
                <a:solidFill>
                  <a:srgbClr val="0000FF"/>
                </a:solidFill>
                <a:ea typeface="Verdana" pitchFamily="34" charset="0"/>
                <a:cs typeface="Verdana" pitchFamily="34" charset="0"/>
              </a:rPr>
              <a:t>(for the STAR Collaboration)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  <a:ea typeface="Verdana" pitchFamily="34" charset="0"/>
                <a:cs typeface="Verdana" pitchFamily="34" charset="0"/>
              </a:rPr>
              <a:t>National </a:t>
            </a:r>
            <a:r>
              <a:rPr lang="en-US" sz="1600" dirty="0">
                <a:solidFill>
                  <a:srgbClr val="0000FF"/>
                </a:solidFill>
                <a:ea typeface="Verdana" pitchFamily="34" charset="0"/>
                <a:cs typeface="Verdana" pitchFamily="34" charset="0"/>
              </a:rPr>
              <a:t>Institute of Science Education and Research, </a:t>
            </a:r>
            <a:r>
              <a:rPr lang="en-US" sz="1600" dirty="0" smtClean="0">
                <a:solidFill>
                  <a:srgbClr val="0000FF"/>
                </a:solidFill>
                <a:ea typeface="Verdana" pitchFamily="34" charset="0"/>
                <a:cs typeface="Verdana" pitchFamily="34" charset="0"/>
              </a:rPr>
              <a:t>India</a:t>
            </a: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rgbClr val="00009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295400" y="2590800"/>
            <a:ext cx="6781800" cy="29718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Clr>
                <a:srgbClr val="FF0000"/>
              </a:buClr>
              <a:buSzPct val="75000"/>
            </a:pPr>
            <a:r>
              <a:rPr lang="en-US" u="sng" dirty="0" smtClean="0">
                <a:solidFill>
                  <a:schemeClr val="tx1"/>
                </a:solidFill>
                <a:latin typeface="Avenir Black"/>
                <a:ea typeface="Verdana" pitchFamily="34" charset="0"/>
                <a:cs typeface="Avenir Black"/>
              </a:rPr>
              <a:t>Outline</a:t>
            </a:r>
          </a:p>
          <a:p>
            <a:pPr marL="296550" indent="-285750" algn="just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  <a:ea typeface="Verdana" pitchFamily="34" charset="0"/>
                <a:cs typeface="Avenir Black"/>
              </a:rPr>
              <a:t>I</a:t>
            </a:r>
            <a:r>
              <a:rPr lang="en-US" sz="19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Avenir Black"/>
              </a:rPr>
              <a:t>ntroduction &amp; Motivation</a:t>
            </a:r>
          </a:p>
          <a:p>
            <a:pPr marL="296550" indent="-285750" algn="just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Avenir Black"/>
              </a:rPr>
              <a:t>STAR Experiment at RHIC</a:t>
            </a:r>
          </a:p>
          <a:p>
            <a:pPr marL="296550" indent="-285750" algn="just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Avenir Black"/>
              </a:rPr>
              <a:t>Results</a:t>
            </a:r>
          </a:p>
          <a:p>
            <a:pPr marL="753750" lvl="1" indent="-285750" algn="just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1900" dirty="0" smtClean="0">
                <a:solidFill>
                  <a:schemeClr val="tx1"/>
                </a:solidFill>
                <a:ea typeface="Verdana" pitchFamily="34" charset="0"/>
                <a:cs typeface="Avenir Black"/>
              </a:rPr>
              <a:t>Identified particle production and freeze out parameters</a:t>
            </a:r>
          </a:p>
          <a:p>
            <a:pPr marL="753750" lvl="1" indent="-285750" algn="just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1900" dirty="0" smtClean="0">
                <a:solidFill>
                  <a:schemeClr val="tx1"/>
                </a:solidFill>
                <a:ea typeface="Verdana" pitchFamily="34" charset="0"/>
                <a:cs typeface="Avenir Black"/>
              </a:rPr>
              <a:t>Azimuthal anisotropy of identified hadrons</a:t>
            </a:r>
          </a:p>
          <a:p>
            <a:pPr marL="296550" indent="-285750" algn="just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Avenir Black"/>
              </a:rPr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83600" y="6261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09850" y="5867400"/>
            <a:ext cx="3924300" cy="914400"/>
          </a:xfrm>
          <a:prstGeom prst="rect">
            <a:avLst/>
          </a:prstGeom>
          <a:solidFill>
            <a:schemeClr val="accent4">
              <a:lumMod val="40000"/>
              <a:lumOff val="60000"/>
              <a:alpha val="67000"/>
            </a:schemeClr>
          </a:solidFill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Clr>
                <a:srgbClr val="FF0000"/>
              </a:buClr>
              <a:buSzPct val="75000"/>
            </a:pPr>
            <a:r>
              <a:rPr lang="en-US" sz="1800" dirty="0" smtClean="0">
                <a:solidFill>
                  <a:srgbClr val="3366FF"/>
                </a:solidFill>
                <a:latin typeface="+mn-lt"/>
                <a:ea typeface="Verdana" pitchFamily="34" charset="0"/>
                <a:cs typeface="Times New Roman"/>
              </a:rPr>
              <a:t>Quark Matter </a:t>
            </a:r>
          </a:p>
          <a:p>
            <a:pPr algn="ctr">
              <a:lnSpc>
                <a:spcPct val="80000"/>
              </a:lnSpc>
              <a:buClr>
                <a:srgbClr val="FF0000"/>
              </a:buClr>
              <a:buSzPct val="75000"/>
            </a:pPr>
            <a:r>
              <a:rPr lang="en-US" sz="1800" dirty="0" smtClean="0">
                <a:solidFill>
                  <a:srgbClr val="3366FF"/>
                </a:solidFill>
                <a:latin typeface="+mn-lt"/>
                <a:ea typeface="Verdana" pitchFamily="34" charset="0"/>
                <a:cs typeface="Times New Roman"/>
              </a:rPr>
              <a:t>Kobe, Japan</a:t>
            </a:r>
          </a:p>
          <a:p>
            <a:pPr algn="ctr">
              <a:lnSpc>
                <a:spcPct val="80000"/>
              </a:lnSpc>
              <a:buClr>
                <a:srgbClr val="FF0000"/>
              </a:buClr>
              <a:buSzPct val="75000"/>
            </a:pPr>
            <a:r>
              <a:rPr lang="en-US" sz="1800" dirty="0" smtClean="0">
                <a:solidFill>
                  <a:srgbClr val="3366FF"/>
                </a:solidFill>
                <a:latin typeface="+mn-lt"/>
                <a:ea typeface="Verdana" pitchFamily="34" charset="0"/>
                <a:cs typeface="Times New Roman"/>
              </a:rPr>
              <a:t>Sept. 27 – Oct. 3,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ati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"/>
          <a:stretch/>
        </p:blipFill>
        <p:spPr>
          <a:xfrm>
            <a:off x="329648" y="965200"/>
            <a:ext cx="2337352" cy="18200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715000" y="914400"/>
            <a:ext cx="2997708" cy="2133600"/>
            <a:chOff x="5334000" y="837493"/>
            <a:chExt cx="3759708" cy="274390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8508" y="914401"/>
              <a:ext cx="3505200" cy="2667000"/>
            </a:xfrm>
            <a:prstGeom prst="rect">
              <a:avLst/>
            </a:prstGeom>
          </p:spPr>
        </p:pic>
        <p:sp>
          <p:nvSpPr>
            <p:cNvPr id="46" name="Text Box 8"/>
            <p:cNvSpPr txBox="1">
              <a:spLocks noChangeArrowheads="1"/>
            </p:cNvSpPr>
            <p:nvPr/>
          </p:nvSpPr>
          <p:spPr bwMode="auto">
            <a:xfrm>
              <a:off x="7356890" y="837493"/>
              <a:ext cx="400422" cy="356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 err="1">
                  <a:latin typeface="+mj-lt"/>
                </a:rPr>
                <a:t>p</a:t>
              </a:r>
              <a:r>
                <a:rPr lang="en-US" baseline="-25000" dirty="0" err="1" smtClean="0">
                  <a:latin typeface="+mj-lt"/>
                </a:rPr>
                <a:t>y</a:t>
              </a:r>
              <a:endParaRPr lang="en-US" b="0" baseline="-25000" dirty="0">
                <a:latin typeface="+mj-lt"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6406139" y="3276600"/>
              <a:ext cx="205322" cy="2769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 err="1">
                  <a:latin typeface="+mj-lt"/>
                </a:rPr>
                <a:t>p</a:t>
              </a:r>
              <a:r>
                <a:rPr lang="en-US" baseline="-25000" dirty="0" err="1" smtClean="0">
                  <a:latin typeface="+mj-lt"/>
                </a:rPr>
                <a:t>z</a:t>
              </a:r>
              <a:endParaRPr lang="en-US" b="0" baseline="-25000" dirty="0">
                <a:latin typeface="+mj-lt"/>
              </a:endParaRPr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8583366" y="2403580"/>
              <a:ext cx="433753" cy="356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 err="1">
                  <a:latin typeface="+mj-lt"/>
                </a:rPr>
                <a:t>p</a:t>
              </a:r>
              <a:r>
                <a:rPr lang="en-US" baseline="-25000" dirty="0" err="1" smtClean="0">
                  <a:latin typeface="+mj-lt"/>
                </a:rPr>
                <a:t>x</a:t>
              </a:r>
              <a:endParaRPr lang="en-US" b="0" baseline="-25000" dirty="0">
                <a:latin typeface="+mj-lt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334000" y="1905000"/>
              <a:ext cx="762000" cy="228600"/>
            </a:xfrm>
            <a:prstGeom prst="rightArrow">
              <a:avLst/>
            </a:prstGeom>
            <a:solidFill>
              <a:srgbClr val="189D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5BC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Elliptic Flow (v</a:t>
            </a:r>
            <a:r>
              <a:rPr lang="en-US" baseline="-25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)</a:t>
            </a:r>
            <a:endParaRPr lang="en-US" dirty="0">
              <a:solidFill>
                <a:schemeClr val="tx1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158" name="Slide Number Placeholder 15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091B6D-4C86-D04F-BB53-430CDAE4111D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3581400" y="1077912"/>
            <a:ext cx="1524000" cy="1055688"/>
            <a:chOff x="3810000" y="2133600"/>
            <a:chExt cx="1524000" cy="1055688"/>
          </a:xfrm>
        </p:grpSpPr>
        <p:cxnSp>
          <p:nvCxnSpPr>
            <p:cNvPr id="123" name="Straight Arrow Connector 122"/>
            <p:cNvCxnSpPr>
              <a:cxnSpLocks noChangeShapeType="1"/>
            </p:cNvCxnSpPr>
            <p:nvPr/>
          </p:nvCxnSpPr>
          <p:spPr bwMode="auto">
            <a:xfrm>
              <a:off x="3810000" y="3187700"/>
              <a:ext cx="1524000" cy="1588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30" name="TextBox 257"/>
            <p:cNvSpPr txBox="1">
              <a:spLocks noChangeArrowheads="1"/>
            </p:cNvSpPr>
            <p:nvPr/>
          </p:nvSpPr>
          <p:spPr bwMode="auto">
            <a:xfrm>
              <a:off x="4013802" y="2133600"/>
              <a:ext cx="114239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solidFill>
                    <a:srgbClr val="0D0D0D"/>
                  </a:solidFill>
                  <a:latin typeface="+mj-lt"/>
                </a:rPr>
                <a:t>Interactions</a:t>
              </a:r>
            </a:p>
            <a:p>
              <a:pPr algn="ctr"/>
              <a:endParaRPr lang="en-US" sz="1400" b="0" dirty="0">
                <a:solidFill>
                  <a:srgbClr val="0D0D0D"/>
                </a:solidFill>
                <a:latin typeface="+mj-lt"/>
              </a:endParaRPr>
            </a:p>
            <a:p>
              <a:pPr algn="ctr"/>
              <a:endParaRPr lang="en-US" sz="1400" b="0" dirty="0" smtClean="0">
                <a:solidFill>
                  <a:srgbClr val="262626"/>
                </a:solidFill>
                <a:latin typeface="+mj-lt"/>
              </a:endParaRPr>
            </a:p>
            <a:p>
              <a:pPr algn="ctr"/>
              <a:r>
                <a:rPr lang="en-US" sz="1400" b="0" dirty="0" smtClean="0">
                  <a:solidFill>
                    <a:srgbClr val="262626"/>
                  </a:solidFill>
                  <a:latin typeface="+mj-lt"/>
                </a:rPr>
                <a:t>Pressure(P)</a:t>
              </a:r>
              <a:endParaRPr lang="en-US" sz="1400" b="0" dirty="0">
                <a:solidFill>
                  <a:srgbClr val="262626"/>
                </a:solidFill>
                <a:latin typeface="+mj-lt"/>
              </a:endParaRPr>
            </a:p>
          </p:txBody>
        </p:sp>
        <p:sp>
          <p:nvSpPr>
            <p:cNvPr id="131" name="Line 22"/>
            <p:cNvSpPr>
              <a:spLocks noChangeShapeType="1"/>
            </p:cNvSpPr>
            <p:nvPr/>
          </p:nvSpPr>
          <p:spPr bwMode="auto">
            <a:xfrm flipH="1">
              <a:off x="4565956" y="2489200"/>
              <a:ext cx="0" cy="28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57" name="Rectangle 10"/>
          <p:cNvSpPr>
            <a:spLocks noChangeArrowheads="1"/>
          </p:cNvSpPr>
          <p:nvPr/>
        </p:nvSpPr>
        <p:spPr bwMode="auto">
          <a:xfrm>
            <a:off x="3581400" y="4471380"/>
            <a:ext cx="55626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108000">
            <a:prstTxWarp prst="textNoShape">
              <a:avLst/>
            </a:prstTxWarp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US" sz="1600" b="0" dirty="0" err="1" smtClean="0">
                <a:ea typeface="Times New Roman" charset="0"/>
                <a:cs typeface="Times New Roman"/>
              </a:rPr>
              <a:t>η</a:t>
            </a:r>
            <a:r>
              <a:rPr lang="en-US" sz="1600" b="0" dirty="0" smtClean="0">
                <a:ea typeface="Times New Roman" charset="0"/>
                <a:cs typeface="Times New Roman"/>
              </a:rPr>
              <a:t>-su</a:t>
            </a:r>
            <a:r>
              <a:rPr lang="en-US" sz="1600" dirty="0" smtClean="0">
                <a:ea typeface="Times New Roman" charset="0"/>
                <a:cs typeface="Times New Roman"/>
              </a:rPr>
              <a:t>b event plane method is used for calculation of v</a:t>
            </a:r>
            <a:r>
              <a:rPr lang="en-US" sz="1600" baseline="-25000" dirty="0" smtClean="0">
                <a:ea typeface="Times New Roman" charset="0"/>
                <a:cs typeface="Times New Roman"/>
              </a:rPr>
              <a:t>2</a:t>
            </a:r>
            <a:r>
              <a:rPr lang="en-US" sz="1600" dirty="0" smtClean="0">
                <a:ea typeface="Times New Roman" charset="0"/>
                <a:cs typeface="Times New Roman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US" sz="1600" b="0" dirty="0" smtClean="0">
                <a:ea typeface="Times New Roman" charset="0"/>
                <a:cs typeface="Times New Roman"/>
              </a:rPr>
              <a:t>The observed v</a:t>
            </a:r>
            <a:r>
              <a:rPr lang="en-US" sz="1600" b="0" baseline="-25000" dirty="0" smtClean="0">
                <a:ea typeface="Times New Roman" charset="0"/>
                <a:cs typeface="Times New Roman"/>
              </a:rPr>
              <a:t>2</a:t>
            </a:r>
            <a:r>
              <a:rPr lang="en-US" sz="1600" b="0" dirty="0" smtClean="0">
                <a:ea typeface="Times New Roman" charset="0"/>
                <a:cs typeface="Times New Roman"/>
              </a:rPr>
              <a:t> is corrected for event plane resolution.</a:t>
            </a:r>
            <a:endParaRPr lang="en-US" sz="1600" b="0" dirty="0">
              <a:ea typeface="Times New Roman" charset="0"/>
              <a:cs typeface="Times New Roman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13722" y="4014180"/>
            <a:ext cx="2581535" cy="376665"/>
          </a:xfrm>
          <a:prstGeom prst="rect">
            <a:avLst/>
          </a:prstGeom>
          <a:noFill/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3179" y="3073400"/>
            <a:ext cx="4250221" cy="798000"/>
          </a:xfrm>
          <a:prstGeom prst="rect">
            <a:avLst/>
          </a:prstGeom>
          <a:noFill/>
        </p:spPr>
      </p:pic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286000"/>
            <a:ext cx="1663949" cy="558371"/>
          </a:xfrm>
          <a:prstGeom prst="rect">
            <a:avLst/>
          </a:prstGeom>
          <a:noFill/>
        </p:spPr>
      </p:pic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410200" y="5791200"/>
            <a:ext cx="365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i="1" dirty="0" smtClean="0">
                <a:latin typeface="Times New Roman"/>
                <a:cs typeface="Times New Roman"/>
              </a:rPr>
              <a:t>A.M</a:t>
            </a:r>
            <a:r>
              <a:rPr lang="en-US" sz="1200" i="1" dirty="0">
                <a:latin typeface="Times New Roman"/>
                <a:cs typeface="Times New Roman"/>
              </a:rPr>
              <a:t>. Poskanzer &amp; </a:t>
            </a:r>
            <a:r>
              <a:rPr lang="en-US" sz="1200" i="1" dirty="0" smtClean="0">
                <a:latin typeface="Times New Roman"/>
                <a:cs typeface="Times New Roman"/>
              </a:rPr>
              <a:t>S. </a:t>
            </a:r>
            <a:r>
              <a:rPr lang="en-US" sz="1200" i="1" dirty="0" err="1" smtClean="0">
                <a:latin typeface="Times New Roman"/>
                <a:cs typeface="Times New Roman"/>
              </a:rPr>
              <a:t>Voloshin</a:t>
            </a:r>
            <a:r>
              <a:rPr lang="en-US" sz="1200" i="1" dirty="0">
                <a:latin typeface="Times New Roman"/>
                <a:cs typeface="Times New Roman"/>
              </a:rPr>
              <a:t>, Phys</a:t>
            </a:r>
            <a:r>
              <a:rPr lang="en-US" sz="1200" i="1" dirty="0" smtClean="0">
                <a:latin typeface="Times New Roman"/>
                <a:cs typeface="Times New Roman"/>
              </a:rPr>
              <a:t>. Rev</a:t>
            </a:r>
            <a:r>
              <a:rPr lang="en-US" sz="1200" i="1" dirty="0">
                <a:latin typeface="Times New Roman"/>
                <a:cs typeface="Times New Roman"/>
              </a:rPr>
              <a:t>. C58 (</a:t>
            </a:r>
            <a:r>
              <a:rPr lang="en-US" sz="1200" i="1" dirty="0" smtClean="0">
                <a:latin typeface="Times New Roman"/>
                <a:cs typeface="Times New Roman"/>
              </a:rPr>
              <a:t>1998)</a:t>
            </a:r>
            <a:endParaRPr lang="en-US" sz="1200" b="0" i="1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0" y="3316273"/>
            <a:ext cx="3031160" cy="265043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074986"/>
              </p:ext>
            </p:extLst>
          </p:nvPr>
        </p:nvGraphicFramePr>
        <p:xfrm>
          <a:off x="4828139" y="5181600"/>
          <a:ext cx="2552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" name="Document" r:id="rId9" imgW="2552700" imgH="558800" progId="Word.Document.12">
                  <p:embed/>
                </p:oleObj>
              </mc:Choice>
              <mc:Fallback>
                <p:oleObj name="Document" r:id="rId9" imgW="2552700" imgH="55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28139" y="5181600"/>
                        <a:ext cx="25527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16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  </a:t>
            </a:r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42" name="Content Placeholder 15"/>
          <p:cNvSpPr txBox="1">
            <a:spLocks/>
          </p:cNvSpPr>
          <p:nvPr/>
        </p:nvSpPr>
        <p:spPr>
          <a:xfrm>
            <a:off x="152400" y="4191000"/>
            <a:ext cx="88392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Mass ordering of v</a:t>
            </a:r>
            <a:r>
              <a:rPr lang="en-US" sz="1800" baseline="-25000" dirty="0" smtClean="0">
                <a:solidFill>
                  <a:srgbClr val="0000E6"/>
                </a:solidFill>
                <a:cs typeface="Times New Roman"/>
              </a:rPr>
              <a:t>2</a:t>
            </a:r>
            <a:r>
              <a:rPr lang="en-US" sz="1800" dirty="0">
                <a:solidFill>
                  <a:srgbClr val="0000E6"/>
                </a:solidFill>
                <a:cs typeface="Times New Roman"/>
              </a:rPr>
              <a:t> </a:t>
            </a: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is observed at low </a:t>
            </a:r>
            <a:r>
              <a:rPr lang="en-US" sz="1800" dirty="0" err="1" smtClean="0">
                <a:solidFill>
                  <a:srgbClr val="0000E6"/>
                </a:solidFill>
                <a:cs typeface="Times New Roman"/>
              </a:rPr>
              <a:t>p</a:t>
            </a:r>
            <a:r>
              <a:rPr lang="en-US" sz="1800" baseline="-25000" dirty="0" err="1" smtClean="0">
                <a:solidFill>
                  <a:srgbClr val="0000E6"/>
                </a:solidFill>
                <a:cs typeface="Times New Roman"/>
              </a:rPr>
              <a:t>T</a:t>
            </a: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 for 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π</a:t>
            </a:r>
            <a:r>
              <a:rPr lang="en-US" sz="1800" baseline="30000" dirty="0" smtClean="0">
                <a:solidFill>
                  <a:srgbClr val="0000FF"/>
                </a:solidFill>
                <a:cs typeface="Times New Roman"/>
              </a:rPr>
              <a:t>+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, K</a:t>
            </a:r>
            <a:r>
              <a:rPr lang="en-US" sz="1800" baseline="30000" dirty="0" smtClean="0">
                <a:solidFill>
                  <a:srgbClr val="0000FF"/>
                </a:solidFill>
                <a:cs typeface="Times New Roman"/>
              </a:rPr>
              <a:t>+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, p and their antiparticles.</a:t>
            </a:r>
          </a:p>
          <a:p>
            <a:pPr marL="252000" indent="-252000"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No mass ordering observed for K</a:t>
            </a:r>
            <a:r>
              <a:rPr lang="en-US" sz="1800" baseline="-25000" dirty="0" smtClean="0">
                <a:solidFill>
                  <a:srgbClr val="0000FF"/>
                </a:solidFill>
                <a:cs typeface="Times New Roman"/>
              </a:rPr>
              <a:t>s</a:t>
            </a:r>
            <a:r>
              <a:rPr lang="en-US" sz="1800" baseline="30000" dirty="0" smtClean="0">
                <a:solidFill>
                  <a:srgbClr val="0000FF"/>
                </a:solidFill>
                <a:cs typeface="Times New Roman"/>
              </a:rPr>
              <a:t>0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  <a:cs typeface="Times New Roman"/>
              </a:rPr>
              <a:t>ϕ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  <a:cs typeface="Times New Roman"/>
              </a:rPr>
              <a:t>Λ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 and </a:t>
            </a:r>
            <a:r>
              <a:rPr lang="en-US" sz="1800" dirty="0" err="1" smtClean="0">
                <a:solidFill>
                  <a:srgbClr val="0000FF"/>
                </a:solidFill>
                <a:cs typeface="Times New Roman"/>
              </a:rPr>
              <a:t>Λ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-bar.</a:t>
            </a:r>
          </a:p>
          <a:p>
            <a:pPr marL="252000" indent="-252000"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Difference between v</a:t>
            </a:r>
            <a:r>
              <a:rPr lang="en-US" sz="1800" baseline="-25000" dirty="0" smtClean="0">
                <a:solidFill>
                  <a:srgbClr val="0000FF"/>
                </a:solidFill>
                <a:cs typeface="Times New Roman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 of </a:t>
            </a:r>
            <a:r>
              <a:rPr lang="en-US" sz="1800" dirty="0" err="1" smtClean="0">
                <a:solidFill>
                  <a:srgbClr val="0000FF"/>
                </a:solidFill>
                <a:cs typeface="Times New Roman"/>
              </a:rPr>
              <a:t>Λ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 and </a:t>
            </a:r>
            <a:r>
              <a:rPr lang="en-US" sz="1800" dirty="0" err="1" smtClean="0">
                <a:solidFill>
                  <a:srgbClr val="0000FF"/>
                </a:solidFill>
                <a:cs typeface="Times New Roman"/>
              </a:rPr>
              <a:t>Λ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-bar observed.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Content Placeholder 15"/>
          <p:cNvSpPr txBox="1">
            <a:spLocks/>
          </p:cNvSpPr>
          <p:nvPr/>
        </p:nvSpPr>
        <p:spPr>
          <a:xfrm>
            <a:off x="304800" y="990600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1600" dirty="0" smtClean="0">
                <a:solidFill>
                  <a:srgbClr val="292934"/>
                </a:solidFill>
              </a:rPr>
              <a:t>New measurement for </a:t>
            </a:r>
            <a:r>
              <a:rPr lang="en-US" sz="1600" dirty="0" err="1" smtClean="0">
                <a:solidFill>
                  <a:srgbClr val="292934"/>
                </a:solidFill>
              </a:rPr>
              <a:t>Au+Au</a:t>
            </a:r>
            <a:r>
              <a:rPr lang="en-US" sz="1600" dirty="0" smtClean="0">
                <a:solidFill>
                  <a:srgbClr val="292934"/>
                </a:solidFill>
              </a:rPr>
              <a:t>, 14.5 </a:t>
            </a:r>
            <a:r>
              <a:rPr lang="en-US" sz="1600" dirty="0" err="1" smtClean="0">
                <a:solidFill>
                  <a:srgbClr val="292934"/>
                </a:solidFill>
              </a:rPr>
              <a:t>GeV</a:t>
            </a:r>
            <a:r>
              <a:rPr lang="en-US" sz="1600" dirty="0" smtClean="0">
                <a:solidFill>
                  <a:srgbClr val="292934"/>
                </a:solidFill>
              </a:rPr>
              <a:t> data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4261" y="1621065"/>
            <a:ext cx="8887339" cy="2417535"/>
            <a:chOff x="104261" y="2002065"/>
            <a:chExt cx="8887339" cy="2417535"/>
          </a:xfrm>
        </p:grpSpPr>
        <p:grpSp>
          <p:nvGrpSpPr>
            <p:cNvPr id="6" name="Group 5"/>
            <p:cNvGrpSpPr/>
            <p:nvPr/>
          </p:nvGrpSpPr>
          <p:grpSpPr>
            <a:xfrm>
              <a:off x="104261" y="2002065"/>
              <a:ext cx="8887339" cy="2417535"/>
              <a:chOff x="104261" y="1765554"/>
              <a:chExt cx="8887339" cy="2417535"/>
            </a:xfrm>
          </p:grpSpPr>
          <p:grpSp>
            <p:nvGrpSpPr>
              <p:cNvPr id="15" name="Group 14"/>
              <p:cNvGrpSpPr>
                <a:grpSpLocks noChangeAspect="1"/>
              </p:cNvGrpSpPr>
              <p:nvPr/>
            </p:nvGrpSpPr>
            <p:grpSpPr>
              <a:xfrm>
                <a:off x="5612550" y="1765554"/>
                <a:ext cx="3379050" cy="2417535"/>
                <a:chOff x="5926511" y="1219201"/>
                <a:chExt cx="2964083" cy="2120645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464"/>
                <a:stretch/>
              </p:blipFill>
              <p:spPr>
                <a:xfrm>
                  <a:off x="5926511" y="1219201"/>
                  <a:ext cx="2964083" cy="1733550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00" r="345"/>
                <a:stretch/>
              </p:blipFill>
              <p:spPr>
                <a:xfrm>
                  <a:off x="6347456" y="2933700"/>
                  <a:ext cx="2542544" cy="406146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>
                <a:grpSpLocks noChangeAspect="1"/>
              </p:cNvGrpSpPr>
              <p:nvPr/>
            </p:nvGrpSpPr>
            <p:grpSpPr>
              <a:xfrm>
                <a:off x="2894749" y="1768730"/>
                <a:ext cx="3203258" cy="2399728"/>
                <a:chOff x="3048000" y="1222376"/>
                <a:chExt cx="2809875" cy="2105024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48000" y="1222376"/>
                  <a:ext cx="2809875" cy="1730375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00" r="345"/>
                <a:stretch/>
              </p:blipFill>
              <p:spPr>
                <a:xfrm>
                  <a:off x="3413125" y="2936875"/>
                  <a:ext cx="2444750" cy="390525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/>
              <p:cNvGrpSpPr>
                <a:grpSpLocks noChangeAspect="1"/>
              </p:cNvGrpSpPr>
              <p:nvPr/>
            </p:nvGrpSpPr>
            <p:grpSpPr>
              <a:xfrm>
                <a:off x="104261" y="1768730"/>
                <a:ext cx="3210489" cy="2399728"/>
                <a:chOff x="152400" y="1222376"/>
                <a:chExt cx="2816225" cy="210502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400" y="1222376"/>
                  <a:ext cx="2816225" cy="1730375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00" r="345"/>
                <a:stretch/>
              </p:blipFill>
              <p:spPr>
                <a:xfrm>
                  <a:off x="523875" y="2936875"/>
                  <a:ext cx="2444750" cy="390525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1524000" y="3520301"/>
              <a:ext cx="147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STAR Preliminary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43400" y="3520301"/>
              <a:ext cx="147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STAR Preliminary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26320" y="3520301"/>
              <a:ext cx="147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STAR Preliminary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2827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  </a:t>
            </a:r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42" name="Content Placeholder 15"/>
          <p:cNvSpPr txBox="1">
            <a:spLocks/>
          </p:cNvSpPr>
          <p:nvPr/>
        </p:nvSpPr>
        <p:spPr>
          <a:xfrm>
            <a:off x="152400" y="4191000"/>
            <a:ext cx="88392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Mass ordering of v</a:t>
            </a:r>
            <a:r>
              <a:rPr lang="en-US" sz="1800" baseline="-25000" dirty="0" smtClean="0">
                <a:solidFill>
                  <a:srgbClr val="0000E6"/>
                </a:solidFill>
                <a:cs typeface="Times New Roman"/>
              </a:rPr>
              <a:t>2</a:t>
            </a:r>
            <a:r>
              <a:rPr lang="en-US" sz="1800" dirty="0">
                <a:solidFill>
                  <a:srgbClr val="0000E6"/>
                </a:solidFill>
                <a:cs typeface="Times New Roman"/>
              </a:rPr>
              <a:t> </a:t>
            </a: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is observed at low </a:t>
            </a:r>
            <a:r>
              <a:rPr lang="en-US" sz="1800" dirty="0" err="1" smtClean="0">
                <a:solidFill>
                  <a:srgbClr val="0000E6"/>
                </a:solidFill>
                <a:cs typeface="Times New Roman"/>
              </a:rPr>
              <a:t>p</a:t>
            </a:r>
            <a:r>
              <a:rPr lang="en-US" sz="1800" baseline="-25000" dirty="0" err="1" smtClean="0">
                <a:solidFill>
                  <a:srgbClr val="0000E6"/>
                </a:solidFill>
                <a:cs typeface="Times New Roman"/>
              </a:rPr>
              <a:t>T</a:t>
            </a: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 for 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π</a:t>
            </a:r>
            <a:r>
              <a:rPr lang="en-US" sz="1800" baseline="30000" dirty="0" smtClean="0">
                <a:solidFill>
                  <a:srgbClr val="0000FF"/>
                </a:solidFill>
                <a:cs typeface="Times New Roman"/>
              </a:rPr>
              <a:t>+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, K</a:t>
            </a:r>
            <a:r>
              <a:rPr lang="en-US" sz="1800" baseline="30000" dirty="0" smtClean="0">
                <a:solidFill>
                  <a:srgbClr val="0000FF"/>
                </a:solidFill>
                <a:cs typeface="Times New Roman"/>
              </a:rPr>
              <a:t>+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, p and their antiparticles.</a:t>
            </a:r>
          </a:p>
          <a:p>
            <a:pPr marL="252000" indent="-252000"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No mass ordering observed for K</a:t>
            </a:r>
            <a:r>
              <a:rPr lang="en-US" sz="1800" baseline="-25000" dirty="0" smtClean="0">
                <a:solidFill>
                  <a:srgbClr val="0000FF"/>
                </a:solidFill>
                <a:cs typeface="Times New Roman"/>
              </a:rPr>
              <a:t>s</a:t>
            </a:r>
            <a:r>
              <a:rPr lang="en-US" sz="1800" baseline="30000" dirty="0" smtClean="0">
                <a:solidFill>
                  <a:srgbClr val="0000FF"/>
                </a:solidFill>
                <a:cs typeface="Times New Roman"/>
              </a:rPr>
              <a:t>0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  <a:cs typeface="Times New Roman"/>
              </a:rPr>
              <a:t>ϕ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  <a:cs typeface="Times New Roman"/>
              </a:rPr>
              <a:t>Λ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 and </a:t>
            </a:r>
            <a:r>
              <a:rPr lang="en-US" sz="1800" dirty="0" err="1" smtClean="0">
                <a:solidFill>
                  <a:srgbClr val="0000FF"/>
                </a:solidFill>
                <a:cs typeface="Times New Roman"/>
              </a:rPr>
              <a:t>Λ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-bar.</a:t>
            </a:r>
          </a:p>
          <a:p>
            <a:pPr marL="252000" indent="-252000"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Difference between v</a:t>
            </a:r>
            <a:r>
              <a:rPr lang="en-US" sz="1800" baseline="-25000" dirty="0" smtClean="0">
                <a:solidFill>
                  <a:srgbClr val="0000FF"/>
                </a:solidFill>
                <a:cs typeface="Times New Roman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 of </a:t>
            </a:r>
            <a:r>
              <a:rPr lang="en-US" sz="1800" dirty="0" err="1" smtClean="0">
                <a:solidFill>
                  <a:srgbClr val="0000FF"/>
                </a:solidFill>
                <a:cs typeface="Times New Roman"/>
              </a:rPr>
              <a:t>Λ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 and </a:t>
            </a:r>
            <a:r>
              <a:rPr lang="en-US" sz="1800" dirty="0" err="1" smtClean="0">
                <a:solidFill>
                  <a:srgbClr val="0000FF"/>
                </a:solidFill>
                <a:cs typeface="Times New Roman"/>
              </a:rPr>
              <a:t>Λ</a:t>
            </a:r>
            <a:r>
              <a:rPr lang="en-US" sz="1800" dirty="0" smtClean="0">
                <a:solidFill>
                  <a:srgbClr val="0000FF"/>
                </a:solidFill>
                <a:cs typeface="Times New Roman"/>
              </a:rPr>
              <a:t>-bar observed.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3" name="Content Placeholder 15"/>
          <p:cNvSpPr txBox="1">
            <a:spLocks/>
          </p:cNvSpPr>
          <p:nvPr/>
        </p:nvSpPr>
        <p:spPr>
          <a:xfrm>
            <a:off x="304800" y="990600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1600" dirty="0" smtClean="0">
                <a:solidFill>
                  <a:srgbClr val="292934"/>
                </a:solidFill>
              </a:rPr>
              <a:t>New measurement for </a:t>
            </a:r>
            <a:r>
              <a:rPr lang="en-US" sz="1600" dirty="0" err="1" smtClean="0">
                <a:solidFill>
                  <a:srgbClr val="292934"/>
                </a:solidFill>
              </a:rPr>
              <a:t>Au+Au</a:t>
            </a:r>
            <a:r>
              <a:rPr lang="en-US" sz="1600" dirty="0" smtClean="0">
                <a:solidFill>
                  <a:srgbClr val="292934"/>
                </a:solidFill>
              </a:rPr>
              <a:t>, 14.5 </a:t>
            </a:r>
            <a:r>
              <a:rPr lang="en-US" sz="1600" dirty="0" err="1" smtClean="0">
                <a:solidFill>
                  <a:srgbClr val="292934"/>
                </a:solidFill>
              </a:rPr>
              <a:t>GeV</a:t>
            </a:r>
            <a:r>
              <a:rPr lang="en-US" sz="1600" dirty="0" smtClean="0">
                <a:solidFill>
                  <a:srgbClr val="292934"/>
                </a:solidFill>
              </a:rPr>
              <a:t> data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4261" y="1621065"/>
            <a:ext cx="8887339" cy="2417535"/>
            <a:chOff x="104261" y="2002065"/>
            <a:chExt cx="8887339" cy="2417535"/>
          </a:xfrm>
        </p:grpSpPr>
        <p:grpSp>
          <p:nvGrpSpPr>
            <p:cNvPr id="6" name="Group 5"/>
            <p:cNvGrpSpPr/>
            <p:nvPr/>
          </p:nvGrpSpPr>
          <p:grpSpPr>
            <a:xfrm>
              <a:off x="104261" y="2002065"/>
              <a:ext cx="8887339" cy="2417535"/>
              <a:chOff x="104261" y="1765554"/>
              <a:chExt cx="8887339" cy="2417535"/>
            </a:xfrm>
          </p:grpSpPr>
          <p:grpSp>
            <p:nvGrpSpPr>
              <p:cNvPr id="15" name="Group 14"/>
              <p:cNvGrpSpPr>
                <a:grpSpLocks noChangeAspect="1"/>
              </p:cNvGrpSpPr>
              <p:nvPr/>
            </p:nvGrpSpPr>
            <p:grpSpPr>
              <a:xfrm>
                <a:off x="5612550" y="1765554"/>
                <a:ext cx="3379050" cy="2417535"/>
                <a:chOff x="5926511" y="1219201"/>
                <a:chExt cx="2964083" cy="2120645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464"/>
                <a:stretch/>
              </p:blipFill>
              <p:spPr>
                <a:xfrm>
                  <a:off x="5926511" y="1219201"/>
                  <a:ext cx="2964083" cy="1733550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00" r="345"/>
                <a:stretch/>
              </p:blipFill>
              <p:spPr>
                <a:xfrm>
                  <a:off x="6347456" y="2933700"/>
                  <a:ext cx="2542544" cy="406146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>
                <a:grpSpLocks noChangeAspect="1"/>
              </p:cNvGrpSpPr>
              <p:nvPr/>
            </p:nvGrpSpPr>
            <p:grpSpPr>
              <a:xfrm>
                <a:off x="2894749" y="1768730"/>
                <a:ext cx="3203258" cy="2399728"/>
                <a:chOff x="3048000" y="1222376"/>
                <a:chExt cx="2809875" cy="2105024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48000" y="1222376"/>
                  <a:ext cx="2809875" cy="1730375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00" r="345"/>
                <a:stretch/>
              </p:blipFill>
              <p:spPr>
                <a:xfrm>
                  <a:off x="3413125" y="2936875"/>
                  <a:ext cx="2444750" cy="390525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/>
              <p:cNvGrpSpPr>
                <a:grpSpLocks noChangeAspect="1"/>
              </p:cNvGrpSpPr>
              <p:nvPr/>
            </p:nvGrpSpPr>
            <p:grpSpPr>
              <a:xfrm>
                <a:off x="104261" y="1768730"/>
                <a:ext cx="3210489" cy="2399728"/>
                <a:chOff x="152400" y="1222376"/>
                <a:chExt cx="2816225" cy="210502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400" y="1222376"/>
                  <a:ext cx="2816225" cy="1730375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00" r="345"/>
                <a:stretch/>
              </p:blipFill>
              <p:spPr>
                <a:xfrm>
                  <a:off x="523875" y="2936875"/>
                  <a:ext cx="2444750" cy="390525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1524000" y="3520301"/>
              <a:ext cx="147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STAR Preliminary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43400" y="3520301"/>
              <a:ext cx="147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STAR Preliminary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26320" y="3520301"/>
              <a:ext cx="147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STAR Preliminary</a:t>
              </a:r>
              <a:endParaRPr lang="en-US" sz="1200" b="1" dirty="0"/>
            </a:p>
          </p:txBody>
        </p:sp>
      </p:grpSp>
      <p:sp>
        <p:nvSpPr>
          <p:cNvPr id="22" name="Content Placeholder 15"/>
          <p:cNvSpPr txBox="1">
            <a:spLocks/>
          </p:cNvSpPr>
          <p:nvPr/>
        </p:nvSpPr>
        <p:spPr>
          <a:xfrm>
            <a:off x="152400" y="5334000"/>
            <a:ext cx="8839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Finite </a:t>
            </a:r>
            <a:r>
              <a:rPr lang="en-US" sz="1800" dirty="0" err="1">
                <a:solidFill>
                  <a:srgbClr val="0000FF"/>
                </a:solidFill>
                <a:cs typeface="Times New Roman"/>
              </a:rPr>
              <a:t>ϕ</a:t>
            </a: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-meson v</a:t>
            </a:r>
            <a:r>
              <a:rPr lang="en-US" sz="1800" baseline="-25000" dirty="0" smtClean="0">
                <a:solidFill>
                  <a:srgbClr val="0000E6"/>
                </a:solidFill>
                <a:cs typeface="Times New Roman"/>
              </a:rPr>
              <a:t>2</a:t>
            </a: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 in </a:t>
            </a:r>
            <a:r>
              <a:rPr lang="en-US" sz="1800" dirty="0" err="1" smtClean="0">
                <a:solidFill>
                  <a:srgbClr val="0000E6"/>
                </a:solidFill>
                <a:cs typeface="Times New Roman"/>
              </a:rPr>
              <a:t>Au+Au</a:t>
            </a: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 at 14.5 </a:t>
            </a:r>
            <a:r>
              <a:rPr lang="en-US" sz="1800" dirty="0" err="1" smtClean="0">
                <a:solidFill>
                  <a:srgbClr val="0000E6"/>
                </a:solidFill>
                <a:cs typeface="Times New Roman"/>
              </a:rPr>
              <a:t>GeV</a:t>
            </a: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.</a:t>
            </a:r>
            <a:endParaRPr lang="en-US" sz="1800" dirty="0" smtClean="0">
              <a:solidFill>
                <a:srgbClr val="0000FF"/>
              </a:solidFill>
              <a:cs typeface="Times New Roman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62600" y="1600200"/>
            <a:ext cx="3464560" cy="2605405"/>
            <a:chOff x="5562600" y="1600200"/>
            <a:chExt cx="3464560" cy="2605405"/>
          </a:xfrm>
        </p:grpSpPr>
        <p:pic>
          <p:nvPicPr>
            <p:cNvPr id="13" name="Picture 12" descr="phiv2_mb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600200"/>
              <a:ext cx="3464560" cy="260540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518420" y="1600200"/>
              <a:ext cx="147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STAR Preliminary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0965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of Particles and Antiparticles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14" t="1543" b="1"/>
          <a:stretch/>
        </p:blipFill>
        <p:spPr>
          <a:xfrm>
            <a:off x="6502400" y="965200"/>
            <a:ext cx="2402297" cy="51040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9600" y="1371600"/>
            <a:ext cx="3251200" cy="3060700"/>
            <a:chOff x="228600" y="1244600"/>
            <a:chExt cx="3251200" cy="3060700"/>
          </a:xfrm>
        </p:grpSpPr>
        <p:grpSp>
          <p:nvGrpSpPr>
            <p:cNvPr id="12" name="Group 11"/>
            <p:cNvGrpSpPr/>
            <p:nvPr/>
          </p:nvGrpSpPr>
          <p:grpSpPr>
            <a:xfrm>
              <a:off x="228600" y="1244600"/>
              <a:ext cx="3251200" cy="3060700"/>
              <a:chOff x="228600" y="1244600"/>
              <a:chExt cx="3251200" cy="3060700"/>
            </a:xfrm>
          </p:grpSpPr>
          <p:pic>
            <p:nvPicPr>
              <p:cNvPr id="6" name="图片 3" descr="v2_diff.pd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42" t="9700" r="2019"/>
              <a:stretch/>
            </p:blipFill>
            <p:spPr>
              <a:xfrm rot="5400000">
                <a:off x="323850" y="1149350"/>
                <a:ext cx="3060700" cy="32512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0" name="Straight Arrow Connector 9"/>
              <p:cNvCxnSpPr/>
              <p:nvPr/>
            </p:nvCxnSpPr>
            <p:spPr>
              <a:xfrm>
                <a:off x="1476375" y="2422525"/>
                <a:ext cx="0" cy="228600"/>
              </a:xfrm>
              <a:prstGeom prst="straightConnector1">
                <a:avLst/>
              </a:prstGeom>
              <a:ln w="13716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1168398" y="2201336"/>
                <a:ext cx="7360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E6"/>
                    </a:solidFill>
                  </a:rPr>
                  <a:t>14.5 </a:t>
                </a:r>
                <a:r>
                  <a:rPr lang="en-US" sz="1000" dirty="0" err="1" smtClean="0">
                    <a:solidFill>
                      <a:srgbClr val="0000E6"/>
                    </a:solidFill>
                  </a:rPr>
                  <a:t>GeV</a:t>
                </a:r>
                <a:endParaRPr lang="en-US" sz="1000" dirty="0">
                  <a:solidFill>
                    <a:srgbClr val="0000E6"/>
                  </a:solidFill>
                </a:endParaRPr>
              </a:p>
            </p:txBody>
          </p:sp>
        </p:grpSp>
        <p:sp>
          <p:nvSpPr>
            <p:cNvPr id="7" name="Donut 6"/>
            <p:cNvSpPr/>
            <p:nvPr/>
          </p:nvSpPr>
          <p:spPr>
            <a:xfrm>
              <a:off x="1397000" y="2682875"/>
              <a:ext cx="152400" cy="911225"/>
            </a:xfrm>
            <a:prstGeom prst="donut">
              <a:avLst>
                <a:gd name="adj" fmla="val 0"/>
              </a:avLst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Content Placeholder 15"/>
          <p:cNvSpPr txBox="1">
            <a:spLocks/>
          </p:cNvSpPr>
          <p:nvPr/>
        </p:nvSpPr>
        <p:spPr>
          <a:xfrm>
            <a:off x="685800" y="838200"/>
            <a:ext cx="350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1600" dirty="0" smtClean="0">
                <a:solidFill>
                  <a:srgbClr val="292934"/>
                </a:solidFill>
              </a:rPr>
              <a:t>New result for </a:t>
            </a:r>
            <a:r>
              <a:rPr lang="en-US" sz="1600" dirty="0" err="1" smtClean="0">
                <a:solidFill>
                  <a:srgbClr val="292934"/>
                </a:solidFill>
              </a:rPr>
              <a:t>Au+Au</a:t>
            </a:r>
            <a:r>
              <a:rPr lang="en-US" sz="1600" dirty="0" smtClean="0">
                <a:solidFill>
                  <a:srgbClr val="292934"/>
                </a:solidFill>
              </a:rPr>
              <a:t>, 14.5 </a:t>
            </a:r>
            <a:r>
              <a:rPr lang="en-US" sz="1600" dirty="0" err="1" smtClean="0">
                <a:solidFill>
                  <a:srgbClr val="292934"/>
                </a:solidFill>
              </a:rPr>
              <a:t>GeV</a:t>
            </a:r>
            <a:r>
              <a:rPr lang="en-US" sz="1600" dirty="0" smtClean="0">
                <a:solidFill>
                  <a:srgbClr val="292934"/>
                </a:solidFill>
              </a:rPr>
              <a:t> 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5103168"/>
            <a:ext cx="115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STAR Preliminary</a:t>
            </a:r>
            <a:endParaRPr lang="en-US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57100" y="3530600"/>
            <a:ext cx="115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STAR Preliminary</a:t>
            </a:r>
            <a:endParaRPr lang="en-US" sz="9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59700" y="1877368"/>
            <a:ext cx="115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STAR Preliminary</a:t>
            </a:r>
            <a:endParaRPr lang="en-US" sz="900" b="1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505200" y="4038600"/>
            <a:ext cx="2819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i="1" dirty="0">
                <a:latin typeface="Times New Roman"/>
                <a:cs typeface="Times New Roman"/>
              </a:rPr>
              <a:t>L. </a:t>
            </a:r>
            <a:r>
              <a:rPr lang="en-US" sz="1100" i="1" dirty="0" err="1" smtClean="0">
                <a:latin typeface="Times New Roman"/>
                <a:cs typeface="Times New Roman"/>
              </a:rPr>
              <a:t>Adamczyk</a:t>
            </a:r>
            <a:r>
              <a:rPr lang="en-US" sz="1100" i="1" dirty="0" smtClean="0">
                <a:latin typeface="Times New Roman"/>
                <a:cs typeface="Times New Roman"/>
              </a:rPr>
              <a:t> et. al, (STAR Collaboration) Phys</a:t>
            </a:r>
            <a:r>
              <a:rPr lang="en-US" sz="1100" i="1" dirty="0">
                <a:latin typeface="Times New Roman"/>
                <a:cs typeface="Times New Roman"/>
              </a:rPr>
              <a:t>. Rev. C 88 (2013) 14902</a:t>
            </a:r>
            <a:endParaRPr lang="en-US" sz="1100" b="0" i="1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" y="1447800"/>
            <a:ext cx="147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STAR Preliminary</a:t>
            </a:r>
            <a:endParaRPr lang="en-US" sz="12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2400" y="4674715"/>
            <a:ext cx="6019800" cy="1040285"/>
            <a:chOff x="152400" y="4724400"/>
            <a:chExt cx="6019800" cy="1040285"/>
          </a:xfrm>
        </p:grpSpPr>
        <p:sp>
          <p:nvSpPr>
            <p:cNvPr id="8" name="Rectangle 7"/>
            <p:cNvSpPr/>
            <p:nvPr/>
          </p:nvSpPr>
          <p:spPr>
            <a:xfrm>
              <a:off x="152400" y="4724400"/>
              <a:ext cx="6019800" cy="104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60000" indent="-2160000">
                <a:lnSpc>
                  <a:spcPct val="130000"/>
                </a:lnSpc>
                <a:spcBef>
                  <a:spcPts val="0"/>
                </a:spcBef>
                <a:buClr>
                  <a:schemeClr val="tx1"/>
                </a:buClr>
                <a:buSzPct val="100000"/>
                <a:buFont typeface="Wingdings" charset="2"/>
                <a:buChar char="ü"/>
              </a:pPr>
              <a:r>
                <a:rPr lang="en-US" sz="1600" dirty="0">
                  <a:solidFill>
                    <a:srgbClr val="0000E6"/>
                  </a:solidFill>
                </a:rPr>
                <a:t>i</a:t>
              </a:r>
              <a:r>
                <a:rPr lang="en-US" sz="1600" dirty="0" smtClean="0">
                  <a:solidFill>
                    <a:srgbClr val="0000E6"/>
                  </a:solidFill>
                </a:rPr>
                <a:t>ncreases with decrease in energy.</a:t>
              </a:r>
            </a:p>
            <a:p>
              <a:pPr marL="241200" indent="-2160000">
                <a:lnSpc>
                  <a:spcPct val="130000"/>
                </a:lnSpc>
                <a:spcBef>
                  <a:spcPts val="0"/>
                </a:spcBef>
                <a:buClr>
                  <a:schemeClr val="tx1"/>
                </a:buClr>
                <a:buSzPct val="100000"/>
                <a:buFont typeface="Wingdings" charset="2"/>
                <a:buChar char="ü"/>
              </a:pPr>
              <a:r>
                <a:rPr lang="en-US" sz="1600" dirty="0" smtClean="0">
                  <a:solidFill>
                    <a:srgbClr val="0000E6"/>
                  </a:solidFill>
                </a:rPr>
                <a:t>relative </a:t>
              </a:r>
              <a:r>
                <a:rPr lang="en-US" sz="1600" dirty="0">
                  <a:solidFill>
                    <a:srgbClr val="0000E6"/>
                  </a:solidFill>
                </a:rPr>
                <a:t>to proton v</a:t>
              </a:r>
              <a:r>
                <a:rPr lang="en-US" sz="1600" baseline="-25000" dirty="0">
                  <a:solidFill>
                    <a:srgbClr val="0000E6"/>
                  </a:solidFill>
                </a:rPr>
                <a:t>2</a:t>
              </a:r>
              <a:r>
                <a:rPr lang="en-US" sz="1600" dirty="0">
                  <a:solidFill>
                    <a:srgbClr val="0000E6"/>
                  </a:solidFill>
                </a:rPr>
                <a:t> </a:t>
              </a:r>
              <a:r>
                <a:rPr lang="en-US" sz="1600" dirty="0" smtClean="0">
                  <a:solidFill>
                    <a:srgbClr val="0000E6"/>
                  </a:solidFill>
                </a:rPr>
                <a:t>(at </a:t>
              </a:r>
              <a:r>
                <a:rPr lang="en-US" sz="1600" dirty="0" err="1" smtClean="0">
                  <a:solidFill>
                    <a:srgbClr val="0000E6"/>
                  </a:solidFill>
                </a:rPr>
                <a:t>p</a:t>
              </a:r>
              <a:r>
                <a:rPr lang="en-US" sz="1600" baseline="-25000" dirty="0" err="1" smtClean="0">
                  <a:solidFill>
                    <a:srgbClr val="0000E6"/>
                  </a:solidFill>
                </a:rPr>
                <a:t>T</a:t>
              </a:r>
              <a:r>
                <a:rPr lang="en-US" sz="1600" dirty="0" smtClean="0">
                  <a:solidFill>
                    <a:srgbClr val="0000E6"/>
                  </a:solidFill>
                </a:rPr>
                <a:t> = 1.5 </a:t>
              </a:r>
              <a:r>
                <a:rPr lang="en-US" sz="1600" dirty="0" err="1" smtClean="0">
                  <a:solidFill>
                    <a:srgbClr val="0000E6"/>
                  </a:solidFill>
                </a:rPr>
                <a:t>GeV</a:t>
              </a:r>
              <a:r>
                <a:rPr lang="en-US" sz="1600" dirty="0" smtClean="0">
                  <a:solidFill>
                    <a:srgbClr val="0000E6"/>
                  </a:solidFill>
                </a:rPr>
                <a:t>/c) shows </a:t>
              </a:r>
              <a:r>
                <a:rPr lang="en-US" sz="1600" dirty="0">
                  <a:solidFill>
                    <a:srgbClr val="0000E6"/>
                  </a:solidFill>
                </a:rPr>
                <a:t>a </a:t>
              </a:r>
              <a:r>
                <a:rPr lang="en-US" sz="1600" dirty="0" smtClean="0">
                  <a:solidFill>
                    <a:srgbClr val="0000E6"/>
                  </a:solidFill>
                </a:rPr>
                <a:t>centrality dependence.</a:t>
              </a:r>
              <a:endParaRPr lang="en-US" sz="1600" dirty="0">
                <a:solidFill>
                  <a:srgbClr val="0000E6"/>
                </a:solidFill>
                <a:cs typeface="Times New Roman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229917"/>
                </p:ext>
              </p:extLst>
            </p:nvPr>
          </p:nvGraphicFramePr>
          <p:xfrm>
            <a:off x="495300" y="5156200"/>
            <a:ext cx="1917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89" name="Document" r:id="rId5" imgW="1917700" imgH="241300" progId="Word.Document.12">
                    <p:embed/>
                  </p:oleObj>
                </mc:Choice>
                <mc:Fallback>
                  <p:oleObj name="Document" r:id="rId5" imgW="1917700" imgH="2413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95300" y="5156200"/>
                          <a:ext cx="19177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7948822"/>
                </p:ext>
              </p:extLst>
            </p:nvPr>
          </p:nvGraphicFramePr>
          <p:xfrm>
            <a:off x="508000" y="4838700"/>
            <a:ext cx="1917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0" name="Document" r:id="rId7" imgW="1917700" imgH="241300" progId="Word.Document.12">
                    <p:embed/>
                  </p:oleObj>
                </mc:Choice>
                <mc:Fallback>
                  <p:oleObj name="Document" r:id="rId7" imgW="1917700" imgH="2413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08000" y="4838700"/>
                          <a:ext cx="19177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1382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 dependence</a:t>
            </a:r>
            <a:endParaRPr lang="en-US" dirty="0"/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228600" y="4724400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Centrality dependence of v</a:t>
            </a:r>
            <a:r>
              <a:rPr lang="en-US" sz="1800" baseline="-25000" dirty="0" smtClean="0">
                <a:solidFill>
                  <a:srgbClr val="0000E6"/>
                </a:solidFill>
                <a:cs typeface="Times New Roman"/>
              </a:rPr>
              <a:t>2</a:t>
            </a: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 is observed.</a:t>
            </a:r>
          </a:p>
          <a:p>
            <a:pPr marL="216000" indent="-216000"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Baryon-meson separation of v</a:t>
            </a:r>
            <a:r>
              <a:rPr lang="en-US" sz="1800" baseline="-25000" dirty="0" smtClean="0">
                <a:solidFill>
                  <a:srgbClr val="0000E6"/>
                </a:solidFill>
                <a:cs typeface="Times New Roman"/>
              </a:rPr>
              <a:t>2</a:t>
            </a:r>
            <a:r>
              <a:rPr lang="en-US" sz="1800" dirty="0">
                <a:solidFill>
                  <a:srgbClr val="0000E6"/>
                </a:solidFill>
                <a:cs typeface="Times New Roman"/>
              </a:rPr>
              <a:t> </a:t>
            </a: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is more prominent for particles compared to anti-particles at transverse kinetic energy (</a:t>
            </a:r>
            <a:r>
              <a:rPr lang="en-US" sz="1800" dirty="0" err="1">
                <a:solidFill>
                  <a:srgbClr val="0000E6"/>
                </a:solidFill>
                <a:cs typeface="Times New Roman"/>
              </a:rPr>
              <a:t>m</a:t>
            </a:r>
            <a:r>
              <a:rPr lang="en-US" sz="1800" baseline="-25000" dirty="0" err="1">
                <a:solidFill>
                  <a:srgbClr val="0000E6"/>
                </a:solidFill>
                <a:cs typeface="Times New Roman"/>
              </a:rPr>
              <a:t>T</a:t>
            </a:r>
            <a:r>
              <a:rPr lang="en-US" sz="1800" dirty="0">
                <a:solidFill>
                  <a:srgbClr val="0000E6"/>
                </a:solidFill>
                <a:cs typeface="Times New Roman"/>
              </a:rPr>
              <a:t> − </a:t>
            </a: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m</a:t>
            </a:r>
            <a:r>
              <a:rPr lang="en-US" sz="1800" baseline="-25000" dirty="0" smtClean="0">
                <a:solidFill>
                  <a:srgbClr val="0000E6"/>
                </a:solidFill>
                <a:cs typeface="Times New Roman"/>
              </a:rPr>
              <a:t>0</a:t>
            </a: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) &gt; 1 </a:t>
            </a:r>
            <a:r>
              <a:rPr lang="en-US" sz="1800" dirty="0" err="1">
                <a:solidFill>
                  <a:srgbClr val="0000E6"/>
                </a:solidFill>
                <a:cs typeface="Times New Roman"/>
              </a:rPr>
              <a:t>GeV</a:t>
            </a:r>
            <a:r>
              <a:rPr lang="en-US" sz="1800" dirty="0">
                <a:solidFill>
                  <a:srgbClr val="0000E6"/>
                </a:solidFill>
                <a:cs typeface="Times New Roman"/>
              </a:rPr>
              <a:t>/</a:t>
            </a:r>
            <a:r>
              <a:rPr lang="en-US" sz="1800" dirty="0" smtClean="0">
                <a:solidFill>
                  <a:srgbClr val="0000E6"/>
                </a:solidFill>
                <a:cs typeface="Times New Roman"/>
              </a:rPr>
              <a:t>c</a:t>
            </a:r>
            <a:r>
              <a:rPr lang="en-US" sz="1800" baseline="30000" dirty="0" smtClean="0">
                <a:solidFill>
                  <a:srgbClr val="0000E6"/>
                </a:solidFill>
                <a:cs typeface="Times New Roman"/>
              </a:rPr>
              <a:t>2</a:t>
            </a:r>
            <a:endParaRPr lang="en-US" sz="1800" dirty="0" smtClean="0">
              <a:solidFill>
                <a:srgbClr val="0000E6"/>
              </a:solidFill>
              <a:cs typeface="Times New Roman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" y="1066800"/>
            <a:ext cx="7863097" cy="3259759"/>
            <a:chOff x="457200" y="1066800"/>
            <a:chExt cx="7863097" cy="3259759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457200" y="1066800"/>
              <a:ext cx="7863097" cy="3259759"/>
              <a:chOff x="533400" y="1295400"/>
              <a:chExt cx="7855190" cy="3256502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"/>
              <a:srcRect t="4381"/>
              <a:stretch/>
            </p:blipFill>
            <p:spPr>
              <a:xfrm>
                <a:off x="1295400" y="3906098"/>
                <a:ext cx="7092000" cy="645804"/>
              </a:xfrm>
              <a:prstGeom prst="rect">
                <a:avLst/>
              </a:prstGeom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555851" y="1295400"/>
                <a:ext cx="7826149" cy="1331366"/>
                <a:chOff x="555851" y="1295400"/>
                <a:chExt cx="7826149" cy="1331366"/>
              </a:xfrm>
            </p:grpSpPr>
            <p:grpSp>
              <p:nvGrpSpPr>
                <p:cNvPr id="26" name="Group 25"/>
                <p:cNvGrpSpPr>
                  <a:grpSpLocks noChangeAspect="1"/>
                </p:cNvGrpSpPr>
                <p:nvPr/>
              </p:nvGrpSpPr>
              <p:grpSpPr>
                <a:xfrm>
                  <a:off x="555851" y="1295400"/>
                  <a:ext cx="7826149" cy="1331366"/>
                  <a:chOff x="1284210" y="990600"/>
                  <a:chExt cx="9555240" cy="1625600"/>
                </a:xfrm>
              </p:grpSpPr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5400000">
                    <a:off x="1284194" y="1447815"/>
                    <a:ext cx="590341" cy="590310"/>
                  </a:xfrm>
                  <a:prstGeom prst="rect">
                    <a:avLst/>
                  </a:prstGeom>
                </p:spPr>
              </p:pic>
              <p:grpSp>
                <p:nvGrpSpPr>
                  <p:cNvPr id="28" name="Group 27"/>
                  <p:cNvGrpSpPr>
                    <a:grpSpLocks noChangeAspect="1"/>
                  </p:cNvGrpSpPr>
                  <p:nvPr/>
                </p:nvGrpSpPr>
                <p:grpSpPr>
                  <a:xfrm>
                    <a:off x="1841500" y="990600"/>
                    <a:ext cx="8997950" cy="1625600"/>
                    <a:chOff x="88900" y="1295400"/>
                    <a:chExt cx="8997950" cy="1625600"/>
                  </a:xfrm>
                </p:grpSpPr>
                <p:grpSp>
                  <p:nvGrpSpPr>
                    <p:cNvPr id="29" name="Group 28"/>
                    <p:cNvGrpSpPr/>
                    <p:nvPr/>
                  </p:nvGrpSpPr>
                  <p:grpSpPr>
                    <a:xfrm>
                      <a:off x="88900" y="1295400"/>
                      <a:ext cx="8997950" cy="1625600"/>
                      <a:chOff x="88900" y="1295400"/>
                      <a:chExt cx="8997950" cy="1625600"/>
                    </a:xfrm>
                  </p:grpSpPr>
                  <p:pic>
                    <p:nvPicPr>
                      <p:cNvPr id="38" name="Picture 3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/>
                      <a:srcRect l="973" t="2675" r="624" b="3931"/>
                      <a:stretch/>
                    </p:blipFill>
                    <p:spPr>
                      <a:xfrm>
                        <a:off x="88900" y="1295400"/>
                        <a:ext cx="8997950" cy="162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" name="Picture 3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1359535"/>
                        <a:ext cx="893445" cy="25336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5" name="Picture 3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9200" y="1359535"/>
                        <a:ext cx="1040130" cy="25603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6" name="Picture 3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75270" y="1359535"/>
                        <a:ext cx="1040130" cy="2667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0" name="Group 2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3559993" y="1358900"/>
                      <a:ext cx="783407" cy="760102"/>
                      <a:chOff x="2438400" y="1384300"/>
                      <a:chExt cx="4290900" cy="4163252"/>
                    </a:xfrm>
                  </p:grpSpPr>
                  <p:pic>
                    <p:nvPicPr>
                      <p:cNvPr id="31" name="Picture 30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400" y="1384300"/>
                        <a:ext cx="4267200" cy="40894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Freeform 31"/>
                      <p:cNvSpPr/>
                      <p:nvPr/>
                    </p:nvSpPr>
                    <p:spPr>
                      <a:xfrm>
                        <a:off x="5822689" y="5178239"/>
                        <a:ext cx="906611" cy="369313"/>
                      </a:xfrm>
                      <a:custGeom>
                        <a:avLst/>
                        <a:gdLst>
                          <a:gd name="connsiteX0" fmla="*/ 9786 w 906611"/>
                          <a:gd name="connsiteY0" fmla="*/ 273236 h 369313"/>
                          <a:gd name="connsiteX1" fmla="*/ 9786 w 906611"/>
                          <a:gd name="connsiteY1" fmla="*/ 273236 h 369313"/>
                          <a:gd name="connsiteX2" fmla="*/ 57411 w 906611"/>
                          <a:gd name="connsiteY2" fmla="*/ 244661 h 369313"/>
                          <a:gd name="connsiteX3" fmla="*/ 70111 w 906611"/>
                          <a:gd name="connsiteY3" fmla="*/ 231961 h 369313"/>
                          <a:gd name="connsiteX4" fmla="*/ 82811 w 906611"/>
                          <a:gd name="connsiteY4" fmla="*/ 225611 h 369313"/>
                          <a:gd name="connsiteX5" fmla="*/ 111386 w 906611"/>
                          <a:gd name="connsiteY5" fmla="*/ 216086 h 369313"/>
                          <a:gd name="connsiteX6" fmla="*/ 190761 w 906611"/>
                          <a:gd name="connsiteY6" fmla="*/ 212911 h 369313"/>
                          <a:gd name="connsiteX7" fmla="*/ 209811 w 906611"/>
                          <a:gd name="connsiteY7" fmla="*/ 203386 h 369313"/>
                          <a:gd name="connsiteX8" fmla="*/ 219336 w 906611"/>
                          <a:gd name="connsiteY8" fmla="*/ 193861 h 369313"/>
                          <a:gd name="connsiteX9" fmla="*/ 251086 w 906611"/>
                          <a:gd name="connsiteY9" fmla="*/ 168461 h 369313"/>
                          <a:gd name="connsiteX10" fmla="*/ 282836 w 906611"/>
                          <a:gd name="connsiteY10" fmla="*/ 139886 h 369313"/>
                          <a:gd name="connsiteX11" fmla="*/ 333636 w 906611"/>
                          <a:gd name="connsiteY11" fmla="*/ 114486 h 369313"/>
                          <a:gd name="connsiteX12" fmla="*/ 352686 w 906611"/>
                          <a:gd name="connsiteY12" fmla="*/ 108136 h 369313"/>
                          <a:gd name="connsiteX13" fmla="*/ 378086 w 906611"/>
                          <a:gd name="connsiteY13" fmla="*/ 104961 h 369313"/>
                          <a:gd name="connsiteX14" fmla="*/ 416186 w 906611"/>
                          <a:gd name="connsiteY14" fmla="*/ 98611 h 369313"/>
                          <a:gd name="connsiteX15" fmla="*/ 444761 w 906611"/>
                          <a:gd name="connsiteY15" fmla="*/ 92261 h 369313"/>
                          <a:gd name="connsiteX16" fmla="*/ 463811 w 906611"/>
                          <a:gd name="connsiteY16" fmla="*/ 79561 h 369313"/>
                          <a:gd name="connsiteX17" fmla="*/ 489211 w 906611"/>
                          <a:gd name="connsiteY17" fmla="*/ 60511 h 369313"/>
                          <a:gd name="connsiteX18" fmla="*/ 514611 w 906611"/>
                          <a:gd name="connsiteY18" fmla="*/ 44636 h 369313"/>
                          <a:gd name="connsiteX19" fmla="*/ 546361 w 906611"/>
                          <a:gd name="connsiteY19" fmla="*/ 22411 h 369313"/>
                          <a:gd name="connsiteX20" fmla="*/ 581286 w 906611"/>
                          <a:gd name="connsiteY20" fmla="*/ 6536 h 369313"/>
                          <a:gd name="connsiteX21" fmla="*/ 593986 w 906611"/>
                          <a:gd name="connsiteY21" fmla="*/ 3361 h 369313"/>
                          <a:gd name="connsiteX22" fmla="*/ 813061 w 906611"/>
                          <a:gd name="connsiteY22" fmla="*/ 6536 h 369313"/>
                          <a:gd name="connsiteX23" fmla="*/ 895611 w 906611"/>
                          <a:gd name="connsiteY23" fmla="*/ 9711 h 369313"/>
                          <a:gd name="connsiteX24" fmla="*/ 898786 w 906611"/>
                          <a:gd name="connsiteY24" fmla="*/ 98611 h 369313"/>
                          <a:gd name="connsiteX25" fmla="*/ 752736 w 906611"/>
                          <a:gd name="connsiteY25" fmla="*/ 327211 h 369313"/>
                          <a:gd name="connsiteX26" fmla="*/ 730511 w 906611"/>
                          <a:gd name="connsiteY26" fmla="*/ 324036 h 369313"/>
                          <a:gd name="connsiteX27" fmla="*/ 571761 w 906611"/>
                          <a:gd name="connsiteY27" fmla="*/ 330386 h 369313"/>
                          <a:gd name="connsiteX28" fmla="*/ 505086 w 906611"/>
                          <a:gd name="connsiteY28" fmla="*/ 349436 h 369313"/>
                          <a:gd name="connsiteX29" fmla="*/ 476511 w 906611"/>
                          <a:gd name="connsiteY29" fmla="*/ 355786 h 369313"/>
                          <a:gd name="connsiteX30" fmla="*/ 451111 w 906611"/>
                          <a:gd name="connsiteY30" fmla="*/ 358961 h 369313"/>
                          <a:gd name="connsiteX31" fmla="*/ 314586 w 906611"/>
                          <a:gd name="connsiteY31" fmla="*/ 365311 h 369313"/>
                          <a:gd name="connsiteX32" fmla="*/ 282836 w 906611"/>
                          <a:gd name="connsiteY32" fmla="*/ 368486 h 369313"/>
                          <a:gd name="connsiteX33" fmla="*/ 120911 w 906611"/>
                          <a:gd name="connsiteY33" fmla="*/ 362136 h 369313"/>
                          <a:gd name="connsiteX34" fmla="*/ 95511 w 906611"/>
                          <a:gd name="connsiteY34" fmla="*/ 349436 h 369313"/>
                          <a:gd name="connsiteX35" fmla="*/ 66936 w 906611"/>
                          <a:gd name="connsiteY35" fmla="*/ 333561 h 369313"/>
                          <a:gd name="connsiteX36" fmla="*/ 57411 w 906611"/>
                          <a:gd name="connsiteY36" fmla="*/ 327211 h 369313"/>
                          <a:gd name="connsiteX37" fmla="*/ 47886 w 906611"/>
                          <a:gd name="connsiteY37" fmla="*/ 317686 h 369313"/>
                          <a:gd name="connsiteX38" fmla="*/ 28836 w 906611"/>
                          <a:gd name="connsiteY38" fmla="*/ 311336 h 369313"/>
                          <a:gd name="connsiteX39" fmla="*/ 19311 w 906611"/>
                          <a:gd name="connsiteY39" fmla="*/ 308161 h 369313"/>
                          <a:gd name="connsiteX40" fmla="*/ 9786 w 906611"/>
                          <a:gd name="connsiteY40" fmla="*/ 304986 h 369313"/>
                          <a:gd name="connsiteX41" fmla="*/ 9786 w 906611"/>
                          <a:gd name="connsiteY41" fmla="*/ 301811 h 369313"/>
                          <a:gd name="connsiteX42" fmla="*/ 16136 w 906611"/>
                          <a:gd name="connsiteY42" fmla="*/ 292286 h 369313"/>
                          <a:gd name="connsiteX43" fmla="*/ 22486 w 906611"/>
                          <a:gd name="connsiteY43" fmla="*/ 273236 h 369313"/>
                          <a:gd name="connsiteX44" fmla="*/ 9786 w 906611"/>
                          <a:gd name="connsiteY44" fmla="*/ 273236 h 3693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</a:cxnLst>
                        <a:rect l="l" t="t" r="r" b="b"/>
                        <a:pathLst>
                          <a:path w="906611" h="369313">
                            <a:moveTo>
                              <a:pt x="9786" y="273236"/>
                            </a:moveTo>
                            <a:lnTo>
                              <a:pt x="9786" y="273236"/>
                            </a:lnTo>
                            <a:cubicBezTo>
                              <a:pt x="25661" y="263711"/>
                              <a:pt x="42132" y="255115"/>
                              <a:pt x="57411" y="244661"/>
                            </a:cubicBezTo>
                            <a:cubicBezTo>
                              <a:pt x="62352" y="241280"/>
                              <a:pt x="65322" y="235553"/>
                              <a:pt x="70111" y="231961"/>
                            </a:cubicBezTo>
                            <a:cubicBezTo>
                              <a:pt x="73897" y="229121"/>
                              <a:pt x="78486" y="227533"/>
                              <a:pt x="82811" y="225611"/>
                            </a:cubicBezTo>
                            <a:cubicBezTo>
                              <a:pt x="88900" y="222905"/>
                              <a:pt x="103752" y="216612"/>
                              <a:pt x="111386" y="216086"/>
                            </a:cubicBezTo>
                            <a:cubicBezTo>
                              <a:pt x="137803" y="214264"/>
                              <a:pt x="164303" y="213969"/>
                              <a:pt x="190761" y="212911"/>
                            </a:cubicBezTo>
                            <a:cubicBezTo>
                              <a:pt x="200307" y="209729"/>
                              <a:pt x="201605" y="210225"/>
                              <a:pt x="209811" y="203386"/>
                            </a:cubicBezTo>
                            <a:cubicBezTo>
                              <a:pt x="213260" y="200511"/>
                              <a:pt x="215908" y="196761"/>
                              <a:pt x="219336" y="193861"/>
                            </a:cubicBezTo>
                            <a:cubicBezTo>
                              <a:pt x="229682" y="185106"/>
                              <a:pt x="241502" y="178045"/>
                              <a:pt x="251086" y="168461"/>
                            </a:cubicBezTo>
                            <a:cubicBezTo>
                              <a:pt x="261200" y="158347"/>
                              <a:pt x="270674" y="147705"/>
                              <a:pt x="282836" y="139886"/>
                            </a:cubicBezTo>
                            <a:cubicBezTo>
                              <a:pt x="298996" y="129497"/>
                              <a:pt x="315791" y="121349"/>
                              <a:pt x="333636" y="114486"/>
                            </a:cubicBezTo>
                            <a:cubicBezTo>
                              <a:pt x="339883" y="112083"/>
                              <a:pt x="346141" y="109538"/>
                              <a:pt x="352686" y="108136"/>
                            </a:cubicBezTo>
                            <a:cubicBezTo>
                              <a:pt x="361029" y="106348"/>
                              <a:pt x="369648" y="106227"/>
                              <a:pt x="378086" y="104961"/>
                            </a:cubicBezTo>
                            <a:cubicBezTo>
                              <a:pt x="390819" y="103051"/>
                              <a:pt x="403695" y="101734"/>
                              <a:pt x="416186" y="98611"/>
                            </a:cubicBezTo>
                            <a:cubicBezTo>
                              <a:pt x="434121" y="94127"/>
                              <a:pt x="424607" y="96292"/>
                              <a:pt x="444761" y="92261"/>
                            </a:cubicBezTo>
                            <a:cubicBezTo>
                              <a:pt x="451111" y="88028"/>
                              <a:pt x="457601" y="83997"/>
                              <a:pt x="463811" y="79561"/>
                            </a:cubicBezTo>
                            <a:cubicBezTo>
                              <a:pt x="472423" y="73410"/>
                              <a:pt x="480490" y="66507"/>
                              <a:pt x="489211" y="60511"/>
                            </a:cubicBezTo>
                            <a:cubicBezTo>
                              <a:pt x="497438" y="54855"/>
                              <a:pt x="506304" y="50174"/>
                              <a:pt x="514611" y="44636"/>
                            </a:cubicBezTo>
                            <a:cubicBezTo>
                              <a:pt x="525360" y="37470"/>
                              <a:pt x="535406" y="29258"/>
                              <a:pt x="546361" y="22411"/>
                            </a:cubicBezTo>
                            <a:cubicBezTo>
                              <a:pt x="553763" y="17785"/>
                              <a:pt x="572262" y="9544"/>
                              <a:pt x="581286" y="6536"/>
                            </a:cubicBezTo>
                            <a:cubicBezTo>
                              <a:pt x="585426" y="5156"/>
                              <a:pt x="589753" y="4419"/>
                              <a:pt x="593986" y="3361"/>
                            </a:cubicBezTo>
                            <a:lnTo>
                              <a:pt x="813061" y="6536"/>
                            </a:lnTo>
                            <a:cubicBezTo>
                              <a:pt x="840592" y="7116"/>
                              <a:pt x="876847" y="-10443"/>
                              <a:pt x="895611" y="9711"/>
                            </a:cubicBezTo>
                            <a:cubicBezTo>
                              <a:pt x="915817" y="31413"/>
                              <a:pt x="897728" y="68978"/>
                              <a:pt x="898786" y="98611"/>
                            </a:cubicBezTo>
                            <a:cubicBezTo>
                              <a:pt x="891323" y="371018"/>
                              <a:pt x="969605" y="335716"/>
                              <a:pt x="752736" y="327211"/>
                            </a:cubicBezTo>
                            <a:cubicBezTo>
                              <a:pt x="745258" y="326918"/>
                              <a:pt x="737919" y="325094"/>
                              <a:pt x="730511" y="324036"/>
                            </a:cubicBezTo>
                            <a:cubicBezTo>
                              <a:pt x="677594" y="326153"/>
                              <a:pt x="624387" y="324456"/>
                              <a:pt x="571761" y="330386"/>
                            </a:cubicBezTo>
                            <a:cubicBezTo>
                              <a:pt x="548792" y="332974"/>
                              <a:pt x="527650" y="344422"/>
                              <a:pt x="505086" y="349436"/>
                            </a:cubicBezTo>
                            <a:cubicBezTo>
                              <a:pt x="495561" y="351553"/>
                              <a:pt x="486120" y="354090"/>
                              <a:pt x="476511" y="355786"/>
                            </a:cubicBezTo>
                            <a:cubicBezTo>
                              <a:pt x="468108" y="357269"/>
                              <a:pt x="459597" y="358068"/>
                              <a:pt x="451111" y="358961"/>
                            </a:cubicBezTo>
                            <a:cubicBezTo>
                              <a:pt x="395760" y="364787"/>
                              <a:pt x="389268" y="362977"/>
                              <a:pt x="314586" y="365311"/>
                            </a:cubicBezTo>
                            <a:cubicBezTo>
                              <a:pt x="304003" y="366369"/>
                              <a:pt x="293472" y="368486"/>
                              <a:pt x="282836" y="368486"/>
                            </a:cubicBezTo>
                            <a:cubicBezTo>
                              <a:pt x="153433" y="368486"/>
                              <a:pt x="184259" y="372694"/>
                              <a:pt x="120911" y="362136"/>
                            </a:cubicBezTo>
                            <a:cubicBezTo>
                              <a:pt x="112444" y="357903"/>
                              <a:pt x="102903" y="355349"/>
                              <a:pt x="95511" y="349436"/>
                            </a:cubicBezTo>
                            <a:cubicBezTo>
                              <a:pt x="76229" y="334010"/>
                              <a:pt x="86210" y="338380"/>
                              <a:pt x="66936" y="333561"/>
                            </a:cubicBezTo>
                            <a:cubicBezTo>
                              <a:pt x="63761" y="331444"/>
                              <a:pt x="60342" y="329654"/>
                              <a:pt x="57411" y="327211"/>
                            </a:cubicBezTo>
                            <a:cubicBezTo>
                              <a:pt x="53962" y="324336"/>
                              <a:pt x="51811" y="319867"/>
                              <a:pt x="47886" y="317686"/>
                            </a:cubicBezTo>
                            <a:cubicBezTo>
                              <a:pt x="42035" y="314435"/>
                              <a:pt x="35186" y="313453"/>
                              <a:pt x="28836" y="311336"/>
                            </a:cubicBezTo>
                            <a:lnTo>
                              <a:pt x="19311" y="308161"/>
                            </a:lnTo>
                            <a:lnTo>
                              <a:pt x="9786" y="304986"/>
                            </a:lnTo>
                            <a:cubicBezTo>
                              <a:pt x="-8757" y="311167"/>
                              <a:pt x="3631" y="307966"/>
                              <a:pt x="9786" y="301811"/>
                            </a:cubicBezTo>
                            <a:cubicBezTo>
                              <a:pt x="12484" y="299113"/>
                              <a:pt x="14586" y="295773"/>
                              <a:pt x="16136" y="292286"/>
                            </a:cubicBezTo>
                            <a:cubicBezTo>
                              <a:pt x="18854" y="286169"/>
                              <a:pt x="20369" y="279586"/>
                              <a:pt x="22486" y="273236"/>
                            </a:cubicBezTo>
                            <a:lnTo>
                              <a:pt x="9786" y="273236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5" name="Rectangle 4"/>
                <p:cNvSpPr/>
                <p:nvPr/>
              </p:nvSpPr>
              <p:spPr>
                <a:xfrm>
                  <a:off x="4187825" y="1803400"/>
                  <a:ext cx="2286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008590" y="2603501"/>
                <a:ext cx="7380000" cy="1329563"/>
                <a:chOff x="1008590" y="2595034"/>
                <a:chExt cx="7380000" cy="1329563"/>
              </a:xfrm>
            </p:grpSpPr>
            <p:pic>
              <p:nvPicPr>
                <p:cNvPr id="7" name="Picture 6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8590" y="2595034"/>
                  <a:ext cx="7380000" cy="1329563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41623" y="2667000"/>
                  <a:ext cx="654177" cy="615315"/>
                </a:xfrm>
                <a:prstGeom prst="rect">
                  <a:avLst/>
                </a:prstGeom>
              </p:spPr>
            </p:pic>
            <p:sp>
              <p:nvSpPr>
                <p:cNvPr id="25" name="Rectangle 24"/>
                <p:cNvSpPr/>
                <p:nvPr/>
              </p:nvSpPr>
              <p:spPr>
                <a:xfrm>
                  <a:off x="4191000" y="3124197"/>
                  <a:ext cx="2286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533400" y="2945511"/>
                <a:ext cx="483489" cy="483489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3048000" y="1371600"/>
              <a:ext cx="404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Helvetica"/>
                  <a:cs typeface="Helvetica"/>
                </a:rPr>
                <a:t>(a)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48000" y="2590800"/>
              <a:ext cx="404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Helvetica"/>
                  <a:cs typeface="Helvetica"/>
                </a:rPr>
                <a:t>(b)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56420" y="1970901"/>
              <a:ext cx="147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STAR Preliminary</a:t>
              </a:r>
              <a:endParaRPr lang="en-US" sz="12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563694" y="4104501"/>
            <a:ext cx="2318814" cy="83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Fit function:</a:t>
            </a:r>
          </a:p>
          <a:p>
            <a:pPr>
              <a:lnSpc>
                <a:spcPct val="80000"/>
              </a:lnSpc>
            </a:pPr>
            <a:endParaRPr lang="en-US" sz="1200" dirty="0" smtClean="0"/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endParaRPr lang="en-US" sz="1200" dirty="0" smtClean="0"/>
          </a:p>
          <a:p>
            <a:pPr>
              <a:lnSpc>
                <a:spcPct val="80000"/>
              </a:lnSpc>
            </a:pPr>
            <a:r>
              <a:rPr lang="en-US" sz="1200" dirty="0" smtClean="0"/>
              <a:t>n = 3 for baryons, 2 for mesons</a:t>
            </a:r>
            <a:endParaRPr lang="en-US" sz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930895" y="4279900"/>
            <a:ext cx="3136900" cy="395288"/>
            <a:chOff x="6127629" y="4405984"/>
            <a:chExt cx="3551209" cy="395288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0190385"/>
                </p:ext>
              </p:extLst>
            </p:nvPr>
          </p:nvGraphicFramePr>
          <p:xfrm>
            <a:off x="6476281" y="4405984"/>
            <a:ext cx="3202557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35" name="Document" r:id="rId12" imgW="4318000" imgH="533400" progId="Word.Document.12">
                    <p:embed/>
                  </p:oleObj>
                </mc:Choice>
                <mc:Fallback>
                  <p:oleObj name="Document" r:id="rId12" imgW="4318000" imgH="5334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476281" y="4405984"/>
                          <a:ext cx="3202557" cy="3952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Connector 14"/>
            <p:cNvCxnSpPr/>
            <p:nvPr/>
          </p:nvCxnSpPr>
          <p:spPr>
            <a:xfrm>
              <a:off x="6127629" y="4635500"/>
              <a:ext cx="304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855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855229"/>
            <a:ext cx="8991600" cy="5301965"/>
            <a:chOff x="76200" y="963290"/>
            <a:chExt cx="8991600" cy="5976522"/>
          </a:xfrm>
        </p:grpSpPr>
        <p:sp>
          <p:nvSpPr>
            <p:cNvPr id="8" name="Rectangle 7"/>
            <p:cNvSpPr/>
            <p:nvPr/>
          </p:nvSpPr>
          <p:spPr>
            <a:xfrm>
              <a:off x="76200" y="963290"/>
              <a:ext cx="8991600" cy="5976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SzPct val="80000"/>
              </a:pPr>
              <a:r>
                <a:rPr lang="en-US" sz="1600" dirty="0" smtClean="0">
                  <a:solidFill>
                    <a:srgbClr val="FF0000"/>
                  </a:solidFill>
                </a:rPr>
                <a:t>(A) New Measurements:</a:t>
              </a:r>
            </a:p>
            <a:p>
              <a:pPr marL="285750" indent="-285750">
                <a:lnSpc>
                  <a:spcPct val="120000"/>
                </a:lnSpc>
                <a:buSzPct val="80000"/>
                <a:buFont typeface="Wingdings" charset="2"/>
                <a:buChar char="v"/>
              </a:pPr>
              <a:r>
                <a:rPr lang="en-US" sz="1600" dirty="0"/>
                <a:t>Transverse momentum spectra and </a:t>
              </a:r>
              <a:r>
                <a:rPr lang="en-US" sz="1600" dirty="0" smtClean="0"/>
                <a:t>elliptic </a:t>
              </a:r>
              <a:r>
                <a:rPr lang="en-US" sz="1600" dirty="0"/>
                <a:t>flow </a:t>
              </a:r>
              <a:r>
                <a:rPr lang="en-US" sz="1600" dirty="0" smtClean="0"/>
                <a:t>v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 of </a:t>
              </a:r>
              <a:r>
                <a:rPr lang="en-US" sz="1600" dirty="0"/>
                <a:t>identified hadrons in </a:t>
              </a:r>
              <a:r>
                <a:rPr lang="en-US" sz="1600" dirty="0" err="1"/>
                <a:t>Au+Au</a:t>
              </a:r>
              <a:r>
                <a:rPr lang="en-US" sz="1600" dirty="0"/>
                <a:t> collisions at 14.5 </a:t>
              </a:r>
              <a:r>
                <a:rPr lang="en-US" sz="1600" dirty="0" err="1"/>
                <a:t>GeV</a:t>
              </a:r>
              <a:r>
                <a:rPr lang="en-US" sz="1600" dirty="0"/>
                <a:t> were </a:t>
              </a:r>
              <a:r>
                <a:rPr lang="en-US" sz="1600" dirty="0" smtClean="0"/>
                <a:t>presented.  </a:t>
              </a:r>
            </a:p>
            <a:p>
              <a:pPr marL="285750" indent="-285750">
                <a:lnSpc>
                  <a:spcPct val="110000"/>
                </a:lnSpc>
                <a:buSzPct val="80000"/>
                <a:buFont typeface="Wingdings" charset="2"/>
                <a:buChar char="v"/>
              </a:pPr>
              <a:r>
                <a:rPr lang="en-US" sz="1600" dirty="0"/>
                <a:t>The results for </a:t>
              </a:r>
              <a:r>
                <a:rPr lang="en-US" sz="1600" dirty="0" err="1" smtClean="0"/>
                <a:t>Au</a:t>
              </a:r>
              <a:r>
                <a:rPr lang="en-US" sz="1600" dirty="0" err="1"/>
                <a:t>+Au</a:t>
              </a:r>
              <a:r>
                <a:rPr lang="en-US" sz="1600" dirty="0"/>
                <a:t> collisions </a:t>
              </a:r>
              <a:r>
                <a:rPr lang="en-US" sz="1600" dirty="0" smtClean="0"/>
                <a:t>at 14.5 </a:t>
              </a:r>
              <a:r>
                <a:rPr lang="en-US" sz="1600" dirty="0" err="1" smtClean="0"/>
                <a:t>GeV</a:t>
              </a:r>
              <a:r>
                <a:rPr lang="en-US" sz="1600" dirty="0" smtClean="0"/>
                <a:t> are </a:t>
              </a:r>
              <a:r>
                <a:rPr lang="en-US" sz="1600" dirty="0"/>
                <a:t>consistent with the trends established by the </a:t>
              </a:r>
              <a:r>
                <a:rPr lang="en-US" sz="1600" dirty="0" smtClean="0"/>
                <a:t>other </a:t>
              </a:r>
              <a:r>
                <a:rPr lang="en-US" sz="1600" dirty="0"/>
                <a:t>BES energies.</a:t>
              </a:r>
              <a:endParaRPr lang="en-US" sz="1600" dirty="0">
                <a:solidFill>
                  <a:srgbClr val="0000E6"/>
                </a:solidFill>
                <a:cs typeface="Times New Roman"/>
              </a:endParaRPr>
            </a:p>
            <a:p>
              <a:pPr>
                <a:lnSpc>
                  <a:spcPct val="120000"/>
                </a:lnSpc>
                <a:buSzPct val="80000"/>
              </a:pPr>
              <a:r>
                <a:rPr lang="en-US" sz="1600" dirty="0">
                  <a:solidFill>
                    <a:srgbClr val="0000E6"/>
                  </a:solidFill>
                </a:rPr>
                <a:t>(B) </a:t>
              </a:r>
              <a:r>
                <a:rPr lang="en-US" sz="1600" dirty="0" smtClean="0">
                  <a:solidFill>
                    <a:srgbClr val="0000E6"/>
                  </a:solidFill>
                </a:rPr>
                <a:t>Observations:</a:t>
              </a:r>
              <a:endParaRPr lang="en-US" sz="1600" dirty="0" smtClean="0"/>
            </a:p>
            <a:p>
              <a:pPr>
                <a:lnSpc>
                  <a:spcPct val="120000"/>
                </a:lnSpc>
                <a:buSzPct val="80000"/>
              </a:pPr>
              <a:r>
                <a:rPr lang="en-US" sz="1600" b="1" dirty="0" smtClean="0"/>
                <a:t>Chemical </a:t>
              </a:r>
              <a:r>
                <a:rPr lang="en-US" sz="1600" b="1" dirty="0"/>
                <a:t>Freeze-</a:t>
              </a:r>
              <a:r>
                <a:rPr lang="en-US" sz="1600" b="1" dirty="0" smtClean="0"/>
                <a:t>out:</a:t>
              </a:r>
            </a:p>
            <a:p>
              <a:pPr marL="742950" lvl="1" indent="-285750">
                <a:lnSpc>
                  <a:spcPct val="120000"/>
                </a:lnSpc>
                <a:buClr>
                  <a:schemeClr val="tx1"/>
                </a:buClr>
                <a:buSzPct val="80000"/>
                <a:buFont typeface="Wingdings" charset="2"/>
                <a:buChar char="v"/>
              </a:pPr>
              <a:r>
                <a:rPr lang="en-US" sz="1600" dirty="0" err="1" smtClean="0">
                  <a:solidFill>
                    <a:srgbClr val="292934"/>
                  </a:solidFill>
                </a:rPr>
                <a:t>T</a:t>
              </a:r>
              <a:r>
                <a:rPr lang="en-US" sz="1600" baseline="-25000" dirty="0" err="1" smtClean="0">
                  <a:solidFill>
                    <a:srgbClr val="292934"/>
                  </a:solidFill>
                </a:rPr>
                <a:t>ch</a:t>
              </a:r>
              <a:r>
                <a:rPr lang="en-US" sz="1600" dirty="0" smtClean="0">
                  <a:solidFill>
                    <a:srgbClr val="292934"/>
                  </a:solidFill>
                </a:rPr>
                <a:t> increases </a:t>
              </a:r>
              <a:r>
                <a:rPr lang="en-US" sz="1600" dirty="0">
                  <a:solidFill>
                    <a:srgbClr val="292934"/>
                  </a:solidFill>
                </a:rPr>
                <a:t>as collision energy </a:t>
              </a:r>
              <a:r>
                <a:rPr lang="en-US" sz="1600" dirty="0" smtClean="0">
                  <a:solidFill>
                    <a:srgbClr val="292934"/>
                  </a:solidFill>
                </a:rPr>
                <a:t>increases.</a:t>
              </a:r>
              <a:endParaRPr lang="en-US" sz="1600" dirty="0">
                <a:solidFill>
                  <a:srgbClr val="292934"/>
                </a:solidFill>
              </a:endParaRPr>
            </a:p>
            <a:p>
              <a:pPr marL="742950" lvl="1" indent="-285750">
                <a:lnSpc>
                  <a:spcPct val="110000"/>
                </a:lnSpc>
                <a:buClr>
                  <a:schemeClr val="tx1"/>
                </a:buClr>
                <a:buSzPct val="80000"/>
                <a:buFont typeface="Wingdings" charset="2"/>
                <a:buChar char="v"/>
              </a:pPr>
              <a:r>
                <a:rPr lang="en-US" sz="1600" dirty="0" err="1" smtClean="0">
                  <a:solidFill>
                    <a:srgbClr val="292934"/>
                  </a:solidFill>
                </a:rPr>
                <a:t>μ</a:t>
              </a:r>
              <a:r>
                <a:rPr lang="en-US" sz="1600" baseline="-25000" dirty="0" err="1" smtClean="0">
                  <a:solidFill>
                    <a:srgbClr val="292934"/>
                  </a:solidFill>
                </a:rPr>
                <a:t>B</a:t>
              </a:r>
              <a:r>
                <a:rPr lang="en-US" sz="1600" dirty="0" smtClean="0">
                  <a:solidFill>
                    <a:srgbClr val="292934"/>
                  </a:solidFill>
                </a:rPr>
                <a:t> decreases </a:t>
              </a:r>
              <a:r>
                <a:rPr lang="en-US" sz="1600" dirty="0">
                  <a:solidFill>
                    <a:srgbClr val="292934"/>
                  </a:solidFill>
                </a:rPr>
                <a:t>collision energy increases.</a:t>
              </a:r>
              <a:endParaRPr lang="en-US" sz="1600" dirty="0" smtClean="0">
                <a:solidFill>
                  <a:srgbClr val="292934"/>
                </a:solidFill>
              </a:endParaRPr>
            </a:p>
            <a:p>
              <a:pPr marL="742950" lvl="1" indent="-285750">
                <a:lnSpc>
                  <a:spcPct val="110000"/>
                </a:lnSpc>
                <a:buClr>
                  <a:schemeClr val="tx1"/>
                </a:buClr>
                <a:buSzPct val="80000"/>
                <a:buFont typeface="Wingdings" charset="2"/>
                <a:buChar char="v"/>
              </a:pPr>
              <a:r>
                <a:rPr lang="en-US" sz="1600" dirty="0" smtClean="0">
                  <a:solidFill>
                    <a:srgbClr val="292934"/>
                  </a:solidFill>
                </a:rPr>
                <a:t>Centrality dependence of </a:t>
              </a:r>
              <a:r>
                <a:rPr lang="en-US" sz="1600" dirty="0" err="1" smtClean="0">
                  <a:solidFill>
                    <a:srgbClr val="292934"/>
                  </a:solidFill>
                </a:rPr>
                <a:t>μ</a:t>
              </a:r>
              <a:r>
                <a:rPr lang="en-US" sz="1600" baseline="-25000" dirty="0" err="1" smtClean="0">
                  <a:solidFill>
                    <a:srgbClr val="292934"/>
                  </a:solidFill>
                </a:rPr>
                <a:t>B</a:t>
              </a:r>
              <a:r>
                <a:rPr lang="en-US" sz="1600" dirty="0" smtClean="0">
                  <a:solidFill>
                    <a:srgbClr val="292934"/>
                  </a:solidFill>
                </a:rPr>
                <a:t> is observed</a:t>
              </a:r>
              <a:r>
                <a:rPr lang="en-US" sz="1600" dirty="0" smtClean="0"/>
                <a:t>.</a:t>
              </a:r>
              <a:endParaRPr lang="en-US" sz="1600" dirty="0" smtClean="0">
                <a:solidFill>
                  <a:srgbClr val="292934"/>
                </a:solidFill>
              </a:endParaRPr>
            </a:p>
            <a:p>
              <a:pPr>
                <a:lnSpc>
                  <a:spcPct val="120000"/>
                </a:lnSpc>
                <a:buSzPct val="80000"/>
              </a:pPr>
              <a:r>
                <a:rPr lang="en-US" sz="1600" b="1" dirty="0" smtClean="0"/>
                <a:t>Kinetic </a:t>
              </a:r>
              <a:r>
                <a:rPr lang="en-US" sz="1600" b="1" dirty="0"/>
                <a:t>Freeze-out:</a:t>
              </a:r>
            </a:p>
            <a:p>
              <a:pPr marL="742950" lvl="1" indent="-285750">
                <a:lnSpc>
                  <a:spcPct val="120000"/>
                </a:lnSpc>
                <a:buClr>
                  <a:schemeClr val="tx1"/>
                </a:buClr>
                <a:buSzPct val="80000"/>
                <a:buFont typeface="Wingdings" charset="2"/>
                <a:buChar char="v"/>
              </a:pPr>
              <a:r>
                <a:rPr lang="en-US" sz="1600" dirty="0" smtClean="0">
                  <a:solidFill>
                    <a:srgbClr val="292934"/>
                  </a:solidFill>
                </a:rPr>
                <a:t>Centrality dependence is observed for </a:t>
              </a:r>
              <a:r>
                <a:rPr lang="en-US" sz="1600" dirty="0" err="1" smtClean="0">
                  <a:solidFill>
                    <a:srgbClr val="292934"/>
                  </a:solidFill>
                </a:rPr>
                <a:t>T</a:t>
              </a:r>
              <a:r>
                <a:rPr lang="en-US" sz="1600" baseline="-25000" dirty="0" err="1" smtClean="0">
                  <a:solidFill>
                    <a:srgbClr val="292934"/>
                  </a:solidFill>
                </a:rPr>
                <a:t>kin</a:t>
              </a:r>
              <a:r>
                <a:rPr lang="en-US" sz="1600" dirty="0" smtClean="0">
                  <a:solidFill>
                    <a:srgbClr val="292934"/>
                  </a:solidFill>
                </a:rPr>
                <a:t> and &lt;</a:t>
              </a:r>
              <a:r>
                <a:rPr lang="en-US" sz="1600" dirty="0">
                  <a:solidFill>
                    <a:srgbClr val="292934"/>
                  </a:solidFill>
                </a:rPr>
                <a:t>β</a:t>
              </a:r>
              <a:r>
                <a:rPr lang="en-US" sz="1600" dirty="0" smtClean="0">
                  <a:solidFill>
                    <a:srgbClr val="292934"/>
                  </a:solidFill>
                </a:rPr>
                <a:t>&gt;.</a:t>
              </a:r>
            </a:p>
            <a:p>
              <a:pPr marL="742950" lvl="1" indent="-285750">
                <a:lnSpc>
                  <a:spcPct val="110000"/>
                </a:lnSpc>
                <a:buClr>
                  <a:schemeClr val="tx1"/>
                </a:buClr>
                <a:buSzPct val="80000"/>
                <a:buFont typeface="Wingdings" charset="2"/>
                <a:buChar char="v"/>
              </a:pPr>
              <a:r>
                <a:rPr lang="en-US" sz="1600" dirty="0" err="1"/>
                <a:t>T</a:t>
              </a:r>
              <a:r>
                <a:rPr lang="en-US" sz="1600" baseline="-25000" dirty="0" err="1"/>
                <a:t>kin</a:t>
              </a:r>
              <a:r>
                <a:rPr lang="en-US" sz="1600" dirty="0"/>
                <a:t> and </a:t>
              </a:r>
              <a:r>
                <a:rPr lang="en-US" sz="1600" dirty="0">
                  <a:solidFill>
                    <a:srgbClr val="292934"/>
                  </a:solidFill>
                </a:rPr>
                <a:t>&lt;β</a:t>
              </a:r>
              <a:r>
                <a:rPr lang="en-US" sz="1600" dirty="0" smtClean="0">
                  <a:solidFill>
                    <a:srgbClr val="292934"/>
                  </a:solidFill>
                </a:rPr>
                <a:t>&gt; </a:t>
              </a:r>
              <a:r>
                <a:rPr lang="en-US" sz="1600" dirty="0" smtClean="0"/>
                <a:t>are anti-correlated.</a:t>
              </a:r>
              <a:endParaRPr lang="en-US" sz="1600" dirty="0" smtClean="0">
                <a:solidFill>
                  <a:srgbClr val="292934"/>
                </a:solidFill>
              </a:endParaRPr>
            </a:p>
            <a:p>
              <a:pPr>
                <a:lnSpc>
                  <a:spcPct val="120000"/>
                </a:lnSpc>
                <a:buSzPct val="80000"/>
              </a:pPr>
              <a:r>
                <a:rPr lang="en-US" sz="1600" b="1" dirty="0" smtClean="0"/>
                <a:t>Elliptic flow v</a:t>
              </a:r>
              <a:r>
                <a:rPr lang="en-US" sz="1600" b="1" baseline="-25000" dirty="0" smtClean="0"/>
                <a:t>2</a:t>
              </a:r>
              <a:r>
                <a:rPr lang="en-US" sz="1600" b="1" dirty="0" smtClean="0"/>
                <a:t>:</a:t>
              </a:r>
            </a:p>
            <a:p>
              <a:pPr marL="742950" lvl="1" indent="-285750">
                <a:lnSpc>
                  <a:spcPct val="120000"/>
                </a:lnSpc>
                <a:buSzPct val="80000"/>
                <a:buFont typeface="Wingdings" charset="2"/>
                <a:buChar char="v"/>
              </a:pPr>
              <a:r>
                <a:rPr lang="en-US" sz="1600" dirty="0"/>
                <a:t>Low </a:t>
              </a:r>
              <a:r>
                <a:rPr lang="en-US" sz="1600" dirty="0" err="1"/>
                <a:t>p</a:t>
              </a:r>
              <a:r>
                <a:rPr lang="en-US" sz="1600" baseline="-25000" dirty="0" err="1"/>
                <a:t>T</a:t>
              </a:r>
              <a:r>
                <a:rPr lang="en-US" sz="1600" baseline="-25000" dirty="0"/>
                <a:t> </a:t>
              </a:r>
              <a:r>
                <a:rPr lang="en-US" sz="1600" dirty="0"/>
                <a:t>mass ordering of v</a:t>
              </a:r>
              <a:r>
                <a:rPr lang="en-US" sz="1600" baseline="-25000" dirty="0"/>
                <a:t>2</a:t>
              </a:r>
              <a:r>
                <a:rPr lang="en-US" sz="1600" dirty="0"/>
                <a:t> </a:t>
              </a:r>
              <a:r>
                <a:rPr lang="en-US" sz="1600" dirty="0">
                  <a:cs typeface="Times New Roman"/>
                </a:rPr>
                <a:t>for π</a:t>
              </a:r>
              <a:r>
                <a:rPr lang="en-US" sz="1600" baseline="30000" dirty="0">
                  <a:cs typeface="Times New Roman"/>
                </a:rPr>
                <a:t>+</a:t>
              </a:r>
              <a:r>
                <a:rPr lang="en-US" sz="1600" dirty="0">
                  <a:cs typeface="Times New Roman"/>
                </a:rPr>
                <a:t>, K</a:t>
              </a:r>
              <a:r>
                <a:rPr lang="en-US" sz="1600" baseline="30000" dirty="0">
                  <a:cs typeface="Times New Roman"/>
                </a:rPr>
                <a:t>+</a:t>
              </a:r>
              <a:r>
                <a:rPr lang="en-US" sz="1600" dirty="0">
                  <a:cs typeface="Times New Roman"/>
                </a:rPr>
                <a:t>, p and their anti-particles is </a:t>
              </a:r>
              <a:r>
                <a:rPr lang="en-US" sz="1600" dirty="0"/>
                <a:t>observed for </a:t>
              </a:r>
              <a:r>
                <a:rPr lang="en-US" sz="1600" dirty="0" err="1"/>
                <a:t>Au+Au</a:t>
              </a:r>
              <a:r>
                <a:rPr lang="en-US" sz="1600" dirty="0"/>
                <a:t> at 14.5 </a:t>
              </a:r>
              <a:r>
                <a:rPr lang="en-US" sz="1600" dirty="0" err="1"/>
                <a:t>GeV</a:t>
              </a:r>
              <a:r>
                <a:rPr lang="en-US" sz="1600" dirty="0"/>
                <a:t>. </a:t>
              </a:r>
              <a:endParaRPr lang="en-US" sz="1600" dirty="0" smtClean="0"/>
            </a:p>
            <a:p>
              <a:pPr marL="742950" lvl="1" indent="-285750">
                <a:lnSpc>
                  <a:spcPct val="110000"/>
                </a:lnSpc>
                <a:buSzPct val="80000"/>
                <a:buFont typeface="Wingdings" charset="2"/>
                <a:buChar char="v"/>
              </a:pPr>
              <a:r>
                <a:rPr lang="en-US" sz="1600" dirty="0" smtClean="0"/>
                <a:t>Centrality dependence is observed for v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(p)–v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(  ) when normalized </a:t>
              </a:r>
              <a:r>
                <a:rPr lang="en-US" sz="1600" dirty="0"/>
                <a:t>to proton </a:t>
              </a:r>
              <a:r>
                <a:rPr lang="en-US" sz="1600" dirty="0" smtClean="0"/>
                <a:t>v</a:t>
              </a:r>
              <a:r>
                <a:rPr lang="en-US" sz="1600" baseline="-25000" dirty="0" smtClean="0"/>
                <a:t>2 </a:t>
              </a:r>
              <a:r>
                <a:rPr lang="en-US" sz="1600" dirty="0" smtClean="0"/>
                <a:t>for all BES energies.</a:t>
              </a:r>
              <a:endParaRPr lang="en-US" sz="1600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4485362"/>
                </p:ext>
              </p:extLst>
            </p:nvPr>
          </p:nvGraphicFramePr>
          <p:xfrm>
            <a:off x="5181600" y="6200058"/>
            <a:ext cx="5715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81" name="Document" r:id="rId3" imgW="571500" imgH="241300" progId="Word.Document.12">
                    <p:embed/>
                  </p:oleObj>
                </mc:Choice>
                <mc:Fallback>
                  <p:oleObj name="Document" r:id="rId3" imgW="571500" imgH="2413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181600" y="6200058"/>
                          <a:ext cx="5715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679437"/>
              </p:ext>
            </p:extLst>
          </p:nvPr>
        </p:nvGraphicFramePr>
        <p:xfrm>
          <a:off x="6477000" y="3012440"/>
          <a:ext cx="2387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/>
                        <a:t>T</a:t>
                      </a:r>
                      <a:r>
                        <a:rPr lang="en-US" sz="1600" b="0" baseline="-25000" dirty="0" err="1" smtClean="0"/>
                        <a:t>ch</a:t>
                      </a:r>
                      <a:r>
                        <a:rPr lang="en-US" sz="1600" b="0" baseline="0" dirty="0" smtClean="0"/>
                        <a:t>(MeV)</a:t>
                      </a:r>
                      <a:endParaRPr lang="en-US" sz="16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152 ± 6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/>
                        <a:t>μ</a:t>
                      </a:r>
                      <a:r>
                        <a:rPr lang="en-US" sz="1600" b="0" baseline="-25000" dirty="0" err="1" smtClean="0"/>
                        <a:t>B</a:t>
                      </a:r>
                      <a:r>
                        <a:rPr lang="en-US" sz="1600" b="0" baseline="-25000" dirty="0" smtClean="0"/>
                        <a:t> </a:t>
                      </a:r>
                      <a:r>
                        <a:rPr lang="en-US" sz="1600" b="0" baseline="0" dirty="0" smtClean="0"/>
                        <a:t>(MeV)</a:t>
                      </a:r>
                      <a:endParaRPr lang="en-US" sz="16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240 ± 12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/>
                        <a:t>T</a:t>
                      </a:r>
                      <a:r>
                        <a:rPr lang="en-US" sz="1600" b="0" baseline="-25000" dirty="0" err="1" smtClean="0"/>
                        <a:t>kin</a:t>
                      </a:r>
                      <a:r>
                        <a:rPr lang="en-US" sz="1600" b="0" baseline="0" dirty="0" smtClean="0"/>
                        <a:t>(MeV)</a:t>
                      </a:r>
                      <a:endParaRPr lang="en-US" sz="16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113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± 3 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&lt;β&gt;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0.45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±</a:t>
                      </a:r>
                      <a:r>
                        <a:rPr lang="en-US" sz="1600" b="0" baseline="0" dirty="0" smtClean="0"/>
                        <a:t> 0.02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00316" y="2527320"/>
            <a:ext cx="1740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Au+Au</a:t>
            </a:r>
            <a:r>
              <a:rPr lang="en-US" sz="1400" b="1" dirty="0" smtClean="0"/>
              <a:t>, 14.5 </a:t>
            </a:r>
            <a:r>
              <a:rPr lang="en-US" sz="1400" b="1" dirty="0" err="1" smtClean="0"/>
              <a:t>GeV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0-5% Most Central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2731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BackUp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029200" y="6224588"/>
            <a:ext cx="4114800" cy="328612"/>
          </a:xfrm>
        </p:spPr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224588"/>
            <a:ext cx="1066800" cy="328612"/>
          </a:xfrm>
        </p:spPr>
        <p:txBody>
          <a:bodyPr/>
          <a:lstStyle/>
          <a:p>
            <a:fld id="{FBD978BF-4903-458C-8986-5B723A8608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7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152400" y="997088"/>
            <a:ext cx="8839200" cy="511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 smtClean="0">
                <a:solidFill>
                  <a:srgbClr val="0000E6"/>
                </a:solidFill>
              </a:rPr>
              <a:t>Chemical freeze out: </a:t>
            </a:r>
          </a:p>
          <a:p>
            <a:pPr algn="just">
              <a:lnSpc>
                <a:spcPct val="130000"/>
              </a:lnSpc>
            </a:pPr>
            <a:r>
              <a:rPr lang="en-US" dirty="0" smtClean="0"/>
              <a:t>Inelastic </a:t>
            </a:r>
            <a:r>
              <a:rPr lang="en-US" dirty="0"/>
              <a:t>collisions among the particles </a:t>
            </a:r>
            <a:r>
              <a:rPr lang="en-US" dirty="0" smtClean="0"/>
              <a:t>ceases </a:t>
            </a:r>
            <a:r>
              <a:rPr lang="en-US" dirty="0"/>
              <a:t>and </a:t>
            </a:r>
            <a:r>
              <a:rPr lang="en-US" dirty="0" smtClean="0"/>
              <a:t>particle yields get fixed.</a:t>
            </a:r>
          </a:p>
          <a:p>
            <a:pPr algn="just">
              <a:lnSpc>
                <a:spcPct val="130000"/>
              </a:lnSpc>
            </a:pPr>
            <a:endParaRPr lang="en-US" dirty="0"/>
          </a:p>
          <a:p>
            <a:pPr algn="just">
              <a:lnSpc>
                <a:spcPct val="130000"/>
              </a:lnSpc>
            </a:pPr>
            <a:r>
              <a:rPr lang="en-US" dirty="0" smtClean="0">
                <a:solidFill>
                  <a:srgbClr val="0000CC"/>
                </a:solidFill>
              </a:rPr>
              <a:t>THERMUS: Statistical thermal model</a:t>
            </a:r>
          </a:p>
          <a:p>
            <a:pPr algn="just">
              <a:lnSpc>
                <a:spcPct val="130000"/>
              </a:lnSpc>
            </a:pPr>
            <a:r>
              <a:rPr lang="en-US" dirty="0" smtClean="0"/>
              <a:t>Grand Canonical Ensemble: Quantum numbers (B, S, Q) </a:t>
            </a:r>
            <a:r>
              <a:rPr lang="en-US" dirty="0"/>
              <a:t>conserved on </a:t>
            </a:r>
            <a:r>
              <a:rPr lang="en-US" dirty="0" smtClean="0"/>
              <a:t>average</a:t>
            </a:r>
          </a:p>
          <a:p>
            <a:pPr algn="just">
              <a:lnSpc>
                <a:spcPct val="130000"/>
              </a:lnSpc>
            </a:pPr>
            <a:r>
              <a:rPr lang="en-US" dirty="0" smtClean="0">
                <a:solidFill>
                  <a:srgbClr val="0000CC"/>
                </a:solidFill>
              </a:rPr>
              <a:t>		</a:t>
            </a:r>
          </a:p>
          <a:p>
            <a:pPr algn="just">
              <a:lnSpc>
                <a:spcPct val="130000"/>
              </a:lnSpc>
            </a:pPr>
            <a:endParaRPr lang="en-US" dirty="0" smtClean="0">
              <a:solidFill>
                <a:srgbClr val="0000CC"/>
              </a:solidFill>
            </a:endParaRPr>
          </a:p>
          <a:p>
            <a:pPr algn="just">
              <a:lnSpc>
                <a:spcPct val="130000"/>
              </a:lnSpc>
            </a:pPr>
            <a:endParaRPr lang="en-US" dirty="0">
              <a:solidFill>
                <a:srgbClr val="0000CC"/>
              </a:solidFill>
            </a:endParaRPr>
          </a:p>
          <a:p>
            <a:pPr algn="just">
              <a:lnSpc>
                <a:spcPct val="130000"/>
              </a:lnSpc>
            </a:pPr>
            <a:endParaRPr lang="en-US" dirty="0" smtClean="0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E6"/>
                </a:solidFill>
              </a:rPr>
              <a:t>Thermodynamics quantities extracted: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Chemical freeze out temperature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ch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Baryon </a:t>
            </a:r>
            <a:r>
              <a:rPr lang="en-US" dirty="0"/>
              <a:t>c</a:t>
            </a:r>
            <a:r>
              <a:rPr lang="en-US" dirty="0" smtClean="0"/>
              <a:t>hemical potential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B</a:t>
            </a:r>
            <a:endParaRPr lang="en-US" dirty="0"/>
          </a:p>
          <a:p>
            <a:pPr algn="just">
              <a:lnSpc>
                <a:spcPct val="130000"/>
              </a:lnSpc>
            </a:pPr>
            <a:endParaRPr lang="en-US" dirty="0"/>
          </a:p>
          <a:p>
            <a:pPr algn="just">
              <a:lnSpc>
                <a:spcPct val="130000"/>
              </a:lnSpc>
            </a:pPr>
            <a:endParaRPr lang="en-US" dirty="0"/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07666" y="23549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32847-B83D-D94D-B969-3DBF77E8679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28600" y="165735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latin typeface="+mj-lt"/>
                <a:ea typeface="+mj-ea"/>
                <a:cs typeface="+mj-cs"/>
              </a:rPr>
              <a:t>Chemical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Freeze-out: </a:t>
            </a:r>
            <a:r>
              <a:rPr lang="en-US" sz="2800" kern="0" dirty="0" smtClean="0">
                <a:latin typeface="+mj-lt"/>
                <a:ea typeface="+mj-ea"/>
                <a:cs typeface="+mj-cs"/>
              </a:rPr>
              <a:t>THERMUS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Model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3962400"/>
            <a:ext cx="4648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00" i="1" dirty="0" smtClean="0"/>
              <a:t>S. Wheaton &amp; </a:t>
            </a:r>
            <a:r>
              <a:rPr lang="en-US" sz="1000" i="1" dirty="0" err="1"/>
              <a:t>C</a:t>
            </a:r>
            <a:r>
              <a:rPr lang="en-US" sz="1000" i="1" dirty="0" err="1" smtClean="0"/>
              <a:t>leymans</a:t>
            </a:r>
            <a:r>
              <a:rPr lang="en-US" sz="1000" i="1" dirty="0" smtClean="0"/>
              <a:t>, </a:t>
            </a:r>
            <a:r>
              <a:rPr lang="en-US" sz="1000" i="1" dirty="0" err="1" smtClean="0"/>
              <a:t>Comput</a:t>
            </a:r>
            <a:r>
              <a:rPr lang="en-US" sz="1000" i="1" dirty="0" smtClean="0"/>
              <a:t>. Phys. </a:t>
            </a:r>
            <a:r>
              <a:rPr lang="en-US" sz="1000" i="1" dirty="0" err="1" smtClean="0"/>
              <a:t>Commun</a:t>
            </a:r>
            <a:r>
              <a:rPr lang="en-US" sz="1000" i="1" dirty="0" smtClean="0"/>
              <a:t>., </a:t>
            </a:r>
            <a:r>
              <a:rPr lang="en-US" sz="1000" b="1" i="1" dirty="0" smtClean="0"/>
              <a:t>180</a:t>
            </a:r>
            <a:r>
              <a:rPr lang="en-US" sz="1000" i="1" dirty="0" smtClean="0"/>
              <a:t>, 84-109 (2009)</a:t>
            </a:r>
            <a:endParaRPr lang="en-US" sz="1000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56884"/>
              </p:ext>
            </p:extLst>
          </p:nvPr>
        </p:nvGraphicFramePr>
        <p:xfrm>
          <a:off x="1447800" y="3048000"/>
          <a:ext cx="5270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2" name="Document" r:id="rId4" imgW="5270500" imgH="914400" progId="Word.Document.12">
                  <p:embed/>
                </p:oleObj>
              </mc:Choice>
              <mc:Fallback>
                <p:oleObj name="Document" r:id="rId4" imgW="5270500" imgH="91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3048000"/>
                        <a:ext cx="52705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50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152400" y="997088"/>
            <a:ext cx="8839200" cy="56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smtClean="0">
                <a:solidFill>
                  <a:srgbClr val="0000E6"/>
                </a:solidFill>
              </a:rPr>
              <a:t>Kinetic freeze out: </a:t>
            </a:r>
          </a:p>
          <a:p>
            <a:pPr algn="just"/>
            <a:r>
              <a:rPr lang="en-US" dirty="0" smtClean="0"/>
              <a:t>Elastic </a:t>
            </a:r>
            <a:r>
              <a:rPr lang="en-US" dirty="0"/>
              <a:t>collisions among the particles stop and the </a:t>
            </a:r>
            <a:r>
              <a:rPr lang="en-US" dirty="0" smtClean="0"/>
              <a:t>momentum distribution </a:t>
            </a:r>
            <a:r>
              <a:rPr lang="en-US" dirty="0"/>
              <a:t>gets </a:t>
            </a:r>
            <a:r>
              <a:rPr lang="en-US" dirty="0" smtClean="0"/>
              <a:t>fixed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0000CC"/>
                </a:solidFill>
              </a:rPr>
              <a:t>Blast-Wave (BW) Model</a:t>
            </a:r>
            <a:r>
              <a:rPr lang="en-US" dirty="0" smtClean="0">
                <a:solidFill>
                  <a:srgbClr val="0000CC"/>
                </a:solidFill>
              </a:rPr>
              <a:t>:</a:t>
            </a:r>
          </a:p>
          <a:p>
            <a:pPr algn="just"/>
            <a:endParaRPr lang="en-US" dirty="0" smtClean="0">
              <a:solidFill>
                <a:srgbClr val="0000CC"/>
              </a:solidFill>
            </a:endParaRPr>
          </a:p>
          <a:p>
            <a:pPr algn="just"/>
            <a:endParaRPr lang="en-US" dirty="0">
              <a:solidFill>
                <a:srgbClr val="0000CC"/>
              </a:solidFill>
            </a:endParaRPr>
          </a:p>
          <a:p>
            <a:pPr algn="just"/>
            <a:endParaRPr lang="en-US" dirty="0" smtClean="0">
              <a:solidFill>
                <a:srgbClr val="0000CC"/>
              </a:solidFill>
            </a:endParaRPr>
          </a:p>
          <a:p>
            <a:pPr algn="just"/>
            <a:endParaRPr lang="en-US" dirty="0" smtClean="0">
              <a:solidFill>
                <a:srgbClr val="0000CC"/>
              </a:solidFill>
            </a:endParaRPr>
          </a:p>
          <a:p>
            <a:pPr algn="just"/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/>
              <a:t>I</a:t>
            </a:r>
            <a:r>
              <a:rPr lang="en-US" baseline="-25000" dirty="0"/>
              <a:t>0</a:t>
            </a:r>
            <a:r>
              <a:rPr lang="en-US" dirty="0"/>
              <a:t>, K</a:t>
            </a:r>
            <a:r>
              <a:rPr lang="en-US" baseline="-25000" dirty="0"/>
              <a:t>1</a:t>
            </a:r>
            <a:r>
              <a:rPr lang="en-US" dirty="0"/>
              <a:t>: Modified Bessel </a:t>
            </a:r>
            <a:r>
              <a:rPr lang="en-US" dirty="0" smtClean="0"/>
              <a:t>functions</a:t>
            </a:r>
            <a:endParaRPr lang="en-US" dirty="0"/>
          </a:p>
          <a:p>
            <a:r>
              <a:rPr lang="en-US" dirty="0" err="1" smtClean="0"/>
              <a:t>ρ</a:t>
            </a:r>
            <a:r>
              <a:rPr lang="en-US" dirty="0" smtClean="0"/>
              <a:t>(</a:t>
            </a:r>
            <a:r>
              <a:rPr lang="en-US" dirty="0"/>
              <a:t>r) = tanh</a:t>
            </a:r>
            <a:r>
              <a:rPr lang="en-US" baseline="30000" dirty="0"/>
              <a:t>-1</a:t>
            </a:r>
            <a:r>
              <a:rPr lang="en-US" dirty="0"/>
              <a:t>b, b: transverse radial flow velocity, </a:t>
            </a:r>
            <a:endParaRPr lang="en-US" dirty="0" smtClean="0"/>
          </a:p>
          <a:p>
            <a:r>
              <a:rPr lang="en-US" dirty="0" smtClean="0"/>
              <a:t>r</a:t>
            </a:r>
            <a:r>
              <a:rPr lang="en-US" dirty="0"/>
              <a:t>/R: relative radial position; R: radius of fireball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kin</a:t>
            </a:r>
            <a:r>
              <a:rPr lang="en-US" dirty="0"/>
              <a:t>: Kinetic freeze-out </a:t>
            </a:r>
            <a:r>
              <a:rPr lang="en-US" dirty="0" smtClean="0"/>
              <a:t>temperature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Hydrodynamic based model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Assumes local thermalization of particles at a kinetic freeze-out temperature and moving with a common radial flow velocity</a:t>
            </a:r>
          </a:p>
          <a:p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07666" y="23549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32847-B83D-D94D-B969-3DBF77E8679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28600" y="165735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325496"/>
              </p:ext>
            </p:extLst>
          </p:nvPr>
        </p:nvGraphicFramePr>
        <p:xfrm>
          <a:off x="1600200" y="2297112"/>
          <a:ext cx="607218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" name="Equation" r:id="rId4" imgW="3263900" imgH="444500" progId="Equation.3">
                  <p:embed/>
                </p:oleObj>
              </mc:Choice>
              <mc:Fallback>
                <p:oleObj name="Equation" r:id="rId4" imgW="3263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97112"/>
                        <a:ext cx="6072188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Kinetic Freeze-out: Blast Wave Model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5000" y="3181290"/>
            <a:ext cx="327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00" i="1" dirty="0" smtClean="0"/>
              <a:t>E. </a:t>
            </a:r>
            <a:r>
              <a:rPr lang="en-US" sz="1000" i="1" dirty="0" err="1" smtClean="0"/>
              <a:t>Schnedermann</a:t>
            </a:r>
            <a:r>
              <a:rPr lang="en-US" sz="1000" i="1" dirty="0" smtClean="0"/>
              <a:t>, J. </a:t>
            </a:r>
            <a:r>
              <a:rPr lang="en-US" sz="1000" i="1" dirty="0" err="1" smtClean="0"/>
              <a:t>Sollfrank</a:t>
            </a:r>
            <a:r>
              <a:rPr lang="en-US" sz="1000" i="1" dirty="0" smtClean="0"/>
              <a:t>, and U. W. Heinz, Phys. Rev. C 48, 2462 (1993).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8500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BES energies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9700" y="3721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cv2BES_1.gif" descr="/Users/vipulbairathi/VipulBairathi/Work/Conferences/QM2015_Japan/Talk/BESdatapoints/Flow/v2/cv2BES_1.gif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70" y="914400"/>
            <a:ext cx="6398260" cy="2465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12305" y="1206500"/>
            <a:ext cx="573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Helvetica"/>
                <a:cs typeface="Helvetica"/>
              </a:rPr>
              <a:t>0-80%</a:t>
            </a:r>
            <a:endParaRPr lang="en-US" sz="1050" b="1" dirty="0">
              <a:latin typeface="Helvetica"/>
              <a:cs typeface="Helvetica"/>
            </a:endParaRPr>
          </a:p>
        </p:txBody>
      </p:sp>
      <p:pic>
        <p:nvPicPr>
          <p:cNvPr id="10" name="Picture 9" descr="cv2BES_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22600"/>
            <a:ext cx="6398260" cy="2465705"/>
          </a:xfrm>
          <a:prstGeom prst="rect">
            <a:avLst/>
          </a:prstGeom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343400" y="5791200"/>
            <a:ext cx="495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en-US" sz="1200" i="1" dirty="0">
                <a:latin typeface="Times New Roman"/>
                <a:cs typeface="Times New Roman"/>
              </a:rPr>
              <a:t>L. </a:t>
            </a:r>
            <a:r>
              <a:rPr lang="en-US" sz="1200" i="1" dirty="0" err="1" smtClean="0">
                <a:latin typeface="Times New Roman"/>
                <a:cs typeface="Times New Roman"/>
              </a:rPr>
              <a:t>Adamczyk</a:t>
            </a:r>
            <a:r>
              <a:rPr lang="en-US" sz="1200" i="1" dirty="0" smtClean="0">
                <a:latin typeface="Times New Roman"/>
                <a:cs typeface="Times New Roman"/>
              </a:rPr>
              <a:t> et. al, (STAR Collaboration) Phys</a:t>
            </a:r>
            <a:r>
              <a:rPr lang="en-US" sz="1200" i="1" dirty="0">
                <a:latin typeface="Times New Roman"/>
                <a:cs typeface="Times New Roman"/>
              </a:rPr>
              <a:t>. Rev. C 88 (2013) 14902</a:t>
            </a:r>
            <a:endParaRPr lang="en-US" sz="1200" b="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87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Motivation: RHIC BES Program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838200"/>
            <a:ext cx="4648200" cy="5181600"/>
          </a:xfrm>
        </p:spPr>
        <p:txBody>
          <a:bodyPr>
            <a:noAutofit/>
          </a:bodyPr>
          <a:lstStyle/>
          <a:p>
            <a:pPr marL="252000" indent="-288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FA2C3B"/>
                </a:solidFill>
                <a:cs typeface="Times New Roman"/>
              </a:rPr>
              <a:t>Goals of RHIC beam energy scan program</a:t>
            </a:r>
          </a:p>
          <a:p>
            <a:pPr marL="252000" indent="-288000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charset="2"/>
              <a:buChar char="²"/>
            </a:pPr>
            <a:r>
              <a:rPr lang="en-US" sz="1600" dirty="0" smtClean="0">
                <a:cs typeface="Times New Roman"/>
              </a:rPr>
              <a:t>Search for turn</a:t>
            </a:r>
            <a:r>
              <a:rPr lang="en-US" sz="1600" dirty="0">
                <a:cs typeface="Times New Roman"/>
              </a:rPr>
              <a:t>-off of QGP </a:t>
            </a:r>
            <a:r>
              <a:rPr lang="en-US" sz="1600" dirty="0" smtClean="0">
                <a:cs typeface="Times New Roman"/>
              </a:rPr>
              <a:t>signatures</a:t>
            </a:r>
          </a:p>
          <a:p>
            <a:pPr marL="252000" indent="-288000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charset="2"/>
              <a:buChar char="²"/>
            </a:pPr>
            <a:r>
              <a:rPr lang="en-US" sz="1600" dirty="0" smtClean="0">
                <a:cs typeface="Times New Roman"/>
              </a:rPr>
              <a:t>Search </a:t>
            </a:r>
            <a:r>
              <a:rPr lang="en-US" sz="1600" dirty="0">
                <a:cs typeface="Times New Roman"/>
              </a:rPr>
              <a:t>for the </a:t>
            </a:r>
            <a:r>
              <a:rPr lang="en-US" sz="1600" dirty="0" smtClean="0">
                <a:cs typeface="Times New Roman"/>
              </a:rPr>
              <a:t>first</a:t>
            </a:r>
            <a:r>
              <a:rPr lang="en-US" sz="1600" dirty="0">
                <a:cs typeface="Times New Roman"/>
              </a:rPr>
              <a:t>-order </a:t>
            </a:r>
            <a:r>
              <a:rPr lang="en-US" sz="1600" dirty="0" smtClean="0">
                <a:cs typeface="Times New Roman"/>
              </a:rPr>
              <a:t>phase </a:t>
            </a:r>
            <a:r>
              <a:rPr lang="en-US" sz="1600" dirty="0">
                <a:cs typeface="Times New Roman"/>
              </a:rPr>
              <a:t>t</a:t>
            </a:r>
            <a:r>
              <a:rPr lang="en-US" sz="1600" dirty="0" smtClean="0">
                <a:cs typeface="Times New Roman"/>
              </a:rPr>
              <a:t>ransition</a:t>
            </a:r>
          </a:p>
          <a:p>
            <a:pPr marL="252000" indent="-288000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charset="2"/>
              <a:buChar char="²"/>
            </a:pPr>
            <a:r>
              <a:rPr lang="en-US" sz="1600" dirty="0" smtClean="0">
                <a:cs typeface="Times New Roman"/>
              </a:rPr>
              <a:t>Search for critical point </a:t>
            </a:r>
          </a:p>
          <a:p>
            <a:pPr marL="252000" indent="-288000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charset="2"/>
              <a:buChar char="²"/>
            </a:pPr>
            <a:endParaRPr lang="en-US" sz="1600" dirty="0" smtClean="0">
              <a:cs typeface="Times New Roman"/>
            </a:endParaRPr>
          </a:p>
          <a:p>
            <a:pPr marL="252000" indent="-288000"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n-US" sz="1600" b="1" dirty="0">
                <a:solidFill>
                  <a:srgbClr val="FF0000"/>
                </a:solidFill>
                <a:ea typeface="Times New Roman" charset="0"/>
                <a:cs typeface="Times New Roman"/>
              </a:rPr>
              <a:t>Freeze out in </a:t>
            </a:r>
            <a:r>
              <a:rPr lang="en-US" sz="1600" b="1" dirty="0" smtClean="0">
                <a:solidFill>
                  <a:srgbClr val="FF0000"/>
                </a:solidFill>
                <a:ea typeface="Times New Roman" charset="0"/>
                <a:cs typeface="Times New Roman"/>
              </a:rPr>
              <a:t>heavy-ion </a:t>
            </a:r>
            <a:r>
              <a:rPr lang="en-US" sz="1600" b="1" dirty="0">
                <a:solidFill>
                  <a:srgbClr val="FF0000"/>
                </a:solidFill>
                <a:ea typeface="Times New Roman" charset="0"/>
                <a:cs typeface="Times New Roman"/>
              </a:rPr>
              <a:t>collisions</a:t>
            </a:r>
            <a:endParaRPr lang="en-US" sz="1600" b="1" dirty="0">
              <a:ea typeface="Times New Roman" charset="0"/>
              <a:cs typeface="Times New Roman"/>
            </a:endParaRPr>
          </a:p>
          <a:p>
            <a:pPr marL="252000" indent="-2880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600" b="1" dirty="0">
                <a:ea typeface="Times New Roman" charset="0"/>
                <a:cs typeface="Times New Roman"/>
              </a:rPr>
              <a:t>Chemical freeze out (</a:t>
            </a:r>
            <a:r>
              <a:rPr lang="en-US" sz="1600" b="1" dirty="0" err="1">
                <a:ea typeface="Times New Roman" charset="0"/>
                <a:cs typeface="Times New Roman"/>
              </a:rPr>
              <a:t>T</a:t>
            </a:r>
            <a:r>
              <a:rPr lang="en-US" sz="1600" b="1" baseline="-25000" dirty="0" err="1">
                <a:ea typeface="Times New Roman" charset="0"/>
                <a:cs typeface="Times New Roman"/>
              </a:rPr>
              <a:t>ch</a:t>
            </a:r>
            <a:r>
              <a:rPr lang="en-US" sz="1600" b="1" dirty="0">
                <a:ea typeface="Times New Roman" charset="0"/>
                <a:cs typeface="Times New Roman"/>
              </a:rPr>
              <a:t>, </a:t>
            </a:r>
            <a:r>
              <a:rPr lang="en-US" sz="1600" b="1" dirty="0" err="1">
                <a:cs typeface="Times New Roman"/>
              </a:rPr>
              <a:t>μ</a:t>
            </a:r>
            <a:r>
              <a:rPr lang="en-US" sz="1600" b="1" baseline="-25000" dirty="0" err="1">
                <a:cs typeface="Times New Roman"/>
              </a:rPr>
              <a:t>B</a:t>
            </a:r>
            <a:r>
              <a:rPr lang="en-US" sz="1600" b="1" dirty="0">
                <a:ea typeface="Times New Roman" charset="0"/>
                <a:cs typeface="Times New Roman"/>
              </a:rPr>
              <a:t>)</a:t>
            </a:r>
          </a:p>
          <a:p>
            <a:pPr marL="252000" indent="-2880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charset="2"/>
              <a:buChar char="²"/>
            </a:pPr>
            <a:r>
              <a:rPr lang="en-US" sz="1600" dirty="0" smtClean="0">
                <a:cs typeface="Times New Roman"/>
              </a:rPr>
              <a:t>Inelastic </a:t>
            </a:r>
            <a:r>
              <a:rPr lang="en-US" sz="1600" dirty="0">
                <a:cs typeface="Times New Roman"/>
              </a:rPr>
              <a:t>collisions among particles </a:t>
            </a:r>
            <a:r>
              <a:rPr lang="en-US" sz="1600" dirty="0" smtClean="0">
                <a:cs typeface="Times New Roman"/>
              </a:rPr>
              <a:t>cease</a:t>
            </a:r>
            <a:endParaRPr lang="en-US" sz="1600" dirty="0" smtClean="0">
              <a:ea typeface="Times New Roman" charset="0"/>
              <a:cs typeface="Times New Roman"/>
            </a:endParaRPr>
          </a:p>
          <a:p>
            <a:pPr marL="252000" indent="-2880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600" b="1" dirty="0" smtClean="0">
                <a:ea typeface="Times New Roman" charset="0"/>
                <a:cs typeface="Times New Roman"/>
              </a:rPr>
              <a:t>Kinetic freeze out (</a:t>
            </a:r>
            <a:r>
              <a:rPr lang="en-US" sz="1600" b="1" dirty="0" err="1" smtClean="0">
                <a:ea typeface="Times New Roman" charset="0"/>
                <a:cs typeface="Times New Roman"/>
              </a:rPr>
              <a:t>T</a:t>
            </a:r>
            <a:r>
              <a:rPr lang="en-US" sz="1600" b="1" baseline="-25000" dirty="0" err="1" smtClean="0">
                <a:ea typeface="Times New Roman" charset="0"/>
                <a:cs typeface="Times New Roman"/>
              </a:rPr>
              <a:t>kin</a:t>
            </a:r>
            <a:r>
              <a:rPr lang="en-US" sz="1600" b="1" dirty="0" smtClean="0">
                <a:ea typeface="Times New Roman" charset="0"/>
                <a:cs typeface="Times New Roman"/>
              </a:rPr>
              <a:t>, &lt;β&gt;)</a:t>
            </a:r>
          </a:p>
          <a:p>
            <a:pPr marL="252000" indent="-2880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charset="2"/>
              <a:buChar char="²"/>
            </a:pPr>
            <a:r>
              <a:rPr lang="en-US" sz="1600" dirty="0" smtClean="0">
                <a:cs typeface="Times New Roman"/>
              </a:rPr>
              <a:t>Elastic </a:t>
            </a:r>
            <a:r>
              <a:rPr lang="en-US" sz="1600" dirty="0">
                <a:cs typeface="Times New Roman"/>
              </a:rPr>
              <a:t>collisions among particles </a:t>
            </a:r>
            <a:r>
              <a:rPr lang="en-US" sz="1600" dirty="0" smtClean="0">
                <a:cs typeface="Times New Roman"/>
              </a:rPr>
              <a:t>cease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en-US" sz="1600" dirty="0"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sz="1600" b="1" dirty="0" smtClean="0">
                <a:solidFill>
                  <a:srgbClr val="292934"/>
                </a:solidFill>
                <a:ea typeface="Times New Roman" charset="0"/>
                <a:cs typeface="Times New Roman"/>
              </a:rPr>
              <a:t>Elliptic flow (v</a:t>
            </a:r>
            <a:r>
              <a:rPr lang="en-US" sz="1600" b="1" baseline="-25000" dirty="0" smtClean="0">
                <a:solidFill>
                  <a:srgbClr val="292934"/>
                </a:solidFill>
                <a:ea typeface="Times New Roman" charset="0"/>
                <a:cs typeface="Times New Roman"/>
              </a:rPr>
              <a:t>2</a:t>
            </a:r>
            <a:r>
              <a:rPr lang="en-US" sz="1600" b="1" dirty="0" smtClean="0">
                <a:solidFill>
                  <a:srgbClr val="292934"/>
                </a:solidFill>
                <a:ea typeface="Times New Roman" charset="0"/>
                <a:cs typeface="Times New Roman"/>
              </a:rPr>
              <a:t>) of identified hadrons</a:t>
            </a:r>
          </a:p>
          <a:p>
            <a:pPr marL="252000" indent="-288000"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en-US" sz="1600" dirty="0" smtClean="0">
              <a:cs typeface="Times New Roman"/>
            </a:endParaRPr>
          </a:p>
          <a:p>
            <a:pPr marL="252000" indent="-2880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600" b="1" dirty="0" smtClean="0">
                <a:solidFill>
                  <a:srgbClr val="FF0000"/>
                </a:solidFill>
                <a:cs typeface="Times New Roman"/>
              </a:rPr>
              <a:t>New data: </a:t>
            </a:r>
            <a:r>
              <a:rPr lang="en-US" sz="1600" b="1" dirty="0" err="1" smtClean="0">
                <a:solidFill>
                  <a:srgbClr val="3366FF"/>
                </a:solidFill>
                <a:cs typeface="Times New Roman"/>
              </a:rPr>
              <a:t>Au</a:t>
            </a:r>
            <a:r>
              <a:rPr lang="en-US" sz="1600" b="1" dirty="0" err="1">
                <a:solidFill>
                  <a:srgbClr val="3366FF"/>
                </a:solidFill>
                <a:cs typeface="Times New Roman"/>
              </a:rPr>
              <a:t>+Au</a:t>
            </a:r>
            <a:r>
              <a:rPr lang="en-US" sz="1600" b="1" dirty="0">
                <a:solidFill>
                  <a:srgbClr val="3366FF"/>
                </a:solidFill>
                <a:cs typeface="Times New Roman"/>
              </a:rPr>
              <a:t> √</a:t>
            </a:r>
            <a:r>
              <a:rPr lang="en-US" sz="1600" b="1" dirty="0" err="1">
                <a:solidFill>
                  <a:srgbClr val="3366FF"/>
                </a:solidFill>
                <a:cs typeface="Times New Roman"/>
              </a:rPr>
              <a:t>s</a:t>
            </a:r>
            <a:r>
              <a:rPr lang="en-US" sz="1600" b="1" baseline="-25000" dirty="0" err="1">
                <a:solidFill>
                  <a:srgbClr val="3366FF"/>
                </a:solidFill>
                <a:cs typeface="Times New Roman"/>
              </a:rPr>
              <a:t>NN</a:t>
            </a:r>
            <a:r>
              <a:rPr lang="en-US" sz="1600" b="1" dirty="0">
                <a:solidFill>
                  <a:srgbClr val="3366FF"/>
                </a:solidFill>
                <a:cs typeface="Times New Roman"/>
              </a:rPr>
              <a:t> = 14.5 </a:t>
            </a:r>
            <a:r>
              <a:rPr lang="en-US" sz="1600" b="1" dirty="0" err="1" smtClean="0">
                <a:solidFill>
                  <a:srgbClr val="3366FF"/>
                </a:solidFill>
                <a:cs typeface="Times New Roman"/>
              </a:rPr>
              <a:t>GeV</a:t>
            </a:r>
            <a:endParaRPr lang="en-US" sz="1600" b="1" dirty="0" smtClean="0">
              <a:solidFill>
                <a:srgbClr val="3366FF"/>
              </a:solidFill>
              <a:cs typeface="Times New Roman"/>
            </a:endParaRPr>
          </a:p>
          <a:p>
            <a:pPr marL="252000" indent="-252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charset="2"/>
              <a:buChar char="²"/>
            </a:pPr>
            <a:r>
              <a:rPr lang="en-US" sz="1600" dirty="0" smtClean="0">
                <a:cs typeface="Times New Roman"/>
              </a:rPr>
              <a:t>Corresponding </a:t>
            </a:r>
            <a:r>
              <a:rPr lang="en-US" sz="1600" dirty="0" err="1">
                <a:cs typeface="Times New Roman"/>
              </a:rPr>
              <a:t>μ</a:t>
            </a:r>
            <a:r>
              <a:rPr lang="en-US" sz="1600" baseline="-25000" dirty="0" err="1">
                <a:cs typeface="Times New Roman"/>
              </a:rPr>
              <a:t>B</a:t>
            </a:r>
            <a:r>
              <a:rPr lang="en-US" sz="1600" dirty="0">
                <a:cs typeface="Times New Roman"/>
              </a:rPr>
              <a:t>= 260 </a:t>
            </a:r>
            <a:r>
              <a:rPr lang="en-US" sz="1600" dirty="0" smtClean="0">
                <a:cs typeface="Times New Roman"/>
              </a:rPr>
              <a:t>MeV </a:t>
            </a:r>
            <a:r>
              <a:rPr lang="en-US" sz="1600" dirty="0" smtClean="0"/>
              <a:t>fills </a:t>
            </a:r>
            <a:r>
              <a:rPr lang="en-US" sz="1600" dirty="0"/>
              <a:t>a gap </a:t>
            </a:r>
            <a:r>
              <a:rPr lang="en-US" sz="1600" dirty="0" smtClean="0"/>
              <a:t>in </a:t>
            </a:r>
            <a:r>
              <a:rPr lang="en-US" sz="1600" dirty="0" err="1" smtClean="0">
                <a:cs typeface="Times New Roman"/>
              </a:rPr>
              <a:t>μ</a:t>
            </a:r>
            <a:r>
              <a:rPr lang="en-US" sz="1600" baseline="-25000" dirty="0" err="1" smtClean="0">
                <a:cs typeface="Times New Roman"/>
              </a:rPr>
              <a:t>B</a:t>
            </a:r>
            <a:r>
              <a:rPr lang="en-US" sz="1600" dirty="0"/>
              <a:t> </a:t>
            </a:r>
            <a:r>
              <a:rPr lang="en-US" sz="1600" dirty="0" smtClean="0"/>
              <a:t>of </a:t>
            </a:r>
            <a:r>
              <a:rPr lang="en-US" sz="1600" dirty="0"/>
              <a:t>about 100 MeV between </a:t>
            </a:r>
            <a:r>
              <a:rPr lang="en-US" sz="1600" dirty="0" smtClean="0">
                <a:cs typeface="Times New Roman"/>
              </a:rPr>
              <a:t>√</a:t>
            </a:r>
            <a:r>
              <a:rPr lang="en-US" sz="1600" dirty="0" err="1" smtClean="0">
                <a:cs typeface="Times New Roman"/>
              </a:rPr>
              <a:t>s</a:t>
            </a:r>
            <a:r>
              <a:rPr lang="en-US" sz="1600" baseline="-25000" dirty="0" err="1" smtClean="0">
                <a:cs typeface="Times New Roman"/>
              </a:rPr>
              <a:t>NN</a:t>
            </a:r>
            <a:r>
              <a:rPr lang="en-US" sz="1600" dirty="0" smtClean="0">
                <a:cs typeface="Times New Roman"/>
              </a:rPr>
              <a:t>= 11.5 </a:t>
            </a:r>
            <a:r>
              <a:rPr lang="en-US" sz="1600" dirty="0" err="1" smtClean="0">
                <a:cs typeface="Times New Roman"/>
              </a:rPr>
              <a:t>GeV</a:t>
            </a:r>
            <a:r>
              <a:rPr lang="en-US" sz="1600" dirty="0" smtClean="0">
                <a:cs typeface="Times New Roman"/>
              </a:rPr>
              <a:t> (</a:t>
            </a:r>
            <a:r>
              <a:rPr lang="en-US" sz="1600" dirty="0" err="1" smtClean="0">
                <a:cs typeface="Times New Roman"/>
              </a:rPr>
              <a:t>μ</a:t>
            </a:r>
            <a:r>
              <a:rPr lang="en-US" sz="1600" baseline="-25000" dirty="0" err="1" smtClean="0">
                <a:cs typeface="Times New Roman"/>
              </a:rPr>
              <a:t>B</a:t>
            </a:r>
            <a:r>
              <a:rPr lang="en-US" sz="1600" dirty="0" smtClean="0">
                <a:cs typeface="Times New Roman"/>
              </a:rPr>
              <a:t>= 315 MeV) and 19.6 </a:t>
            </a:r>
            <a:r>
              <a:rPr lang="en-US" sz="1600" dirty="0" err="1" smtClean="0">
                <a:cs typeface="Times New Roman"/>
              </a:rPr>
              <a:t>GeV</a:t>
            </a:r>
            <a:r>
              <a:rPr lang="en-US" sz="1600" dirty="0" smtClean="0">
                <a:cs typeface="Times New Roman"/>
              </a:rPr>
              <a:t> </a:t>
            </a:r>
            <a:r>
              <a:rPr lang="en-US" sz="1600" dirty="0">
                <a:cs typeface="Times New Roman"/>
              </a:rPr>
              <a:t>(</a:t>
            </a:r>
            <a:r>
              <a:rPr lang="en-US" sz="1600" dirty="0" err="1" smtClean="0">
                <a:cs typeface="Times New Roman"/>
              </a:rPr>
              <a:t>μ</a:t>
            </a:r>
            <a:r>
              <a:rPr lang="en-US" sz="1600" baseline="-25000" dirty="0" err="1" smtClean="0">
                <a:cs typeface="Times New Roman"/>
              </a:rPr>
              <a:t>B</a:t>
            </a:r>
            <a:r>
              <a:rPr lang="en-US" sz="1600" dirty="0" smtClean="0">
                <a:cs typeface="Times New Roman"/>
              </a:rPr>
              <a:t>= 205 MeV)</a:t>
            </a:r>
            <a:r>
              <a:rPr lang="en-US" sz="1600" dirty="0">
                <a:cs typeface="Times New Roman"/>
              </a:rPr>
              <a:t>.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600" dirty="0" smtClean="0">
                <a:cs typeface="Times New Roman"/>
              </a:rPr>
              <a:t> </a:t>
            </a:r>
            <a:endParaRPr lang="en-US" sz="1600" dirty="0"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Vipul Bairathi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BD978BF-4903-458C-8986-5B723A8608B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28600" y="5181600"/>
            <a:ext cx="403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200" i="1" dirty="0" smtClean="0">
                <a:hlinkClick r:id="rId2"/>
              </a:rPr>
              <a:t>https</a:t>
            </a:r>
            <a:r>
              <a:rPr lang="en-US" sz="1200" i="1" dirty="0">
                <a:hlinkClick r:id="rId2"/>
              </a:rPr>
              <a:t>://drupal.star.bnl.gov/STAR/starnotes/</a:t>
            </a:r>
            <a:r>
              <a:rPr lang="en-US" sz="1200" i="1" dirty="0" smtClean="0">
                <a:hlinkClick r:id="rId2"/>
              </a:rPr>
              <a:t>public/sn0598</a:t>
            </a:r>
            <a:endParaRPr lang="en-US" sz="1200" i="1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24400" y="4572000"/>
            <a:ext cx="44196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endParaRPr lang="en-US" sz="1800" dirty="0" smtClean="0">
              <a:latin typeface="Times New Roman"/>
              <a:cs typeface="Times New Roman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81000" y="4749800"/>
            <a:ext cx="39624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itchFamily="34" charset="0"/>
              <a:buNone/>
            </a:pPr>
            <a:r>
              <a:rPr lang="en-US" sz="1800" dirty="0" smtClean="0">
                <a:solidFill>
                  <a:srgbClr val="292934"/>
                </a:solidFill>
              </a:rPr>
              <a:t>QCD Phase Diagram</a:t>
            </a:r>
            <a:endParaRPr lang="en-US" sz="1800" dirty="0">
              <a:solidFill>
                <a:srgbClr val="292934"/>
              </a:solidFill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165100" y="965200"/>
            <a:ext cx="4178300" cy="3812744"/>
            <a:chOff x="76200" y="914400"/>
            <a:chExt cx="4178300" cy="3812744"/>
          </a:xfrm>
        </p:grpSpPr>
        <p:pic>
          <p:nvPicPr>
            <p:cNvPr id="9" name="Picture 8" descr="QCDphaseDi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914400"/>
              <a:ext cx="4178300" cy="381274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7700" y="2540000"/>
              <a:ext cx="8069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tx2"/>
                  </a:solidFill>
                </a:rPr>
                <a:t>Cross Over</a:t>
              </a:r>
              <a:endParaRPr lang="en-US" sz="9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5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STAR Experiment at RHIC</a:t>
            </a:r>
            <a:endParaRPr lang="en-US" sz="28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52400" y="4572000"/>
            <a:ext cx="8839200" cy="1066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Large Coverage: </a:t>
            </a:r>
            <a:r>
              <a:rPr lang="en-US" sz="1800" dirty="0" smtClean="0"/>
              <a:t>0 </a:t>
            </a:r>
            <a:r>
              <a:rPr lang="en-US" sz="1800" dirty="0"/>
              <a:t>&lt; </a:t>
            </a:r>
            <a:r>
              <a:rPr lang="en-US" sz="1800" dirty="0">
                <a:latin typeface="Symbol"/>
              </a:rPr>
              <a:t>f</a:t>
            </a:r>
            <a:r>
              <a:rPr lang="en-US" sz="1800" dirty="0"/>
              <a:t> &lt; </a:t>
            </a:r>
            <a:r>
              <a:rPr lang="en-US" sz="1800" dirty="0" smtClean="0"/>
              <a:t>2</a:t>
            </a:r>
            <a:r>
              <a:rPr lang="en-US" sz="1800" dirty="0" smtClean="0">
                <a:latin typeface="Symbol"/>
              </a:rPr>
              <a:t>p,  </a:t>
            </a:r>
            <a:r>
              <a:rPr lang="en-US" sz="1800" dirty="0" smtClean="0"/>
              <a:t>|</a:t>
            </a:r>
            <a:r>
              <a:rPr lang="en-US" sz="1800" dirty="0">
                <a:latin typeface="Symbol"/>
              </a:rPr>
              <a:t>h</a:t>
            </a:r>
            <a:r>
              <a:rPr lang="en-US" sz="1800" dirty="0"/>
              <a:t>| &lt; </a:t>
            </a:r>
            <a:r>
              <a:rPr lang="en-US" sz="1800" dirty="0" smtClean="0"/>
              <a:t>1.0</a:t>
            </a:r>
            <a:endParaRPr lang="en-US" sz="18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Uniform acceptance</a:t>
            </a:r>
            <a:r>
              <a:rPr lang="en-US" sz="1800" dirty="0">
                <a:solidFill>
                  <a:srgbClr val="0000CC"/>
                </a:solidFill>
              </a:rPr>
              <a:t>:</a:t>
            </a:r>
            <a:r>
              <a:rPr lang="en-US" sz="1800" dirty="0"/>
              <a:t>  </a:t>
            </a:r>
            <a:r>
              <a:rPr lang="en-US" sz="1800" dirty="0" smtClean="0"/>
              <a:t>transverse momentum (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) and rapidity (y)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1800" dirty="0" smtClean="0"/>
              <a:t>Excellent particle identification capabilities (TPC and TOF)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BD978BF-4903-458C-8986-5B723A8608B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41276"/>
              </p:ext>
            </p:extLst>
          </p:nvPr>
        </p:nvGraphicFramePr>
        <p:xfrm>
          <a:off x="5753100" y="1244600"/>
          <a:ext cx="3200401" cy="346519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42761"/>
                <a:gridCol w="1178820"/>
                <a:gridCol w="1178820"/>
              </a:tblGrid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92934"/>
                          </a:solidFill>
                        </a:rPr>
                        <a:t>√</a:t>
                      </a:r>
                      <a:r>
                        <a:rPr lang="en-US" sz="1400" dirty="0" err="1" smtClean="0">
                          <a:solidFill>
                            <a:srgbClr val="292934"/>
                          </a:solidFill>
                        </a:rPr>
                        <a:t>s</a:t>
                      </a:r>
                      <a:r>
                        <a:rPr lang="en-US" sz="1400" baseline="-25000" dirty="0" err="1" smtClean="0">
                          <a:solidFill>
                            <a:srgbClr val="292934"/>
                          </a:solidFill>
                        </a:rPr>
                        <a:t>NN</a:t>
                      </a:r>
                      <a:r>
                        <a:rPr lang="en-US" sz="1400" dirty="0" smtClean="0">
                          <a:solidFill>
                            <a:srgbClr val="292934"/>
                          </a:solidFill>
                        </a:rPr>
                        <a:t> (</a:t>
                      </a:r>
                      <a:r>
                        <a:rPr lang="en-US" sz="1400" dirty="0" err="1" smtClean="0">
                          <a:solidFill>
                            <a:srgbClr val="292934"/>
                          </a:solidFill>
                        </a:rPr>
                        <a:t>GeV</a:t>
                      </a:r>
                      <a:r>
                        <a:rPr lang="en-US" sz="1400" dirty="0" smtClean="0">
                          <a:solidFill>
                            <a:srgbClr val="292934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29293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92934"/>
                          </a:solidFill>
                        </a:rPr>
                        <a:t>Minimum Bias Events(10</a:t>
                      </a:r>
                      <a:r>
                        <a:rPr lang="en-US" sz="1400" baseline="30000" dirty="0" smtClean="0">
                          <a:solidFill>
                            <a:srgbClr val="292934"/>
                          </a:solidFill>
                        </a:rPr>
                        <a:t>6</a:t>
                      </a:r>
                      <a:r>
                        <a:rPr lang="en-US" sz="1400" dirty="0" smtClean="0">
                          <a:solidFill>
                            <a:srgbClr val="292934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292934"/>
                        </a:solidFill>
                      </a:endParaRPr>
                    </a:p>
                  </a:txBody>
                  <a:tcPr anchor="ctr"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2014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ABC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14.5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ABC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ABCFF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Content Placeholder 15"/>
          <p:cNvSpPr txBox="1">
            <a:spLocks/>
          </p:cNvSpPr>
          <p:nvPr/>
        </p:nvSpPr>
        <p:spPr>
          <a:xfrm>
            <a:off x="5562600" y="838200"/>
            <a:ext cx="3581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" indent="0" algn="ctr">
              <a:spcBef>
                <a:spcPts val="400"/>
              </a:spcBef>
              <a:buFont typeface="Arial" pitchFamily="34" charset="0"/>
              <a:buNone/>
            </a:pPr>
            <a:r>
              <a:rPr lang="en-US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BES-I Dataset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1010266"/>
            <a:ext cx="5334000" cy="3561734"/>
            <a:chOff x="152400" y="1010266"/>
            <a:chExt cx="5334000" cy="3561734"/>
          </a:xfrm>
        </p:grpSpPr>
        <p:grpSp>
          <p:nvGrpSpPr>
            <p:cNvPr id="17" name="Group 148"/>
            <p:cNvGrpSpPr>
              <a:grpSpLocks noChangeAspect="1"/>
            </p:cNvGrpSpPr>
            <p:nvPr/>
          </p:nvGrpSpPr>
          <p:grpSpPr bwMode="auto">
            <a:xfrm>
              <a:off x="152400" y="1010266"/>
              <a:ext cx="5257800" cy="3561734"/>
              <a:chOff x="406402" y="660518"/>
              <a:chExt cx="8318498" cy="5752980"/>
            </a:xfrm>
          </p:grpSpPr>
          <p:pic>
            <p:nvPicPr>
              <p:cNvPr id="18" name="Picture 8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13" t="7838" r="9183" b="20509"/>
              <a:stretch>
                <a:fillRect/>
              </a:stretch>
            </p:blipFill>
            <p:spPr bwMode="auto">
              <a:xfrm>
                <a:off x="406402" y="660518"/>
                <a:ext cx="8318498" cy="5752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8"/>
              <p:cNvSpPr>
                <a:spLocks noChangeArrowheads="1"/>
              </p:cNvSpPr>
              <p:nvPr/>
            </p:nvSpPr>
            <p:spPr bwMode="auto">
              <a:xfrm>
                <a:off x="5155784" y="762900"/>
                <a:ext cx="1067033" cy="3921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D8D8D8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rPr>
                  <a:t>TPC</a:t>
                </a:r>
              </a:p>
            </p:txBody>
          </p:sp>
          <p:sp>
            <p:nvSpPr>
              <p:cNvPr id="20" name="Rounded Rectangle 19"/>
              <p:cNvSpPr>
                <a:spLocks noChangeArrowheads="1"/>
              </p:cNvSpPr>
              <p:nvPr/>
            </p:nvSpPr>
            <p:spPr bwMode="auto">
              <a:xfrm>
                <a:off x="2869286" y="762900"/>
                <a:ext cx="1067033" cy="3921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050" dirty="0">
                    <a:solidFill>
                      <a:srgbClr val="990000"/>
                    </a:solidFill>
                    <a:latin typeface="+mn-lt"/>
                    <a:ea typeface="+mn-ea"/>
                    <a:cs typeface="+mn-cs"/>
                  </a:rPr>
                  <a:t>MTD</a:t>
                </a:r>
              </a:p>
            </p:txBody>
          </p:sp>
          <p:cxnSp>
            <p:nvCxnSpPr>
              <p:cNvPr id="21" name="Straight Connector 20"/>
              <p:cNvCxnSpPr>
                <a:cxnSpLocks noChangeShapeType="1"/>
                <a:stCxn id="20" idx="2"/>
              </p:cNvCxnSpPr>
              <p:nvPr/>
            </p:nvCxnSpPr>
            <p:spPr bwMode="auto">
              <a:xfrm rot="5400000">
                <a:off x="3029218" y="1530762"/>
                <a:ext cx="749347" cy="2177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 type="oval" w="lg" len="lg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Rounded Rectangle 21"/>
              <p:cNvSpPr>
                <a:spLocks noChangeArrowheads="1"/>
              </p:cNvSpPr>
              <p:nvPr/>
            </p:nvSpPr>
            <p:spPr bwMode="auto">
              <a:xfrm>
                <a:off x="1728214" y="762900"/>
                <a:ext cx="1064857" cy="39209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D8D8D8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>
                  <a:defRPr/>
                </a:pPr>
                <a:r>
                  <a:rPr lang="en-US" sz="1050" dirty="0" smtClean="0">
                    <a:solidFill>
                      <a:srgbClr val="800000"/>
                    </a:solidFill>
                    <a:latin typeface="+mn-lt"/>
                    <a:ea typeface="+mn-ea"/>
                    <a:cs typeface="+mn-cs"/>
                  </a:rPr>
                  <a:t> Magnet</a:t>
                </a:r>
                <a:endParaRPr lang="en-US" sz="1050" dirty="0">
                  <a:solidFill>
                    <a:srgbClr val="8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3" name="Straight Connector 22"/>
              <p:cNvCxnSpPr>
                <a:cxnSpLocks noChangeShapeType="1"/>
                <a:stCxn id="22" idx="2"/>
              </p:cNvCxnSpPr>
              <p:nvPr/>
            </p:nvCxnSpPr>
            <p:spPr bwMode="auto">
              <a:xfrm rot="16200000" flipH="1">
                <a:off x="1682176" y="1732377"/>
                <a:ext cx="1879903" cy="725147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 type="oval" w="lg" len="lg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Rounded Rectangle 23"/>
              <p:cNvSpPr>
                <a:spLocks noChangeArrowheads="1"/>
              </p:cNvSpPr>
              <p:nvPr/>
            </p:nvSpPr>
            <p:spPr bwMode="auto">
              <a:xfrm>
                <a:off x="4012536" y="762900"/>
                <a:ext cx="1067033" cy="3921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D8D8D8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050" dirty="0">
                    <a:solidFill>
                      <a:srgbClr val="800000"/>
                    </a:solidFill>
                    <a:latin typeface="+mn-lt"/>
                    <a:ea typeface="+mn-ea"/>
                    <a:cs typeface="+mn-cs"/>
                  </a:rPr>
                  <a:t>BEMC</a:t>
                </a:r>
              </a:p>
            </p:txBody>
          </p:sp>
          <p:cxnSp>
            <p:nvCxnSpPr>
              <p:cNvPr id="25" name="Straight Connector 24"/>
              <p:cNvCxnSpPr>
                <a:cxnSpLocks noChangeShapeType="1"/>
                <a:stCxn id="24" idx="2"/>
              </p:cNvCxnSpPr>
              <p:nvPr/>
            </p:nvCxnSpPr>
            <p:spPr bwMode="auto">
              <a:xfrm rot="5400000">
                <a:off x="3770631" y="1536273"/>
                <a:ext cx="1156695" cy="394148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 type="oval" w="lg" len="lg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25"/>
              <p:cNvCxnSpPr>
                <a:cxnSpLocks noChangeShapeType="1"/>
                <a:stCxn id="19" idx="2"/>
              </p:cNvCxnSpPr>
              <p:nvPr/>
            </p:nvCxnSpPr>
            <p:spPr bwMode="auto">
              <a:xfrm rot="5400000">
                <a:off x="4373740" y="1542897"/>
                <a:ext cx="1703457" cy="927665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 type="oval" w="lg" len="lg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" name="Rounded Rectangle 26"/>
              <p:cNvSpPr>
                <a:spLocks noChangeArrowheads="1"/>
              </p:cNvSpPr>
              <p:nvPr/>
            </p:nvSpPr>
            <p:spPr bwMode="auto">
              <a:xfrm>
                <a:off x="7442283" y="762900"/>
                <a:ext cx="1067033" cy="3921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D8D8D8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rgbClr val="32B52D"/>
                    </a:solidFill>
                    <a:latin typeface="+mn-lt"/>
                    <a:ea typeface="+mn-ea"/>
                    <a:cs typeface="+mn-cs"/>
                  </a:rPr>
                  <a:t>BBC</a:t>
                </a:r>
              </a:p>
            </p:txBody>
          </p:sp>
          <p:sp>
            <p:nvSpPr>
              <p:cNvPr id="28" name="Rounded Rectangle 27"/>
              <p:cNvSpPr>
                <a:spLocks noChangeArrowheads="1"/>
              </p:cNvSpPr>
              <p:nvPr/>
            </p:nvSpPr>
            <p:spPr bwMode="auto">
              <a:xfrm>
                <a:off x="584966" y="762900"/>
                <a:ext cx="1067033" cy="3921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D8D8D8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050" dirty="0">
                    <a:solidFill>
                      <a:srgbClr val="800000"/>
                    </a:solidFill>
                    <a:latin typeface="+mn-lt"/>
                    <a:ea typeface="+mn-ea"/>
                    <a:cs typeface="+mn-cs"/>
                  </a:rPr>
                  <a:t>EEMC</a:t>
                </a:r>
              </a:p>
            </p:txBody>
          </p:sp>
          <p:cxnSp>
            <p:nvCxnSpPr>
              <p:cNvPr id="29" name="Straight Connector 28"/>
              <p:cNvCxnSpPr>
                <a:cxnSpLocks noChangeShapeType="1"/>
                <a:stCxn id="27" idx="2"/>
              </p:cNvCxnSpPr>
              <p:nvPr/>
            </p:nvCxnSpPr>
            <p:spPr bwMode="auto">
              <a:xfrm rot="5400000">
                <a:off x="6223513" y="1790168"/>
                <a:ext cx="2387454" cy="1117118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 type="oval" w="lg" len="lg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/>
              <p:cNvCxnSpPr>
                <a:cxnSpLocks noChangeShapeType="1"/>
                <a:stCxn id="28" idx="2"/>
              </p:cNvCxnSpPr>
              <p:nvPr/>
            </p:nvCxnSpPr>
            <p:spPr bwMode="auto">
              <a:xfrm rot="16200000" flipH="1">
                <a:off x="565118" y="1708364"/>
                <a:ext cx="1511764" cy="405037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 type="oval" w="lg" len="lg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" name="Rounded Rectangle 30"/>
              <p:cNvSpPr>
                <a:spLocks noChangeArrowheads="1"/>
              </p:cNvSpPr>
              <p:nvPr/>
            </p:nvSpPr>
            <p:spPr bwMode="auto">
              <a:xfrm>
                <a:off x="6299034" y="762900"/>
                <a:ext cx="1067033" cy="3921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D8D8D8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rPr>
                  <a:t>TOF</a:t>
                </a:r>
              </a:p>
            </p:txBody>
          </p:sp>
          <p:cxnSp>
            <p:nvCxnSpPr>
              <p:cNvPr id="32" name="Straight Connector 31"/>
              <p:cNvCxnSpPr>
                <a:cxnSpLocks noChangeShapeType="1"/>
                <a:stCxn id="31" idx="2"/>
              </p:cNvCxnSpPr>
              <p:nvPr/>
            </p:nvCxnSpPr>
            <p:spPr bwMode="auto">
              <a:xfrm rot="5400000">
                <a:off x="5251334" y="1187930"/>
                <a:ext cx="1614145" cy="1548285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 type="oval" w="lg" len="lg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Line 5"/>
              <p:cNvSpPr>
                <a:spLocks noChangeShapeType="1"/>
              </p:cNvSpPr>
              <p:nvPr/>
            </p:nvSpPr>
            <p:spPr bwMode="auto">
              <a:xfrm flipH="1">
                <a:off x="1079500" y="3276600"/>
                <a:ext cx="2654300" cy="1295400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 flipH="1">
                <a:off x="3086100" y="3416301"/>
                <a:ext cx="1016000" cy="2120900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502216" y="4420323"/>
                <a:ext cx="2621852" cy="1751381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ln>
                    <a:solidFill>
                      <a:srgbClr val="FF0000"/>
                    </a:solidFill>
                  </a:ln>
                  <a:noFill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3733801" y="3200456"/>
                <a:ext cx="381082" cy="304967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ln>
                    <a:solidFill>
                      <a:srgbClr val="FF0000"/>
                    </a:solidFill>
                  </a:ln>
                  <a:noFill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Rounded Rectangle 36"/>
              <p:cNvSpPr>
                <a:spLocks noChangeArrowheads="1"/>
              </p:cNvSpPr>
              <p:nvPr/>
            </p:nvSpPr>
            <p:spPr bwMode="auto">
              <a:xfrm>
                <a:off x="2666768" y="5929909"/>
                <a:ext cx="1067033" cy="39427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050" dirty="0">
                    <a:solidFill>
                      <a:srgbClr val="990000"/>
                    </a:solidFill>
                    <a:latin typeface="+mn-lt"/>
                    <a:ea typeface="+mn-ea"/>
                    <a:cs typeface="+mn-cs"/>
                  </a:rPr>
                  <a:t>HFT</a:t>
                </a:r>
              </a:p>
            </p:txBody>
          </p:sp>
          <p:cxnSp>
            <p:nvCxnSpPr>
              <p:cNvPr id="38" name="Straight Connector 37"/>
              <p:cNvCxnSpPr>
                <a:cxnSpLocks noChangeShapeType="1"/>
                <a:stCxn id="37" idx="1"/>
              </p:cNvCxnSpPr>
              <p:nvPr/>
            </p:nvCxnSpPr>
            <p:spPr bwMode="auto">
              <a:xfrm rot="10800000">
                <a:off x="1752169" y="5441962"/>
                <a:ext cx="914599" cy="686175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 type="oval" w="lg" len="lg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" name="TextBox 2"/>
            <p:cNvSpPr txBox="1"/>
            <p:nvPr/>
          </p:nvSpPr>
          <p:spPr>
            <a:xfrm>
              <a:off x="4250164" y="4356100"/>
              <a:ext cx="12362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/>
                  <a:cs typeface="Times New Roman"/>
                </a:rPr>
                <a:t>@ Maria &amp; Alex </a:t>
              </a:r>
              <a:r>
                <a:rPr lang="en-US" sz="800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/>
                  <a:cs typeface="Times New Roman"/>
                </a:rPr>
                <a:t>Schmah</a:t>
              </a:r>
              <a:endParaRPr lang="en-US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5029200" y="5659735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i="1" dirty="0" smtClean="0">
                <a:latin typeface="Times New Roman"/>
                <a:cs typeface="Times New Roman"/>
              </a:rPr>
              <a:t>M. Anderson et al., </a:t>
            </a:r>
            <a:r>
              <a:rPr lang="en-US" sz="1200" i="1" dirty="0" err="1" smtClean="0">
                <a:latin typeface="Times New Roman"/>
                <a:cs typeface="Times New Roman"/>
              </a:rPr>
              <a:t>Nucl</a:t>
            </a:r>
            <a:r>
              <a:rPr lang="en-US" sz="1200" i="1" dirty="0">
                <a:latin typeface="Times New Roman"/>
                <a:cs typeface="Times New Roman"/>
              </a:rPr>
              <a:t>. </a:t>
            </a:r>
            <a:r>
              <a:rPr lang="en-US" sz="1200" i="1" dirty="0" err="1">
                <a:latin typeface="Times New Roman"/>
                <a:cs typeface="Times New Roman"/>
              </a:rPr>
              <a:t>Instrum</a:t>
            </a:r>
            <a:r>
              <a:rPr lang="en-US" sz="1200" i="1" dirty="0">
                <a:latin typeface="Times New Roman"/>
                <a:cs typeface="Times New Roman"/>
              </a:rPr>
              <a:t>. Meth. A 499 (2003) </a:t>
            </a:r>
            <a:r>
              <a:rPr lang="en-US" sz="1200" i="1" dirty="0" smtClean="0">
                <a:latin typeface="Times New Roman"/>
                <a:cs typeface="Times New Roman"/>
              </a:rPr>
              <a:t>659</a:t>
            </a:r>
          </a:p>
          <a:p>
            <a:pPr marL="171450" indent="-171450">
              <a:buFont typeface="Arial"/>
              <a:buChar char="•"/>
            </a:pPr>
            <a:r>
              <a:rPr lang="en-US" sz="1200" i="1" dirty="0" smtClean="0">
                <a:latin typeface="Times New Roman"/>
                <a:cs typeface="Times New Roman"/>
              </a:rPr>
              <a:t>W. J. </a:t>
            </a:r>
            <a:r>
              <a:rPr lang="en-US" sz="1200" i="1" dirty="0" err="1" smtClean="0">
                <a:latin typeface="Times New Roman"/>
                <a:cs typeface="Times New Roman"/>
              </a:rPr>
              <a:t>Llope</a:t>
            </a:r>
            <a:r>
              <a:rPr lang="en-US" sz="1200" i="1" dirty="0" smtClean="0">
                <a:latin typeface="Times New Roman"/>
                <a:cs typeface="Times New Roman"/>
              </a:rPr>
              <a:t>., </a:t>
            </a:r>
            <a:r>
              <a:rPr lang="en-US" sz="1200" i="1" dirty="0" err="1" smtClean="0">
                <a:latin typeface="Times New Roman"/>
                <a:cs typeface="Times New Roman"/>
              </a:rPr>
              <a:t>Nucl</a:t>
            </a:r>
            <a:r>
              <a:rPr lang="en-US" sz="1200" i="1" dirty="0" smtClean="0">
                <a:latin typeface="Times New Roman"/>
                <a:cs typeface="Times New Roman"/>
              </a:rPr>
              <a:t>. </a:t>
            </a:r>
            <a:r>
              <a:rPr lang="en-US" sz="1200" i="1" dirty="0" err="1" smtClean="0">
                <a:latin typeface="Times New Roman"/>
                <a:cs typeface="Times New Roman"/>
              </a:rPr>
              <a:t>Instrum</a:t>
            </a:r>
            <a:r>
              <a:rPr lang="en-US" sz="1200" i="1" dirty="0" smtClean="0">
                <a:latin typeface="Times New Roman"/>
                <a:cs typeface="Times New Roman"/>
              </a:rPr>
              <a:t>. Meth</a:t>
            </a:r>
            <a:r>
              <a:rPr lang="en-US" sz="1200" i="1" dirty="0">
                <a:latin typeface="Times New Roman"/>
                <a:cs typeface="Times New Roman"/>
              </a:rPr>
              <a:t>. </a:t>
            </a:r>
            <a:r>
              <a:rPr lang="en-US" sz="1200" i="1" dirty="0" smtClean="0">
                <a:latin typeface="Times New Roman"/>
                <a:cs typeface="Times New Roman"/>
              </a:rPr>
              <a:t>A 661 </a:t>
            </a:r>
            <a:r>
              <a:rPr lang="en-US" sz="1200" i="1" dirty="0">
                <a:latin typeface="Times New Roman"/>
                <a:cs typeface="Times New Roman"/>
              </a:rPr>
              <a:t>(</a:t>
            </a:r>
            <a:r>
              <a:rPr lang="en-US" sz="1200" i="1" dirty="0" smtClean="0">
                <a:latin typeface="Times New Roman"/>
                <a:cs typeface="Times New Roman"/>
              </a:rPr>
              <a:t>2012) </a:t>
            </a:r>
            <a:r>
              <a:rPr lang="en-US" sz="1200" i="1" dirty="0">
                <a:latin typeface="Times New Roman"/>
                <a:cs typeface="Times New Roman"/>
              </a:rPr>
              <a:t>S110–</a:t>
            </a:r>
            <a:r>
              <a:rPr lang="en-US" sz="1200" i="1" dirty="0" smtClean="0">
                <a:latin typeface="Times New Roman"/>
                <a:cs typeface="Times New Roman"/>
              </a:rPr>
              <a:t>S113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9" y="914400"/>
            <a:ext cx="35814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Time Projection Chamber (TPC)</a:t>
            </a:r>
          </a:p>
          <a:p>
            <a:pPr marL="0" indent="0">
              <a:buNone/>
            </a:pP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7600" lvl="1" indent="0">
              <a:buClr>
                <a:schemeClr val="accent1"/>
              </a:buClr>
              <a:buNone/>
            </a:pPr>
            <a:endParaRPr lang="en-US" sz="1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indent="-219600">
              <a:buNone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Particle Identification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BD978BF-4903-458C-8986-5B723A8608B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087484"/>
              </p:ext>
            </p:extLst>
          </p:nvPr>
        </p:nvGraphicFramePr>
        <p:xfrm>
          <a:off x="3581400" y="1676400"/>
          <a:ext cx="1981200" cy="721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8" name="Equation" r:id="rId3" imgW="1358900" imgH="495300" progId="Equation.3">
                  <p:embed/>
                </p:oleObj>
              </mc:Choice>
              <mc:Fallback>
                <p:oleObj name="Equation" r:id="rId3" imgW="1358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76400"/>
                        <a:ext cx="1981200" cy="7215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89080"/>
              </p:ext>
            </p:extLst>
          </p:nvPr>
        </p:nvGraphicFramePr>
        <p:xfrm>
          <a:off x="3697288" y="4210050"/>
          <a:ext cx="17494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" name="Equation" r:id="rId5" imgW="1104900" imgH="469900" progId="Equation.3">
                  <p:embed/>
                </p:oleObj>
              </mc:Choice>
              <mc:Fallback>
                <p:oleObj name="Equation" r:id="rId5" imgW="1104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4210050"/>
                        <a:ext cx="17494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8959" y="3543300"/>
            <a:ext cx="221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Time Of Flight (TOF)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684578" y="5029200"/>
            <a:ext cx="1638690" cy="970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cs typeface="Times New Roman" pitchFamily="18" charset="0"/>
              </a:rPr>
              <a:t>p</a:t>
            </a:r>
            <a:r>
              <a:rPr lang="en-US" sz="1600" dirty="0" smtClean="0">
                <a:cs typeface="Times New Roman" pitchFamily="18" charset="0"/>
              </a:rPr>
              <a:t> = momentum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cs typeface="Times New Roman" pitchFamily="18" charset="0"/>
              </a:rPr>
              <a:t>t  = time of flight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cs typeface="Times New Roman" pitchFamily="18" charset="0"/>
              </a:rPr>
              <a:t>L = path length</a:t>
            </a:r>
            <a:endParaRPr lang="en-US" sz="1600" dirty="0">
              <a:cs typeface="Times New Roman" pitchFamily="18" charset="0"/>
            </a:endParaRPr>
          </a:p>
        </p:txBody>
      </p:sp>
      <p:pic>
        <p:nvPicPr>
          <p:cNvPr id="5" name="Picture 4" descr="cdedx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1290955"/>
            <a:ext cx="3120390" cy="2131695"/>
          </a:xfrm>
          <a:prstGeom prst="rect">
            <a:avLst/>
          </a:prstGeom>
        </p:spPr>
      </p:pic>
      <p:pic>
        <p:nvPicPr>
          <p:cNvPr id="8" name="Picture 7" descr="cm2sqp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36999"/>
            <a:ext cx="3048000" cy="2131696"/>
          </a:xfrm>
          <a:prstGeom prst="rect">
            <a:avLst/>
          </a:prstGeom>
        </p:spPr>
      </p:pic>
      <p:pic>
        <p:nvPicPr>
          <p:cNvPr id="9" name="Picture 8" descr="czpi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23" y="1210437"/>
            <a:ext cx="3206877" cy="2294763"/>
          </a:xfrm>
          <a:prstGeom prst="rect">
            <a:avLst/>
          </a:prstGeom>
        </p:spPr>
      </p:pic>
      <p:pic>
        <p:nvPicPr>
          <p:cNvPr id="10" name="Picture 9" descr="cm2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42055"/>
            <a:ext cx="3220085" cy="2353945"/>
          </a:xfrm>
          <a:prstGeom prst="rect">
            <a:avLst/>
          </a:prstGeom>
        </p:spPr>
      </p:pic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990600" y="3352800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00" i="1" dirty="0"/>
              <a:t>H. </a:t>
            </a:r>
            <a:r>
              <a:rPr lang="en-US" sz="1000" i="1" dirty="0" err="1"/>
              <a:t>Bichsel</a:t>
            </a:r>
            <a:r>
              <a:rPr lang="en-US" sz="1000" i="1" dirty="0"/>
              <a:t>, </a:t>
            </a:r>
            <a:r>
              <a:rPr lang="en-US" sz="1000" i="1" dirty="0" smtClean="0"/>
              <a:t>NIM </a:t>
            </a:r>
            <a:r>
              <a:rPr lang="en-US" sz="1000" i="1" dirty="0"/>
              <a:t>A.</a:t>
            </a:r>
            <a:r>
              <a:rPr lang="en-US" sz="1000" i="1" dirty="0" smtClean="0"/>
              <a:t> 562 </a:t>
            </a:r>
            <a:r>
              <a:rPr lang="en-US" sz="1000" i="1" dirty="0"/>
              <a:t>(2006) 154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0600" y="876300"/>
            <a:ext cx="2557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Au + Au √</a:t>
            </a:r>
            <a:r>
              <a:rPr lang="en-US" sz="1600" b="1" dirty="0" err="1" smtClean="0">
                <a:latin typeface="+mj-lt"/>
              </a:rPr>
              <a:t>s</a:t>
            </a:r>
            <a:r>
              <a:rPr lang="en-US" sz="1600" b="1" baseline="-25000" dirty="0" err="1" smtClean="0">
                <a:latin typeface="+mj-lt"/>
              </a:rPr>
              <a:t>NN</a:t>
            </a:r>
            <a:r>
              <a:rPr lang="en-US" sz="1600" b="1" dirty="0" smtClean="0">
                <a:latin typeface="+mj-lt"/>
              </a:rPr>
              <a:t> = 14.5 </a:t>
            </a:r>
            <a:r>
              <a:rPr lang="en-US" sz="1600" b="1" dirty="0" err="1" smtClean="0">
                <a:latin typeface="+mj-lt"/>
              </a:rPr>
              <a:t>GeV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573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667000"/>
            <a:ext cx="7239000" cy="9906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ea typeface="Lucida Grande"/>
              </a:rPr>
              <a:t>Identified particle production and freeze out properties</a:t>
            </a:r>
            <a:endParaRPr lang="en-US" sz="2400" baseline="30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5029200" y="6521450"/>
            <a:ext cx="4114800" cy="328613"/>
          </a:xfrm>
        </p:spPr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450"/>
            <a:ext cx="1066800" cy="328613"/>
          </a:xfrm>
        </p:spPr>
        <p:txBody>
          <a:bodyPr>
            <a:normAutofit/>
          </a:bodyPr>
          <a:lstStyle/>
          <a:p>
            <a:fld id="{E888F1F6-0EBD-42EA-B8EC-4A77BDC9AB1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4876800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See also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Talk of James Brandenburg Heavy flavors and Strangeness Monday, 11.15-11.35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287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522955" y="5685265"/>
            <a:ext cx="2098547" cy="68589"/>
            <a:chOff x="2619375" y="4927863"/>
            <a:chExt cx="1838324" cy="65887"/>
          </a:xfrm>
        </p:grpSpPr>
        <p:sp>
          <p:nvSpPr>
            <p:cNvPr id="17" name="Rectangle 16"/>
            <p:cNvSpPr/>
            <p:nvPr/>
          </p:nvSpPr>
          <p:spPr>
            <a:xfrm>
              <a:off x="4405654" y="4927863"/>
              <a:ext cx="52045" cy="62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19375" y="4930775"/>
              <a:ext cx="52045" cy="62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Momentum Spectra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57600"/>
            <a:ext cx="263525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6" y="1283640"/>
            <a:ext cx="2551233" cy="220886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0294" y="1061490"/>
            <a:ext cx="1230630" cy="23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Bose-</a:t>
            </a:r>
            <a:r>
              <a:rPr lang="en-US" sz="1000" dirty="0"/>
              <a:t>Einstein </a:t>
            </a:r>
            <a:r>
              <a:rPr lang="en-US" sz="1000" dirty="0" smtClean="0"/>
              <a:t>fit </a:t>
            </a:r>
            <a:endParaRPr lang="en-US" sz="1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70" y="1278090"/>
            <a:ext cx="2522982" cy="222710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653231" y="1049425"/>
            <a:ext cx="1520190" cy="23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(</a:t>
            </a:r>
            <a:r>
              <a:rPr lang="en-US" sz="1000" dirty="0" err="1" smtClean="0"/>
              <a:t>m</a:t>
            </a:r>
            <a:r>
              <a:rPr lang="en-US" sz="1000" baseline="-25000" dirty="0" err="1" smtClean="0"/>
              <a:t>T</a:t>
            </a:r>
            <a:r>
              <a:rPr lang="en-US" sz="1000" dirty="0" smtClean="0"/>
              <a:t>-m) Exponential fit</a:t>
            </a:r>
            <a:endParaRPr lang="en-US" sz="1000" dirty="0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88" y="1257362"/>
            <a:ext cx="2549540" cy="227192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559169" y="1041400"/>
            <a:ext cx="1596199" cy="24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Double Exponential fit </a:t>
            </a:r>
            <a:endParaRPr lang="en-US" sz="10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12617"/>
            <a:ext cx="2659105" cy="23749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64" y="3770213"/>
            <a:ext cx="2560271" cy="224958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552528" y="3546297"/>
            <a:ext cx="1632204" cy="276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Double Exponential fit 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29000" y="812800"/>
            <a:ext cx="2245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Au + Au √</a:t>
            </a:r>
            <a:r>
              <a:rPr lang="en-US" sz="1400" b="1" dirty="0" err="1" smtClean="0">
                <a:latin typeface="+mj-lt"/>
              </a:rPr>
              <a:t>s</a:t>
            </a:r>
            <a:r>
              <a:rPr lang="en-US" sz="1400" b="1" baseline="-25000" dirty="0" err="1" smtClean="0">
                <a:latin typeface="+mj-lt"/>
              </a:rPr>
              <a:t>NN</a:t>
            </a:r>
            <a:r>
              <a:rPr lang="en-US" sz="1400" b="1" dirty="0" smtClean="0">
                <a:latin typeface="+mj-lt"/>
              </a:rPr>
              <a:t> = 14.5 </a:t>
            </a:r>
            <a:r>
              <a:rPr lang="en-US" sz="1400" b="1" dirty="0" err="1" smtClean="0">
                <a:latin typeface="+mj-lt"/>
              </a:rPr>
              <a:t>GeV</a:t>
            </a:r>
            <a:endParaRPr lang="en-US" sz="1400" b="1" dirty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5800" y="3495497"/>
            <a:ext cx="16322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Boltzmann  fit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25596" y="3483044"/>
            <a:ext cx="1632204" cy="27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Boltzmann  fit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934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Freeze out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ontent Placeholder 15"/>
          <p:cNvSpPr txBox="1">
            <a:spLocks/>
          </p:cNvSpPr>
          <p:nvPr/>
        </p:nvSpPr>
        <p:spPr>
          <a:xfrm>
            <a:off x="152400" y="3886200"/>
            <a:ext cx="5943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1700" dirty="0" smtClean="0">
                <a:solidFill>
                  <a:srgbClr val="292934"/>
                </a:solidFill>
              </a:rPr>
              <a:t>New results for </a:t>
            </a:r>
            <a:r>
              <a:rPr lang="en-US" sz="1700" dirty="0" err="1" smtClean="0">
                <a:solidFill>
                  <a:srgbClr val="292934"/>
                </a:solidFill>
              </a:rPr>
              <a:t>Au+Au</a:t>
            </a:r>
            <a:r>
              <a:rPr lang="en-US" sz="1700" dirty="0" smtClean="0">
                <a:solidFill>
                  <a:srgbClr val="292934"/>
                </a:solidFill>
              </a:rPr>
              <a:t>, 14.5 </a:t>
            </a:r>
            <a:r>
              <a:rPr lang="en-US" sz="1700" dirty="0" err="1" smtClean="0">
                <a:solidFill>
                  <a:srgbClr val="292934"/>
                </a:solidFill>
              </a:rPr>
              <a:t>GeV</a:t>
            </a:r>
            <a:endParaRPr lang="en-US" sz="1700" dirty="0" smtClean="0">
              <a:solidFill>
                <a:srgbClr val="0000E6"/>
              </a:solidFill>
            </a:endParaRPr>
          </a:p>
          <a:p>
            <a:pPr marL="252000" indent="-2520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700" dirty="0" smtClean="0">
                <a:solidFill>
                  <a:srgbClr val="0000FF"/>
                </a:solidFill>
              </a:rPr>
              <a:t>Particles used in fit : </a:t>
            </a:r>
            <a:r>
              <a:rPr lang="en-US" sz="17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π, K, p, </a:t>
            </a:r>
            <a:r>
              <a:rPr lang="en-US" sz="17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Λ</a:t>
            </a:r>
            <a:r>
              <a:rPr lang="en-US" sz="17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sz="17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Ξ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smtClean="0">
                <a:solidFill>
                  <a:srgbClr val="0000FF"/>
                </a:solidFill>
              </a:rPr>
              <a:t>and their anti-particles.</a:t>
            </a:r>
          </a:p>
          <a:p>
            <a:pPr marL="252000" indent="-2520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700" dirty="0" err="1" smtClean="0">
                <a:solidFill>
                  <a:srgbClr val="0000FF"/>
                </a:solidFill>
              </a:rPr>
              <a:t>T</a:t>
            </a:r>
            <a:r>
              <a:rPr lang="en-US" sz="1700" baseline="-25000" dirty="0" err="1" smtClean="0">
                <a:solidFill>
                  <a:srgbClr val="0000FF"/>
                </a:solidFill>
              </a:rPr>
              <a:t>ch</a:t>
            </a:r>
            <a:r>
              <a:rPr lang="en-US" sz="1700" baseline="-25000" dirty="0" smtClean="0">
                <a:solidFill>
                  <a:srgbClr val="0000FF"/>
                </a:solidFill>
              </a:rPr>
              <a:t> </a:t>
            </a:r>
            <a:r>
              <a:rPr lang="en-US" sz="1700" dirty="0" smtClean="0">
                <a:solidFill>
                  <a:srgbClr val="0000FF"/>
                </a:solidFill>
              </a:rPr>
              <a:t>increases as </a:t>
            </a:r>
            <a:r>
              <a:rPr lang="en-US" sz="1700" dirty="0">
                <a:solidFill>
                  <a:srgbClr val="0000FF"/>
                </a:solidFill>
              </a:rPr>
              <a:t>collision energy </a:t>
            </a:r>
            <a:r>
              <a:rPr lang="en-US" sz="1700" dirty="0" smtClean="0">
                <a:solidFill>
                  <a:srgbClr val="0000FF"/>
                </a:solidFill>
              </a:rPr>
              <a:t>increases.</a:t>
            </a:r>
          </a:p>
          <a:p>
            <a:pPr marL="252000" indent="-2520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700" dirty="0" err="1" smtClean="0">
                <a:solidFill>
                  <a:srgbClr val="0000FF"/>
                </a:solidFill>
              </a:rPr>
              <a:t>μ</a:t>
            </a:r>
            <a:r>
              <a:rPr lang="en-US" sz="17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1700" dirty="0" smtClean="0">
                <a:solidFill>
                  <a:srgbClr val="0000FF"/>
                </a:solidFill>
              </a:rPr>
              <a:t> </a:t>
            </a:r>
            <a:r>
              <a:rPr lang="en-US" sz="1700" dirty="0">
                <a:solidFill>
                  <a:srgbClr val="0000FF"/>
                </a:solidFill>
              </a:rPr>
              <a:t>decreases with increase in collision energy</a:t>
            </a:r>
            <a:r>
              <a:rPr lang="en-US" sz="1700" dirty="0" smtClean="0">
                <a:solidFill>
                  <a:srgbClr val="0000FF"/>
                </a:solidFill>
              </a:rPr>
              <a:t>.</a:t>
            </a:r>
          </a:p>
          <a:p>
            <a:pPr marL="252000" indent="-2520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700" dirty="0" smtClean="0">
                <a:solidFill>
                  <a:srgbClr val="0000FF"/>
                </a:solidFill>
              </a:rPr>
              <a:t>Centrality dependence is observed for </a:t>
            </a:r>
            <a:r>
              <a:rPr lang="en-US" sz="1700" dirty="0" err="1" smtClean="0">
                <a:solidFill>
                  <a:srgbClr val="0000FF"/>
                </a:solidFill>
              </a:rPr>
              <a:t>μ</a:t>
            </a:r>
            <a:r>
              <a:rPr lang="en-US" sz="17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1700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42162"/>
            <a:ext cx="2809103" cy="213283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62" y="1035050"/>
            <a:ext cx="2873366" cy="216535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6822" y="1028700"/>
            <a:ext cx="2854978" cy="2305050"/>
            <a:chOff x="116822" y="1028700"/>
            <a:chExt cx="2690404" cy="2095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22" y="1039876"/>
              <a:ext cx="2690404" cy="208432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27814" y="1028700"/>
              <a:ext cx="4541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cs typeface="Helvetica"/>
                </a:rPr>
                <a:t>0-5%</a:t>
              </a:r>
              <a:endParaRPr lang="en-US" sz="900" dirty="0">
                <a:cs typeface="Helvetica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35" y="3440137"/>
            <a:ext cx="2933065" cy="2314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77000" y="3200400"/>
            <a:ext cx="2667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i="1" dirty="0" smtClean="0">
                <a:latin typeface="Times New Roman"/>
                <a:cs typeface="Times New Roman"/>
              </a:rPr>
              <a:t>STAR, SQM 2013, </a:t>
            </a:r>
            <a:r>
              <a:rPr lang="de-DE" sz="1000" i="1" dirty="0" err="1" smtClean="0">
                <a:latin typeface="Times New Roman"/>
                <a:cs typeface="Times New Roman"/>
              </a:rPr>
              <a:t>Brimingham</a:t>
            </a:r>
            <a:r>
              <a:rPr lang="de-DE" sz="1000" i="1" dirty="0" smtClean="0">
                <a:latin typeface="Times New Roman"/>
                <a:cs typeface="Times New Roman"/>
              </a:rPr>
              <a:t>, UK</a:t>
            </a:r>
            <a:endParaRPr lang="en-US" sz="1000" i="1" dirty="0"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3429000"/>
            <a:ext cx="480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00" i="1" dirty="0" smtClean="0"/>
              <a:t>S. Wheaton &amp; </a:t>
            </a:r>
            <a:r>
              <a:rPr lang="en-US" sz="1000" i="1" dirty="0" err="1"/>
              <a:t>C</a:t>
            </a:r>
            <a:r>
              <a:rPr lang="en-US" sz="1000" i="1" dirty="0" err="1" smtClean="0"/>
              <a:t>leymans</a:t>
            </a:r>
            <a:r>
              <a:rPr lang="en-US" sz="1000" i="1" dirty="0" smtClean="0"/>
              <a:t>, </a:t>
            </a:r>
            <a:r>
              <a:rPr lang="en-US" sz="1000" i="1" dirty="0" err="1" smtClean="0"/>
              <a:t>Comput</a:t>
            </a:r>
            <a:r>
              <a:rPr lang="en-US" sz="1000" i="1" dirty="0" smtClean="0"/>
              <a:t>. Phys. </a:t>
            </a:r>
            <a:r>
              <a:rPr lang="en-US" sz="1000" i="1" dirty="0" err="1" smtClean="0"/>
              <a:t>Commun</a:t>
            </a:r>
            <a:r>
              <a:rPr lang="en-US" sz="1000" i="1" dirty="0" smtClean="0"/>
              <a:t>., </a:t>
            </a:r>
            <a:r>
              <a:rPr lang="en-US" sz="1000" b="1" i="1" dirty="0" smtClean="0"/>
              <a:t>180</a:t>
            </a:r>
            <a:r>
              <a:rPr lang="en-US" sz="1000" i="1" dirty="0" smtClean="0"/>
              <a:t>, 84-109 (2009)</a:t>
            </a:r>
            <a:endParaRPr lang="en-US" sz="1000" i="1" dirty="0"/>
          </a:p>
        </p:txBody>
      </p:sp>
      <p:grpSp>
        <p:nvGrpSpPr>
          <p:cNvPr id="18" name="Group 17"/>
          <p:cNvGrpSpPr/>
          <p:nvPr/>
        </p:nvGrpSpPr>
        <p:grpSpPr>
          <a:xfrm rot="16200000">
            <a:off x="-390937" y="2524537"/>
            <a:ext cx="1295400" cy="361125"/>
            <a:chOff x="3428998" y="3292196"/>
            <a:chExt cx="3047999" cy="361125"/>
          </a:xfrm>
        </p:grpSpPr>
        <p:sp>
          <p:nvSpPr>
            <p:cNvPr id="6" name="TextBox 5"/>
            <p:cNvSpPr txBox="1"/>
            <p:nvPr/>
          </p:nvSpPr>
          <p:spPr>
            <a:xfrm>
              <a:off x="3428998" y="3292196"/>
              <a:ext cx="3047999" cy="3611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800" b="1" dirty="0" smtClean="0"/>
                <a:t>(</a:t>
              </a:r>
              <a:r>
                <a:rPr lang="en-US" sz="800" b="1" dirty="0" err="1" smtClean="0"/>
                <a:t>Yield</a:t>
              </a:r>
              <a:r>
                <a:rPr lang="en-US" sz="800" b="1" baseline="-25000" dirty="0" err="1" smtClean="0"/>
                <a:t>Model</a:t>
              </a:r>
              <a:r>
                <a:rPr lang="en-US" sz="800" b="1" dirty="0" smtClean="0"/>
                <a:t> – </a:t>
              </a:r>
              <a:r>
                <a:rPr lang="en-US" sz="800" b="1" dirty="0" err="1" smtClean="0"/>
                <a:t>Yield</a:t>
              </a:r>
              <a:r>
                <a:rPr lang="en-US" sz="800" b="1" baseline="-25000" dirty="0" err="1" smtClean="0"/>
                <a:t>Data</a:t>
              </a:r>
              <a:r>
                <a:rPr lang="en-US" sz="800" b="1" dirty="0" smtClean="0"/>
                <a:t>) </a:t>
              </a:r>
            </a:p>
            <a:p>
              <a:pPr algn="ctr">
                <a:lnSpc>
                  <a:spcPct val="110000"/>
                </a:lnSpc>
              </a:pPr>
              <a:r>
                <a:rPr lang="en-US" sz="800" b="1" dirty="0" smtClean="0"/>
                <a:t> </a:t>
              </a:r>
              <a:r>
                <a:rPr lang="en-US" sz="800" b="1" dirty="0" err="1" smtClean="0"/>
                <a:t>Error</a:t>
              </a:r>
              <a:r>
                <a:rPr lang="en-US" sz="800" b="1" baseline="-25000" dirty="0" err="1" smtClean="0"/>
                <a:t>Data</a:t>
              </a:r>
              <a:endParaRPr lang="en-US" sz="800" b="1" baseline="-250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733798" y="3492501"/>
              <a:ext cx="23621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715000" y="570230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en-US" sz="1000" i="1" dirty="0">
                <a:cs typeface="Times New Roman"/>
              </a:rPr>
              <a:t>J. </a:t>
            </a:r>
            <a:r>
              <a:rPr lang="en-US" sz="1000" i="1" dirty="0" err="1" smtClean="0">
                <a:cs typeface="Times New Roman"/>
              </a:rPr>
              <a:t>Cleymans</a:t>
            </a:r>
            <a:r>
              <a:rPr lang="en-US" sz="1000" i="1" dirty="0">
                <a:cs typeface="Times New Roman"/>
              </a:rPr>
              <a:t> </a:t>
            </a:r>
            <a:r>
              <a:rPr lang="en-US" sz="1000" i="1" dirty="0" smtClean="0">
                <a:cs typeface="Times New Roman"/>
              </a:rPr>
              <a:t>et al. Phys</a:t>
            </a:r>
            <a:r>
              <a:rPr lang="en-US" sz="1000" i="1" dirty="0">
                <a:cs typeface="Times New Roman"/>
              </a:rPr>
              <a:t>. Rev. C 73, 034905 (2006</a:t>
            </a:r>
            <a:r>
              <a:rPr lang="en-US" sz="1000" i="1" dirty="0" smtClean="0">
                <a:cs typeface="Times New Roman"/>
              </a:rPr>
              <a:t>)</a:t>
            </a:r>
          </a:p>
          <a:p>
            <a:pPr marL="171450" indent="-171450" algn="just">
              <a:buFont typeface="Arial"/>
              <a:buChar char="•"/>
            </a:pPr>
            <a:r>
              <a:rPr lang="en-US" sz="1000" i="1" dirty="0"/>
              <a:t>A. </a:t>
            </a:r>
            <a:r>
              <a:rPr lang="en-US" sz="1000" i="1" dirty="0" err="1" smtClean="0"/>
              <a:t>Andronic</a:t>
            </a:r>
            <a:r>
              <a:rPr lang="en-US" sz="1000" i="1" dirty="0"/>
              <a:t> </a:t>
            </a:r>
            <a:r>
              <a:rPr lang="en-US" sz="1000" i="1" dirty="0" smtClean="0"/>
              <a:t>et al. </a:t>
            </a:r>
            <a:r>
              <a:rPr lang="en-US" sz="1000" i="1" dirty="0" err="1" smtClean="0"/>
              <a:t>Nucl</a:t>
            </a:r>
            <a:r>
              <a:rPr lang="en-US" sz="1000" i="1" dirty="0" smtClean="0"/>
              <a:t>. Phys. A 834, 237C (2010)</a:t>
            </a:r>
            <a:endParaRPr lang="en-US" sz="1000" i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055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Freeze out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78BF-4903-458C-8986-5B723A8608B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Content Placeholder 15"/>
          <p:cNvSpPr txBox="1">
            <a:spLocks/>
          </p:cNvSpPr>
          <p:nvPr/>
        </p:nvSpPr>
        <p:spPr>
          <a:xfrm>
            <a:off x="1219200" y="889000"/>
            <a:ext cx="1676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1400" dirty="0" smtClean="0">
                <a:solidFill>
                  <a:srgbClr val="0000E6"/>
                </a:solidFill>
              </a:rPr>
              <a:t>Blast-Wave Fit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08" y="1237949"/>
            <a:ext cx="2818624" cy="2141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19" y="1236980"/>
            <a:ext cx="2819521" cy="2131695"/>
          </a:xfrm>
          <a:prstGeom prst="rect">
            <a:avLst/>
          </a:prstGeom>
        </p:spPr>
      </p:pic>
      <p:sp>
        <p:nvSpPr>
          <p:cNvPr id="12" name="Content Placeholder 15"/>
          <p:cNvSpPr txBox="1">
            <a:spLocks/>
          </p:cNvSpPr>
          <p:nvPr/>
        </p:nvSpPr>
        <p:spPr>
          <a:xfrm>
            <a:off x="152400" y="3886200"/>
            <a:ext cx="57912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sz="1800" dirty="0" smtClean="0">
                <a:solidFill>
                  <a:srgbClr val="292934"/>
                </a:solidFill>
              </a:rPr>
              <a:t>New results for </a:t>
            </a:r>
            <a:r>
              <a:rPr lang="en-US" sz="1800" dirty="0" err="1" smtClean="0">
                <a:solidFill>
                  <a:srgbClr val="292934"/>
                </a:solidFill>
              </a:rPr>
              <a:t>Au+Au</a:t>
            </a:r>
            <a:r>
              <a:rPr lang="en-US" sz="1800" dirty="0" smtClean="0">
                <a:solidFill>
                  <a:srgbClr val="292934"/>
                </a:solidFill>
              </a:rPr>
              <a:t> 14.5 </a:t>
            </a:r>
            <a:r>
              <a:rPr lang="en-US" sz="1800" dirty="0" err="1" smtClean="0">
                <a:solidFill>
                  <a:srgbClr val="292934"/>
                </a:solidFill>
              </a:rPr>
              <a:t>GeV</a:t>
            </a:r>
            <a:r>
              <a:rPr lang="en-US" sz="1800" dirty="0" smtClean="0">
                <a:solidFill>
                  <a:srgbClr val="292934"/>
                </a:solidFill>
              </a:rPr>
              <a:t> data</a:t>
            </a:r>
          </a:p>
          <a:p>
            <a:pPr marL="252000" indent="-252000" algn="just">
              <a:lnSpc>
                <a:spcPct val="150000"/>
              </a:lnSpc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rgbClr val="0000E6"/>
                </a:solidFill>
              </a:rPr>
              <a:t>&lt;β&gt; decreases from </a:t>
            </a:r>
            <a:r>
              <a:rPr lang="en-US" sz="1800" dirty="0">
                <a:solidFill>
                  <a:srgbClr val="0000E6"/>
                </a:solidFill>
              </a:rPr>
              <a:t>central to peripheral </a:t>
            </a:r>
            <a:r>
              <a:rPr lang="en-US" sz="1800" dirty="0" smtClean="0">
                <a:solidFill>
                  <a:srgbClr val="0000E6"/>
                </a:solidFill>
              </a:rPr>
              <a:t>collisions. </a:t>
            </a:r>
          </a:p>
          <a:p>
            <a:pPr marL="252000" indent="-252000" algn="just">
              <a:lnSpc>
                <a:spcPct val="150000"/>
              </a:lnSpc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err="1" smtClean="0">
                <a:solidFill>
                  <a:srgbClr val="0000E6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0000E6"/>
                </a:solidFill>
              </a:rPr>
              <a:t>kin</a:t>
            </a:r>
            <a:r>
              <a:rPr lang="en-US" sz="1800" dirty="0" smtClean="0">
                <a:solidFill>
                  <a:srgbClr val="0000E6"/>
                </a:solidFill>
              </a:rPr>
              <a:t> </a:t>
            </a:r>
            <a:r>
              <a:rPr lang="en-US" sz="1800" dirty="0">
                <a:solidFill>
                  <a:srgbClr val="0000E6"/>
                </a:solidFill>
              </a:rPr>
              <a:t>increases from central to peripheral </a:t>
            </a:r>
            <a:r>
              <a:rPr lang="en-US" sz="1800" dirty="0" smtClean="0">
                <a:solidFill>
                  <a:srgbClr val="0000E6"/>
                </a:solidFill>
              </a:rPr>
              <a:t>collisions.</a:t>
            </a:r>
            <a:endParaRPr lang="en-US" sz="1800" dirty="0">
              <a:solidFill>
                <a:srgbClr val="0000E6"/>
              </a:solidFill>
            </a:endParaRPr>
          </a:p>
          <a:p>
            <a:pPr marL="252000" indent="-252000" algn="just">
              <a:lnSpc>
                <a:spcPct val="150000"/>
              </a:lnSpc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rgbClr val="0000E6"/>
                </a:solidFill>
              </a:rPr>
              <a:t>An anti</a:t>
            </a:r>
            <a:r>
              <a:rPr lang="en-US" sz="1800" dirty="0">
                <a:solidFill>
                  <a:srgbClr val="0000E6"/>
                </a:solidFill>
              </a:rPr>
              <a:t>-correlation </a:t>
            </a:r>
            <a:r>
              <a:rPr lang="en-US" sz="1800" dirty="0" smtClean="0">
                <a:solidFill>
                  <a:srgbClr val="0000E6"/>
                </a:solidFill>
              </a:rPr>
              <a:t>observed between </a:t>
            </a:r>
            <a:r>
              <a:rPr lang="en-US" sz="1800" dirty="0" err="1" smtClean="0">
                <a:solidFill>
                  <a:srgbClr val="0000E6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0000E6"/>
                </a:solidFill>
              </a:rPr>
              <a:t>kin</a:t>
            </a:r>
            <a:r>
              <a:rPr lang="en-US" sz="1800" dirty="0" smtClean="0">
                <a:solidFill>
                  <a:srgbClr val="0000E6"/>
                </a:solidFill>
              </a:rPr>
              <a:t> and </a:t>
            </a:r>
            <a:r>
              <a:rPr lang="en-US" sz="1800" dirty="0">
                <a:solidFill>
                  <a:srgbClr val="0000E6"/>
                </a:solidFill>
              </a:rPr>
              <a:t>&lt;</a:t>
            </a:r>
            <a:r>
              <a:rPr lang="en-US" sz="1800" dirty="0" smtClean="0">
                <a:solidFill>
                  <a:srgbClr val="0000E6"/>
                </a:solidFill>
              </a:rPr>
              <a:t>β&gt;.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2200" y="3162300"/>
            <a:ext cx="7491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Peripheral</a:t>
            </a:r>
            <a:endParaRPr lang="en-US" sz="9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3162300"/>
            <a:ext cx="582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Central</a:t>
            </a:r>
            <a:endParaRPr lang="en-US" sz="9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6" y="1236879"/>
            <a:ext cx="2915798" cy="2204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028" y="1234301"/>
            <a:ext cx="1233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Helvetica"/>
                <a:cs typeface="Helvetica"/>
              </a:rPr>
              <a:t>Centrality 0-5%</a:t>
            </a:r>
            <a:endParaRPr lang="en-US" sz="1100" b="1" dirty="0"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5842001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>
                <a:latin typeface="Times New Roman"/>
                <a:cs typeface="Times New Roman"/>
              </a:rPr>
              <a:t>STAR, </a:t>
            </a:r>
            <a:r>
              <a:rPr lang="de-DE" sz="1200" i="1" dirty="0" smtClean="0">
                <a:latin typeface="Times New Roman"/>
                <a:cs typeface="Times New Roman"/>
              </a:rPr>
              <a:t>QM 2014,</a:t>
            </a:r>
            <a:r>
              <a:rPr lang="de-DE" sz="1200" i="1" dirty="0">
                <a:latin typeface="Times New Roman"/>
                <a:cs typeface="Times New Roman"/>
              </a:rPr>
              <a:t> </a:t>
            </a:r>
            <a:r>
              <a:rPr lang="de-DE" sz="1200" i="1" dirty="0" smtClean="0">
                <a:latin typeface="Times New Roman"/>
                <a:cs typeface="Times New Roman"/>
              </a:rPr>
              <a:t>Darmstadt, Germany 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3385979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00" i="1" dirty="0" smtClean="0"/>
              <a:t>E. </a:t>
            </a:r>
            <a:r>
              <a:rPr lang="en-US" sz="1000" i="1" dirty="0" err="1" smtClean="0"/>
              <a:t>Schnedermann</a:t>
            </a:r>
            <a:r>
              <a:rPr lang="en-US" sz="1000" i="1" dirty="0" smtClean="0"/>
              <a:t>, J. </a:t>
            </a:r>
            <a:r>
              <a:rPr lang="en-US" sz="1000" i="1" dirty="0" err="1" smtClean="0"/>
              <a:t>Sollfrank</a:t>
            </a:r>
            <a:r>
              <a:rPr lang="en-US" sz="1000" i="1" dirty="0" smtClean="0"/>
              <a:t>, and U. W. Heinz, Phys. Rev. C 48, 2462 (1993). </a:t>
            </a:r>
            <a:endParaRPr lang="en-US" sz="1000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5886431" y="3530600"/>
            <a:ext cx="3111537" cy="2356794"/>
            <a:chOff x="5886431" y="3530600"/>
            <a:chExt cx="3111537" cy="23567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431" y="3530600"/>
              <a:ext cx="3111537" cy="235679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115300" y="4737100"/>
              <a:ext cx="5823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Central</a:t>
              </a:r>
              <a:endParaRPr lang="en-US" sz="9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42220" y="3810000"/>
              <a:ext cx="7491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Peripheral</a:t>
              </a:r>
              <a:endParaRPr lang="en-US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7124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667000"/>
            <a:ext cx="7239000" cy="6096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ea typeface="Lucida Grande"/>
              </a:rPr>
              <a:t>Elliptic flow (v</a:t>
            </a:r>
            <a:r>
              <a:rPr lang="en-US" sz="2400" baseline="-25000" dirty="0" smtClean="0">
                <a:ea typeface="Lucida Grande"/>
              </a:rPr>
              <a:t>2</a:t>
            </a:r>
            <a:r>
              <a:rPr lang="en-US" sz="2400" dirty="0" smtClean="0">
                <a:ea typeface="Lucida Grande"/>
              </a:rPr>
              <a:t>) of Identified hadrons</a:t>
            </a:r>
            <a:endParaRPr lang="en-US" sz="2400" baseline="30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5029200" y="6521450"/>
            <a:ext cx="4114800" cy="328613"/>
          </a:xfrm>
        </p:spPr>
        <p:txBody>
          <a:bodyPr/>
          <a:lstStyle/>
          <a:p>
            <a:r>
              <a:rPr lang="en-US" smtClean="0"/>
              <a:t>Vipul Bairathi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450"/>
            <a:ext cx="1066800" cy="328613"/>
          </a:xfrm>
        </p:spPr>
        <p:txBody>
          <a:bodyPr>
            <a:normAutofit/>
          </a:bodyPr>
          <a:lstStyle/>
          <a:p>
            <a:fld id="{E888F1F6-0EBD-42EA-B8EC-4A77BDC9AB1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1" y="4648200"/>
            <a:ext cx="5562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See also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Talk of Liao Song, Session: Correlations and fluctuations    Tuesday, 14.40-15.00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Poster </a:t>
            </a:r>
            <a:r>
              <a:rPr lang="en-US" sz="1600" dirty="0" smtClean="0"/>
              <a:t>by </a:t>
            </a:r>
            <a:r>
              <a:rPr lang="en-US" sz="1600" dirty="0" err="1" smtClean="0"/>
              <a:t>Shusu</a:t>
            </a:r>
            <a:r>
              <a:rPr lang="en-US" sz="1600" dirty="0" smtClean="0"/>
              <a:t> Shi, Board</a:t>
            </a:r>
            <a:r>
              <a:rPr lang="en-US" sz="1600" dirty="0"/>
              <a:t>: 0833 / </a:t>
            </a:r>
            <a:r>
              <a:rPr lang="en-US" sz="1600" dirty="0" smtClean="0"/>
              <a:t>351, </a:t>
            </a:r>
          </a:p>
          <a:p>
            <a:r>
              <a:rPr lang="en-US" sz="1600" dirty="0" smtClean="0"/>
              <a:t>     Tuesday, 16.30-18.30</a:t>
            </a:r>
          </a:p>
        </p:txBody>
      </p:sp>
    </p:spTree>
    <p:extLst>
      <p:ext uri="{BB962C8B-B14F-4D97-AF65-F5344CB8AC3E}">
        <p14:creationId xmlns:p14="http://schemas.microsoft.com/office/powerpoint/2010/main" val="418151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24358</TotalTime>
  <Words>1499</Words>
  <Application>Microsoft Macintosh PowerPoint</Application>
  <PresentationFormat>On-screen Show (4:3)</PresentationFormat>
  <Paragraphs>280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Clarity</vt:lpstr>
      <vt:lpstr>Equation</vt:lpstr>
      <vt:lpstr>Document</vt:lpstr>
      <vt:lpstr>Bulk properties of the system formed in Au+Au  collisions at √sNN = 14.5 GeV using the  STAR detector at RHIC</vt:lpstr>
      <vt:lpstr>Motivation: RHIC BES Program</vt:lpstr>
      <vt:lpstr>STAR Experiment at RHIC</vt:lpstr>
      <vt:lpstr>Particle Identification</vt:lpstr>
      <vt:lpstr>Identified particle production and freeze out properties</vt:lpstr>
      <vt:lpstr>Transverse Momentum Spectra</vt:lpstr>
      <vt:lpstr>Chemical Freeze out</vt:lpstr>
      <vt:lpstr>Kinetic Freeze out</vt:lpstr>
      <vt:lpstr>Elliptic flow (v2) of Identified hadrons</vt:lpstr>
      <vt:lpstr>Elliptic Flow (v2)</vt:lpstr>
      <vt:lpstr>v2  measurement</vt:lpstr>
      <vt:lpstr>v2  measurement</vt:lpstr>
      <vt:lpstr>v2 of Particles and Antiparticles </vt:lpstr>
      <vt:lpstr>Centrality dependence</vt:lpstr>
      <vt:lpstr>Summary</vt:lpstr>
      <vt:lpstr>BackUp</vt:lpstr>
      <vt:lpstr>PowerPoint Presentation</vt:lpstr>
      <vt:lpstr>PowerPoint Presentation</vt:lpstr>
      <vt:lpstr>Comparison with BES energies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Azimuthal Anisotropy of Phi-Meson at U-U Collisions at √SNN =193 GeV</dc:title>
  <dc:creator>7</dc:creator>
  <cp:lastModifiedBy>Vipul bairathi</cp:lastModifiedBy>
  <cp:revision>4719</cp:revision>
  <dcterms:created xsi:type="dcterms:W3CDTF">2014-08-16T14:54:44Z</dcterms:created>
  <dcterms:modified xsi:type="dcterms:W3CDTF">2015-09-30T03:55:20Z</dcterms:modified>
</cp:coreProperties>
</file>