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67275" cy="4279423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506413" indent="-49213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014413" indent="-100013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520825" indent="-149225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28825" indent="-200025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FFCC"/>
    <a:srgbClr val="FFFF99"/>
    <a:srgbClr val="DDDDDD"/>
    <a:srgbClr val="C0C0C0"/>
    <a:srgbClr val="33CCCC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76" y="-5136"/>
      </p:cViewPr>
      <p:guideLst>
        <p:guide orient="horz" pos="13479"/>
        <p:guide pos="9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875F38-3CBD-40D5-94F5-B26CFB89954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7634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-106" charset="0"/>
        <a:ea typeface="SimSun" panose="02010600030101010101" pitchFamily="2" charset="-122"/>
        <a:cs typeface="宋体" pitchFamily="-106" charset="-122"/>
      </a:defRPr>
    </a:lvl1pPr>
    <a:lvl2pPr marL="5064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-106" charset="0"/>
        <a:ea typeface="SimSun" panose="02010600030101010101" pitchFamily="2" charset="-122"/>
        <a:cs typeface="宋体" pitchFamily="-106" charset="-122"/>
      </a:defRPr>
    </a:lvl2pPr>
    <a:lvl3pPr marL="10144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-106" charset="0"/>
        <a:ea typeface="SimSun" panose="02010600030101010101" pitchFamily="2" charset="-122"/>
        <a:cs typeface="宋体" pitchFamily="-106" charset="-122"/>
      </a:defRPr>
    </a:lvl3pPr>
    <a:lvl4pPr marL="15208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-106" charset="0"/>
        <a:ea typeface="SimSun" panose="02010600030101010101" pitchFamily="2" charset="-122"/>
        <a:cs typeface="宋体" pitchFamily="-106" charset="-122"/>
      </a:defRPr>
    </a:lvl4pPr>
    <a:lvl5pPr marL="20288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-106" charset="0"/>
        <a:ea typeface="SimSun" panose="02010600030101010101" pitchFamily="2" charset="-122"/>
        <a:cs typeface="宋体" pitchFamily="-106" charset="-122"/>
      </a:defRPr>
    </a:lvl5pPr>
    <a:lvl6pPr marL="2536774" algn="l" defTabSz="5073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4129" algn="l" defTabSz="5073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1484" algn="l" defTabSz="5073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58839" algn="l" defTabSz="5073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34E11EE5-F8B0-4A5E-8638-046BC0D3F3F4}" type="slidenum">
              <a:rPr lang="en-US" altLang="zh-CN" sz="1200"/>
              <a:pPr eaLnBrk="1" hangingPunct="1"/>
              <a:t>1</a:t>
            </a:fld>
            <a:endParaRPr lang="en-US" altLang="zh-CN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5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389" y="13293332"/>
            <a:ext cx="25728497" cy="91736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421" y="24250068"/>
            <a:ext cx="21186436" cy="10936305"/>
          </a:xfrm>
        </p:spPr>
        <p:txBody>
          <a:bodyPr/>
          <a:lstStyle>
            <a:lvl1pPr marL="0" indent="0" algn="ctr">
              <a:buNone/>
              <a:defRPr/>
            </a:lvl1pPr>
            <a:lvl2pPr marL="507355" indent="0" algn="ctr">
              <a:buNone/>
              <a:defRPr/>
            </a:lvl2pPr>
            <a:lvl3pPr marL="1014710" indent="0" algn="ctr">
              <a:buNone/>
              <a:defRPr/>
            </a:lvl3pPr>
            <a:lvl4pPr marL="1522065" indent="0" algn="ctr">
              <a:buNone/>
              <a:defRPr/>
            </a:lvl4pPr>
            <a:lvl5pPr marL="2029419" indent="0" algn="ctr">
              <a:buNone/>
              <a:defRPr/>
            </a:lvl5pPr>
            <a:lvl6pPr marL="2536774" indent="0" algn="ctr">
              <a:buNone/>
              <a:defRPr/>
            </a:lvl6pPr>
            <a:lvl7pPr marL="3044129" indent="0" algn="ctr">
              <a:buNone/>
              <a:defRPr/>
            </a:lvl7pPr>
            <a:lvl8pPr marL="3551484" indent="0" algn="ctr">
              <a:buNone/>
              <a:defRPr/>
            </a:lvl8pPr>
            <a:lvl9pPr marL="40588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A3ADD-4D15-4FED-B47A-916184686C2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239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7A493-C5EC-4B87-AFC4-93EA1AE913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569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5089" y="1714370"/>
            <a:ext cx="6809809" cy="365144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379" y="1714370"/>
            <a:ext cx="20275067" cy="365144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8ACEA-A3E9-40E0-AD8C-12DC089880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257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AF1D8-9456-4B13-B06D-AE9A2A02B22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77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5" y="27498642"/>
            <a:ext cx="25726856" cy="849941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5" y="18137402"/>
            <a:ext cx="25726856" cy="9361240"/>
          </a:xfrm>
        </p:spPr>
        <p:txBody>
          <a:bodyPr anchor="b"/>
          <a:lstStyle>
            <a:lvl1pPr marL="0" indent="0">
              <a:buNone/>
              <a:defRPr sz="2200"/>
            </a:lvl1pPr>
            <a:lvl2pPr marL="507355" indent="0">
              <a:buNone/>
              <a:defRPr sz="2000"/>
            </a:lvl2pPr>
            <a:lvl3pPr marL="1014710" indent="0">
              <a:buNone/>
              <a:defRPr sz="1800"/>
            </a:lvl3pPr>
            <a:lvl4pPr marL="1522065" indent="0">
              <a:buNone/>
              <a:defRPr sz="1600"/>
            </a:lvl4pPr>
            <a:lvl5pPr marL="2029419" indent="0">
              <a:buNone/>
              <a:defRPr sz="1600"/>
            </a:lvl5pPr>
            <a:lvl6pPr marL="2536774" indent="0">
              <a:buNone/>
              <a:defRPr sz="1600"/>
            </a:lvl6pPr>
            <a:lvl7pPr marL="3044129" indent="0">
              <a:buNone/>
              <a:defRPr sz="1600"/>
            </a:lvl7pPr>
            <a:lvl8pPr marL="3551484" indent="0">
              <a:buNone/>
              <a:defRPr sz="1600"/>
            </a:lvl8pPr>
            <a:lvl9pPr marL="405883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91A1B-7748-4AC8-9972-AA6A1C4474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141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379" y="9985323"/>
            <a:ext cx="13542437" cy="2824345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2459" y="9985323"/>
            <a:ext cx="13542439" cy="2824345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4881F-EE66-480D-8C06-A5BAC4DAF0D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228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21" y="1714370"/>
            <a:ext cx="27239234" cy="71323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21" y="9578555"/>
            <a:ext cx="13373301" cy="399338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355" indent="0">
              <a:buNone/>
              <a:defRPr sz="2200" b="1"/>
            </a:lvl2pPr>
            <a:lvl3pPr marL="1014710" indent="0">
              <a:buNone/>
              <a:defRPr sz="2000" b="1"/>
            </a:lvl3pPr>
            <a:lvl4pPr marL="1522065" indent="0">
              <a:buNone/>
              <a:defRPr sz="1800" b="1"/>
            </a:lvl4pPr>
            <a:lvl5pPr marL="2029419" indent="0">
              <a:buNone/>
              <a:defRPr sz="1800" b="1"/>
            </a:lvl5pPr>
            <a:lvl6pPr marL="2536774" indent="0">
              <a:buNone/>
              <a:defRPr sz="1800" b="1"/>
            </a:lvl6pPr>
            <a:lvl7pPr marL="3044129" indent="0">
              <a:buNone/>
              <a:defRPr sz="1800" b="1"/>
            </a:lvl7pPr>
            <a:lvl8pPr marL="3551484" indent="0">
              <a:buNone/>
              <a:defRPr sz="1800" b="1"/>
            </a:lvl8pPr>
            <a:lvl9pPr marL="405883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21" y="13571941"/>
            <a:ext cx="13373301" cy="24654979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027" y="9578555"/>
            <a:ext cx="13378227" cy="399338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355" indent="0">
              <a:buNone/>
              <a:defRPr sz="2200" b="1"/>
            </a:lvl2pPr>
            <a:lvl3pPr marL="1014710" indent="0">
              <a:buNone/>
              <a:defRPr sz="2000" b="1"/>
            </a:lvl3pPr>
            <a:lvl4pPr marL="1522065" indent="0">
              <a:buNone/>
              <a:defRPr sz="1800" b="1"/>
            </a:lvl4pPr>
            <a:lvl5pPr marL="2029419" indent="0">
              <a:buNone/>
              <a:defRPr sz="1800" b="1"/>
            </a:lvl5pPr>
            <a:lvl6pPr marL="2536774" indent="0">
              <a:buNone/>
              <a:defRPr sz="1800" b="1"/>
            </a:lvl6pPr>
            <a:lvl7pPr marL="3044129" indent="0">
              <a:buNone/>
              <a:defRPr sz="1800" b="1"/>
            </a:lvl7pPr>
            <a:lvl8pPr marL="3551484" indent="0">
              <a:buNone/>
              <a:defRPr sz="1800" b="1"/>
            </a:lvl8pPr>
            <a:lvl9pPr marL="405883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027" y="13571941"/>
            <a:ext cx="13378227" cy="24654979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D1677-8E6A-4E65-824A-E0B508D7E02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912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43A01-BF30-4E35-984B-7406EF4F28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778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60DA3-E230-4098-AB94-87BC4E4E66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159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21" y="1703226"/>
            <a:ext cx="9957723" cy="72512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007" y="1703226"/>
            <a:ext cx="16920247" cy="3652369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21" y="8954472"/>
            <a:ext cx="9957723" cy="29272448"/>
          </a:xfrm>
        </p:spPr>
        <p:txBody>
          <a:bodyPr/>
          <a:lstStyle>
            <a:lvl1pPr marL="0" indent="0">
              <a:buNone/>
              <a:defRPr sz="1600"/>
            </a:lvl1pPr>
            <a:lvl2pPr marL="507355" indent="0">
              <a:buNone/>
              <a:defRPr sz="1300"/>
            </a:lvl2pPr>
            <a:lvl3pPr marL="1014710" indent="0">
              <a:buNone/>
              <a:defRPr sz="1100"/>
            </a:lvl3pPr>
            <a:lvl4pPr marL="1522065" indent="0">
              <a:buNone/>
              <a:defRPr sz="1000"/>
            </a:lvl4pPr>
            <a:lvl5pPr marL="2029419" indent="0">
              <a:buNone/>
              <a:defRPr sz="1000"/>
            </a:lvl5pPr>
            <a:lvl6pPr marL="2536774" indent="0">
              <a:buNone/>
              <a:defRPr sz="1000"/>
            </a:lvl6pPr>
            <a:lvl7pPr marL="3044129" indent="0">
              <a:buNone/>
              <a:defRPr sz="1000"/>
            </a:lvl7pPr>
            <a:lvl8pPr marL="3551484" indent="0">
              <a:buNone/>
              <a:defRPr sz="1000"/>
            </a:lvl8pPr>
            <a:lvl9pPr marL="40588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A0F18-B926-4B15-82BC-D46AF44A34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125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925" y="29955967"/>
            <a:ext cx="18160036" cy="353646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925" y="3824364"/>
            <a:ext cx="18160036" cy="25676543"/>
          </a:xfrm>
        </p:spPr>
        <p:txBody>
          <a:bodyPr/>
          <a:lstStyle>
            <a:lvl1pPr marL="0" indent="0">
              <a:buNone/>
              <a:defRPr sz="3600"/>
            </a:lvl1pPr>
            <a:lvl2pPr marL="507355" indent="0">
              <a:buNone/>
              <a:defRPr sz="3100"/>
            </a:lvl2pPr>
            <a:lvl3pPr marL="1014710" indent="0">
              <a:buNone/>
              <a:defRPr sz="2700"/>
            </a:lvl3pPr>
            <a:lvl4pPr marL="1522065" indent="0">
              <a:buNone/>
              <a:defRPr sz="2200"/>
            </a:lvl4pPr>
            <a:lvl5pPr marL="2029419" indent="0">
              <a:buNone/>
              <a:defRPr sz="2200"/>
            </a:lvl5pPr>
            <a:lvl6pPr marL="2536774" indent="0">
              <a:buNone/>
              <a:defRPr sz="2200"/>
            </a:lvl6pPr>
            <a:lvl7pPr marL="3044129" indent="0">
              <a:buNone/>
              <a:defRPr sz="2200"/>
            </a:lvl7pPr>
            <a:lvl8pPr marL="3551484" indent="0">
              <a:buNone/>
              <a:defRPr sz="2200"/>
            </a:lvl8pPr>
            <a:lvl9pPr marL="4058839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925" y="33492435"/>
            <a:ext cx="18160036" cy="5022379"/>
          </a:xfrm>
        </p:spPr>
        <p:txBody>
          <a:bodyPr/>
          <a:lstStyle>
            <a:lvl1pPr marL="0" indent="0">
              <a:buNone/>
              <a:defRPr sz="1600"/>
            </a:lvl1pPr>
            <a:lvl2pPr marL="507355" indent="0">
              <a:buNone/>
              <a:defRPr sz="1300"/>
            </a:lvl2pPr>
            <a:lvl3pPr marL="1014710" indent="0">
              <a:buNone/>
              <a:defRPr sz="1100"/>
            </a:lvl3pPr>
            <a:lvl4pPr marL="1522065" indent="0">
              <a:buNone/>
              <a:defRPr sz="1000"/>
            </a:lvl4pPr>
            <a:lvl5pPr marL="2029419" indent="0">
              <a:buNone/>
              <a:defRPr sz="1000"/>
            </a:lvl5pPr>
            <a:lvl6pPr marL="2536774" indent="0">
              <a:buNone/>
              <a:defRPr sz="1000"/>
            </a:lvl6pPr>
            <a:lvl7pPr marL="3044129" indent="0">
              <a:buNone/>
              <a:defRPr sz="1000"/>
            </a:lvl7pPr>
            <a:lvl8pPr marL="3551484" indent="0">
              <a:buNone/>
              <a:defRPr sz="1000"/>
            </a:lvl8pPr>
            <a:lvl9pPr marL="40588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CB201-D430-4FFB-978F-6BEF66B7643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2888" y="1714500"/>
            <a:ext cx="27241500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479" tIns="208740" rIns="417479" bIns="2087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9985375"/>
            <a:ext cx="27241500" cy="282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479" tIns="208740" rIns="417479" bIns="208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888" y="38971538"/>
            <a:ext cx="7064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79" tIns="208740" rIns="417479" bIns="208740" numCol="1" anchor="t" anchorCtr="0" compatLnSpc="1">
            <a:prstTxWarp prst="textNoShape">
              <a:avLst/>
            </a:prstTxWarp>
          </a:bodyPr>
          <a:lstStyle>
            <a:lvl1pPr>
              <a:defRPr sz="6400" smtClean="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0975" y="38971538"/>
            <a:ext cx="9585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79" tIns="208740" rIns="417479" bIns="208740" numCol="1" anchor="t" anchorCtr="0" compatLnSpc="1">
            <a:prstTxWarp prst="textNoShape">
              <a:avLst/>
            </a:prstTxWarp>
          </a:bodyPr>
          <a:lstStyle>
            <a:lvl1pPr algn="ctr">
              <a:defRPr sz="6400" smtClean="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0013" y="38971538"/>
            <a:ext cx="7064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79" tIns="208740" rIns="417479" bIns="208740" numCol="1" anchor="t" anchorCtr="0" compatLnSpc="1">
            <a:prstTxWarp prst="textNoShape">
              <a:avLst/>
            </a:prstTxWarp>
          </a:bodyPr>
          <a:lstStyle>
            <a:lvl1pPr algn="r">
              <a:defRPr sz="6400"/>
            </a:lvl1pPr>
          </a:lstStyle>
          <a:p>
            <a:fld id="{EFD1A992-3A44-4444-8D58-E6F6686FF86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SimSun" panose="02010600030101010101" pitchFamily="2" charset="-122"/>
          <a:cs typeface="宋体" pitchFamily="-106" charset="-122"/>
        </a:defRPr>
      </a:lvl2pPr>
      <a:lvl3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SimSun" panose="02010600030101010101" pitchFamily="2" charset="-122"/>
          <a:cs typeface="宋体" pitchFamily="-106" charset="-122"/>
        </a:defRPr>
      </a:lvl3pPr>
      <a:lvl4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SimSun" panose="02010600030101010101" pitchFamily="2" charset="-122"/>
          <a:cs typeface="宋体" pitchFamily="-106" charset="-122"/>
        </a:defRPr>
      </a:lvl4pPr>
      <a:lvl5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SimSun" panose="02010600030101010101" pitchFamily="2" charset="-122"/>
          <a:cs typeface="宋体" pitchFamily="-106" charset="-122"/>
        </a:defRPr>
      </a:lvl5pPr>
      <a:lvl6pPr marL="507355" algn="ctr" defTabSz="417510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宋体" pitchFamily="-106" charset="-122"/>
          <a:cs typeface="宋体" pitchFamily="-106" charset="-122"/>
        </a:defRPr>
      </a:lvl6pPr>
      <a:lvl7pPr marL="1014710" algn="ctr" defTabSz="417510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宋体" pitchFamily="-106" charset="-122"/>
          <a:cs typeface="宋体" pitchFamily="-106" charset="-122"/>
        </a:defRPr>
      </a:lvl7pPr>
      <a:lvl8pPr marL="1522065" algn="ctr" defTabSz="417510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宋体" pitchFamily="-106" charset="-122"/>
          <a:cs typeface="宋体" pitchFamily="-106" charset="-122"/>
        </a:defRPr>
      </a:lvl8pPr>
      <a:lvl9pPr marL="2029419" algn="ctr" defTabSz="417510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-106" charset="0"/>
          <a:ea typeface="宋体" pitchFamily="-106" charset="-122"/>
          <a:cs typeface="宋体" pitchFamily="-106" charset="-122"/>
        </a:defRPr>
      </a:lvl9pPr>
    </p:titleStyle>
    <p:bodyStyle>
      <a:lvl1pPr marL="1565275" indent="-1565275" algn="l" defTabSz="4173538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3390900" indent="-1303338" algn="l" defTabSz="4173538" rtl="0" eaLnBrk="0" fontAlgn="base" hangingPunct="0">
        <a:spcBef>
          <a:spcPct val="20000"/>
        </a:spcBef>
        <a:spcAft>
          <a:spcPct val="0"/>
        </a:spcAft>
        <a:buChar char="–"/>
        <a:defRPr sz="129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5219700" indent="-1044575" algn="l" defTabSz="4173538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7307263" indent="-1044575" algn="l" defTabSz="4173538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9391650" indent="-1041400" algn="l" defTabSz="4173538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9900466" indent="-1042896" algn="l" defTabSz="4175108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  <a:cs typeface="+mn-cs"/>
        </a:defRPr>
      </a:lvl6pPr>
      <a:lvl7pPr marL="10407821" indent="-1042896" algn="l" defTabSz="4175108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  <a:cs typeface="+mn-cs"/>
        </a:defRPr>
      </a:lvl7pPr>
      <a:lvl8pPr marL="10915176" indent="-1042896" algn="l" defTabSz="4175108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  <a:cs typeface="+mn-cs"/>
        </a:defRPr>
      </a:lvl8pPr>
      <a:lvl9pPr marL="11422530" indent="-1042896" algn="l" defTabSz="4175108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355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710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065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9419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6774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4129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1484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8839" algn="l" defTabSz="507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2.png"/><Relationship Id="rId26" Type="http://schemas.openxmlformats.org/officeDocument/2006/relationships/image" Target="../media/image22.png"/><Relationship Id="rId39" Type="http://schemas.openxmlformats.org/officeDocument/2006/relationships/image" Target="../media/image32.png"/><Relationship Id="rId21" Type="http://schemas.openxmlformats.org/officeDocument/2006/relationships/image" Target="../media/image15.png"/><Relationship Id="rId34" Type="http://schemas.openxmlformats.org/officeDocument/2006/relationships/image" Target="../media/image20.png"/><Relationship Id="rId42" Type="http://schemas.openxmlformats.org/officeDocument/2006/relationships/image" Target="../media/image35.png"/><Relationship Id="rId47" Type="http://schemas.openxmlformats.org/officeDocument/2006/relationships/image" Target="../media/image26.gif"/><Relationship Id="rId50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0.png"/><Relationship Id="rId20" Type="http://schemas.openxmlformats.org/officeDocument/2006/relationships/image" Target="../media/image14.png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11" Type="http://schemas.openxmlformats.org/officeDocument/2006/relationships/image" Target="../media/image8.png"/><Relationship Id="rId32" Type="http://schemas.openxmlformats.org/officeDocument/2006/relationships/image" Target="../media/image29.png"/><Relationship Id="rId40" Type="http://schemas.openxmlformats.org/officeDocument/2006/relationships/image" Target="../media/image33.png"/><Relationship Id="rId45" Type="http://schemas.openxmlformats.org/officeDocument/2006/relationships/image" Target="../media/image24.gif"/><Relationship Id="rId5" Type="http://schemas.openxmlformats.org/officeDocument/2006/relationships/image" Target="../media/image3.png"/><Relationship Id="rId15" Type="http://schemas.openxmlformats.org/officeDocument/2006/relationships/image" Target="../media/image110.png"/><Relationship Id="rId23" Type="http://schemas.openxmlformats.org/officeDocument/2006/relationships/image" Target="../media/image17.png"/><Relationship Id="rId49" Type="http://schemas.openxmlformats.org/officeDocument/2006/relationships/image" Target="../media/image28.gif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4" Type="http://schemas.openxmlformats.org/officeDocument/2006/relationships/image" Target="../media/image23.gif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image" Target="../media/image18.png"/><Relationship Id="rId35" Type="http://schemas.openxmlformats.org/officeDocument/2006/relationships/image" Target="../media/image21.png"/><Relationship Id="rId43" Type="http://schemas.openxmlformats.org/officeDocument/2006/relationships/image" Target="../media/image22.gif"/><Relationship Id="rId48" Type="http://schemas.openxmlformats.org/officeDocument/2006/relationships/image" Target="../media/image27.gif"/><Relationship Id="rId8" Type="http://schemas.openxmlformats.org/officeDocument/2006/relationships/image" Target="../media/image5.png"/><Relationship Id="rId51" Type="http://schemas.openxmlformats.org/officeDocument/2006/relationships/image" Target="../media/image31.gif"/><Relationship Id="rId3" Type="http://schemas.openxmlformats.org/officeDocument/2006/relationships/image" Target="../media/image1.png"/><Relationship Id="rId12" Type="http://schemas.microsoft.com/office/2007/relationships/hdphoto" Target="../media/hdphoto1.wdp"/><Relationship Id="rId17" Type="http://schemas.openxmlformats.org/officeDocument/2006/relationships/image" Target="../media/image11.png"/><Relationship Id="rId33" Type="http://schemas.openxmlformats.org/officeDocument/2006/relationships/image" Target="../media/image19.png"/><Relationship Id="rId46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946150" y="23568335"/>
                <a:ext cx="13781522" cy="4381984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80903" tIns="40452" rIns="80903" bIns="40452" anchor="ctr"/>
              <a:lstStyle>
                <a:lvl1pPr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37931725" indent="-37474525"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3600" b="1" i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Particle Identification</a:t>
                </a:r>
                <a:endParaRPr lang="en-US" sz="2400" dirty="0"/>
              </a:p>
              <a:p>
                <a:r>
                  <a:rPr lang="en-US" sz="2400" dirty="0"/>
                  <a:t>A</a:t>
                </a:r>
                <a:r>
                  <a:rPr lang="en-US" sz="2400" dirty="0" smtClean="0"/>
                  <a:t>ll tracks are required :</a:t>
                </a:r>
              </a:p>
              <a:p>
                <a:pPr lvl="1"/>
                <a:r>
                  <a:rPr lang="en-US" sz="2400" dirty="0"/>
                  <a:t>•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0.6 GeV/c</a:t>
                </a:r>
              </a:p>
              <a:p>
                <a:pPr lvl="1"/>
                <a:r>
                  <a:rPr lang="en-US" sz="2400" dirty="0"/>
                  <a:t>•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TPC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/dx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Kaon : |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|&lt;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lvl="2"/>
                <a:r>
                  <a:rPr lang="en-US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Pion : 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400" dirty="0" smtClean="0"/>
                  <a:t>• if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TOF is available</a:t>
                </a:r>
              </a:p>
              <a:p>
                <a:pPr lvl="2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Kaon: |1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⁄𝛽− 1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|&lt;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0.04</a:t>
                </a:r>
              </a:p>
              <a:p>
                <a:pPr lvl="2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Pion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|1⁄𝛽− 1⁄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|&lt;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0.04</a:t>
                </a:r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are normalized </a:t>
                </a:r>
                <a:r>
                  <a:rPr lang="en-US" altLang="zh-CN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</a:t>
                </a:r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/dx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6150" y="23568335"/>
                <a:ext cx="13781522" cy="4381984"/>
              </a:xfrm>
              <a:prstGeom prst="rect">
                <a:avLst/>
              </a:prstGeom>
              <a:blipFill rotWithShape="0">
                <a:blip r:embed="rId3"/>
                <a:stretch>
                  <a:fillRect l="-1323" b="-1517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954086" y="13831427"/>
            <a:ext cx="13781522" cy="4774276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0903" tIns="40452" rIns="80903" bIns="40452" anchor="ctr"/>
          <a:lstStyle>
            <a:lvl1pPr defTabSz="728663" eaLnBrk="0" hangingPunct="0"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 defTabSz="728663" eaLnBrk="0" hangingPunct="0"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30000"/>
              </a:spcAft>
              <a:defRPr/>
            </a:pPr>
            <a:r>
              <a:rPr lang="en-US" altLang="zh-CN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Experimental Setup</a:t>
            </a:r>
          </a:p>
          <a:p>
            <a:pPr eaLnBrk="1" hangingPunct="1">
              <a:spcBef>
                <a:spcPct val="50000"/>
              </a:spcBef>
              <a:spcAft>
                <a:spcPct val="30000"/>
              </a:spcAft>
              <a:defRPr/>
            </a:pPr>
            <a:r>
              <a:rPr lang="en-US" sz="2400" dirty="0" smtClean="0"/>
              <a:t>Vertex Position Detector (VPD)</a:t>
            </a:r>
          </a:p>
          <a:p>
            <a:pPr eaLnBrk="1" hangingPunct="1">
              <a:spcBef>
                <a:spcPct val="50000"/>
              </a:spcBef>
              <a:spcAft>
                <a:spcPct val="30000"/>
              </a:spcAft>
              <a:defRPr/>
            </a:pPr>
            <a:r>
              <a:rPr lang="en-US" sz="2400" dirty="0" smtClean="0"/>
              <a:t>Time of Flight (TOF)</a:t>
            </a:r>
          </a:p>
          <a:p>
            <a:pPr eaLnBrk="1" hangingPunct="1">
              <a:spcBef>
                <a:spcPct val="50000"/>
              </a:spcBef>
              <a:spcAft>
                <a:spcPct val="30000"/>
              </a:spcAft>
              <a:defRPr/>
            </a:pPr>
            <a:r>
              <a:rPr lang="en-US" sz="2400" dirty="0" smtClean="0"/>
              <a:t>Time </a:t>
            </a:r>
            <a:r>
              <a:rPr lang="en-US" sz="2400" dirty="0"/>
              <a:t>P</a:t>
            </a:r>
            <a:r>
              <a:rPr lang="en-US" sz="2400" dirty="0" smtClean="0"/>
              <a:t>rojection Chamber (TPC)</a:t>
            </a:r>
          </a:p>
          <a:p>
            <a:pPr lvl="1"/>
            <a:r>
              <a:rPr lang="en-US" sz="2400" dirty="0" smtClean="0"/>
              <a:t>•  Measurement of a charged particle  energy loss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 err="1" smtClean="0"/>
              <a:t>dE</a:t>
            </a:r>
            <a:r>
              <a:rPr lang="en-US" sz="2400" dirty="0" smtClean="0"/>
              <a:t>/dx)</a:t>
            </a:r>
          </a:p>
          <a:p>
            <a:pPr lvl="1"/>
            <a:r>
              <a:rPr lang="en-US" sz="2400" dirty="0"/>
              <a:t>• </a:t>
            </a:r>
            <a:r>
              <a:rPr lang="en-US" sz="2400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racking and momentum reconstruction</a:t>
            </a:r>
          </a:p>
          <a:p>
            <a:r>
              <a:rPr lang="en-US" sz="2400" dirty="0" smtClean="0"/>
              <a:t>Heavy Flavor Tracker (HFT)</a:t>
            </a:r>
          </a:p>
          <a:p>
            <a:pPr lvl="1"/>
            <a:r>
              <a:rPr lang="en-US" sz="2400" dirty="0" smtClean="0"/>
              <a:t>• </a:t>
            </a:r>
            <a:r>
              <a:rPr lang="en-US" altLang="zh-CN" sz="2400" dirty="0"/>
              <a:t>Four</a:t>
            </a:r>
            <a:r>
              <a:rPr lang="en-US" altLang="zh-CN" sz="2400" dirty="0" smtClean="0"/>
              <a:t> layer </a:t>
            </a:r>
            <a:r>
              <a:rPr lang="en-US" altLang="zh-CN" sz="2400" dirty="0"/>
              <a:t>s</a:t>
            </a:r>
            <a:r>
              <a:rPr lang="en-US" sz="2400" dirty="0" smtClean="0"/>
              <a:t>ilic</a:t>
            </a:r>
            <a:r>
              <a:rPr lang="en-US" altLang="zh-CN" sz="2400" dirty="0" smtClean="0"/>
              <a:t>on detector, provides high space </a:t>
            </a:r>
          </a:p>
          <a:p>
            <a:pPr lvl="1"/>
            <a:r>
              <a:rPr lang="en-US" altLang="zh-CN" sz="2400" dirty="0" smtClean="0"/>
              <a:t>point </a:t>
            </a:r>
            <a:r>
              <a:rPr lang="en-US" sz="2400" dirty="0" smtClean="0"/>
              <a:t>resolution (</a:t>
            </a:r>
            <a:r>
              <a:rPr lang="en-US" altLang="zh-CN" sz="2400" dirty="0" smtClean="0"/>
              <a:t>DCA </a:t>
            </a:r>
            <a:r>
              <a:rPr lang="en-US" altLang="zh-CN" sz="2400" dirty="0"/>
              <a:t>&lt; </a:t>
            </a:r>
            <a:r>
              <a:rPr lang="en-US" altLang="zh-CN" sz="2400" dirty="0" smtClean="0"/>
              <a:t>50 </a:t>
            </a:r>
            <a:r>
              <a:rPr lang="en-US" altLang="zh-CN" sz="2400" dirty="0"/>
              <a:t>microns for 750 </a:t>
            </a:r>
            <a:r>
              <a:rPr lang="en-US" altLang="zh-CN" sz="2400" dirty="0" smtClean="0"/>
              <a:t>MeV/c kaons)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>
                <a:off x="4806950" y="-33340"/>
                <a:ext cx="19234150" cy="542929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80903" tIns="40452" rIns="80903" bIns="40452" anchor="ctr">
                <a:spAutoFit/>
              </a:bodyPr>
              <a:lstStyle/>
              <a:p>
                <a:pPr algn="ctr" defTabSz="808597"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7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7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7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7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bSup>
                  </m:oMath>
                </a14:m>
                <a:r>
                  <a:rPr lang="en-US" sz="7200" dirty="0">
                    <a:solidFill>
                      <a:srgbClr val="C00000"/>
                    </a:solidFill>
                  </a:rPr>
                  <a:t> meson production in Au+Au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7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7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7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7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sz="7200" dirty="0">
                    <a:solidFill>
                      <a:srgbClr val="C00000"/>
                    </a:solidFill>
                  </a:rPr>
                  <a:t>GeV in </a:t>
                </a:r>
                <a:r>
                  <a:rPr lang="en-US" sz="7200" dirty="0" smtClean="0">
                    <a:solidFill>
                      <a:srgbClr val="C00000"/>
                    </a:solidFill>
                  </a:rPr>
                  <a:t>STAR</a:t>
                </a:r>
                <a:endParaRPr lang="en-US" altLang="zh-CN" sz="7200" dirty="0">
                  <a:solidFill>
                    <a:srgbClr val="C00000"/>
                  </a:solidFill>
                  <a:latin typeface="Helvetica" charset="0"/>
                  <a:ea typeface="宋体" charset="0"/>
                </a:endParaRPr>
              </a:p>
              <a:p>
                <a:pPr algn="ctr" defTabSz="808597">
                  <a:spcBef>
                    <a:spcPct val="50000"/>
                  </a:spcBef>
                  <a:defRPr/>
                </a:pPr>
                <a:r>
                  <a:rPr lang="en-US" altLang="zh-CN" sz="3600" dirty="0" smtClean="0">
                    <a:latin typeface="Helvetica" charset="0"/>
                    <a:ea typeface="宋体" charset="0"/>
                  </a:rPr>
                  <a:t>Long Zhou </a:t>
                </a:r>
                <a:r>
                  <a:rPr lang="en-US" altLang="zh-CN" sz="3600" dirty="0">
                    <a:latin typeface="Helvetica" charset="0"/>
                    <a:ea typeface="宋体" charset="0"/>
                  </a:rPr>
                  <a:t>for the STAR </a:t>
                </a:r>
                <a:r>
                  <a:rPr lang="en-US" altLang="zh-CN" sz="3600" dirty="0" smtClean="0">
                    <a:latin typeface="Helvetica" charset="0"/>
                    <a:ea typeface="宋体" charset="0"/>
                  </a:rPr>
                  <a:t>Collaboration</a:t>
                </a:r>
              </a:p>
              <a:p>
                <a:pPr algn="ctr" defTabSz="808597">
                  <a:spcBef>
                    <a:spcPct val="50000"/>
                  </a:spcBef>
                  <a:defRPr/>
                </a:pPr>
                <a:r>
                  <a:rPr lang="en-US" altLang="zh-CN" sz="4400" dirty="0" smtClean="0">
                    <a:latin typeface="Helvetica" charset="0"/>
                    <a:ea typeface="宋体" charset="0"/>
                  </a:rPr>
                  <a:t> </a:t>
                </a:r>
                <a:r>
                  <a:rPr lang="en-US" altLang="zh-CN" sz="2800" dirty="0" smtClean="0">
                    <a:latin typeface="Helvetica" charset="0"/>
                    <a:ea typeface="宋体" charset="0"/>
                  </a:rPr>
                  <a:t>University of Science and Technology of China</a:t>
                </a:r>
              </a:p>
              <a:p>
                <a:pPr algn="ctr" defTabSz="808597">
                  <a:spcBef>
                    <a:spcPct val="50000"/>
                  </a:spcBef>
                  <a:defRPr/>
                </a:pPr>
                <a:r>
                  <a:rPr lang="en-US" altLang="zh-CN" sz="2800" dirty="0" smtClean="0">
                    <a:latin typeface="Helvetica" charset="0"/>
                    <a:ea typeface="宋体" charset="0"/>
                  </a:rPr>
                  <a:t>Brookhaven National Lab </a:t>
                </a:r>
                <a:endParaRPr lang="en-US" altLang="zh-CN" sz="2800" i="1" dirty="0">
                  <a:latin typeface="Helvetica" charset="0"/>
                  <a:ea typeface="宋体" charset="0"/>
                </a:endParaRPr>
              </a:p>
            </p:txBody>
          </p:sp>
        </mc:Choice>
        <mc:Fallback xmlns="">
          <p:sp>
            <p:nvSpPr>
              <p:cNvPr id="2053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6950" y="-33340"/>
                <a:ext cx="19234150" cy="5429293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>
                <a:off x="946150" y="5262563"/>
                <a:ext cx="27927300" cy="3790156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80903" tIns="40452" rIns="80903" bIns="40452" anchor="ctr"/>
              <a:lstStyle>
                <a:lvl1pPr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37931725" indent="-37474525"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3600" b="1" i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Abstract</a:t>
                </a:r>
              </a:p>
              <a:p>
                <a:r>
                  <a:rPr lang="en-US" sz="2400" dirty="0"/>
                  <a:t> Heavy quarks, produced in hard scattering processes in the initial stages of the collisions, are considered as excellent probes for the strongly interacting </a:t>
                </a:r>
                <a:r>
                  <a:rPr lang="en-US" sz="2400" dirty="0" err="1"/>
                  <a:t>deconfined</a:t>
                </a:r>
                <a:r>
                  <a:rPr lang="en-US" sz="2400" dirty="0"/>
                  <a:t> medium formed in heavy-ion collisions.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production is affected by the strangeness enhancement and the primordial charm quark </a:t>
                </a:r>
                <a:r>
                  <a:rPr lang="en-US" sz="2400" dirty="0" smtClean="0"/>
                  <a:t>production </a:t>
                </a:r>
                <a:r>
                  <a:rPr lang="en-US" altLang="zh-CN" sz="2400" dirty="0" smtClean="0"/>
                  <a:t>in heavy-ion collisions</a:t>
                </a:r>
                <a:r>
                  <a:rPr lang="en-US" sz="2400" dirty="0" smtClean="0"/>
                  <a:t>. </a:t>
                </a:r>
                <a:r>
                  <a:rPr lang="en-US" sz="2400" dirty="0"/>
                  <a:t>Thus the modification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 meson spectra in ultra-relativistic heavy-ion collisions provides a new interesting probe to the key properties of the hot nuclear medium. </a:t>
                </a:r>
              </a:p>
              <a:p>
                <a:r>
                  <a:rPr lang="en-US" sz="2400" dirty="0"/>
                  <a:t>    The Heavy Flavor Tracker, installed in STAR in 2014, has been designed to extend STAR’s capability of measuring heavy flavor production by the </a:t>
                </a:r>
                <a:r>
                  <a:rPr lang="en-US" sz="2400" dirty="0" smtClean="0"/>
                  <a:t>topological reconstruction </a:t>
                </a:r>
                <a:r>
                  <a:rPr lang="en-US" sz="2400" dirty="0"/>
                  <a:t>of displaced decay vertices. It provides a unique opportunity for precise measurement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 meson production. </a:t>
                </a:r>
              </a:p>
              <a:p>
                <a:r>
                  <a:rPr lang="en-US" sz="2400" dirty="0"/>
                  <a:t>    We will </a:t>
                </a:r>
                <a:r>
                  <a:rPr lang="en-US" sz="2400" dirty="0" smtClean="0"/>
                  <a:t>present an independent study 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 meson production via two decay channels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(1020)+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(892) in Au+Au collisions </a:t>
                </a:r>
                <a:r>
                  <a:rPr lang="en-US" sz="2400" dirty="0" smtClean="0"/>
                  <a:t>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Ge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V. Multivariate Data Analysis used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signal will also be presented.</a:t>
                </a:r>
              </a:p>
            </p:txBody>
          </p:sp>
        </mc:Choice>
        <mc:Fallback xmlns="">
          <p:sp>
            <p:nvSpPr>
              <p:cNvPr id="205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6150" y="5262563"/>
                <a:ext cx="27927300" cy="3790156"/>
              </a:xfrm>
              <a:prstGeom prst="rect">
                <a:avLst/>
              </a:prstGeom>
              <a:blipFill rotWithShape="0">
                <a:blip r:embed="rId5"/>
                <a:stretch>
                  <a:fillRect l="-654" r="-196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0" name="Picture 11" descr="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1098788"/>
            <a:ext cx="18175287" cy="873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10010775" y="41457563"/>
            <a:ext cx="11176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471" tIns="50735" rIns="101471" bIns="50735">
            <a:spAutoFit/>
          </a:bodyPr>
          <a:lstStyle>
            <a:lvl1pPr defTabSz="3762375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3762375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3762375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3762375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3762375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i="1" dirty="0"/>
              <a:t>The STAR Collaboration:  http://drupal.star.bnl.gov/STAR/presentations</a:t>
            </a:r>
          </a:p>
        </p:txBody>
      </p:sp>
      <p:pic>
        <p:nvPicPr>
          <p:cNvPr id="14342" name="Picture 15" descr="bn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487" y="40327263"/>
            <a:ext cx="43338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4" descr="STAR-logo-base-bal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13" y="0"/>
            <a:ext cx="58340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8" descr="SC-Banner-CMYK-whitethum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0298688"/>
            <a:ext cx="49069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" descr="qm2015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563" y="534988"/>
            <a:ext cx="6462712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20637" y="41832213"/>
            <a:ext cx="4876800" cy="952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946150" y="18964812"/>
                <a:ext cx="13781522" cy="4257920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80903" tIns="40452" rIns="80903" bIns="40452" anchor="ctr"/>
              <a:lstStyle>
                <a:lvl1pPr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37931725" indent="-37474525"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3600" b="1" i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Decay Channels Investigated</a:t>
                </a: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  <m:r>
                        <a:rPr lang="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r>
                        <a:rPr lang="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𝜙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1020</m:t>
                          </m:r>
                        </m:e>
                      </m:d>
                      <m:r>
                        <a:rPr lang="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lang="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lang="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lang="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sSup>
                        <m:sSupPr>
                          <m:ctrlPr>
                            <a:rPr lang="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p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lang="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lang="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lang="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p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1"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BR:2.32 % </a:t>
                </a:r>
                <a:endParaRPr lang="en-US" sz="240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(892)</m:t>
                    </m:r>
                    <m:r>
                      <a:rPr lang="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 :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2.60 % </a:t>
                </a:r>
                <a:endParaRPr lang="en-US" altLang="zh-CN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endParaRPr lang="en-US" altLang="zh-CN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6150" y="18964812"/>
                <a:ext cx="13781522" cy="4257920"/>
              </a:xfrm>
              <a:prstGeom prst="rect">
                <a:avLst/>
              </a:prstGeom>
              <a:blipFill rotWithShape="0">
                <a:blip r:embed="rId13"/>
                <a:stretch>
                  <a:fillRect l="-1323" t="-3546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946149" y="28295922"/>
                <a:ext cx="13781523" cy="11877213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80903" tIns="40452" rIns="80903" bIns="40452" anchor="ctr"/>
              <a:lstStyle>
                <a:lvl1pPr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37931725" indent="-37474525"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3600" b="1" i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Ds </a:t>
                </a:r>
                <a:r>
                  <a:rPr lang="en-US" altLang="zh-CN" sz="3600" b="1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</a:t>
                </a:r>
                <a:r>
                  <a:rPr lang="en-US" altLang="zh-CN" sz="3600" b="1" i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eson </a:t>
                </a:r>
                <a:r>
                  <a:rPr lang="en-US" altLang="zh-CN" sz="3600" b="1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R</a:t>
                </a:r>
                <a:r>
                  <a:rPr lang="en-US" altLang="zh-CN" sz="3600" b="1" i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econstruction</a:t>
                </a: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3600" dirty="0" smtClean="0"/>
                  <a:t>Event selection </a:t>
                </a:r>
              </a:p>
              <a:p>
                <a:pPr lvl="1"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sz="2400" dirty="0"/>
                  <a:t>• </a:t>
                </a:r>
                <a:r>
                  <a:rPr lang="en-US" altLang="zh-CN" sz="2400" dirty="0" smtClean="0"/>
                  <a:t>Minimum bias trigger</a:t>
                </a:r>
              </a:p>
              <a:p>
                <a:pPr lvl="1"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sz="2400" dirty="0"/>
                  <a:t>• </a:t>
                </a:r>
                <a:r>
                  <a:rPr lang="en-US" altLang="zh-CN" sz="2400" dirty="0" smtClean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|&lt;6 cm</a:t>
                </a:r>
              </a:p>
              <a:p>
                <a:pPr lvl="1"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sz="2400" dirty="0"/>
                  <a:t>• </a:t>
                </a:r>
                <a:r>
                  <a:rPr lang="en-US" altLang="zh-CN" sz="2400" dirty="0" smtClean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vpd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|&lt;3 cm </a:t>
                </a: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Topological cuts</a:t>
                </a:r>
              </a:p>
              <a:p>
                <a:pPr lvl="1" eaLnBrk="1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dca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dca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kaon and pion </a:t>
                </a:r>
                <a:r>
                  <a:rPr lang="en-US" altLang="zh-CN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Dca</a:t>
                </a:r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smtClean="0"/>
                  <a:t>Distance </a:t>
                </a:r>
                <a:r>
                  <a:rPr lang="en-US" sz="2400" dirty="0"/>
                  <a:t>of Closest </a:t>
                </a:r>
                <a:r>
                  <a:rPr lang="en-US" sz="2400" dirty="0" smtClean="0"/>
                  <a:t>Approach) to the primary vertex.</a:t>
                </a:r>
                <a:endPara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0">
                            <a:latin typeface="Cambria Math" panose="02040503050406030204" pitchFamily="18" charset="0"/>
                          </a:rPr>
                          <m:t>dca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US" sz="2400" i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m:rPr>
                            <m:sty m:val="p"/>
                          </m:rPr>
                          <a:rPr lang="en-US" altLang="zh-CN" sz="2400" i="0">
                            <a:latin typeface="Cambria Math" panose="02040503050406030204" pitchFamily="18" charset="0"/>
                          </a:rPr>
                          <m:t>kk</m:t>
                        </m:r>
                        <m:r>
                          <a:rPr lang="en-US" altLang="zh-CN" sz="2400" i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altLang="zh-CN" sz="2400" i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: the </a:t>
                </a:r>
                <a:r>
                  <a:rPr lang="en-US" sz="2400" dirty="0"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maximum pair </a:t>
                </a:r>
                <a:r>
                  <a:rPr lang="en-US" sz="2400" dirty="0" err="1"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D</a:t>
                </a:r>
                <a:r>
                  <a:rPr lang="en-US" sz="2400" dirty="0" err="1" smtClean="0"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ca</a:t>
                </a:r>
                <a:r>
                  <a:rPr lang="en-US" sz="2400" dirty="0" smtClean="0"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  in</a:t>
                </a:r>
                <a:r>
                  <a:rPr lang="en-US" altLang="zh-CN" sz="2400" dirty="0" smtClean="0"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three combination pairs .</a:t>
                </a:r>
              </a:p>
              <a:p>
                <a:pPr marL="506413" lvl="1" indent="-49213" defTabSz="914400" eaLnBrk="1" hangingPunct="1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 panose="020B0502040204020203" pitchFamily="34" charset="-122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 Light" panose="020B0502040204020203" pitchFamily="34" charset="-122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 Light" panose="020B0502040204020203" pitchFamily="34" charset="-122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 Light" panose="020B0502040204020203" pitchFamily="34" charset="-122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 Light" panose="020B0502040204020203" pitchFamily="34" charset="-122"/>
                                    <a:cs typeface="Arial" panose="020B0604020202020204" pitchFamily="34" charset="0"/>
                                  </a:rPr>
                                  <m:t>𝑝𝑜𝑖𝑛𝑡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 panose="020B0502040204020203" pitchFamily="34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: the angle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  meson momentum and flight line,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which is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defined by the positions of the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primary and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secondary vertices in the laboratory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frame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  </a:t>
                </a:r>
                <a:endPara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 Light" panose="020B0502040204020203" pitchFamily="34" charset="-122"/>
                  <a:cs typeface="Arial" panose="020B0604020202020204" pitchFamily="34" charset="0"/>
                </a:endParaRPr>
              </a:p>
              <a:p>
                <a:pPr marL="506413" lvl="1" indent="-49213" defTabSz="914400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 panose="020B0502040204020203" pitchFamily="34" charset="-122"/>
                        <a:cs typeface="Arial" panose="020B0604020202020204" pitchFamily="34" charset="0"/>
                      </a:rPr>
                      <m:t>decayLenght</m:t>
                    </m:r>
                    <m:r>
                      <a:rPr 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 Light" panose="020B0502040204020203" pitchFamily="34" charset="-122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 meson candidate flight length.</a:t>
                </a:r>
              </a:p>
              <a:p>
                <a:pPr marL="506413" lvl="1" indent="-49213" defTabSz="914400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•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v0diff : The maximum distance between three combination pairs </a:t>
                </a:r>
                <a:endPara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 Light" panose="020B0502040204020203" pitchFamily="34" charset="-122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ea typeface="Microsoft YaHei Light" panose="020B0502040204020203" pitchFamily="34" charset="-122"/>
                  <a:cs typeface="Arial" panose="020B0604020202020204" pitchFamily="34" charset="0"/>
                </a:endParaRPr>
              </a:p>
              <a:p>
                <a:r>
                  <a:rPr lang="en-US" sz="2400" dirty="0" smtClean="0"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The cuts used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 candidates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Microsoft YaHei Light" panose="020B0502040204020203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icrosoft YaHei Light" panose="020B0502040204020203" pitchFamily="34" charset="-122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icrosoft YaHei Light" panose="020B0502040204020203" pitchFamily="34" charset="-122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 of  2.5 GeV/c – 4.5 GeV/c</a:t>
                </a:r>
              </a:p>
              <a:p>
                <a:endParaRPr lang="en-US" sz="2400" dirty="0" smtClean="0">
                  <a:latin typeface="Arial" panose="020B0604020202020204" pitchFamily="34" charset="0"/>
                  <a:ea typeface="Microsoft YaHei Light" panose="020B0502040204020203" pitchFamily="34" charset="-122"/>
                  <a:cs typeface="Arial" panose="020B0604020202020204" pitchFamily="34" charset="0"/>
                </a:endParaRPr>
              </a:p>
              <a:p>
                <a:endParaRPr lang="en-US" sz="3600" b="1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endParaRPr lang="en-US" sz="3600" b="1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  <a:p>
                <a:endParaRPr lang="en-US" sz="3600" dirty="0"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mc:Choice>
        <mc:Fallback xmlns="">
          <p:sp>
            <p:nvSpPr>
              <p:cNvPr id="1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6149" y="28295922"/>
                <a:ext cx="13781523" cy="11877213"/>
              </a:xfrm>
              <a:prstGeom prst="rect">
                <a:avLst/>
              </a:prstGeom>
              <a:blipFill rotWithShape="0">
                <a:blip r:embed="rId14"/>
                <a:stretch>
                  <a:fillRect l="-1323" t="-768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15085217" y="25677942"/>
                <a:ext cx="13788231" cy="10418138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80903" tIns="40452" rIns="80903" bIns="40452" anchor="ctr"/>
              <a:lstStyle>
                <a:lvl1pPr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37931725" indent="-37474525"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3600" b="1" i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TMVA Method</a:t>
                </a:r>
              </a:p>
              <a:p>
                <a:r>
                  <a:rPr lang="nn-NO" sz="2400" dirty="0"/>
                  <a:t>TMVA stands </a:t>
                </a:r>
                <a:r>
                  <a:rPr lang="nn-NO" sz="2400" dirty="0" smtClean="0"/>
                  <a:t>for </a:t>
                </a:r>
                <a:r>
                  <a:rPr lang="nn-NO" sz="24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n-NO" sz="2400" dirty="0" smtClean="0"/>
                  <a:t>oolkit for </a:t>
                </a:r>
                <a:r>
                  <a:rPr lang="nn-NO" sz="2400" dirty="0" smtClean="0">
                    <a:solidFill>
                      <a:srgbClr val="C00000"/>
                    </a:solidFill>
                  </a:rPr>
                  <a:t>M</a:t>
                </a:r>
                <a:r>
                  <a:rPr lang="nn-NO" sz="2400" dirty="0" smtClean="0"/>
                  <a:t>ulti-</a:t>
                </a:r>
                <a:r>
                  <a:rPr lang="nn-NO" sz="2400" dirty="0" smtClean="0">
                    <a:solidFill>
                      <a:srgbClr val="C00000"/>
                    </a:solidFill>
                  </a:rPr>
                  <a:t>V</a:t>
                </a:r>
                <a:r>
                  <a:rPr lang="nn-NO" sz="2400" dirty="0" smtClean="0"/>
                  <a:t>ariate </a:t>
                </a:r>
                <a:r>
                  <a:rPr lang="nn-NO" sz="2400" dirty="0" smtClean="0">
                    <a:solidFill>
                      <a:srgbClr val="C00000"/>
                    </a:solidFill>
                  </a:rPr>
                  <a:t>A</a:t>
                </a:r>
                <a:r>
                  <a:rPr lang="nn-NO" sz="2400" dirty="0" smtClean="0"/>
                  <a:t>nalysis</a:t>
                </a:r>
                <a:endParaRPr lang="en-US" altLang="zh-CN" sz="2400" dirty="0" smtClean="0"/>
              </a:p>
              <a:p>
                <a:pPr eaLnBrk="1" hangingPunct="1"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3600" dirty="0" smtClean="0"/>
                  <a:t>Signal </a:t>
                </a:r>
              </a:p>
              <a:p>
                <a:pPr lvl="1" eaLnBrk="1" hangingPunct="1"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sz="2400" dirty="0"/>
                  <a:t>• </a:t>
                </a:r>
                <a:r>
                  <a:rPr lang="en-US" altLang="zh-CN" sz="2400" dirty="0" smtClean="0"/>
                  <a:t>Toy-MC simulation</a:t>
                </a:r>
              </a:p>
              <a:p>
                <a:pPr lvl="1" eaLnBrk="1" hangingPunct="1"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sz="2400" dirty="0"/>
                  <a:t>• </a:t>
                </a:r>
                <a:r>
                  <a:rPr lang="en-US" altLang="zh-CN" sz="2400" dirty="0" smtClean="0"/>
                  <a:t>Momentum resolution obtained from real data</a:t>
                </a:r>
              </a:p>
              <a:p>
                <a:pPr eaLnBrk="1" hangingPunct="1"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3600" dirty="0" smtClean="0"/>
                  <a:t>Background </a:t>
                </a:r>
                <a:endParaRPr lang="en-US" altLang="zh-CN" sz="3600" dirty="0"/>
              </a:p>
              <a:p>
                <a:pPr lvl="1" eaLnBrk="1" hangingPunct="1"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sz="2400" dirty="0"/>
                  <a:t>• </a:t>
                </a:r>
                <a:r>
                  <a:rPr lang="en-US" sz="2400" dirty="0" smtClean="0"/>
                  <a:t>Side-Band Background </a:t>
                </a:r>
                <a:endParaRPr lang="en-US" altLang="zh-CN" sz="2400" dirty="0" smtClean="0"/>
              </a:p>
              <a:p>
                <a:pPr lvl="1" eaLnBrk="1" hangingPunct="1"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sz="2400" dirty="0"/>
                  <a:t>• </a:t>
                </a:r>
                <a:r>
                  <a:rPr lang="en-US" altLang="zh-CN" sz="2400" dirty="0" smtClean="0"/>
                  <a:t>Mass Window</a:t>
                </a:r>
              </a:p>
              <a:p>
                <a:pPr lvl="2" eaLnBrk="1" hangingPunct="1"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sz="2400" dirty="0" smtClean="0">
                    <a:ea typeface="Microsoft YaHei Light" panose="020B0502040204020203" pitchFamily="34" charset="-122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−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𝑃𝐷𝐺</m:t>
                        </m:r>
                      </m:sup>
                    </m:sSubSup>
                  </m:oMath>
                </a14:m>
                <a:r>
                  <a:rPr lang="en-US" sz="2400" dirty="0" smtClean="0">
                    <a:ea typeface="Microsoft YaHei Light" panose="020B0502040204020203" pitchFamily="34" charset="-122"/>
                  </a:rPr>
                  <a:t>| &lt; 8 MeV</a:t>
                </a:r>
                <a:endParaRPr lang="en-US" sz="2400" dirty="0">
                  <a:ea typeface="Microsoft YaHei Light" panose="020B0502040204020203" pitchFamily="34" charset="-122"/>
                </a:endParaRPr>
              </a:p>
              <a:p>
                <a:pPr lvl="2" eaLnBrk="1" hangingPunct="1"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sz="2400" dirty="0" smtClean="0">
                    <a:ea typeface="Microsoft YaHei Light" panose="020B0502040204020203" pitchFamily="34" charset="-122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−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𝐷𝑠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𝑃𝐷𝐺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Microsoft YaHei Light" panose="020B0502040204020203" pitchFamily="34" charset="-122"/>
                  </a:rPr>
                  <a:t>| in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Microsoft YaHei Light" panose="020B0502040204020203" pitchFamily="34" charset="-122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endParaRPr lang="en-US" altLang="zh-CN" sz="3600" dirty="0"/>
              </a:p>
              <a:p>
                <a:pPr eaLnBrk="1" hangingPunct="1"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endParaRPr lang="en-US" altLang="zh-CN" sz="3600" dirty="0" smtClean="0"/>
              </a:p>
              <a:p>
                <a:pPr eaLnBrk="1" hangingPunct="1"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endParaRPr lang="en-US" altLang="zh-CN" sz="3600" dirty="0" smtClean="0"/>
              </a:p>
              <a:p>
                <a:pPr eaLnBrk="1" hangingPunct="1"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2400" dirty="0" smtClean="0"/>
                  <a:t>Ongoing study to optimize the cuts with TMVA. </a:t>
                </a:r>
              </a:p>
            </p:txBody>
          </p:sp>
        </mc:Choice>
        <mc:Fallback xmlns="">
          <p:sp>
            <p:nvSpPr>
              <p:cNvPr id="1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5217" y="25677942"/>
                <a:ext cx="13788231" cy="10418138"/>
              </a:xfrm>
              <a:prstGeom prst="rect">
                <a:avLst/>
              </a:prstGeom>
              <a:blipFill rotWithShape="0">
                <a:blip r:embed="rId15"/>
                <a:stretch>
                  <a:fillRect l="-1367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15099593" y="36490703"/>
                <a:ext cx="13788231" cy="3642814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80903" tIns="40452" rIns="80903" bIns="40452" anchor="ctr"/>
              <a:lstStyle>
                <a:lvl1pPr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37931725" indent="-37474525"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3600" b="1" i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Summary and To-do</a:t>
                </a:r>
              </a:p>
              <a:p>
                <a:pPr lvl="1"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sz="2400" dirty="0"/>
                  <a:t>•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effectLst/>
                  </a:rPr>
                  <a:t>An independent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effectLst/>
                  </a:rPr>
                  <a:t> meson using STAR Run14 data was presented. Clear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n-US" altLang="zh-CN" sz="2400" dirty="0" smtClean="0">
                  <a:solidFill>
                    <a:schemeClr val="tx1"/>
                  </a:solidFill>
                  <a:effectLst/>
                </a:endParaRPr>
              </a:p>
              <a:p>
                <a:pPr lvl="1"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2400" dirty="0" smtClean="0"/>
                  <a:t>signals in 3 centrality bins and 2 decay channels were observed</a:t>
                </a:r>
                <a:r>
                  <a:rPr lang="en-US" altLang="zh-CN" sz="2400" dirty="0"/>
                  <a:t>.</a:t>
                </a:r>
                <a:endParaRPr lang="en-US" altLang="zh-CN" sz="2400" dirty="0" smtClean="0">
                  <a:solidFill>
                    <a:schemeClr val="tx1"/>
                  </a:solidFill>
                  <a:effectLst/>
                </a:endParaRPr>
              </a:p>
              <a:p>
                <a:pPr lvl="1"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sz="2400" dirty="0"/>
                  <a:t>• </a:t>
                </a:r>
                <a:r>
                  <a:rPr lang="en-US" sz="2400" dirty="0" smtClean="0"/>
                  <a:t>Ongoing study to improve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effectLst/>
                  </a:rPr>
                  <a:t> signal with TMVA method and efficiency correction.</a:t>
                </a: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endParaRPr lang="en-US" altLang="zh-CN" sz="2200" dirty="0" smtClean="0"/>
              </a:p>
            </p:txBody>
          </p:sp>
        </mc:Choice>
        <mc:Fallback xmlns="">
          <p:sp>
            <p:nvSpPr>
              <p:cNvPr id="1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99593" y="36490703"/>
                <a:ext cx="13788231" cy="3642814"/>
              </a:xfrm>
              <a:prstGeom prst="rect">
                <a:avLst/>
              </a:prstGeom>
              <a:blipFill rotWithShape="0">
                <a:blip r:embed="rId16"/>
                <a:stretch>
                  <a:fillRect l="-1323" t="-2980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72874" y="19074734"/>
            <a:ext cx="2905125" cy="3771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07403" y="19074734"/>
            <a:ext cx="2933700" cy="3819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946150" y="9354344"/>
                <a:ext cx="13781522" cy="4117975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80903" tIns="40452" rIns="80903" bIns="40452" anchor="ctr"/>
              <a:lstStyle>
                <a:lvl1pPr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37931725" indent="-37474525"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3200" b="1" i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Motivation</a:t>
                </a:r>
              </a:p>
              <a:p>
                <a:pPr lvl="1"/>
                <a:r>
                  <a:rPr lang="en-US" sz="2400" dirty="0"/>
                  <a:t>• </a:t>
                </a:r>
                <a:r>
                  <a:rPr lang="en-US" sz="2400" dirty="0" smtClean="0"/>
                  <a:t>Charm hadrons </a:t>
                </a:r>
                <a:r>
                  <a:rPr lang="en-US" sz="2400" dirty="0"/>
                  <a:t>are a powerful tool to study 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properties of the QCD </a:t>
                </a:r>
                <a:endParaRPr lang="en-US" sz="2400" dirty="0" smtClean="0"/>
              </a:p>
              <a:p>
                <a:pPr lvl="1"/>
                <a:r>
                  <a:rPr lang="en-US" sz="2400" dirty="0" smtClean="0"/>
                  <a:t>  medium </a:t>
                </a:r>
                <a:r>
                  <a:rPr lang="en-US" sz="2400" dirty="0"/>
                  <a:t>created in </a:t>
                </a:r>
                <a:r>
                  <a:rPr lang="en-US" sz="2400" dirty="0" smtClean="0"/>
                  <a:t>ultra-relativistic </a:t>
                </a:r>
                <a:r>
                  <a:rPr lang="en-US" sz="2400" dirty="0"/>
                  <a:t>h</a:t>
                </a:r>
                <a:r>
                  <a:rPr lang="en-US" sz="2400" dirty="0" smtClean="0"/>
                  <a:t>eavy-ion collisions.</a:t>
                </a:r>
                <a:endParaRPr lang="en-US" sz="2400" dirty="0"/>
              </a:p>
              <a:p>
                <a:pPr lvl="1"/>
                <a:r>
                  <a:rPr lang="en-US" sz="2400" dirty="0" smtClean="0"/>
                  <a:t>• The </a:t>
                </a:r>
                <a:r>
                  <a:rPr lang="en-US" sz="2400" dirty="0"/>
                  <a:t>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smtClean="0"/>
                  <a:t> meson </a:t>
                </a:r>
                <a:r>
                  <a:rPr lang="en-US" sz="2400" dirty="0"/>
                  <a:t>production is </a:t>
                </a:r>
                <a:r>
                  <a:rPr lang="en-US" sz="2400" dirty="0" smtClean="0"/>
                  <a:t>of </a:t>
                </a:r>
                <a:r>
                  <a:rPr lang="en-US" sz="2400" dirty="0"/>
                  <a:t>particular interest </a:t>
                </a:r>
                <a:endParaRPr lang="en-US" sz="2400" dirty="0" smtClean="0"/>
              </a:p>
              <a:p>
                <a:pPr lvl="1"/>
                <a:r>
                  <a:rPr lang="en-US" sz="2400" dirty="0" smtClean="0"/>
                  <a:t>  due </a:t>
                </a:r>
                <a:r>
                  <a:rPr lang="en-US" sz="2400" dirty="0"/>
                  <a:t>to its </a:t>
                </a:r>
                <a:r>
                  <a:rPr lang="en-US" sz="2400" dirty="0" smtClean="0"/>
                  <a:t>valence strange quark </a:t>
                </a:r>
                <a:r>
                  <a:rPr lang="en-US" sz="2400" dirty="0"/>
                  <a:t>content. </a:t>
                </a:r>
              </a:p>
              <a:p>
                <a:pPr lvl="1"/>
                <a:r>
                  <a:rPr lang="en-US" sz="2400" dirty="0" smtClean="0"/>
                  <a:t>• </a:t>
                </a:r>
                <a:r>
                  <a:rPr lang="en-US" sz="2400" dirty="0"/>
                  <a:t>A</a:t>
                </a:r>
                <a:r>
                  <a:rPr lang="en-US" sz="2400" dirty="0" smtClean="0"/>
                  <a:t> large </a:t>
                </a:r>
                <a:r>
                  <a:rPr lang="en-US" sz="2400" dirty="0"/>
                  <a:t>enhancement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smtClean="0"/>
                  <a:t> nuclear modification</a:t>
                </a:r>
              </a:p>
              <a:p>
                <a:pPr lvl="1"/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factor at </a:t>
                </a:r>
                <a:r>
                  <a:rPr lang="en-US" sz="2400" dirty="0" smtClean="0"/>
                  <a:t>Ultra-relativistic Heavy </a:t>
                </a:r>
                <a:r>
                  <a:rPr lang="en-US" sz="2400" dirty="0"/>
                  <a:t>Ion </a:t>
                </a:r>
                <a:r>
                  <a:rPr lang="en-US" sz="2400" dirty="0" smtClean="0"/>
                  <a:t>Collision is predicted.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2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6150" y="9354344"/>
                <a:ext cx="13781522" cy="4117975"/>
              </a:xfrm>
              <a:prstGeom prst="rect">
                <a:avLst/>
              </a:prstGeom>
              <a:blipFill rotWithShape="0">
                <a:blip r:embed="rId19"/>
                <a:stretch>
                  <a:fillRect l="-1103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16546" y="13856023"/>
            <a:ext cx="6428205" cy="430418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009437" y="9441591"/>
            <a:ext cx="2677176" cy="1978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009437" y="11396119"/>
            <a:ext cx="2677176" cy="2050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15085216" y="9355072"/>
                <a:ext cx="13788231" cy="15928247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80903" tIns="40452" rIns="80903" bIns="40452" anchor="ctr"/>
              <a:lstStyle>
                <a:lvl1pPr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37931725" indent="-37474525"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3600" b="1" i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Results</a:t>
                </a: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" sz="360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altLang="zh-CN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signal from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" sz="360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" sz="3600" i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" sz="3600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a:rPr lang="" sz="360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600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600" b="0" i="0" smtClean="0">
                        <a:latin typeface="Cambria Math" panose="02040503050406030204" pitchFamily="18" charset="0"/>
                      </a:rPr>
                      <m:t>1020</m:t>
                    </m:r>
                    <m:r>
                      <a:rPr lang="en-US" altLang="zh-CN" sz="3600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 decay channel  </a:t>
                </a:r>
                <a:endParaRPr lang="en-US" altLang="zh-CN" sz="3600" b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r>
                  <a:rPr lang="en-US" altLang="zh-CN" sz="3600" dirty="0" smtClean="0"/>
                  <a:t> </a:t>
                </a:r>
                <a:endParaRPr lang="en-US" altLang="zh-C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endParaRPr lang="en-US" altLang="zh-C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endParaRPr lang="en-US" altLang="zh-CN" sz="36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" sz="360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3600" i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</a:rPr>
                      <m:t>signal</m:t>
                    </m:r>
                    <m:r>
                      <a:rPr lang="en-US" sz="36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sz="3600" i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" sz="360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" sz="3600" i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</a:rPr>
                      <m:t>K</m:t>
                    </m:r>
                    <m:r>
                      <a:rPr lang="" sz="3600" i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3600" i="0">
                        <a:latin typeface="Cambria Math" panose="02040503050406030204" pitchFamily="18" charset="0"/>
                      </a:rPr>
                      <m:t>(892)</m:t>
                    </m:r>
                  </m:oMath>
                </a14:m>
                <a:r>
                  <a:rPr lang="en-US" sz="3600" dirty="0"/>
                  <a:t> decay channel  </a:t>
                </a:r>
                <a:endParaRPr lang="en-US" altLang="zh-CN" sz="36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endParaRPr lang="en-US" altLang="zh-CN" sz="36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endParaRPr lang="en-US" altLang="zh-CN" sz="36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endParaRPr lang="en-US" altLang="zh-CN" sz="36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60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600" i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altLang="zh-CN" sz="3600" dirty="0" smtClean="0"/>
                  <a:t> meson mean and width </a:t>
                </a: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endParaRPr lang="en-US" altLang="zh-CN" sz="3600" b="1" i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endParaRPr lang="en-US" altLang="zh-CN" sz="3600" b="1" i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endParaRPr lang="en-US" altLang="zh-CN" sz="2400" dirty="0">
                  <a:solidFill>
                    <a:srgbClr val="C00000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  <a:spcAft>
                    <a:spcPct val="30000"/>
                  </a:spcAft>
                  <a:defRPr/>
                </a:pPr>
                <a:endParaRPr lang="en-US" altLang="zh-CN" sz="3600" b="1" i="1" u="sng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5216" y="9355072"/>
                <a:ext cx="13788231" cy="15928247"/>
              </a:xfrm>
              <a:prstGeom prst="rect">
                <a:avLst/>
              </a:prstGeom>
              <a:blipFill rotWithShape="0">
                <a:blip r:embed="rId23"/>
                <a:stretch>
                  <a:fillRect l="-1367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3233482"/>
                  </p:ext>
                </p:extLst>
              </p:nvPr>
            </p:nvGraphicFramePr>
            <p:xfrm>
              <a:off x="1417637" y="38220713"/>
              <a:ext cx="7900580" cy="144167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80116"/>
                    <a:gridCol w="1580116"/>
                    <a:gridCol w="1580116"/>
                    <a:gridCol w="1580116"/>
                    <a:gridCol w="1580116"/>
                  </a:tblGrid>
                  <a:tr h="720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smtClean="0">
                                        <a:latin typeface="Cambria Math" panose="02040503050406030204" pitchFamily="18" charset="0"/>
                                      </a:rPr>
                                      <m:t>dca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b>
                                </m:sSub>
                                <m:r>
                                  <a:rPr lang="en-US" altLang="zh-CN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dca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zh-CN" altLang="en-US" sz="2000" b="0" i="0" smtClean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i="0">
                                        <a:latin typeface="Cambria Math" panose="02040503050406030204" pitchFamily="18" charset="0"/>
                                      </a:rPr>
                                      <m:t>dca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CN" altLang="en-US" sz="2000" i="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i="0">
                                        <a:latin typeface="Cambria Math" panose="02040503050406030204" pitchFamily="18" charset="0"/>
                                      </a:rPr>
                                      <m:t>kk</m:t>
                                    </m:r>
                                    <m:r>
                                      <a:rPr lang="en-US" altLang="zh-CN" sz="2000" i="0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i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icrosoft YaHei Light" panose="020B0502040204020203" pitchFamily="34" charset="-122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icrosoft YaHei Light" panose="020B0502040204020203" pitchFamily="34" charset="-122"/>
                                        <a:cs typeface="Arial" panose="020B0604020202020204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Microsoft YaHei Light" panose="020B0502040204020203" pitchFamily="34" charset="-122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Microsoft YaHei Light" panose="020B0502040204020203" pitchFamily="34" charset="-122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Microsoft YaHei Light" panose="020B0502040204020203" pitchFamily="34" charset="-122"/>
                                                <a:cs typeface="Arial" panose="020B0604020202020204" pitchFamily="34" charset="0"/>
                                              </a:rPr>
                                              <m:t>𝑝𝑜𝑖𝑛𝑡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v0diff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2083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&gt;100um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&gt;70um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&lt;60um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&gt;0.995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&lt;400um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3233482"/>
                  </p:ext>
                </p:extLst>
              </p:nvPr>
            </p:nvGraphicFramePr>
            <p:xfrm>
              <a:off x="1417637" y="38220713"/>
              <a:ext cx="7900580" cy="144167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80116"/>
                    <a:gridCol w="1580116"/>
                    <a:gridCol w="1580116"/>
                    <a:gridCol w="1580116"/>
                    <a:gridCol w="1580116"/>
                  </a:tblGrid>
                  <a:tr h="720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386" t="-3361" r="-402317" b="-10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100000" t="-3361" r="-300769" b="-10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200772" t="-3361" r="-201931" b="-10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299615" t="-3361" r="-101154" b="-10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v0diff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2083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&gt;100um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&gt;70um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&lt;60um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&gt;0.995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&lt;400um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8" name="文本框 27"/>
          <p:cNvSpPr txBox="1"/>
          <p:nvPr/>
        </p:nvSpPr>
        <p:spPr>
          <a:xfrm>
            <a:off x="11430649" y="24565161"/>
            <a:ext cx="1390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TOF PID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989638" y="23889999"/>
            <a:ext cx="8615983" cy="3508024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5085216" y="24776110"/>
            <a:ext cx="13613649" cy="41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spcAft>
                <a:spcPct val="30000"/>
              </a:spcAft>
              <a:defRPr/>
            </a:pPr>
            <a:r>
              <a:rPr lang="en-US" altLang="zh-CN" sz="1800" dirty="0"/>
              <a:t>The mean and with are consistent with Toy MC simulation. </a:t>
            </a:r>
            <a:endParaRPr lang="en-US" altLang="zh-CN" sz="1800" b="1" i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962023" y="22615801"/>
                <a:ext cx="2776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zh-CN" alt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altLang="zh-CN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=149.9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3" y="22615801"/>
                <a:ext cx="2776529" cy="46166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12" y="28400313"/>
            <a:ext cx="5541947" cy="55128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023" y="30245995"/>
            <a:ext cx="9331614" cy="48671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2307584" y="25902213"/>
            <a:ext cx="6226106" cy="3513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4990905" y="26426319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0905" y="26426319"/>
                <a:ext cx="845103" cy="461665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26312961" y="26430149"/>
                <a:ext cx="615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2961" y="26430149"/>
                <a:ext cx="615874" cy="461665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/>
              <p:cNvSpPr txBox="1"/>
              <p:nvPr/>
            </p:nvSpPr>
            <p:spPr>
              <a:xfrm>
                <a:off x="25954037" y="26426319"/>
                <a:ext cx="615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本框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4037" y="26426319"/>
                <a:ext cx="615874" cy="461665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>
                <a:off x="24402501" y="26456924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2501" y="26456924"/>
                <a:ext cx="845103" cy="461665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圆角矩形 34"/>
          <p:cNvSpPr/>
          <p:nvPr/>
        </p:nvSpPr>
        <p:spPr bwMode="auto">
          <a:xfrm>
            <a:off x="25039637" y="26788269"/>
            <a:ext cx="256699" cy="2236724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宋体" pitchFamily="-106" charset="-122"/>
              <a:cs typeface="宋体" pitchFamily="-106" charset="-122"/>
            </a:endParaRPr>
          </a:p>
        </p:txBody>
      </p:sp>
      <p:sp>
        <p:nvSpPr>
          <p:cNvPr id="49" name="圆角矩形 48"/>
          <p:cNvSpPr/>
          <p:nvPr/>
        </p:nvSpPr>
        <p:spPr bwMode="auto">
          <a:xfrm>
            <a:off x="26340431" y="26807319"/>
            <a:ext cx="256699" cy="2236724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宋体" pitchFamily="-106" charset="-122"/>
              <a:cs typeface="宋体" pitchFamily="-106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883" y="16140834"/>
            <a:ext cx="4946056" cy="400138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437" y="16132869"/>
            <a:ext cx="4304749" cy="401170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431" y="11561233"/>
            <a:ext cx="4915389" cy="397934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437" y="11562324"/>
            <a:ext cx="4258485" cy="401826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022" y="20699345"/>
            <a:ext cx="4484977" cy="413122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100" y="20675235"/>
            <a:ext cx="4789486" cy="4169090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8355027" y="12900800"/>
            <a:ext cx="1513205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PRL 110, </a:t>
            </a:r>
            <a:r>
              <a:rPr lang="en-US" sz="2000" dirty="0">
                <a:solidFill>
                  <a:srgbClr val="FF0000"/>
                </a:solidFill>
              </a:rPr>
              <a:t>112301 (2013)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237" y="11561233"/>
            <a:ext cx="4890814" cy="39793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24277636" y="16129060"/>
            <a:ext cx="4601327" cy="40454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882" y="20742470"/>
            <a:ext cx="4384625" cy="4121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7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宋体" pitchFamily="-106" charset="-122"/>
            <a:cs typeface="宋体" pitchFamily="-106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7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宋体" pitchFamily="-106" charset="-122"/>
            <a:cs typeface="宋体" pitchFamily="-106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234</Words>
  <Application>Microsoft Office PowerPoint</Application>
  <PresentationFormat>自定义</PresentationFormat>
  <Paragraphs>104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 YaHei Light</vt:lpstr>
      <vt:lpstr>宋体</vt:lpstr>
      <vt:lpstr>宋体</vt:lpstr>
      <vt:lpstr>Arial</vt:lpstr>
      <vt:lpstr>Cambria Math</vt:lpstr>
      <vt:lpstr>Helvetica</vt:lpstr>
      <vt:lpstr>默认设计模板</vt:lpstr>
      <vt:lpstr>PowerPoint 演示文稿</vt:lpstr>
    </vt:vector>
  </TitlesOfParts>
  <Company>Lawrence Berkeley National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Xin Dong</dc:creator>
  <cp:lastModifiedBy>long zhou</cp:lastModifiedBy>
  <cp:revision>323</cp:revision>
  <dcterms:created xsi:type="dcterms:W3CDTF">2009-03-01T16:50:19Z</dcterms:created>
  <dcterms:modified xsi:type="dcterms:W3CDTF">2015-09-25T02:48:44Z</dcterms:modified>
</cp:coreProperties>
</file>