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30264100" cy="427863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300" u="none" kumimoji="0" normalizeH="0">
        <a:ln>
          <a:noFill/>
        </a:ln>
        <a:solidFill>
          <a:srgbClr val="000000"/>
        </a:solidFill>
        <a:effectLst/>
        <a:uFillTx/>
        <a:latin typeface="Hannotate SC Regular"/>
        <a:ea typeface="Hannotate SC Regular"/>
        <a:cs typeface="Hannotate SC Regular"/>
        <a:sym typeface="Hannotate SC Regular"/>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300" u="none" kumimoji="0" normalizeH="0">
        <a:ln>
          <a:noFill/>
        </a:ln>
        <a:solidFill>
          <a:srgbClr val="000000"/>
        </a:solidFill>
        <a:effectLst/>
        <a:uFillTx/>
        <a:latin typeface="Hannotate SC Regular"/>
        <a:ea typeface="Hannotate SC Regular"/>
        <a:cs typeface="Hannotate SC Regular"/>
        <a:sym typeface="Hannotate SC Regular"/>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300" u="none" kumimoji="0" normalizeH="0">
        <a:ln>
          <a:noFill/>
        </a:ln>
        <a:solidFill>
          <a:srgbClr val="000000"/>
        </a:solidFill>
        <a:effectLst/>
        <a:uFillTx/>
        <a:latin typeface="Hannotate SC Regular"/>
        <a:ea typeface="Hannotate SC Regular"/>
        <a:cs typeface="Hannotate SC Regular"/>
        <a:sym typeface="Hannotate SC Regular"/>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300" u="none" kumimoji="0" normalizeH="0">
        <a:ln>
          <a:noFill/>
        </a:ln>
        <a:solidFill>
          <a:srgbClr val="000000"/>
        </a:solidFill>
        <a:effectLst/>
        <a:uFillTx/>
        <a:latin typeface="Hannotate SC Regular"/>
        <a:ea typeface="Hannotate SC Regular"/>
        <a:cs typeface="Hannotate SC Regular"/>
        <a:sym typeface="Hannotate SC Regular"/>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300" u="none" kumimoji="0" normalizeH="0">
        <a:ln>
          <a:noFill/>
        </a:ln>
        <a:solidFill>
          <a:srgbClr val="000000"/>
        </a:solidFill>
        <a:effectLst/>
        <a:uFillTx/>
        <a:latin typeface="Hannotate SC Regular"/>
        <a:ea typeface="Hannotate SC Regular"/>
        <a:cs typeface="Hannotate SC Regular"/>
        <a:sym typeface="Hannotate SC Regular"/>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300" u="none" kumimoji="0" normalizeH="0">
        <a:ln>
          <a:noFill/>
        </a:ln>
        <a:solidFill>
          <a:srgbClr val="000000"/>
        </a:solidFill>
        <a:effectLst/>
        <a:uFillTx/>
        <a:latin typeface="Hannotate SC Regular"/>
        <a:ea typeface="Hannotate SC Regular"/>
        <a:cs typeface="Hannotate SC Regular"/>
        <a:sym typeface="Hannotate SC Regular"/>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300" u="none" kumimoji="0" normalizeH="0">
        <a:ln>
          <a:noFill/>
        </a:ln>
        <a:solidFill>
          <a:srgbClr val="000000"/>
        </a:solidFill>
        <a:effectLst/>
        <a:uFillTx/>
        <a:latin typeface="Hannotate SC Regular"/>
        <a:ea typeface="Hannotate SC Regular"/>
        <a:cs typeface="Hannotate SC Regular"/>
        <a:sym typeface="Hannotate SC Regular"/>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300" u="none" kumimoji="0" normalizeH="0">
        <a:ln>
          <a:noFill/>
        </a:ln>
        <a:solidFill>
          <a:srgbClr val="000000"/>
        </a:solidFill>
        <a:effectLst/>
        <a:uFillTx/>
        <a:latin typeface="Hannotate SC Regular"/>
        <a:ea typeface="Hannotate SC Regular"/>
        <a:cs typeface="Hannotate SC Regular"/>
        <a:sym typeface="Hannotate SC Regular"/>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300" u="none" kumimoji="0" normalizeH="0">
        <a:ln>
          <a:noFill/>
        </a:ln>
        <a:solidFill>
          <a:srgbClr val="000000"/>
        </a:solidFill>
        <a:effectLst/>
        <a:uFillTx/>
        <a:latin typeface="Hannotate SC Regular"/>
        <a:ea typeface="Hannotate SC Regular"/>
        <a:cs typeface="Hannotate SC Regular"/>
        <a:sym typeface="Hannotate SC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n">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21690012" y="38971537"/>
            <a:ext cx="7064376" cy="1330690"/>
          </a:xfrm>
          <a:prstGeom prst="rect">
            <a:avLst/>
          </a:prstGeom>
          <a:ln w="12700">
            <a:miter lim="400000"/>
          </a:ln>
        </p:spPr>
        <p:txBody>
          <a:bodyPr lIns="208739" tIns="208739" rIns="208739" bIns="208739">
            <a:spAutoFit/>
          </a:bodyPr>
          <a:lstStyle>
            <a:lvl1pPr algn="r" defTabSz="506412">
              <a:defRPr sz="6400">
                <a:latin typeface="Arial"/>
                <a:ea typeface="Arial"/>
                <a:cs typeface="Arial"/>
                <a:sym typeface="Arial"/>
              </a:defRPr>
            </a:lvl1pPr>
          </a:lstStyle>
          <a:p>
            <a:pPr/>
            <a:fld id="{86CB4B4D-7CA3-9044-876B-883B54F8677D}" type="slidenum"/>
          </a:p>
        </p:txBody>
      </p:sp>
      <p:sp>
        <p:nvSpPr>
          <p:cNvPr id="3" name="Shape 3"/>
          <p:cNvSpPr/>
          <p:nvPr>
            <p:ph type="title"/>
          </p:nvPr>
        </p:nvSpPr>
        <p:spPr>
          <a:xfrm>
            <a:off x="1513205" y="574445"/>
            <a:ext cx="27237690" cy="9409025"/>
          </a:xfrm>
          <a:prstGeom prst="rect">
            <a:avLst/>
          </a:prstGeom>
          <a:ln w="12700">
            <a:miter lim="400000"/>
          </a:ln>
          <a:extLst>
            <a:ext uri="{C572A759-6A51-4108-AA02-DFA0A04FC94B}">
              <ma14:wrappingTextBoxFlag xmlns:ma14="http://schemas.microsoft.com/office/mac/drawingml/2011/main" val="1"/>
            </a:ext>
          </a:extLst>
        </p:spPr>
        <p:txBody>
          <a:bodyPr lIns="208739" tIns="208739" rIns="208739" bIns="208739" anchor="ctr"/>
          <a:lstStyle/>
          <a:p>
            <a:pPr/>
            <a:r>
              <a:t>Title Text</a:t>
            </a:r>
          </a:p>
        </p:txBody>
      </p:sp>
      <p:sp>
        <p:nvSpPr>
          <p:cNvPr id="4" name="Shape 4"/>
          <p:cNvSpPr/>
          <p:nvPr>
            <p:ph type="body" idx="1"/>
          </p:nvPr>
        </p:nvSpPr>
        <p:spPr>
          <a:xfrm>
            <a:off x="1513205" y="9983469"/>
            <a:ext cx="27237690" cy="32802830"/>
          </a:xfrm>
          <a:prstGeom prst="rect">
            <a:avLst/>
          </a:prstGeom>
          <a:ln w="12700">
            <a:miter lim="400000"/>
          </a:ln>
          <a:extLst>
            <a:ext uri="{C572A759-6A51-4108-AA02-DFA0A04FC94B}">
              <ma14:wrappingTextBoxFlag xmlns:ma14="http://schemas.microsoft.com/office/mac/drawingml/2011/main" val="1"/>
            </a:ext>
          </a:extLst>
        </p:spPr>
        <p:txBody>
          <a:bodyPr lIns="208739" tIns="208739" rIns="208739" bIns="208739"/>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4173537" rtl="0" latinLnBrk="0">
        <a:lnSpc>
          <a:spcPct val="100000"/>
        </a:lnSpc>
        <a:spcBef>
          <a:spcPts val="0"/>
        </a:spcBef>
        <a:spcAft>
          <a:spcPts val="0"/>
        </a:spcAft>
        <a:buClrTx/>
        <a:buSzTx/>
        <a:buFontTx/>
        <a:buNone/>
        <a:tabLst/>
        <a:defRPr b="0" baseline="0" cap="none" i="0" spc="0" strike="noStrike" sz="20100" u="none">
          <a:ln>
            <a:noFill/>
          </a:ln>
          <a:solidFill>
            <a:srgbClr val="000000"/>
          </a:solidFill>
          <a:uFillTx/>
          <a:latin typeface="Arial"/>
          <a:ea typeface="Arial"/>
          <a:cs typeface="Arial"/>
          <a:sym typeface="Arial"/>
        </a:defRPr>
      </a:lvl1pPr>
      <a:lvl2pPr marL="0" marR="0" indent="0" algn="ctr" defTabSz="4173537" rtl="0" latinLnBrk="0">
        <a:lnSpc>
          <a:spcPct val="100000"/>
        </a:lnSpc>
        <a:spcBef>
          <a:spcPts val="0"/>
        </a:spcBef>
        <a:spcAft>
          <a:spcPts val="0"/>
        </a:spcAft>
        <a:buClrTx/>
        <a:buSzTx/>
        <a:buFontTx/>
        <a:buNone/>
        <a:tabLst/>
        <a:defRPr b="0" baseline="0" cap="none" i="0" spc="0" strike="noStrike" sz="20100" u="none">
          <a:ln>
            <a:noFill/>
          </a:ln>
          <a:solidFill>
            <a:srgbClr val="000000"/>
          </a:solidFill>
          <a:uFillTx/>
          <a:latin typeface="Arial"/>
          <a:ea typeface="Arial"/>
          <a:cs typeface="Arial"/>
          <a:sym typeface="Arial"/>
        </a:defRPr>
      </a:lvl2pPr>
      <a:lvl3pPr marL="0" marR="0" indent="0" algn="ctr" defTabSz="4173537" rtl="0" latinLnBrk="0">
        <a:lnSpc>
          <a:spcPct val="100000"/>
        </a:lnSpc>
        <a:spcBef>
          <a:spcPts val="0"/>
        </a:spcBef>
        <a:spcAft>
          <a:spcPts val="0"/>
        </a:spcAft>
        <a:buClrTx/>
        <a:buSzTx/>
        <a:buFontTx/>
        <a:buNone/>
        <a:tabLst/>
        <a:defRPr b="0" baseline="0" cap="none" i="0" spc="0" strike="noStrike" sz="20100" u="none">
          <a:ln>
            <a:noFill/>
          </a:ln>
          <a:solidFill>
            <a:srgbClr val="000000"/>
          </a:solidFill>
          <a:uFillTx/>
          <a:latin typeface="Arial"/>
          <a:ea typeface="Arial"/>
          <a:cs typeface="Arial"/>
          <a:sym typeface="Arial"/>
        </a:defRPr>
      </a:lvl3pPr>
      <a:lvl4pPr marL="0" marR="0" indent="0" algn="ctr" defTabSz="4173537" rtl="0" latinLnBrk="0">
        <a:lnSpc>
          <a:spcPct val="100000"/>
        </a:lnSpc>
        <a:spcBef>
          <a:spcPts val="0"/>
        </a:spcBef>
        <a:spcAft>
          <a:spcPts val="0"/>
        </a:spcAft>
        <a:buClrTx/>
        <a:buSzTx/>
        <a:buFontTx/>
        <a:buNone/>
        <a:tabLst/>
        <a:defRPr b="0" baseline="0" cap="none" i="0" spc="0" strike="noStrike" sz="20100" u="none">
          <a:ln>
            <a:noFill/>
          </a:ln>
          <a:solidFill>
            <a:srgbClr val="000000"/>
          </a:solidFill>
          <a:uFillTx/>
          <a:latin typeface="Arial"/>
          <a:ea typeface="Arial"/>
          <a:cs typeface="Arial"/>
          <a:sym typeface="Arial"/>
        </a:defRPr>
      </a:lvl4pPr>
      <a:lvl5pPr marL="0" marR="0" indent="0" algn="ctr" defTabSz="4173537" rtl="0" latinLnBrk="0">
        <a:lnSpc>
          <a:spcPct val="100000"/>
        </a:lnSpc>
        <a:spcBef>
          <a:spcPts val="0"/>
        </a:spcBef>
        <a:spcAft>
          <a:spcPts val="0"/>
        </a:spcAft>
        <a:buClrTx/>
        <a:buSzTx/>
        <a:buFontTx/>
        <a:buNone/>
        <a:tabLst/>
        <a:defRPr b="0" baseline="0" cap="none" i="0" spc="0" strike="noStrike" sz="20100" u="none">
          <a:ln>
            <a:noFill/>
          </a:ln>
          <a:solidFill>
            <a:srgbClr val="000000"/>
          </a:solidFill>
          <a:uFillTx/>
          <a:latin typeface="Arial"/>
          <a:ea typeface="Arial"/>
          <a:cs typeface="Arial"/>
          <a:sym typeface="Arial"/>
        </a:defRPr>
      </a:lvl5pPr>
      <a:lvl6pPr marL="0" marR="0" indent="457200" algn="ctr" defTabSz="4173537" rtl="0" latinLnBrk="0">
        <a:lnSpc>
          <a:spcPct val="100000"/>
        </a:lnSpc>
        <a:spcBef>
          <a:spcPts val="0"/>
        </a:spcBef>
        <a:spcAft>
          <a:spcPts val="0"/>
        </a:spcAft>
        <a:buClrTx/>
        <a:buSzTx/>
        <a:buFontTx/>
        <a:buNone/>
        <a:tabLst/>
        <a:defRPr b="0" baseline="0" cap="none" i="0" spc="0" strike="noStrike" sz="20100" u="none">
          <a:ln>
            <a:noFill/>
          </a:ln>
          <a:solidFill>
            <a:srgbClr val="000000"/>
          </a:solidFill>
          <a:uFillTx/>
          <a:latin typeface="Arial"/>
          <a:ea typeface="Arial"/>
          <a:cs typeface="Arial"/>
          <a:sym typeface="Arial"/>
        </a:defRPr>
      </a:lvl6pPr>
      <a:lvl7pPr marL="0" marR="0" indent="914400" algn="ctr" defTabSz="4173537" rtl="0" latinLnBrk="0">
        <a:lnSpc>
          <a:spcPct val="100000"/>
        </a:lnSpc>
        <a:spcBef>
          <a:spcPts val="0"/>
        </a:spcBef>
        <a:spcAft>
          <a:spcPts val="0"/>
        </a:spcAft>
        <a:buClrTx/>
        <a:buSzTx/>
        <a:buFontTx/>
        <a:buNone/>
        <a:tabLst/>
        <a:defRPr b="0" baseline="0" cap="none" i="0" spc="0" strike="noStrike" sz="20100" u="none">
          <a:ln>
            <a:noFill/>
          </a:ln>
          <a:solidFill>
            <a:srgbClr val="000000"/>
          </a:solidFill>
          <a:uFillTx/>
          <a:latin typeface="Arial"/>
          <a:ea typeface="Arial"/>
          <a:cs typeface="Arial"/>
          <a:sym typeface="Arial"/>
        </a:defRPr>
      </a:lvl7pPr>
      <a:lvl8pPr marL="0" marR="0" indent="1371600" algn="ctr" defTabSz="4173537" rtl="0" latinLnBrk="0">
        <a:lnSpc>
          <a:spcPct val="100000"/>
        </a:lnSpc>
        <a:spcBef>
          <a:spcPts val="0"/>
        </a:spcBef>
        <a:spcAft>
          <a:spcPts val="0"/>
        </a:spcAft>
        <a:buClrTx/>
        <a:buSzTx/>
        <a:buFontTx/>
        <a:buNone/>
        <a:tabLst/>
        <a:defRPr b="0" baseline="0" cap="none" i="0" spc="0" strike="noStrike" sz="20100" u="none">
          <a:ln>
            <a:noFill/>
          </a:ln>
          <a:solidFill>
            <a:srgbClr val="000000"/>
          </a:solidFill>
          <a:uFillTx/>
          <a:latin typeface="Arial"/>
          <a:ea typeface="Arial"/>
          <a:cs typeface="Arial"/>
          <a:sym typeface="Arial"/>
        </a:defRPr>
      </a:lvl8pPr>
      <a:lvl9pPr marL="0" marR="0" indent="1828800" algn="ctr" defTabSz="4173537" rtl="0" latinLnBrk="0">
        <a:lnSpc>
          <a:spcPct val="100000"/>
        </a:lnSpc>
        <a:spcBef>
          <a:spcPts val="0"/>
        </a:spcBef>
        <a:spcAft>
          <a:spcPts val="0"/>
        </a:spcAft>
        <a:buClrTx/>
        <a:buSzTx/>
        <a:buFontTx/>
        <a:buNone/>
        <a:tabLst/>
        <a:defRPr b="0" baseline="0" cap="none" i="0" spc="0" strike="noStrike" sz="20100" u="none">
          <a:ln>
            <a:noFill/>
          </a:ln>
          <a:solidFill>
            <a:srgbClr val="000000"/>
          </a:solidFill>
          <a:uFillTx/>
          <a:latin typeface="Arial"/>
          <a:ea typeface="Arial"/>
          <a:cs typeface="Arial"/>
          <a:sym typeface="Arial"/>
        </a:defRPr>
      </a:lvl9pPr>
    </p:titleStyle>
    <p:bodyStyle>
      <a:lvl1pPr marL="1565275" marR="0" indent="-1565275" algn="l" defTabSz="4173537" rtl="0" latinLnBrk="0">
        <a:lnSpc>
          <a:spcPct val="100000"/>
        </a:lnSpc>
        <a:spcBef>
          <a:spcPts val="3500"/>
        </a:spcBef>
        <a:spcAft>
          <a:spcPts val="0"/>
        </a:spcAft>
        <a:buClrTx/>
        <a:buSzPct val="100000"/>
        <a:buFontTx/>
        <a:buChar char="»"/>
        <a:tabLst/>
        <a:defRPr b="0" baseline="0" cap="none" i="0" spc="0" strike="noStrike" sz="14600" u="none">
          <a:ln>
            <a:noFill/>
          </a:ln>
          <a:solidFill>
            <a:srgbClr val="000000"/>
          </a:solidFill>
          <a:uFillTx/>
          <a:latin typeface="Arial"/>
          <a:ea typeface="Arial"/>
          <a:cs typeface="Arial"/>
          <a:sym typeface="Arial"/>
        </a:defRPr>
      </a:lvl1pPr>
      <a:lvl2pPr marL="3562657" marR="0" indent="-1475095" algn="l" defTabSz="4173537" rtl="0" latinLnBrk="0">
        <a:lnSpc>
          <a:spcPct val="100000"/>
        </a:lnSpc>
        <a:spcBef>
          <a:spcPts val="3500"/>
        </a:spcBef>
        <a:spcAft>
          <a:spcPts val="0"/>
        </a:spcAft>
        <a:buClrTx/>
        <a:buSzPct val="100000"/>
        <a:buFontTx/>
        <a:buChar char="–"/>
        <a:tabLst/>
        <a:defRPr b="0" baseline="0" cap="none" i="0" spc="0" strike="noStrike" sz="14600" u="none">
          <a:ln>
            <a:noFill/>
          </a:ln>
          <a:solidFill>
            <a:srgbClr val="000000"/>
          </a:solidFill>
          <a:uFillTx/>
          <a:latin typeface="Arial"/>
          <a:ea typeface="Arial"/>
          <a:cs typeface="Arial"/>
          <a:sym typeface="Arial"/>
        </a:defRPr>
      </a:lvl2pPr>
      <a:lvl3pPr marL="5561560" marR="0" indent="-1386435" algn="l" defTabSz="4173537" rtl="0" latinLnBrk="0">
        <a:lnSpc>
          <a:spcPct val="100000"/>
        </a:lnSpc>
        <a:spcBef>
          <a:spcPts val="3500"/>
        </a:spcBef>
        <a:spcAft>
          <a:spcPts val="0"/>
        </a:spcAft>
        <a:buClrTx/>
        <a:buSzPct val="100000"/>
        <a:buFontTx/>
        <a:buChar char="•"/>
        <a:tabLst/>
        <a:defRPr b="0" baseline="0" cap="none" i="0" spc="0" strike="noStrike" sz="14600" u="none">
          <a:ln>
            <a:noFill/>
          </a:ln>
          <a:solidFill>
            <a:srgbClr val="000000"/>
          </a:solidFill>
          <a:uFillTx/>
          <a:latin typeface="Arial"/>
          <a:ea typeface="Arial"/>
          <a:cs typeface="Arial"/>
          <a:sym typeface="Arial"/>
        </a:defRPr>
      </a:lvl3pPr>
      <a:lvl4pPr marL="7920382" marR="0" indent="-1657694" algn="l" defTabSz="4173537" rtl="0" latinLnBrk="0">
        <a:lnSpc>
          <a:spcPct val="100000"/>
        </a:lnSpc>
        <a:spcBef>
          <a:spcPts val="3500"/>
        </a:spcBef>
        <a:spcAft>
          <a:spcPts val="0"/>
        </a:spcAft>
        <a:buClrTx/>
        <a:buSzPct val="100000"/>
        <a:buFontTx/>
        <a:buChar char="–"/>
        <a:tabLst/>
        <a:defRPr b="0" baseline="0" cap="none" i="0" spc="0" strike="noStrike" sz="14600" u="none">
          <a:ln>
            <a:noFill/>
          </a:ln>
          <a:solidFill>
            <a:srgbClr val="000000"/>
          </a:solidFill>
          <a:uFillTx/>
          <a:latin typeface="Arial"/>
          <a:ea typeface="Arial"/>
          <a:cs typeface="Arial"/>
          <a:sym typeface="Arial"/>
        </a:defRPr>
      </a:lvl4pPr>
      <a:lvl5pPr marL="16797160" marR="0" indent="-8446910" algn="l" defTabSz="4173537" rtl="0" latinLnBrk="0">
        <a:lnSpc>
          <a:spcPct val="100000"/>
        </a:lnSpc>
        <a:spcBef>
          <a:spcPts val="3500"/>
        </a:spcBef>
        <a:spcAft>
          <a:spcPts val="0"/>
        </a:spcAft>
        <a:buClrTx/>
        <a:buSzPct val="100000"/>
        <a:buFontTx/>
        <a:buChar char="»"/>
        <a:tabLst/>
        <a:defRPr b="0" baseline="0" cap="none" i="0" spc="0" strike="noStrike" sz="14600" u="none">
          <a:ln>
            <a:noFill/>
          </a:ln>
          <a:solidFill>
            <a:srgbClr val="000000"/>
          </a:solidFill>
          <a:uFillTx/>
          <a:latin typeface="Arial"/>
          <a:ea typeface="Arial"/>
          <a:cs typeface="Arial"/>
          <a:sym typeface="Arial"/>
        </a:defRPr>
      </a:lvl5pPr>
      <a:lvl6pPr marL="17254360" marR="0" indent="-8446910" algn="l" defTabSz="4173537" rtl="0" latinLnBrk="0">
        <a:lnSpc>
          <a:spcPct val="100000"/>
        </a:lnSpc>
        <a:spcBef>
          <a:spcPts val="3500"/>
        </a:spcBef>
        <a:spcAft>
          <a:spcPts val="0"/>
        </a:spcAft>
        <a:buClrTx/>
        <a:buSzPct val="100000"/>
        <a:buFontTx/>
        <a:buChar char="•"/>
        <a:tabLst/>
        <a:defRPr b="0" baseline="0" cap="none" i="0" spc="0" strike="noStrike" sz="14600" u="none">
          <a:ln>
            <a:noFill/>
          </a:ln>
          <a:solidFill>
            <a:srgbClr val="000000"/>
          </a:solidFill>
          <a:uFillTx/>
          <a:latin typeface="Arial"/>
          <a:ea typeface="Arial"/>
          <a:cs typeface="Arial"/>
          <a:sym typeface="Arial"/>
        </a:defRPr>
      </a:lvl6pPr>
      <a:lvl7pPr marL="17711560" marR="0" indent="-8446910" algn="l" defTabSz="4173537" rtl="0" latinLnBrk="0">
        <a:lnSpc>
          <a:spcPct val="100000"/>
        </a:lnSpc>
        <a:spcBef>
          <a:spcPts val="3500"/>
        </a:spcBef>
        <a:spcAft>
          <a:spcPts val="0"/>
        </a:spcAft>
        <a:buClrTx/>
        <a:buSzPct val="100000"/>
        <a:buFontTx/>
        <a:buChar char="•"/>
        <a:tabLst/>
        <a:defRPr b="0" baseline="0" cap="none" i="0" spc="0" strike="noStrike" sz="14600" u="none">
          <a:ln>
            <a:noFill/>
          </a:ln>
          <a:solidFill>
            <a:srgbClr val="000000"/>
          </a:solidFill>
          <a:uFillTx/>
          <a:latin typeface="Arial"/>
          <a:ea typeface="Arial"/>
          <a:cs typeface="Arial"/>
          <a:sym typeface="Arial"/>
        </a:defRPr>
      </a:lvl7pPr>
      <a:lvl8pPr marL="18168760" marR="0" indent="-8446910" algn="l" defTabSz="4173537" rtl="0" latinLnBrk="0">
        <a:lnSpc>
          <a:spcPct val="100000"/>
        </a:lnSpc>
        <a:spcBef>
          <a:spcPts val="3500"/>
        </a:spcBef>
        <a:spcAft>
          <a:spcPts val="0"/>
        </a:spcAft>
        <a:buClrTx/>
        <a:buSzPct val="100000"/>
        <a:buFontTx/>
        <a:buChar char="•"/>
        <a:tabLst/>
        <a:defRPr b="0" baseline="0" cap="none" i="0" spc="0" strike="noStrike" sz="14600" u="none">
          <a:ln>
            <a:noFill/>
          </a:ln>
          <a:solidFill>
            <a:srgbClr val="000000"/>
          </a:solidFill>
          <a:uFillTx/>
          <a:latin typeface="Arial"/>
          <a:ea typeface="Arial"/>
          <a:cs typeface="Arial"/>
          <a:sym typeface="Arial"/>
        </a:defRPr>
      </a:lvl8pPr>
      <a:lvl9pPr marL="18625960" marR="0" indent="-8446910" algn="l" defTabSz="4173537" rtl="0" latinLnBrk="0">
        <a:lnSpc>
          <a:spcPct val="100000"/>
        </a:lnSpc>
        <a:spcBef>
          <a:spcPts val="3500"/>
        </a:spcBef>
        <a:spcAft>
          <a:spcPts val="0"/>
        </a:spcAft>
        <a:buClrTx/>
        <a:buSzPct val="100000"/>
        <a:buFontTx/>
        <a:buChar char="•"/>
        <a:tabLst/>
        <a:defRPr b="0" baseline="0" cap="none" i="0" spc="0" strike="noStrike" sz="14600" u="none">
          <a:ln>
            <a:noFill/>
          </a:ln>
          <a:solidFill>
            <a:srgbClr val="000000"/>
          </a:solidFill>
          <a:uFillTx/>
          <a:latin typeface="Arial"/>
          <a:ea typeface="Arial"/>
          <a:cs typeface="Arial"/>
          <a:sym typeface="Arial"/>
        </a:defRPr>
      </a:lvl9pPr>
    </p:bodyStyle>
    <p:otherStyle>
      <a:lvl1pPr marL="0" marR="0" indent="0" algn="r" defTabSz="506412" rtl="0" latinLnBrk="0">
        <a:lnSpc>
          <a:spcPct val="100000"/>
        </a:lnSpc>
        <a:spcBef>
          <a:spcPts val="0"/>
        </a:spcBef>
        <a:spcAft>
          <a:spcPts val="0"/>
        </a:spcAft>
        <a:buClrTx/>
        <a:buSzTx/>
        <a:buFontTx/>
        <a:buNone/>
        <a:tabLst/>
        <a:defRPr b="0" baseline="0" cap="none" i="0" spc="0" strike="noStrike" sz="6400" u="none">
          <a:ln>
            <a:noFill/>
          </a:ln>
          <a:solidFill>
            <a:schemeClr val="tx1"/>
          </a:solidFill>
          <a:uFillTx/>
          <a:latin typeface="+mn-lt"/>
          <a:ea typeface="+mn-ea"/>
          <a:cs typeface="+mn-cs"/>
          <a:sym typeface="Arial"/>
        </a:defRPr>
      </a:lvl1pPr>
      <a:lvl2pPr marL="0" marR="0" indent="457200" algn="r" defTabSz="506412" rtl="0" latinLnBrk="0">
        <a:lnSpc>
          <a:spcPct val="100000"/>
        </a:lnSpc>
        <a:spcBef>
          <a:spcPts val="0"/>
        </a:spcBef>
        <a:spcAft>
          <a:spcPts val="0"/>
        </a:spcAft>
        <a:buClrTx/>
        <a:buSzTx/>
        <a:buFontTx/>
        <a:buNone/>
        <a:tabLst/>
        <a:defRPr b="0" baseline="0" cap="none" i="0" spc="0" strike="noStrike" sz="6400" u="none">
          <a:ln>
            <a:noFill/>
          </a:ln>
          <a:solidFill>
            <a:schemeClr val="tx1"/>
          </a:solidFill>
          <a:uFillTx/>
          <a:latin typeface="+mn-lt"/>
          <a:ea typeface="+mn-ea"/>
          <a:cs typeface="+mn-cs"/>
          <a:sym typeface="Arial"/>
        </a:defRPr>
      </a:lvl2pPr>
      <a:lvl3pPr marL="0" marR="0" indent="914400" algn="r" defTabSz="506412" rtl="0" latinLnBrk="0">
        <a:lnSpc>
          <a:spcPct val="100000"/>
        </a:lnSpc>
        <a:spcBef>
          <a:spcPts val="0"/>
        </a:spcBef>
        <a:spcAft>
          <a:spcPts val="0"/>
        </a:spcAft>
        <a:buClrTx/>
        <a:buSzTx/>
        <a:buFontTx/>
        <a:buNone/>
        <a:tabLst/>
        <a:defRPr b="0" baseline="0" cap="none" i="0" spc="0" strike="noStrike" sz="6400" u="none">
          <a:ln>
            <a:noFill/>
          </a:ln>
          <a:solidFill>
            <a:schemeClr val="tx1"/>
          </a:solidFill>
          <a:uFillTx/>
          <a:latin typeface="+mn-lt"/>
          <a:ea typeface="+mn-ea"/>
          <a:cs typeface="+mn-cs"/>
          <a:sym typeface="Arial"/>
        </a:defRPr>
      </a:lvl3pPr>
      <a:lvl4pPr marL="0" marR="0" indent="1371600" algn="r" defTabSz="506412" rtl="0" latinLnBrk="0">
        <a:lnSpc>
          <a:spcPct val="100000"/>
        </a:lnSpc>
        <a:spcBef>
          <a:spcPts val="0"/>
        </a:spcBef>
        <a:spcAft>
          <a:spcPts val="0"/>
        </a:spcAft>
        <a:buClrTx/>
        <a:buSzTx/>
        <a:buFontTx/>
        <a:buNone/>
        <a:tabLst/>
        <a:defRPr b="0" baseline="0" cap="none" i="0" spc="0" strike="noStrike" sz="6400" u="none">
          <a:ln>
            <a:noFill/>
          </a:ln>
          <a:solidFill>
            <a:schemeClr val="tx1"/>
          </a:solidFill>
          <a:uFillTx/>
          <a:latin typeface="+mn-lt"/>
          <a:ea typeface="+mn-ea"/>
          <a:cs typeface="+mn-cs"/>
          <a:sym typeface="Arial"/>
        </a:defRPr>
      </a:lvl4pPr>
      <a:lvl5pPr marL="0" marR="0" indent="1828800" algn="r" defTabSz="506412" rtl="0" latinLnBrk="0">
        <a:lnSpc>
          <a:spcPct val="100000"/>
        </a:lnSpc>
        <a:spcBef>
          <a:spcPts val="0"/>
        </a:spcBef>
        <a:spcAft>
          <a:spcPts val="0"/>
        </a:spcAft>
        <a:buClrTx/>
        <a:buSzTx/>
        <a:buFontTx/>
        <a:buNone/>
        <a:tabLst/>
        <a:defRPr b="0" baseline="0" cap="none" i="0" spc="0" strike="noStrike" sz="6400" u="none">
          <a:ln>
            <a:noFill/>
          </a:ln>
          <a:solidFill>
            <a:schemeClr val="tx1"/>
          </a:solidFill>
          <a:uFillTx/>
          <a:latin typeface="+mn-lt"/>
          <a:ea typeface="+mn-ea"/>
          <a:cs typeface="+mn-cs"/>
          <a:sym typeface="Arial"/>
        </a:defRPr>
      </a:lvl5pPr>
      <a:lvl6pPr marL="0" marR="0" indent="0" algn="r" defTabSz="506412" rtl="0" latinLnBrk="0">
        <a:lnSpc>
          <a:spcPct val="100000"/>
        </a:lnSpc>
        <a:spcBef>
          <a:spcPts val="0"/>
        </a:spcBef>
        <a:spcAft>
          <a:spcPts val="0"/>
        </a:spcAft>
        <a:buClrTx/>
        <a:buSzTx/>
        <a:buFontTx/>
        <a:buNone/>
        <a:tabLst/>
        <a:defRPr b="0" baseline="0" cap="none" i="0" spc="0" strike="noStrike" sz="6400" u="none">
          <a:ln>
            <a:noFill/>
          </a:ln>
          <a:solidFill>
            <a:schemeClr val="tx1"/>
          </a:solidFill>
          <a:uFillTx/>
          <a:latin typeface="+mn-lt"/>
          <a:ea typeface="+mn-ea"/>
          <a:cs typeface="+mn-cs"/>
          <a:sym typeface="Arial"/>
        </a:defRPr>
      </a:lvl6pPr>
      <a:lvl7pPr marL="0" marR="0" indent="0" algn="r" defTabSz="506412" rtl="0" latinLnBrk="0">
        <a:lnSpc>
          <a:spcPct val="100000"/>
        </a:lnSpc>
        <a:spcBef>
          <a:spcPts val="0"/>
        </a:spcBef>
        <a:spcAft>
          <a:spcPts val="0"/>
        </a:spcAft>
        <a:buClrTx/>
        <a:buSzTx/>
        <a:buFontTx/>
        <a:buNone/>
        <a:tabLst/>
        <a:defRPr b="0" baseline="0" cap="none" i="0" spc="0" strike="noStrike" sz="6400" u="none">
          <a:ln>
            <a:noFill/>
          </a:ln>
          <a:solidFill>
            <a:schemeClr val="tx1"/>
          </a:solidFill>
          <a:uFillTx/>
          <a:latin typeface="+mn-lt"/>
          <a:ea typeface="+mn-ea"/>
          <a:cs typeface="+mn-cs"/>
          <a:sym typeface="Arial"/>
        </a:defRPr>
      </a:lvl7pPr>
      <a:lvl8pPr marL="0" marR="0" indent="0" algn="r" defTabSz="506412" rtl="0" latinLnBrk="0">
        <a:lnSpc>
          <a:spcPct val="100000"/>
        </a:lnSpc>
        <a:spcBef>
          <a:spcPts val="0"/>
        </a:spcBef>
        <a:spcAft>
          <a:spcPts val="0"/>
        </a:spcAft>
        <a:buClrTx/>
        <a:buSzTx/>
        <a:buFontTx/>
        <a:buNone/>
        <a:tabLst/>
        <a:defRPr b="0" baseline="0" cap="none" i="0" spc="0" strike="noStrike" sz="6400" u="none">
          <a:ln>
            <a:noFill/>
          </a:ln>
          <a:solidFill>
            <a:schemeClr val="tx1"/>
          </a:solidFill>
          <a:uFillTx/>
          <a:latin typeface="+mn-lt"/>
          <a:ea typeface="+mn-ea"/>
          <a:cs typeface="+mn-cs"/>
          <a:sym typeface="Arial"/>
        </a:defRPr>
      </a:lvl8pPr>
      <a:lvl9pPr marL="0" marR="0" indent="0" algn="r" defTabSz="506412" rtl="0" latinLnBrk="0">
        <a:lnSpc>
          <a:spcPct val="100000"/>
        </a:lnSpc>
        <a:spcBef>
          <a:spcPts val="0"/>
        </a:spcBef>
        <a:spcAft>
          <a:spcPts val="0"/>
        </a:spcAft>
        <a:buClrTx/>
        <a:buSzTx/>
        <a:buFontTx/>
        <a:buNone/>
        <a:tabLst/>
        <a:defRPr b="0" baseline="0" cap="none" i="0" spc="0" strike="noStrike" sz="6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DDDDD"/>
        </a:solidFill>
      </p:bgPr>
    </p:bg>
    <p:spTree>
      <p:nvGrpSpPr>
        <p:cNvPr id="1" name=""/>
        <p:cNvGrpSpPr/>
        <p:nvPr/>
      </p:nvGrpSpPr>
      <p:grpSpPr>
        <a:xfrm>
          <a:off x="0" y="0"/>
          <a:ext cx="0" cy="0"/>
          <a:chOff x="0" y="0"/>
          <a:chExt cx="0" cy="0"/>
        </a:xfrm>
      </p:grpSpPr>
      <p:sp>
        <p:nvSpPr>
          <p:cNvPr id="20" name="Shape 20"/>
          <p:cNvSpPr/>
          <p:nvPr/>
        </p:nvSpPr>
        <p:spPr>
          <a:xfrm>
            <a:off x="15139058" y="32543669"/>
            <a:ext cx="13790885" cy="5537557"/>
          </a:xfrm>
          <a:prstGeom prst="rect">
            <a:avLst/>
          </a:prstGeom>
          <a:solidFill>
            <a:srgbClr val="EAEAEA"/>
          </a:solidFill>
          <a:ln w="38100">
            <a:solidFill>
              <a:srgbClr val="000000"/>
            </a:solidFill>
          </a:ln>
        </p:spPr>
        <p:txBody>
          <a:bodyPr lIns="45719" rIns="45719" anchor="ctr"/>
          <a:lstStyle/>
          <a:p>
            <a:pPr defTabSz="728662">
              <a:spcBef>
                <a:spcPts val="8700"/>
              </a:spcBef>
              <a:defRPr sz="2400">
                <a:latin typeface="Arial"/>
                <a:ea typeface="Arial"/>
                <a:cs typeface="Arial"/>
                <a:sym typeface="Arial"/>
              </a:defRPr>
            </a:pPr>
          </a:p>
        </p:txBody>
      </p:sp>
      <p:grpSp>
        <p:nvGrpSpPr>
          <p:cNvPr id="23" name="Group 23"/>
          <p:cNvGrpSpPr/>
          <p:nvPr/>
        </p:nvGrpSpPr>
        <p:grpSpPr>
          <a:xfrm>
            <a:off x="946150" y="5262562"/>
            <a:ext cx="27927300" cy="3268663"/>
            <a:chOff x="0" y="0"/>
            <a:chExt cx="27927300" cy="3268662"/>
          </a:xfrm>
        </p:grpSpPr>
        <p:sp>
          <p:nvSpPr>
            <p:cNvPr id="21" name="Shape 21"/>
            <p:cNvSpPr/>
            <p:nvPr/>
          </p:nvSpPr>
          <p:spPr>
            <a:xfrm>
              <a:off x="0" y="0"/>
              <a:ext cx="27927300" cy="3268663"/>
            </a:xfrm>
            <a:prstGeom prst="rect">
              <a:avLst/>
            </a:prstGeom>
            <a:solidFill>
              <a:srgbClr val="EAEAEA"/>
            </a:solidFill>
            <a:ln w="38100" cap="flat">
              <a:solidFill>
                <a:srgbClr val="000000"/>
              </a:solidFill>
              <a:prstDash val="solid"/>
              <a:round/>
            </a:ln>
            <a:effectLst/>
          </p:spPr>
          <p:txBody>
            <a:bodyPr wrap="square" lIns="45719" tIns="45719" rIns="45719" bIns="45719" numCol="1" anchor="t">
              <a:noAutofit/>
            </a:bodyPr>
            <a:lstStyle/>
            <a:p>
              <a:pPr defTabSz="728662">
                <a:spcBef>
                  <a:spcPts val="8700"/>
                </a:spcBef>
                <a:defRPr sz="2400">
                  <a:latin typeface="+mj-lt"/>
                  <a:ea typeface="+mj-ea"/>
                  <a:cs typeface="+mj-cs"/>
                  <a:sym typeface="Helvetica"/>
                </a:defRPr>
              </a:pPr>
            </a:p>
          </p:txBody>
        </p:sp>
        <p:sp>
          <p:nvSpPr>
            <p:cNvPr id="22" name="Shape 22"/>
            <p:cNvSpPr/>
            <p:nvPr/>
          </p:nvSpPr>
          <p:spPr>
            <a:xfrm>
              <a:off x="0" y="0"/>
              <a:ext cx="27927300" cy="2887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452" tIns="40452" rIns="40452" bIns="40452" numCol="1" anchor="t">
              <a:spAutoFit/>
            </a:bodyPr>
            <a:lstStyle/>
            <a:p>
              <a:pPr defTabSz="728662">
                <a:spcBef>
                  <a:spcPts val="2100"/>
                </a:spcBef>
                <a:defRPr sz="14600"/>
              </a:pP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Abstract</a:t>
              </a:r>
              <a:endParaRPr b="1" i="1" sz="3600" u="sng">
                <a:effectLst>
                  <a:outerShdw sx="100000" sy="100000" kx="0" ky="0" algn="b" rotWithShape="0" blurRad="12700" dist="25400" dir="2700000">
                    <a:schemeClr val="accent3">
                      <a:lumOff val="44000"/>
                    </a:schemeClr>
                  </a:outerShdw>
                </a:effectLst>
                <a:latin typeface="Arial"/>
                <a:ea typeface="Arial"/>
                <a:cs typeface="Arial"/>
                <a:sym typeface="Arial"/>
              </a:endParaRPr>
            </a:p>
            <a:p>
              <a:pPr defTabSz="728662">
                <a:spcBef>
                  <a:spcPts val="1400"/>
                </a:spcBef>
              </a:pPr>
              <a:r>
                <a:t>The observed azimuthal anisotropies of light flavor hadrons suggest large partonic collectivity in the hot and dense medium created in relativistic heavy-ion collisions. Since heavy quark interactions with the medium may be different from light quark interactions, the measurements of heavy quark elliptic anisotropy is complementary to those of light quarks and can provide new insight in understanding the path length dependence of heavy quark energy loss in the medium and the degree of thermalization. In this poster, we present the STAR measurement of elliptic anisotropy (v</a:t>
              </a:r>
              <a:r>
                <a:rPr baseline="-25826"/>
                <a:t>2</a:t>
              </a:r>
              <a:r>
                <a:t>) of D</a:t>
              </a:r>
              <a:r>
                <a:rPr baseline="29913"/>
                <a:t>0</a:t>
              </a:r>
              <a:r>
                <a:t> in Au+Au collisions at √s</a:t>
              </a:r>
              <a:r>
                <a:rPr baseline="-25826"/>
                <a:t>NN</a:t>
              </a:r>
              <a:r>
                <a:t>=200 GeV using the two-particle correlation method. The data were taken in the first year of physics running with the new STAR Heavy Flavor Tracker detector, which greatly improves open heavy flavor hadron measurements by the topological reconstruction of secondary decay vertices. The results are compared with theoretical predictions for D</a:t>
              </a:r>
              <a:r>
                <a:rPr baseline="31999"/>
                <a:t>0</a:t>
              </a:r>
              <a:r>
                <a:t> meson anisotropy and other STAR published anisotropy measurement.</a:t>
              </a:r>
            </a:p>
          </p:txBody>
        </p:sp>
      </p:grpSp>
      <p:grpSp>
        <p:nvGrpSpPr>
          <p:cNvPr id="26" name="Group 26" descr="2"/>
          <p:cNvGrpSpPr/>
          <p:nvPr/>
        </p:nvGrpSpPr>
        <p:grpSpPr>
          <a:xfrm>
            <a:off x="5989637" y="41098787"/>
            <a:ext cx="18175288" cy="87313"/>
            <a:chOff x="0" y="0"/>
            <a:chExt cx="18175287" cy="87312"/>
          </a:xfrm>
        </p:grpSpPr>
        <p:sp>
          <p:nvSpPr>
            <p:cNvPr id="24" name="Shape 24"/>
            <p:cNvSpPr/>
            <p:nvPr/>
          </p:nvSpPr>
          <p:spPr>
            <a:xfrm>
              <a:off x="0" y="0"/>
              <a:ext cx="18175288" cy="87313"/>
            </a:xfrm>
            <a:prstGeom prst="rect">
              <a:avLst/>
            </a:prstGeom>
            <a:solidFill>
              <a:schemeClr val="accent2"/>
            </a:solidFill>
            <a:ln w="12700" cap="flat">
              <a:noFill/>
              <a:miter lim="400000"/>
            </a:ln>
            <a:effectLst/>
          </p:spPr>
          <p:txBody>
            <a:bodyPr wrap="square" lIns="45719" tIns="45719" rIns="45719" bIns="45719" numCol="1" anchor="t">
              <a:noAutofit/>
            </a:bodyPr>
            <a:lstStyle/>
            <a:p>
              <a:pPr>
                <a:defRPr sz="8200">
                  <a:latin typeface="Arial"/>
                  <a:ea typeface="Arial"/>
                  <a:cs typeface="Arial"/>
                  <a:sym typeface="Arial"/>
                </a:defRPr>
              </a:pPr>
            </a:p>
          </p:txBody>
        </p:sp>
        <p:pic>
          <p:nvPicPr>
            <p:cNvPr id="25" name="2.pdf"/>
            <p:cNvPicPr>
              <a:picLocks noChangeAspect="1"/>
            </p:cNvPicPr>
            <p:nvPr/>
          </p:nvPicPr>
          <p:blipFill>
            <a:blip r:embed="rId2">
              <a:extLst/>
            </a:blip>
            <a:stretch>
              <a:fillRect/>
            </a:stretch>
          </p:blipFill>
          <p:spPr>
            <a:xfrm>
              <a:off x="0" y="0"/>
              <a:ext cx="18175288" cy="87313"/>
            </a:xfrm>
            <a:prstGeom prst="rect">
              <a:avLst/>
            </a:prstGeom>
            <a:ln w="12700" cap="flat">
              <a:noFill/>
              <a:miter lim="400000"/>
            </a:ln>
            <a:effectLst/>
          </p:spPr>
        </p:pic>
      </p:grpSp>
      <p:sp>
        <p:nvSpPr>
          <p:cNvPr id="27" name="Shape 27"/>
          <p:cNvSpPr/>
          <p:nvPr/>
        </p:nvSpPr>
        <p:spPr>
          <a:xfrm>
            <a:off x="10010775" y="41457562"/>
            <a:ext cx="10895429" cy="483953"/>
          </a:xfrm>
          <a:prstGeom prst="rect">
            <a:avLst/>
          </a:prstGeom>
          <a:ln w="12700">
            <a:miter lim="400000"/>
          </a:ln>
          <a:extLst>
            <a:ext uri="{C572A759-6A51-4108-AA02-DFA0A04FC94B}">
              <ma14:wrappingTextBoxFlag xmlns:ma14="http://schemas.microsoft.com/office/mac/drawingml/2011/main" val="1"/>
            </a:ext>
          </a:extLst>
        </p:spPr>
        <p:txBody>
          <a:bodyPr wrap="none" lIns="50734" tIns="50734" rIns="50734" bIns="50734">
            <a:spAutoFit/>
          </a:bodyPr>
          <a:lstStyle>
            <a:lvl1pPr defTabSz="3762375">
              <a:defRPr i="1" sz="2700">
                <a:latin typeface="Arial"/>
                <a:ea typeface="Arial"/>
                <a:cs typeface="Arial"/>
                <a:sym typeface="Arial"/>
              </a:defRPr>
            </a:lvl1pPr>
          </a:lstStyle>
          <a:p>
            <a:pPr>
              <a:defRPr i="0" sz="14600">
                <a:latin typeface="Hannotate SC Regular"/>
                <a:ea typeface="Hannotate SC Regular"/>
                <a:cs typeface="Hannotate SC Regular"/>
                <a:sym typeface="Hannotate SC Regular"/>
              </a:defRPr>
            </a:pPr>
            <a:r>
              <a:rPr i="1" sz="2700">
                <a:latin typeface="Arial"/>
                <a:ea typeface="Arial"/>
                <a:cs typeface="Arial"/>
                <a:sym typeface="Arial"/>
              </a:rPr>
              <a:t>The STAR Collaboration:  http://drupal.star.bnl.gov/STAR/presentations</a:t>
            </a:r>
          </a:p>
        </p:txBody>
      </p:sp>
      <p:pic>
        <p:nvPicPr>
          <p:cNvPr id="28" name="STAR-logo-base-balck.png" descr="STAR-logo-base-balck"/>
          <p:cNvPicPr>
            <a:picLocks noChangeAspect="1"/>
          </p:cNvPicPr>
          <p:nvPr/>
        </p:nvPicPr>
        <p:blipFill>
          <a:blip r:embed="rId3">
            <a:extLst/>
          </a:blip>
          <a:stretch>
            <a:fillRect/>
          </a:stretch>
        </p:blipFill>
        <p:spPr>
          <a:xfrm>
            <a:off x="-315913" y="0"/>
            <a:ext cx="5834063" cy="5089525"/>
          </a:xfrm>
          <a:prstGeom prst="rect">
            <a:avLst/>
          </a:prstGeom>
          <a:ln w="12700">
            <a:miter lim="400000"/>
          </a:ln>
        </p:spPr>
      </p:pic>
      <p:pic>
        <p:nvPicPr>
          <p:cNvPr id="29" name="SC-Banner-CMYK-whitethumb.png" descr="SC-Banner-CMYK-whitethumb"/>
          <p:cNvPicPr>
            <a:picLocks noChangeAspect="1"/>
          </p:cNvPicPr>
          <p:nvPr/>
        </p:nvPicPr>
        <p:blipFill>
          <a:blip r:embed="rId4">
            <a:extLst/>
          </a:blip>
          <a:stretch>
            <a:fillRect/>
          </a:stretch>
        </p:blipFill>
        <p:spPr>
          <a:xfrm>
            <a:off x="236537" y="40298687"/>
            <a:ext cx="4906963" cy="2160588"/>
          </a:xfrm>
          <a:prstGeom prst="rect">
            <a:avLst/>
          </a:prstGeom>
          <a:ln w="12700">
            <a:miter lim="400000"/>
          </a:ln>
        </p:spPr>
      </p:pic>
      <p:pic>
        <p:nvPicPr>
          <p:cNvPr id="30" name="qm2015.png" descr="qm2015.png"/>
          <p:cNvPicPr>
            <a:picLocks noChangeAspect="1"/>
          </p:cNvPicPr>
          <p:nvPr/>
        </p:nvPicPr>
        <p:blipFill>
          <a:blip r:embed="rId5">
            <a:extLst/>
          </a:blip>
          <a:stretch>
            <a:fillRect/>
          </a:stretch>
        </p:blipFill>
        <p:spPr>
          <a:xfrm>
            <a:off x="23804562" y="534987"/>
            <a:ext cx="6462713" cy="3887788"/>
          </a:xfrm>
          <a:prstGeom prst="rect">
            <a:avLst/>
          </a:prstGeom>
          <a:ln w="12700">
            <a:miter lim="400000"/>
          </a:ln>
        </p:spPr>
      </p:pic>
      <p:pic>
        <p:nvPicPr>
          <p:cNvPr id="31" name="image.pdf"/>
          <p:cNvPicPr>
            <a:picLocks noChangeAspect="1"/>
          </p:cNvPicPr>
          <p:nvPr/>
        </p:nvPicPr>
        <p:blipFill>
          <a:blip r:embed="rId6">
            <a:extLst/>
          </a:blip>
          <a:stretch>
            <a:fillRect/>
          </a:stretch>
        </p:blipFill>
        <p:spPr>
          <a:xfrm>
            <a:off x="15074900" y="21313775"/>
            <a:ext cx="114300" cy="165100"/>
          </a:xfrm>
          <a:prstGeom prst="rect">
            <a:avLst/>
          </a:prstGeom>
          <a:ln w="12700">
            <a:miter lim="400000"/>
          </a:ln>
        </p:spPr>
      </p:pic>
      <p:pic>
        <p:nvPicPr>
          <p:cNvPr id="32" name="image.pdf"/>
          <p:cNvPicPr>
            <a:picLocks noChangeAspect="1"/>
          </p:cNvPicPr>
          <p:nvPr/>
        </p:nvPicPr>
        <p:blipFill>
          <a:blip r:embed="rId7">
            <a:extLst/>
          </a:blip>
          <a:stretch>
            <a:fillRect/>
          </a:stretch>
        </p:blipFill>
        <p:spPr>
          <a:xfrm>
            <a:off x="15074900" y="21313775"/>
            <a:ext cx="114300" cy="165100"/>
          </a:xfrm>
          <a:prstGeom prst="rect">
            <a:avLst/>
          </a:prstGeom>
          <a:ln w="12700">
            <a:miter lim="400000"/>
          </a:ln>
        </p:spPr>
      </p:pic>
      <p:sp>
        <p:nvSpPr>
          <p:cNvPr id="33" name="Shape 33"/>
          <p:cNvSpPr/>
          <p:nvPr/>
        </p:nvSpPr>
        <p:spPr>
          <a:xfrm>
            <a:off x="966787" y="8642350"/>
            <a:ext cx="13862051" cy="7116763"/>
          </a:xfrm>
          <a:prstGeom prst="rect">
            <a:avLst/>
          </a:prstGeom>
          <a:solidFill>
            <a:srgbClr val="EAEAEA"/>
          </a:solidFill>
          <a:ln w="38100">
            <a:solidFill>
              <a:srgbClr val="000000"/>
            </a:solidFill>
          </a:ln>
        </p:spPr>
        <p:txBody>
          <a:bodyPr lIns="45719" rIns="45719"/>
          <a:lstStyle/>
          <a:p>
            <a:pPr defTabSz="728662">
              <a:spcBef>
                <a:spcPts val="8700"/>
              </a:spcBef>
              <a:defRPr sz="2400">
                <a:latin typeface="Arial"/>
                <a:ea typeface="Arial"/>
                <a:cs typeface="Arial"/>
                <a:sym typeface="Arial"/>
              </a:defRPr>
            </a:pPr>
          </a:p>
        </p:txBody>
      </p:sp>
      <p:sp>
        <p:nvSpPr>
          <p:cNvPr id="34" name="Shape 34"/>
          <p:cNvSpPr/>
          <p:nvPr/>
        </p:nvSpPr>
        <p:spPr>
          <a:xfrm>
            <a:off x="966787" y="8642350"/>
            <a:ext cx="13862051" cy="2245267"/>
          </a:xfrm>
          <a:prstGeom prst="rect">
            <a:avLst/>
          </a:prstGeom>
          <a:ln w="12700">
            <a:miter lim="400000"/>
          </a:ln>
          <a:extLst>
            <a:ext uri="{C572A759-6A51-4108-AA02-DFA0A04FC94B}">
              <ma14:wrappingTextBoxFlag xmlns:ma14="http://schemas.microsoft.com/office/mac/drawingml/2011/main" val="1"/>
            </a:ext>
          </a:extLst>
        </p:spPr>
        <p:txBody>
          <a:bodyPr lIns="40452" tIns="40452" rIns="40452" bIns="40452">
            <a:spAutoFit/>
          </a:bodyPr>
          <a:lstStyle>
            <a:lvl1pPr defTabSz="728662">
              <a:spcBef>
                <a:spcPts val="2100"/>
              </a:spcBef>
              <a:defRPr b="1" i="1" sz="3600" u="sng">
                <a:effectLst>
                  <a:outerShdw sx="100000" sy="100000" kx="0" ky="0" algn="b" rotWithShape="0" blurRad="12700" dist="25400" dir="2700000">
                    <a:schemeClr val="accent3">
                      <a:lumOff val="44000"/>
                    </a:schemeClr>
                  </a:outerShdw>
                </a:effectLst>
                <a:latin typeface="Arial"/>
                <a:ea typeface="Arial"/>
                <a:cs typeface="Arial"/>
                <a:sym typeface="Arial"/>
              </a:defRPr>
            </a:lvl1pPr>
          </a:lstStyle>
          <a:p>
            <a:pPr>
              <a:defRPr b="0" i="0" sz="14600" u="none">
                <a:effectLst/>
                <a:latin typeface="Hannotate SC Regular"/>
                <a:ea typeface="Hannotate SC Regular"/>
                <a:cs typeface="Hannotate SC Regular"/>
                <a:sym typeface="Hannotate SC Regular"/>
              </a:defRPr>
            </a:pP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Motivation</a:t>
            </a:r>
            <a:endParaRPr b="1" i="1" sz="3600" u="sng">
              <a:effectLst>
                <a:outerShdw sx="100000" sy="100000" kx="0" ky="0" algn="b" rotWithShape="0" blurRad="12700" dist="25400" dir="2700000">
                  <a:schemeClr val="accent3">
                    <a:lumOff val="44000"/>
                  </a:schemeClr>
                </a:outerShdw>
              </a:effectLst>
              <a:latin typeface="Arial"/>
              <a:ea typeface="Arial"/>
              <a:cs typeface="Arial"/>
              <a:sym typeface="Arial"/>
            </a:endParaRPr>
          </a:p>
        </p:txBody>
      </p:sp>
      <p:sp>
        <p:nvSpPr>
          <p:cNvPr id="35" name="Shape 35"/>
          <p:cNvSpPr/>
          <p:nvPr/>
        </p:nvSpPr>
        <p:spPr>
          <a:xfrm>
            <a:off x="981528" y="16068481"/>
            <a:ext cx="13791294" cy="6110360"/>
          </a:xfrm>
          <a:prstGeom prst="rect">
            <a:avLst/>
          </a:prstGeom>
          <a:solidFill>
            <a:srgbClr val="EAEAEA"/>
          </a:solidFill>
          <a:ln w="38100">
            <a:solidFill>
              <a:srgbClr val="000000"/>
            </a:solidFill>
          </a:ln>
        </p:spPr>
        <p:txBody>
          <a:bodyPr lIns="45719" rIns="45719"/>
          <a:lstStyle/>
          <a:p>
            <a:pPr defTabSz="728662">
              <a:spcBef>
                <a:spcPts val="8700"/>
              </a:spcBef>
              <a:defRPr sz="2400">
                <a:latin typeface="Arial"/>
                <a:ea typeface="Arial"/>
                <a:cs typeface="Arial"/>
                <a:sym typeface="Arial"/>
              </a:defRPr>
            </a:pPr>
          </a:p>
        </p:txBody>
      </p:sp>
      <p:sp>
        <p:nvSpPr>
          <p:cNvPr id="36" name="Shape 36"/>
          <p:cNvSpPr/>
          <p:nvPr/>
        </p:nvSpPr>
        <p:spPr>
          <a:xfrm>
            <a:off x="981528" y="16030575"/>
            <a:ext cx="13791294" cy="596288"/>
          </a:xfrm>
          <a:prstGeom prst="rect">
            <a:avLst/>
          </a:prstGeom>
          <a:ln w="12700">
            <a:miter lim="400000"/>
          </a:ln>
          <a:extLst>
            <a:ext uri="{C572A759-6A51-4108-AA02-DFA0A04FC94B}">
              <ma14:wrappingTextBoxFlag xmlns:ma14="http://schemas.microsoft.com/office/mac/drawingml/2011/main" val="1"/>
            </a:ext>
          </a:extLst>
        </p:spPr>
        <p:txBody>
          <a:bodyPr lIns="40452" tIns="40452" rIns="40452" bIns="40452"/>
          <a:lstStyle/>
          <a:p>
            <a:pPr defTabSz="728662">
              <a:spcBef>
                <a:spcPts val="2100"/>
              </a:spcBef>
              <a:defRPr sz="14600"/>
            </a:pP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The</a:t>
            </a: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 </a:t>
            </a: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Solenoidal</a:t>
            </a: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 </a:t>
            </a: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Tracker</a:t>
            </a: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 </a:t>
            </a: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at</a:t>
            </a: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 </a:t>
            </a: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RHIC</a:t>
            </a: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 </a:t>
            </a:r>
            <a:r>
              <a:rPr b="1" i="1" sz="3600" u="sng">
                <a:effectLst>
                  <a:outerShdw sx="100000" sy="100000" kx="0" ky="0" algn="b" rotWithShape="0" blurRad="12700" dist="25400" dir="2700000">
                    <a:schemeClr val="accent3">
                      <a:lumOff val="44000"/>
                    </a:schemeClr>
                  </a:outerShdw>
                </a:effectLst>
                <a:latin typeface="Arial"/>
                <a:ea typeface="Arial"/>
                <a:cs typeface="Arial"/>
                <a:sym typeface="Arial"/>
              </a:rPr>
              <a:t>(STAR)</a:t>
            </a:r>
          </a:p>
        </p:txBody>
      </p:sp>
      <p:pic>
        <p:nvPicPr>
          <p:cNvPr id="37" name="Screen Shot 2015-09-01 at 7.55.29 PM.png"/>
          <p:cNvPicPr>
            <a:picLocks noChangeAspect="1"/>
          </p:cNvPicPr>
          <p:nvPr/>
        </p:nvPicPr>
        <p:blipFill>
          <a:blip r:embed="rId8">
            <a:extLst/>
          </a:blip>
          <a:stretch>
            <a:fillRect/>
          </a:stretch>
        </p:blipFill>
        <p:spPr>
          <a:xfrm>
            <a:off x="8077679" y="17130661"/>
            <a:ext cx="6511817" cy="4374001"/>
          </a:xfrm>
          <a:prstGeom prst="rect">
            <a:avLst/>
          </a:prstGeom>
          <a:ln w="12700">
            <a:miter lim="400000"/>
          </a:ln>
        </p:spPr>
      </p:pic>
      <p:sp>
        <p:nvSpPr>
          <p:cNvPr id="38" name="Shape 38"/>
          <p:cNvSpPr/>
          <p:nvPr/>
        </p:nvSpPr>
        <p:spPr>
          <a:xfrm>
            <a:off x="991345" y="16881364"/>
            <a:ext cx="7343128" cy="5260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600">
                <a:latin typeface="Hannotate SC Bold"/>
                <a:ea typeface="Hannotate SC Bold"/>
                <a:cs typeface="Hannotate SC Bold"/>
                <a:sym typeface="Hannotate SC Bold"/>
              </a:defRPr>
            </a:pPr>
            <a:r>
              <a:t>Main subdetectors used for this analysis are:</a:t>
            </a:r>
          </a:p>
          <a:p>
            <a:pPr>
              <a:defRPr sz="2600">
                <a:latin typeface="Hannotate SC Bold"/>
                <a:ea typeface="Hannotate SC Bold"/>
                <a:cs typeface="Hannotate SC Bold"/>
                <a:sym typeface="Hannotate SC Bold"/>
              </a:defRPr>
            </a:pPr>
          </a:p>
          <a:p>
            <a:pPr>
              <a:defRPr sz="2600">
                <a:latin typeface="Hannotate SC Bold"/>
                <a:ea typeface="Hannotate SC Bold"/>
                <a:cs typeface="Hannotate SC Bold"/>
                <a:sym typeface="Hannotate SC Bold"/>
              </a:defRPr>
            </a:pPr>
            <a:r>
              <a:t>Time Projection Chamber (TPC)</a:t>
            </a:r>
          </a:p>
          <a:p>
            <a:pPr marL="230605" indent="-230605">
              <a:buSzPct val="100000"/>
              <a:buChar char="•"/>
              <a:defRPr sz="2600"/>
            </a:pPr>
            <a:r>
              <a:t>PID via energy loss dE/dx.</a:t>
            </a:r>
          </a:p>
          <a:p>
            <a:pPr marL="230605" indent="-230605">
              <a:buSzPct val="100000"/>
              <a:buChar char="•"/>
              <a:defRPr sz="2600"/>
            </a:pPr>
            <a:r>
              <a:t>Charged particle track and momentum reconstruction.</a:t>
            </a:r>
          </a:p>
          <a:p>
            <a:pPr>
              <a:defRPr sz="2600"/>
            </a:pPr>
          </a:p>
          <a:p>
            <a:pPr>
              <a:defRPr sz="2600">
                <a:latin typeface="Hannotate SC Bold"/>
                <a:ea typeface="Hannotate SC Bold"/>
                <a:cs typeface="Hannotate SC Bold"/>
                <a:sym typeface="Hannotate SC Bold"/>
              </a:defRPr>
            </a:pPr>
            <a:r>
              <a:t>Heavy Flavor Tracker (HFT)</a:t>
            </a:r>
          </a:p>
          <a:p>
            <a:pPr marL="230605" indent="-230605">
              <a:buSzPct val="100000"/>
              <a:buChar char="•"/>
              <a:defRPr sz="2600"/>
            </a:pPr>
            <a:r>
              <a:t>HFT: Pixel detector + IST +SST. </a:t>
            </a:r>
          </a:p>
          <a:p>
            <a:pPr marL="230605" indent="-230605">
              <a:buSzPct val="100000"/>
              <a:buChar char="•"/>
              <a:defRPr sz="2600"/>
            </a:pPr>
            <a:r>
              <a:t>Provides high resolution space points (σ= 6.3µm for the innermost 2 layers).</a:t>
            </a:r>
          </a:p>
        </p:txBody>
      </p:sp>
      <p:sp>
        <p:nvSpPr>
          <p:cNvPr id="39" name="Shape 39"/>
          <p:cNvSpPr/>
          <p:nvPr/>
        </p:nvSpPr>
        <p:spPr>
          <a:xfrm>
            <a:off x="938270" y="22431320"/>
            <a:ext cx="13598805" cy="12627699"/>
          </a:xfrm>
          <a:prstGeom prst="rect">
            <a:avLst/>
          </a:prstGeom>
          <a:solidFill>
            <a:srgbClr val="EAEAEA"/>
          </a:solidFill>
          <a:ln w="38100">
            <a:solidFill>
              <a:srgbClr val="000000"/>
            </a:solidFill>
          </a:ln>
        </p:spPr>
        <p:txBody>
          <a:bodyPr lIns="45719" rIns="45719" anchor="ctr"/>
          <a:lstStyle/>
          <a:p>
            <a:pPr defTabSz="728662">
              <a:spcBef>
                <a:spcPts val="8700"/>
              </a:spcBef>
              <a:defRPr sz="2400">
                <a:latin typeface="Arial"/>
                <a:ea typeface="Arial"/>
                <a:cs typeface="Arial"/>
                <a:sym typeface="Arial"/>
              </a:defRPr>
            </a:pPr>
          </a:p>
        </p:txBody>
      </p:sp>
      <p:sp>
        <p:nvSpPr>
          <p:cNvPr id="40" name="Shape 40"/>
          <p:cNvSpPr/>
          <p:nvPr/>
        </p:nvSpPr>
        <p:spPr>
          <a:xfrm>
            <a:off x="1261750" y="22412270"/>
            <a:ext cx="13511287" cy="5387230"/>
          </a:xfrm>
          <a:prstGeom prst="rect">
            <a:avLst/>
          </a:prstGeom>
          <a:ln w="12700">
            <a:miter lim="400000"/>
          </a:ln>
          <a:extLst>
            <a:ext uri="{C572A759-6A51-4108-AA02-DFA0A04FC94B}">
              <ma14:wrappingTextBoxFlag xmlns:ma14="http://schemas.microsoft.com/office/mac/drawingml/2011/main" val="1"/>
            </a:ext>
          </a:extLst>
        </p:spPr>
        <p:txBody>
          <a:bodyPr lIns="40452" tIns="40452" rIns="40452" bIns="40452"/>
          <a:lstStyle/>
          <a:p>
            <a:pPr defTabSz="728662">
              <a:spcBef>
                <a:spcPts val="2100"/>
              </a:spcBef>
              <a:defRPr b="1" i="1" sz="3600" u="sng">
                <a:effectLst>
                  <a:outerShdw sx="100000" sy="100000" kx="0" ky="0" algn="b" rotWithShape="0" blurRad="12700" dist="25400" dir="2700000">
                    <a:schemeClr val="accent3">
                      <a:lumOff val="44000"/>
                    </a:schemeClr>
                  </a:outerShdw>
                </a:effectLst>
                <a:latin typeface="Arial"/>
                <a:ea typeface="Arial"/>
                <a:cs typeface="Arial"/>
                <a:sym typeface="Arial"/>
              </a:defRPr>
            </a:pPr>
            <a:r>
              <a:t>Methodology</a:t>
            </a:r>
          </a:p>
          <a:p>
            <a:pPr defTabSz="728662">
              <a:spcBef>
                <a:spcPts val="2100"/>
              </a:spcBef>
              <a:defRPr b="1" i="1" sz="3600" u="sng">
                <a:effectLst>
                  <a:outerShdw sx="100000" sy="100000" kx="0" ky="0" algn="b" rotWithShape="0" blurRad="12700" dist="25400" dir="2700000">
                    <a:schemeClr val="accent3">
                      <a:lumOff val="44000"/>
                    </a:schemeClr>
                  </a:outerShdw>
                </a:effectLst>
                <a:latin typeface="Arial"/>
                <a:ea typeface="Arial"/>
                <a:cs typeface="Arial"/>
                <a:sym typeface="Arial"/>
              </a:defRPr>
            </a:pPr>
          </a:p>
        </p:txBody>
      </p:sp>
      <p:sp>
        <p:nvSpPr>
          <p:cNvPr id="41" name="Shape 41"/>
          <p:cNvSpPr/>
          <p:nvPr/>
        </p:nvSpPr>
        <p:spPr>
          <a:xfrm>
            <a:off x="1166346" y="23248002"/>
            <a:ext cx="6511817" cy="468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0789" indent="-300789">
              <a:buSzPct val="100000"/>
              <a:buChar char="•"/>
              <a:defRPr sz="3000"/>
            </a:pPr>
            <a:r>
              <a:rPr>
                <a:latin typeface="Hannotate SC Bold"/>
                <a:ea typeface="Hannotate SC Bold"/>
                <a:cs typeface="Hannotate SC Bold"/>
                <a:sym typeface="Hannotate SC Bold"/>
              </a:rPr>
              <a:t>Definition of correlation v</a:t>
            </a:r>
            <a:r>
              <a:rPr baseline="-5999">
                <a:latin typeface="Hannotate SC Bold"/>
                <a:ea typeface="Hannotate SC Bold"/>
                <a:cs typeface="Hannotate SC Bold"/>
                <a:sym typeface="Hannotate SC Bold"/>
              </a:rPr>
              <a:t>2</a:t>
            </a:r>
            <a:r>
              <a:rPr>
                <a:latin typeface="Hannotate SC Bold"/>
                <a:ea typeface="Hannotate SC Bold"/>
                <a:cs typeface="Hannotate SC Bold"/>
                <a:sym typeface="Hannotate SC Bold"/>
              </a:rPr>
              <a:t> </a:t>
            </a:r>
            <a:r>
              <a:t>:</a:t>
            </a:r>
          </a:p>
          <a:p>
            <a:pPr>
              <a:defRPr sz="2800"/>
            </a:pPr>
          </a:p>
          <a:p>
            <a:pPr>
              <a:defRPr sz="2800"/>
            </a:pPr>
          </a:p>
          <a:p>
            <a:pPr>
              <a:defRPr sz="2800"/>
            </a:pPr>
          </a:p>
          <a:p>
            <a:pPr>
              <a:defRPr sz="2800"/>
            </a:pPr>
          </a:p>
          <a:p>
            <a:pPr>
              <a:defRPr sz="2800"/>
            </a:pPr>
            <a:r>
              <a:t>The correlation of D meson and hadron is a product of anisotropy of D meson and hadron. </a:t>
            </a:r>
          </a:p>
        </p:txBody>
      </p:sp>
      <p:pic>
        <p:nvPicPr>
          <p:cNvPr id="42" name="pasted-image.pdf"/>
          <p:cNvPicPr>
            <a:picLocks noChangeAspect="1"/>
          </p:cNvPicPr>
          <p:nvPr/>
        </p:nvPicPr>
        <p:blipFill>
          <a:blip r:embed="rId9">
            <a:extLst/>
          </a:blip>
          <a:srcRect l="0" t="0" r="0" b="0"/>
          <a:stretch>
            <a:fillRect/>
          </a:stretch>
        </p:blipFill>
        <p:spPr>
          <a:xfrm>
            <a:off x="1590143" y="24118489"/>
            <a:ext cx="6145446" cy="1496283"/>
          </a:xfrm>
          <a:prstGeom prst="rect">
            <a:avLst/>
          </a:prstGeom>
          <a:ln w="12700">
            <a:miter lim="400000"/>
          </a:ln>
        </p:spPr>
      </p:pic>
      <p:pic>
        <p:nvPicPr>
          <p:cNvPr id="43" name="pasted-image.pdf"/>
          <p:cNvPicPr>
            <a:picLocks noChangeAspect="1"/>
          </p:cNvPicPr>
          <p:nvPr/>
        </p:nvPicPr>
        <p:blipFill>
          <a:blip r:embed="rId10">
            <a:extLst/>
          </a:blip>
          <a:stretch>
            <a:fillRect/>
          </a:stretch>
        </p:blipFill>
        <p:spPr>
          <a:xfrm>
            <a:off x="8512026" y="24118489"/>
            <a:ext cx="4497322" cy="613272"/>
          </a:xfrm>
          <a:prstGeom prst="rect">
            <a:avLst/>
          </a:prstGeom>
          <a:ln w="12700">
            <a:miter lim="400000"/>
          </a:ln>
        </p:spPr>
      </p:pic>
      <p:sp>
        <p:nvSpPr>
          <p:cNvPr id="44" name="Shape 44"/>
          <p:cNvSpPr/>
          <p:nvPr/>
        </p:nvSpPr>
        <p:spPr>
          <a:xfrm>
            <a:off x="15139058" y="28486794"/>
            <a:ext cx="13790885" cy="3976998"/>
          </a:xfrm>
          <a:prstGeom prst="rect">
            <a:avLst/>
          </a:prstGeom>
          <a:solidFill>
            <a:srgbClr val="EAEAEA"/>
          </a:solidFill>
          <a:ln w="38100">
            <a:solidFill>
              <a:srgbClr val="000000"/>
            </a:solidFill>
          </a:ln>
        </p:spPr>
        <p:txBody>
          <a:bodyPr lIns="45719" rIns="45719" anchor="ctr"/>
          <a:lstStyle/>
          <a:p>
            <a:pPr defTabSz="728662">
              <a:spcBef>
                <a:spcPts val="8700"/>
              </a:spcBef>
              <a:defRPr sz="2400">
                <a:latin typeface="Arial"/>
                <a:ea typeface="Arial"/>
                <a:cs typeface="Arial"/>
                <a:sym typeface="Arial"/>
              </a:defRPr>
            </a:pPr>
          </a:p>
        </p:txBody>
      </p:sp>
      <p:sp>
        <p:nvSpPr>
          <p:cNvPr id="45" name="Shape 45"/>
          <p:cNvSpPr/>
          <p:nvPr/>
        </p:nvSpPr>
        <p:spPr>
          <a:xfrm>
            <a:off x="15070001" y="24779772"/>
            <a:ext cx="13790886" cy="3513798"/>
          </a:xfrm>
          <a:prstGeom prst="rect">
            <a:avLst/>
          </a:prstGeom>
          <a:solidFill>
            <a:srgbClr val="EAEAEA"/>
          </a:solidFill>
          <a:ln w="38100">
            <a:solidFill>
              <a:srgbClr val="000000"/>
            </a:solidFill>
          </a:ln>
        </p:spPr>
        <p:txBody>
          <a:bodyPr lIns="45719" rIns="45719" anchor="ctr"/>
          <a:lstStyle/>
          <a:p>
            <a:pPr defTabSz="728662">
              <a:spcBef>
                <a:spcPts val="8700"/>
              </a:spcBef>
              <a:defRPr sz="2400">
                <a:latin typeface="Arial"/>
                <a:ea typeface="Arial"/>
                <a:cs typeface="Arial"/>
                <a:sym typeface="Arial"/>
              </a:defRPr>
            </a:pPr>
          </a:p>
        </p:txBody>
      </p:sp>
      <p:sp>
        <p:nvSpPr>
          <p:cNvPr id="46" name="Shape 46"/>
          <p:cNvSpPr/>
          <p:nvPr/>
        </p:nvSpPr>
        <p:spPr>
          <a:xfrm>
            <a:off x="15050951" y="24797551"/>
            <a:ext cx="6511817" cy="613272"/>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defTabSz="728662">
              <a:spcBef>
                <a:spcPts val="2100"/>
              </a:spcBef>
              <a:defRPr b="1" i="1" sz="3600" u="sng">
                <a:effectLst>
                  <a:outerShdw sx="100000" sy="100000" kx="0" ky="0" algn="b" rotWithShape="0" blurRad="12700" dist="25400" dir="2700000">
                    <a:schemeClr val="accent3">
                      <a:lumOff val="44000"/>
                    </a:schemeClr>
                  </a:outerShdw>
                </a:effectLst>
                <a:latin typeface="Arial"/>
                <a:ea typeface="Arial"/>
                <a:cs typeface="Arial"/>
                <a:sym typeface="Arial"/>
              </a:defRPr>
            </a:lvl1pPr>
          </a:lstStyle>
          <a:p>
            <a:pPr/>
            <a:r>
              <a:t>Systematic Uncertainty </a:t>
            </a:r>
          </a:p>
        </p:txBody>
      </p:sp>
      <p:sp>
        <p:nvSpPr>
          <p:cNvPr id="47" name="Shape 47"/>
          <p:cNvSpPr/>
          <p:nvPr/>
        </p:nvSpPr>
        <p:spPr>
          <a:xfrm>
            <a:off x="15160297" y="28440229"/>
            <a:ext cx="1755687" cy="6098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728662">
              <a:spcBef>
                <a:spcPts val="2100"/>
              </a:spcBef>
              <a:defRPr b="1" i="1" sz="3600" u="sng">
                <a:effectLst>
                  <a:outerShdw sx="100000" sy="100000" kx="0" ky="0" algn="b" rotWithShape="0" blurRad="12700" dist="25400" dir="2700000">
                    <a:schemeClr val="accent3">
                      <a:lumOff val="44000"/>
                    </a:schemeClr>
                  </a:outerShdw>
                </a:effectLst>
                <a:latin typeface="Arial"/>
                <a:ea typeface="Arial"/>
                <a:cs typeface="Arial"/>
                <a:sym typeface="Arial"/>
              </a:defRPr>
            </a:lvl1pPr>
          </a:lstStyle>
          <a:p>
            <a:pPr/>
            <a:r>
              <a:t>Results</a:t>
            </a:r>
          </a:p>
        </p:txBody>
      </p:sp>
      <p:sp>
        <p:nvSpPr>
          <p:cNvPr id="48" name="Shape 48"/>
          <p:cNvSpPr/>
          <p:nvPr/>
        </p:nvSpPr>
        <p:spPr>
          <a:xfrm>
            <a:off x="7941185" y="27659725"/>
            <a:ext cx="6240542" cy="7132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0789" indent="-300789">
              <a:buSzPct val="100000"/>
              <a:buChar char="•"/>
              <a:defRPr sz="3000">
                <a:latin typeface="Hannotate SC Bold"/>
                <a:ea typeface="Hannotate SC Bold"/>
                <a:cs typeface="Hannotate SC Bold"/>
                <a:sym typeface="Hannotate SC Bold"/>
              </a:defRPr>
            </a:pPr>
            <a:r>
              <a:t>Calculate D meson v</a:t>
            </a:r>
            <a:r>
              <a:rPr baseline="-5999"/>
              <a:t>2</a:t>
            </a:r>
            <a:r>
              <a:t>:</a:t>
            </a:r>
          </a:p>
          <a:p>
            <a:pPr>
              <a:defRPr sz="3000">
                <a:latin typeface="Hannotate SC Bold"/>
                <a:ea typeface="Hannotate SC Bold"/>
                <a:cs typeface="Hannotate SC Bold"/>
                <a:sym typeface="Hannotate SC Bold"/>
              </a:defRPr>
            </a:pPr>
          </a:p>
          <a:p>
            <a:pPr>
              <a:defRPr sz="3000">
                <a:latin typeface="Hannotate SC Bold"/>
                <a:ea typeface="Hannotate SC Bold"/>
                <a:cs typeface="Hannotate SC Bold"/>
                <a:sym typeface="Hannotate SC Bold"/>
              </a:defRPr>
            </a:pPr>
          </a:p>
          <a:p>
            <a:pPr>
              <a:defRPr sz="3000">
                <a:latin typeface="Hannotate SC Bold"/>
                <a:ea typeface="Hannotate SC Bold"/>
                <a:cs typeface="Hannotate SC Bold"/>
                <a:sym typeface="Hannotate SC Bold"/>
              </a:defRPr>
            </a:pPr>
          </a:p>
          <a:p>
            <a:pPr>
              <a:defRPr sz="3000"/>
            </a:pPr>
          </a:p>
          <a:p>
            <a:pPr lvl="1" marL="611605" indent="-230605">
              <a:lnSpc>
                <a:spcPct val="120000"/>
              </a:lnSpc>
              <a:buSzPct val="100000"/>
              <a:buChar char="•"/>
              <a:defRPr sz="3000">
                <a:latin typeface="Hannotate SC Bold"/>
                <a:ea typeface="Hannotate SC Bold"/>
                <a:cs typeface="Hannotate SC Bold"/>
                <a:sym typeface="Hannotate SC Bold"/>
              </a:defRPr>
            </a:pPr>
            <a:r>
              <a:rPr>
                <a:latin typeface="Hannotate SC Regular"/>
                <a:ea typeface="Hannotate SC Regular"/>
                <a:cs typeface="Hannotate SC Regular"/>
                <a:sym typeface="Hannotate SC Regular"/>
              </a:rPr>
              <a:t>ε</a:t>
            </a:r>
            <a:r>
              <a:rPr baseline="-5999">
                <a:latin typeface="Hannotate SC Regular"/>
                <a:ea typeface="Hannotate SC Regular"/>
                <a:cs typeface="Hannotate SC Regular"/>
                <a:sym typeface="Hannotate SC Regular"/>
              </a:rPr>
              <a:t>trigger</a:t>
            </a:r>
            <a:r>
              <a:rPr>
                <a:latin typeface="Hannotate SC Regular"/>
                <a:ea typeface="Hannotate SC Regular"/>
                <a:cs typeface="Hannotate SC Regular"/>
                <a:sym typeface="Hannotate SC Regular"/>
              </a:rPr>
              <a:t> : trigger efficiency</a:t>
            </a:r>
            <a:endParaRPr>
              <a:latin typeface="Hannotate SC Regular"/>
              <a:ea typeface="Hannotate SC Regular"/>
              <a:cs typeface="Hannotate SC Regular"/>
              <a:sym typeface="Hannotate SC Regular"/>
            </a:endParaRPr>
          </a:p>
          <a:p>
            <a:pPr lvl="1" marL="611605" indent="-230605">
              <a:lnSpc>
                <a:spcPct val="120000"/>
              </a:lnSpc>
              <a:buSzPct val="100000"/>
              <a:buChar char="•"/>
              <a:defRPr sz="3000">
                <a:latin typeface="Hannotate SC Bold"/>
                <a:ea typeface="Hannotate SC Bold"/>
                <a:cs typeface="Hannotate SC Bold"/>
                <a:sym typeface="Hannotate SC Bold"/>
              </a:defRPr>
            </a:pPr>
            <a:r>
              <a:rPr>
                <a:latin typeface="Hannotate SC Regular"/>
                <a:ea typeface="Hannotate SC Regular"/>
                <a:cs typeface="Hannotate SC Regular"/>
                <a:sym typeface="Hannotate SC Regular"/>
              </a:rPr>
              <a:t>N</a:t>
            </a:r>
            <a:r>
              <a:rPr baseline="-5999">
                <a:latin typeface="Hannotate SC Regular"/>
                <a:ea typeface="Hannotate SC Regular"/>
                <a:cs typeface="Hannotate SC Regular"/>
                <a:sym typeface="Hannotate SC Regular"/>
              </a:rPr>
              <a:t>D-hadron</a:t>
            </a:r>
            <a:r>
              <a:rPr>
                <a:latin typeface="Hannotate SC Regular"/>
                <a:ea typeface="Hannotate SC Regular"/>
                <a:cs typeface="Hannotate SC Regular"/>
                <a:sym typeface="Hannotate SC Regular"/>
              </a:rPr>
              <a:t>: number of D-hadron pair in different centrality</a:t>
            </a:r>
            <a:r>
              <a:t> </a:t>
            </a:r>
          </a:p>
          <a:p>
            <a:pPr lvl="1" marL="611605" indent="-230605">
              <a:lnSpc>
                <a:spcPct val="120000"/>
              </a:lnSpc>
              <a:buSzPct val="100000"/>
              <a:buChar char="•"/>
              <a:defRPr sz="3000">
                <a:latin typeface="Hannotate SC Bold"/>
                <a:ea typeface="Hannotate SC Bold"/>
                <a:cs typeface="Hannotate SC Bold"/>
                <a:sym typeface="Hannotate SC Bold"/>
              </a:defRPr>
            </a:pPr>
            <a:r>
              <a:rPr>
                <a:latin typeface="Hannotate SC Regular"/>
                <a:ea typeface="Hannotate SC Regular"/>
                <a:cs typeface="Hannotate SC Regular"/>
                <a:sym typeface="Hannotate SC Regular"/>
              </a:rPr>
              <a:t>The hadron v</a:t>
            </a:r>
            <a:r>
              <a:rPr baseline="-5999">
                <a:latin typeface="Hannotate SC Regular"/>
                <a:ea typeface="Hannotate SC Regular"/>
                <a:cs typeface="Hannotate SC Regular"/>
                <a:sym typeface="Hannotate SC Regular"/>
              </a:rPr>
              <a:t>2</a:t>
            </a:r>
            <a:r>
              <a:rPr>
                <a:latin typeface="Hannotate SC Regular"/>
                <a:ea typeface="Hannotate SC Regular"/>
                <a:cs typeface="Hannotate SC Regular"/>
                <a:sym typeface="Hannotate SC Regular"/>
              </a:rPr>
              <a:t> is weighted by the number of D-hadron pair</a:t>
            </a:r>
            <a:endParaRPr>
              <a:latin typeface="Hannotate SC Regular"/>
              <a:ea typeface="Hannotate SC Regular"/>
              <a:cs typeface="Hannotate SC Regular"/>
              <a:sym typeface="Hannotate SC Regular"/>
            </a:endParaRPr>
          </a:p>
          <a:p>
            <a:pPr lvl="1" marL="611605" indent="-230605">
              <a:lnSpc>
                <a:spcPct val="120000"/>
              </a:lnSpc>
              <a:buSzPct val="100000"/>
              <a:buChar char="•"/>
              <a:defRPr sz="3000">
                <a:latin typeface="Hannotate SC Bold"/>
                <a:ea typeface="Hannotate SC Bold"/>
                <a:cs typeface="Hannotate SC Bold"/>
                <a:sym typeface="Hannotate SC Bold"/>
              </a:defRPr>
            </a:pPr>
            <a:r>
              <a:rPr>
                <a:latin typeface="Hannotate SC Regular"/>
                <a:ea typeface="Hannotate SC Regular"/>
                <a:cs typeface="Hannotate SC Regular"/>
                <a:sym typeface="Hannotate SC Regular"/>
              </a:rPr>
              <a:t>Calculate D meson v</a:t>
            </a:r>
            <a:r>
              <a:rPr baseline="-5999">
                <a:latin typeface="Hannotate SC Regular"/>
                <a:ea typeface="Hannotate SC Regular"/>
                <a:cs typeface="Hannotate SC Regular"/>
                <a:sym typeface="Hannotate SC Regular"/>
              </a:rPr>
              <a:t>2</a:t>
            </a:r>
            <a:r>
              <a:rPr>
                <a:latin typeface="Hannotate SC Regular"/>
                <a:ea typeface="Hannotate SC Regular"/>
                <a:cs typeface="Hannotate SC Regular"/>
                <a:sym typeface="Hannotate SC Regular"/>
              </a:rPr>
              <a:t> in different D meson p</a:t>
            </a:r>
            <a:r>
              <a:rPr baseline="-5999">
                <a:latin typeface="Hannotate SC Regular"/>
                <a:ea typeface="Hannotate SC Regular"/>
                <a:cs typeface="Hannotate SC Regular"/>
                <a:sym typeface="Hannotate SC Regular"/>
              </a:rPr>
              <a:t>T </a:t>
            </a:r>
            <a:r>
              <a:rPr>
                <a:latin typeface="Hannotate SC Regular"/>
                <a:ea typeface="Hannotate SC Regular"/>
                <a:cs typeface="Hannotate SC Regular"/>
                <a:sym typeface="Hannotate SC Regular"/>
              </a:rPr>
              <a:t>bins.</a:t>
            </a:r>
          </a:p>
        </p:txBody>
      </p:sp>
      <p:pic>
        <p:nvPicPr>
          <p:cNvPr id="49" name="pasted-image.pdf"/>
          <p:cNvPicPr>
            <a:picLocks noChangeAspect="1"/>
          </p:cNvPicPr>
          <p:nvPr/>
        </p:nvPicPr>
        <p:blipFill>
          <a:blip r:embed="rId11">
            <a:extLst/>
          </a:blip>
          <a:stretch>
            <a:fillRect/>
          </a:stretch>
        </p:blipFill>
        <p:spPr>
          <a:xfrm>
            <a:off x="4774972" y="128587"/>
            <a:ext cx="18186856" cy="5041901"/>
          </a:xfrm>
          <a:prstGeom prst="rect">
            <a:avLst/>
          </a:prstGeom>
          <a:ln w="12700">
            <a:miter lim="400000"/>
          </a:ln>
        </p:spPr>
      </p:pic>
      <p:sp>
        <p:nvSpPr>
          <p:cNvPr id="50" name="Shape 50"/>
          <p:cNvSpPr/>
          <p:nvPr/>
        </p:nvSpPr>
        <p:spPr>
          <a:xfrm>
            <a:off x="15353563" y="29154146"/>
            <a:ext cx="6876557" cy="326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30605" indent="-230605">
              <a:spcBef>
                <a:spcPts val="2500"/>
              </a:spcBef>
              <a:buSzPct val="100000"/>
              <a:buChar char="•"/>
              <a:defRPr sz="2800"/>
            </a:pPr>
            <a:r>
              <a:t>Consistent with event plane method</a:t>
            </a:r>
          </a:p>
          <a:p>
            <a:pPr marL="230605" indent="-230605">
              <a:spcBef>
                <a:spcPts val="2500"/>
              </a:spcBef>
              <a:buSzPct val="100000"/>
              <a:buChar char="•"/>
              <a:defRPr sz="2800"/>
            </a:pPr>
            <a:r>
              <a:t>Two particle correlation method can apply eta gap between D meson and reference hadrons.</a:t>
            </a:r>
          </a:p>
          <a:p>
            <a:pPr marL="280736" indent="-280736">
              <a:spcBef>
                <a:spcPts val="2500"/>
              </a:spcBef>
              <a:buSzPct val="100000"/>
              <a:buChar char="•"/>
              <a:defRPr sz="2800"/>
            </a:pPr>
            <a:r>
              <a:t>Eta gap suppresses non-flow effect </a:t>
            </a:r>
          </a:p>
        </p:txBody>
      </p:sp>
      <p:sp>
        <p:nvSpPr>
          <p:cNvPr id="51" name="Shape 51"/>
          <p:cNvSpPr/>
          <p:nvPr/>
        </p:nvSpPr>
        <p:spPr>
          <a:xfrm>
            <a:off x="1302670" y="9504680"/>
            <a:ext cx="12487837" cy="588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30605" indent="-230605">
              <a:buSzPct val="100000"/>
              <a:buChar char="•"/>
              <a:defRPr sz="2700"/>
            </a:pPr>
            <a:r>
              <a:t>Produced by initial hard scatterings and receive influences throughout the whole evolution in heavy ion collisions.</a:t>
            </a:r>
          </a:p>
          <a:p>
            <a:pPr>
              <a:defRPr sz="2700"/>
            </a:pPr>
          </a:p>
          <a:p>
            <a:pPr marL="230605" indent="-230605">
              <a:buSzPct val="100000"/>
              <a:buChar char="•"/>
              <a:defRPr sz="2700"/>
            </a:pPr>
            <a:r>
              <a:t>The charm quark flow is a unique tool to study the extent of thermalization of the bulk medium dominated by light quarks and gluons.</a:t>
            </a:r>
          </a:p>
          <a:p>
            <a:pPr>
              <a:defRPr sz="2700"/>
            </a:pPr>
          </a:p>
          <a:p>
            <a:pPr marL="230605" indent="-230605">
              <a:buSzPct val="100000"/>
              <a:buChar char="•"/>
              <a:defRPr sz="2700"/>
            </a:pPr>
            <a:r>
              <a:t>At high p</a:t>
            </a:r>
            <a:r>
              <a:rPr baseline="-5999"/>
              <a:t>T</a:t>
            </a:r>
            <a:r>
              <a:t>, D meson azimuthal anisotropy is sensitive to the path length dependence of charm quark energy loss in the medium, which offers new insights of heavy quark energy loss mechanisms.</a:t>
            </a:r>
          </a:p>
          <a:p>
            <a:pPr>
              <a:defRPr sz="2700"/>
            </a:pPr>
          </a:p>
          <a:p>
            <a:pPr marL="230605" indent="-230605">
              <a:buSzPct val="100000"/>
              <a:buChar char="•"/>
              <a:defRPr sz="2700"/>
            </a:pPr>
            <a:r>
              <a:t>The two particle correlation method can apply eta gap between D meson candidate and reference hadrons which suppress non-flow effect effectively.</a:t>
            </a:r>
          </a:p>
        </p:txBody>
      </p:sp>
      <p:sp>
        <p:nvSpPr>
          <p:cNvPr id="52" name="Shape 52"/>
          <p:cNvSpPr/>
          <p:nvPr/>
        </p:nvSpPr>
        <p:spPr>
          <a:xfrm>
            <a:off x="22486013" y="32842919"/>
            <a:ext cx="6240543" cy="90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Data compared to theoretical predictions, which has no effect of non-flow.  </a:t>
            </a:r>
          </a:p>
        </p:txBody>
      </p:sp>
      <p:sp>
        <p:nvSpPr>
          <p:cNvPr id="53" name="Shape 53"/>
          <p:cNvSpPr/>
          <p:nvPr/>
        </p:nvSpPr>
        <p:spPr>
          <a:xfrm>
            <a:off x="8084404" y="23248002"/>
            <a:ext cx="5960615" cy="382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0789" indent="-300789">
              <a:buSzPct val="100000"/>
              <a:buChar char="•"/>
              <a:defRPr sz="3000">
                <a:latin typeface="Hannotate SC Bold"/>
                <a:ea typeface="Hannotate SC Bold"/>
                <a:cs typeface="Hannotate SC Bold"/>
                <a:sym typeface="Hannotate SC Bold"/>
              </a:defRPr>
            </a:pPr>
            <a:r>
              <a:t>Reference Hadron v</a:t>
            </a:r>
            <a:r>
              <a:rPr baseline="-5999"/>
              <a:t>2</a:t>
            </a:r>
            <a:r>
              <a:t>:</a:t>
            </a:r>
          </a:p>
          <a:p>
            <a:pPr>
              <a:defRPr sz="3000">
                <a:latin typeface="Hannotate SC Bold"/>
                <a:ea typeface="Hannotate SC Bold"/>
                <a:cs typeface="Hannotate SC Bold"/>
                <a:sym typeface="Hannotate SC Bold"/>
              </a:defRPr>
            </a:pPr>
          </a:p>
          <a:p>
            <a:pPr>
              <a:defRPr sz="3000">
                <a:latin typeface="Hannotate SC Bold"/>
                <a:ea typeface="Hannotate SC Bold"/>
                <a:cs typeface="Hannotate SC Bold"/>
                <a:sym typeface="Hannotate SC Bold"/>
              </a:defRPr>
            </a:pPr>
          </a:p>
          <a:p>
            <a:pPr lvl="1">
              <a:defRPr sz="3000"/>
            </a:pPr>
            <a:r>
              <a:t>Using the same method, the correlation of hadron1 and hadron2 is the square of hadron v</a:t>
            </a:r>
            <a:r>
              <a:rPr baseline="-5999"/>
              <a:t>2</a:t>
            </a:r>
          </a:p>
        </p:txBody>
      </p:sp>
      <p:sp>
        <p:nvSpPr>
          <p:cNvPr id="54" name="Shape 54"/>
          <p:cNvSpPr/>
          <p:nvPr/>
        </p:nvSpPr>
        <p:spPr>
          <a:xfrm>
            <a:off x="15100453" y="8657679"/>
            <a:ext cx="13791294" cy="9573882"/>
          </a:xfrm>
          <a:prstGeom prst="rect">
            <a:avLst/>
          </a:prstGeom>
          <a:solidFill>
            <a:srgbClr val="EAEAEA"/>
          </a:solidFill>
          <a:ln w="38100">
            <a:solidFill>
              <a:srgbClr val="000000"/>
            </a:solidFill>
          </a:ln>
        </p:spPr>
        <p:txBody>
          <a:bodyPr lIns="45719" rIns="45719" anchor="ctr"/>
          <a:lstStyle/>
          <a:p>
            <a:pPr defTabSz="728662">
              <a:spcBef>
                <a:spcPts val="8700"/>
              </a:spcBef>
              <a:defRPr sz="2400">
                <a:latin typeface="Arial"/>
                <a:ea typeface="Arial"/>
                <a:cs typeface="Arial"/>
                <a:sym typeface="Arial"/>
              </a:defRPr>
            </a:pPr>
          </a:p>
        </p:txBody>
      </p:sp>
      <p:sp>
        <p:nvSpPr>
          <p:cNvPr id="55" name="Shape 55"/>
          <p:cNvSpPr/>
          <p:nvPr/>
        </p:nvSpPr>
        <p:spPr>
          <a:xfrm>
            <a:off x="15274056" y="8626049"/>
            <a:ext cx="13886672" cy="7167960"/>
          </a:xfrm>
          <a:prstGeom prst="rect">
            <a:avLst/>
          </a:prstGeom>
          <a:ln w="12700">
            <a:miter lim="400000"/>
          </a:ln>
          <a:extLst>
            <a:ext uri="{C572A759-6A51-4108-AA02-DFA0A04FC94B}">
              <ma14:wrappingTextBoxFlag xmlns:ma14="http://schemas.microsoft.com/office/mac/drawingml/2011/main" val="1"/>
            </a:ext>
          </a:extLst>
        </p:spPr>
        <p:txBody>
          <a:bodyPr lIns="40452" tIns="40452" rIns="40452" bIns="40452"/>
          <a:lstStyle/>
          <a:p>
            <a:pPr defTabSz="728662">
              <a:spcBef>
                <a:spcPts val="2100"/>
              </a:spcBef>
              <a:defRPr b="1" i="1" sz="3600" u="sng">
                <a:effectLst>
                  <a:outerShdw sx="100000" sy="100000" kx="0" ky="0" algn="b" rotWithShape="0" blurRad="12700" dist="25400" dir="2700000">
                    <a:schemeClr val="accent3">
                      <a:lumOff val="44000"/>
                    </a:schemeClr>
                  </a:outerShdw>
                </a:effectLst>
                <a:latin typeface="Arial"/>
                <a:ea typeface="Arial"/>
                <a:cs typeface="Arial"/>
                <a:sym typeface="Arial"/>
              </a:defRPr>
            </a:pPr>
            <a:r>
              <a:t>D</a:t>
            </a:r>
            <a:r>
              <a:rPr baseline="31999"/>
              <a:t>0</a:t>
            </a:r>
            <a:r>
              <a:t> meson Reconstruction</a:t>
            </a:r>
          </a:p>
          <a:p>
            <a:pPr defTabSz="728662">
              <a:spcBef>
                <a:spcPts val="2100"/>
              </a:spcBef>
              <a:defRPr>
                <a:effectLst>
                  <a:outerShdw sx="100000" sy="100000" kx="0" ky="0" algn="b" rotWithShape="0" blurRad="12700" dist="25400" dir="2700000">
                    <a:schemeClr val="accent3">
                      <a:lumOff val="44000"/>
                    </a:schemeClr>
                  </a:outerShdw>
                </a:effectLst>
              </a:defRPr>
            </a:pPr>
          </a:p>
          <a:p>
            <a:pPr algn="r" defTabSz="506412">
              <a:defRPr sz="6400">
                <a:latin typeface="Arial"/>
                <a:ea typeface="Arial"/>
                <a:cs typeface="Arial"/>
                <a:sym typeface="Arial"/>
              </a:defRPr>
            </a:pPr>
          </a:p>
          <a:p>
            <a:pPr defTabSz="728662">
              <a:spcBef>
                <a:spcPts val="2100"/>
              </a:spcBef>
              <a:defRPr b="1" i="1" sz="3600" u="sng">
                <a:effectLst>
                  <a:outerShdw sx="100000" sy="100000" kx="0" ky="0" algn="b" rotWithShape="0" blurRad="12700" dist="25400" dir="2700000">
                    <a:schemeClr val="accent3">
                      <a:lumOff val="44000"/>
                    </a:schemeClr>
                  </a:outerShdw>
                </a:effectLst>
                <a:latin typeface="Arial"/>
                <a:ea typeface="Arial"/>
                <a:cs typeface="Arial"/>
                <a:sym typeface="Arial"/>
              </a:defRPr>
            </a:pPr>
          </a:p>
        </p:txBody>
      </p:sp>
      <p:sp>
        <p:nvSpPr>
          <p:cNvPr id="56" name="Shape 56"/>
          <p:cNvSpPr/>
          <p:nvPr/>
        </p:nvSpPr>
        <p:spPr>
          <a:xfrm>
            <a:off x="15274056" y="11525904"/>
            <a:ext cx="6911048" cy="360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defTabSz="728662">
              <a:spcBef>
                <a:spcPts val="100"/>
              </a:spcBef>
              <a:buSzPct val="100000"/>
              <a:buChar char="•"/>
              <a:defRPr sz="2900">
                <a:effectLst>
                  <a:outerShdw sx="100000" sy="100000" kx="0" ky="0" algn="b" rotWithShape="0" blurRad="12700" dist="25400" dir="2700000">
                    <a:schemeClr val="accent3">
                      <a:lumOff val="44000"/>
                    </a:schemeClr>
                  </a:outerShdw>
                </a:effectLst>
              </a:defRPr>
            </a:pPr>
            <a:r>
              <a:t>Topological cut definition</a:t>
            </a:r>
          </a:p>
          <a:p>
            <a:pPr lvl="1" marL="611605" indent="-230605" defTabSz="728662">
              <a:spcBef>
                <a:spcPts val="400"/>
              </a:spcBef>
              <a:buSzPct val="100000"/>
              <a:buChar char="•"/>
              <a:defRPr>
                <a:effectLst>
                  <a:outerShdw sx="100000" sy="100000" kx="0" ky="0" algn="b" rotWithShape="0" blurRad="12700" dist="25400" dir="2700000">
                    <a:schemeClr val="accent3">
                      <a:lumOff val="44000"/>
                    </a:schemeClr>
                  </a:outerShdw>
                </a:effectLst>
              </a:defRPr>
            </a:pPr>
            <a:r>
              <a:t>DCA(K,π)</a:t>
            </a:r>
            <a:r>
              <a:t>: The distance of closest approach (DCA) between Kaon track and π track</a:t>
            </a:r>
          </a:p>
          <a:p>
            <a:pPr lvl="1" marL="611605" indent="-230605" defTabSz="728662">
              <a:spcBef>
                <a:spcPts val="400"/>
              </a:spcBef>
              <a:buSzPct val="100000"/>
              <a:buChar char="•"/>
              <a:defRPr>
                <a:effectLst>
                  <a:outerShdw sx="100000" sy="100000" kx="0" ky="0" algn="b" rotWithShape="0" blurRad="12700" dist="25400" dir="2700000">
                    <a:schemeClr val="accent3">
                      <a:lumOff val="44000"/>
                    </a:schemeClr>
                  </a:outerShdw>
                </a:effectLst>
              </a:defRPr>
            </a:pPr>
            <a:r>
              <a:t>Decay Length</a:t>
            </a:r>
            <a:r>
              <a:t>: the distance between primary vertex to the reconstructed D</a:t>
            </a:r>
            <a:r>
              <a:rPr baseline="31999"/>
              <a:t>0</a:t>
            </a:r>
            <a:r>
              <a:t> decay vertex.</a:t>
            </a:r>
          </a:p>
          <a:p>
            <a:pPr lvl="1" marL="611605" indent="-230605" defTabSz="728662">
              <a:spcBef>
                <a:spcPts val="400"/>
              </a:spcBef>
              <a:buSzPct val="100000"/>
              <a:buChar char="•"/>
              <a:defRPr>
                <a:effectLst>
                  <a:outerShdw sx="100000" sy="100000" kx="0" ky="0" algn="b" rotWithShape="0" blurRad="12700" dist="25400" dir="2700000">
                    <a:schemeClr val="accent3">
                      <a:lumOff val="44000"/>
                    </a:schemeClr>
                  </a:outerShdw>
                </a:effectLst>
              </a:defRPr>
            </a:pPr>
            <a:r>
              <a:t>DCA(V0,PV):</a:t>
            </a:r>
            <a:r>
              <a:t> The DCA between reconstructed D</a:t>
            </a:r>
            <a:r>
              <a:rPr baseline="31999"/>
              <a:t>0</a:t>
            </a:r>
            <a:r>
              <a:t> track to primary vertex. (= decay length x sin(θ))</a:t>
            </a:r>
          </a:p>
        </p:txBody>
      </p:sp>
      <p:grpSp>
        <p:nvGrpSpPr>
          <p:cNvPr id="59" name="Group 59"/>
          <p:cNvGrpSpPr/>
          <p:nvPr/>
        </p:nvGrpSpPr>
        <p:grpSpPr>
          <a:xfrm>
            <a:off x="15127603" y="15164227"/>
            <a:ext cx="7203954" cy="2852666"/>
            <a:chOff x="0" y="0"/>
            <a:chExt cx="7203952" cy="2852665"/>
          </a:xfrm>
        </p:grpSpPr>
        <p:pic>
          <p:nvPicPr>
            <p:cNvPr id="57" name="decayTopology.pdf"/>
            <p:cNvPicPr>
              <a:picLocks noChangeAspect="1"/>
            </p:cNvPicPr>
            <p:nvPr/>
          </p:nvPicPr>
          <p:blipFill>
            <a:blip r:embed="rId12">
              <a:extLst/>
            </a:blip>
            <a:stretch>
              <a:fillRect/>
            </a:stretch>
          </p:blipFill>
          <p:spPr>
            <a:xfrm rot="5400000">
              <a:off x="417993" y="-417994"/>
              <a:ext cx="2842359" cy="3678346"/>
            </a:xfrm>
            <a:prstGeom prst="rect">
              <a:avLst/>
            </a:prstGeom>
            <a:ln w="12700" cap="flat">
              <a:noFill/>
              <a:miter lim="400000"/>
            </a:ln>
            <a:effectLst/>
          </p:spPr>
        </p:pic>
        <p:pic>
          <p:nvPicPr>
            <p:cNvPr id="58" name="pasted-image.png"/>
            <p:cNvPicPr>
              <a:picLocks noChangeAspect="1"/>
            </p:cNvPicPr>
            <p:nvPr/>
          </p:nvPicPr>
          <p:blipFill>
            <a:blip r:embed="rId13">
              <a:extLst/>
            </a:blip>
            <a:stretch>
              <a:fillRect/>
            </a:stretch>
          </p:blipFill>
          <p:spPr>
            <a:xfrm>
              <a:off x="3498735" y="10307"/>
              <a:ext cx="3705218" cy="2842358"/>
            </a:xfrm>
            <a:prstGeom prst="rect">
              <a:avLst/>
            </a:prstGeom>
            <a:ln w="12700" cap="flat">
              <a:noFill/>
              <a:miter lim="400000"/>
            </a:ln>
            <a:effectLst/>
          </p:spPr>
        </p:pic>
      </p:grpSp>
      <p:sp>
        <p:nvSpPr>
          <p:cNvPr id="60" name="Shape 60"/>
          <p:cNvSpPr/>
          <p:nvPr/>
        </p:nvSpPr>
        <p:spPr>
          <a:xfrm>
            <a:off x="15242874" y="9409239"/>
            <a:ext cx="6898347" cy="202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70710" indent="-270710">
              <a:buSzPct val="100000"/>
              <a:buChar char="•"/>
              <a:defRPr sz="2700">
                <a:latin typeface="Hannotate SC Bold"/>
                <a:ea typeface="Hannotate SC Bold"/>
                <a:cs typeface="Hannotate SC Bold"/>
                <a:sym typeface="Hannotate SC Bold"/>
              </a:defRPr>
            </a:pPr>
            <a:r>
              <a:t>Trigger and event selection:</a:t>
            </a:r>
          </a:p>
          <a:p>
            <a:pPr lvl="1" marL="611605" indent="-230605">
              <a:buSzPct val="100000"/>
              <a:buChar char="•"/>
              <a:defRPr sz="2700"/>
            </a:pPr>
            <a:r>
              <a:t>Trigger: minimum bias trigger</a:t>
            </a:r>
          </a:p>
          <a:p>
            <a:pPr lvl="1" marL="611605" indent="-230605">
              <a:buSzPct val="100000"/>
              <a:buChar char="•"/>
              <a:defRPr sz="2700"/>
            </a:pPr>
            <a:r>
              <a:t>|Vz</a:t>
            </a:r>
            <a:r>
              <a:rPr baseline="-5999"/>
              <a:t>primary vertex</a:t>
            </a:r>
            <a:r>
              <a:t>| &lt; 6 cm</a:t>
            </a:r>
          </a:p>
          <a:p>
            <a:pPr lvl="1" marL="611605" indent="-230605">
              <a:buSzPct val="100000"/>
              <a:buChar char="•"/>
              <a:defRPr sz="2700"/>
            </a:pPr>
            <a:r>
              <a:t>|Vz</a:t>
            </a:r>
            <a:r>
              <a:rPr baseline="-5999"/>
              <a:t>primary vertex</a:t>
            </a:r>
            <a:r>
              <a:t> - Vz</a:t>
            </a:r>
            <a:r>
              <a:rPr baseline="-5999"/>
              <a:t>vpd</a:t>
            </a:r>
            <a:r>
              <a:t>| &lt; 3 cm</a:t>
            </a:r>
          </a:p>
        </p:txBody>
      </p:sp>
      <p:sp>
        <p:nvSpPr>
          <p:cNvPr id="61" name="Shape 61"/>
          <p:cNvSpPr/>
          <p:nvPr/>
        </p:nvSpPr>
        <p:spPr>
          <a:xfrm>
            <a:off x="22192515" y="11632690"/>
            <a:ext cx="6728138" cy="2631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40631" indent="-240631">
              <a:buSzPct val="100000"/>
              <a:buChar char="•"/>
              <a:defRPr sz="2800">
                <a:latin typeface="Hannotate SC Bold"/>
                <a:ea typeface="Hannotate SC Bold"/>
                <a:cs typeface="Hannotate SC Bold"/>
                <a:sym typeface="Hannotate SC Bold"/>
              </a:defRPr>
            </a:pPr>
            <a:r>
              <a:t>Kaon and π selection: </a:t>
            </a:r>
          </a:p>
          <a:p>
            <a:pPr lvl="1" marL="611605" indent="-230605">
              <a:buSzPct val="100000"/>
              <a:buChar char="•"/>
            </a:pPr>
            <a:r>
              <a:t>p</a:t>
            </a:r>
            <a:r>
              <a:rPr baseline="-5999"/>
              <a:t>T</a:t>
            </a:r>
            <a:r>
              <a:t> &gt; 0.6 GeV/c</a:t>
            </a:r>
          </a:p>
          <a:p>
            <a:pPr lvl="1" marL="611605" indent="-230605">
              <a:buSzPct val="100000"/>
              <a:buChar char="•"/>
            </a:pPr>
            <a:r>
              <a:t>Fitting hits in TPC &gt; 20</a:t>
            </a:r>
          </a:p>
          <a:p>
            <a:pPr lvl="1" marL="611605" indent="-230605">
              <a:buSzPct val="100000"/>
              <a:buChar char="•"/>
            </a:pPr>
            <a:r>
              <a:t>Fitting possibility in TPC &gt; 0.52</a:t>
            </a:r>
          </a:p>
          <a:p>
            <a:pPr lvl="1" marL="611605" indent="-230605">
              <a:buSzPct val="100000"/>
              <a:buChar char="•"/>
            </a:pPr>
            <a:r>
              <a:t>at least one hit in every layer of PXL and IST</a:t>
            </a:r>
          </a:p>
          <a:p>
            <a:pPr lvl="1" marL="611605" indent="-230605">
              <a:buSzPct val="100000"/>
              <a:buChar char="•"/>
            </a:pPr>
            <a:r>
              <a:t>|nσ</a:t>
            </a:r>
            <a:r>
              <a:rPr baseline="-5999"/>
              <a:t>Pion</a:t>
            </a:r>
            <a:r>
              <a:t>| &lt; 3.0 ; |nσ</a:t>
            </a:r>
            <a:r>
              <a:rPr baseline="-5999"/>
              <a:t>Kaon</a:t>
            </a:r>
            <a:r>
              <a:t>| &lt; 2.0. For dE/dx in TPC</a:t>
            </a:r>
          </a:p>
        </p:txBody>
      </p:sp>
      <p:sp>
        <p:nvSpPr>
          <p:cNvPr id="62" name="Shape 62"/>
          <p:cNvSpPr/>
          <p:nvPr/>
        </p:nvSpPr>
        <p:spPr>
          <a:xfrm>
            <a:off x="22275810" y="9136189"/>
            <a:ext cx="6028460" cy="256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30605" indent="-230605">
              <a:buSzPct val="100000"/>
              <a:buChar char="•"/>
              <a:defRPr sz="2700"/>
            </a:pPr>
            <a:r>
              <a:rPr>
                <a:latin typeface="Hannotate SC Bold"/>
                <a:ea typeface="Hannotate SC Bold"/>
                <a:cs typeface="Hannotate SC Bold"/>
                <a:sym typeface="Hannotate SC Bold"/>
              </a:rPr>
              <a:t>Reference hadron selection:</a:t>
            </a:r>
            <a:r>
              <a:t> </a:t>
            </a:r>
          </a:p>
          <a:p>
            <a:pPr lvl="1" marL="611605" indent="-230605">
              <a:buSzPct val="100000"/>
              <a:buChar char="•"/>
            </a:pPr>
            <a:r>
              <a:t>0.2 &lt; p</a:t>
            </a:r>
            <a:r>
              <a:rPr baseline="-5999"/>
              <a:t>T</a:t>
            </a:r>
            <a:r>
              <a:t> &lt; 2 GeV/c</a:t>
            </a:r>
          </a:p>
          <a:p>
            <a:pPr lvl="1" marL="611605" indent="-230605">
              <a:buSzPct val="100000"/>
              <a:buChar char="•"/>
            </a:pPr>
            <a:r>
              <a:t>|eta| &lt; 1.0</a:t>
            </a:r>
          </a:p>
          <a:p>
            <a:pPr lvl="1" marL="611605" indent="-230605">
              <a:buSzPct val="100000"/>
              <a:buChar char="•"/>
            </a:pPr>
            <a:r>
              <a:t>DCA &lt; 2 cm</a:t>
            </a:r>
          </a:p>
          <a:p>
            <a:pPr lvl="1" marL="611605" indent="-230605">
              <a:buSzPct val="100000"/>
              <a:buChar char="•"/>
            </a:pPr>
            <a:r>
              <a:t>Fitting hits in TPC &gt; 20</a:t>
            </a:r>
          </a:p>
          <a:p>
            <a:pPr lvl="1" marL="611605" indent="-230605">
              <a:buSzPct val="100000"/>
              <a:buChar char="•"/>
              <a:defRPr sz="2100"/>
            </a:pPr>
            <a:r>
              <a:t>(#Fit points/#possible points) in TPC &gt; 0.52</a:t>
            </a:r>
          </a:p>
        </p:txBody>
      </p:sp>
      <p:sp>
        <p:nvSpPr>
          <p:cNvPr id="63" name="Shape 63"/>
          <p:cNvSpPr/>
          <p:nvPr/>
        </p:nvSpPr>
        <p:spPr>
          <a:xfrm>
            <a:off x="15093950" y="18404289"/>
            <a:ext cx="13752787" cy="6187669"/>
          </a:xfrm>
          <a:prstGeom prst="rect">
            <a:avLst/>
          </a:prstGeom>
          <a:solidFill>
            <a:srgbClr val="EAEAEA"/>
          </a:solidFill>
          <a:ln w="38100">
            <a:solidFill>
              <a:srgbClr val="000000"/>
            </a:solidFill>
          </a:ln>
        </p:spPr>
        <p:txBody>
          <a:bodyPr lIns="45719" rIns="45719" anchor="ctr"/>
          <a:lstStyle/>
          <a:p>
            <a:pPr defTabSz="728662">
              <a:spcBef>
                <a:spcPts val="8700"/>
              </a:spcBef>
              <a:defRPr sz="2400">
                <a:latin typeface="Arial"/>
                <a:ea typeface="Arial"/>
                <a:cs typeface="Arial"/>
                <a:sym typeface="Arial"/>
              </a:defRPr>
            </a:pPr>
          </a:p>
        </p:txBody>
      </p:sp>
      <p:sp>
        <p:nvSpPr>
          <p:cNvPr id="64" name="Shape 64"/>
          <p:cNvSpPr/>
          <p:nvPr/>
        </p:nvSpPr>
        <p:spPr>
          <a:xfrm>
            <a:off x="15459054" y="19145887"/>
            <a:ext cx="6654641" cy="165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0763" indent="-290763">
              <a:buSzPct val="100000"/>
              <a:buChar char="•"/>
              <a:defRPr sz="2900"/>
            </a:pPr>
            <a:r>
              <a:t>Candidate v</a:t>
            </a:r>
            <a:r>
              <a:rPr baseline="-5999"/>
              <a:t>2</a:t>
            </a:r>
            <a:r>
              <a:t> comes from unlike-sign pairs.</a:t>
            </a:r>
          </a:p>
        </p:txBody>
      </p:sp>
      <p:sp>
        <p:nvSpPr>
          <p:cNvPr id="65" name="Shape 65"/>
          <p:cNvSpPr/>
          <p:nvPr/>
        </p:nvSpPr>
        <p:spPr>
          <a:xfrm>
            <a:off x="22113966" y="19074038"/>
            <a:ext cx="6885238"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0789" indent="-300789">
              <a:buSzPct val="100000"/>
              <a:buChar char="•"/>
              <a:defRPr sz="3000"/>
            </a:pPr>
            <a:r>
              <a:t>Background v</a:t>
            </a:r>
            <a:r>
              <a:rPr baseline="-5999"/>
              <a:t>2</a:t>
            </a:r>
            <a:r>
              <a:t> is a combination of 3 different methods.</a:t>
            </a:r>
          </a:p>
        </p:txBody>
      </p:sp>
      <p:sp>
        <p:nvSpPr>
          <p:cNvPr id="66" name="Shape 66"/>
          <p:cNvSpPr/>
          <p:nvPr/>
        </p:nvSpPr>
        <p:spPr>
          <a:xfrm>
            <a:off x="15301050" y="18393306"/>
            <a:ext cx="8665256" cy="6098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728662">
              <a:spcBef>
                <a:spcPts val="2100"/>
              </a:spcBef>
              <a:defRPr b="1" i="1" sz="3600" u="sng">
                <a:effectLst>
                  <a:outerShdw sx="100000" sy="100000" kx="0" ky="0" algn="b" rotWithShape="0" blurRad="12700" dist="25400" dir="2700000">
                    <a:schemeClr val="accent3">
                      <a:lumOff val="44000"/>
                    </a:schemeClr>
                  </a:outerShdw>
                </a:effectLst>
                <a:latin typeface="Arial"/>
                <a:ea typeface="Arial"/>
                <a:cs typeface="Arial"/>
                <a:sym typeface="Arial"/>
              </a:defRPr>
            </a:lvl1pPr>
          </a:lstStyle>
          <a:p>
            <a:pPr/>
            <a:r>
              <a:t>Candidate and Background correlation </a:t>
            </a:r>
          </a:p>
        </p:txBody>
      </p:sp>
      <p:graphicFrame>
        <p:nvGraphicFramePr>
          <p:cNvPr id="67" name="Table 67"/>
          <p:cNvGraphicFramePr/>
          <p:nvPr/>
        </p:nvGraphicFramePr>
        <p:xfrm>
          <a:off x="21039988" y="25089082"/>
          <a:ext cx="7749920" cy="3153379"/>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698326"/>
                <a:gridCol w="2602005"/>
                <a:gridCol w="1718443"/>
                <a:gridCol w="1718443"/>
              </a:tblGrid>
              <a:tr h="448668">
                <a:tc>
                  <a:txBody>
                    <a:bodyPr/>
                    <a:lstStyle/>
                    <a:p>
                      <a:pPr algn="ctr" defTabSz="4173537">
                        <a:spcBef>
                          <a:spcPts val="2800"/>
                        </a:spcBef>
                        <a:defRPr b="0" i="0" sz="1800">
                          <a:latin typeface="Hannotate TC Regular"/>
                          <a:ea typeface="Hannotate TC Regular"/>
                          <a:cs typeface="Hannotate TC Regular"/>
                          <a:sym typeface="Hannotate TC Regular"/>
                        </a:defRPr>
                      </a:pPr>
                      <a:r>
                        <a:t>p</a:t>
                      </a:r>
                      <a:r>
                        <a:rPr baseline="-5999"/>
                        <a:t>T</a:t>
                      </a:r>
                      <a:r>
                        <a:t> bin (GeV/c)</a:t>
                      </a:r>
                    </a:p>
                  </a:txBody>
                  <a:tcPr marL="63500" marR="63500" marT="63500" marB="63500" anchor="ctr" anchorCtr="0" horzOverflow="overflow"/>
                </a:tc>
                <a:tc>
                  <a:txBody>
                    <a:bodyPr/>
                    <a:lstStyle/>
                    <a:p>
                      <a:pPr algn="ctr" defTabSz="4173537">
                        <a:spcBef>
                          <a:spcPts val="2800"/>
                        </a:spcBef>
                        <a:defRPr b="0" i="0" sz="1800">
                          <a:latin typeface="Hannotate TC Regular"/>
                          <a:ea typeface="Hannotate TC Regular"/>
                          <a:cs typeface="Hannotate TC Regular"/>
                          <a:sym typeface="Hannotate TC Regular"/>
                        </a:defRPr>
                      </a:pPr>
                      <a:r>
                        <a:t>D</a:t>
                      </a:r>
                      <a:r>
                        <a:rPr baseline="31999"/>
                        <a:t>0</a:t>
                      </a:r>
                      <a:r>
                        <a:t> v</a:t>
                      </a:r>
                      <a:r>
                        <a:rPr baseline="-5999"/>
                        <a:t>2</a:t>
                      </a:r>
                      <a:r>
                        <a:t> with stat.</a:t>
                      </a:r>
                    </a:p>
                  </a:txBody>
                  <a:tcPr marL="63500" marR="63500" marT="63500" marB="63500" anchor="ctr" anchorCtr="0" horzOverflow="overflow"/>
                </a:tc>
                <a:tc>
                  <a:txBody>
                    <a:bodyPr/>
                    <a:lstStyle/>
                    <a:p>
                      <a:pPr algn="ctr" defTabSz="4173537">
                        <a:spcBef>
                          <a:spcPts val="2800"/>
                        </a:spcBef>
                        <a:defRPr b="0" i="0" sz="1800">
                          <a:solidFill>
                            <a:srgbClr val="000000"/>
                          </a:solidFill>
                        </a:defRPr>
                      </a:pPr>
                      <a:r>
                        <a:rPr>
                          <a:solidFill>
                            <a:schemeClr val="accent3">
                              <a:lumOff val="44000"/>
                            </a:schemeClr>
                          </a:solidFill>
                          <a:latin typeface="Hannotate TC Regular"/>
                          <a:ea typeface="Hannotate TC Regular"/>
                          <a:cs typeface="Hannotate TC Regular"/>
                          <a:sym typeface="Hannotate TC Regular"/>
                        </a:rPr>
                        <a:t>Yield Error</a:t>
                      </a:r>
                    </a:p>
                  </a:txBody>
                  <a:tcPr marL="63500" marR="63500" marT="63500" marB="63500" anchor="ctr" anchorCtr="0" horzOverflow="overflow"/>
                </a:tc>
                <a:tc>
                  <a:txBody>
                    <a:bodyPr/>
                    <a:lstStyle/>
                    <a:p>
                      <a:pPr algn="ctr" defTabSz="4173537">
                        <a:spcBef>
                          <a:spcPts val="2800"/>
                        </a:spcBef>
                        <a:defRPr b="0" i="0" sz="1800">
                          <a:solidFill>
                            <a:srgbClr val="000000"/>
                          </a:solidFill>
                        </a:defRPr>
                      </a:pPr>
                      <a:r>
                        <a:rPr>
                          <a:solidFill>
                            <a:schemeClr val="accent3">
                              <a:lumOff val="44000"/>
                            </a:schemeClr>
                          </a:solidFill>
                          <a:latin typeface="Hannotate TC Regular"/>
                          <a:ea typeface="Hannotate TC Regular"/>
                          <a:cs typeface="Hannotate TC Regular"/>
                          <a:sym typeface="Hannotate TC Regular"/>
                        </a:rPr>
                        <a:t>Bkgd Error </a:t>
                      </a:r>
                    </a:p>
                  </a:txBody>
                  <a:tcPr marL="63500" marR="63500" marT="63500" marB="63500" anchor="ctr" anchorCtr="0" horzOverflow="overflow"/>
                </a:tc>
              </a:tr>
              <a:tr h="448668">
                <a:tc>
                  <a:txBody>
                    <a:bodyPr/>
                    <a:lstStyle/>
                    <a:p>
                      <a:pPr algn="ctr" defTabSz="4173537">
                        <a:spcBef>
                          <a:spcPts val="2800"/>
                        </a:spcBef>
                        <a:defRPr b="0" i="0" sz="1800">
                          <a:solidFill>
                            <a:srgbClr val="000000"/>
                          </a:solidFill>
                        </a:defRPr>
                      </a:pPr>
                      <a:r>
                        <a:rPr>
                          <a:solidFill>
                            <a:schemeClr val="accent3">
                              <a:lumOff val="44000"/>
                            </a:schemeClr>
                          </a:solidFill>
                          <a:latin typeface="Hannotate TC Regular"/>
                          <a:ea typeface="Hannotate TC Regular"/>
                          <a:cs typeface="Hannotate TC Regular"/>
                          <a:sym typeface="Hannotate TC Regular"/>
                        </a:rPr>
                        <a:t>0-1</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-0.026±0.101</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±0.000</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±0.145</a:t>
                      </a:r>
                    </a:p>
                  </a:txBody>
                  <a:tcPr marL="63500" marR="63500" marT="63500" marB="63500" anchor="ctr" anchorCtr="0" horzOverflow="overflow"/>
                </a:tc>
              </a:tr>
              <a:tr h="448668">
                <a:tc>
                  <a:txBody>
                    <a:bodyPr/>
                    <a:lstStyle/>
                    <a:p>
                      <a:pPr algn="ctr" defTabSz="4173537">
                        <a:spcBef>
                          <a:spcPts val="2800"/>
                        </a:spcBef>
                        <a:defRPr b="0" i="0" sz="1800">
                          <a:solidFill>
                            <a:srgbClr val="000000"/>
                          </a:solidFill>
                        </a:defRPr>
                      </a:pPr>
                      <a:r>
                        <a:rPr>
                          <a:solidFill>
                            <a:schemeClr val="accent3">
                              <a:lumOff val="44000"/>
                            </a:schemeClr>
                          </a:solidFill>
                          <a:latin typeface="Hannotate TC Regular"/>
                          <a:ea typeface="Hannotate TC Regular"/>
                          <a:cs typeface="Hannotate TC Regular"/>
                          <a:sym typeface="Hannotate TC Regular"/>
                        </a:rPr>
                        <a:t>1-2</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0.020±0.054</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±0.000</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±0.027</a:t>
                      </a:r>
                    </a:p>
                  </a:txBody>
                  <a:tcPr marL="63500" marR="63500" marT="63500" marB="63500" anchor="ctr" anchorCtr="0" horzOverflow="overflow"/>
                </a:tc>
              </a:tr>
              <a:tr h="448668">
                <a:tc>
                  <a:txBody>
                    <a:bodyPr/>
                    <a:lstStyle/>
                    <a:p>
                      <a:pPr algn="ctr" defTabSz="4173537">
                        <a:spcBef>
                          <a:spcPts val="2800"/>
                        </a:spcBef>
                        <a:defRPr b="0" i="0" sz="1800">
                          <a:solidFill>
                            <a:srgbClr val="000000"/>
                          </a:solidFill>
                        </a:defRPr>
                      </a:pPr>
                      <a:r>
                        <a:rPr>
                          <a:solidFill>
                            <a:schemeClr val="accent3">
                              <a:lumOff val="44000"/>
                            </a:schemeClr>
                          </a:solidFill>
                          <a:latin typeface="Hannotate TC Regular"/>
                          <a:ea typeface="Hannotate TC Regular"/>
                          <a:cs typeface="Hannotate TC Regular"/>
                          <a:sym typeface="Hannotate TC Regular"/>
                        </a:rPr>
                        <a:t>2-3</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0.048±0.039</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±0.000</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±0.010</a:t>
                      </a:r>
                    </a:p>
                  </a:txBody>
                  <a:tcPr marL="63500" marR="63500" marT="63500" marB="63500" anchor="ctr" anchorCtr="0" horzOverflow="overflow"/>
                </a:tc>
              </a:tr>
              <a:tr h="448668">
                <a:tc>
                  <a:txBody>
                    <a:bodyPr/>
                    <a:lstStyle/>
                    <a:p>
                      <a:pPr algn="ctr" defTabSz="4173537">
                        <a:spcBef>
                          <a:spcPts val="2800"/>
                        </a:spcBef>
                        <a:defRPr b="0" i="0" sz="1800">
                          <a:solidFill>
                            <a:srgbClr val="000000"/>
                          </a:solidFill>
                        </a:defRPr>
                      </a:pPr>
                      <a:r>
                        <a:rPr>
                          <a:solidFill>
                            <a:schemeClr val="accent3">
                              <a:lumOff val="44000"/>
                            </a:schemeClr>
                          </a:solidFill>
                          <a:latin typeface="Hannotate TC Regular"/>
                          <a:ea typeface="Hannotate TC Regular"/>
                          <a:cs typeface="Hannotate TC Regular"/>
                          <a:sym typeface="Hannotate TC Regular"/>
                        </a:rPr>
                        <a:t>3-4</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0.168±0.046</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±0.001</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±0.024</a:t>
                      </a:r>
                    </a:p>
                  </a:txBody>
                  <a:tcPr marL="63500" marR="63500" marT="63500" marB="63500" anchor="ctr" anchorCtr="0" horzOverflow="overflow"/>
                </a:tc>
              </a:tr>
              <a:tr h="448668">
                <a:tc>
                  <a:txBody>
                    <a:bodyPr/>
                    <a:lstStyle/>
                    <a:p>
                      <a:pPr algn="ctr" defTabSz="4173537">
                        <a:spcBef>
                          <a:spcPts val="2800"/>
                        </a:spcBef>
                        <a:defRPr b="0" i="0" sz="1800">
                          <a:solidFill>
                            <a:srgbClr val="000000"/>
                          </a:solidFill>
                        </a:defRPr>
                      </a:pPr>
                      <a:r>
                        <a:rPr>
                          <a:solidFill>
                            <a:schemeClr val="accent3">
                              <a:lumOff val="44000"/>
                            </a:schemeClr>
                          </a:solidFill>
                          <a:latin typeface="Hannotate TC Regular"/>
                          <a:ea typeface="Hannotate TC Regular"/>
                          <a:cs typeface="Hannotate TC Regular"/>
                          <a:sym typeface="Hannotate TC Regular"/>
                        </a:rPr>
                        <a:t>4-5</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0.160±0.066</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±0.001</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±0.063</a:t>
                      </a:r>
                    </a:p>
                  </a:txBody>
                  <a:tcPr marL="63500" marR="63500" marT="63500" marB="63500" anchor="ctr" anchorCtr="0" horzOverflow="overflow"/>
                </a:tc>
              </a:tr>
              <a:tr h="448668">
                <a:tc>
                  <a:txBody>
                    <a:bodyPr/>
                    <a:lstStyle/>
                    <a:p>
                      <a:pPr algn="ctr" defTabSz="4173537">
                        <a:spcBef>
                          <a:spcPts val="2800"/>
                        </a:spcBef>
                        <a:defRPr b="0" i="0" sz="1800">
                          <a:solidFill>
                            <a:srgbClr val="000000"/>
                          </a:solidFill>
                        </a:defRPr>
                      </a:pPr>
                      <a:r>
                        <a:rPr>
                          <a:solidFill>
                            <a:schemeClr val="accent3">
                              <a:lumOff val="44000"/>
                            </a:schemeClr>
                          </a:solidFill>
                          <a:latin typeface="Hannotate TC Regular"/>
                          <a:ea typeface="Hannotate TC Regular"/>
                          <a:cs typeface="Hannotate TC Regular"/>
                          <a:sym typeface="Hannotate TC Regular"/>
                        </a:rPr>
                        <a:t>5-10</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-0.009±0.079</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±0.011</a:t>
                      </a:r>
                    </a:p>
                  </a:txBody>
                  <a:tcPr marL="63500" marR="63500" marT="63500" marB="63500" anchor="ctr" anchorCtr="0" horzOverflow="overflow"/>
                </a:tc>
                <a:tc>
                  <a:txBody>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sz="1800"/>
                      </a:pPr>
                      <a:r>
                        <a:rPr sz="2100">
                          <a:latin typeface="Menlo"/>
                          <a:ea typeface="Menlo"/>
                          <a:cs typeface="Menlo"/>
                          <a:sym typeface="Menlo"/>
                        </a:rPr>
                        <a:t>±0.109</a:t>
                      </a:r>
                    </a:p>
                  </a:txBody>
                  <a:tcPr marL="63500" marR="63500" marT="63500" marB="63500" anchor="ctr" anchorCtr="0" horzOverflow="overflow"/>
                </a:tc>
              </a:tr>
            </a:tbl>
          </a:graphicData>
        </a:graphic>
      </p:graphicFrame>
      <p:pic>
        <p:nvPicPr>
          <p:cNvPr id="68" name="MathTypeImage.pdf"/>
          <p:cNvPicPr>
            <a:picLocks noChangeAspect="1"/>
          </p:cNvPicPr>
          <p:nvPr/>
        </p:nvPicPr>
        <p:blipFill>
          <a:blip r:embed="rId14">
            <a:extLst/>
          </a:blip>
          <a:stretch>
            <a:fillRect/>
          </a:stretch>
        </p:blipFill>
        <p:spPr>
          <a:xfrm>
            <a:off x="1650551" y="29588271"/>
            <a:ext cx="4668952" cy="1637165"/>
          </a:xfrm>
          <a:prstGeom prst="rect">
            <a:avLst/>
          </a:prstGeom>
          <a:ln w="12700">
            <a:miter lim="400000"/>
          </a:ln>
        </p:spPr>
      </p:pic>
      <p:sp>
        <p:nvSpPr>
          <p:cNvPr id="69" name="Shape 69"/>
          <p:cNvSpPr/>
          <p:nvPr/>
        </p:nvSpPr>
        <p:spPr>
          <a:xfrm>
            <a:off x="15139058" y="38296512"/>
            <a:ext cx="13790885" cy="2154379"/>
          </a:xfrm>
          <a:prstGeom prst="rect">
            <a:avLst/>
          </a:prstGeom>
          <a:solidFill>
            <a:srgbClr val="EAEAEA"/>
          </a:solidFill>
          <a:ln w="38100">
            <a:solidFill>
              <a:srgbClr val="000000"/>
            </a:solidFill>
          </a:ln>
        </p:spPr>
        <p:txBody>
          <a:bodyPr lIns="45719" rIns="45719" anchor="ctr"/>
          <a:lstStyle/>
          <a:p>
            <a:pPr defTabSz="728662">
              <a:spcBef>
                <a:spcPts val="8700"/>
              </a:spcBef>
              <a:defRPr sz="2400">
                <a:latin typeface="Arial"/>
                <a:ea typeface="Arial"/>
                <a:cs typeface="Arial"/>
                <a:sym typeface="Arial"/>
              </a:defRPr>
            </a:pPr>
          </a:p>
        </p:txBody>
      </p:sp>
      <p:sp>
        <p:nvSpPr>
          <p:cNvPr id="70" name="Shape 70"/>
          <p:cNvSpPr/>
          <p:nvPr/>
        </p:nvSpPr>
        <p:spPr>
          <a:xfrm>
            <a:off x="15135294" y="38184900"/>
            <a:ext cx="2593292" cy="6098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728662">
              <a:spcBef>
                <a:spcPts val="2100"/>
              </a:spcBef>
              <a:defRPr b="1" i="1" sz="3600" u="sng">
                <a:effectLst>
                  <a:outerShdw sx="100000" sy="100000" kx="0" ky="0" algn="b" rotWithShape="0" blurRad="12700" dist="25400" dir="2700000">
                    <a:schemeClr val="accent3">
                      <a:lumOff val="44000"/>
                    </a:schemeClr>
                  </a:outerShdw>
                </a:effectLst>
                <a:latin typeface="Arial"/>
                <a:ea typeface="Arial"/>
                <a:cs typeface="Arial"/>
                <a:sym typeface="Arial"/>
              </a:defRPr>
            </a:lvl1pPr>
          </a:lstStyle>
          <a:p>
            <a:pPr/>
            <a:r>
              <a:t>Conclusion</a:t>
            </a:r>
          </a:p>
        </p:txBody>
      </p:sp>
      <p:sp>
        <p:nvSpPr>
          <p:cNvPr id="71" name="Shape 71"/>
          <p:cNvSpPr/>
          <p:nvPr/>
        </p:nvSpPr>
        <p:spPr>
          <a:xfrm>
            <a:off x="15185626" y="38715612"/>
            <a:ext cx="13409359"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00526" indent="-200526" defTabSz="457200">
              <a:buSzPct val="100000"/>
              <a:buChar char="•"/>
              <a:defRPr sz="2800">
                <a:solidFill>
                  <a:srgbClr val="363744"/>
                </a:solidFill>
              </a:defRPr>
            </a:pPr>
            <a:r>
              <a:t>Two-particle correlation method v</a:t>
            </a:r>
            <a:r>
              <a:rPr baseline="-5999"/>
              <a:t>2</a:t>
            </a:r>
            <a:r>
              <a:t> is consistent with event plane method.</a:t>
            </a:r>
          </a:p>
          <a:p>
            <a:pPr marL="200526" indent="-200526" defTabSz="457200">
              <a:buSzPct val="100000"/>
              <a:buChar char="•"/>
              <a:defRPr sz="2800">
                <a:solidFill>
                  <a:srgbClr val="363744"/>
                </a:solidFill>
              </a:defRPr>
            </a:pPr>
            <a:r>
              <a:t>D</a:t>
            </a:r>
            <a:r>
              <a:rPr baseline="31999"/>
              <a:t>0</a:t>
            </a:r>
            <a:r>
              <a:t> v</a:t>
            </a:r>
            <a:r>
              <a:rPr baseline="-5999"/>
              <a:t>2 </a:t>
            </a:r>
            <a:r>
              <a:t>is finite for p</a:t>
            </a:r>
            <a:r>
              <a:rPr baseline="-5999"/>
              <a:t>T </a:t>
            </a:r>
            <a:r>
              <a:t>&gt;</a:t>
            </a:r>
            <a:r>
              <a:rPr baseline="-5999"/>
              <a:t> </a:t>
            </a:r>
            <a:r>
              <a:t>3.0 GeV/c and lower than light hadrons for p</a:t>
            </a:r>
            <a:r>
              <a:rPr baseline="-5999"/>
              <a:t>T </a:t>
            </a:r>
            <a:r>
              <a:t>&lt; 3.0 GeV/c.</a:t>
            </a:r>
          </a:p>
          <a:p>
            <a:pPr marL="250657" indent="-250657" defTabSz="457200">
              <a:buSzPct val="100000"/>
              <a:buChar char="•"/>
              <a:defRPr sz="2800">
                <a:solidFill>
                  <a:srgbClr val="363744"/>
                </a:solidFill>
              </a:defRPr>
            </a:pPr>
            <a:r>
              <a:t>Good agreement between theoretical predictions and experimental results.</a:t>
            </a:r>
          </a:p>
        </p:txBody>
      </p:sp>
      <p:sp>
        <p:nvSpPr>
          <p:cNvPr id="72" name="Shape 72"/>
          <p:cNvSpPr/>
          <p:nvPr/>
        </p:nvSpPr>
        <p:spPr>
          <a:xfrm>
            <a:off x="1166346" y="27535308"/>
            <a:ext cx="6511817" cy="207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0789" indent="-300789">
              <a:buSzPct val="100000"/>
              <a:buChar char="•"/>
              <a:defRPr sz="3000"/>
            </a:pPr>
            <a:r>
              <a:rPr>
                <a:latin typeface="Hannotate SC Bold"/>
                <a:ea typeface="Hannotate SC Bold"/>
                <a:cs typeface="Hannotate SC Bold"/>
                <a:sym typeface="Hannotate SC Bold"/>
              </a:rPr>
              <a:t>Acceptance Correction</a:t>
            </a:r>
            <a:r>
              <a:t>:</a:t>
            </a:r>
          </a:p>
          <a:p>
            <a:pPr lvl="1">
              <a:defRPr sz="2800"/>
            </a:pPr>
            <a:r>
              <a:t>Fix the non-uniform acceptance by subtracting the red terms</a:t>
            </a:r>
          </a:p>
          <a:p>
            <a:pPr lvl="1">
              <a:defRPr sz="2800" u="sng">
                <a:latin typeface="+mj-lt"/>
                <a:ea typeface="+mj-ea"/>
                <a:cs typeface="+mj-cs"/>
                <a:sym typeface="Helvetica"/>
              </a:defRPr>
            </a:pPr>
            <a:r>
              <a:t>ref. PhysRevC.83.044913</a:t>
            </a:r>
          </a:p>
        </p:txBody>
      </p:sp>
      <p:pic>
        <p:nvPicPr>
          <p:cNvPr id="73" name="MathTypeImage.pdf"/>
          <p:cNvPicPr>
            <a:picLocks noChangeAspect="1"/>
          </p:cNvPicPr>
          <p:nvPr/>
        </p:nvPicPr>
        <p:blipFill>
          <a:blip r:embed="rId15">
            <a:extLst/>
          </a:blip>
          <a:stretch>
            <a:fillRect/>
          </a:stretch>
        </p:blipFill>
        <p:spPr>
          <a:xfrm>
            <a:off x="7969284" y="28770953"/>
            <a:ext cx="6397112" cy="1496100"/>
          </a:xfrm>
          <a:prstGeom prst="rect">
            <a:avLst/>
          </a:prstGeom>
          <a:ln w="12700">
            <a:miter lim="400000"/>
          </a:ln>
        </p:spPr>
      </p:pic>
      <p:sp>
        <p:nvSpPr>
          <p:cNvPr id="74" name="Shape 74"/>
          <p:cNvSpPr/>
          <p:nvPr/>
        </p:nvSpPr>
        <p:spPr>
          <a:xfrm>
            <a:off x="985238" y="35231812"/>
            <a:ext cx="13598803" cy="5165375"/>
          </a:xfrm>
          <a:prstGeom prst="rect">
            <a:avLst/>
          </a:prstGeom>
          <a:solidFill>
            <a:srgbClr val="EAEAEA"/>
          </a:solidFill>
          <a:ln w="38100">
            <a:solidFill>
              <a:srgbClr val="000000"/>
            </a:solidFill>
          </a:ln>
        </p:spPr>
        <p:txBody>
          <a:bodyPr lIns="45719" rIns="45719" anchor="ctr"/>
          <a:lstStyle/>
          <a:p>
            <a:pPr defTabSz="728662">
              <a:spcBef>
                <a:spcPts val="8700"/>
              </a:spcBef>
              <a:defRPr sz="2400">
                <a:latin typeface="Arial"/>
                <a:ea typeface="Arial"/>
                <a:cs typeface="Arial"/>
                <a:sym typeface="Arial"/>
              </a:defRPr>
            </a:pPr>
          </a:p>
        </p:txBody>
      </p:sp>
      <p:sp>
        <p:nvSpPr>
          <p:cNvPr id="75" name="Shape 75"/>
          <p:cNvSpPr/>
          <p:nvPr/>
        </p:nvSpPr>
        <p:spPr>
          <a:xfrm>
            <a:off x="985238" y="35233195"/>
            <a:ext cx="13766801" cy="3037841"/>
          </a:xfrm>
          <a:prstGeom prst="rect">
            <a:avLst/>
          </a:prstGeom>
          <a:ln w="12700">
            <a:miter lim="400000"/>
          </a:ln>
          <a:extLst>
            <a:ext uri="{C572A759-6A51-4108-AA02-DFA0A04FC94B}">
              <ma14:wrappingTextBoxFlag xmlns:ma14="http://schemas.microsoft.com/office/mac/drawingml/2011/main" val="1"/>
            </a:ext>
          </a:extLst>
        </p:spPr>
        <p:txBody>
          <a:bodyPr lIns="40452" tIns="40452" rIns="40452" bIns="40452"/>
          <a:lstStyle/>
          <a:p>
            <a:pPr defTabSz="728662">
              <a:spcBef>
                <a:spcPts val="2100"/>
              </a:spcBef>
              <a:defRPr b="1" i="1" sz="3600" u="sng">
                <a:effectLst>
                  <a:outerShdw sx="100000" sy="100000" kx="0" ky="0" algn="b" rotWithShape="0" blurRad="12700" dist="25400" dir="2700000">
                    <a:schemeClr val="accent3">
                      <a:lumOff val="44000"/>
                    </a:schemeClr>
                  </a:outerShdw>
                </a:effectLst>
                <a:latin typeface="Arial"/>
                <a:ea typeface="Arial"/>
                <a:cs typeface="Arial"/>
                <a:sym typeface="Arial"/>
              </a:defRPr>
            </a:pPr>
            <a:r>
              <a:t>D</a:t>
            </a:r>
            <a:r>
              <a:rPr baseline="31999"/>
              <a:t>0</a:t>
            </a:r>
            <a:r>
              <a:t> v</a:t>
            </a:r>
            <a:r>
              <a:rPr baseline="-5999"/>
              <a:t>2</a:t>
            </a:r>
            <a:r>
              <a:t> calculation </a:t>
            </a:r>
          </a:p>
          <a:p>
            <a:pPr defTabSz="728662">
              <a:spcBef>
                <a:spcPts val="1400"/>
              </a:spcBef>
              <a:defRPr sz="14600"/>
            </a:pPr>
            <a:endParaRPr sz="2400"/>
          </a:p>
          <a:p>
            <a:pPr defTabSz="728662">
              <a:spcBef>
                <a:spcPts val="1400"/>
              </a:spcBef>
              <a:defRPr sz="14600"/>
            </a:pPr>
            <a:endParaRPr sz="2400"/>
          </a:p>
          <a:p>
            <a:pPr defTabSz="728662">
              <a:spcBef>
                <a:spcPts val="1400"/>
              </a:spcBef>
              <a:defRPr sz="14600"/>
            </a:pPr>
            <a:endParaRPr sz="2400"/>
          </a:p>
          <a:p>
            <a:pPr defTabSz="728662">
              <a:spcBef>
                <a:spcPts val="1400"/>
              </a:spcBef>
              <a:defRPr sz="14600"/>
            </a:pPr>
            <a:endParaRPr sz="2400"/>
          </a:p>
        </p:txBody>
      </p:sp>
      <p:pic>
        <p:nvPicPr>
          <p:cNvPr id="76" name="MathTypeImage.pdf"/>
          <p:cNvPicPr>
            <a:picLocks noChangeAspect="1"/>
          </p:cNvPicPr>
          <p:nvPr/>
        </p:nvPicPr>
        <p:blipFill>
          <a:blip r:embed="rId16">
            <a:extLst/>
          </a:blip>
          <a:stretch>
            <a:fillRect/>
          </a:stretch>
        </p:blipFill>
        <p:spPr>
          <a:xfrm>
            <a:off x="1220862" y="36663858"/>
            <a:ext cx="6402748" cy="3589825"/>
          </a:xfrm>
          <a:prstGeom prst="rect">
            <a:avLst/>
          </a:prstGeom>
          <a:ln w="12700">
            <a:miter lim="400000"/>
          </a:ln>
        </p:spPr>
      </p:pic>
      <p:sp>
        <p:nvSpPr>
          <p:cNvPr id="77" name="Shape 77"/>
          <p:cNvSpPr/>
          <p:nvPr/>
        </p:nvSpPr>
        <p:spPr>
          <a:xfrm>
            <a:off x="7700629" y="35747045"/>
            <a:ext cx="6721654" cy="439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0789" indent="-300789">
              <a:buSzPct val="100000"/>
              <a:buChar char="•"/>
              <a:defRPr sz="3000">
                <a:latin typeface="Hannotate SC Bold"/>
                <a:ea typeface="Hannotate SC Bold"/>
                <a:cs typeface="Hannotate SC Bold"/>
                <a:sym typeface="Hannotate SC Bold"/>
              </a:defRPr>
            </a:pPr>
            <a:r>
              <a:t>Candidate and background sample :</a:t>
            </a:r>
          </a:p>
          <a:p>
            <a:pPr lvl="1" marL="621631" indent="-240631">
              <a:buSzPct val="100000"/>
              <a:buChar char="•"/>
              <a:defRPr sz="2400">
                <a:latin typeface="Hannotate SC Bold"/>
                <a:ea typeface="Hannotate SC Bold"/>
                <a:cs typeface="Hannotate SC Bold"/>
                <a:sym typeface="Hannotate SC Bold"/>
              </a:defRPr>
            </a:pPr>
            <a:r>
              <a:t>Candidate: </a:t>
            </a:r>
            <a:r>
              <a:rPr>
                <a:latin typeface="Hannotate SC Regular"/>
                <a:ea typeface="Hannotate SC Regular"/>
                <a:cs typeface="Hannotate SC Regular"/>
                <a:sym typeface="Hannotate SC Regular"/>
              </a:rPr>
              <a:t>unlike-sign pair in (-3σ,3σ)</a:t>
            </a:r>
            <a:endParaRPr>
              <a:latin typeface="Hannotate SC Regular"/>
              <a:ea typeface="Hannotate SC Regular"/>
              <a:cs typeface="Hannotate SC Regular"/>
              <a:sym typeface="Hannotate SC Regular"/>
            </a:endParaRPr>
          </a:p>
          <a:p>
            <a:pPr lvl="1" marL="621631" indent="-240631">
              <a:buSzPct val="100000"/>
              <a:buChar char="•"/>
              <a:defRPr sz="2400">
                <a:latin typeface="Hannotate SC Bold"/>
                <a:ea typeface="Hannotate SC Bold"/>
                <a:cs typeface="Hannotate SC Bold"/>
                <a:sym typeface="Hannotate SC Bold"/>
              </a:defRPr>
            </a:pPr>
            <a:r>
              <a:t>Background: </a:t>
            </a:r>
            <a:r>
              <a:rPr>
                <a:latin typeface="Hannotate SC Regular"/>
                <a:ea typeface="Hannotate SC Regular"/>
                <a:cs typeface="Hannotate SC Regular"/>
                <a:sym typeface="Hannotate SC Regular"/>
              </a:rPr>
              <a:t>average of following:</a:t>
            </a:r>
            <a:endParaRPr>
              <a:latin typeface="Hannotate SC Regular"/>
              <a:ea typeface="Hannotate SC Regular"/>
              <a:cs typeface="Hannotate SC Regular"/>
              <a:sym typeface="Hannotate SC Regular"/>
            </a:endParaRPr>
          </a:p>
          <a:p>
            <a:pPr lvl="2" marL="1002631" indent="-240631">
              <a:buSzPct val="100000"/>
              <a:buChar char="•"/>
              <a:defRPr sz="2400">
                <a:latin typeface="Hannotate SC Bold"/>
                <a:ea typeface="Hannotate SC Bold"/>
                <a:cs typeface="Hannotate SC Bold"/>
                <a:sym typeface="Hannotate SC Bold"/>
              </a:defRPr>
            </a:pPr>
            <a:r>
              <a:rPr>
                <a:latin typeface="Hannotate SC Regular"/>
                <a:ea typeface="Hannotate SC Regular"/>
                <a:cs typeface="Hannotate SC Regular"/>
                <a:sym typeface="Hannotate SC Regular"/>
              </a:rPr>
              <a:t>like-sign pair in (-3σ,3σ)</a:t>
            </a:r>
            <a:endParaRPr>
              <a:latin typeface="Hannotate SC Regular"/>
              <a:ea typeface="Hannotate SC Regular"/>
              <a:cs typeface="Hannotate SC Regular"/>
              <a:sym typeface="Hannotate SC Regular"/>
            </a:endParaRPr>
          </a:p>
          <a:p>
            <a:pPr lvl="2" marL="1002631" indent="-240631">
              <a:buSzPct val="100000"/>
              <a:buChar char="•"/>
              <a:defRPr sz="2400">
                <a:latin typeface="Hannotate SC Bold"/>
                <a:ea typeface="Hannotate SC Bold"/>
                <a:cs typeface="Hannotate SC Bold"/>
                <a:sym typeface="Hannotate SC Bold"/>
              </a:defRPr>
            </a:pPr>
            <a:r>
              <a:rPr>
                <a:latin typeface="Hannotate SC Regular"/>
                <a:ea typeface="Hannotate SC Regular"/>
                <a:cs typeface="Hannotate SC Regular"/>
                <a:sym typeface="Hannotate SC Regular"/>
              </a:rPr>
              <a:t>like-sign pair in (±4σ,±9σ)</a:t>
            </a:r>
            <a:endParaRPr>
              <a:latin typeface="Hannotate SC Regular"/>
              <a:ea typeface="Hannotate SC Regular"/>
              <a:cs typeface="Hannotate SC Regular"/>
              <a:sym typeface="Hannotate SC Regular"/>
            </a:endParaRPr>
          </a:p>
          <a:p>
            <a:pPr lvl="2" marL="1002631" indent="-240631">
              <a:buSzPct val="100000"/>
              <a:buChar char="•"/>
              <a:defRPr sz="2400">
                <a:latin typeface="Hannotate SC Bold"/>
                <a:ea typeface="Hannotate SC Bold"/>
                <a:cs typeface="Hannotate SC Bold"/>
                <a:sym typeface="Hannotate SC Bold"/>
              </a:defRPr>
            </a:pPr>
            <a:r>
              <a:rPr>
                <a:latin typeface="Hannotate SC Regular"/>
                <a:ea typeface="Hannotate SC Regular"/>
                <a:cs typeface="Hannotate SC Regular"/>
                <a:sym typeface="Hannotate SC Regular"/>
              </a:rPr>
              <a:t>unlike-sign pair in (±4σ,±9σ)</a:t>
            </a:r>
            <a:endParaRPr>
              <a:latin typeface="Hannotate SC Regular"/>
              <a:ea typeface="Hannotate SC Regular"/>
              <a:cs typeface="Hannotate SC Regular"/>
              <a:sym typeface="Hannotate SC Regular"/>
            </a:endParaRPr>
          </a:p>
          <a:p>
            <a:pPr lvl="1" marL="621631" indent="-240631">
              <a:buSzPct val="100000"/>
              <a:buChar char="•"/>
              <a:defRPr sz="2400">
                <a:latin typeface="Hannotate SC Bold"/>
                <a:ea typeface="Hannotate SC Bold"/>
                <a:cs typeface="Hannotate SC Bold"/>
                <a:sym typeface="Hannotate SC Bold"/>
              </a:defRPr>
            </a:pPr>
            <a:r>
              <a:rPr>
                <a:latin typeface="Hannotate SC Regular"/>
                <a:ea typeface="Hannotate SC Regular"/>
                <a:cs typeface="Hannotate SC Regular"/>
                <a:sym typeface="Hannotate SC Regular"/>
              </a:rPr>
              <a:t>N</a:t>
            </a:r>
            <a:r>
              <a:rPr baseline="-5999">
                <a:latin typeface="Hannotate SC Regular"/>
                <a:ea typeface="Hannotate SC Regular"/>
                <a:cs typeface="Hannotate SC Regular"/>
                <a:sym typeface="Hannotate SC Regular"/>
              </a:rPr>
              <a:t>cand</a:t>
            </a:r>
            <a:r>
              <a:rPr>
                <a:latin typeface="Hannotate SC Regular"/>
                <a:ea typeface="Hannotate SC Regular"/>
                <a:cs typeface="Hannotate SC Regular"/>
                <a:sym typeface="Hannotate SC Regular"/>
              </a:rPr>
              <a:t>: Integral in (-3σ,3σ) </a:t>
            </a:r>
            <a:endParaRPr>
              <a:latin typeface="Hannotate SC Regular"/>
              <a:ea typeface="Hannotate SC Regular"/>
              <a:cs typeface="Hannotate SC Regular"/>
              <a:sym typeface="Hannotate SC Regular"/>
            </a:endParaRPr>
          </a:p>
          <a:p>
            <a:pPr lvl="1" marL="621631" indent="-240631">
              <a:buSzPct val="100000"/>
              <a:buChar char="•"/>
              <a:defRPr sz="2400">
                <a:latin typeface="Hannotate SC Bold"/>
                <a:ea typeface="Hannotate SC Bold"/>
                <a:cs typeface="Hannotate SC Bold"/>
                <a:sym typeface="Hannotate SC Bold"/>
              </a:defRPr>
            </a:pPr>
            <a:r>
              <a:rPr>
                <a:latin typeface="Hannotate SC Regular"/>
                <a:ea typeface="Hannotate SC Regular"/>
                <a:cs typeface="Hannotate SC Regular"/>
                <a:sym typeface="Hannotate SC Regular"/>
              </a:rPr>
              <a:t>N</a:t>
            </a:r>
            <a:r>
              <a:rPr baseline="-5999">
                <a:latin typeface="Hannotate SC Regular"/>
                <a:ea typeface="Hannotate SC Regular"/>
                <a:cs typeface="Hannotate SC Regular"/>
                <a:sym typeface="Hannotate SC Regular"/>
              </a:rPr>
              <a:t>signal</a:t>
            </a:r>
            <a:r>
              <a:rPr>
                <a:latin typeface="Hannotate SC Regular"/>
                <a:ea typeface="Hannotate SC Regular"/>
                <a:cs typeface="Hannotate SC Regular"/>
                <a:sym typeface="Hannotate SC Regular"/>
              </a:rPr>
              <a:t> and N</a:t>
            </a:r>
            <a:r>
              <a:rPr baseline="-5999">
                <a:latin typeface="Hannotate SC Regular"/>
                <a:ea typeface="Hannotate SC Regular"/>
                <a:cs typeface="Hannotate SC Regular"/>
                <a:sym typeface="Hannotate SC Regular"/>
              </a:rPr>
              <a:t>bkg </a:t>
            </a:r>
            <a:r>
              <a:rPr>
                <a:latin typeface="Hannotate SC Regular"/>
                <a:ea typeface="Hannotate SC Regular"/>
                <a:cs typeface="Hannotate SC Regular"/>
                <a:sym typeface="Hannotate SC Regular"/>
              </a:rPr>
              <a:t>: Calculate from fitting function</a:t>
            </a:r>
            <a:endParaRPr>
              <a:latin typeface="Hannotate SC Regular"/>
              <a:ea typeface="Hannotate SC Regular"/>
              <a:cs typeface="Hannotate SC Regular"/>
              <a:sym typeface="Hannotate SC Regular"/>
            </a:endParaRPr>
          </a:p>
          <a:p>
            <a:pPr lvl="1" marL="621631" indent="-240631">
              <a:buSzPct val="100000"/>
              <a:buChar char="•"/>
              <a:defRPr sz="2400">
                <a:latin typeface="Hannotate SC Bold"/>
                <a:ea typeface="Hannotate SC Bold"/>
                <a:cs typeface="Hannotate SC Bold"/>
                <a:sym typeface="Hannotate SC Bold"/>
              </a:defRPr>
            </a:pPr>
            <a:r>
              <a:t>σ is square root of variance from Gaussian </a:t>
            </a:r>
          </a:p>
        </p:txBody>
      </p:sp>
      <p:pic>
        <p:nvPicPr>
          <p:cNvPr id="78" name="cand.png"/>
          <p:cNvPicPr>
            <a:picLocks noChangeAspect="1"/>
          </p:cNvPicPr>
          <p:nvPr/>
        </p:nvPicPr>
        <p:blipFill>
          <a:blip r:embed="rId17">
            <a:extLst/>
          </a:blip>
          <a:stretch>
            <a:fillRect/>
          </a:stretch>
        </p:blipFill>
        <p:spPr>
          <a:xfrm>
            <a:off x="15345440" y="20295207"/>
            <a:ext cx="6235714" cy="4234128"/>
          </a:xfrm>
          <a:prstGeom prst="rect">
            <a:avLst/>
          </a:prstGeom>
          <a:ln w="12700">
            <a:miter lim="400000"/>
          </a:ln>
        </p:spPr>
      </p:pic>
      <p:sp>
        <p:nvSpPr>
          <p:cNvPr id="79" name="Shape 79"/>
          <p:cNvSpPr/>
          <p:nvPr/>
        </p:nvSpPr>
        <p:spPr>
          <a:xfrm>
            <a:off x="901993" y="35795514"/>
            <a:ext cx="6721655"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00789" indent="-300789">
              <a:buSzPct val="100000"/>
              <a:buChar char="•"/>
              <a:defRPr sz="3000">
                <a:latin typeface="Hannotate SC Bold"/>
                <a:ea typeface="Hannotate SC Bold"/>
                <a:cs typeface="Hannotate SC Bold"/>
                <a:sym typeface="Hannotate SC Bold"/>
              </a:defRPr>
            </a:lvl1pPr>
          </a:lstStyle>
          <a:p>
            <a:pPr/>
            <a:r>
              <a:t>Equation for background extraction :</a:t>
            </a:r>
          </a:p>
        </p:txBody>
      </p:sp>
      <p:sp>
        <p:nvSpPr>
          <p:cNvPr id="80" name="Shape 80"/>
          <p:cNvSpPr/>
          <p:nvPr/>
        </p:nvSpPr>
        <p:spPr>
          <a:xfrm>
            <a:off x="15160000" y="25530917"/>
            <a:ext cx="5719842" cy="260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rPr>
                <a:latin typeface="Hannotate SC Bold"/>
                <a:ea typeface="Hannotate SC Bold"/>
                <a:cs typeface="Hannotate SC Bold"/>
                <a:sym typeface="Hannotate SC Bold"/>
              </a:rPr>
              <a:t>Two systematic uncertainties:</a:t>
            </a:r>
            <a:r>
              <a:t> </a:t>
            </a:r>
          </a:p>
          <a:p>
            <a:pPr marL="230605" indent="-230605">
              <a:buSzPct val="100000"/>
              <a:buChar char="•"/>
              <a:defRPr sz="2400"/>
            </a:pPr>
            <a:r>
              <a:rPr>
                <a:latin typeface="Hannotate SC Bold"/>
                <a:ea typeface="Hannotate SC Bold"/>
                <a:cs typeface="Hannotate SC Bold"/>
                <a:sym typeface="Hannotate SC Bold"/>
              </a:rPr>
              <a:t>Yield error</a:t>
            </a:r>
            <a:r>
              <a:t>: using exponential to fit background as reference.</a:t>
            </a:r>
          </a:p>
          <a:p>
            <a:pPr marL="230605" indent="-230605">
              <a:buSzPct val="100000"/>
              <a:buChar char="•"/>
              <a:defRPr sz="2400"/>
            </a:pPr>
            <a:r>
              <a:rPr>
                <a:latin typeface="Hannotate SC Bold"/>
                <a:ea typeface="Hannotate SC Bold"/>
                <a:cs typeface="Hannotate SC Bold"/>
                <a:sym typeface="Hannotate SC Bold"/>
              </a:rPr>
              <a:t>Background v</a:t>
            </a:r>
            <a:r>
              <a:rPr baseline="-5999">
                <a:latin typeface="Hannotate SC Bold"/>
                <a:ea typeface="Hannotate SC Bold"/>
                <a:cs typeface="Hannotate SC Bold"/>
                <a:sym typeface="Hannotate SC Bold"/>
              </a:rPr>
              <a:t>2</a:t>
            </a:r>
            <a:r>
              <a:rPr>
                <a:latin typeface="Hannotate SC Bold"/>
                <a:ea typeface="Hannotate SC Bold"/>
                <a:cs typeface="Hannotate SC Bold"/>
                <a:sym typeface="Hannotate SC Bold"/>
              </a:rPr>
              <a:t> uncertainty</a:t>
            </a:r>
            <a:r>
              <a:t>: The biggest difference between these three bands to default v</a:t>
            </a:r>
            <a:r>
              <a:rPr baseline="-5999"/>
              <a:t>2</a:t>
            </a:r>
            <a:r>
              <a:t>.</a:t>
            </a:r>
          </a:p>
        </p:txBody>
      </p:sp>
      <p:pic>
        <p:nvPicPr>
          <p:cNvPr id="81" name="bkg.png"/>
          <p:cNvPicPr>
            <a:picLocks noChangeAspect="1"/>
          </p:cNvPicPr>
          <p:nvPr/>
        </p:nvPicPr>
        <p:blipFill>
          <a:blip r:embed="rId18">
            <a:extLst/>
          </a:blip>
          <a:stretch>
            <a:fillRect/>
          </a:stretch>
        </p:blipFill>
        <p:spPr>
          <a:xfrm>
            <a:off x="22134723" y="20295207"/>
            <a:ext cx="6235714" cy="4234128"/>
          </a:xfrm>
          <a:prstGeom prst="rect">
            <a:avLst/>
          </a:prstGeom>
          <a:ln w="12700">
            <a:miter lim="400000"/>
          </a:ln>
        </p:spPr>
      </p:pic>
      <p:sp>
        <p:nvSpPr>
          <p:cNvPr id="82" name="Shape 82"/>
          <p:cNvSpPr/>
          <p:nvPr/>
        </p:nvSpPr>
        <p:spPr>
          <a:xfrm>
            <a:off x="18686037" y="20470693"/>
            <a:ext cx="2584653"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900">
                <a:latin typeface="+mj-lt"/>
                <a:ea typeface="+mj-ea"/>
                <a:cs typeface="+mj-cs"/>
                <a:sym typeface="Helvetica"/>
              </a:defRPr>
            </a:lvl1pPr>
          </a:lstStyle>
          <a:p>
            <a:pPr/>
            <a:r>
              <a:t>Candidate correlation</a:t>
            </a:r>
          </a:p>
        </p:txBody>
      </p:sp>
      <p:sp>
        <p:nvSpPr>
          <p:cNvPr id="83" name="Shape 83"/>
          <p:cNvSpPr/>
          <p:nvPr/>
        </p:nvSpPr>
        <p:spPr>
          <a:xfrm>
            <a:off x="23415462" y="20465155"/>
            <a:ext cx="2776742"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1900">
                <a:latin typeface="+mj-lt"/>
                <a:ea typeface="+mj-ea"/>
                <a:cs typeface="+mj-cs"/>
                <a:sym typeface="Helvetica"/>
              </a:defRPr>
            </a:pPr>
            <a:r>
              <a:t>background</a:t>
            </a:r>
            <a:r>
              <a:rPr baseline="-5999"/>
              <a:t> </a:t>
            </a:r>
            <a:r>
              <a:t>correlation</a:t>
            </a:r>
          </a:p>
        </p:txBody>
      </p:sp>
      <p:pic>
        <p:nvPicPr>
          <p:cNvPr id="84" name="图片1.png"/>
          <p:cNvPicPr>
            <a:picLocks noChangeAspect="1"/>
          </p:cNvPicPr>
          <p:nvPr/>
        </p:nvPicPr>
        <p:blipFill>
          <a:blip r:embed="rId19">
            <a:extLst/>
          </a:blip>
          <a:stretch>
            <a:fillRect/>
          </a:stretch>
        </p:blipFill>
        <p:spPr>
          <a:xfrm>
            <a:off x="24400279" y="40634443"/>
            <a:ext cx="5229412" cy="1725008"/>
          </a:xfrm>
          <a:prstGeom prst="rect">
            <a:avLst/>
          </a:prstGeom>
          <a:ln w="12700">
            <a:miter lim="400000"/>
          </a:ln>
        </p:spPr>
      </p:pic>
      <p:sp>
        <p:nvSpPr>
          <p:cNvPr id="85" name="Shape 85"/>
          <p:cNvSpPr/>
          <p:nvPr/>
        </p:nvSpPr>
        <p:spPr>
          <a:xfrm>
            <a:off x="15160297" y="32524619"/>
            <a:ext cx="2543286" cy="6098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728662">
              <a:spcBef>
                <a:spcPts val="2100"/>
              </a:spcBef>
              <a:defRPr b="1" i="1" sz="3600" u="sng">
                <a:effectLst>
                  <a:outerShdw sx="100000" sy="100000" kx="0" ky="0" algn="b" rotWithShape="0" blurRad="12700" dist="25400" dir="2700000">
                    <a:schemeClr val="accent3">
                      <a:lumOff val="44000"/>
                    </a:schemeClr>
                  </a:outerShdw>
                </a:effectLst>
                <a:latin typeface="Arial"/>
                <a:ea typeface="Arial"/>
                <a:cs typeface="Arial"/>
                <a:sym typeface="Arial"/>
              </a:defRPr>
            </a:lvl1pPr>
          </a:lstStyle>
          <a:p>
            <a:pPr/>
            <a:r>
              <a:t>Discussion</a:t>
            </a:r>
          </a:p>
        </p:txBody>
      </p:sp>
      <p:sp>
        <p:nvSpPr>
          <p:cNvPr id="86" name="Shape 86"/>
          <p:cNvSpPr/>
          <p:nvPr/>
        </p:nvSpPr>
        <p:spPr>
          <a:xfrm>
            <a:off x="15290699" y="33171361"/>
            <a:ext cx="6515575"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a:t>
            </a:r>
            <a:r>
              <a:rPr baseline="31999"/>
              <a:t>0</a:t>
            </a:r>
            <a:r>
              <a:t> v</a:t>
            </a:r>
            <a:r>
              <a:rPr baseline="-5999"/>
              <a:t>2</a:t>
            </a:r>
            <a:r>
              <a:t> compared with K</a:t>
            </a:r>
            <a:r>
              <a:rPr baseline="-5999"/>
              <a:t>s</a:t>
            </a:r>
            <a:r>
              <a:t> and J/Ψ v</a:t>
            </a:r>
            <a:r>
              <a:rPr baseline="-5999"/>
              <a:t>2 </a:t>
            </a:r>
            <a:r>
              <a:t>measurement</a:t>
            </a:r>
          </a:p>
        </p:txBody>
      </p:sp>
      <p:pic>
        <p:nvPicPr>
          <p:cNvPr id="87" name="noflat.png"/>
          <p:cNvPicPr>
            <a:picLocks noChangeAspect="1"/>
          </p:cNvPicPr>
          <p:nvPr/>
        </p:nvPicPr>
        <p:blipFill>
          <a:blip r:embed="rId20">
            <a:extLst/>
          </a:blip>
          <a:stretch>
            <a:fillRect/>
          </a:stretch>
        </p:blipFill>
        <p:spPr>
          <a:xfrm>
            <a:off x="1259278" y="31239243"/>
            <a:ext cx="5572935" cy="3784091"/>
          </a:xfrm>
          <a:prstGeom prst="rect">
            <a:avLst/>
          </a:prstGeom>
          <a:ln w="12700">
            <a:miter lim="400000"/>
          </a:ln>
        </p:spPr>
      </p:pic>
      <p:pic>
        <p:nvPicPr>
          <p:cNvPr id="88" name="yield.png"/>
          <p:cNvPicPr>
            <a:picLocks noChangeAspect="1"/>
          </p:cNvPicPr>
          <p:nvPr/>
        </p:nvPicPr>
        <p:blipFill>
          <a:blip r:embed="rId21">
            <a:extLst/>
          </a:blip>
          <a:stretch>
            <a:fillRect/>
          </a:stretch>
        </p:blipFill>
        <p:spPr>
          <a:xfrm>
            <a:off x="22611272" y="14235289"/>
            <a:ext cx="6158602" cy="3714713"/>
          </a:xfrm>
          <a:prstGeom prst="rect">
            <a:avLst/>
          </a:prstGeom>
          <a:ln w="12700">
            <a:miter lim="400000"/>
          </a:ln>
        </p:spPr>
      </p:pic>
      <p:sp>
        <p:nvSpPr>
          <p:cNvPr id="89" name="Shape 89"/>
          <p:cNvSpPr/>
          <p:nvPr/>
        </p:nvSpPr>
        <p:spPr>
          <a:xfrm>
            <a:off x="22862442" y="15888831"/>
            <a:ext cx="1272535" cy="3011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defTabSz="506412">
              <a:defRPr b="1" sz="1500">
                <a:latin typeface="Arial"/>
                <a:ea typeface="Arial"/>
                <a:cs typeface="Arial"/>
                <a:sym typeface="Arial"/>
              </a:defRPr>
            </a:pPr>
            <a:r>
              <a:t>0&lt;p</a:t>
            </a:r>
            <a:r>
              <a:rPr baseline="-5999"/>
              <a:t>T</a:t>
            </a:r>
            <a:r>
              <a:t>&lt;1GeV/c</a:t>
            </a:r>
          </a:p>
        </p:txBody>
      </p:sp>
      <p:sp>
        <p:nvSpPr>
          <p:cNvPr id="90" name="Shape 90"/>
          <p:cNvSpPr/>
          <p:nvPr/>
        </p:nvSpPr>
        <p:spPr>
          <a:xfrm>
            <a:off x="24868366" y="15888831"/>
            <a:ext cx="1272535" cy="3011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defTabSz="506412">
              <a:defRPr b="1" sz="1500">
                <a:latin typeface="Arial"/>
                <a:ea typeface="Arial"/>
                <a:cs typeface="Arial"/>
                <a:sym typeface="Arial"/>
              </a:defRPr>
            </a:pPr>
            <a:r>
              <a:t>1&lt;p</a:t>
            </a:r>
            <a:r>
              <a:rPr baseline="-5999"/>
              <a:t>T</a:t>
            </a:r>
            <a:r>
              <a:t>&lt;2GeV/c</a:t>
            </a:r>
          </a:p>
        </p:txBody>
      </p:sp>
      <p:sp>
        <p:nvSpPr>
          <p:cNvPr id="91" name="Shape 91"/>
          <p:cNvSpPr/>
          <p:nvPr/>
        </p:nvSpPr>
        <p:spPr>
          <a:xfrm>
            <a:off x="26994615" y="15888831"/>
            <a:ext cx="1272535" cy="3011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defTabSz="506412">
              <a:defRPr b="1" sz="1500">
                <a:latin typeface="Arial"/>
                <a:ea typeface="Arial"/>
                <a:cs typeface="Arial"/>
                <a:sym typeface="Arial"/>
              </a:defRPr>
            </a:pPr>
            <a:r>
              <a:t>2&lt;p</a:t>
            </a:r>
            <a:r>
              <a:rPr baseline="-5999"/>
              <a:t>T</a:t>
            </a:r>
            <a:r>
              <a:t>&lt;3GeV/c</a:t>
            </a:r>
          </a:p>
        </p:txBody>
      </p:sp>
      <p:sp>
        <p:nvSpPr>
          <p:cNvPr id="92" name="Shape 92"/>
          <p:cNvSpPr/>
          <p:nvPr/>
        </p:nvSpPr>
        <p:spPr>
          <a:xfrm>
            <a:off x="22869663" y="17814641"/>
            <a:ext cx="1272535" cy="3011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defTabSz="506412">
              <a:defRPr b="1" sz="1500">
                <a:latin typeface="Arial"/>
                <a:ea typeface="Arial"/>
                <a:cs typeface="Arial"/>
                <a:sym typeface="Arial"/>
              </a:defRPr>
            </a:pPr>
            <a:r>
              <a:t>3&lt;p</a:t>
            </a:r>
            <a:r>
              <a:rPr baseline="-5999"/>
              <a:t>T</a:t>
            </a:r>
            <a:r>
              <a:t>&lt;4GeV/c</a:t>
            </a:r>
          </a:p>
        </p:txBody>
      </p:sp>
      <p:sp>
        <p:nvSpPr>
          <p:cNvPr id="93" name="Shape 93"/>
          <p:cNvSpPr/>
          <p:nvPr/>
        </p:nvSpPr>
        <p:spPr>
          <a:xfrm>
            <a:off x="24920317" y="17814641"/>
            <a:ext cx="1272534" cy="3011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defTabSz="506412">
              <a:defRPr b="1" sz="1500">
                <a:latin typeface="Arial"/>
                <a:ea typeface="Arial"/>
                <a:cs typeface="Arial"/>
                <a:sym typeface="Arial"/>
              </a:defRPr>
            </a:pPr>
            <a:r>
              <a:t>4&lt;p</a:t>
            </a:r>
            <a:r>
              <a:rPr baseline="-5999"/>
              <a:t>T</a:t>
            </a:r>
            <a:r>
              <a:t>&lt;5GeV/c</a:t>
            </a:r>
          </a:p>
        </p:txBody>
      </p:sp>
      <p:sp>
        <p:nvSpPr>
          <p:cNvPr id="94" name="Shape 94"/>
          <p:cNvSpPr/>
          <p:nvPr/>
        </p:nvSpPr>
        <p:spPr>
          <a:xfrm>
            <a:off x="26888668" y="17814641"/>
            <a:ext cx="1378482" cy="3011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defTabSz="506412">
              <a:defRPr b="1" sz="1500">
                <a:latin typeface="Arial"/>
                <a:ea typeface="Arial"/>
                <a:cs typeface="Arial"/>
                <a:sym typeface="Arial"/>
              </a:defRPr>
            </a:pPr>
            <a:r>
              <a:t>5&lt;p</a:t>
            </a:r>
            <a:r>
              <a:rPr baseline="-5999"/>
              <a:t>T</a:t>
            </a:r>
            <a:r>
              <a:t>&lt;10GeV/c</a:t>
            </a:r>
          </a:p>
        </p:txBody>
      </p:sp>
      <p:pic>
        <p:nvPicPr>
          <p:cNvPr id="95" name="compare_ep.png"/>
          <p:cNvPicPr>
            <a:picLocks noChangeAspect="1"/>
          </p:cNvPicPr>
          <p:nvPr/>
        </p:nvPicPr>
        <p:blipFill>
          <a:blip r:embed="rId22">
            <a:extLst/>
          </a:blip>
          <a:stretch>
            <a:fillRect/>
          </a:stretch>
        </p:blipFill>
        <p:spPr>
          <a:xfrm>
            <a:off x="21937693" y="28627824"/>
            <a:ext cx="6629775" cy="3694902"/>
          </a:xfrm>
          <a:prstGeom prst="rect">
            <a:avLst/>
          </a:prstGeom>
          <a:ln w="12700">
            <a:miter lim="400000"/>
          </a:ln>
        </p:spPr>
      </p:pic>
      <p:pic>
        <p:nvPicPr>
          <p:cNvPr id="96" name="compare_light.png"/>
          <p:cNvPicPr>
            <a:picLocks noChangeAspect="1"/>
          </p:cNvPicPr>
          <p:nvPr/>
        </p:nvPicPr>
        <p:blipFill>
          <a:blip r:embed="rId23">
            <a:extLst/>
          </a:blip>
          <a:stretch>
            <a:fillRect/>
          </a:stretch>
        </p:blipFill>
        <p:spPr>
          <a:xfrm>
            <a:off x="15353563" y="33761458"/>
            <a:ext cx="6240542" cy="4237406"/>
          </a:xfrm>
          <a:prstGeom prst="rect">
            <a:avLst/>
          </a:prstGeom>
          <a:ln w="12700">
            <a:miter lim="400000"/>
          </a:ln>
        </p:spPr>
      </p:pic>
      <p:pic>
        <p:nvPicPr>
          <p:cNvPr id="97" name="compare_theory.png"/>
          <p:cNvPicPr>
            <a:picLocks noChangeAspect="1"/>
          </p:cNvPicPr>
          <p:nvPr/>
        </p:nvPicPr>
        <p:blipFill>
          <a:blip r:embed="rId24">
            <a:extLst/>
          </a:blip>
          <a:stretch>
            <a:fillRect/>
          </a:stretch>
        </p:blipFill>
        <p:spPr>
          <a:xfrm>
            <a:off x="22195629" y="33761458"/>
            <a:ext cx="6240542" cy="4237406"/>
          </a:xfrm>
          <a:prstGeom prst="rect">
            <a:avLst/>
          </a:prstGeom>
          <a:ln w="12700">
            <a:miter lim="400000"/>
          </a:ln>
        </p:spPr>
      </p:pic>
      <p:sp>
        <p:nvSpPr>
          <p:cNvPr id="98" name="Shape 98"/>
          <p:cNvSpPr/>
          <p:nvPr/>
        </p:nvSpPr>
        <p:spPr>
          <a:xfrm>
            <a:off x="16392072" y="33949738"/>
            <a:ext cx="2231019"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atin typeface="+mj-lt"/>
                <a:ea typeface="+mj-ea"/>
                <a:cs typeface="+mj-cs"/>
                <a:sym typeface="Helvetica"/>
              </a:defRPr>
            </a:lvl1pPr>
          </a:lstStyle>
          <a:p>
            <a:pPr/>
            <a:r>
              <a:t>STAR Preliminary</a:t>
            </a:r>
          </a:p>
        </p:txBody>
      </p:sp>
      <p:sp>
        <p:nvSpPr>
          <p:cNvPr id="99" name="Shape 99"/>
          <p:cNvSpPr/>
          <p:nvPr/>
        </p:nvSpPr>
        <p:spPr>
          <a:xfrm>
            <a:off x="23326143" y="34107235"/>
            <a:ext cx="2231019"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atin typeface="+mj-lt"/>
                <a:ea typeface="+mj-ea"/>
                <a:cs typeface="+mj-cs"/>
                <a:sym typeface="Helvetica"/>
              </a:defRPr>
            </a:lvl1pPr>
          </a:lstStyle>
          <a:p>
            <a:pPr/>
            <a:r>
              <a:t>STAR Preliminary</a:t>
            </a:r>
          </a:p>
        </p:txBody>
      </p:sp>
      <p:sp>
        <p:nvSpPr>
          <p:cNvPr id="100" name="Shape 100"/>
          <p:cNvSpPr/>
          <p:nvPr/>
        </p:nvSpPr>
        <p:spPr>
          <a:xfrm>
            <a:off x="23023903" y="28885486"/>
            <a:ext cx="2231019"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atin typeface="+mj-lt"/>
                <a:ea typeface="+mj-ea"/>
                <a:cs typeface="+mj-cs"/>
                <a:sym typeface="Helvetica"/>
              </a:defRPr>
            </a:lvl1pPr>
          </a:lstStyle>
          <a:p>
            <a:pPr/>
            <a:r>
              <a:t>STAR Preliminary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300" u="none" kumimoji="0" normalizeH="0">
            <a:ln>
              <a:noFill/>
            </a:ln>
            <a:solidFill>
              <a:srgbClr val="000000"/>
            </a:solidFill>
            <a:effectLst/>
            <a:uFillTx/>
            <a:latin typeface="Hannotate SC Regular"/>
            <a:ea typeface="Hannotate SC Regular"/>
            <a:cs typeface="Hannotate SC Regular"/>
            <a:sym typeface="Hannotate SC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300" u="none" kumimoji="0" normalizeH="0">
            <a:ln>
              <a:noFill/>
            </a:ln>
            <a:solidFill>
              <a:srgbClr val="000000"/>
            </a:solidFill>
            <a:effectLst/>
            <a:uFillTx/>
            <a:latin typeface="Hannotate SC Regular"/>
            <a:ea typeface="Hannotate SC Regular"/>
            <a:cs typeface="Hannotate SC Regular"/>
            <a:sym typeface="Hannotate SC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