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30267275" cy="42794238"/>
  <p:notesSz cx="6858000" cy="9144000"/>
  <p:defaultTextStyle>
    <a:defPPr>
      <a:defRPr lang="zh-CN"/>
    </a:defPPr>
    <a:lvl1pPr algn="l" rtl="0" fontAlgn="base">
      <a:spcBef>
        <a:spcPct val="0"/>
      </a:spcBef>
      <a:spcAft>
        <a:spcPct val="0"/>
      </a:spcAft>
      <a:defRPr sz="8200" kern="1200">
        <a:solidFill>
          <a:schemeClr val="tx1"/>
        </a:solidFill>
        <a:latin typeface="Arial" charset="0"/>
        <a:ea typeface="宋体" charset="0"/>
        <a:cs typeface="+mn-cs"/>
      </a:defRPr>
    </a:lvl1pPr>
    <a:lvl2pPr marL="506413" indent="-49213" algn="l" rtl="0" fontAlgn="base">
      <a:spcBef>
        <a:spcPct val="0"/>
      </a:spcBef>
      <a:spcAft>
        <a:spcPct val="0"/>
      </a:spcAft>
      <a:defRPr sz="8200" kern="1200">
        <a:solidFill>
          <a:schemeClr val="tx1"/>
        </a:solidFill>
        <a:latin typeface="Arial" charset="0"/>
        <a:ea typeface="宋体" charset="0"/>
        <a:cs typeface="+mn-cs"/>
      </a:defRPr>
    </a:lvl2pPr>
    <a:lvl3pPr marL="1014413" indent="-100013" algn="l" rtl="0" fontAlgn="base">
      <a:spcBef>
        <a:spcPct val="0"/>
      </a:spcBef>
      <a:spcAft>
        <a:spcPct val="0"/>
      </a:spcAft>
      <a:defRPr sz="8200" kern="1200">
        <a:solidFill>
          <a:schemeClr val="tx1"/>
        </a:solidFill>
        <a:latin typeface="Arial" charset="0"/>
        <a:ea typeface="宋体" charset="0"/>
        <a:cs typeface="+mn-cs"/>
      </a:defRPr>
    </a:lvl3pPr>
    <a:lvl4pPr marL="1520825" indent="-149225" algn="l" rtl="0" fontAlgn="base">
      <a:spcBef>
        <a:spcPct val="0"/>
      </a:spcBef>
      <a:spcAft>
        <a:spcPct val="0"/>
      </a:spcAft>
      <a:defRPr sz="8200" kern="1200">
        <a:solidFill>
          <a:schemeClr val="tx1"/>
        </a:solidFill>
        <a:latin typeface="Arial" charset="0"/>
        <a:ea typeface="宋体" charset="0"/>
        <a:cs typeface="+mn-cs"/>
      </a:defRPr>
    </a:lvl4pPr>
    <a:lvl5pPr marL="2028825" indent="-200025" algn="l" rtl="0" fontAlgn="base">
      <a:spcBef>
        <a:spcPct val="0"/>
      </a:spcBef>
      <a:spcAft>
        <a:spcPct val="0"/>
      </a:spcAft>
      <a:defRPr sz="8200" kern="1200">
        <a:solidFill>
          <a:schemeClr val="tx1"/>
        </a:solidFill>
        <a:latin typeface="Arial" charset="0"/>
        <a:ea typeface="宋体" charset="0"/>
        <a:cs typeface="+mn-cs"/>
      </a:defRPr>
    </a:lvl5pPr>
    <a:lvl6pPr marL="2286000" algn="l" defTabSz="914400" rtl="0" eaLnBrk="1" latinLnBrk="0" hangingPunct="1">
      <a:defRPr sz="8200" kern="1200">
        <a:solidFill>
          <a:schemeClr val="tx1"/>
        </a:solidFill>
        <a:latin typeface="Arial" charset="0"/>
        <a:ea typeface="宋体" charset="0"/>
        <a:cs typeface="+mn-cs"/>
      </a:defRPr>
    </a:lvl6pPr>
    <a:lvl7pPr marL="2743200" algn="l" defTabSz="914400" rtl="0" eaLnBrk="1" latinLnBrk="0" hangingPunct="1">
      <a:defRPr sz="8200" kern="1200">
        <a:solidFill>
          <a:schemeClr val="tx1"/>
        </a:solidFill>
        <a:latin typeface="Arial" charset="0"/>
        <a:ea typeface="宋体" charset="0"/>
        <a:cs typeface="+mn-cs"/>
      </a:defRPr>
    </a:lvl7pPr>
    <a:lvl8pPr marL="3200400" algn="l" defTabSz="914400" rtl="0" eaLnBrk="1" latinLnBrk="0" hangingPunct="1">
      <a:defRPr sz="8200" kern="1200">
        <a:solidFill>
          <a:schemeClr val="tx1"/>
        </a:solidFill>
        <a:latin typeface="Arial" charset="0"/>
        <a:ea typeface="宋体" charset="0"/>
        <a:cs typeface="+mn-cs"/>
      </a:defRPr>
    </a:lvl8pPr>
    <a:lvl9pPr marL="3657600" algn="l" defTabSz="914400" rtl="0" eaLnBrk="1" latinLnBrk="0" hangingPunct="1">
      <a:defRPr sz="8200" kern="1200">
        <a:solidFill>
          <a:schemeClr val="tx1"/>
        </a:solidFill>
        <a:latin typeface="Arial" charset="0"/>
        <a:ea typeface="宋体" charset="0"/>
        <a:cs typeface="+mn-cs"/>
      </a:defRPr>
    </a:lvl9pPr>
  </p:defaultTextStyle>
  <p:extLst>
    <p:ext uri="{EFAFB233-063F-42B5-8137-9DF3F51BA10A}">
      <p15:sldGuideLst xmlns:p15="http://schemas.microsoft.com/office/powerpoint/2012/main">
        <p15:guide id="1" orient="horz" pos="13479">
          <p15:clr>
            <a:srgbClr val="A4A3A4"/>
          </p15:clr>
        </p15:guide>
        <p15:guide id="2" pos="95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FFCC"/>
    <a:srgbClr val="FFFF99"/>
    <a:srgbClr val="DDDDDD"/>
    <a:srgbClr val="C0C0C0"/>
    <a:srgbClr val="33CCCC"/>
    <a:srgbClr val="99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6"/>
    <p:restoredTop sz="92459"/>
  </p:normalViewPr>
  <p:slideViewPr>
    <p:cSldViewPr>
      <p:cViewPr>
        <p:scale>
          <a:sx n="40" d="100"/>
          <a:sy n="40" d="100"/>
        </p:scale>
        <p:origin x="1048" y="-4048"/>
      </p:cViewPr>
      <p:guideLst>
        <p:guide orient="horz" pos="13479"/>
        <p:guide pos="953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cs typeface="宋体" charset="0"/>
              </a:defRPr>
            </a:lvl1pPr>
          </a:lstStyle>
          <a:p>
            <a:pPr>
              <a:defRPr/>
            </a:pPr>
            <a:endParaRPr lang="en-US" altLang="zh-CN"/>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cs typeface="宋体" charset="0"/>
              </a:defRPr>
            </a:lvl1pPr>
          </a:lstStyle>
          <a:p>
            <a:pPr>
              <a:defRPr/>
            </a:pPr>
            <a:endParaRPr lang="en-US" altLang="zh-CN"/>
          </a:p>
        </p:txBody>
      </p:sp>
      <p:sp>
        <p:nvSpPr>
          <p:cNvPr id="13316" name="Rectangle 4"/>
          <p:cNvSpPr>
            <a:spLocks noGrp="1" noRot="1" noChangeAspect="1" noChangeArrowheads="1" noTextEdit="1"/>
          </p:cNvSpPr>
          <p:nvPr>
            <p:ph type="sldImg" idx="2"/>
          </p:nvPr>
        </p:nvSpPr>
        <p:spPr bwMode="auto">
          <a:xfrm>
            <a:off x="2216150" y="685800"/>
            <a:ext cx="24257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endParaRPr lang="en-US" altLang="zh-CN" noProof="0"/>
          </a:p>
          <a:p>
            <a:pPr lvl="1"/>
            <a:r>
              <a:rPr lang="zh-CN" altLang="en-US" noProof="0"/>
              <a:t>第二级</a:t>
            </a:r>
            <a:endParaRPr lang="en-US" altLang="zh-CN" noProof="0"/>
          </a:p>
          <a:p>
            <a:pPr lvl="2"/>
            <a:r>
              <a:rPr lang="zh-CN" altLang="en-US" noProof="0"/>
              <a:t>第三级</a:t>
            </a:r>
            <a:endParaRPr lang="en-US" altLang="zh-CN" noProof="0"/>
          </a:p>
          <a:p>
            <a:pPr lvl="3"/>
            <a:r>
              <a:rPr lang="zh-CN" altLang="en-US" noProof="0"/>
              <a:t>第四级</a:t>
            </a:r>
            <a:endParaRPr lang="en-US" altLang="zh-CN" noProof="0"/>
          </a:p>
          <a:p>
            <a:pPr lvl="4"/>
            <a:r>
              <a:rPr lang="zh-CN" altLang="en-US" noProof="0"/>
              <a:t>第五级</a:t>
            </a:r>
            <a:endParaRPr lang="en-US" altLang="zh-CN" noProof="0"/>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cs typeface="宋体" charset="0"/>
              </a:defRPr>
            </a:lvl1pPr>
          </a:lstStyle>
          <a:p>
            <a:pPr>
              <a:defRPr/>
            </a:pPr>
            <a:endParaRPr lang="en-US" altLang="zh-CN"/>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CFA69DA-BEF4-4847-BF6D-80DA336FFE22}" type="slidenum">
              <a:rPr lang="en-US" altLang="zh-CN"/>
              <a:pPr/>
              <a:t>‹#›</a:t>
            </a:fld>
            <a:endParaRPr lang="en-US" altLang="zh-CN"/>
          </a:p>
        </p:txBody>
      </p:sp>
    </p:spTree>
    <p:extLst>
      <p:ext uri="{BB962C8B-B14F-4D97-AF65-F5344CB8AC3E}">
        <p14:creationId xmlns:p14="http://schemas.microsoft.com/office/powerpoint/2010/main" val="18293780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pitchFamily="-106" charset="0"/>
        <a:ea typeface="宋体" pitchFamily="-106" charset="-122"/>
        <a:cs typeface="宋体" pitchFamily="-106" charset="-122"/>
      </a:defRPr>
    </a:lvl1pPr>
    <a:lvl2pPr marL="506413" algn="l" rtl="0" eaLnBrk="0" fontAlgn="base" hangingPunct="0">
      <a:spcBef>
        <a:spcPct val="30000"/>
      </a:spcBef>
      <a:spcAft>
        <a:spcPct val="0"/>
      </a:spcAft>
      <a:defRPr sz="1300" kern="1200">
        <a:solidFill>
          <a:schemeClr val="tx1"/>
        </a:solidFill>
        <a:latin typeface="Arial" pitchFamily="-106" charset="0"/>
        <a:ea typeface="宋体" pitchFamily="-106" charset="-122"/>
        <a:cs typeface="宋体" pitchFamily="-106" charset="-122"/>
      </a:defRPr>
    </a:lvl2pPr>
    <a:lvl3pPr marL="1014413" algn="l" rtl="0" eaLnBrk="0" fontAlgn="base" hangingPunct="0">
      <a:spcBef>
        <a:spcPct val="30000"/>
      </a:spcBef>
      <a:spcAft>
        <a:spcPct val="0"/>
      </a:spcAft>
      <a:defRPr sz="1300" kern="1200">
        <a:solidFill>
          <a:schemeClr val="tx1"/>
        </a:solidFill>
        <a:latin typeface="Arial" pitchFamily="-106" charset="0"/>
        <a:ea typeface="宋体" pitchFamily="-106" charset="-122"/>
        <a:cs typeface="宋体" pitchFamily="-106" charset="-122"/>
      </a:defRPr>
    </a:lvl3pPr>
    <a:lvl4pPr marL="1520825" algn="l" rtl="0" eaLnBrk="0" fontAlgn="base" hangingPunct="0">
      <a:spcBef>
        <a:spcPct val="30000"/>
      </a:spcBef>
      <a:spcAft>
        <a:spcPct val="0"/>
      </a:spcAft>
      <a:defRPr sz="1300" kern="1200">
        <a:solidFill>
          <a:schemeClr val="tx1"/>
        </a:solidFill>
        <a:latin typeface="Arial" pitchFamily="-106" charset="0"/>
        <a:ea typeface="宋体" pitchFamily="-106" charset="-122"/>
        <a:cs typeface="宋体" pitchFamily="-106" charset="-122"/>
      </a:defRPr>
    </a:lvl4pPr>
    <a:lvl5pPr marL="2028825" algn="l" rtl="0" eaLnBrk="0" fontAlgn="base" hangingPunct="0">
      <a:spcBef>
        <a:spcPct val="30000"/>
      </a:spcBef>
      <a:spcAft>
        <a:spcPct val="0"/>
      </a:spcAft>
      <a:defRPr sz="1300" kern="1200">
        <a:solidFill>
          <a:schemeClr val="tx1"/>
        </a:solidFill>
        <a:latin typeface="Arial" pitchFamily="-106" charset="0"/>
        <a:ea typeface="宋体" pitchFamily="-106" charset="-122"/>
        <a:cs typeface="宋体" pitchFamily="-106" charset="-122"/>
      </a:defRPr>
    </a:lvl5pPr>
    <a:lvl6pPr marL="2536774" algn="l" defTabSz="507355" rtl="0" eaLnBrk="1" latinLnBrk="0" hangingPunct="1">
      <a:defRPr sz="1300" kern="1200">
        <a:solidFill>
          <a:schemeClr val="tx1"/>
        </a:solidFill>
        <a:latin typeface="+mn-lt"/>
        <a:ea typeface="+mn-ea"/>
        <a:cs typeface="+mn-cs"/>
      </a:defRPr>
    </a:lvl6pPr>
    <a:lvl7pPr marL="3044129" algn="l" defTabSz="507355" rtl="0" eaLnBrk="1" latinLnBrk="0" hangingPunct="1">
      <a:defRPr sz="1300" kern="1200">
        <a:solidFill>
          <a:schemeClr val="tx1"/>
        </a:solidFill>
        <a:latin typeface="+mn-lt"/>
        <a:ea typeface="+mn-ea"/>
        <a:cs typeface="+mn-cs"/>
      </a:defRPr>
    </a:lvl7pPr>
    <a:lvl8pPr marL="3551484" algn="l" defTabSz="507355" rtl="0" eaLnBrk="1" latinLnBrk="0" hangingPunct="1">
      <a:defRPr sz="1300" kern="1200">
        <a:solidFill>
          <a:schemeClr val="tx1"/>
        </a:solidFill>
        <a:latin typeface="+mn-lt"/>
        <a:ea typeface="+mn-ea"/>
        <a:cs typeface="+mn-cs"/>
      </a:defRPr>
    </a:lvl8pPr>
    <a:lvl9pPr marL="4058839" algn="l" defTabSz="50735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200">
                <a:solidFill>
                  <a:schemeClr val="tx1"/>
                </a:solidFill>
                <a:latin typeface="Arial" charset="0"/>
                <a:ea typeface="宋体" charset="0"/>
              </a:defRPr>
            </a:lvl1pPr>
            <a:lvl2pPr marL="742950" indent="-285750" eaLnBrk="0" hangingPunct="0">
              <a:defRPr sz="8200">
                <a:solidFill>
                  <a:schemeClr val="tx1"/>
                </a:solidFill>
                <a:latin typeface="Arial" charset="0"/>
                <a:ea typeface="宋体" charset="0"/>
              </a:defRPr>
            </a:lvl2pPr>
            <a:lvl3pPr marL="1143000" indent="-228600" eaLnBrk="0" hangingPunct="0">
              <a:defRPr sz="8200">
                <a:solidFill>
                  <a:schemeClr val="tx1"/>
                </a:solidFill>
                <a:latin typeface="Arial" charset="0"/>
                <a:ea typeface="宋体" charset="0"/>
              </a:defRPr>
            </a:lvl3pPr>
            <a:lvl4pPr marL="1600200" indent="-228600" eaLnBrk="0" hangingPunct="0">
              <a:defRPr sz="8200">
                <a:solidFill>
                  <a:schemeClr val="tx1"/>
                </a:solidFill>
                <a:latin typeface="Arial" charset="0"/>
                <a:ea typeface="宋体" charset="0"/>
              </a:defRPr>
            </a:lvl4pPr>
            <a:lvl5pPr marL="2057400" indent="-228600" eaLnBrk="0" hangingPunct="0">
              <a:defRPr sz="8200">
                <a:solidFill>
                  <a:schemeClr val="tx1"/>
                </a:solidFill>
                <a:latin typeface="Arial" charset="0"/>
                <a:ea typeface="宋体" charset="0"/>
              </a:defRPr>
            </a:lvl5pPr>
            <a:lvl6pPr marL="2514600" indent="-228600" eaLnBrk="0" fontAlgn="base" hangingPunct="0">
              <a:spcBef>
                <a:spcPct val="0"/>
              </a:spcBef>
              <a:spcAft>
                <a:spcPct val="0"/>
              </a:spcAft>
              <a:defRPr sz="8200">
                <a:solidFill>
                  <a:schemeClr val="tx1"/>
                </a:solidFill>
                <a:latin typeface="Arial" charset="0"/>
                <a:ea typeface="宋体" charset="0"/>
              </a:defRPr>
            </a:lvl6pPr>
            <a:lvl7pPr marL="2971800" indent="-228600" eaLnBrk="0" fontAlgn="base" hangingPunct="0">
              <a:spcBef>
                <a:spcPct val="0"/>
              </a:spcBef>
              <a:spcAft>
                <a:spcPct val="0"/>
              </a:spcAft>
              <a:defRPr sz="8200">
                <a:solidFill>
                  <a:schemeClr val="tx1"/>
                </a:solidFill>
                <a:latin typeface="Arial" charset="0"/>
                <a:ea typeface="宋体" charset="0"/>
              </a:defRPr>
            </a:lvl7pPr>
            <a:lvl8pPr marL="3429000" indent="-228600" eaLnBrk="0" fontAlgn="base" hangingPunct="0">
              <a:spcBef>
                <a:spcPct val="0"/>
              </a:spcBef>
              <a:spcAft>
                <a:spcPct val="0"/>
              </a:spcAft>
              <a:defRPr sz="8200">
                <a:solidFill>
                  <a:schemeClr val="tx1"/>
                </a:solidFill>
                <a:latin typeface="Arial" charset="0"/>
                <a:ea typeface="宋体" charset="0"/>
              </a:defRPr>
            </a:lvl8pPr>
            <a:lvl9pPr marL="3886200" indent="-228600" eaLnBrk="0" fontAlgn="base" hangingPunct="0">
              <a:spcBef>
                <a:spcPct val="0"/>
              </a:spcBef>
              <a:spcAft>
                <a:spcPct val="0"/>
              </a:spcAft>
              <a:defRPr sz="8200">
                <a:solidFill>
                  <a:schemeClr val="tx1"/>
                </a:solidFill>
                <a:latin typeface="Arial" charset="0"/>
                <a:ea typeface="宋体" charset="0"/>
              </a:defRPr>
            </a:lvl9pPr>
          </a:lstStyle>
          <a:p>
            <a:pPr eaLnBrk="1" hangingPunct="1"/>
            <a:fld id="{68E028B3-3BAD-AB46-B6A6-7615B9750989}" type="slidenum">
              <a:rPr lang="en-US" altLang="zh-CN" sz="1200"/>
              <a:pPr eaLnBrk="1" hangingPunct="1"/>
              <a:t>1</a:t>
            </a:fld>
            <a:endParaRPr lang="en-US" altLang="zh-CN" sz="120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zh-CN">
              <a:latin typeface="Arial" charset="0"/>
              <a:ea typeface="宋体" charset="0"/>
            </a:endParaRPr>
          </a:p>
        </p:txBody>
      </p:sp>
    </p:spTree>
    <p:extLst>
      <p:ext uri="{BB962C8B-B14F-4D97-AF65-F5344CB8AC3E}">
        <p14:creationId xmlns:p14="http://schemas.microsoft.com/office/powerpoint/2010/main" val="833529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9389" y="13293332"/>
            <a:ext cx="25728497" cy="9173643"/>
          </a:xfrm>
        </p:spPr>
        <p:txBody>
          <a:bodyPr/>
          <a:lstStyle/>
          <a:p>
            <a:r>
              <a:rPr lang="en-US" smtClean="0"/>
              <a:t>Click to edit Master title style</a:t>
            </a:r>
            <a:endParaRPr lang="en-US"/>
          </a:p>
        </p:txBody>
      </p:sp>
      <p:sp>
        <p:nvSpPr>
          <p:cNvPr id="3" name="Subtitle 2"/>
          <p:cNvSpPr>
            <a:spLocks noGrp="1"/>
          </p:cNvSpPr>
          <p:nvPr>
            <p:ph type="subTitle" idx="1"/>
          </p:nvPr>
        </p:nvSpPr>
        <p:spPr>
          <a:xfrm>
            <a:off x="4540421" y="24250068"/>
            <a:ext cx="21186436" cy="10936305"/>
          </a:xfrm>
        </p:spPr>
        <p:txBody>
          <a:bodyPr/>
          <a:lstStyle>
            <a:lvl1pPr marL="0" indent="0" algn="ctr">
              <a:buNone/>
              <a:defRPr/>
            </a:lvl1pPr>
            <a:lvl2pPr marL="507355" indent="0" algn="ctr">
              <a:buNone/>
              <a:defRPr/>
            </a:lvl2pPr>
            <a:lvl3pPr marL="1014710" indent="0" algn="ctr">
              <a:buNone/>
              <a:defRPr/>
            </a:lvl3pPr>
            <a:lvl4pPr marL="1522065" indent="0" algn="ctr">
              <a:buNone/>
              <a:defRPr/>
            </a:lvl4pPr>
            <a:lvl5pPr marL="2029419" indent="0" algn="ctr">
              <a:buNone/>
              <a:defRPr/>
            </a:lvl5pPr>
            <a:lvl6pPr marL="2536774" indent="0" algn="ctr">
              <a:buNone/>
              <a:defRPr/>
            </a:lvl6pPr>
            <a:lvl7pPr marL="3044129" indent="0" algn="ctr">
              <a:buNone/>
              <a:defRPr/>
            </a:lvl7pPr>
            <a:lvl8pPr marL="3551484" indent="0" algn="ctr">
              <a:buNone/>
              <a:defRPr/>
            </a:lvl8pPr>
            <a:lvl9pPr marL="405883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7CDD00BC-F1F1-8944-9B9E-5DBF29349741}" type="slidenum">
              <a:rPr lang="en-US" altLang="zh-CN"/>
              <a:pPr/>
              <a:t>‹#›</a:t>
            </a:fld>
            <a:endParaRPr lang="en-US" altLang="zh-CN"/>
          </a:p>
        </p:txBody>
      </p:sp>
    </p:spTree>
    <p:extLst>
      <p:ext uri="{BB962C8B-B14F-4D97-AF65-F5344CB8AC3E}">
        <p14:creationId xmlns:p14="http://schemas.microsoft.com/office/powerpoint/2010/main" val="1087048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72FDAFCF-A7E8-E249-B77B-00E871FD9EEF}" type="slidenum">
              <a:rPr lang="en-US" altLang="zh-CN"/>
              <a:pPr/>
              <a:t>‹#›</a:t>
            </a:fld>
            <a:endParaRPr lang="en-US" altLang="zh-CN"/>
          </a:p>
        </p:txBody>
      </p:sp>
    </p:spTree>
    <p:extLst>
      <p:ext uri="{BB962C8B-B14F-4D97-AF65-F5344CB8AC3E}">
        <p14:creationId xmlns:p14="http://schemas.microsoft.com/office/powerpoint/2010/main" val="156444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5089" y="1714370"/>
            <a:ext cx="6809809" cy="365144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12379" y="1714370"/>
            <a:ext cx="20275067" cy="365144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A92D3CCE-BCA6-4648-8519-348D4D5D2344}" type="slidenum">
              <a:rPr lang="en-US" altLang="zh-CN"/>
              <a:pPr/>
              <a:t>‹#›</a:t>
            </a:fld>
            <a:endParaRPr lang="en-US" altLang="zh-CN"/>
          </a:p>
        </p:txBody>
      </p:sp>
    </p:spTree>
    <p:extLst>
      <p:ext uri="{BB962C8B-B14F-4D97-AF65-F5344CB8AC3E}">
        <p14:creationId xmlns:p14="http://schemas.microsoft.com/office/powerpoint/2010/main" val="84002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BCD50C7E-38C2-3447-B169-8E6C58FA9B24}" type="slidenum">
              <a:rPr lang="en-US" altLang="zh-CN"/>
              <a:pPr/>
              <a:t>‹#›</a:t>
            </a:fld>
            <a:endParaRPr lang="en-US" altLang="zh-CN"/>
          </a:p>
        </p:txBody>
      </p:sp>
    </p:spTree>
    <p:extLst>
      <p:ext uri="{BB962C8B-B14F-4D97-AF65-F5344CB8AC3E}">
        <p14:creationId xmlns:p14="http://schemas.microsoft.com/office/powerpoint/2010/main" val="137949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0905" y="27498642"/>
            <a:ext cx="25726856" cy="8499411"/>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2390905" y="18137402"/>
            <a:ext cx="25726856" cy="9361240"/>
          </a:xfrm>
        </p:spPr>
        <p:txBody>
          <a:bodyPr anchor="b"/>
          <a:lstStyle>
            <a:lvl1pPr marL="0" indent="0">
              <a:buNone/>
              <a:defRPr sz="2200"/>
            </a:lvl1pPr>
            <a:lvl2pPr marL="507355" indent="0">
              <a:buNone/>
              <a:defRPr sz="2000"/>
            </a:lvl2pPr>
            <a:lvl3pPr marL="1014710" indent="0">
              <a:buNone/>
              <a:defRPr sz="1800"/>
            </a:lvl3pPr>
            <a:lvl4pPr marL="1522065" indent="0">
              <a:buNone/>
              <a:defRPr sz="1600"/>
            </a:lvl4pPr>
            <a:lvl5pPr marL="2029419" indent="0">
              <a:buNone/>
              <a:defRPr sz="1600"/>
            </a:lvl5pPr>
            <a:lvl6pPr marL="2536774" indent="0">
              <a:buNone/>
              <a:defRPr sz="1600"/>
            </a:lvl6pPr>
            <a:lvl7pPr marL="3044129" indent="0">
              <a:buNone/>
              <a:defRPr sz="1600"/>
            </a:lvl7pPr>
            <a:lvl8pPr marL="3551484" indent="0">
              <a:buNone/>
              <a:defRPr sz="1600"/>
            </a:lvl8pPr>
            <a:lvl9pPr marL="4058839"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87D4F7D2-9714-A840-B480-15A36C35E201}" type="slidenum">
              <a:rPr lang="en-US" altLang="zh-CN"/>
              <a:pPr/>
              <a:t>‹#›</a:t>
            </a:fld>
            <a:endParaRPr lang="en-US" altLang="zh-CN"/>
          </a:p>
        </p:txBody>
      </p:sp>
    </p:spTree>
    <p:extLst>
      <p:ext uri="{BB962C8B-B14F-4D97-AF65-F5344CB8AC3E}">
        <p14:creationId xmlns:p14="http://schemas.microsoft.com/office/powerpoint/2010/main" val="921297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12379" y="9985323"/>
            <a:ext cx="13542437" cy="28243454"/>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212459" y="9985323"/>
            <a:ext cx="13542439" cy="28243454"/>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086A99E0-FDEE-6041-BE86-28E52760DC97}" type="slidenum">
              <a:rPr lang="en-US" altLang="zh-CN"/>
              <a:pPr/>
              <a:t>‹#›</a:t>
            </a:fld>
            <a:endParaRPr lang="en-US" altLang="zh-CN"/>
          </a:p>
        </p:txBody>
      </p:sp>
    </p:spTree>
    <p:extLst>
      <p:ext uri="{BB962C8B-B14F-4D97-AF65-F5344CB8AC3E}">
        <p14:creationId xmlns:p14="http://schemas.microsoft.com/office/powerpoint/2010/main" val="888475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4021" y="1714370"/>
            <a:ext cx="27239234" cy="713237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4021" y="9578555"/>
            <a:ext cx="13373301" cy="3993386"/>
          </a:xfrm>
        </p:spPr>
        <p:txBody>
          <a:bodyPr anchor="b"/>
          <a:lstStyle>
            <a:lvl1pPr marL="0" indent="0">
              <a:buNone/>
              <a:defRPr sz="2700" b="1"/>
            </a:lvl1pPr>
            <a:lvl2pPr marL="507355" indent="0">
              <a:buNone/>
              <a:defRPr sz="2200" b="1"/>
            </a:lvl2pPr>
            <a:lvl3pPr marL="1014710" indent="0">
              <a:buNone/>
              <a:defRPr sz="2000" b="1"/>
            </a:lvl3pPr>
            <a:lvl4pPr marL="1522065" indent="0">
              <a:buNone/>
              <a:defRPr sz="1800" b="1"/>
            </a:lvl4pPr>
            <a:lvl5pPr marL="2029419" indent="0">
              <a:buNone/>
              <a:defRPr sz="1800" b="1"/>
            </a:lvl5pPr>
            <a:lvl6pPr marL="2536774" indent="0">
              <a:buNone/>
              <a:defRPr sz="1800" b="1"/>
            </a:lvl6pPr>
            <a:lvl7pPr marL="3044129" indent="0">
              <a:buNone/>
              <a:defRPr sz="1800" b="1"/>
            </a:lvl7pPr>
            <a:lvl8pPr marL="3551484" indent="0">
              <a:buNone/>
              <a:defRPr sz="1800" b="1"/>
            </a:lvl8pPr>
            <a:lvl9pPr marL="4058839"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1514021" y="13571941"/>
            <a:ext cx="13373301" cy="24654979"/>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75027" y="9578555"/>
            <a:ext cx="13378227" cy="3993386"/>
          </a:xfrm>
        </p:spPr>
        <p:txBody>
          <a:bodyPr anchor="b"/>
          <a:lstStyle>
            <a:lvl1pPr marL="0" indent="0">
              <a:buNone/>
              <a:defRPr sz="2700" b="1"/>
            </a:lvl1pPr>
            <a:lvl2pPr marL="507355" indent="0">
              <a:buNone/>
              <a:defRPr sz="2200" b="1"/>
            </a:lvl2pPr>
            <a:lvl3pPr marL="1014710" indent="0">
              <a:buNone/>
              <a:defRPr sz="2000" b="1"/>
            </a:lvl3pPr>
            <a:lvl4pPr marL="1522065" indent="0">
              <a:buNone/>
              <a:defRPr sz="1800" b="1"/>
            </a:lvl4pPr>
            <a:lvl5pPr marL="2029419" indent="0">
              <a:buNone/>
              <a:defRPr sz="1800" b="1"/>
            </a:lvl5pPr>
            <a:lvl6pPr marL="2536774" indent="0">
              <a:buNone/>
              <a:defRPr sz="1800" b="1"/>
            </a:lvl6pPr>
            <a:lvl7pPr marL="3044129" indent="0">
              <a:buNone/>
              <a:defRPr sz="1800" b="1"/>
            </a:lvl7pPr>
            <a:lvl8pPr marL="3551484" indent="0">
              <a:buNone/>
              <a:defRPr sz="1800" b="1"/>
            </a:lvl8pPr>
            <a:lvl9pPr marL="4058839"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15375027" y="13571941"/>
            <a:ext cx="13378227" cy="24654979"/>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E8B6F5F8-BDD1-DD4C-9D4A-2EF7F3DAA699}" type="slidenum">
              <a:rPr lang="en-US" altLang="zh-CN"/>
              <a:pPr/>
              <a:t>‹#›</a:t>
            </a:fld>
            <a:endParaRPr lang="en-US" altLang="zh-CN"/>
          </a:p>
        </p:txBody>
      </p:sp>
    </p:spTree>
    <p:extLst>
      <p:ext uri="{BB962C8B-B14F-4D97-AF65-F5344CB8AC3E}">
        <p14:creationId xmlns:p14="http://schemas.microsoft.com/office/powerpoint/2010/main" val="114552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30EEF434-E3F1-0542-AE2D-1D6A8BA4113F}" type="slidenum">
              <a:rPr lang="en-US" altLang="zh-CN"/>
              <a:pPr/>
              <a:t>‹#›</a:t>
            </a:fld>
            <a:endParaRPr lang="en-US" altLang="zh-CN"/>
          </a:p>
        </p:txBody>
      </p:sp>
    </p:spTree>
    <p:extLst>
      <p:ext uri="{BB962C8B-B14F-4D97-AF65-F5344CB8AC3E}">
        <p14:creationId xmlns:p14="http://schemas.microsoft.com/office/powerpoint/2010/main" val="688267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76147318-3F71-3F4B-973D-091BA4659FCE}" type="slidenum">
              <a:rPr lang="en-US" altLang="zh-CN"/>
              <a:pPr/>
              <a:t>‹#›</a:t>
            </a:fld>
            <a:endParaRPr lang="en-US" altLang="zh-CN"/>
          </a:p>
        </p:txBody>
      </p:sp>
    </p:spTree>
    <p:extLst>
      <p:ext uri="{BB962C8B-B14F-4D97-AF65-F5344CB8AC3E}">
        <p14:creationId xmlns:p14="http://schemas.microsoft.com/office/powerpoint/2010/main" val="1368445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021" y="1703226"/>
            <a:ext cx="9957723" cy="7251246"/>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11833007" y="1703226"/>
            <a:ext cx="16920247" cy="36523693"/>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4021" y="8954472"/>
            <a:ext cx="9957723" cy="29272448"/>
          </a:xfrm>
        </p:spPr>
        <p:txBody>
          <a:bodyPr/>
          <a:lstStyle>
            <a:lvl1pPr marL="0" indent="0">
              <a:buNone/>
              <a:defRPr sz="1600"/>
            </a:lvl1pPr>
            <a:lvl2pPr marL="507355" indent="0">
              <a:buNone/>
              <a:defRPr sz="1300"/>
            </a:lvl2pPr>
            <a:lvl3pPr marL="1014710" indent="0">
              <a:buNone/>
              <a:defRPr sz="1100"/>
            </a:lvl3pPr>
            <a:lvl4pPr marL="1522065" indent="0">
              <a:buNone/>
              <a:defRPr sz="1000"/>
            </a:lvl4pPr>
            <a:lvl5pPr marL="2029419" indent="0">
              <a:buNone/>
              <a:defRPr sz="1000"/>
            </a:lvl5pPr>
            <a:lvl6pPr marL="2536774" indent="0">
              <a:buNone/>
              <a:defRPr sz="1000"/>
            </a:lvl6pPr>
            <a:lvl7pPr marL="3044129" indent="0">
              <a:buNone/>
              <a:defRPr sz="1000"/>
            </a:lvl7pPr>
            <a:lvl8pPr marL="3551484" indent="0">
              <a:buNone/>
              <a:defRPr sz="1000"/>
            </a:lvl8pPr>
            <a:lvl9pPr marL="4058839"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B4A6887F-E7C8-6E4E-BB9A-4B0B58D4E7D4}" type="slidenum">
              <a:rPr lang="en-US" altLang="zh-CN"/>
              <a:pPr/>
              <a:t>‹#›</a:t>
            </a:fld>
            <a:endParaRPr lang="en-US" altLang="zh-CN"/>
          </a:p>
        </p:txBody>
      </p:sp>
    </p:spTree>
    <p:extLst>
      <p:ext uri="{BB962C8B-B14F-4D97-AF65-F5344CB8AC3E}">
        <p14:creationId xmlns:p14="http://schemas.microsoft.com/office/powerpoint/2010/main" val="2063058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2925" y="29955967"/>
            <a:ext cx="18160036" cy="3536468"/>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5932925" y="3824364"/>
            <a:ext cx="18160036" cy="25676543"/>
          </a:xfrm>
        </p:spPr>
        <p:txBody>
          <a:bodyPr/>
          <a:lstStyle>
            <a:lvl1pPr marL="0" indent="0">
              <a:buNone/>
              <a:defRPr sz="3600"/>
            </a:lvl1pPr>
            <a:lvl2pPr marL="507355" indent="0">
              <a:buNone/>
              <a:defRPr sz="3100"/>
            </a:lvl2pPr>
            <a:lvl3pPr marL="1014710" indent="0">
              <a:buNone/>
              <a:defRPr sz="2700"/>
            </a:lvl3pPr>
            <a:lvl4pPr marL="1522065" indent="0">
              <a:buNone/>
              <a:defRPr sz="2200"/>
            </a:lvl4pPr>
            <a:lvl5pPr marL="2029419" indent="0">
              <a:buNone/>
              <a:defRPr sz="2200"/>
            </a:lvl5pPr>
            <a:lvl6pPr marL="2536774" indent="0">
              <a:buNone/>
              <a:defRPr sz="2200"/>
            </a:lvl6pPr>
            <a:lvl7pPr marL="3044129" indent="0">
              <a:buNone/>
              <a:defRPr sz="2200"/>
            </a:lvl7pPr>
            <a:lvl8pPr marL="3551484" indent="0">
              <a:buNone/>
              <a:defRPr sz="2200"/>
            </a:lvl8pPr>
            <a:lvl9pPr marL="4058839" indent="0">
              <a:buNone/>
              <a:defRPr sz="2200"/>
            </a:lvl9pPr>
          </a:lstStyle>
          <a:p>
            <a:pPr lvl="0"/>
            <a:endParaRPr lang="en-US" noProof="0" smtClean="0"/>
          </a:p>
        </p:txBody>
      </p:sp>
      <p:sp>
        <p:nvSpPr>
          <p:cNvPr id="4" name="Text Placeholder 3"/>
          <p:cNvSpPr>
            <a:spLocks noGrp="1"/>
          </p:cNvSpPr>
          <p:nvPr>
            <p:ph type="body" sz="half" idx="2"/>
          </p:nvPr>
        </p:nvSpPr>
        <p:spPr>
          <a:xfrm>
            <a:off x="5932925" y="33492435"/>
            <a:ext cx="18160036" cy="5022379"/>
          </a:xfrm>
        </p:spPr>
        <p:txBody>
          <a:bodyPr/>
          <a:lstStyle>
            <a:lvl1pPr marL="0" indent="0">
              <a:buNone/>
              <a:defRPr sz="1600"/>
            </a:lvl1pPr>
            <a:lvl2pPr marL="507355" indent="0">
              <a:buNone/>
              <a:defRPr sz="1300"/>
            </a:lvl2pPr>
            <a:lvl3pPr marL="1014710" indent="0">
              <a:buNone/>
              <a:defRPr sz="1100"/>
            </a:lvl3pPr>
            <a:lvl4pPr marL="1522065" indent="0">
              <a:buNone/>
              <a:defRPr sz="1000"/>
            </a:lvl4pPr>
            <a:lvl5pPr marL="2029419" indent="0">
              <a:buNone/>
              <a:defRPr sz="1000"/>
            </a:lvl5pPr>
            <a:lvl6pPr marL="2536774" indent="0">
              <a:buNone/>
              <a:defRPr sz="1000"/>
            </a:lvl6pPr>
            <a:lvl7pPr marL="3044129" indent="0">
              <a:buNone/>
              <a:defRPr sz="1000"/>
            </a:lvl7pPr>
            <a:lvl8pPr marL="3551484" indent="0">
              <a:buNone/>
              <a:defRPr sz="1000"/>
            </a:lvl8pPr>
            <a:lvl9pPr marL="4058839"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E76659F4-31FC-4B4E-B05B-E3A41872073C}" type="slidenum">
              <a:rPr lang="en-US" altLang="zh-CN"/>
              <a:pPr/>
              <a:t>‹#›</a:t>
            </a:fld>
            <a:endParaRPr lang="en-US" altLang="zh-CN"/>
          </a:p>
        </p:txBody>
      </p:sp>
    </p:spTree>
    <p:extLst>
      <p:ext uri="{BB962C8B-B14F-4D97-AF65-F5344CB8AC3E}">
        <p14:creationId xmlns:p14="http://schemas.microsoft.com/office/powerpoint/2010/main" val="5578669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2888" y="1714500"/>
            <a:ext cx="27241500" cy="713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17479" tIns="208740" rIns="417479" bIns="208740" numCol="1" anchor="ctr" anchorCtr="0" compatLnSpc="1">
            <a:prstTxWarp prst="textNoShape">
              <a:avLst/>
            </a:prstTxWarp>
          </a:bodyPr>
          <a:lstStyle/>
          <a:p>
            <a:pPr lvl="0"/>
            <a:r>
              <a:rPr lang="zh-CN" altLang="en-US"/>
              <a:t>单击此处编辑母版标题样式</a:t>
            </a:r>
            <a:endParaRPr lang="en-US" altLang="zh-CN"/>
          </a:p>
        </p:txBody>
      </p:sp>
      <p:sp>
        <p:nvSpPr>
          <p:cNvPr id="1027" name="Rectangle 3"/>
          <p:cNvSpPr>
            <a:spLocks noGrp="1" noChangeArrowheads="1"/>
          </p:cNvSpPr>
          <p:nvPr>
            <p:ph type="body" idx="1"/>
          </p:nvPr>
        </p:nvSpPr>
        <p:spPr bwMode="auto">
          <a:xfrm>
            <a:off x="1512888" y="9985375"/>
            <a:ext cx="27241500" cy="282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17479" tIns="208740" rIns="417479" bIns="208740" numCol="1" anchor="t" anchorCtr="0" compatLnSpc="1">
            <a:prstTxWarp prst="textNoShape">
              <a:avLst/>
            </a:prstTxWarp>
          </a:bodyPr>
          <a:lstStyle/>
          <a:p>
            <a:pPr lvl="0"/>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en-US" altLang="zh-CN"/>
          </a:p>
        </p:txBody>
      </p:sp>
      <p:sp>
        <p:nvSpPr>
          <p:cNvPr id="1028" name="Rectangle 4"/>
          <p:cNvSpPr>
            <a:spLocks noGrp="1" noChangeArrowheads="1"/>
          </p:cNvSpPr>
          <p:nvPr>
            <p:ph type="dt" sz="half" idx="2"/>
          </p:nvPr>
        </p:nvSpPr>
        <p:spPr bwMode="auto">
          <a:xfrm>
            <a:off x="1512888" y="38971538"/>
            <a:ext cx="7064375" cy="2971800"/>
          </a:xfrm>
          <a:prstGeom prst="rect">
            <a:avLst/>
          </a:prstGeom>
          <a:noFill/>
          <a:ln w="9525">
            <a:noFill/>
            <a:miter lim="800000"/>
            <a:headEnd/>
            <a:tailEnd/>
          </a:ln>
          <a:effectLst/>
        </p:spPr>
        <p:txBody>
          <a:bodyPr vert="horz" wrap="square" lIns="417479" tIns="208740" rIns="417479" bIns="208740" numCol="1" anchor="t" anchorCtr="0" compatLnSpc="1">
            <a:prstTxWarp prst="textNoShape">
              <a:avLst/>
            </a:prstTxWarp>
          </a:bodyPr>
          <a:lstStyle>
            <a:lvl1pPr>
              <a:defRPr sz="6400" smtClean="0"/>
            </a:lvl1pPr>
          </a:lstStyle>
          <a:p>
            <a:pPr>
              <a:defRPr/>
            </a:pPr>
            <a:endParaRPr lang="en-US" altLang="zh-CN"/>
          </a:p>
        </p:txBody>
      </p:sp>
      <p:sp>
        <p:nvSpPr>
          <p:cNvPr id="1029" name="Rectangle 5"/>
          <p:cNvSpPr>
            <a:spLocks noGrp="1" noChangeArrowheads="1"/>
          </p:cNvSpPr>
          <p:nvPr>
            <p:ph type="ftr" sz="quarter" idx="3"/>
          </p:nvPr>
        </p:nvSpPr>
        <p:spPr bwMode="auto">
          <a:xfrm>
            <a:off x="10340975" y="38971538"/>
            <a:ext cx="9585325" cy="2971800"/>
          </a:xfrm>
          <a:prstGeom prst="rect">
            <a:avLst/>
          </a:prstGeom>
          <a:noFill/>
          <a:ln w="9525">
            <a:noFill/>
            <a:miter lim="800000"/>
            <a:headEnd/>
            <a:tailEnd/>
          </a:ln>
          <a:effectLst/>
        </p:spPr>
        <p:txBody>
          <a:bodyPr vert="horz" wrap="square" lIns="417479" tIns="208740" rIns="417479" bIns="208740" numCol="1" anchor="t" anchorCtr="0" compatLnSpc="1">
            <a:prstTxWarp prst="textNoShape">
              <a:avLst/>
            </a:prstTxWarp>
          </a:bodyPr>
          <a:lstStyle>
            <a:lvl1pPr algn="ctr">
              <a:defRPr sz="6400" smtClean="0"/>
            </a:lvl1pPr>
          </a:lstStyle>
          <a:p>
            <a:pPr>
              <a:defRPr/>
            </a:pPr>
            <a:endParaRPr lang="en-US" altLang="zh-CN"/>
          </a:p>
        </p:txBody>
      </p:sp>
      <p:sp>
        <p:nvSpPr>
          <p:cNvPr id="1030" name="Rectangle 6"/>
          <p:cNvSpPr>
            <a:spLocks noGrp="1" noChangeArrowheads="1"/>
          </p:cNvSpPr>
          <p:nvPr>
            <p:ph type="sldNum" sz="quarter" idx="4"/>
          </p:nvPr>
        </p:nvSpPr>
        <p:spPr bwMode="auto">
          <a:xfrm>
            <a:off x="21690013" y="38971538"/>
            <a:ext cx="7064375" cy="2971800"/>
          </a:xfrm>
          <a:prstGeom prst="rect">
            <a:avLst/>
          </a:prstGeom>
          <a:noFill/>
          <a:ln w="9525">
            <a:noFill/>
            <a:miter lim="800000"/>
            <a:headEnd/>
            <a:tailEnd/>
          </a:ln>
          <a:effectLst/>
        </p:spPr>
        <p:txBody>
          <a:bodyPr vert="horz" wrap="square" lIns="417479" tIns="208740" rIns="417479" bIns="208740" numCol="1" anchor="t" anchorCtr="0" compatLnSpc="1">
            <a:prstTxWarp prst="textNoShape">
              <a:avLst/>
            </a:prstTxWarp>
          </a:bodyPr>
          <a:lstStyle>
            <a:lvl1pPr algn="r">
              <a:defRPr sz="6400"/>
            </a:lvl1pPr>
          </a:lstStyle>
          <a:p>
            <a:fld id="{8564EB70-5816-9746-8D0C-8128DDC0A52A}"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3538" rtl="0" eaLnBrk="0" fontAlgn="base" hangingPunct="0">
        <a:spcBef>
          <a:spcPct val="0"/>
        </a:spcBef>
        <a:spcAft>
          <a:spcPct val="0"/>
        </a:spcAft>
        <a:defRPr sz="20100">
          <a:solidFill>
            <a:schemeClr val="tx2"/>
          </a:solidFill>
          <a:latin typeface="+mj-lt"/>
          <a:ea typeface="+mj-ea"/>
          <a:cs typeface="+mj-cs"/>
        </a:defRPr>
      </a:lvl1pPr>
      <a:lvl2pPr algn="ctr" defTabSz="4173538" rtl="0" eaLnBrk="0" fontAlgn="base" hangingPunct="0">
        <a:spcBef>
          <a:spcPct val="0"/>
        </a:spcBef>
        <a:spcAft>
          <a:spcPct val="0"/>
        </a:spcAft>
        <a:defRPr sz="20100">
          <a:solidFill>
            <a:schemeClr val="tx2"/>
          </a:solidFill>
          <a:latin typeface="Arial" pitchFamily="-106" charset="0"/>
          <a:ea typeface="宋体" pitchFamily="-106" charset="-122"/>
          <a:cs typeface="宋体" pitchFamily="-106" charset="-122"/>
        </a:defRPr>
      </a:lvl2pPr>
      <a:lvl3pPr algn="ctr" defTabSz="4173538" rtl="0" eaLnBrk="0" fontAlgn="base" hangingPunct="0">
        <a:spcBef>
          <a:spcPct val="0"/>
        </a:spcBef>
        <a:spcAft>
          <a:spcPct val="0"/>
        </a:spcAft>
        <a:defRPr sz="20100">
          <a:solidFill>
            <a:schemeClr val="tx2"/>
          </a:solidFill>
          <a:latin typeface="Arial" pitchFamily="-106" charset="0"/>
          <a:ea typeface="宋体" pitchFamily="-106" charset="-122"/>
          <a:cs typeface="宋体" pitchFamily="-106" charset="-122"/>
        </a:defRPr>
      </a:lvl3pPr>
      <a:lvl4pPr algn="ctr" defTabSz="4173538" rtl="0" eaLnBrk="0" fontAlgn="base" hangingPunct="0">
        <a:spcBef>
          <a:spcPct val="0"/>
        </a:spcBef>
        <a:spcAft>
          <a:spcPct val="0"/>
        </a:spcAft>
        <a:defRPr sz="20100">
          <a:solidFill>
            <a:schemeClr val="tx2"/>
          </a:solidFill>
          <a:latin typeface="Arial" pitchFamily="-106" charset="0"/>
          <a:ea typeface="宋体" pitchFamily="-106" charset="-122"/>
          <a:cs typeface="宋体" pitchFamily="-106" charset="-122"/>
        </a:defRPr>
      </a:lvl4pPr>
      <a:lvl5pPr algn="ctr" defTabSz="4173538" rtl="0" eaLnBrk="0" fontAlgn="base" hangingPunct="0">
        <a:spcBef>
          <a:spcPct val="0"/>
        </a:spcBef>
        <a:spcAft>
          <a:spcPct val="0"/>
        </a:spcAft>
        <a:defRPr sz="20100">
          <a:solidFill>
            <a:schemeClr val="tx2"/>
          </a:solidFill>
          <a:latin typeface="Arial" pitchFamily="-106" charset="0"/>
          <a:ea typeface="宋体" pitchFamily="-106" charset="-122"/>
          <a:cs typeface="宋体" pitchFamily="-106" charset="-122"/>
        </a:defRPr>
      </a:lvl5pPr>
      <a:lvl6pPr marL="507355" algn="ctr" defTabSz="4175108" rtl="0" fontAlgn="base">
        <a:spcBef>
          <a:spcPct val="0"/>
        </a:spcBef>
        <a:spcAft>
          <a:spcPct val="0"/>
        </a:spcAft>
        <a:defRPr sz="20100">
          <a:solidFill>
            <a:schemeClr val="tx2"/>
          </a:solidFill>
          <a:latin typeface="Arial" pitchFamily="-106" charset="0"/>
          <a:ea typeface="宋体" pitchFamily="-106" charset="-122"/>
          <a:cs typeface="宋体" pitchFamily="-106" charset="-122"/>
        </a:defRPr>
      </a:lvl6pPr>
      <a:lvl7pPr marL="1014710" algn="ctr" defTabSz="4175108" rtl="0" fontAlgn="base">
        <a:spcBef>
          <a:spcPct val="0"/>
        </a:spcBef>
        <a:spcAft>
          <a:spcPct val="0"/>
        </a:spcAft>
        <a:defRPr sz="20100">
          <a:solidFill>
            <a:schemeClr val="tx2"/>
          </a:solidFill>
          <a:latin typeface="Arial" pitchFamily="-106" charset="0"/>
          <a:ea typeface="宋体" pitchFamily="-106" charset="-122"/>
          <a:cs typeface="宋体" pitchFamily="-106" charset="-122"/>
        </a:defRPr>
      </a:lvl7pPr>
      <a:lvl8pPr marL="1522065" algn="ctr" defTabSz="4175108" rtl="0" fontAlgn="base">
        <a:spcBef>
          <a:spcPct val="0"/>
        </a:spcBef>
        <a:spcAft>
          <a:spcPct val="0"/>
        </a:spcAft>
        <a:defRPr sz="20100">
          <a:solidFill>
            <a:schemeClr val="tx2"/>
          </a:solidFill>
          <a:latin typeface="Arial" pitchFamily="-106" charset="0"/>
          <a:ea typeface="宋体" pitchFamily="-106" charset="-122"/>
          <a:cs typeface="宋体" pitchFamily="-106" charset="-122"/>
        </a:defRPr>
      </a:lvl8pPr>
      <a:lvl9pPr marL="2029419" algn="ctr" defTabSz="4175108" rtl="0" fontAlgn="base">
        <a:spcBef>
          <a:spcPct val="0"/>
        </a:spcBef>
        <a:spcAft>
          <a:spcPct val="0"/>
        </a:spcAft>
        <a:defRPr sz="20100">
          <a:solidFill>
            <a:schemeClr val="tx2"/>
          </a:solidFill>
          <a:latin typeface="Arial" pitchFamily="-106" charset="0"/>
          <a:ea typeface="宋体" pitchFamily="-106" charset="-122"/>
          <a:cs typeface="宋体" pitchFamily="-106" charset="-122"/>
        </a:defRPr>
      </a:lvl9pPr>
    </p:titleStyle>
    <p:bodyStyle>
      <a:lvl1pPr marL="1565275" indent="-1565275" algn="l" defTabSz="4173538" rtl="0" eaLnBrk="0" fontAlgn="base" hangingPunct="0">
        <a:spcBef>
          <a:spcPct val="20000"/>
        </a:spcBef>
        <a:spcAft>
          <a:spcPct val="0"/>
        </a:spcAft>
        <a:buChar char="•"/>
        <a:defRPr sz="14600">
          <a:solidFill>
            <a:schemeClr val="tx1"/>
          </a:solidFill>
          <a:latin typeface="+mn-lt"/>
          <a:ea typeface="+mn-ea"/>
          <a:cs typeface="+mn-cs"/>
        </a:defRPr>
      </a:lvl1pPr>
      <a:lvl2pPr marL="3390900" indent="-1303338" algn="l" defTabSz="4173538" rtl="0" eaLnBrk="0" fontAlgn="base" hangingPunct="0">
        <a:spcBef>
          <a:spcPct val="20000"/>
        </a:spcBef>
        <a:spcAft>
          <a:spcPct val="0"/>
        </a:spcAft>
        <a:buChar char="–"/>
        <a:defRPr sz="12900">
          <a:solidFill>
            <a:schemeClr val="tx1"/>
          </a:solidFill>
          <a:latin typeface="+mn-lt"/>
          <a:ea typeface="+mn-ea"/>
          <a:cs typeface="+mn-cs"/>
        </a:defRPr>
      </a:lvl2pPr>
      <a:lvl3pPr marL="5219700" indent="-1044575" algn="l" defTabSz="4173538" rtl="0" eaLnBrk="0" fontAlgn="base" hangingPunct="0">
        <a:spcBef>
          <a:spcPct val="20000"/>
        </a:spcBef>
        <a:spcAft>
          <a:spcPct val="0"/>
        </a:spcAft>
        <a:buChar char="•"/>
        <a:defRPr sz="11000">
          <a:solidFill>
            <a:schemeClr val="tx1"/>
          </a:solidFill>
          <a:latin typeface="+mn-lt"/>
          <a:ea typeface="+mn-ea"/>
          <a:cs typeface="+mn-cs"/>
        </a:defRPr>
      </a:lvl3pPr>
      <a:lvl4pPr marL="7307263" indent="-1044575" algn="l" defTabSz="4173538" rtl="0" eaLnBrk="0" fontAlgn="base" hangingPunct="0">
        <a:spcBef>
          <a:spcPct val="20000"/>
        </a:spcBef>
        <a:spcAft>
          <a:spcPct val="0"/>
        </a:spcAft>
        <a:buChar char="–"/>
        <a:defRPr sz="9200">
          <a:solidFill>
            <a:schemeClr val="tx1"/>
          </a:solidFill>
          <a:latin typeface="+mn-lt"/>
          <a:ea typeface="+mn-ea"/>
          <a:cs typeface="+mn-cs"/>
        </a:defRPr>
      </a:lvl4pPr>
      <a:lvl5pPr marL="9391650" indent="-1041400" algn="l" defTabSz="4173538" rtl="0" eaLnBrk="0" fontAlgn="base" hangingPunct="0">
        <a:spcBef>
          <a:spcPct val="20000"/>
        </a:spcBef>
        <a:spcAft>
          <a:spcPct val="0"/>
        </a:spcAft>
        <a:buChar char="»"/>
        <a:defRPr sz="9200">
          <a:solidFill>
            <a:schemeClr val="tx1"/>
          </a:solidFill>
          <a:latin typeface="+mn-lt"/>
          <a:ea typeface="+mn-ea"/>
          <a:cs typeface="+mn-cs"/>
        </a:defRPr>
      </a:lvl5pPr>
      <a:lvl6pPr marL="9900466" indent="-1042896" algn="l" defTabSz="4175108" rtl="0" fontAlgn="base">
        <a:spcBef>
          <a:spcPct val="20000"/>
        </a:spcBef>
        <a:spcAft>
          <a:spcPct val="0"/>
        </a:spcAft>
        <a:buChar char="»"/>
        <a:defRPr sz="9200">
          <a:solidFill>
            <a:schemeClr val="tx1"/>
          </a:solidFill>
          <a:latin typeface="+mn-lt"/>
          <a:ea typeface="+mn-ea"/>
          <a:cs typeface="+mn-cs"/>
        </a:defRPr>
      </a:lvl6pPr>
      <a:lvl7pPr marL="10407821" indent="-1042896" algn="l" defTabSz="4175108" rtl="0" fontAlgn="base">
        <a:spcBef>
          <a:spcPct val="20000"/>
        </a:spcBef>
        <a:spcAft>
          <a:spcPct val="0"/>
        </a:spcAft>
        <a:buChar char="»"/>
        <a:defRPr sz="9200">
          <a:solidFill>
            <a:schemeClr val="tx1"/>
          </a:solidFill>
          <a:latin typeface="+mn-lt"/>
          <a:ea typeface="+mn-ea"/>
          <a:cs typeface="+mn-cs"/>
        </a:defRPr>
      </a:lvl7pPr>
      <a:lvl8pPr marL="10915176" indent="-1042896" algn="l" defTabSz="4175108" rtl="0" fontAlgn="base">
        <a:spcBef>
          <a:spcPct val="20000"/>
        </a:spcBef>
        <a:spcAft>
          <a:spcPct val="0"/>
        </a:spcAft>
        <a:buChar char="»"/>
        <a:defRPr sz="9200">
          <a:solidFill>
            <a:schemeClr val="tx1"/>
          </a:solidFill>
          <a:latin typeface="+mn-lt"/>
          <a:ea typeface="+mn-ea"/>
          <a:cs typeface="+mn-cs"/>
        </a:defRPr>
      </a:lvl8pPr>
      <a:lvl9pPr marL="11422530" indent="-1042896" algn="l" defTabSz="4175108" rtl="0" fontAlgn="base">
        <a:spcBef>
          <a:spcPct val="20000"/>
        </a:spcBef>
        <a:spcAft>
          <a:spcPct val="0"/>
        </a:spcAft>
        <a:buChar char="»"/>
        <a:defRPr sz="9200">
          <a:solidFill>
            <a:schemeClr val="tx1"/>
          </a:solidFill>
          <a:latin typeface="+mn-lt"/>
          <a:ea typeface="+mn-ea"/>
          <a:cs typeface="+mn-cs"/>
        </a:defRPr>
      </a:lvl9pPr>
    </p:bodyStyle>
    <p:otherStyle>
      <a:defPPr>
        <a:defRPr lang="en-US"/>
      </a:defPPr>
      <a:lvl1pPr marL="0" algn="l" defTabSz="507355" rtl="0" eaLnBrk="1" latinLnBrk="0" hangingPunct="1">
        <a:defRPr sz="2000" kern="1200">
          <a:solidFill>
            <a:schemeClr val="tx1"/>
          </a:solidFill>
          <a:latin typeface="+mn-lt"/>
          <a:ea typeface="+mn-ea"/>
          <a:cs typeface="+mn-cs"/>
        </a:defRPr>
      </a:lvl1pPr>
      <a:lvl2pPr marL="507355" algn="l" defTabSz="507355" rtl="0" eaLnBrk="1" latinLnBrk="0" hangingPunct="1">
        <a:defRPr sz="2000" kern="1200">
          <a:solidFill>
            <a:schemeClr val="tx1"/>
          </a:solidFill>
          <a:latin typeface="+mn-lt"/>
          <a:ea typeface="+mn-ea"/>
          <a:cs typeface="+mn-cs"/>
        </a:defRPr>
      </a:lvl2pPr>
      <a:lvl3pPr marL="1014710" algn="l" defTabSz="507355" rtl="0" eaLnBrk="1" latinLnBrk="0" hangingPunct="1">
        <a:defRPr sz="2000" kern="1200">
          <a:solidFill>
            <a:schemeClr val="tx1"/>
          </a:solidFill>
          <a:latin typeface="+mn-lt"/>
          <a:ea typeface="+mn-ea"/>
          <a:cs typeface="+mn-cs"/>
        </a:defRPr>
      </a:lvl3pPr>
      <a:lvl4pPr marL="1522065" algn="l" defTabSz="507355" rtl="0" eaLnBrk="1" latinLnBrk="0" hangingPunct="1">
        <a:defRPr sz="2000" kern="1200">
          <a:solidFill>
            <a:schemeClr val="tx1"/>
          </a:solidFill>
          <a:latin typeface="+mn-lt"/>
          <a:ea typeface="+mn-ea"/>
          <a:cs typeface="+mn-cs"/>
        </a:defRPr>
      </a:lvl4pPr>
      <a:lvl5pPr marL="2029419" algn="l" defTabSz="507355" rtl="0" eaLnBrk="1" latinLnBrk="0" hangingPunct="1">
        <a:defRPr sz="2000" kern="1200">
          <a:solidFill>
            <a:schemeClr val="tx1"/>
          </a:solidFill>
          <a:latin typeface="+mn-lt"/>
          <a:ea typeface="+mn-ea"/>
          <a:cs typeface="+mn-cs"/>
        </a:defRPr>
      </a:lvl5pPr>
      <a:lvl6pPr marL="2536774" algn="l" defTabSz="507355" rtl="0" eaLnBrk="1" latinLnBrk="0" hangingPunct="1">
        <a:defRPr sz="2000" kern="1200">
          <a:solidFill>
            <a:schemeClr val="tx1"/>
          </a:solidFill>
          <a:latin typeface="+mn-lt"/>
          <a:ea typeface="+mn-ea"/>
          <a:cs typeface="+mn-cs"/>
        </a:defRPr>
      </a:lvl6pPr>
      <a:lvl7pPr marL="3044129" algn="l" defTabSz="507355" rtl="0" eaLnBrk="1" latinLnBrk="0" hangingPunct="1">
        <a:defRPr sz="2000" kern="1200">
          <a:solidFill>
            <a:schemeClr val="tx1"/>
          </a:solidFill>
          <a:latin typeface="+mn-lt"/>
          <a:ea typeface="+mn-ea"/>
          <a:cs typeface="+mn-cs"/>
        </a:defRPr>
      </a:lvl7pPr>
      <a:lvl8pPr marL="3551484" algn="l" defTabSz="507355" rtl="0" eaLnBrk="1" latinLnBrk="0" hangingPunct="1">
        <a:defRPr sz="2000" kern="1200">
          <a:solidFill>
            <a:schemeClr val="tx1"/>
          </a:solidFill>
          <a:latin typeface="+mn-lt"/>
          <a:ea typeface="+mn-ea"/>
          <a:cs typeface="+mn-cs"/>
        </a:defRPr>
      </a:lvl8pPr>
      <a:lvl9pPr marL="4058839" algn="l" defTabSz="50735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6" Type="http://schemas.openxmlformats.org/officeDocument/2006/relationships/image" Target="../media/image33.png"/><Relationship Id="rId47" Type="http://schemas.openxmlformats.org/officeDocument/2006/relationships/image" Target="../media/image34.png"/><Relationship Id="rId48" Type="http://schemas.openxmlformats.org/officeDocument/2006/relationships/image" Target="../media/image35.png"/><Relationship Id="rId20" Type="http://schemas.openxmlformats.org/officeDocument/2006/relationships/image" Target="../media/image14.emf"/><Relationship Id="rId21" Type="http://schemas.openxmlformats.org/officeDocument/2006/relationships/image" Target="../media/image15.emf"/><Relationship Id="rId22" Type="http://schemas.openxmlformats.org/officeDocument/2006/relationships/image" Target="../media/image18.png"/><Relationship Id="rId23" Type="http://schemas.openxmlformats.org/officeDocument/2006/relationships/image" Target="../media/image16.emf"/><Relationship Id="rId24" Type="http://schemas.openxmlformats.org/officeDocument/2006/relationships/image" Target="../media/image22.png"/><Relationship Id="rId25" Type="http://schemas.openxmlformats.org/officeDocument/2006/relationships/image" Target="../media/image17.emf"/><Relationship Id="rId26" Type="http://schemas.openxmlformats.org/officeDocument/2006/relationships/image" Target="../media/image18.emf"/><Relationship Id="rId27" Type="http://schemas.openxmlformats.org/officeDocument/2006/relationships/image" Target="../media/image19.emf"/><Relationship Id="rId28" Type="http://schemas.openxmlformats.org/officeDocument/2006/relationships/image" Target="../media/image20.emf"/><Relationship Id="rId29" Type="http://schemas.openxmlformats.org/officeDocument/2006/relationships/image" Target="../media/image21.em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emf"/><Relationship Id="rId30" Type="http://schemas.openxmlformats.org/officeDocument/2006/relationships/image" Target="../media/image22.emf"/><Relationship Id="rId31" Type="http://schemas.openxmlformats.org/officeDocument/2006/relationships/image" Target="../media/image23.emf"/><Relationship Id="rId32" Type="http://schemas.openxmlformats.org/officeDocument/2006/relationships/image" Target="../media/image24.emf"/><Relationship Id="rId9" Type="http://schemas.openxmlformats.org/officeDocument/2006/relationships/image" Target="../media/image6.jpe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33" Type="http://schemas.openxmlformats.org/officeDocument/2006/relationships/image" Target="../media/image25.png"/><Relationship Id="rId34" Type="http://schemas.openxmlformats.org/officeDocument/2006/relationships/image" Target="../media/image25.emf"/><Relationship Id="rId35" Type="http://schemas.openxmlformats.org/officeDocument/2006/relationships/image" Target="../media/image26.png"/><Relationship Id="rId38" Type="http://schemas.openxmlformats.org/officeDocument/2006/relationships/image" Target="../media/image36.png"/><Relationship Id="rId10" Type="http://schemas.openxmlformats.org/officeDocument/2006/relationships/image" Target="../media/image8.png"/><Relationship Id="rId11" Type="http://schemas.openxmlformats.org/officeDocument/2006/relationships/image" Target="../media/image7.png"/><Relationship Id="rId12" Type="http://schemas.openxmlformats.org/officeDocument/2006/relationships/image" Target="../media/image9.png"/><Relationship Id="rId13" Type="http://schemas.openxmlformats.org/officeDocument/2006/relationships/image" Target="../media/image8.jpeg"/><Relationship Id="rId14" Type="http://schemas.openxmlformats.org/officeDocument/2006/relationships/image" Target="../media/image10.png"/><Relationship Id="rId15" Type="http://schemas.openxmlformats.org/officeDocument/2006/relationships/image" Target="../media/image110.png"/><Relationship Id="rId16" Type="http://schemas.openxmlformats.org/officeDocument/2006/relationships/image" Target="../media/image11.emf"/><Relationship Id="rId17" Type="http://schemas.openxmlformats.org/officeDocument/2006/relationships/image" Target="../media/image12.emf"/><Relationship Id="rId18" Type="http://schemas.openxmlformats.org/officeDocument/2006/relationships/image" Target="../media/image13.emf"/><Relationship Id="rId19" Type="http://schemas.openxmlformats.org/officeDocument/2006/relationships/image" Target="../media/image17.png"/><Relationship Id="rId39" Type="http://schemas.openxmlformats.org/officeDocument/2006/relationships/image" Target="../media/image29.png"/><Relationship Id="rId40" Type="http://schemas.openxmlformats.org/officeDocument/2006/relationships/image" Target="../media/image26.emf"/><Relationship Id="rId41" Type="http://schemas.openxmlformats.org/officeDocument/2006/relationships/image" Target="../media/image27.gif"/><Relationship Id="rId42" Type="http://schemas.openxmlformats.org/officeDocument/2006/relationships/image" Target="../media/image28.emf"/><Relationship Id="rId43" Type="http://schemas.openxmlformats.org/officeDocument/2006/relationships/image" Target="../media/image29.emf"/><Relationship Id="rId44" Type="http://schemas.openxmlformats.org/officeDocument/2006/relationships/image" Target="../media/image30.emf"/><Relationship Id="rId45"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53" name="AutoShape 5"/>
              <p:cNvSpPr>
                <a:spLocks noChangeArrowheads="1"/>
              </p:cNvSpPr>
              <p:nvPr/>
            </p:nvSpPr>
            <p:spPr bwMode="auto">
              <a:xfrm>
                <a:off x="4806950" y="459445"/>
                <a:ext cx="19234150" cy="3902350"/>
              </a:xfrm>
              <a:prstGeom prst="roundRect">
                <a:avLst>
                  <a:gd name="adj" fmla="val 16667"/>
                </a:avLst>
              </a:prstGeom>
              <a:solidFill>
                <a:schemeClr val="accent1"/>
              </a:solidFill>
              <a:ln w="9525">
                <a:solidFill>
                  <a:schemeClr val="tx1"/>
                </a:solidFill>
                <a:round/>
                <a:headEnd/>
                <a:tailEnd/>
              </a:ln>
              <a:effectLst/>
            </p:spPr>
            <p:txBody>
              <a:bodyPr lIns="80903" tIns="40452" rIns="80903" bIns="40452" anchor="ctr">
                <a:spAutoFit/>
              </a:bodyPr>
              <a:lstStyle/>
              <a:p>
                <a:pPr algn="ctr" defTabSz="808597">
                  <a:spcBef>
                    <a:spcPct val="50000"/>
                  </a:spcBef>
                  <a:defRPr/>
                </a:pPr>
                <a:r>
                  <a:rPr lang="en-US" altLang="zh-CN" sz="7300" b="1" dirty="0" smtClean="0">
                    <a:solidFill>
                      <a:schemeClr val="accent2"/>
                    </a:solidFill>
                    <a:effectLst>
                      <a:outerShdw blurRad="38100" dist="38100" dir="2700000" algn="tl">
                        <a:srgbClr val="000000"/>
                      </a:outerShdw>
                    </a:effectLst>
                    <a:latin typeface="Times New Roman" charset="0"/>
                  </a:rPr>
                  <a:t>Beam</a:t>
                </a:r>
                <a:r>
                  <a:rPr lang="zh-CN" altLang="en-US" sz="7300" b="1" dirty="0" smtClean="0">
                    <a:solidFill>
                      <a:schemeClr val="accent2"/>
                    </a:solidFill>
                    <a:effectLst>
                      <a:outerShdw blurRad="38100" dist="38100" dir="2700000" algn="tl">
                        <a:srgbClr val="000000"/>
                      </a:outerShdw>
                    </a:effectLst>
                    <a:latin typeface="Times New Roman" charset="0"/>
                  </a:rPr>
                  <a:t> </a:t>
                </a:r>
                <a:r>
                  <a:rPr lang="en-US" altLang="zh-CN" sz="7300" b="1" dirty="0" smtClean="0">
                    <a:solidFill>
                      <a:schemeClr val="accent2"/>
                    </a:solidFill>
                    <a:effectLst>
                      <a:outerShdw blurRad="38100" dist="38100" dir="2700000" algn="tl">
                        <a:srgbClr val="000000"/>
                      </a:outerShdw>
                    </a:effectLst>
                    <a:latin typeface="Times New Roman" charset="0"/>
                  </a:rPr>
                  <a:t>energy</a:t>
                </a:r>
                <a:r>
                  <a:rPr lang="zh-CN" altLang="en-US" sz="7300" b="1" dirty="0" smtClean="0">
                    <a:solidFill>
                      <a:schemeClr val="accent2"/>
                    </a:solidFill>
                    <a:effectLst>
                      <a:outerShdw blurRad="38100" dist="38100" dir="2700000" algn="tl">
                        <a:srgbClr val="000000"/>
                      </a:outerShdw>
                    </a:effectLst>
                    <a:latin typeface="Times New Roman" charset="0"/>
                  </a:rPr>
                  <a:t> </a:t>
                </a:r>
                <a:r>
                  <a:rPr lang="en-US" altLang="zh-CN" sz="7300" b="1" dirty="0" smtClean="0">
                    <a:solidFill>
                      <a:schemeClr val="accent2"/>
                    </a:solidFill>
                    <a:effectLst>
                      <a:outerShdw blurRad="38100" dist="38100" dir="2700000" algn="tl">
                        <a:srgbClr val="000000"/>
                      </a:outerShdw>
                    </a:effectLst>
                    <a:latin typeface="Times New Roman" charset="0"/>
                  </a:rPr>
                  <a:t>dependence</a:t>
                </a:r>
                <a:r>
                  <a:rPr lang="zh-CN" altLang="en-US" sz="7300" b="1" dirty="0" smtClean="0">
                    <a:solidFill>
                      <a:schemeClr val="accent2"/>
                    </a:solidFill>
                    <a:effectLst>
                      <a:outerShdw blurRad="38100" dist="38100" dir="2700000" algn="tl">
                        <a:srgbClr val="000000"/>
                      </a:outerShdw>
                    </a:effectLst>
                    <a:latin typeface="Times New Roman" charset="0"/>
                  </a:rPr>
                  <a:t> </a:t>
                </a:r>
                <a:r>
                  <a:rPr lang="en-US" altLang="zh-CN" sz="7300" b="1" dirty="0" smtClean="0">
                    <a:solidFill>
                      <a:schemeClr val="accent2"/>
                    </a:solidFill>
                    <a:effectLst>
                      <a:outerShdw blurRad="38100" dist="38100" dir="2700000" algn="tl">
                        <a:srgbClr val="000000"/>
                      </a:outerShdw>
                    </a:effectLst>
                    <a:latin typeface="Times New Roman" charset="0"/>
                  </a:rPr>
                  <a:t>of</a:t>
                </a:r>
                <a:r>
                  <a:rPr lang="zh-CN" altLang="en-US" sz="7300" b="1" dirty="0" smtClean="0">
                    <a:solidFill>
                      <a:schemeClr val="accent2"/>
                    </a:solidFill>
                    <a:effectLst>
                      <a:outerShdw blurRad="38100" dist="38100" dir="2700000" algn="tl">
                        <a:srgbClr val="000000"/>
                      </a:outerShdw>
                    </a:effectLst>
                    <a:latin typeface="Times New Roman" charset="0"/>
                  </a:rPr>
                  <a:t> </a:t>
                </a:r>
                <a14:m>
                  <m:oMath xmlns:m="http://schemas.openxmlformats.org/officeDocument/2006/math">
                    <m:r>
                      <a:rPr lang="en-US" altLang="zh-CN" sz="7300" b="1" i="1" smtClean="0">
                        <a:solidFill>
                          <a:schemeClr val="accent2"/>
                        </a:solidFill>
                        <a:effectLst>
                          <a:outerShdw blurRad="38100" dist="38100" dir="2700000" algn="tl">
                            <a:srgbClr val="000000"/>
                          </a:outerShdw>
                        </a:effectLst>
                        <a:latin typeface="Cambria Math" charset="0"/>
                      </a:rPr>
                      <m:t>𝒅</m:t>
                    </m:r>
                  </m:oMath>
                </a14:m>
                <a:r>
                  <a:rPr lang="zh-CN" altLang="en-US" sz="7300" b="1" dirty="0" smtClean="0">
                    <a:solidFill>
                      <a:schemeClr val="accent2"/>
                    </a:solidFill>
                    <a:effectLst>
                      <a:outerShdw blurRad="38100" dist="38100" dir="2700000" algn="tl">
                        <a:srgbClr val="000000"/>
                      </a:outerShdw>
                    </a:effectLst>
                    <a:latin typeface="Times New Roman" charset="0"/>
                  </a:rPr>
                  <a:t> </a:t>
                </a:r>
                <a:r>
                  <a:rPr lang="en-US" altLang="zh-CN" sz="7300" b="1" dirty="0" smtClean="0">
                    <a:solidFill>
                      <a:schemeClr val="accent2"/>
                    </a:solidFill>
                    <a:effectLst>
                      <a:outerShdw blurRad="38100" dist="38100" dir="2700000" algn="tl">
                        <a:srgbClr val="000000"/>
                      </a:outerShdw>
                    </a:effectLst>
                    <a:latin typeface="Times New Roman" charset="0"/>
                  </a:rPr>
                  <a:t>and</a:t>
                </a:r>
                <a:r>
                  <a:rPr lang="zh-CN" altLang="en-US" sz="7300" b="1" dirty="0" smtClean="0">
                    <a:solidFill>
                      <a:schemeClr val="accent2"/>
                    </a:solidFill>
                    <a:effectLst>
                      <a:outerShdw blurRad="38100" dist="38100" dir="2700000" algn="tl">
                        <a:srgbClr val="000000"/>
                      </a:outerShdw>
                    </a:effectLst>
                    <a:latin typeface="Times New Roman" charset="0"/>
                  </a:rPr>
                  <a:t> </a:t>
                </a:r>
                <a14:m>
                  <m:oMath xmlns:m="http://schemas.openxmlformats.org/officeDocument/2006/math">
                    <m:bar>
                      <m:barPr>
                        <m:pos m:val="top"/>
                        <m:ctrlPr>
                          <a:rPr lang="en-US" altLang="zh-CN" sz="7300" b="1" i="1" smtClean="0">
                            <a:solidFill>
                              <a:schemeClr val="accent2"/>
                            </a:solidFill>
                            <a:effectLst>
                              <a:outerShdw blurRad="38100" dist="38100" dir="2700000" algn="tl">
                                <a:srgbClr val="000000"/>
                              </a:outerShdw>
                            </a:effectLst>
                            <a:latin typeface="Cambria Math" charset="0"/>
                          </a:rPr>
                        </m:ctrlPr>
                      </m:barPr>
                      <m:e>
                        <m:r>
                          <a:rPr lang="en-US" altLang="zh-CN" sz="7300" b="1" i="1" smtClean="0">
                            <a:solidFill>
                              <a:schemeClr val="accent2"/>
                            </a:solidFill>
                            <a:effectLst>
                              <a:outerShdw blurRad="38100" dist="38100" dir="2700000" algn="tl">
                                <a:srgbClr val="000000"/>
                              </a:outerShdw>
                            </a:effectLst>
                            <a:latin typeface="Cambria Math" charset="0"/>
                          </a:rPr>
                          <m:t>𝒅</m:t>
                        </m:r>
                      </m:e>
                    </m:bar>
                  </m:oMath>
                </a14:m>
                <a:r>
                  <a:rPr lang="zh-CN" altLang="en-US" sz="7300" b="1" dirty="0" smtClean="0">
                    <a:solidFill>
                      <a:schemeClr val="accent2"/>
                    </a:solidFill>
                    <a:effectLst>
                      <a:outerShdw blurRad="38100" dist="38100" dir="2700000" algn="tl">
                        <a:srgbClr val="000000"/>
                      </a:outerShdw>
                    </a:effectLst>
                    <a:latin typeface="Times New Roman" charset="0"/>
                  </a:rPr>
                  <a:t> </a:t>
                </a:r>
                <a:r>
                  <a:rPr lang="en-US" altLang="zh-CN" sz="7300" b="1" dirty="0" smtClean="0">
                    <a:solidFill>
                      <a:schemeClr val="accent2"/>
                    </a:solidFill>
                    <a:effectLst>
                      <a:outerShdw blurRad="38100" dist="38100" dir="2700000" algn="tl">
                        <a:srgbClr val="000000"/>
                      </a:outerShdw>
                    </a:effectLst>
                    <a:latin typeface="Times New Roman" charset="0"/>
                  </a:rPr>
                  <a:t>production</a:t>
                </a:r>
                <a:r>
                  <a:rPr lang="zh-CN" altLang="en-US" sz="7300" b="1" dirty="0" smtClean="0">
                    <a:solidFill>
                      <a:schemeClr val="accent2"/>
                    </a:solidFill>
                    <a:effectLst>
                      <a:outerShdw blurRad="38100" dist="38100" dir="2700000" algn="tl">
                        <a:srgbClr val="000000"/>
                      </a:outerShdw>
                    </a:effectLst>
                    <a:latin typeface="Times New Roman" charset="0"/>
                  </a:rPr>
                  <a:t> </a:t>
                </a:r>
                <a:r>
                  <a:rPr lang="en-US" altLang="zh-CN" sz="7300" b="1" dirty="0" smtClean="0">
                    <a:solidFill>
                      <a:schemeClr val="accent2"/>
                    </a:solidFill>
                    <a:effectLst>
                      <a:outerShdw blurRad="38100" dist="38100" dir="2700000" algn="tl">
                        <a:srgbClr val="000000"/>
                      </a:outerShdw>
                    </a:effectLst>
                    <a:latin typeface="Times New Roman" charset="0"/>
                  </a:rPr>
                  <a:t>in</a:t>
                </a:r>
                <a:r>
                  <a:rPr lang="zh-CN" altLang="en-US" sz="7300" b="1" dirty="0" smtClean="0">
                    <a:solidFill>
                      <a:schemeClr val="accent2"/>
                    </a:solidFill>
                    <a:effectLst>
                      <a:outerShdw blurRad="38100" dist="38100" dir="2700000" algn="tl">
                        <a:srgbClr val="000000"/>
                      </a:outerShdw>
                    </a:effectLst>
                    <a:latin typeface="Times New Roman" charset="0"/>
                  </a:rPr>
                  <a:t> </a:t>
                </a:r>
                <a:r>
                  <a:rPr lang="en-US" altLang="zh-CN" sz="7300" b="1" dirty="0" smtClean="0">
                    <a:solidFill>
                      <a:schemeClr val="accent2"/>
                    </a:solidFill>
                    <a:effectLst>
                      <a:outerShdw blurRad="38100" dist="38100" dir="2700000" algn="tl">
                        <a:srgbClr val="000000"/>
                      </a:outerShdw>
                    </a:effectLst>
                    <a:latin typeface="Times New Roman" charset="0"/>
                  </a:rPr>
                  <a:t>Au</a:t>
                </a:r>
                <a:r>
                  <a:rPr lang="zh-CN" altLang="en-US" sz="7300" b="1" dirty="0" smtClean="0">
                    <a:solidFill>
                      <a:schemeClr val="accent2"/>
                    </a:solidFill>
                    <a:effectLst>
                      <a:outerShdw blurRad="38100" dist="38100" dir="2700000" algn="tl">
                        <a:srgbClr val="000000"/>
                      </a:outerShdw>
                    </a:effectLst>
                    <a:latin typeface="Times New Roman" charset="0"/>
                  </a:rPr>
                  <a:t> </a:t>
                </a:r>
                <a:r>
                  <a:rPr lang="en-US" altLang="zh-CN" sz="7300" b="1" dirty="0" smtClean="0">
                    <a:solidFill>
                      <a:schemeClr val="accent2"/>
                    </a:solidFill>
                    <a:effectLst>
                      <a:outerShdw blurRad="38100" dist="38100" dir="2700000" algn="tl">
                        <a:srgbClr val="000000"/>
                      </a:outerShdw>
                    </a:effectLst>
                    <a:latin typeface="Times New Roman" charset="0"/>
                  </a:rPr>
                  <a:t>+</a:t>
                </a:r>
                <a:r>
                  <a:rPr lang="zh-CN" altLang="en-US" sz="7300" b="1" dirty="0" smtClean="0">
                    <a:solidFill>
                      <a:schemeClr val="accent2"/>
                    </a:solidFill>
                    <a:effectLst>
                      <a:outerShdw blurRad="38100" dist="38100" dir="2700000" algn="tl">
                        <a:srgbClr val="000000"/>
                      </a:outerShdw>
                    </a:effectLst>
                    <a:latin typeface="Times New Roman" charset="0"/>
                  </a:rPr>
                  <a:t> </a:t>
                </a:r>
                <a:r>
                  <a:rPr lang="en-US" altLang="zh-CN" sz="7300" b="1" dirty="0" smtClean="0">
                    <a:solidFill>
                      <a:schemeClr val="accent2"/>
                    </a:solidFill>
                    <a:effectLst>
                      <a:outerShdw blurRad="38100" dist="38100" dir="2700000" algn="tl">
                        <a:srgbClr val="000000"/>
                      </a:outerShdw>
                    </a:effectLst>
                    <a:latin typeface="Times New Roman" charset="0"/>
                  </a:rPr>
                  <a:t>Au</a:t>
                </a:r>
                <a:r>
                  <a:rPr lang="zh-CN" altLang="en-US" sz="7300" b="1" dirty="0" smtClean="0">
                    <a:solidFill>
                      <a:schemeClr val="accent2"/>
                    </a:solidFill>
                    <a:effectLst>
                      <a:outerShdw blurRad="38100" dist="38100" dir="2700000" algn="tl">
                        <a:srgbClr val="000000"/>
                      </a:outerShdw>
                    </a:effectLst>
                    <a:latin typeface="Times New Roman" charset="0"/>
                  </a:rPr>
                  <a:t> </a:t>
                </a:r>
                <a:r>
                  <a:rPr lang="en-US" altLang="zh-CN" sz="7300" b="1" dirty="0" smtClean="0">
                    <a:solidFill>
                      <a:schemeClr val="accent2"/>
                    </a:solidFill>
                    <a:effectLst>
                      <a:outerShdw blurRad="38100" dist="38100" dir="2700000" algn="tl">
                        <a:srgbClr val="000000"/>
                      </a:outerShdw>
                    </a:effectLst>
                    <a:latin typeface="Times New Roman" charset="0"/>
                  </a:rPr>
                  <a:t>collisions</a:t>
                </a:r>
                <a:r>
                  <a:rPr lang="zh-CN" altLang="en-US" sz="7300" b="1" dirty="0" smtClean="0">
                    <a:solidFill>
                      <a:schemeClr val="accent2"/>
                    </a:solidFill>
                    <a:effectLst>
                      <a:outerShdw blurRad="38100" dist="38100" dir="2700000" algn="tl">
                        <a:srgbClr val="000000"/>
                      </a:outerShdw>
                    </a:effectLst>
                    <a:latin typeface="Times New Roman" charset="0"/>
                  </a:rPr>
                  <a:t> </a:t>
                </a:r>
                <a:r>
                  <a:rPr lang="en-US" altLang="zh-CN" sz="7300" b="1" dirty="0" smtClean="0">
                    <a:solidFill>
                      <a:schemeClr val="accent2"/>
                    </a:solidFill>
                    <a:effectLst>
                      <a:outerShdw blurRad="38100" dist="38100" dir="2700000" algn="tl">
                        <a:srgbClr val="000000"/>
                      </a:outerShdw>
                    </a:effectLst>
                    <a:latin typeface="Times New Roman" charset="0"/>
                  </a:rPr>
                  <a:t>at</a:t>
                </a:r>
                <a:r>
                  <a:rPr lang="zh-CN" altLang="en-US" sz="7300" b="1" dirty="0" smtClean="0">
                    <a:solidFill>
                      <a:schemeClr val="accent2"/>
                    </a:solidFill>
                    <a:effectLst>
                      <a:outerShdw blurRad="38100" dist="38100" dir="2700000" algn="tl">
                        <a:srgbClr val="000000"/>
                      </a:outerShdw>
                    </a:effectLst>
                    <a:latin typeface="Times New Roman" charset="0"/>
                  </a:rPr>
                  <a:t> </a:t>
                </a:r>
                <a:r>
                  <a:rPr lang="en-US" altLang="zh-CN" sz="7300" b="1" dirty="0" smtClean="0">
                    <a:solidFill>
                      <a:schemeClr val="accent2"/>
                    </a:solidFill>
                    <a:effectLst>
                      <a:outerShdw blurRad="38100" dist="38100" dir="2700000" algn="tl">
                        <a:srgbClr val="000000"/>
                      </a:outerShdw>
                    </a:effectLst>
                    <a:latin typeface="Times New Roman" charset="0"/>
                  </a:rPr>
                  <a:t>RHIC</a:t>
                </a:r>
                <a:endParaRPr lang="zh-CN" altLang="en-US" sz="7300" b="1" dirty="0" smtClean="0">
                  <a:solidFill>
                    <a:schemeClr val="accent2"/>
                  </a:solidFill>
                  <a:effectLst>
                    <a:outerShdw blurRad="38100" dist="38100" dir="2700000" algn="tl">
                      <a:srgbClr val="000000"/>
                    </a:outerShdw>
                  </a:effectLst>
                  <a:latin typeface="Times New Roman" charset="0"/>
                </a:endParaRPr>
              </a:p>
              <a:p>
                <a:pPr algn="ctr" defTabSz="808597">
                  <a:spcBef>
                    <a:spcPct val="50000"/>
                  </a:spcBef>
                  <a:defRPr/>
                </a:pPr>
                <a:r>
                  <a:rPr lang="en-US" altLang="zh-CN" sz="4200" dirty="0" err="1" smtClean="0">
                    <a:latin typeface="Times New Roman" charset="0"/>
                  </a:rPr>
                  <a:t>Ning</a:t>
                </a:r>
                <a:r>
                  <a:rPr lang="zh-CN" altLang="en-US" sz="4200" dirty="0" smtClean="0">
                    <a:latin typeface="Times New Roman" charset="0"/>
                  </a:rPr>
                  <a:t> </a:t>
                </a:r>
                <a:r>
                  <a:rPr lang="en-US" altLang="zh-CN" sz="4200" dirty="0" smtClean="0">
                    <a:latin typeface="Times New Roman" charset="0"/>
                  </a:rPr>
                  <a:t>Yu</a:t>
                </a:r>
                <a:r>
                  <a:rPr lang="zh-CN" altLang="en-US" sz="4200" dirty="0" smtClean="0">
                    <a:latin typeface="Times New Roman" charset="0"/>
                  </a:rPr>
                  <a:t> </a:t>
                </a:r>
                <a:r>
                  <a:rPr lang="en-US" altLang="zh-CN" sz="4200" dirty="0" smtClean="0">
                    <a:latin typeface="Times New Roman" charset="0"/>
                  </a:rPr>
                  <a:t>(Central</a:t>
                </a:r>
                <a:r>
                  <a:rPr lang="zh-CN" altLang="en-US" sz="4200" dirty="0" smtClean="0">
                    <a:latin typeface="Times New Roman" charset="0"/>
                  </a:rPr>
                  <a:t> </a:t>
                </a:r>
                <a:r>
                  <a:rPr lang="en-US" altLang="zh-CN" sz="4200" dirty="0" smtClean="0">
                    <a:latin typeface="Times New Roman" charset="0"/>
                  </a:rPr>
                  <a:t>China</a:t>
                </a:r>
                <a:r>
                  <a:rPr lang="zh-CN" altLang="en-US" sz="4200" dirty="0" smtClean="0">
                    <a:latin typeface="Times New Roman" charset="0"/>
                  </a:rPr>
                  <a:t> </a:t>
                </a:r>
                <a:r>
                  <a:rPr lang="en-US" altLang="zh-CN" sz="4200" dirty="0" smtClean="0">
                    <a:latin typeface="Times New Roman" charset="0"/>
                  </a:rPr>
                  <a:t>Normal</a:t>
                </a:r>
                <a:r>
                  <a:rPr lang="zh-CN" altLang="en-US" sz="4200" dirty="0" smtClean="0">
                    <a:latin typeface="Times New Roman" charset="0"/>
                  </a:rPr>
                  <a:t> </a:t>
                </a:r>
                <a:r>
                  <a:rPr lang="en-US" altLang="zh-CN" sz="4200" dirty="0" smtClean="0">
                    <a:latin typeface="Times New Roman" charset="0"/>
                  </a:rPr>
                  <a:t>University),</a:t>
                </a:r>
                <a:r>
                  <a:rPr lang="zh-CN" altLang="en-US" sz="4200" dirty="0" smtClean="0">
                    <a:latin typeface="Times New Roman" charset="0"/>
                  </a:rPr>
                  <a:t> </a:t>
                </a:r>
                <a:r>
                  <a:rPr lang="en-US" altLang="zh-CN" sz="4200" dirty="0" smtClean="0">
                    <a:latin typeface="Times New Roman" charset="0"/>
                  </a:rPr>
                  <a:t> </a:t>
                </a:r>
                <a:r>
                  <a:rPr lang="en-US" altLang="zh-CN" sz="4200" i="1" dirty="0">
                    <a:latin typeface="Times New Roman" charset="0"/>
                  </a:rPr>
                  <a:t>for the STAR Collaboration</a:t>
                </a:r>
              </a:p>
            </p:txBody>
          </p:sp>
        </mc:Choice>
        <mc:Fallback xmlns="">
          <p:sp>
            <p:nvSpPr>
              <p:cNvPr id="2053" name="AutoShape 5"/>
              <p:cNvSpPr>
                <a:spLocks noRot="1" noChangeAspect="1" noMove="1" noResize="1" noEditPoints="1" noAdjustHandles="1" noChangeArrowheads="1" noChangeShapeType="1" noTextEdit="1"/>
              </p:cNvSpPr>
              <p:nvPr/>
            </p:nvSpPr>
            <p:spPr bwMode="auto">
              <a:xfrm>
                <a:off x="4806950" y="459445"/>
                <a:ext cx="19234150" cy="3902350"/>
              </a:xfrm>
              <a:prstGeom prst="roundRect">
                <a:avLst>
                  <a:gd name="adj" fmla="val 16667"/>
                </a:avLst>
              </a:prstGeom>
              <a:blipFill rotWithShape="0">
                <a:blip r:embed="rId3"/>
                <a:stretch>
                  <a:fillRect b="-933"/>
                </a:stretch>
              </a:blipFill>
              <a:ln w="9525">
                <a:solidFill>
                  <a:schemeClr val="tx1"/>
                </a:solidFill>
                <a:round/>
                <a:headEnd/>
                <a:tailEnd/>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55" name="Text Box 7"/>
              <p:cNvSpPr txBox="1">
                <a:spLocks noChangeArrowheads="1"/>
              </p:cNvSpPr>
              <p:nvPr/>
            </p:nvSpPr>
            <p:spPr bwMode="auto">
              <a:xfrm>
                <a:off x="1166019" y="4845901"/>
                <a:ext cx="28007864" cy="3598802"/>
              </a:xfrm>
              <a:prstGeom prst="rect">
                <a:avLst/>
              </a:prstGeom>
              <a:pattFill prst="pct5">
                <a:fgClr>
                  <a:srgbClr val="EAEAEA"/>
                </a:fgClr>
                <a:bgClr>
                  <a:schemeClr val="bg1"/>
                </a:bgClr>
              </a:pattFill>
              <a:ln w="38100">
                <a:solidFill>
                  <a:schemeClr val="tx1"/>
                </a:solidFill>
                <a:miter lim="800000"/>
                <a:headEnd/>
                <a:tailEnd/>
              </a:ln>
              <a:effectLst/>
            </p:spPr>
            <p:txBody>
              <a:bodyPr lIns="80903" tIns="40452" rIns="80903" bIns="40452" anchor="t"/>
              <a:lstStyle>
                <a:lvl1pPr defTabSz="728663" eaLnBrk="0" hangingPunct="0">
                  <a:defRPr sz="7400">
                    <a:solidFill>
                      <a:schemeClr val="tx1"/>
                    </a:solidFill>
                    <a:latin typeface="Arial" charset="0"/>
                    <a:ea typeface="宋体" charset="0"/>
                    <a:cs typeface="宋体" charset="0"/>
                  </a:defRPr>
                </a:lvl1pPr>
                <a:lvl2pPr marL="37931725" indent="-37474525" defTabSz="728663" eaLnBrk="0" hangingPunct="0">
                  <a:defRPr sz="7400">
                    <a:solidFill>
                      <a:schemeClr val="tx1"/>
                    </a:solidFill>
                    <a:latin typeface="Arial" charset="0"/>
                    <a:ea typeface="宋体" charset="0"/>
                    <a:cs typeface="宋体" charset="0"/>
                  </a:defRPr>
                </a:lvl2pPr>
                <a:lvl3pPr eaLnBrk="0" hangingPunct="0">
                  <a:defRPr sz="7400">
                    <a:solidFill>
                      <a:schemeClr val="tx1"/>
                    </a:solidFill>
                    <a:latin typeface="Arial" charset="0"/>
                    <a:ea typeface="宋体" charset="0"/>
                    <a:cs typeface="宋体" charset="0"/>
                  </a:defRPr>
                </a:lvl3pPr>
                <a:lvl4pPr eaLnBrk="0" hangingPunct="0">
                  <a:defRPr sz="7400">
                    <a:solidFill>
                      <a:schemeClr val="tx1"/>
                    </a:solidFill>
                    <a:latin typeface="Arial" charset="0"/>
                    <a:ea typeface="宋体" charset="0"/>
                    <a:cs typeface="宋体" charset="0"/>
                  </a:defRPr>
                </a:lvl4pPr>
                <a:lvl5pPr eaLnBrk="0" hangingPunct="0">
                  <a:defRPr sz="7400">
                    <a:solidFill>
                      <a:schemeClr val="tx1"/>
                    </a:solidFill>
                    <a:latin typeface="Arial" charset="0"/>
                    <a:ea typeface="宋体" charset="0"/>
                    <a:cs typeface="宋体" charset="0"/>
                  </a:defRPr>
                </a:lvl5pPr>
                <a:lvl6pPr marL="457200" eaLnBrk="0" fontAlgn="base" hangingPunct="0">
                  <a:spcBef>
                    <a:spcPct val="0"/>
                  </a:spcBef>
                  <a:spcAft>
                    <a:spcPct val="0"/>
                  </a:spcAft>
                  <a:defRPr sz="7400">
                    <a:solidFill>
                      <a:schemeClr val="tx1"/>
                    </a:solidFill>
                    <a:latin typeface="Arial" charset="0"/>
                    <a:ea typeface="宋体" charset="0"/>
                    <a:cs typeface="宋体" charset="0"/>
                  </a:defRPr>
                </a:lvl6pPr>
                <a:lvl7pPr marL="914400" eaLnBrk="0" fontAlgn="base" hangingPunct="0">
                  <a:spcBef>
                    <a:spcPct val="0"/>
                  </a:spcBef>
                  <a:spcAft>
                    <a:spcPct val="0"/>
                  </a:spcAft>
                  <a:defRPr sz="7400">
                    <a:solidFill>
                      <a:schemeClr val="tx1"/>
                    </a:solidFill>
                    <a:latin typeface="Arial" charset="0"/>
                    <a:ea typeface="宋体" charset="0"/>
                    <a:cs typeface="宋体" charset="0"/>
                  </a:defRPr>
                </a:lvl7pPr>
                <a:lvl8pPr marL="1371600" eaLnBrk="0" fontAlgn="base" hangingPunct="0">
                  <a:spcBef>
                    <a:spcPct val="0"/>
                  </a:spcBef>
                  <a:spcAft>
                    <a:spcPct val="0"/>
                  </a:spcAft>
                  <a:defRPr sz="7400">
                    <a:solidFill>
                      <a:schemeClr val="tx1"/>
                    </a:solidFill>
                    <a:latin typeface="Arial" charset="0"/>
                    <a:ea typeface="宋体" charset="0"/>
                    <a:cs typeface="宋体" charset="0"/>
                  </a:defRPr>
                </a:lvl8pPr>
                <a:lvl9pPr marL="1828800" eaLnBrk="0" fontAlgn="base" hangingPunct="0">
                  <a:spcBef>
                    <a:spcPct val="0"/>
                  </a:spcBef>
                  <a:spcAft>
                    <a:spcPct val="0"/>
                  </a:spcAft>
                  <a:defRPr sz="7400">
                    <a:solidFill>
                      <a:schemeClr val="tx1"/>
                    </a:solidFill>
                    <a:latin typeface="Arial" charset="0"/>
                    <a:ea typeface="宋体" charset="0"/>
                    <a:cs typeface="宋体" charset="0"/>
                  </a:defRPr>
                </a:lvl9pPr>
              </a:lstStyle>
              <a:p>
                <a:pPr eaLnBrk="1" hangingPunct="1">
                  <a:spcBef>
                    <a:spcPct val="50000"/>
                  </a:spcBef>
                  <a:spcAft>
                    <a:spcPct val="30000"/>
                  </a:spcAft>
                  <a:defRPr/>
                </a:pPr>
                <a:r>
                  <a:rPr lang="en-US" altLang="zh-CN" sz="3600" b="1" i="1" u="sng" dirty="0" smtClean="0">
                    <a:effectLst>
                      <a:outerShdw blurRad="38100" dist="38100" dir="2700000" algn="tl">
                        <a:srgbClr val="FFFFFF"/>
                      </a:outerShdw>
                    </a:effectLst>
                    <a:latin typeface="Times New Roman" charset="0"/>
                    <a:ea typeface="Times New Roman" charset="0"/>
                    <a:cs typeface="Times New Roman" charset="0"/>
                  </a:rPr>
                  <a:t>Abstract</a:t>
                </a:r>
              </a:p>
              <a:p>
                <a:pPr eaLnBrk="1" hangingPunct="1">
                  <a:lnSpc>
                    <a:spcPct val="120000"/>
                  </a:lnSpc>
                  <a:defRPr/>
                </a:pP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The</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production</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of</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light</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nuclei</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with</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small</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binding</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energy</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such</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as</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(anti)deuterons,</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can</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be</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used</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to</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study</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the</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freeze-out </a:t>
                </a:r>
                <a:r>
                  <a:rPr lang="en-US" altLang="zh-CN" sz="2400" dirty="0">
                    <a:latin typeface="Times New Roman" charset="0"/>
                    <a:ea typeface="Times New Roman" charset="0"/>
                    <a:cs typeface="Times New Roman" charset="0"/>
                  </a:rPr>
                  <a:t>properties and local baryon density in high-energy nuclear collisions. The azimuthal anisotropic results of protons and deuterons have shown that the coalescence is the dominant process for the light nuclei production at later stage of the evolution</a:t>
                </a:r>
                <a:r>
                  <a:rPr lang="en-US" altLang="zh-CN" sz="2400" dirty="0" smtClean="0">
                    <a:latin typeface="Times New Roman" charset="0"/>
                    <a:ea typeface="Times New Roman" charset="0"/>
                    <a:cs typeface="Times New Roman" charset="0"/>
                  </a:rPr>
                  <a:t>.</a:t>
                </a:r>
                <a:endParaRPr lang="zh-CN" altLang="en-US" sz="2400" dirty="0" smtClean="0">
                  <a:latin typeface="Times New Roman" charset="0"/>
                  <a:ea typeface="Times New Roman" charset="0"/>
                  <a:cs typeface="Times New Roman" charset="0"/>
                </a:endParaRPr>
              </a:p>
              <a:p>
                <a:pPr eaLnBrk="1" hangingPunct="1">
                  <a:lnSpc>
                    <a:spcPct val="120000"/>
                  </a:lnSpc>
                  <a:defRPr/>
                </a:pP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In </a:t>
                </a:r>
                <a:r>
                  <a:rPr lang="en-US" altLang="zh-CN" sz="2400" dirty="0">
                    <a:latin typeface="Times New Roman" charset="0"/>
                    <a:ea typeface="Times New Roman" charset="0"/>
                    <a:cs typeface="Times New Roman" charset="0"/>
                  </a:rPr>
                  <a:t>this talk we present a systematic study of colliding energy, centrality, and transverse momentum dependence of mid-rapidity deuteron and anti-deuteron production, measured by the STAR experiment, from </a:t>
                </a:r>
                <a:r>
                  <a:rPr lang="en-US" altLang="zh-CN" sz="2400" dirty="0" smtClean="0">
                    <a:latin typeface="Times New Roman" charset="0"/>
                    <a:ea typeface="Times New Roman" charset="0"/>
                    <a:cs typeface="Times New Roman" charset="0"/>
                  </a:rPr>
                  <a:t>Au</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Au </a:t>
                </a:r>
                <a:r>
                  <a:rPr lang="en-US" altLang="zh-CN" sz="2400" dirty="0">
                    <a:latin typeface="Times New Roman" charset="0"/>
                    <a:ea typeface="Times New Roman" charset="0"/>
                    <a:cs typeface="Times New Roman" charset="0"/>
                  </a:rPr>
                  <a:t>collisions at RHIC at </a:t>
                </a:r>
                <a14:m>
                  <m:oMath xmlns:m="http://schemas.openxmlformats.org/officeDocument/2006/math">
                    <m:rad>
                      <m:radPr>
                        <m:degHide m:val="on"/>
                        <m:ctrlPr>
                          <a:rPr lang="en-US" altLang="zh-CN" sz="2400" i="1" smtClean="0">
                            <a:latin typeface="Cambria Math" charset="0"/>
                            <a:ea typeface="Times New Roman" charset="0"/>
                            <a:cs typeface="Times New Roman" charset="0"/>
                          </a:rPr>
                        </m:ctrlPr>
                      </m:radPr>
                      <m:deg/>
                      <m:e>
                        <m:sSub>
                          <m:sSubPr>
                            <m:ctrlPr>
                              <a:rPr lang="en-US" altLang="zh-CN" sz="2400" i="1" smtClean="0">
                                <a:latin typeface="Cambria Math" charset="0"/>
                                <a:ea typeface="Times New Roman" charset="0"/>
                                <a:cs typeface="Times New Roman" charset="0"/>
                              </a:rPr>
                            </m:ctrlPr>
                          </m:sSubPr>
                          <m:e>
                            <m:r>
                              <a:rPr lang="en-US" altLang="zh-CN" sz="2400" b="0" i="1" smtClean="0">
                                <a:latin typeface="Cambria Math" charset="0"/>
                                <a:ea typeface="Times New Roman" charset="0"/>
                                <a:cs typeface="Times New Roman" charset="0"/>
                              </a:rPr>
                              <m:t>𝑠</m:t>
                            </m:r>
                          </m:e>
                          <m:sub>
                            <m:r>
                              <a:rPr lang="en-US" altLang="zh-CN" sz="2400" b="0" i="1" smtClean="0">
                                <a:latin typeface="Cambria Math" charset="0"/>
                                <a:ea typeface="Times New Roman" charset="0"/>
                                <a:cs typeface="Times New Roman" charset="0"/>
                              </a:rPr>
                              <m:t>𝑁𝑁</m:t>
                            </m:r>
                          </m:sub>
                        </m:sSub>
                      </m:e>
                    </m:rad>
                  </m:oMath>
                </a14:m>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 </a:t>
                </a:r>
                <a:r>
                  <a:rPr lang="en-US" altLang="zh-CN" sz="2400" dirty="0">
                    <a:latin typeface="Times New Roman" charset="0"/>
                    <a:ea typeface="Times New Roman" charset="0"/>
                    <a:cs typeface="Times New Roman" charset="0"/>
                  </a:rPr>
                  <a:t>7.7, 11.5, 14.5, 19.6, 27, </a:t>
                </a:r>
                <a:r>
                  <a:rPr lang="en-US" altLang="zh-CN" sz="2400" dirty="0" smtClean="0">
                    <a:latin typeface="Times New Roman" charset="0"/>
                    <a:ea typeface="Times New Roman" charset="0"/>
                    <a:cs typeface="Times New Roman" charset="0"/>
                  </a:rPr>
                  <a:t>39,</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 </a:t>
                </a:r>
                <a:r>
                  <a:rPr lang="en-US" altLang="zh-CN" sz="2400" dirty="0">
                    <a:latin typeface="Times New Roman" charset="0"/>
                    <a:ea typeface="Times New Roman" charset="0"/>
                    <a:cs typeface="Times New Roman" charset="0"/>
                  </a:rPr>
                  <a:t>and 200 GeV. Deuterons, protons and their anti-particles are identified using the time projection chamber (TPC) and time-of-flight detector (TOF). Proton and anti-proton yields are corrected </a:t>
                </a:r>
                <a:r>
                  <a:rPr lang="en-US" altLang="zh-CN" sz="2400" dirty="0" smtClean="0">
                    <a:latin typeface="Times New Roman" charset="0"/>
                    <a:ea typeface="Times New Roman" charset="0"/>
                    <a:cs typeface="Times New Roman" charset="0"/>
                  </a:rPr>
                  <a:t>for weak</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decays. </a:t>
                </a:r>
                <a:r>
                  <a:rPr lang="en-US" altLang="zh-CN" sz="2400" dirty="0">
                    <a:latin typeface="Times New Roman" charset="0"/>
                    <a:ea typeface="Times New Roman" charset="0"/>
                    <a:cs typeface="Times New Roman" charset="0"/>
                  </a:rPr>
                  <a:t>The </a:t>
                </a:r>
                <a14:m>
                  <m:oMath xmlns:m="http://schemas.openxmlformats.org/officeDocument/2006/math">
                    <m:sSub>
                      <m:sSubPr>
                        <m:ctrlPr>
                          <a:rPr lang="en-US" altLang="zh-CN" sz="2400" i="1" smtClean="0">
                            <a:latin typeface="Cambria Math" charset="0"/>
                            <a:ea typeface="Times New Roman" charset="0"/>
                            <a:cs typeface="Times New Roman" charset="0"/>
                          </a:rPr>
                        </m:ctrlPr>
                      </m:sSubPr>
                      <m:e>
                        <m:r>
                          <a:rPr lang="en-US" altLang="zh-CN" sz="2400" b="0" i="1" smtClean="0">
                            <a:latin typeface="Cambria Math" charset="0"/>
                            <a:ea typeface="Times New Roman" charset="0"/>
                            <a:cs typeface="Times New Roman" charset="0"/>
                          </a:rPr>
                          <m:t>𝐵</m:t>
                        </m:r>
                      </m:e>
                      <m:sub>
                        <m:r>
                          <a:rPr lang="en-US" altLang="zh-CN" sz="2400" b="0" i="1" smtClean="0">
                            <a:latin typeface="Cambria Math" charset="0"/>
                            <a:ea typeface="Times New Roman" charset="0"/>
                            <a:cs typeface="Times New Roman" charset="0"/>
                          </a:rPr>
                          <m:t>2</m:t>
                        </m:r>
                      </m:sub>
                    </m:sSub>
                  </m:oMath>
                </a14:m>
                <a:r>
                  <a:rPr lang="en-US" altLang="zh-CN" sz="2400" dirty="0" smtClean="0">
                    <a:latin typeface="Times New Roman" charset="0"/>
                    <a:ea typeface="Times New Roman" charset="0"/>
                    <a:cs typeface="Times New Roman" charset="0"/>
                  </a:rPr>
                  <a:t> </a:t>
                </a:r>
                <a:r>
                  <a:rPr lang="en-US" altLang="zh-CN" sz="2400" dirty="0">
                    <a:latin typeface="Times New Roman" charset="0"/>
                    <a:ea typeface="Times New Roman" charset="0"/>
                    <a:cs typeface="Times New Roman" charset="0"/>
                  </a:rPr>
                  <a:t>parameters, defined as </a:t>
                </a:r>
                <a14:m>
                  <m:oMath xmlns:m="http://schemas.openxmlformats.org/officeDocument/2006/math">
                    <m:r>
                      <a:rPr lang="en-US" altLang="zh-CN" sz="2400" i="1" dirty="0" smtClean="0">
                        <a:latin typeface="Cambria Math" charset="0"/>
                        <a:ea typeface="Times New Roman" charset="0"/>
                        <a:cs typeface="Times New Roman" charset="0"/>
                      </a:rPr>
                      <m:t>𝑁</m:t>
                    </m:r>
                    <m:r>
                      <a:rPr lang="en-US" altLang="zh-CN" sz="2400" i="1" dirty="0" smtClean="0">
                        <a:latin typeface="Cambria Math" charset="0"/>
                        <a:ea typeface="Times New Roman" charset="0"/>
                        <a:cs typeface="Times New Roman" charset="0"/>
                      </a:rPr>
                      <m:t>(</m:t>
                    </m:r>
                    <m:r>
                      <a:rPr lang="en-US" altLang="zh-CN" sz="2400" i="1" dirty="0" smtClean="0">
                        <a:latin typeface="Cambria Math" charset="0"/>
                        <a:ea typeface="Times New Roman" charset="0"/>
                        <a:cs typeface="Times New Roman" charset="0"/>
                      </a:rPr>
                      <m:t>𝑑</m:t>
                    </m:r>
                    <m:r>
                      <a:rPr lang="en-US" altLang="zh-CN" sz="2400" i="1" dirty="0">
                        <a:latin typeface="Cambria Math" charset="0"/>
                        <a:ea typeface="Times New Roman" charset="0"/>
                        <a:cs typeface="Times New Roman" charset="0"/>
                      </a:rPr>
                      <m:t>)/</m:t>
                    </m:r>
                    <m:sSup>
                      <m:sSupPr>
                        <m:ctrlPr>
                          <a:rPr lang="en-US" altLang="zh-CN" sz="2400" i="1" dirty="0" smtClean="0">
                            <a:latin typeface="Cambria Math" charset="0"/>
                            <a:ea typeface="Times New Roman" charset="0"/>
                            <a:cs typeface="Times New Roman" charset="0"/>
                          </a:rPr>
                        </m:ctrlPr>
                      </m:sSupPr>
                      <m:e>
                        <m:r>
                          <a:rPr lang="en-US" altLang="zh-CN" sz="2400" b="0" i="1" dirty="0" smtClean="0">
                            <a:latin typeface="Cambria Math" charset="0"/>
                            <a:ea typeface="Times New Roman" charset="0"/>
                            <a:cs typeface="Times New Roman" charset="0"/>
                          </a:rPr>
                          <m:t>𝑁</m:t>
                        </m:r>
                      </m:e>
                      <m:sup>
                        <m:r>
                          <a:rPr lang="en-US" altLang="zh-CN" sz="2400" b="0" i="1" dirty="0" smtClean="0">
                            <a:latin typeface="Cambria Math" charset="0"/>
                            <a:ea typeface="Times New Roman" charset="0"/>
                            <a:cs typeface="Times New Roman" charset="0"/>
                          </a:rPr>
                          <m:t>2</m:t>
                        </m:r>
                      </m:sup>
                    </m:sSup>
                    <m:r>
                      <a:rPr lang="en-US" altLang="zh-CN" sz="2400" i="1" dirty="0">
                        <a:latin typeface="Cambria Math" charset="0"/>
                        <a:ea typeface="Times New Roman" charset="0"/>
                        <a:cs typeface="Times New Roman" charset="0"/>
                      </a:rPr>
                      <m:t>(</m:t>
                    </m:r>
                    <m:r>
                      <a:rPr lang="en-US" altLang="zh-CN" sz="2400" i="1" dirty="0">
                        <a:latin typeface="Cambria Math" charset="0"/>
                        <a:ea typeface="Times New Roman" charset="0"/>
                        <a:cs typeface="Times New Roman" charset="0"/>
                      </a:rPr>
                      <m:t>𝑝</m:t>
                    </m:r>
                    <m:r>
                      <a:rPr lang="en-US" altLang="zh-CN" sz="2400" i="1" dirty="0">
                        <a:latin typeface="Cambria Math" charset="0"/>
                        <a:ea typeface="Times New Roman" charset="0"/>
                        <a:cs typeface="Times New Roman" charset="0"/>
                      </a:rPr>
                      <m:t>)</m:t>
                    </m:r>
                  </m:oMath>
                </a14:m>
                <a:r>
                  <a:rPr lang="en-US" altLang="zh-CN" sz="2400" dirty="0">
                    <a:latin typeface="Times New Roman" charset="0"/>
                    <a:ea typeface="Times New Roman" charset="0"/>
                    <a:cs typeface="Times New Roman" charset="0"/>
                  </a:rPr>
                  <a:t>, which measure the phase space density for nucleons show a difference between </a:t>
                </a:r>
                <a14:m>
                  <m:oMath xmlns:m="http://schemas.openxmlformats.org/officeDocument/2006/math">
                    <m:sSub>
                      <m:sSubPr>
                        <m:ctrlPr>
                          <a:rPr lang="en-US" altLang="zh-CN" sz="2400" i="1">
                            <a:latin typeface="Cambria Math" charset="0"/>
                            <a:ea typeface="Times New Roman" charset="0"/>
                            <a:cs typeface="Times New Roman" charset="0"/>
                          </a:rPr>
                        </m:ctrlPr>
                      </m:sSubPr>
                      <m:e>
                        <m:r>
                          <a:rPr lang="en-US" altLang="zh-CN" sz="2400" i="1">
                            <a:latin typeface="Cambria Math" charset="0"/>
                            <a:ea typeface="Times New Roman" charset="0"/>
                            <a:cs typeface="Times New Roman" charset="0"/>
                          </a:rPr>
                          <m:t>𝐵</m:t>
                        </m:r>
                      </m:e>
                      <m:sub>
                        <m:r>
                          <a:rPr lang="en-US" altLang="zh-CN" sz="2400" i="1">
                            <a:latin typeface="Cambria Math" charset="0"/>
                            <a:ea typeface="Times New Roman" charset="0"/>
                            <a:cs typeface="Times New Roman" charset="0"/>
                          </a:rPr>
                          <m:t>2</m:t>
                        </m:r>
                      </m:sub>
                    </m:sSub>
                    <m:r>
                      <a:rPr lang="en-US" altLang="zh-CN" sz="2400" b="0" i="1" smtClean="0">
                        <a:latin typeface="Cambria Math" charset="0"/>
                        <a:ea typeface="Times New Roman" charset="0"/>
                        <a:cs typeface="Times New Roman" charset="0"/>
                      </a:rPr>
                      <m:t>(</m:t>
                    </m:r>
                    <m:r>
                      <a:rPr lang="en-US" altLang="zh-CN" sz="2400" b="0" i="1" smtClean="0">
                        <a:latin typeface="Cambria Math" charset="0"/>
                        <a:ea typeface="Times New Roman" charset="0"/>
                        <a:cs typeface="Times New Roman" charset="0"/>
                      </a:rPr>
                      <m:t>𝑑</m:t>
                    </m:r>
                    <m:r>
                      <a:rPr lang="en-US" altLang="zh-CN" sz="2400" b="0" i="1" smtClean="0">
                        <a:latin typeface="Cambria Math" charset="0"/>
                        <a:ea typeface="Times New Roman" charset="0"/>
                        <a:cs typeface="Times New Roman" charset="0"/>
                      </a:rPr>
                      <m:t>)</m:t>
                    </m:r>
                  </m:oMath>
                </a14:m>
                <a:r>
                  <a:rPr lang="en-US" altLang="zh-CN" sz="2400" dirty="0" smtClean="0">
                    <a:latin typeface="Times New Roman" charset="0"/>
                    <a:ea typeface="Times New Roman" charset="0"/>
                    <a:cs typeface="Times New Roman" charset="0"/>
                  </a:rPr>
                  <a:t> and </a:t>
                </a:r>
                <a14:m>
                  <m:oMath xmlns:m="http://schemas.openxmlformats.org/officeDocument/2006/math">
                    <m:sSub>
                      <m:sSubPr>
                        <m:ctrlPr>
                          <a:rPr lang="en-US" altLang="zh-CN" sz="2400" i="1">
                            <a:latin typeface="Cambria Math" charset="0"/>
                            <a:ea typeface="Times New Roman" charset="0"/>
                            <a:cs typeface="Times New Roman" charset="0"/>
                          </a:rPr>
                        </m:ctrlPr>
                      </m:sSubPr>
                      <m:e>
                        <m:r>
                          <a:rPr lang="en-US" altLang="zh-CN" sz="2400" i="1">
                            <a:latin typeface="Cambria Math" charset="0"/>
                            <a:ea typeface="Times New Roman" charset="0"/>
                            <a:cs typeface="Times New Roman" charset="0"/>
                          </a:rPr>
                          <m:t>𝐵</m:t>
                        </m:r>
                      </m:e>
                      <m:sub>
                        <m:r>
                          <a:rPr lang="en-US" altLang="zh-CN" sz="2400" i="1">
                            <a:latin typeface="Cambria Math" charset="0"/>
                            <a:ea typeface="Times New Roman" charset="0"/>
                            <a:cs typeface="Times New Roman" charset="0"/>
                          </a:rPr>
                          <m:t>2</m:t>
                        </m:r>
                      </m:sub>
                    </m:sSub>
                    <m:r>
                      <a:rPr lang="en-US" altLang="zh-CN" sz="2400" i="1">
                        <a:latin typeface="Cambria Math" charset="0"/>
                        <a:ea typeface="Times New Roman" charset="0"/>
                        <a:cs typeface="Times New Roman" charset="0"/>
                      </a:rPr>
                      <m:t>(</m:t>
                    </m:r>
                    <m:bar>
                      <m:barPr>
                        <m:pos m:val="top"/>
                        <m:ctrlPr>
                          <a:rPr lang="en-US" altLang="zh-CN" sz="2400" i="1" smtClean="0">
                            <a:latin typeface="Cambria Math" charset="0"/>
                            <a:ea typeface="Times New Roman" charset="0"/>
                            <a:cs typeface="Times New Roman" charset="0"/>
                          </a:rPr>
                        </m:ctrlPr>
                      </m:barPr>
                      <m:e>
                        <m:r>
                          <a:rPr lang="en-US" altLang="zh-CN" sz="2400" b="0" i="1" smtClean="0">
                            <a:latin typeface="Cambria Math" charset="0"/>
                            <a:ea typeface="Times New Roman" charset="0"/>
                            <a:cs typeface="Times New Roman" charset="0"/>
                          </a:rPr>
                          <m:t>𝑑</m:t>
                        </m:r>
                      </m:e>
                    </m:bar>
                    <m:r>
                      <a:rPr lang="en-US" altLang="zh-CN" sz="2400" i="1">
                        <a:latin typeface="Cambria Math" charset="0"/>
                        <a:ea typeface="Times New Roman" charset="0"/>
                        <a:cs typeface="Times New Roman" charset="0"/>
                      </a:rPr>
                      <m:t>)</m:t>
                    </m:r>
                  </m:oMath>
                </a14:m>
                <a:r>
                  <a:rPr lang="en-US" altLang="zh-CN" sz="2400" dirty="0">
                    <a:latin typeface="Times New Roman" charset="0"/>
                    <a:ea typeface="Times New Roman" charset="0"/>
                    <a:cs typeface="Times New Roman" charset="0"/>
                  </a:rPr>
                  <a:t>. These observations may imply that baryon and anti-baryon freeze-out at different densities. </a:t>
                </a:r>
                <a:endParaRPr lang="en-US" altLang="zh-CN" sz="2400" dirty="0" smtClean="0">
                  <a:latin typeface="Times New Roman" charset="0"/>
                  <a:ea typeface="Times New Roman" charset="0"/>
                  <a:cs typeface="Times New Roman" charset="0"/>
                </a:endParaRPr>
              </a:p>
            </p:txBody>
          </p:sp>
        </mc:Choice>
        <mc:Fallback xmlns="">
          <p:sp>
            <p:nvSpPr>
              <p:cNvPr id="2055" name="Text Box 7"/>
              <p:cNvSpPr txBox="1">
                <a:spLocks noRot="1" noChangeAspect="1" noMove="1" noResize="1" noEditPoints="1" noAdjustHandles="1" noChangeArrowheads="1" noChangeShapeType="1" noTextEdit="1"/>
              </p:cNvSpPr>
              <p:nvPr/>
            </p:nvSpPr>
            <p:spPr bwMode="auto">
              <a:xfrm>
                <a:off x="1166019" y="4845901"/>
                <a:ext cx="28007864" cy="3598802"/>
              </a:xfrm>
              <a:prstGeom prst="rect">
                <a:avLst/>
              </a:prstGeom>
              <a:blipFill rotWithShape="0">
                <a:blip r:embed="rId4"/>
                <a:stretch>
                  <a:fillRect l="-652" t="-2685"/>
                </a:stretch>
              </a:blipFill>
              <a:ln w="38100">
                <a:solidFill>
                  <a:schemeClr val="tx1"/>
                </a:solidFill>
                <a:miter lim="800000"/>
                <a:headEnd/>
                <a:tailEnd/>
              </a:ln>
              <a:effectLst/>
            </p:spPr>
            <p:txBody>
              <a:bodyPr/>
              <a:lstStyle/>
              <a:p>
                <a:r>
                  <a:rPr lang="zh-CN" altLang="en-US">
                    <a:noFill/>
                  </a:rPr>
                  <a:t> </a:t>
                </a:r>
              </a:p>
            </p:txBody>
          </p:sp>
        </mc:Fallback>
      </mc:AlternateContent>
      <p:pic>
        <p:nvPicPr>
          <p:cNvPr id="14340" name="Picture 11" descr="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9638" y="41098788"/>
            <a:ext cx="18175287" cy="873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41" name="Text Box 12"/>
          <p:cNvSpPr txBox="1">
            <a:spLocks noChangeArrowheads="1"/>
          </p:cNvSpPr>
          <p:nvPr/>
        </p:nvSpPr>
        <p:spPr bwMode="auto">
          <a:xfrm>
            <a:off x="10010775" y="41457563"/>
            <a:ext cx="11176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471" tIns="50735" rIns="101471" bIns="50735">
            <a:spAutoFit/>
          </a:bodyPr>
          <a:lstStyle>
            <a:lvl1pPr defTabSz="3762375" eaLnBrk="0" hangingPunct="0">
              <a:defRPr sz="8200">
                <a:solidFill>
                  <a:schemeClr val="tx1"/>
                </a:solidFill>
                <a:latin typeface="Arial" charset="0"/>
                <a:ea typeface="宋体" charset="0"/>
              </a:defRPr>
            </a:lvl1pPr>
            <a:lvl2pPr marL="742950" indent="-285750" defTabSz="3762375" eaLnBrk="0" hangingPunct="0">
              <a:defRPr sz="8200">
                <a:solidFill>
                  <a:schemeClr val="tx1"/>
                </a:solidFill>
                <a:latin typeface="Arial" charset="0"/>
                <a:ea typeface="宋体" charset="0"/>
              </a:defRPr>
            </a:lvl2pPr>
            <a:lvl3pPr marL="1143000" indent="-228600" defTabSz="3762375" eaLnBrk="0" hangingPunct="0">
              <a:defRPr sz="8200">
                <a:solidFill>
                  <a:schemeClr val="tx1"/>
                </a:solidFill>
                <a:latin typeface="Arial" charset="0"/>
                <a:ea typeface="宋体" charset="0"/>
              </a:defRPr>
            </a:lvl3pPr>
            <a:lvl4pPr marL="1600200" indent="-228600" defTabSz="3762375" eaLnBrk="0" hangingPunct="0">
              <a:defRPr sz="8200">
                <a:solidFill>
                  <a:schemeClr val="tx1"/>
                </a:solidFill>
                <a:latin typeface="Arial" charset="0"/>
                <a:ea typeface="宋体" charset="0"/>
              </a:defRPr>
            </a:lvl4pPr>
            <a:lvl5pPr marL="2057400" indent="-228600" defTabSz="3762375" eaLnBrk="0" hangingPunct="0">
              <a:defRPr sz="8200">
                <a:solidFill>
                  <a:schemeClr val="tx1"/>
                </a:solidFill>
                <a:latin typeface="Arial" charset="0"/>
                <a:ea typeface="宋体" charset="0"/>
              </a:defRPr>
            </a:lvl5pPr>
            <a:lvl6pPr marL="2514600" indent="-228600" defTabSz="3762375" eaLnBrk="0" fontAlgn="base" hangingPunct="0">
              <a:spcBef>
                <a:spcPct val="0"/>
              </a:spcBef>
              <a:spcAft>
                <a:spcPct val="0"/>
              </a:spcAft>
              <a:defRPr sz="8200">
                <a:solidFill>
                  <a:schemeClr val="tx1"/>
                </a:solidFill>
                <a:latin typeface="Arial" charset="0"/>
                <a:ea typeface="宋体" charset="0"/>
              </a:defRPr>
            </a:lvl6pPr>
            <a:lvl7pPr marL="2971800" indent="-228600" defTabSz="3762375" eaLnBrk="0" fontAlgn="base" hangingPunct="0">
              <a:spcBef>
                <a:spcPct val="0"/>
              </a:spcBef>
              <a:spcAft>
                <a:spcPct val="0"/>
              </a:spcAft>
              <a:defRPr sz="8200">
                <a:solidFill>
                  <a:schemeClr val="tx1"/>
                </a:solidFill>
                <a:latin typeface="Arial" charset="0"/>
                <a:ea typeface="宋体" charset="0"/>
              </a:defRPr>
            </a:lvl7pPr>
            <a:lvl8pPr marL="3429000" indent="-228600" defTabSz="3762375" eaLnBrk="0" fontAlgn="base" hangingPunct="0">
              <a:spcBef>
                <a:spcPct val="0"/>
              </a:spcBef>
              <a:spcAft>
                <a:spcPct val="0"/>
              </a:spcAft>
              <a:defRPr sz="8200">
                <a:solidFill>
                  <a:schemeClr val="tx1"/>
                </a:solidFill>
                <a:latin typeface="Arial" charset="0"/>
                <a:ea typeface="宋体" charset="0"/>
              </a:defRPr>
            </a:lvl8pPr>
            <a:lvl9pPr marL="3886200" indent="-228600" defTabSz="3762375" eaLnBrk="0" fontAlgn="base" hangingPunct="0">
              <a:spcBef>
                <a:spcPct val="0"/>
              </a:spcBef>
              <a:spcAft>
                <a:spcPct val="0"/>
              </a:spcAft>
              <a:defRPr sz="8200">
                <a:solidFill>
                  <a:schemeClr val="tx1"/>
                </a:solidFill>
                <a:latin typeface="Arial" charset="0"/>
                <a:ea typeface="宋体" charset="0"/>
              </a:defRPr>
            </a:lvl9pPr>
          </a:lstStyle>
          <a:p>
            <a:pPr eaLnBrk="1" hangingPunct="1"/>
            <a:r>
              <a:rPr lang="en-US" altLang="zh-CN" sz="2700" i="1"/>
              <a:t>The STAR Collaboration:  http://drupal.star.bnl.gov/STAR/presentations</a:t>
            </a:r>
          </a:p>
        </p:txBody>
      </p:sp>
      <p:pic>
        <p:nvPicPr>
          <p:cNvPr id="14343" name="Picture 24" descr="STAR-logo-base-bal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913" y="0"/>
            <a:ext cx="5834063"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8" descr="SC-Banner-CMYK-whitethum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538" y="40298688"/>
            <a:ext cx="4906962"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 descr="qm2015.pn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804563" y="534988"/>
            <a:ext cx="6462712"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16037" y="40549613"/>
            <a:ext cx="2182114" cy="228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1146489" y="8671719"/>
            <a:ext cx="28014188" cy="3673211"/>
          </a:xfrm>
          <a:prstGeom prst="rect">
            <a:avLst/>
          </a:prstGeom>
          <a:pattFill prst="pct5">
            <a:fgClr>
              <a:srgbClr val="EAEAEA"/>
            </a:fgClr>
            <a:bgClr>
              <a:schemeClr val="bg1"/>
            </a:bgClr>
          </a:pattFill>
          <a:ln w="38100">
            <a:solidFill>
              <a:schemeClr val="tx1"/>
            </a:solidFill>
            <a:miter lim="800000"/>
            <a:headEnd/>
            <a:tailEnd/>
          </a:ln>
          <a:effectLst/>
        </p:spPr>
        <p:txBody>
          <a:bodyPr lIns="80903" tIns="40452" rIns="80903" bIns="40452" anchor="t"/>
          <a:lstStyle>
            <a:lvl1pPr defTabSz="728663" eaLnBrk="0" hangingPunct="0">
              <a:defRPr sz="7400">
                <a:solidFill>
                  <a:schemeClr val="tx1"/>
                </a:solidFill>
                <a:latin typeface="Arial" charset="0"/>
                <a:ea typeface="宋体" charset="0"/>
                <a:cs typeface="宋体" charset="0"/>
              </a:defRPr>
            </a:lvl1pPr>
            <a:lvl2pPr marL="37931725" indent="-37474525" defTabSz="728663" eaLnBrk="0" hangingPunct="0">
              <a:defRPr sz="7400">
                <a:solidFill>
                  <a:schemeClr val="tx1"/>
                </a:solidFill>
                <a:latin typeface="Arial" charset="0"/>
                <a:ea typeface="宋体" charset="0"/>
                <a:cs typeface="宋体" charset="0"/>
              </a:defRPr>
            </a:lvl2pPr>
            <a:lvl3pPr eaLnBrk="0" hangingPunct="0">
              <a:defRPr sz="7400">
                <a:solidFill>
                  <a:schemeClr val="tx1"/>
                </a:solidFill>
                <a:latin typeface="Arial" charset="0"/>
                <a:ea typeface="宋体" charset="0"/>
                <a:cs typeface="宋体" charset="0"/>
              </a:defRPr>
            </a:lvl3pPr>
            <a:lvl4pPr eaLnBrk="0" hangingPunct="0">
              <a:defRPr sz="7400">
                <a:solidFill>
                  <a:schemeClr val="tx1"/>
                </a:solidFill>
                <a:latin typeface="Arial" charset="0"/>
                <a:ea typeface="宋体" charset="0"/>
                <a:cs typeface="宋体" charset="0"/>
              </a:defRPr>
            </a:lvl4pPr>
            <a:lvl5pPr eaLnBrk="0" hangingPunct="0">
              <a:defRPr sz="7400">
                <a:solidFill>
                  <a:schemeClr val="tx1"/>
                </a:solidFill>
                <a:latin typeface="Arial" charset="0"/>
                <a:ea typeface="宋体" charset="0"/>
                <a:cs typeface="宋体" charset="0"/>
              </a:defRPr>
            </a:lvl5pPr>
            <a:lvl6pPr marL="457200" eaLnBrk="0" fontAlgn="base" hangingPunct="0">
              <a:spcBef>
                <a:spcPct val="0"/>
              </a:spcBef>
              <a:spcAft>
                <a:spcPct val="0"/>
              </a:spcAft>
              <a:defRPr sz="7400">
                <a:solidFill>
                  <a:schemeClr val="tx1"/>
                </a:solidFill>
                <a:latin typeface="Arial" charset="0"/>
                <a:ea typeface="宋体" charset="0"/>
                <a:cs typeface="宋体" charset="0"/>
              </a:defRPr>
            </a:lvl6pPr>
            <a:lvl7pPr marL="914400" eaLnBrk="0" fontAlgn="base" hangingPunct="0">
              <a:spcBef>
                <a:spcPct val="0"/>
              </a:spcBef>
              <a:spcAft>
                <a:spcPct val="0"/>
              </a:spcAft>
              <a:defRPr sz="7400">
                <a:solidFill>
                  <a:schemeClr val="tx1"/>
                </a:solidFill>
                <a:latin typeface="Arial" charset="0"/>
                <a:ea typeface="宋体" charset="0"/>
                <a:cs typeface="宋体" charset="0"/>
              </a:defRPr>
            </a:lvl7pPr>
            <a:lvl8pPr marL="1371600" eaLnBrk="0" fontAlgn="base" hangingPunct="0">
              <a:spcBef>
                <a:spcPct val="0"/>
              </a:spcBef>
              <a:spcAft>
                <a:spcPct val="0"/>
              </a:spcAft>
              <a:defRPr sz="7400">
                <a:solidFill>
                  <a:schemeClr val="tx1"/>
                </a:solidFill>
                <a:latin typeface="Arial" charset="0"/>
                <a:ea typeface="宋体" charset="0"/>
                <a:cs typeface="宋体" charset="0"/>
              </a:defRPr>
            </a:lvl8pPr>
            <a:lvl9pPr marL="1828800" eaLnBrk="0" fontAlgn="base" hangingPunct="0">
              <a:spcBef>
                <a:spcPct val="0"/>
              </a:spcBef>
              <a:spcAft>
                <a:spcPct val="0"/>
              </a:spcAft>
              <a:defRPr sz="7400">
                <a:solidFill>
                  <a:schemeClr val="tx1"/>
                </a:solidFill>
                <a:latin typeface="Arial" charset="0"/>
                <a:ea typeface="宋体" charset="0"/>
                <a:cs typeface="宋体" charset="0"/>
              </a:defRPr>
            </a:lvl9pPr>
          </a:lstStyle>
          <a:p>
            <a:pPr eaLnBrk="1" hangingPunct="1">
              <a:spcBef>
                <a:spcPct val="50000"/>
              </a:spcBef>
              <a:spcAft>
                <a:spcPct val="30000"/>
              </a:spcAft>
              <a:defRPr/>
            </a:pPr>
            <a:r>
              <a:rPr lang="en-US" altLang="zh-CN" sz="3600" b="1" i="1" u="sng" dirty="0" smtClean="0">
                <a:effectLst>
                  <a:outerShdw blurRad="38100" dist="38100" dir="2700000" algn="tl">
                    <a:srgbClr val="FFFFFF"/>
                  </a:outerShdw>
                </a:effectLst>
                <a:latin typeface="Times New Roman" charset="0"/>
                <a:ea typeface="Times New Roman" charset="0"/>
                <a:cs typeface="Times New Roman" charset="0"/>
              </a:rPr>
              <a:t>Introduction and Motivation</a:t>
            </a:r>
          </a:p>
        </p:txBody>
      </p:sp>
      <mc:AlternateContent xmlns:mc="http://schemas.openxmlformats.org/markup-compatibility/2006" xmlns:a14="http://schemas.microsoft.com/office/drawing/2010/main">
        <mc:Choice Requires="a14">
          <p:sp>
            <p:nvSpPr>
              <p:cNvPr id="2" name="文本框 1"/>
              <p:cNvSpPr txBox="1"/>
              <p:nvPr/>
            </p:nvSpPr>
            <p:spPr>
              <a:xfrm>
                <a:off x="1196735" y="9209621"/>
                <a:ext cx="11790759" cy="2980496"/>
              </a:xfrm>
              <a:prstGeom prst="rect">
                <a:avLst/>
              </a:prstGeom>
              <a:noFill/>
            </p:spPr>
            <p:txBody>
              <a:bodyPr wrap="square" rtlCol="0">
                <a:spAutoFit/>
              </a:bodyPr>
              <a:lstStyle/>
              <a:p>
                <a:pPr marL="342900" lvl="0" indent="-342900">
                  <a:buFont typeface="Wingdings" charset="2"/>
                  <a:buChar char="Ø"/>
                  <a:defRPr/>
                </a:pPr>
                <a:r>
                  <a:rPr lang="en-US" altLang="zh-CN" sz="2400" dirty="0" smtClean="0">
                    <a:solidFill>
                      <a:srgbClr val="000000"/>
                    </a:solidFill>
                    <a:latin typeface="Times New Roman" charset="0"/>
                    <a:ea typeface="Times New Roman" charset="0"/>
                    <a:cs typeface="Times New Roman" charset="0"/>
                  </a:rPr>
                  <a:t>Light (anti)nuclei</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with</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small</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binding</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energy,</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such as </a:t>
                </a:r>
                <a14:m>
                  <m:oMath xmlns:m="http://schemas.openxmlformats.org/officeDocument/2006/math">
                    <m:r>
                      <a:rPr lang="en-US" altLang="zh-CN" sz="2400" i="1">
                        <a:solidFill>
                          <a:srgbClr val="000000"/>
                        </a:solidFill>
                        <a:latin typeface="Cambria Math" charset="0"/>
                        <a:ea typeface="Times New Roman" charset="0"/>
                        <a:cs typeface="Times New Roman" charset="0"/>
                      </a:rPr>
                      <m:t>𝑑</m:t>
                    </m:r>
                  </m:oMath>
                </a14:m>
                <a:r>
                  <a:rPr lang="en-US" altLang="zh-CN" sz="2400" dirty="0">
                    <a:solidFill>
                      <a:srgbClr val="000000"/>
                    </a:solidFill>
                    <a:latin typeface="Times New Roman" charset="0"/>
                    <a:ea typeface="Times New Roman" charset="0"/>
                    <a:cs typeface="Times New Roman" charset="0"/>
                  </a:rPr>
                  <a:t> and</a:t>
                </a:r>
                <a:r>
                  <a:rPr lang="zh-CN" altLang="en-US" sz="2400" dirty="0">
                    <a:solidFill>
                      <a:srgbClr val="000000"/>
                    </a:solidFill>
                    <a:latin typeface="Times New Roman" charset="0"/>
                    <a:ea typeface="Times New Roman" charset="0"/>
                    <a:cs typeface="Times New Roman" charset="0"/>
                  </a:rPr>
                  <a:t> </a:t>
                </a:r>
                <a14:m>
                  <m:oMath xmlns:m="http://schemas.openxmlformats.org/officeDocument/2006/math">
                    <m:bar>
                      <m:barPr>
                        <m:pos m:val="top"/>
                        <m:ctrlPr>
                          <a:rPr lang="en-US" altLang="zh-CN" sz="2400" i="1">
                            <a:solidFill>
                              <a:srgbClr val="000000"/>
                            </a:solidFill>
                            <a:latin typeface="Cambria Math" charset="0"/>
                            <a:ea typeface="Times New Roman" charset="0"/>
                            <a:cs typeface="Times New Roman" charset="0"/>
                          </a:rPr>
                        </m:ctrlPr>
                      </m:barPr>
                      <m:e>
                        <m:r>
                          <a:rPr lang="en-US" altLang="zh-CN" sz="2400" i="1">
                            <a:solidFill>
                              <a:srgbClr val="000000"/>
                            </a:solidFill>
                            <a:latin typeface="Cambria Math" charset="0"/>
                            <a:ea typeface="Times New Roman" charset="0"/>
                            <a:cs typeface="Times New Roman" charset="0"/>
                          </a:rPr>
                          <m:t>𝑑</m:t>
                        </m:r>
                      </m:e>
                    </m:bar>
                  </m:oMath>
                </a14:m>
                <a:r>
                  <a:rPr lang="en-US" altLang="zh-CN" sz="2400" dirty="0">
                    <a:solidFill>
                      <a:srgbClr val="000000"/>
                    </a:solidFill>
                    <a:latin typeface="Times New Roman" charset="0"/>
                    <a:ea typeface="Times New Roman" charset="0"/>
                    <a:cs typeface="Times New Roman" charset="0"/>
                  </a:rPr>
                  <a:t> ( </a:t>
                </a:r>
                <a14:m>
                  <m:oMath xmlns:m="http://schemas.openxmlformats.org/officeDocument/2006/math">
                    <m:r>
                      <a:rPr lang="en-US" altLang="zh-CN" sz="2400" i="1" dirty="0">
                        <a:solidFill>
                          <a:srgbClr val="000000"/>
                        </a:solidFill>
                        <a:latin typeface="Cambria Math" charset="0"/>
                        <a:ea typeface="Cambria Math" charset="0"/>
                        <a:cs typeface="Cambria Math" charset="0"/>
                      </a:rPr>
                      <m:t>𝜀</m:t>
                    </m:r>
                  </m:oMath>
                </a14:m>
                <a:r>
                  <a:rPr lang="en-US" altLang="zh-CN" sz="2400" dirty="0">
                    <a:solidFill>
                      <a:srgbClr val="000000"/>
                    </a:solidFill>
                    <a:latin typeface="Times New Roman" charset="0"/>
                    <a:ea typeface="Times New Roman" charset="0"/>
                    <a:cs typeface="Times New Roman" charset="0"/>
                  </a:rPr>
                  <a:t> = 2.2 MeV ), are formed through final-state coalescence.</a:t>
                </a:r>
              </a:p>
              <a:p>
                <a:pPr lvl="0">
                  <a:defRPr/>
                </a:pPr>
                <a14:m>
                  <m:oMathPara xmlns:m="http://schemas.openxmlformats.org/officeDocument/2006/math">
                    <m:oMathParaPr>
                      <m:jc m:val="centerGroup"/>
                    </m:oMathParaPr>
                    <m:oMath xmlns:m="http://schemas.openxmlformats.org/officeDocument/2006/math">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𝐸</m:t>
                          </m:r>
                        </m:e>
                        <m:sub>
                          <m:r>
                            <a:rPr lang="en-US" altLang="zh-CN" sz="2400" i="1">
                              <a:solidFill>
                                <a:srgbClr val="000000"/>
                              </a:solidFill>
                              <a:latin typeface="Cambria Math" charset="0"/>
                              <a:ea typeface="Times New Roman" charset="0"/>
                              <a:cs typeface="Times New Roman" charset="0"/>
                            </a:rPr>
                            <m:t>𝐴</m:t>
                          </m:r>
                        </m:sub>
                      </m:sSub>
                      <m:f>
                        <m:fPr>
                          <m:ctrlPr>
                            <a:rPr lang="en-US" altLang="zh-CN" sz="2400" i="1">
                              <a:solidFill>
                                <a:srgbClr val="000000"/>
                              </a:solidFill>
                              <a:latin typeface="Cambria Math" charset="0"/>
                              <a:ea typeface="Times New Roman" charset="0"/>
                              <a:cs typeface="Times New Roman" charset="0"/>
                            </a:rPr>
                          </m:ctrlPr>
                        </m:fPr>
                        <m:num>
                          <m:sSup>
                            <m:sSupPr>
                              <m:ctrlPr>
                                <a:rPr lang="en-US" altLang="zh-CN" sz="2400" i="1">
                                  <a:solidFill>
                                    <a:srgbClr val="000000"/>
                                  </a:solidFill>
                                  <a:latin typeface="Cambria Math" charset="0"/>
                                  <a:ea typeface="Times New Roman" charset="0"/>
                                  <a:cs typeface="Times New Roman" charset="0"/>
                                </a:rPr>
                              </m:ctrlPr>
                            </m:sSupPr>
                            <m:e>
                              <m:r>
                                <a:rPr lang="en-US" altLang="zh-CN" sz="2400" i="1">
                                  <a:solidFill>
                                    <a:srgbClr val="000000"/>
                                  </a:solidFill>
                                  <a:latin typeface="Cambria Math" charset="0"/>
                                  <a:ea typeface="Times New Roman" charset="0"/>
                                  <a:cs typeface="Times New Roman" charset="0"/>
                                </a:rPr>
                                <m:t>𝑑</m:t>
                              </m:r>
                            </m:e>
                            <m:sup>
                              <m:r>
                                <a:rPr lang="en-US" altLang="zh-CN" sz="2400" i="1">
                                  <a:solidFill>
                                    <a:srgbClr val="000000"/>
                                  </a:solidFill>
                                  <a:latin typeface="Cambria Math" charset="0"/>
                                  <a:ea typeface="Times New Roman" charset="0"/>
                                  <a:cs typeface="Times New Roman" charset="0"/>
                                </a:rPr>
                                <m:t>3</m:t>
                              </m:r>
                            </m:sup>
                          </m:sSup>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𝑁</m:t>
                              </m:r>
                            </m:e>
                            <m:sub>
                              <m:r>
                                <a:rPr lang="en-US" altLang="zh-CN" sz="2400" i="1">
                                  <a:solidFill>
                                    <a:srgbClr val="000000"/>
                                  </a:solidFill>
                                  <a:latin typeface="Cambria Math" charset="0"/>
                                  <a:ea typeface="Times New Roman" charset="0"/>
                                  <a:cs typeface="Times New Roman" charset="0"/>
                                </a:rPr>
                                <m:t>𝐴</m:t>
                              </m:r>
                            </m:sub>
                          </m:sSub>
                        </m:num>
                        <m:den>
                          <m:sSup>
                            <m:sSupPr>
                              <m:ctrlPr>
                                <a:rPr lang="en-US" altLang="zh-CN" sz="2400" i="1">
                                  <a:solidFill>
                                    <a:srgbClr val="000000"/>
                                  </a:solidFill>
                                  <a:latin typeface="Cambria Math" charset="0"/>
                                  <a:ea typeface="Times New Roman" charset="0"/>
                                  <a:cs typeface="Times New Roman" charset="0"/>
                                </a:rPr>
                              </m:ctrlPr>
                            </m:sSupPr>
                            <m:e>
                              <m:r>
                                <a:rPr lang="en-US" altLang="zh-CN" sz="2400" i="1">
                                  <a:solidFill>
                                    <a:srgbClr val="000000"/>
                                  </a:solidFill>
                                  <a:latin typeface="Cambria Math" charset="0"/>
                                  <a:ea typeface="Times New Roman" charset="0"/>
                                  <a:cs typeface="Times New Roman" charset="0"/>
                                </a:rPr>
                                <m:t>𝑑</m:t>
                              </m:r>
                            </m:e>
                            <m:sup>
                              <m:r>
                                <a:rPr lang="en-US" altLang="zh-CN" sz="2400" i="1">
                                  <a:solidFill>
                                    <a:srgbClr val="000000"/>
                                  </a:solidFill>
                                  <a:latin typeface="Cambria Math" charset="0"/>
                                  <a:ea typeface="Times New Roman" charset="0"/>
                                  <a:cs typeface="Times New Roman" charset="0"/>
                                </a:rPr>
                                <m:t>3</m:t>
                              </m:r>
                            </m:sup>
                          </m:sSup>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𝑝</m:t>
                              </m:r>
                            </m:e>
                            <m:sub>
                              <m:r>
                                <a:rPr lang="en-US" altLang="zh-CN" sz="2400" i="1">
                                  <a:solidFill>
                                    <a:srgbClr val="000000"/>
                                  </a:solidFill>
                                  <a:latin typeface="Cambria Math" charset="0"/>
                                  <a:ea typeface="Times New Roman" charset="0"/>
                                  <a:cs typeface="Times New Roman" charset="0"/>
                                </a:rPr>
                                <m:t>𝐴</m:t>
                              </m:r>
                            </m:sub>
                          </m:sSub>
                        </m:den>
                      </m:f>
                      <m:r>
                        <a:rPr lang="en-US" altLang="zh-CN" sz="2400" i="1">
                          <a:solidFill>
                            <a:srgbClr val="000000"/>
                          </a:solidFill>
                          <a:latin typeface="Cambria Math" charset="0"/>
                          <a:ea typeface="Times New Roman" charset="0"/>
                          <a:cs typeface="Times New Roman" charset="0"/>
                        </a:rPr>
                        <m:t>=</m:t>
                      </m:r>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𝐵</m:t>
                          </m:r>
                        </m:e>
                        <m:sub>
                          <m:r>
                            <a:rPr lang="en-US" altLang="zh-CN" sz="2400" i="1">
                              <a:solidFill>
                                <a:srgbClr val="000000"/>
                              </a:solidFill>
                              <a:latin typeface="Cambria Math" charset="0"/>
                              <a:ea typeface="Times New Roman" charset="0"/>
                              <a:cs typeface="Times New Roman" charset="0"/>
                            </a:rPr>
                            <m:t>𝐴</m:t>
                          </m:r>
                        </m:sub>
                      </m:sSub>
                      <m:sSup>
                        <m:sSupPr>
                          <m:ctrlPr>
                            <a:rPr lang="en-US" altLang="zh-CN" sz="2400" i="1">
                              <a:solidFill>
                                <a:srgbClr val="000000"/>
                              </a:solidFill>
                              <a:latin typeface="Cambria Math" charset="0"/>
                              <a:ea typeface="Times New Roman" charset="0"/>
                              <a:cs typeface="Times New Roman" charset="0"/>
                            </a:rPr>
                          </m:ctrlPr>
                        </m:sSupPr>
                        <m:e>
                          <m:d>
                            <m:dPr>
                              <m:ctrlPr>
                                <a:rPr lang="en-US" altLang="zh-CN" sz="2400" i="1">
                                  <a:solidFill>
                                    <a:srgbClr val="000000"/>
                                  </a:solidFill>
                                  <a:latin typeface="Cambria Math" charset="0"/>
                                  <a:ea typeface="Times New Roman" charset="0"/>
                                  <a:cs typeface="Times New Roman" charset="0"/>
                                </a:rPr>
                              </m:ctrlPr>
                            </m:dPr>
                            <m:e>
                              <m:f>
                                <m:fPr>
                                  <m:ctrlPr>
                                    <a:rPr lang="en-US" altLang="zh-CN" sz="2400" i="1">
                                      <a:solidFill>
                                        <a:srgbClr val="000000"/>
                                      </a:solidFill>
                                      <a:latin typeface="Cambria Math" charset="0"/>
                                      <a:ea typeface="Times New Roman" charset="0"/>
                                      <a:cs typeface="Times New Roman" charset="0"/>
                                    </a:rPr>
                                  </m:ctrlPr>
                                </m:fPr>
                                <m:num>
                                  <m:sSup>
                                    <m:sSupPr>
                                      <m:ctrlPr>
                                        <a:rPr lang="en-US" altLang="zh-CN" sz="2400" i="1">
                                          <a:solidFill>
                                            <a:srgbClr val="000000"/>
                                          </a:solidFill>
                                          <a:latin typeface="Cambria Math" charset="0"/>
                                          <a:ea typeface="Times New Roman" charset="0"/>
                                          <a:cs typeface="Times New Roman" charset="0"/>
                                        </a:rPr>
                                      </m:ctrlPr>
                                    </m:sSupPr>
                                    <m:e>
                                      <m:r>
                                        <a:rPr lang="en-US" altLang="zh-CN" sz="2400" i="1">
                                          <a:solidFill>
                                            <a:srgbClr val="000000"/>
                                          </a:solidFill>
                                          <a:latin typeface="Cambria Math" charset="0"/>
                                          <a:ea typeface="Times New Roman" charset="0"/>
                                          <a:cs typeface="Times New Roman" charset="0"/>
                                        </a:rPr>
                                        <m:t>𝑑</m:t>
                                      </m:r>
                                    </m:e>
                                    <m:sup>
                                      <m:r>
                                        <a:rPr lang="en-US" altLang="zh-CN" sz="2400" i="1">
                                          <a:solidFill>
                                            <a:srgbClr val="000000"/>
                                          </a:solidFill>
                                          <a:latin typeface="Cambria Math" charset="0"/>
                                          <a:ea typeface="Times New Roman" charset="0"/>
                                          <a:cs typeface="Times New Roman" charset="0"/>
                                        </a:rPr>
                                        <m:t>3</m:t>
                                      </m:r>
                                    </m:sup>
                                  </m:sSup>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𝑁</m:t>
                                      </m:r>
                                    </m:e>
                                    <m:sub>
                                      <m:r>
                                        <a:rPr lang="en-US" altLang="zh-CN" sz="2400" i="1">
                                          <a:solidFill>
                                            <a:srgbClr val="000000"/>
                                          </a:solidFill>
                                          <a:latin typeface="Cambria Math" charset="0"/>
                                          <a:ea typeface="Times New Roman" charset="0"/>
                                          <a:cs typeface="Times New Roman" charset="0"/>
                                        </a:rPr>
                                        <m:t>𝑝</m:t>
                                      </m:r>
                                    </m:sub>
                                  </m:sSub>
                                </m:num>
                                <m:den>
                                  <m:sSup>
                                    <m:sSupPr>
                                      <m:ctrlPr>
                                        <a:rPr lang="en-US" altLang="zh-CN" sz="2400" i="1">
                                          <a:solidFill>
                                            <a:srgbClr val="000000"/>
                                          </a:solidFill>
                                          <a:latin typeface="Cambria Math" charset="0"/>
                                          <a:ea typeface="Times New Roman" charset="0"/>
                                          <a:cs typeface="Times New Roman" charset="0"/>
                                        </a:rPr>
                                      </m:ctrlPr>
                                    </m:sSupPr>
                                    <m:e>
                                      <m:r>
                                        <a:rPr lang="en-US" altLang="zh-CN" sz="2400" i="1">
                                          <a:solidFill>
                                            <a:srgbClr val="000000"/>
                                          </a:solidFill>
                                          <a:latin typeface="Cambria Math" charset="0"/>
                                          <a:ea typeface="Times New Roman" charset="0"/>
                                          <a:cs typeface="Times New Roman" charset="0"/>
                                        </a:rPr>
                                        <m:t>𝑑</m:t>
                                      </m:r>
                                    </m:e>
                                    <m:sup>
                                      <m:r>
                                        <a:rPr lang="en-US" altLang="zh-CN" sz="2400" i="1">
                                          <a:solidFill>
                                            <a:srgbClr val="000000"/>
                                          </a:solidFill>
                                          <a:latin typeface="Cambria Math" charset="0"/>
                                          <a:ea typeface="Times New Roman" charset="0"/>
                                          <a:cs typeface="Times New Roman" charset="0"/>
                                        </a:rPr>
                                        <m:t>3</m:t>
                                      </m:r>
                                    </m:sup>
                                  </m:sSup>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𝑝</m:t>
                                      </m:r>
                                    </m:e>
                                    <m:sub>
                                      <m:r>
                                        <a:rPr lang="en-US" altLang="zh-CN" sz="2400" i="1">
                                          <a:solidFill>
                                            <a:srgbClr val="000000"/>
                                          </a:solidFill>
                                          <a:latin typeface="Cambria Math" charset="0"/>
                                          <a:ea typeface="Times New Roman" charset="0"/>
                                          <a:cs typeface="Times New Roman" charset="0"/>
                                        </a:rPr>
                                        <m:t>𝑝</m:t>
                                      </m:r>
                                    </m:sub>
                                  </m:sSub>
                                </m:den>
                              </m:f>
                            </m:e>
                          </m:d>
                        </m:e>
                        <m:sup>
                          <m:r>
                            <a:rPr lang="en-US" altLang="zh-CN" sz="2400" i="1">
                              <a:solidFill>
                                <a:srgbClr val="000000"/>
                              </a:solidFill>
                              <a:latin typeface="Cambria Math" charset="0"/>
                              <a:ea typeface="Times New Roman" charset="0"/>
                              <a:cs typeface="Times New Roman" charset="0"/>
                            </a:rPr>
                            <m:t>𝑍</m:t>
                          </m:r>
                        </m:sup>
                      </m:sSup>
                      <m:sSup>
                        <m:sSupPr>
                          <m:ctrlPr>
                            <a:rPr lang="en-US" altLang="zh-CN" sz="2400" i="1">
                              <a:solidFill>
                                <a:srgbClr val="000000"/>
                              </a:solidFill>
                              <a:latin typeface="Cambria Math" charset="0"/>
                              <a:ea typeface="Times New Roman" charset="0"/>
                              <a:cs typeface="Times New Roman" charset="0"/>
                            </a:rPr>
                          </m:ctrlPr>
                        </m:sSupPr>
                        <m:e>
                          <m:d>
                            <m:dPr>
                              <m:ctrlPr>
                                <a:rPr lang="en-US" altLang="zh-CN" sz="2400" i="1">
                                  <a:solidFill>
                                    <a:srgbClr val="000000"/>
                                  </a:solidFill>
                                  <a:latin typeface="Cambria Math" charset="0"/>
                                  <a:ea typeface="Times New Roman" charset="0"/>
                                  <a:cs typeface="Times New Roman" charset="0"/>
                                </a:rPr>
                              </m:ctrlPr>
                            </m:dPr>
                            <m:e>
                              <m:f>
                                <m:fPr>
                                  <m:ctrlPr>
                                    <a:rPr lang="en-US" altLang="zh-CN" sz="2400" i="1">
                                      <a:solidFill>
                                        <a:srgbClr val="000000"/>
                                      </a:solidFill>
                                      <a:latin typeface="Cambria Math" charset="0"/>
                                      <a:ea typeface="Times New Roman" charset="0"/>
                                      <a:cs typeface="Times New Roman" charset="0"/>
                                    </a:rPr>
                                  </m:ctrlPr>
                                </m:fPr>
                                <m:num>
                                  <m:sSup>
                                    <m:sSupPr>
                                      <m:ctrlPr>
                                        <a:rPr lang="en-US" altLang="zh-CN" sz="2400" i="1">
                                          <a:solidFill>
                                            <a:srgbClr val="000000"/>
                                          </a:solidFill>
                                          <a:latin typeface="Cambria Math" charset="0"/>
                                          <a:ea typeface="Times New Roman" charset="0"/>
                                          <a:cs typeface="Times New Roman" charset="0"/>
                                        </a:rPr>
                                      </m:ctrlPr>
                                    </m:sSupPr>
                                    <m:e>
                                      <m:r>
                                        <a:rPr lang="en-US" altLang="zh-CN" sz="2400" i="1">
                                          <a:solidFill>
                                            <a:srgbClr val="000000"/>
                                          </a:solidFill>
                                          <a:latin typeface="Cambria Math" charset="0"/>
                                          <a:ea typeface="Times New Roman" charset="0"/>
                                          <a:cs typeface="Times New Roman" charset="0"/>
                                        </a:rPr>
                                        <m:t>𝑑</m:t>
                                      </m:r>
                                    </m:e>
                                    <m:sup>
                                      <m:r>
                                        <a:rPr lang="en-US" altLang="zh-CN" sz="2400" i="1">
                                          <a:solidFill>
                                            <a:srgbClr val="000000"/>
                                          </a:solidFill>
                                          <a:latin typeface="Cambria Math" charset="0"/>
                                          <a:ea typeface="Times New Roman" charset="0"/>
                                          <a:cs typeface="Times New Roman" charset="0"/>
                                        </a:rPr>
                                        <m:t>3</m:t>
                                      </m:r>
                                    </m:sup>
                                  </m:sSup>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𝑁</m:t>
                                      </m:r>
                                    </m:e>
                                    <m:sub>
                                      <m:r>
                                        <a:rPr lang="en-US" altLang="zh-CN" sz="2400" i="1">
                                          <a:solidFill>
                                            <a:srgbClr val="000000"/>
                                          </a:solidFill>
                                          <a:latin typeface="Cambria Math" charset="0"/>
                                          <a:ea typeface="Times New Roman" charset="0"/>
                                          <a:cs typeface="Times New Roman" charset="0"/>
                                        </a:rPr>
                                        <m:t>𝑛</m:t>
                                      </m:r>
                                    </m:sub>
                                  </m:sSub>
                                </m:num>
                                <m:den>
                                  <m:sSup>
                                    <m:sSupPr>
                                      <m:ctrlPr>
                                        <a:rPr lang="en-US" altLang="zh-CN" sz="2400" i="1">
                                          <a:solidFill>
                                            <a:srgbClr val="000000"/>
                                          </a:solidFill>
                                          <a:latin typeface="Cambria Math" charset="0"/>
                                          <a:ea typeface="Times New Roman" charset="0"/>
                                          <a:cs typeface="Times New Roman" charset="0"/>
                                        </a:rPr>
                                      </m:ctrlPr>
                                    </m:sSupPr>
                                    <m:e>
                                      <m:r>
                                        <a:rPr lang="en-US" altLang="zh-CN" sz="2400" i="1">
                                          <a:solidFill>
                                            <a:srgbClr val="000000"/>
                                          </a:solidFill>
                                          <a:latin typeface="Cambria Math" charset="0"/>
                                          <a:ea typeface="Times New Roman" charset="0"/>
                                          <a:cs typeface="Times New Roman" charset="0"/>
                                        </a:rPr>
                                        <m:t>𝑑</m:t>
                                      </m:r>
                                    </m:e>
                                    <m:sup>
                                      <m:r>
                                        <a:rPr lang="en-US" altLang="zh-CN" sz="2400" i="1">
                                          <a:solidFill>
                                            <a:srgbClr val="000000"/>
                                          </a:solidFill>
                                          <a:latin typeface="Cambria Math" charset="0"/>
                                          <a:ea typeface="Times New Roman" charset="0"/>
                                          <a:cs typeface="Times New Roman" charset="0"/>
                                        </a:rPr>
                                        <m:t>3</m:t>
                                      </m:r>
                                    </m:sup>
                                  </m:sSup>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𝑝</m:t>
                                      </m:r>
                                    </m:e>
                                    <m:sub>
                                      <m:r>
                                        <a:rPr lang="en-US" altLang="zh-CN" sz="2400" i="1">
                                          <a:solidFill>
                                            <a:srgbClr val="000000"/>
                                          </a:solidFill>
                                          <a:latin typeface="Cambria Math" charset="0"/>
                                          <a:ea typeface="Times New Roman" charset="0"/>
                                          <a:cs typeface="Times New Roman" charset="0"/>
                                        </a:rPr>
                                        <m:t>𝑛</m:t>
                                      </m:r>
                                    </m:sub>
                                  </m:sSub>
                                </m:den>
                              </m:f>
                            </m:e>
                          </m:d>
                        </m:e>
                        <m:sup>
                          <m:r>
                            <a:rPr lang="en-US" altLang="zh-CN" sz="2400" i="1">
                              <a:solidFill>
                                <a:srgbClr val="000000"/>
                              </a:solidFill>
                              <a:latin typeface="Cambria Math" charset="0"/>
                              <a:ea typeface="Times New Roman" charset="0"/>
                              <a:cs typeface="Times New Roman" charset="0"/>
                            </a:rPr>
                            <m:t>𝐴</m:t>
                          </m:r>
                          <m:r>
                            <a:rPr lang="en-US" altLang="zh-CN" sz="2400" i="1">
                              <a:solidFill>
                                <a:srgbClr val="000000"/>
                              </a:solidFill>
                              <a:latin typeface="Cambria Math" charset="0"/>
                              <a:ea typeface="Times New Roman" charset="0"/>
                              <a:cs typeface="Times New Roman" charset="0"/>
                            </a:rPr>
                            <m:t>−</m:t>
                          </m:r>
                          <m:r>
                            <a:rPr lang="en-US" altLang="zh-CN" sz="2400" i="1">
                              <a:solidFill>
                                <a:srgbClr val="000000"/>
                              </a:solidFill>
                              <a:latin typeface="Cambria Math" charset="0"/>
                              <a:ea typeface="Times New Roman" charset="0"/>
                              <a:cs typeface="Times New Roman" charset="0"/>
                            </a:rPr>
                            <m:t>𝑍</m:t>
                          </m:r>
                        </m:sup>
                      </m:sSup>
                      <m:r>
                        <a:rPr lang="en-US" altLang="zh-CN" sz="2400" i="1">
                          <a:solidFill>
                            <a:srgbClr val="000000"/>
                          </a:solidFill>
                          <a:latin typeface="Cambria Math" charset="0"/>
                          <a:ea typeface="Cambria Math" charset="0"/>
                          <a:cs typeface="Cambria Math" charset="0"/>
                        </a:rPr>
                        <m:t>≈</m:t>
                      </m:r>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𝐵</m:t>
                          </m:r>
                        </m:e>
                        <m:sub>
                          <m:r>
                            <a:rPr lang="en-US" altLang="zh-CN" sz="2400" i="1">
                              <a:solidFill>
                                <a:srgbClr val="000000"/>
                              </a:solidFill>
                              <a:latin typeface="Cambria Math" charset="0"/>
                              <a:ea typeface="Times New Roman" charset="0"/>
                              <a:cs typeface="Times New Roman" charset="0"/>
                            </a:rPr>
                            <m:t>𝐴</m:t>
                          </m:r>
                        </m:sub>
                      </m:sSub>
                      <m:sSup>
                        <m:sSupPr>
                          <m:ctrlPr>
                            <a:rPr lang="en-US" altLang="zh-CN" sz="2400" i="1">
                              <a:solidFill>
                                <a:srgbClr val="000000"/>
                              </a:solidFill>
                              <a:latin typeface="Cambria Math" charset="0"/>
                              <a:ea typeface="Times New Roman" charset="0"/>
                              <a:cs typeface="Times New Roman" charset="0"/>
                            </a:rPr>
                          </m:ctrlPr>
                        </m:sSupPr>
                        <m:e>
                          <m:d>
                            <m:dPr>
                              <m:ctrlPr>
                                <a:rPr lang="en-US" altLang="zh-CN" sz="2400" i="1">
                                  <a:solidFill>
                                    <a:srgbClr val="000000"/>
                                  </a:solidFill>
                                  <a:latin typeface="Cambria Math" charset="0"/>
                                  <a:ea typeface="Times New Roman" charset="0"/>
                                  <a:cs typeface="Times New Roman" charset="0"/>
                                </a:rPr>
                              </m:ctrlPr>
                            </m:dPr>
                            <m:e>
                              <m:f>
                                <m:fPr>
                                  <m:ctrlPr>
                                    <a:rPr lang="en-US" altLang="zh-CN" sz="2400" i="1">
                                      <a:solidFill>
                                        <a:srgbClr val="000000"/>
                                      </a:solidFill>
                                      <a:latin typeface="Cambria Math" charset="0"/>
                                      <a:ea typeface="Times New Roman" charset="0"/>
                                      <a:cs typeface="Times New Roman" charset="0"/>
                                    </a:rPr>
                                  </m:ctrlPr>
                                </m:fPr>
                                <m:num>
                                  <m:sSup>
                                    <m:sSupPr>
                                      <m:ctrlPr>
                                        <a:rPr lang="en-US" altLang="zh-CN" sz="2400" i="1">
                                          <a:solidFill>
                                            <a:srgbClr val="000000"/>
                                          </a:solidFill>
                                          <a:latin typeface="Cambria Math" charset="0"/>
                                          <a:ea typeface="Times New Roman" charset="0"/>
                                          <a:cs typeface="Times New Roman" charset="0"/>
                                        </a:rPr>
                                      </m:ctrlPr>
                                    </m:sSupPr>
                                    <m:e>
                                      <m:r>
                                        <a:rPr lang="en-US" altLang="zh-CN" sz="2400" i="1">
                                          <a:solidFill>
                                            <a:srgbClr val="000000"/>
                                          </a:solidFill>
                                          <a:latin typeface="Cambria Math" charset="0"/>
                                          <a:ea typeface="Times New Roman" charset="0"/>
                                          <a:cs typeface="Times New Roman" charset="0"/>
                                        </a:rPr>
                                        <m:t>𝑑</m:t>
                                      </m:r>
                                    </m:e>
                                    <m:sup>
                                      <m:r>
                                        <a:rPr lang="en-US" altLang="zh-CN" sz="2400" i="1">
                                          <a:solidFill>
                                            <a:srgbClr val="000000"/>
                                          </a:solidFill>
                                          <a:latin typeface="Cambria Math" charset="0"/>
                                          <a:ea typeface="Times New Roman" charset="0"/>
                                          <a:cs typeface="Times New Roman" charset="0"/>
                                        </a:rPr>
                                        <m:t>3</m:t>
                                      </m:r>
                                    </m:sup>
                                  </m:sSup>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𝑁</m:t>
                                      </m:r>
                                    </m:e>
                                    <m:sub>
                                      <m:r>
                                        <a:rPr lang="en-US" altLang="zh-CN" sz="2400" i="1">
                                          <a:solidFill>
                                            <a:srgbClr val="000000"/>
                                          </a:solidFill>
                                          <a:latin typeface="Cambria Math" charset="0"/>
                                          <a:ea typeface="Times New Roman" charset="0"/>
                                          <a:cs typeface="Times New Roman" charset="0"/>
                                        </a:rPr>
                                        <m:t>𝑝</m:t>
                                      </m:r>
                                    </m:sub>
                                  </m:sSub>
                                </m:num>
                                <m:den>
                                  <m:sSup>
                                    <m:sSupPr>
                                      <m:ctrlPr>
                                        <a:rPr lang="en-US" altLang="zh-CN" sz="2400" i="1">
                                          <a:solidFill>
                                            <a:srgbClr val="000000"/>
                                          </a:solidFill>
                                          <a:latin typeface="Cambria Math" charset="0"/>
                                          <a:ea typeface="Times New Roman" charset="0"/>
                                          <a:cs typeface="Times New Roman" charset="0"/>
                                        </a:rPr>
                                      </m:ctrlPr>
                                    </m:sSupPr>
                                    <m:e>
                                      <m:r>
                                        <a:rPr lang="en-US" altLang="zh-CN" sz="2400" i="1">
                                          <a:solidFill>
                                            <a:srgbClr val="000000"/>
                                          </a:solidFill>
                                          <a:latin typeface="Cambria Math" charset="0"/>
                                          <a:ea typeface="Times New Roman" charset="0"/>
                                          <a:cs typeface="Times New Roman" charset="0"/>
                                        </a:rPr>
                                        <m:t>𝑑</m:t>
                                      </m:r>
                                    </m:e>
                                    <m:sup>
                                      <m:r>
                                        <a:rPr lang="en-US" altLang="zh-CN" sz="2400" i="1">
                                          <a:solidFill>
                                            <a:srgbClr val="000000"/>
                                          </a:solidFill>
                                          <a:latin typeface="Cambria Math" charset="0"/>
                                          <a:ea typeface="Times New Roman" charset="0"/>
                                          <a:cs typeface="Times New Roman" charset="0"/>
                                        </a:rPr>
                                        <m:t>3</m:t>
                                      </m:r>
                                    </m:sup>
                                  </m:sSup>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𝑝</m:t>
                                      </m:r>
                                    </m:e>
                                    <m:sub>
                                      <m:r>
                                        <a:rPr lang="en-US" altLang="zh-CN" sz="2400" i="1">
                                          <a:solidFill>
                                            <a:srgbClr val="000000"/>
                                          </a:solidFill>
                                          <a:latin typeface="Cambria Math" charset="0"/>
                                          <a:ea typeface="Times New Roman" charset="0"/>
                                          <a:cs typeface="Times New Roman" charset="0"/>
                                        </a:rPr>
                                        <m:t>𝑝</m:t>
                                      </m:r>
                                    </m:sub>
                                  </m:sSub>
                                </m:den>
                              </m:f>
                            </m:e>
                          </m:d>
                        </m:e>
                        <m:sup>
                          <m:r>
                            <a:rPr lang="en-US" altLang="zh-CN" sz="2400" i="1">
                              <a:solidFill>
                                <a:srgbClr val="000000"/>
                              </a:solidFill>
                              <a:latin typeface="Cambria Math" charset="0"/>
                              <a:ea typeface="Times New Roman" charset="0"/>
                              <a:cs typeface="Times New Roman" charset="0"/>
                            </a:rPr>
                            <m:t>𝐴</m:t>
                          </m:r>
                        </m:sup>
                      </m:sSup>
                    </m:oMath>
                  </m:oMathPara>
                </a14:m>
                <a:endParaRPr lang="en-US" altLang="zh-CN" sz="2400" dirty="0">
                  <a:solidFill>
                    <a:srgbClr val="000000"/>
                  </a:solidFill>
                  <a:latin typeface="Times New Roman" charset="0"/>
                  <a:ea typeface="Times New Roman" charset="0"/>
                  <a:cs typeface="Times New Roman" charset="0"/>
                </a:endParaRPr>
              </a:p>
              <a:p>
                <a:pPr marL="342900" indent="-342900">
                  <a:buFont typeface="Wingdings" charset="2"/>
                  <a:buChar char="Ø"/>
                  <a:defRPr/>
                </a:pPr>
                <a:r>
                  <a:rPr lang="en-US" altLang="zh-CN" sz="2400" dirty="0">
                    <a:solidFill>
                      <a:srgbClr val="000000"/>
                    </a:solidFill>
                    <a:latin typeface="Times New Roman" charset="0"/>
                    <a:ea typeface="Times New Roman" charset="0"/>
                    <a:cs typeface="Times New Roman" charset="0"/>
                  </a:rPr>
                  <a:t>The coalescence parameter </a:t>
                </a:r>
                <a14:m>
                  <m:oMath xmlns:m="http://schemas.openxmlformats.org/officeDocument/2006/math">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𝐵</m:t>
                        </m:r>
                      </m:e>
                      <m:sub>
                        <m:r>
                          <a:rPr lang="en-US" altLang="zh-CN" sz="2400" i="1">
                            <a:solidFill>
                              <a:srgbClr val="000000"/>
                            </a:solidFill>
                            <a:latin typeface="Cambria Math" charset="0"/>
                            <a:ea typeface="Times New Roman" charset="0"/>
                            <a:cs typeface="Times New Roman" charset="0"/>
                          </a:rPr>
                          <m:t>𝐴</m:t>
                        </m:r>
                      </m:sub>
                    </m:sSub>
                  </m:oMath>
                </a14:m>
                <a:r>
                  <a:rPr lang="en-US" altLang="zh-CN" sz="2400" dirty="0">
                    <a:solidFill>
                      <a:srgbClr val="000000"/>
                    </a:solidFill>
                    <a:latin typeface="Times New Roman" charset="0"/>
                    <a:ea typeface="Times New Roman" charset="0"/>
                    <a:cs typeface="Times New Roman" charset="0"/>
                  </a:rPr>
                  <a:t> reflects</a:t>
                </a:r>
                <a:r>
                  <a:rPr lang="en-US" altLang="zh-CN" sz="2400" dirty="0" smtClean="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the local nucleon density</a:t>
                </a:r>
                <a:r>
                  <a:rPr lang="en-US" altLang="zh-CN" sz="2400" dirty="0" smtClean="0">
                    <a:solidFill>
                      <a:srgbClr val="000000"/>
                    </a:solidFill>
                    <a:latin typeface="Times New Roman" charset="0"/>
                    <a:ea typeface="Times New Roman" charset="0"/>
                    <a:cs typeface="Times New Roman" charset="0"/>
                  </a:rPr>
                  <a:t>.</a:t>
                </a:r>
              </a:p>
              <a:p>
                <a:pPr marL="342900" indent="-342900">
                  <a:buFont typeface="Wingdings" charset="2"/>
                  <a:buChar char="Ø"/>
                  <a:defRPr/>
                </a:pPr>
                <a:r>
                  <a:rPr lang="en-US" altLang="zh-CN" sz="2400" dirty="0" smtClean="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In thermal mode, </a:t>
                </a:r>
                <a14:m>
                  <m:oMath xmlns:m="http://schemas.openxmlformats.org/officeDocument/2006/math">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𝐵</m:t>
                        </m:r>
                      </m:e>
                      <m:sub>
                        <m:r>
                          <a:rPr lang="en-US" altLang="zh-CN" sz="2400" i="1">
                            <a:solidFill>
                              <a:srgbClr val="000000"/>
                            </a:solidFill>
                            <a:latin typeface="Cambria Math" charset="0"/>
                            <a:ea typeface="Times New Roman" charset="0"/>
                            <a:cs typeface="Times New Roman" charset="0"/>
                          </a:rPr>
                          <m:t>𝐴</m:t>
                        </m:r>
                      </m:sub>
                    </m:sSub>
                    <m:r>
                      <a:rPr lang="en-US" altLang="zh-CN" sz="2400" i="1">
                        <a:solidFill>
                          <a:srgbClr val="000000"/>
                        </a:solidFill>
                        <a:latin typeface="Cambria Math" charset="0"/>
                        <a:ea typeface="Cambria Math" charset="0"/>
                        <a:cs typeface="Cambria Math" charset="0"/>
                      </a:rPr>
                      <m:t>∝</m:t>
                    </m:r>
                    <m:sSubSup>
                      <m:sSubSupPr>
                        <m:ctrlPr>
                          <a:rPr lang="en-US" altLang="zh-CN" sz="2400" i="1">
                            <a:solidFill>
                              <a:srgbClr val="000000"/>
                            </a:solidFill>
                            <a:latin typeface="Cambria Math" charset="0"/>
                            <a:ea typeface="Cambria Math" charset="0"/>
                            <a:cs typeface="Cambria Math" charset="0"/>
                          </a:rPr>
                        </m:ctrlPr>
                      </m:sSubSupPr>
                      <m:e>
                        <m:r>
                          <a:rPr lang="en-US" altLang="zh-CN" sz="2400" i="1">
                            <a:solidFill>
                              <a:srgbClr val="000000"/>
                            </a:solidFill>
                            <a:latin typeface="Cambria Math" charset="0"/>
                            <a:ea typeface="Cambria Math" charset="0"/>
                            <a:cs typeface="Cambria Math" charset="0"/>
                          </a:rPr>
                          <m:t>𝑉</m:t>
                        </m:r>
                      </m:e>
                      <m:sub>
                        <m:r>
                          <a:rPr lang="en-US" altLang="zh-CN" sz="2400" i="1">
                            <a:solidFill>
                              <a:srgbClr val="000000"/>
                            </a:solidFill>
                            <a:latin typeface="Cambria Math" charset="0"/>
                            <a:ea typeface="Cambria Math" charset="0"/>
                            <a:cs typeface="Cambria Math" charset="0"/>
                          </a:rPr>
                          <m:t>𝑓</m:t>
                        </m:r>
                      </m:sub>
                      <m:sup>
                        <m:r>
                          <a:rPr lang="en-US" altLang="zh-CN" sz="2400" i="1">
                            <a:solidFill>
                              <a:srgbClr val="000000"/>
                            </a:solidFill>
                            <a:latin typeface="Cambria Math" charset="0"/>
                            <a:ea typeface="Cambria Math" charset="0"/>
                            <a:cs typeface="Cambria Math" charset="0"/>
                          </a:rPr>
                          <m:t>1−</m:t>
                        </m:r>
                        <m:r>
                          <a:rPr lang="en-US" altLang="zh-CN" sz="2400" i="1">
                            <a:solidFill>
                              <a:srgbClr val="000000"/>
                            </a:solidFill>
                            <a:latin typeface="Cambria Math" charset="0"/>
                            <a:ea typeface="Cambria Math" charset="0"/>
                            <a:cs typeface="Cambria Math" charset="0"/>
                          </a:rPr>
                          <m:t>𝐴</m:t>
                        </m:r>
                      </m:sup>
                    </m:sSubSup>
                  </m:oMath>
                </a14:m>
                <a:r>
                  <a:rPr lang="en-US" altLang="zh-CN" sz="2400" dirty="0" smtClean="0">
                    <a:solidFill>
                      <a:srgbClr val="000000"/>
                    </a:solidFill>
                    <a:latin typeface="Times New Roman" charset="0"/>
                    <a:ea typeface="Times New Roman" charset="0"/>
                    <a:cs typeface="Times New Roman" charset="0"/>
                  </a:rPr>
                  <a:t>, </a:t>
                </a:r>
                <a14:m>
                  <m:oMath xmlns:m="http://schemas.openxmlformats.org/officeDocument/2006/math">
                    <m:sSub>
                      <m:sSubPr>
                        <m:ctrlPr>
                          <a:rPr lang="en-US" altLang="zh-CN" sz="2400" i="1" smtClean="0">
                            <a:solidFill>
                              <a:srgbClr val="000000"/>
                            </a:solidFill>
                            <a:latin typeface="Cambria Math" charset="0"/>
                            <a:ea typeface="Times New Roman" charset="0"/>
                            <a:cs typeface="Times New Roman" charset="0"/>
                          </a:rPr>
                        </m:ctrlPr>
                      </m:sSubPr>
                      <m:e>
                        <m:r>
                          <a:rPr lang="en-US" altLang="zh-CN" sz="2400" b="0" i="1" smtClean="0">
                            <a:solidFill>
                              <a:srgbClr val="000000"/>
                            </a:solidFill>
                            <a:latin typeface="Cambria Math" charset="0"/>
                            <a:ea typeface="Times New Roman" charset="0"/>
                            <a:cs typeface="Times New Roman" charset="0"/>
                          </a:rPr>
                          <m:t>𝑉</m:t>
                        </m:r>
                      </m:e>
                      <m:sub>
                        <m:r>
                          <a:rPr lang="en-US" altLang="zh-CN" sz="2400" b="0" i="1" smtClean="0">
                            <a:solidFill>
                              <a:srgbClr val="000000"/>
                            </a:solidFill>
                            <a:latin typeface="Cambria Math" charset="0"/>
                            <a:ea typeface="Times New Roman" charset="0"/>
                            <a:cs typeface="Times New Roman" charset="0"/>
                          </a:rPr>
                          <m:t>𝑓</m:t>
                        </m:r>
                      </m:sub>
                    </m:sSub>
                    <m:r>
                      <a:rPr lang="en-US" altLang="zh-CN" sz="2400" b="0" i="1" smtClean="0">
                        <a:solidFill>
                          <a:srgbClr val="000000"/>
                        </a:solidFill>
                        <a:latin typeface="Cambria Math" charset="0"/>
                        <a:ea typeface="Times New Roman" charset="0"/>
                        <a:cs typeface="Times New Roman" charset="0"/>
                      </a:rPr>
                      <m:t> </m:t>
                    </m:r>
                  </m:oMath>
                </a14:m>
                <a:r>
                  <a:rPr lang="en-US" altLang="zh-CN" sz="2400" dirty="0" smtClean="0">
                    <a:solidFill>
                      <a:srgbClr val="000000"/>
                    </a:solidFill>
                    <a:latin typeface="Times New Roman" charset="0"/>
                    <a:ea typeface="Times New Roman" charset="0"/>
                    <a:cs typeface="Times New Roman" charset="0"/>
                  </a:rPr>
                  <a:t>is freeze-out volume</a:t>
                </a:r>
                <a:r>
                  <a:rPr lang="en-US" altLang="zh-CN" sz="2400" dirty="0">
                    <a:solidFill>
                      <a:srgbClr val="000000"/>
                    </a:solidFill>
                    <a:latin typeface="Times New Roman" charset="0"/>
                    <a:ea typeface="Times New Roman" charset="0"/>
                    <a:cs typeface="Times New Roman" charset="0"/>
                  </a:rPr>
                  <a:t>. </a:t>
                </a:r>
                <a:r>
                  <a:rPr lang="en-US" altLang="zh-CN" sz="2400" i="1" dirty="0">
                    <a:solidFill>
                      <a:srgbClr val="000000"/>
                    </a:solidFill>
                    <a:latin typeface="Times New Roman" charset="0"/>
                    <a:ea typeface="Times New Roman" charset="0"/>
                    <a:cs typeface="Times New Roman" charset="0"/>
                  </a:rPr>
                  <a:t>Phys. Reps. </a:t>
                </a:r>
                <a:r>
                  <a:rPr lang="en-US" altLang="zh-CN" sz="2400" b="1" dirty="0">
                    <a:solidFill>
                      <a:srgbClr val="000000"/>
                    </a:solidFill>
                    <a:latin typeface="Times New Roman" charset="0"/>
                    <a:ea typeface="Times New Roman" charset="0"/>
                    <a:cs typeface="Times New Roman" charset="0"/>
                  </a:rPr>
                  <a:t>131,223(1986</a:t>
                </a:r>
                <a:r>
                  <a:rPr lang="en-US" altLang="zh-CN" sz="2400" b="1" dirty="0" smtClean="0">
                    <a:solidFill>
                      <a:srgbClr val="000000"/>
                    </a:solidFill>
                    <a:latin typeface="Times New Roman" charset="0"/>
                    <a:ea typeface="Times New Roman" charset="0"/>
                    <a:cs typeface="Times New Roman" charset="0"/>
                  </a:rPr>
                  <a:t>)</a:t>
                </a:r>
                <a:endParaRPr lang="en-US" altLang="zh-CN" sz="2400" b="1" dirty="0">
                  <a:solidFill>
                    <a:srgbClr val="000000"/>
                  </a:solidFill>
                  <a:latin typeface="Times New Roman" charset="0"/>
                  <a:ea typeface="Times New Roman" charset="0"/>
                  <a:cs typeface="Times New Roman" charset="0"/>
                </a:endParaRPr>
              </a:p>
              <a:p>
                <a:pPr marL="342900" lvl="0" indent="-342900">
                  <a:buFont typeface="Wingdings" charset="2"/>
                  <a:buChar char="Ø"/>
                  <a:defRPr/>
                </a:pPr>
                <a:r>
                  <a:rPr lang="en-US" altLang="zh-CN" sz="2400" dirty="0">
                    <a:solidFill>
                      <a:srgbClr val="000000"/>
                    </a:solidFill>
                    <a:latin typeface="Times New Roman" charset="0"/>
                    <a:ea typeface="Times New Roman" charset="0"/>
                    <a:cs typeface="Times New Roman" charset="0"/>
                  </a:rPr>
                  <a:t>The production of light nuclei provides a tool to measure the freeze-out properties</a:t>
                </a:r>
                <a:r>
                  <a:rPr lang="en-US" altLang="zh-CN" sz="2400" dirty="0" smtClean="0">
                    <a:solidFill>
                      <a:srgbClr val="000000"/>
                    </a:solidFill>
                    <a:latin typeface="Times New Roman" charset="0"/>
                    <a:ea typeface="Times New Roman" charset="0"/>
                    <a:cs typeface="Times New Roman" charset="0"/>
                  </a:rPr>
                  <a:t>.</a:t>
                </a:r>
                <a:endParaRPr lang="en-US" altLang="zh-CN" sz="2400" dirty="0">
                  <a:solidFill>
                    <a:srgbClr val="000000"/>
                  </a:solidFill>
                  <a:latin typeface="Times New Roman" charset="0"/>
                  <a:ea typeface="Times New Roman" charset="0"/>
                  <a:cs typeface="Times New Roman" charset="0"/>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1196735" y="9209621"/>
                <a:ext cx="11790759" cy="2980496"/>
              </a:xfrm>
              <a:prstGeom prst="rect">
                <a:avLst/>
              </a:prstGeom>
              <a:blipFill rotWithShape="0">
                <a:blip r:embed="rId10"/>
                <a:stretch>
                  <a:fillRect l="-672" b="-3681"/>
                </a:stretch>
              </a:blipFill>
            </p:spPr>
            <p:txBody>
              <a:bodyPr/>
              <a:lstStyle/>
              <a:p>
                <a:r>
                  <a:rPr lang="zh-CN" altLang="en-US">
                    <a:noFill/>
                  </a:rPr>
                  <a:t> </a:t>
                </a:r>
              </a:p>
            </p:txBody>
          </p:sp>
        </mc:Fallback>
      </mc:AlternateContent>
      <p:pic>
        <p:nvPicPr>
          <p:cNvPr id="13" name="图片 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3037740" y="8713341"/>
            <a:ext cx="5663912" cy="35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0"/>
          <p:cNvSpPr txBox="1">
            <a:spLocks noChangeArrowheads="1"/>
          </p:cNvSpPr>
          <p:nvPr/>
        </p:nvSpPr>
        <p:spPr bwMode="auto">
          <a:xfrm>
            <a:off x="15514637" y="8900319"/>
            <a:ext cx="31229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kumimoji="1" lang="en-US" altLang="zh-CN" sz="2400" i="1" dirty="0">
                <a:latin typeface="Times New Roman" charset="0"/>
                <a:ea typeface="Times New Roman" charset="0"/>
                <a:cs typeface="Times New Roman" charset="0"/>
              </a:rPr>
              <a:t>PRL</a:t>
            </a:r>
            <a:r>
              <a:rPr kumimoji="1" lang="zh-CN" altLang="en-US" sz="2400" dirty="0">
                <a:latin typeface="Times New Roman" charset="0"/>
                <a:ea typeface="Times New Roman" charset="0"/>
                <a:cs typeface="Times New Roman" charset="0"/>
              </a:rPr>
              <a:t> </a:t>
            </a:r>
            <a:r>
              <a:rPr kumimoji="1" lang="en-US" altLang="zh-CN" sz="2400" dirty="0">
                <a:latin typeface="Times New Roman" charset="0"/>
                <a:ea typeface="Times New Roman" charset="0"/>
                <a:cs typeface="Times New Roman" charset="0"/>
              </a:rPr>
              <a:t>94,122302(2005</a:t>
            </a:r>
            <a:r>
              <a:rPr kumimoji="1" lang="en-US" altLang="zh-CN" sz="2400" dirty="0" smtClean="0">
                <a:latin typeface="Times New Roman" charset="0"/>
                <a:ea typeface="Times New Roman" charset="0"/>
                <a:cs typeface="Times New Roman" charset="0"/>
              </a:rPr>
              <a:t>)</a:t>
            </a:r>
            <a:endParaRPr kumimoji="1" lang="zh-CN" altLang="en-US" sz="2400" dirty="0" smtClean="0">
              <a:latin typeface="Times New Roman" charset="0"/>
              <a:ea typeface="Times New Roman" charset="0"/>
              <a:cs typeface="Times New Roman" charset="0"/>
            </a:endParaRPr>
          </a:p>
          <a:p>
            <a:pPr eaLnBrk="1" hangingPunct="1"/>
            <a:r>
              <a:rPr kumimoji="1" lang="en-US" altLang="zh-CN" sz="2400" dirty="0" smtClean="0">
                <a:latin typeface="Times New Roman" charset="0"/>
                <a:ea typeface="Times New Roman" charset="0"/>
                <a:cs typeface="Times New Roman" charset="0"/>
              </a:rPr>
              <a:t>Most</a:t>
            </a:r>
            <a:r>
              <a:rPr kumimoji="1" lang="zh-CN" altLang="en-US" sz="2400" dirty="0" smtClean="0">
                <a:latin typeface="Times New Roman" charset="0"/>
                <a:ea typeface="Times New Roman" charset="0"/>
                <a:cs typeface="Times New Roman" charset="0"/>
              </a:rPr>
              <a:t> </a:t>
            </a:r>
            <a:r>
              <a:rPr kumimoji="1" lang="en-US" altLang="zh-CN" sz="2400" dirty="0" smtClean="0">
                <a:latin typeface="Times New Roman" charset="0"/>
                <a:ea typeface="Times New Roman" charset="0"/>
                <a:cs typeface="Times New Roman" charset="0"/>
              </a:rPr>
              <a:t>Central</a:t>
            </a:r>
            <a:r>
              <a:rPr kumimoji="1" lang="zh-CN" altLang="en-US" sz="2400" dirty="0" smtClean="0">
                <a:latin typeface="Times New Roman" charset="0"/>
                <a:ea typeface="Times New Roman" charset="0"/>
                <a:cs typeface="Times New Roman" charset="0"/>
              </a:rPr>
              <a:t> </a:t>
            </a:r>
            <a:r>
              <a:rPr kumimoji="1" lang="en-US" altLang="zh-CN" sz="2400" dirty="0" smtClean="0">
                <a:latin typeface="Times New Roman" charset="0"/>
                <a:ea typeface="Times New Roman" charset="0"/>
                <a:cs typeface="Times New Roman" charset="0"/>
              </a:rPr>
              <a:t>Collisions</a:t>
            </a:r>
            <a:endParaRPr kumimoji="1" lang="zh-CN" altLang="en-US" sz="2400" dirty="0">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15" name="文本框 14"/>
              <p:cNvSpPr txBox="1"/>
              <p:nvPr/>
            </p:nvSpPr>
            <p:spPr>
              <a:xfrm>
                <a:off x="19477037" y="9296341"/>
                <a:ext cx="9421114" cy="2384692"/>
              </a:xfrm>
              <a:prstGeom prst="rect">
                <a:avLst/>
              </a:prstGeom>
              <a:noFill/>
            </p:spPr>
            <p:txBody>
              <a:bodyPr wrap="square" rtlCol="0">
                <a:spAutoFit/>
              </a:bodyPr>
              <a:lstStyle/>
              <a:p>
                <a:pPr marL="342900" lvl="0" indent="-342900">
                  <a:lnSpc>
                    <a:spcPct val="150000"/>
                  </a:lnSpc>
                  <a:buFont typeface="Wingdings" charset="2"/>
                  <a:buChar char="Ø"/>
                  <a:defRPr/>
                </a:pPr>
                <a:r>
                  <a:rPr lang="en-US" altLang="zh-CN" sz="2400" dirty="0" smtClean="0">
                    <a:solidFill>
                      <a:srgbClr val="000000"/>
                    </a:solidFill>
                    <a:latin typeface="Times New Roman" charset="0"/>
                    <a:ea typeface="Times New Roman" charset="0"/>
                    <a:cs typeface="Times New Roman" charset="0"/>
                  </a:rPr>
                  <a:t>Is there any structure in energy dependence of </a:t>
                </a:r>
                <a14:m>
                  <m:oMath xmlns:m="http://schemas.openxmlformats.org/officeDocument/2006/math">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𝐵</m:t>
                        </m:r>
                      </m:e>
                      <m:sub>
                        <m:r>
                          <a:rPr lang="en-US" altLang="zh-CN" sz="2400" b="0" i="1" smtClean="0">
                            <a:solidFill>
                              <a:srgbClr val="000000"/>
                            </a:solidFill>
                            <a:latin typeface="Cambria Math" charset="0"/>
                            <a:ea typeface="Times New Roman" charset="0"/>
                            <a:cs typeface="Times New Roman" charset="0"/>
                          </a:rPr>
                          <m:t>2</m:t>
                        </m:r>
                      </m:sub>
                    </m:sSub>
                  </m:oMath>
                </a14:m>
                <a:r>
                  <a:rPr lang="en-US" altLang="zh-CN" sz="2400" dirty="0" smtClean="0">
                    <a:solidFill>
                      <a:srgbClr val="000000"/>
                    </a:solidFill>
                    <a:latin typeface="Times New Roman" charset="0"/>
                    <a:ea typeface="Times New Roman" charset="0"/>
                    <a:cs typeface="Times New Roman" charset="0"/>
                  </a:rPr>
                  <a:t> from high energy to low energy?</a:t>
                </a:r>
                <a:endParaRPr lang="en-US" altLang="zh-CN" sz="2400" dirty="0">
                  <a:solidFill>
                    <a:srgbClr val="000000"/>
                  </a:solidFill>
                  <a:latin typeface="Times New Roman" charset="0"/>
                  <a:ea typeface="Times New Roman" charset="0"/>
                  <a:cs typeface="Times New Roman" charset="0"/>
                </a:endParaRPr>
              </a:p>
              <a:p>
                <a:pPr marL="342900" lvl="0" indent="-342900">
                  <a:lnSpc>
                    <a:spcPct val="150000"/>
                  </a:lnSpc>
                  <a:buFont typeface="Wingdings" charset="2"/>
                  <a:buChar char="Ø"/>
                  <a:defRPr/>
                </a:pPr>
                <a:r>
                  <a:rPr lang="en-US" altLang="zh-CN" sz="2400" dirty="0" smtClean="0">
                    <a:solidFill>
                      <a:srgbClr val="000000"/>
                    </a:solidFill>
                    <a:latin typeface="Times New Roman" charset="0"/>
                    <a:ea typeface="Times New Roman" charset="0"/>
                    <a:cs typeface="Times New Roman" charset="0"/>
                  </a:rPr>
                  <a:t>Is there any centrality dependence of </a:t>
                </a:r>
                <a14:m>
                  <m:oMath xmlns:m="http://schemas.openxmlformats.org/officeDocument/2006/math">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𝐵</m:t>
                        </m:r>
                      </m:e>
                      <m:sub>
                        <m:r>
                          <a:rPr lang="en-US" altLang="zh-CN" sz="2400" b="0" i="1" smtClean="0">
                            <a:solidFill>
                              <a:srgbClr val="000000"/>
                            </a:solidFill>
                            <a:latin typeface="Cambria Math" charset="0"/>
                            <a:ea typeface="Times New Roman" charset="0"/>
                            <a:cs typeface="Times New Roman" charset="0"/>
                          </a:rPr>
                          <m:t>2</m:t>
                        </m:r>
                      </m:sub>
                    </m:sSub>
                  </m:oMath>
                </a14:m>
                <a:r>
                  <a:rPr lang="en-US" altLang="zh-CN" sz="2400" dirty="0" smtClean="0">
                    <a:solidFill>
                      <a:srgbClr val="000000"/>
                    </a:solidFill>
                    <a:latin typeface="Times New Roman" charset="0"/>
                    <a:ea typeface="Times New Roman" charset="0"/>
                    <a:cs typeface="Times New Roman" charset="0"/>
                  </a:rPr>
                  <a:t>?</a:t>
                </a:r>
              </a:p>
              <a:p>
                <a:pPr marL="342900" lvl="0" indent="-342900">
                  <a:lnSpc>
                    <a:spcPct val="150000"/>
                  </a:lnSpc>
                  <a:buFont typeface="Wingdings" charset="2"/>
                  <a:buChar char="Ø"/>
                  <a:defRPr/>
                </a:pPr>
                <a:r>
                  <a:rPr lang="en-US" altLang="zh-CN" sz="2400" dirty="0" smtClean="0">
                    <a:solidFill>
                      <a:srgbClr val="000000"/>
                    </a:solidFill>
                    <a:latin typeface="Times New Roman" charset="0"/>
                    <a:ea typeface="Times New Roman" charset="0"/>
                    <a:cs typeface="Times New Roman" charset="0"/>
                  </a:rPr>
                  <a:t>Is there any difference between</a:t>
                </a:r>
                <a:r>
                  <a:rPr lang="zh-CN" altLang="en-US" sz="2400" dirty="0" smtClean="0">
                    <a:solidFill>
                      <a:srgbClr val="000000"/>
                    </a:solidFill>
                    <a:latin typeface="Times New Roman" charset="0"/>
                    <a:ea typeface="Times New Roman" charset="0"/>
                    <a:cs typeface="Times New Roman" charset="0"/>
                  </a:rPr>
                  <a:t> </a:t>
                </a:r>
                <a14:m>
                  <m:oMath xmlns:m="http://schemas.openxmlformats.org/officeDocument/2006/math">
                    <m:sSub>
                      <m:sSubPr>
                        <m:ctrlPr>
                          <a:rPr lang="en-US" altLang="zh-CN" sz="2400" i="1">
                            <a:latin typeface="Cambria Math" charset="0"/>
                            <a:ea typeface="Times New Roman" charset="0"/>
                            <a:cs typeface="Times New Roman" charset="0"/>
                          </a:rPr>
                        </m:ctrlPr>
                      </m:sSubPr>
                      <m:e>
                        <m:r>
                          <a:rPr lang="en-US" altLang="zh-CN" sz="2400" i="1">
                            <a:latin typeface="Cambria Math" charset="0"/>
                            <a:ea typeface="Times New Roman" charset="0"/>
                            <a:cs typeface="Times New Roman" charset="0"/>
                          </a:rPr>
                          <m:t>𝐵</m:t>
                        </m:r>
                      </m:e>
                      <m:sub>
                        <m:r>
                          <a:rPr lang="en-US" altLang="zh-CN" sz="2400" i="1">
                            <a:latin typeface="Cambria Math" charset="0"/>
                            <a:ea typeface="Times New Roman" charset="0"/>
                            <a:cs typeface="Times New Roman" charset="0"/>
                          </a:rPr>
                          <m:t>2</m:t>
                        </m:r>
                      </m:sub>
                    </m:sSub>
                    <m:r>
                      <a:rPr lang="en-US" altLang="zh-CN" sz="2400" i="1">
                        <a:latin typeface="Cambria Math" charset="0"/>
                        <a:ea typeface="Times New Roman" charset="0"/>
                        <a:cs typeface="Times New Roman" charset="0"/>
                      </a:rPr>
                      <m:t>(</m:t>
                    </m:r>
                    <m:r>
                      <a:rPr lang="en-US" altLang="zh-CN" sz="2400" i="1">
                        <a:latin typeface="Cambria Math" charset="0"/>
                        <a:ea typeface="Times New Roman" charset="0"/>
                        <a:cs typeface="Times New Roman" charset="0"/>
                      </a:rPr>
                      <m:t>𝑑</m:t>
                    </m:r>
                    <m:r>
                      <a:rPr lang="en-US" altLang="zh-CN" sz="2400" i="1">
                        <a:latin typeface="Cambria Math" charset="0"/>
                        <a:ea typeface="Times New Roman" charset="0"/>
                        <a:cs typeface="Times New Roman" charset="0"/>
                      </a:rPr>
                      <m:t>)</m:t>
                    </m:r>
                  </m:oMath>
                </a14:m>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and</a:t>
                </a:r>
                <a:r>
                  <a:rPr lang="zh-CN" altLang="en-US" sz="2400" dirty="0" smtClean="0">
                    <a:solidFill>
                      <a:srgbClr val="000000"/>
                    </a:solidFill>
                    <a:latin typeface="Times New Roman" charset="0"/>
                    <a:ea typeface="Times New Roman" charset="0"/>
                    <a:cs typeface="Times New Roman" charset="0"/>
                  </a:rPr>
                  <a:t> </a:t>
                </a:r>
                <a14:m>
                  <m:oMath xmlns:m="http://schemas.openxmlformats.org/officeDocument/2006/math">
                    <m:sSub>
                      <m:sSubPr>
                        <m:ctrlPr>
                          <a:rPr lang="en-US" altLang="zh-CN" sz="2400" i="1">
                            <a:latin typeface="Cambria Math" charset="0"/>
                            <a:ea typeface="Times New Roman" charset="0"/>
                            <a:cs typeface="Times New Roman" charset="0"/>
                          </a:rPr>
                        </m:ctrlPr>
                      </m:sSubPr>
                      <m:e>
                        <m:r>
                          <a:rPr lang="en-US" altLang="zh-CN" sz="2400" i="1">
                            <a:latin typeface="Cambria Math" charset="0"/>
                            <a:ea typeface="Times New Roman" charset="0"/>
                            <a:cs typeface="Times New Roman" charset="0"/>
                          </a:rPr>
                          <m:t>𝐵</m:t>
                        </m:r>
                      </m:e>
                      <m:sub>
                        <m:r>
                          <a:rPr lang="en-US" altLang="zh-CN" sz="2400" i="1">
                            <a:latin typeface="Cambria Math" charset="0"/>
                            <a:ea typeface="Times New Roman" charset="0"/>
                            <a:cs typeface="Times New Roman" charset="0"/>
                          </a:rPr>
                          <m:t>2</m:t>
                        </m:r>
                      </m:sub>
                    </m:sSub>
                    <m:r>
                      <a:rPr lang="en-US" altLang="zh-CN" sz="2400" i="1">
                        <a:latin typeface="Cambria Math" charset="0"/>
                        <a:ea typeface="Times New Roman" charset="0"/>
                        <a:cs typeface="Times New Roman" charset="0"/>
                      </a:rPr>
                      <m:t>(</m:t>
                    </m:r>
                    <m:bar>
                      <m:barPr>
                        <m:pos m:val="top"/>
                        <m:ctrlPr>
                          <a:rPr lang="en-US" altLang="zh-CN" sz="2400" i="1">
                            <a:latin typeface="Cambria Math" charset="0"/>
                            <a:ea typeface="Times New Roman" charset="0"/>
                            <a:cs typeface="Times New Roman" charset="0"/>
                          </a:rPr>
                        </m:ctrlPr>
                      </m:barPr>
                      <m:e>
                        <m:r>
                          <a:rPr lang="en-US" altLang="zh-CN" sz="2400" i="1">
                            <a:latin typeface="Cambria Math" charset="0"/>
                            <a:ea typeface="Times New Roman" charset="0"/>
                            <a:cs typeface="Times New Roman" charset="0"/>
                          </a:rPr>
                          <m:t>𝑑</m:t>
                        </m:r>
                      </m:e>
                    </m:bar>
                    <m:r>
                      <a:rPr lang="en-US" altLang="zh-CN" sz="2400" i="1">
                        <a:latin typeface="Cambria Math" charset="0"/>
                        <a:ea typeface="Times New Roman" charset="0"/>
                        <a:cs typeface="Times New Roman" charset="0"/>
                      </a:rPr>
                      <m:t>)</m:t>
                    </m:r>
                    <m:r>
                      <a:rPr lang="en-US" altLang="zh-CN" sz="2400" b="0" i="1" dirty="0" smtClean="0">
                        <a:solidFill>
                          <a:srgbClr val="000000"/>
                        </a:solidFill>
                        <a:latin typeface="Cambria Math" charset="0"/>
                        <a:ea typeface="Times New Roman" charset="0"/>
                        <a:cs typeface="Times New Roman" charset="0"/>
                      </a:rPr>
                      <m:t>?</m:t>
                    </m:r>
                  </m:oMath>
                </a14:m>
                <a:endParaRPr lang="en-US" altLang="zh-CN" sz="2400" dirty="0">
                  <a:solidFill>
                    <a:srgbClr val="000000"/>
                  </a:solidFill>
                  <a:latin typeface="Times New Roman" charset="0"/>
                  <a:ea typeface="Times New Roman" charset="0"/>
                  <a:cs typeface="Times New Roman" charset="0"/>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19477037" y="9296341"/>
                <a:ext cx="9421114" cy="2384692"/>
              </a:xfrm>
              <a:prstGeom prst="rect">
                <a:avLst/>
              </a:prstGeom>
              <a:blipFill rotWithShape="0">
                <a:blip r:embed="rId12"/>
                <a:stretch>
                  <a:fillRect l="-841" b="-1535"/>
                </a:stretch>
              </a:blipFill>
            </p:spPr>
            <p:txBody>
              <a:bodyPr/>
              <a:lstStyle/>
              <a:p>
                <a:r>
                  <a:rPr lang="zh-CN" altLang="en-US">
                    <a:noFill/>
                  </a:rPr>
                  <a:t> </a:t>
                </a:r>
              </a:p>
            </p:txBody>
          </p:sp>
        </mc:Fallback>
      </mc:AlternateContent>
      <p:sp>
        <p:nvSpPr>
          <p:cNvPr id="16" name="Text Box 7"/>
          <p:cNvSpPr txBox="1">
            <a:spLocks noChangeArrowheads="1"/>
          </p:cNvSpPr>
          <p:nvPr/>
        </p:nvSpPr>
        <p:spPr bwMode="auto">
          <a:xfrm>
            <a:off x="1166019" y="12634509"/>
            <a:ext cx="13880546" cy="7592522"/>
          </a:xfrm>
          <a:prstGeom prst="rect">
            <a:avLst/>
          </a:prstGeom>
          <a:pattFill prst="pct5">
            <a:fgClr>
              <a:srgbClr val="EAEAEA"/>
            </a:fgClr>
            <a:bgClr>
              <a:schemeClr val="bg1"/>
            </a:bgClr>
          </a:pattFill>
          <a:ln w="38100">
            <a:solidFill>
              <a:schemeClr val="tx1"/>
            </a:solidFill>
            <a:miter lim="800000"/>
            <a:headEnd/>
            <a:tailEnd/>
          </a:ln>
          <a:effectLst/>
        </p:spPr>
        <p:txBody>
          <a:bodyPr lIns="80903" tIns="40452" rIns="80903" bIns="40452" anchor="t"/>
          <a:lstStyle>
            <a:lvl1pPr defTabSz="728663" eaLnBrk="0" hangingPunct="0">
              <a:defRPr sz="7400">
                <a:solidFill>
                  <a:schemeClr val="tx1"/>
                </a:solidFill>
                <a:latin typeface="Arial" charset="0"/>
                <a:ea typeface="宋体" charset="0"/>
                <a:cs typeface="宋体" charset="0"/>
              </a:defRPr>
            </a:lvl1pPr>
            <a:lvl2pPr marL="37931725" indent="-37474525" defTabSz="728663" eaLnBrk="0" hangingPunct="0">
              <a:defRPr sz="7400">
                <a:solidFill>
                  <a:schemeClr val="tx1"/>
                </a:solidFill>
                <a:latin typeface="Arial" charset="0"/>
                <a:ea typeface="宋体" charset="0"/>
                <a:cs typeface="宋体" charset="0"/>
              </a:defRPr>
            </a:lvl2pPr>
            <a:lvl3pPr eaLnBrk="0" hangingPunct="0">
              <a:defRPr sz="7400">
                <a:solidFill>
                  <a:schemeClr val="tx1"/>
                </a:solidFill>
                <a:latin typeface="Arial" charset="0"/>
                <a:ea typeface="宋体" charset="0"/>
                <a:cs typeface="宋体" charset="0"/>
              </a:defRPr>
            </a:lvl3pPr>
            <a:lvl4pPr eaLnBrk="0" hangingPunct="0">
              <a:defRPr sz="7400">
                <a:solidFill>
                  <a:schemeClr val="tx1"/>
                </a:solidFill>
                <a:latin typeface="Arial" charset="0"/>
                <a:ea typeface="宋体" charset="0"/>
                <a:cs typeface="宋体" charset="0"/>
              </a:defRPr>
            </a:lvl4pPr>
            <a:lvl5pPr eaLnBrk="0" hangingPunct="0">
              <a:defRPr sz="7400">
                <a:solidFill>
                  <a:schemeClr val="tx1"/>
                </a:solidFill>
                <a:latin typeface="Arial" charset="0"/>
                <a:ea typeface="宋体" charset="0"/>
                <a:cs typeface="宋体" charset="0"/>
              </a:defRPr>
            </a:lvl5pPr>
            <a:lvl6pPr marL="457200" eaLnBrk="0" fontAlgn="base" hangingPunct="0">
              <a:spcBef>
                <a:spcPct val="0"/>
              </a:spcBef>
              <a:spcAft>
                <a:spcPct val="0"/>
              </a:spcAft>
              <a:defRPr sz="7400">
                <a:solidFill>
                  <a:schemeClr val="tx1"/>
                </a:solidFill>
                <a:latin typeface="Arial" charset="0"/>
                <a:ea typeface="宋体" charset="0"/>
                <a:cs typeface="宋体" charset="0"/>
              </a:defRPr>
            </a:lvl6pPr>
            <a:lvl7pPr marL="914400" eaLnBrk="0" fontAlgn="base" hangingPunct="0">
              <a:spcBef>
                <a:spcPct val="0"/>
              </a:spcBef>
              <a:spcAft>
                <a:spcPct val="0"/>
              </a:spcAft>
              <a:defRPr sz="7400">
                <a:solidFill>
                  <a:schemeClr val="tx1"/>
                </a:solidFill>
                <a:latin typeface="Arial" charset="0"/>
                <a:ea typeface="宋体" charset="0"/>
                <a:cs typeface="宋体" charset="0"/>
              </a:defRPr>
            </a:lvl7pPr>
            <a:lvl8pPr marL="1371600" eaLnBrk="0" fontAlgn="base" hangingPunct="0">
              <a:spcBef>
                <a:spcPct val="0"/>
              </a:spcBef>
              <a:spcAft>
                <a:spcPct val="0"/>
              </a:spcAft>
              <a:defRPr sz="7400">
                <a:solidFill>
                  <a:schemeClr val="tx1"/>
                </a:solidFill>
                <a:latin typeface="Arial" charset="0"/>
                <a:ea typeface="宋体" charset="0"/>
                <a:cs typeface="宋体" charset="0"/>
              </a:defRPr>
            </a:lvl8pPr>
            <a:lvl9pPr marL="1828800" eaLnBrk="0" fontAlgn="base" hangingPunct="0">
              <a:spcBef>
                <a:spcPct val="0"/>
              </a:spcBef>
              <a:spcAft>
                <a:spcPct val="0"/>
              </a:spcAft>
              <a:defRPr sz="7400">
                <a:solidFill>
                  <a:schemeClr val="tx1"/>
                </a:solidFill>
                <a:latin typeface="Arial" charset="0"/>
                <a:ea typeface="宋体" charset="0"/>
                <a:cs typeface="宋体" charset="0"/>
              </a:defRPr>
            </a:lvl9pPr>
          </a:lstStyle>
          <a:p>
            <a:pPr eaLnBrk="1" hangingPunct="1">
              <a:spcBef>
                <a:spcPct val="50000"/>
              </a:spcBef>
              <a:spcAft>
                <a:spcPct val="30000"/>
              </a:spcAft>
              <a:defRPr/>
            </a:pPr>
            <a:r>
              <a:rPr lang="en-US" altLang="zh-CN" sz="3600" b="1" i="1" u="sng" dirty="0" smtClean="0">
                <a:effectLst>
                  <a:outerShdw blurRad="38100" dist="38100" dir="2700000" algn="tl">
                    <a:srgbClr val="FFFFFF"/>
                  </a:outerShdw>
                </a:effectLst>
                <a:latin typeface="Times New Roman" charset="0"/>
                <a:ea typeface="Times New Roman" charset="0"/>
                <a:cs typeface="Times New Roman" charset="0"/>
              </a:rPr>
              <a:t>Data Sets, Cuts, and </a:t>
            </a:r>
            <a:r>
              <a:rPr lang="en-US" altLang="zh-CN" sz="3600" b="1" i="1" u="sng" dirty="0" err="1" smtClean="0">
                <a:effectLst>
                  <a:outerShdw blurRad="38100" dist="38100" dir="2700000" algn="tl">
                    <a:srgbClr val="FFFFFF"/>
                  </a:outerShdw>
                </a:effectLst>
                <a:latin typeface="Times New Roman" charset="0"/>
                <a:ea typeface="Times New Roman" charset="0"/>
                <a:cs typeface="Times New Roman" charset="0"/>
              </a:rPr>
              <a:t>Pariticle</a:t>
            </a:r>
            <a:r>
              <a:rPr lang="en-US" altLang="zh-CN" sz="3600" b="1" i="1" u="sng" dirty="0" smtClean="0">
                <a:effectLst>
                  <a:outerShdw blurRad="38100" dist="38100" dir="2700000" algn="tl">
                    <a:srgbClr val="FFFFFF"/>
                  </a:outerShdw>
                </a:effectLst>
                <a:latin typeface="Times New Roman" charset="0"/>
                <a:ea typeface="Times New Roman" charset="0"/>
                <a:cs typeface="Times New Roman" charset="0"/>
              </a:rPr>
              <a:t> Identification</a:t>
            </a:r>
          </a:p>
        </p:txBody>
      </p:sp>
      <p:grpSp>
        <p:nvGrpSpPr>
          <p:cNvPr id="17" name="组 16"/>
          <p:cNvGrpSpPr/>
          <p:nvPr/>
        </p:nvGrpSpPr>
        <p:grpSpPr>
          <a:xfrm>
            <a:off x="1345494" y="13236020"/>
            <a:ext cx="3048000" cy="2720975"/>
            <a:chOff x="1758950" y="14257338"/>
            <a:chExt cx="3048000" cy="2720975"/>
          </a:xfrm>
        </p:grpSpPr>
        <p:pic>
          <p:nvPicPr>
            <p:cNvPr id="18" name="图片 18"/>
            <p:cNvPicPr>
              <a:picLocks noChangeAspect="1"/>
            </p:cNvPicPr>
            <p:nvPr/>
          </p:nvPicPr>
          <p:blipFill>
            <a:blip r:embed="rId13">
              <a:extLst>
                <a:ext uri="{28A0092B-C50C-407E-A947-70E740481C1C}">
                  <a14:useLocalDpi xmlns:a14="http://schemas.microsoft.com/office/drawing/2010/main" val="0"/>
                </a:ext>
              </a:extLst>
            </a:blip>
            <a:srcRect l="13255" r="15356"/>
            <a:stretch>
              <a:fillRect/>
            </a:stretch>
          </p:blipFill>
          <p:spPr bwMode="auto">
            <a:xfrm>
              <a:off x="1758950" y="14257338"/>
              <a:ext cx="30480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线连接符 18"/>
            <p:cNvCxnSpPr/>
            <p:nvPr/>
          </p:nvCxnSpPr>
          <p:spPr bwMode="auto">
            <a:xfrm flipH="1">
              <a:off x="3551238" y="15144750"/>
              <a:ext cx="457200" cy="377825"/>
            </a:xfrm>
            <a:prstGeom prst="line">
              <a:avLst/>
            </a:prstGeom>
            <a:ln w="38100">
              <a:solidFill>
                <a:srgbClr val="FF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 name="文本框 26"/>
            <p:cNvSpPr txBox="1">
              <a:spLocks noChangeArrowheads="1"/>
            </p:cNvSpPr>
            <p:nvPr/>
          </p:nvSpPr>
          <p:spPr bwMode="auto">
            <a:xfrm>
              <a:off x="3749675" y="14585950"/>
              <a:ext cx="903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kumimoji="1" lang="en-US" altLang="zh-CN" sz="2800" b="1" dirty="0">
                  <a:solidFill>
                    <a:srgbClr val="FF0000"/>
                  </a:solidFill>
                </a:rPr>
                <a:t>TPC</a:t>
              </a:r>
              <a:endParaRPr kumimoji="1" lang="zh-CN" altLang="en-US" sz="2800" b="1" dirty="0">
                <a:solidFill>
                  <a:srgbClr val="FF0000"/>
                </a:solidFill>
              </a:endParaRPr>
            </a:p>
          </p:txBody>
        </p:sp>
        <p:cxnSp>
          <p:nvCxnSpPr>
            <p:cNvPr id="21" name="直线连接符 20"/>
            <p:cNvCxnSpPr/>
            <p:nvPr/>
          </p:nvCxnSpPr>
          <p:spPr bwMode="auto">
            <a:xfrm flipH="1" flipV="1">
              <a:off x="3971925" y="15979775"/>
              <a:ext cx="225425" cy="430213"/>
            </a:xfrm>
            <a:prstGeom prst="line">
              <a:avLst/>
            </a:prstGeom>
            <a:ln w="38100">
              <a:solidFill>
                <a:srgbClr val="FF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2" name="文本框 38"/>
            <p:cNvSpPr txBox="1">
              <a:spLocks noChangeArrowheads="1"/>
            </p:cNvSpPr>
            <p:nvPr/>
          </p:nvSpPr>
          <p:spPr bwMode="auto">
            <a:xfrm>
              <a:off x="3670300" y="16365538"/>
              <a:ext cx="8969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kumimoji="1" lang="en-US" altLang="zh-CN" sz="2800" b="1">
                  <a:solidFill>
                    <a:srgbClr val="FF0000"/>
                  </a:solidFill>
                </a:rPr>
                <a:t>TOF</a:t>
              </a:r>
              <a:endParaRPr kumimoji="1" lang="zh-CN" altLang="en-US" sz="2800" b="1">
                <a:solidFill>
                  <a:srgbClr val="FF0000"/>
                </a:solidFill>
              </a:endParaRPr>
            </a:p>
          </p:txBody>
        </p:sp>
      </p:grpSp>
      <p:graphicFrame>
        <p:nvGraphicFramePr>
          <p:cNvPr id="23" name="表格 22"/>
          <p:cNvGraphicFramePr>
            <a:graphicFrameLocks noGrp="1"/>
          </p:cNvGraphicFramePr>
          <p:nvPr>
            <p:extLst>
              <p:ext uri="{D42A27DB-BD31-4B8C-83A1-F6EECF244321}">
                <p14:modId xmlns:p14="http://schemas.microsoft.com/office/powerpoint/2010/main" val="2138186257"/>
              </p:ext>
            </p:extLst>
          </p:nvPr>
        </p:nvGraphicFramePr>
        <p:xfrm>
          <a:off x="1503483" y="16033195"/>
          <a:ext cx="2667000" cy="4114800"/>
        </p:xfrm>
        <a:graphic>
          <a:graphicData uri="http://schemas.openxmlformats.org/drawingml/2006/table">
            <a:tbl>
              <a:tblPr firstRow="1" bandRow="1">
                <a:tableStyleId>{5C22544A-7EE6-4342-B048-85BDC9FD1C3A}</a:tableStyleId>
              </a:tblPr>
              <a:tblGrid>
                <a:gridCol w="1447800"/>
                <a:gridCol w="1219200"/>
              </a:tblGrid>
              <a:tr h="404432">
                <a:tc>
                  <a:txBody>
                    <a:bodyPr/>
                    <a:lstStyle/>
                    <a:p>
                      <a:pPr>
                        <a:lnSpc>
                          <a:spcPct val="100000"/>
                        </a:lnSpc>
                      </a:pPr>
                      <a:endParaRPr lang="zh-CN" sz="2400" dirty="0">
                        <a:latin typeface="Times New Roman" charset="0"/>
                        <a:ea typeface="Times New Roman" charset="0"/>
                        <a:cs typeface="Times New Roman" charset="0"/>
                      </a:endParaRPr>
                    </a:p>
                  </a:txBody>
                  <a:tcPr>
                    <a:blipFill rotWithShape="0">
                      <a:blip r:embed="rId14"/>
                      <a:stretch>
                        <a:fillRect l="-420" t="-8955" r="-86134" b="-802985"/>
                      </a:stretch>
                    </a:blipFill>
                  </a:tcPr>
                </a:tc>
                <a:tc>
                  <a:txBody>
                    <a:bodyPr/>
                    <a:lstStyle/>
                    <a:p>
                      <a:pPr algn="ctr">
                        <a:lnSpc>
                          <a:spcPct val="100000"/>
                        </a:lnSpc>
                      </a:pPr>
                      <a:r>
                        <a:rPr lang="en-US" altLang="zh-CN" sz="2400" dirty="0" smtClean="0">
                          <a:solidFill>
                            <a:srgbClr val="002060"/>
                          </a:solidFill>
                          <a:latin typeface="Times New Roman" charset="0"/>
                          <a:ea typeface="Times New Roman" charset="0"/>
                          <a:cs typeface="Times New Roman" charset="0"/>
                        </a:rPr>
                        <a:t>N</a:t>
                      </a:r>
                      <a:r>
                        <a:rPr lang="en-US" altLang="zh-CN" sz="2400" baseline="-25000" dirty="0" smtClean="0">
                          <a:solidFill>
                            <a:srgbClr val="002060"/>
                          </a:solidFill>
                          <a:latin typeface="Times New Roman" charset="0"/>
                          <a:ea typeface="Times New Roman" charset="0"/>
                          <a:cs typeface="Times New Roman" charset="0"/>
                        </a:rPr>
                        <a:t>events</a:t>
                      </a:r>
                      <a:endParaRPr lang="zh-CN" altLang="en-US" sz="2400" dirty="0">
                        <a:solidFill>
                          <a:srgbClr val="002060"/>
                        </a:solidFill>
                        <a:latin typeface="Times New Roman" charset="0"/>
                        <a:ea typeface="Times New Roman" charset="0"/>
                        <a:cs typeface="Times New Roman" charset="0"/>
                      </a:endParaRPr>
                    </a:p>
                  </a:txBody>
                  <a:tcPr/>
                </a:tc>
              </a:tr>
              <a:tr h="377616">
                <a:tc>
                  <a:txBody>
                    <a:bodyPr/>
                    <a:lstStyle/>
                    <a:p>
                      <a:pPr algn="ctr">
                        <a:lnSpc>
                          <a:spcPct val="100000"/>
                        </a:lnSpc>
                      </a:pPr>
                      <a:r>
                        <a:rPr lang="en-US" altLang="zh-CN" sz="2400" dirty="0" smtClean="0">
                          <a:latin typeface="Times New Roman" charset="0"/>
                          <a:ea typeface="Times New Roman" charset="0"/>
                          <a:cs typeface="Times New Roman" charset="0"/>
                        </a:rPr>
                        <a:t>7.7</a:t>
                      </a:r>
                      <a:endParaRPr lang="zh-CN" altLang="en-US" sz="2400" dirty="0">
                        <a:latin typeface="Times New Roman" charset="0"/>
                        <a:ea typeface="Times New Roman" charset="0"/>
                        <a:cs typeface="Times New Roman" charset="0"/>
                      </a:endParaRPr>
                    </a:p>
                  </a:txBody>
                  <a:tcPr/>
                </a:tc>
                <a:tc>
                  <a:txBody>
                    <a:bodyPr/>
                    <a:lstStyle/>
                    <a:p>
                      <a:pPr algn="ctr">
                        <a:lnSpc>
                          <a:spcPct val="100000"/>
                        </a:lnSpc>
                      </a:pPr>
                      <a:r>
                        <a:rPr lang="en-US" altLang="zh-CN" sz="2400" dirty="0" smtClean="0">
                          <a:latin typeface="Times New Roman" charset="0"/>
                          <a:ea typeface="Times New Roman" charset="0"/>
                          <a:cs typeface="Times New Roman" charset="0"/>
                        </a:rPr>
                        <a:t>4M</a:t>
                      </a:r>
                      <a:endParaRPr lang="zh-CN" altLang="en-US" sz="2400" dirty="0">
                        <a:latin typeface="Times New Roman" charset="0"/>
                        <a:ea typeface="Times New Roman" charset="0"/>
                        <a:cs typeface="Times New Roman" charset="0"/>
                      </a:endParaRPr>
                    </a:p>
                  </a:txBody>
                  <a:tcPr/>
                </a:tc>
              </a:tr>
              <a:tr h="301416">
                <a:tc>
                  <a:txBody>
                    <a:bodyPr/>
                    <a:lstStyle/>
                    <a:p>
                      <a:pPr algn="ctr">
                        <a:lnSpc>
                          <a:spcPct val="100000"/>
                        </a:lnSpc>
                      </a:pPr>
                      <a:r>
                        <a:rPr lang="en-US" altLang="zh-CN" sz="2400" dirty="0" smtClean="0">
                          <a:latin typeface="Times New Roman" charset="0"/>
                          <a:ea typeface="Times New Roman" charset="0"/>
                          <a:cs typeface="Times New Roman" charset="0"/>
                        </a:rPr>
                        <a:t>11.5</a:t>
                      </a:r>
                      <a:endParaRPr lang="zh-CN" altLang="en-US" sz="2400" dirty="0">
                        <a:latin typeface="Times New Roman" charset="0"/>
                        <a:ea typeface="Times New Roman" charset="0"/>
                        <a:cs typeface="Times New Roman" charset="0"/>
                      </a:endParaRPr>
                    </a:p>
                  </a:txBody>
                  <a:tcPr/>
                </a:tc>
                <a:tc>
                  <a:txBody>
                    <a:bodyPr/>
                    <a:lstStyle/>
                    <a:p>
                      <a:pPr algn="ctr">
                        <a:lnSpc>
                          <a:spcPct val="100000"/>
                        </a:lnSpc>
                      </a:pPr>
                      <a:r>
                        <a:rPr lang="en-US" altLang="zh-CN" sz="2400" dirty="0" smtClean="0">
                          <a:latin typeface="Times New Roman" charset="0"/>
                          <a:ea typeface="Times New Roman" charset="0"/>
                          <a:cs typeface="Times New Roman" charset="0"/>
                        </a:rPr>
                        <a:t>11M</a:t>
                      </a:r>
                      <a:endParaRPr lang="zh-CN" altLang="en-US" sz="2400" dirty="0">
                        <a:latin typeface="Times New Roman" charset="0"/>
                        <a:ea typeface="Times New Roman" charset="0"/>
                        <a:cs typeface="Times New Roman" charset="0"/>
                      </a:endParaRPr>
                    </a:p>
                  </a:txBody>
                  <a:tcPr/>
                </a:tc>
              </a:tr>
              <a:tr h="149016">
                <a:tc>
                  <a:txBody>
                    <a:bodyPr/>
                    <a:lstStyle/>
                    <a:p>
                      <a:pPr algn="ctr">
                        <a:lnSpc>
                          <a:spcPct val="100000"/>
                        </a:lnSpc>
                      </a:pPr>
                      <a:r>
                        <a:rPr lang="en-US" altLang="zh-CN" sz="2400" dirty="0" smtClean="0">
                          <a:latin typeface="Times New Roman" charset="0"/>
                          <a:ea typeface="Times New Roman" charset="0"/>
                          <a:cs typeface="Times New Roman" charset="0"/>
                        </a:rPr>
                        <a:t>14.5</a:t>
                      </a:r>
                      <a:endParaRPr lang="zh-CN" altLang="en-US" sz="2400" dirty="0">
                        <a:latin typeface="Times New Roman" charset="0"/>
                        <a:ea typeface="Times New Roman" charset="0"/>
                        <a:cs typeface="Times New Roman" charset="0"/>
                      </a:endParaRPr>
                    </a:p>
                  </a:txBody>
                  <a:tcPr/>
                </a:tc>
                <a:tc>
                  <a:txBody>
                    <a:bodyPr/>
                    <a:lstStyle/>
                    <a:p>
                      <a:pPr algn="ctr">
                        <a:lnSpc>
                          <a:spcPct val="100000"/>
                        </a:lnSpc>
                      </a:pPr>
                      <a:r>
                        <a:rPr lang="en-US" altLang="zh-CN" sz="2400" dirty="0" smtClean="0">
                          <a:latin typeface="Times New Roman" charset="0"/>
                          <a:ea typeface="Times New Roman" charset="0"/>
                          <a:cs typeface="Times New Roman" charset="0"/>
                        </a:rPr>
                        <a:t>27M</a:t>
                      </a:r>
                      <a:endParaRPr lang="zh-CN" altLang="en-US" sz="2400" dirty="0">
                        <a:latin typeface="Times New Roman" charset="0"/>
                        <a:ea typeface="Times New Roman" charset="0"/>
                        <a:cs typeface="Times New Roman" charset="0"/>
                      </a:endParaRPr>
                    </a:p>
                  </a:txBody>
                  <a:tcPr/>
                </a:tc>
              </a:tr>
              <a:tr h="149016">
                <a:tc>
                  <a:txBody>
                    <a:bodyPr/>
                    <a:lstStyle/>
                    <a:p>
                      <a:pPr algn="ctr">
                        <a:lnSpc>
                          <a:spcPct val="100000"/>
                        </a:lnSpc>
                      </a:pPr>
                      <a:r>
                        <a:rPr lang="en-US" altLang="zh-CN" sz="2400" dirty="0" smtClean="0">
                          <a:latin typeface="Times New Roman" charset="0"/>
                          <a:ea typeface="Times New Roman" charset="0"/>
                          <a:cs typeface="Times New Roman" charset="0"/>
                        </a:rPr>
                        <a:t>19.6</a:t>
                      </a:r>
                      <a:endParaRPr lang="zh-CN" altLang="en-US" sz="2400" dirty="0">
                        <a:latin typeface="Times New Roman" charset="0"/>
                        <a:ea typeface="Times New Roman" charset="0"/>
                        <a:cs typeface="Times New Roman" charset="0"/>
                      </a:endParaRPr>
                    </a:p>
                  </a:txBody>
                  <a:tcPr/>
                </a:tc>
                <a:tc>
                  <a:txBody>
                    <a:bodyPr/>
                    <a:lstStyle/>
                    <a:p>
                      <a:pPr algn="ctr">
                        <a:lnSpc>
                          <a:spcPct val="100000"/>
                        </a:lnSpc>
                      </a:pPr>
                      <a:r>
                        <a:rPr lang="en-US" altLang="zh-CN" sz="2400" dirty="0" smtClean="0">
                          <a:latin typeface="Times New Roman" charset="0"/>
                          <a:ea typeface="Times New Roman" charset="0"/>
                          <a:cs typeface="Times New Roman" charset="0"/>
                        </a:rPr>
                        <a:t>40M</a:t>
                      </a:r>
                      <a:endParaRPr lang="zh-CN" altLang="en-US" sz="2400" dirty="0">
                        <a:latin typeface="Times New Roman" charset="0"/>
                        <a:ea typeface="Times New Roman" charset="0"/>
                        <a:cs typeface="Times New Roman" charset="0"/>
                      </a:endParaRPr>
                    </a:p>
                  </a:txBody>
                  <a:tcPr/>
                </a:tc>
              </a:tr>
              <a:tr h="396240">
                <a:tc>
                  <a:txBody>
                    <a:bodyPr/>
                    <a:lstStyle/>
                    <a:p>
                      <a:pPr algn="ctr">
                        <a:lnSpc>
                          <a:spcPct val="100000"/>
                        </a:lnSpc>
                      </a:pPr>
                      <a:r>
                        <a:rPr lang="en-US" altLang="zh-CN" sz="2400" dirty="0" smtClean="0">
                          <a:latin typeface="Times New Roman" charset="0"/>
                          <a:ea typeface="Times New Roman" charset="0"/>
                          <a:cs typeface="Times New Roman" charset="0"/>
                        </a:rPr>
                        <a:t>27</a:t>
                      </a:r>
                      <a:endParaRPr lang="zh-CN" altLang="en-US" sz="2400" dirty="0">
                        <a:latin typeface="Times New Roman" charset="0"/>
                        <a:ea typeface="Times New Roman" charset="0"/>
                        <a:cs typeface="Times New Roman" charset="0"/>
                      </a:endParaRPr>
                    </a:p>
                  </a:txBody>
                  <a:tcPr/>
                </a:tc>
                <a:tc>
                  <a:txBody>
                    <a:bodyPr/>
                    <a:lstStyle/>
                    <a:p>
                      <a:pPr algn="ctr">
                        <a:lnSpc>
                          <a:spcPct val="100000"/>
                        </a:lnSpc>
                      </a:pPr>
                      <a:r>
                        <a:rPr lang="en-US" altLang="zh-CN" sz="2400" dirty="0" smtClean="0">
                          <a:latin typeface="Times New Roman" charset="0"/>
                          <a:ea typeface="Times New Roman" charset="0"/>
                          <a:cs typeface="Times New Roman" charset="0"/>
                        </a:rPr>
                        <a:t>71M</a:t>
                      </a:r>
                      <a:endParaRPr lang="zh-CN" altLang="en-US" sz="2400" dirty="0">
                        <a:latin typeface="Times New Roman" charset="0"/>
                        <a:ea typeface="Times New Roman" charset="0"/>
                        <a:cs typeface="Times New Roman" charset="0"/>
                      </a:endParaRPr>
                    </a:p>
                  </a:txBody>
                  <a:tcPr/>
                </a:tc>
              </a:tr>
              <a:tr h="396240">
                <a:tc>
                  <a:txBody>
                    <a:bodyPr/>
                    <a:lstStyle/>
                    <a:p>
                      <a:pPr algn="ctr">
                        <a:lnSpc>
                          <a:spcPct val="100000"/>
                        </a:lnSpc>
                      </a:pPr>
                      <a:r>
                        <a:rPr lang="en-US" altLang="zh-CN" sz="2400" dirty="0" smtClean="0">
                          <a:latin typeface="Times New Roman" charset="0"/>
                          <a:ea typeface="Times New Roman" charset="0"/>
                          <a:cs typeface="Times New Roman" charset="0"/>
                        </a:rPr>
                        <a:t>39</a:t>
                      </a:r>
                      <a:endParaRPr lang="zh-CN" altLang="en-US" sz="2400" dirty="0">
                        <a:latin typeface="Times New Roman" charset="0"/>
                        <a:ea typeface="Times New Roman" charset="0"/>
                        <a:cs typeface="Times New Roman" charset="0"/>
                      </a:endParaRPr>
                    </a:p>
                  </a:txBody>
                  <a:tcPr/>
                </a:tc>
                <a:tc>
                  <a:txBody>
                    <a:bodyPr/>
                    <a:lstStyle/>
                    <a:p>
                      <a:pPr algn="ctr">
                        <a:lnSpc>
                          <a:spcPct val="100000"/>
                        </a:lnSpc>
                      </a:pPr>
                      <a:r>
                        <a:rPr lang="en-US" altLang="zh-CN" sz="2400" dirty="0" smtClean="0">
                          <a:latin typeface="Times New Roman" charset="0"/>
                          <a:ea typeface="Times New Roman" charset="0"/>
                          <a:cs typeface="Times New Roman" charset="0"/>
                        </a:rPr>
                        <a:t>133M</a:t>
                      </a:r>
                      <a:endParaRPr lang="zh-CN" altLang="en-US" sz="2400" dirty="0">
                        <a:latin typeface="Times New Roman" charset="0"/>
                        <a:ea typeface="Times New Roman" charset="0"/>
                        <a:cs typeface="Times New Roman" charset="0"/>
                      </a:endParaRPr>
                    </a:p>
                  </a:txBody>
                  <a:tcPr/>
                </a:tc>
              </a:tr>
              <a:tr h="396240">
                <a:tc>
                  <a:txBody>
                    <a:bodyPr/>
                    <a:lstStyle/>
                    <a:p>
                      <a:pPr algn="ctr">
                        <a:lnSpc>
                          <a:spcPct val="100000"/>
                        </a:lnSpc>
                      </a:pPr>
                      <a:r>
                        <a:rPr lang="en-US" altLang="zh-CN" sz="2400" dirty="0" smtClean="0">
                          <a:latin typeface="Times New Roman" charset="0"/>
                          <a:ea typeface="Times New Roman" charset="0"/>
                          <a:cs typeface="Times New Roman" charset="0"/>
                        </a:rPr>
                        <a:t>62.4</a:t>
                      </a:r>
                      <a:endParaRPr lang="zh-CN" altLang="en-US" sz="2400" dirty="0">
                        <a:latin typeface="Times New Roman" charset="0"/>
                        <a:ea typeface="Times New Roman" charset="0"/>
                        <a:cs typeface="Times New Roman" charset="0"/>
                      </a:endParaRPr>
                    </a:p>
                  </a:txBody>
                  <a:tcPr/>
                </a:tc>
                <a:tc>
                  <a:txBody>
                    <a:bodyPr/>
                    <a:lstStyle/>
                    <a:p>
                      <a:pPr algn="ctr">
                        <a:lnSpc>
                          <a:spcPct val="100000"/>
                        </a:lnSpc>
                      </a:pPr>
                      <a:r>
                        <a:rPr lang="en-US" altLang="zh-CN" sz="2400" dirty="0" smtClean="0">
                          <a:latin typeface="Times New Roman" charset="0"/>
                          <a:ea typeface="Times New Roman" charset="0"/>
                          <a:cs typeface="Times New Roman" charset="0"/>
                        </a:rPr>
                        <a:t>67M</a:t>
                      </a:r>
                      <a:endParaRPr lang="zh-CN" altLang="en-US" sz="2400" dirty="0">
                        <a:latin typeface="Times New Roman" charset="0"/>
                        <a:ea typeface="Times New Roman" charset="0"/>
                        <a:cs typeface="Times New Roman" charset="0"/>
                      </a:endParaRPr>
                    </a:p>
                  </a:txBody>
                  <a:tcPr/>
                </a:tc>
              </a:tr>
              <a:tr h="396240">
                <a:tc>
                  <a:txBody>
                    <a:bodyPr/>
                    <a:lstStyle/>
                    <a:p>
                      <a:pPr algn="ctr">
                        <a:lnSpc>
                          <a:spcPct val="100000"/>
                        </a:lnSpc>
                      </a:pPr>
                      <a:r>
                        <a:rPr lang="en-US" altLang="zh-CN" sz="2400" dirty="0" smtClean="0">
                          <a:latin typeface="Times New Roman" charset="0"/>
                          <a:ea typeface="Times New Roman" charset="0"/>
                          <a:cs typeface="Times New Roman" charset="0"/>
                        </a:rPr>
                        <a:t>200</a:t>
                      </a:r>
                      <a:endParaRPr lang="zh-CN" altLang="en-US" sz="2400" dirty="0">
                        <a:latin typeface="Times New Roman" charset="0"/>
                        <a:ea typeface="Times New Roman" charset="0"/>
                        <a:cs typeface="Times New Roman" charset="0"/>
                      </a:endParaRPr>
                    </a:p>
                  </a:txBody>
                  <a:tcPr/>
                </a:tc>
                <a:tc>
                  <a:txBody>
                    <a:bodyPr/>
                    <a:lstStyle/>
                    <a:p>
                      <a:pPr algn="ctr">
                        <a:lnSpc>
                          <a:spcPct val="100000"/>
                        </a:lnSpc>
                      </a:pPr>
                      <a:r>
                        <a:rPr lang="en-US" altLang="zh-CN" sz="2400" dirty="0" smtClean="0">
                          <a:latin typeface="Times New Roman" charset="0"/>
                          <a:ea typeface="Times New Roman" charset="0"/>
                          <a:cs typeface="Times New Roman" charset="0"/>
                        </a:rPr>
                        <a:t>481M</a:t>
                      </a:r>
                      <a:endParaRPr lang="zh-CN" altLang="en-US" sz="2400" dirty="0">
                        <a:latin typeface="Times New Roman" charset="0"/>
                        <a:ea typeface="Times New Roman" charset="0"/>
                        <a:cs typeface="Times New Roman" charset="0"/>
                      </a:endParaRPr>
                    </a:p>
                  </a:txBody>
                  <a:tcPr/>
                </a:tc>
              </a:tr>
            </a:tbl>
          </a:graphicData>
        </a:graphic>
      </p:graphicFrame>
      <mc:AlternateContent xmlns:mc="http://schemas.openxmlformats.org/markup-compatibility/2006" xmlns:a14="http://schemas.microsoft.com/office/drawing/2010/main">
        <mc:Choice Requires="a14">
          <p:sp>
            <p:nvSpPr>
              <p:cNvPr id="24" name="文本框 23"/>
              <p:cNvSpPr txBox="1"/>
              <p:nvPr/>
            </p:nvSpPr>
            <p:spPr>
              <a:xfrm>
                <a:off x="4389437" y="13285212"/>
                <a:ext cx="5873966" cy="6740307"/>
              </a:xfrm>
              <a:prstGeom prst="rect">
                <a:avLst/>
              </a:prstGeom>
              <a:noFill/>
            </p:spPr>
            <p:txBody>
              <a:bodyPr wrap="square" rtlCol="0">
                <a:spAutoFit/>
              </a:bodyPr>
              <a:lstStyle/>
              <a:p>
                <a:pPr lvl="0">
                  <a:lnSpc>
                    <a:spcPct val="120000"/>
                  </a:lnSpc>
                  <a:defRPr/>
                </a:pPr>
                <a:r>
                  <a:rPr lang="en-US" altLang="zh-CN" sz="2400" b="1" dirty="0" smtClean="0">
                    <a:solidFill>
                      <a:srgbClr val="00B0F0"/>
                    </a:solidFill>
                    <a:latin typeface="Times New Roman" charset="0"/>
                    <a:ea typeface="Times New Roman" charset="0"/>
                    <a:cs typeface="Times New Roman" charset="0"/>
                  </a:rPr>
                  <a:t>Event Cuts</a:t>
                </a:r>
              </a:p>
              <a:p>
                <a:pPr lvl="0">
                  <a:lnSpc>
                    <a:spcPct val="120000"/>
                  </a:lnSpc>
                  <a:defRPr/>
                </a:pPr>
                <a14:m>
                  <m:oMath xmlns:m="http://schemas.openxmlformats.org/officeDocument/2006/math">
                    <m:d>
                      <m:dPr>
                        <m:begChr m:val="|"/>
                        <m:endChr m:val="|"/>
                        <m:ctrlPr>
                          <a:rPr lang="en-US" altLang="zh-CN" sz="2400" i="1" smtClean="0">
                            <a:solidFill>
                              <a:schemeClr val="tx1"/>
                            </a:solidFill>
                            <a:latin typeface="Cambria Math" charset="0"/>
                            <a:ea typeface="Times New Roman" charset="0"/>
                            <a:cs typeface="Times New Roman" charset="0"/>
                          </a:rPr>
                        </m:ctrlPr>
                      </m:dPr>
                      <m:e>
                        <m:sSub>
                          <m:sSubPr>
                            <m:ctrlPr>
                              <a:rPr lang="en-US" altLang="zh-CN" sz="2400" i="1" smtClean="0">
                                <a:solidFill>
                                  <a:schemeClr val="tx1"/>
                                </a:solidFill>
                                <a:latin typeface="Cambria Math" charset="0"/>
                                <a:ea typeface="Times New Roman" charset="0"/>
                                <a:cs typeface="Times New Roman" charset="0"/>
                              </a:rPr>
                            </m:ctrlPr>
                          </m:sSubPr>
                          <m:e>
                            <m:r>
                              <a:rPr lang="en-US" altLang="zh-CN" sz="2400" b="0" i="1" smtClean="0">
                                <a:solidFill>
                                  <a:schemeClr val="tx1"/>
                                </a:solidFill>
                                <a:latin typeface="Cambria Math" charset="0"/>
                                <a:ea typeface="Times New Roman" charset="0"/>
                                <a:cs typeface="Times New Roman" charset="0"/>
                              </a:rPr>
                              <m:t>𝑉</m:t>
                            </m:r>
                          </m:e>
                          <m:sub>
                            <m:r>
                              <a:rPr lang="en-US" altLang="zh-CN" sz="2400" b="0" i="1" smtClean="0">
                                <a:solidFill>
                                  <a:schemeClr val="tx1"/>
                                </a:solidFill>
                                <a:latin typeface="Cambria Math" charset="0"/>
                                <a:ea typeface="Times New Roman" charset="0"/>
                                <a:cs typeface="Times New Roman" charset="0"/>
                              </a:rPr>
                              <m:t>𝑧</m:t>
                            </m:r>
                          </m:sub>
                        </m:sSub>
                      </m:e>
                    </m:d>
                    <m:r>
                      <a:rPr lang="en-US" altLang="zh-CN" sz="2400" b="0" i="1" smtClean="0">
                        <a:solidFill>
                          <a:schemeClr val="tx1"/>
                        </a:solidFill>
                        <a:latin typeface="Cambria Math" charset="0"/>
                        <a:ea typeface="Times New Roman" charset="0"/>
                        <a:cs typeface="Times New Roman" charset="0"/>
                      </a:rPr>
                      <m:t>&lt;</m:t>
                    </m:r>
                    <m:r>
                      <a:rPr lang="en-US" altLang="zh-CN" sz="2400" b="0" i="1" smtClean="0">
                        <a:solidFill>
                          <a:schemeClr val="tx1"/>
                        </a:solidFill>
                        <a:latin typeface="Cambria Math" charset="0"/>
                        <a:ea typeface="Cambria Math" charset="0"/>
                        <a:cs typeface="Cambria Math" charset="0"/>
                      </a:rPr>
                      <m:t>70 </m:t>
                    </m:r>
                  </m:oMath>
                </a14:m>
                <a:r>
                  <a:rPr lang="en-US" altLang="zh-CN" sz="2400" dirty="0" smtClean="0">
                    <a:solidFill>
                      <a:schemeClr val="tx1"/>
                    </a:solidFill>
                    <a:latin typeface="Times New Roman" charset="0"/>
                    <a:ea typeface="Times New Roman" charset="0"/>
                    <a:cs typeface="Times New Roman" charset="0"/>
                  </a:rPr>
                  <a:t>cm for 7.7, 14.5, 19.6 </a:t>
                </a:r>
                <a:r>
                  <a:rPr lang="en-US" altLang="zh-CN" sz="2400" dirty="0" err="1" smtClean="0">
                    <a:solidFill>
                      <a:schemeClr val="tx1"/>
                    </a:solidFill>
                    <a:latin typeface="Times New Roman" charset="0"/>
                    <a:ea typeface="Times New Roman" charset="0"/>
                    <a:cs typeface="Times New Roman" charset="0"/>
                  </a:rPr>
                  <a:t>GeV</a:t>
                </a:r>
                <a:r>
                  <a:rPr lang="en-US" altLang="zh-CN" sz="2400" dirty="0" smtClean="0">
                    <a:solidFill>
                      <a:schemeClr val="tx1"/>
                    </a:solidFill>
                    <a:latin typeface="Times New Roman" charset="0"/>
                    <a:ea typeface="Times New Roman" charset="0"/>
                    <a:cs typeface="Times New Roman" charset="0"/>
                  </a:rPr>
                  <a:t>,</a:t>
                </a:r>
              </a:p>
              <a:p>
                <a:pPr>
                  <a:lnSpc>
                    <a:spcPct val="120000"/>
                  </a:lnSpc>
                  <a:defRPr/>
                </a:pPr>
                <a:r>
                  <a:rPr lang="en-US" altLang="zh-CN" sz="2400" dirty="0" smtClean="0">
                    <a:ea typeface="Times New Roman" charset="0"/>
                    <a:cs typeface="Times New Roman" charset="0"/>
                  </a:rPr>
                  <a:t>       </a:t>
                </a:r>
                <a14:m>
                  <m:oMath xmlns:m="http://schemas.openxmlformats.org/officeDocument/2006/math">
                    <m:r>
                      <a:rPr lang="en-US" altLang="zh-CN" sz="2400" i="1">
                        <a:latin typeface="Cambria Math" charset="0"/>
                        <a:ea typeface="Times New Roman" charset="0"/>
                        <a:cs typeface="Times New Roman" charset="0"/>
                      </a:rPr>
                      <m:t>&lt;</m:t>
                    </m:r>
                    <m:r>
                      <a:rPr lang="en-US" altLang="zh-CN" sz="2400" b="0" i="1" smtClean="0">
                        <a:latin typeface="Cambria Math" charset="0"/>
                        <a:ea typeface="Times New Roman" charset="0"/>
                        <a:cs typeface="Times New Roman" charset="0"/>
                      </a:rPr>
                      <m:t>5</m:t>
                    </m:r>
                    <m:r>
                      <a:rPr lang="en-US" altLang="zh-CN" sz="2400" i="1">
                        <a:latin typeface="Cambria Math" charset="0"/>
                        <a:ea typeface="Cambria Math" charset="0"/>
                        <a:cs typeface="Cambria Math" charset="0"/>
                      </a:rPr>
                      <m:t>0 </m:t>
                    </m:r>
                  </m:oMath>
                </a14:m>
                <a:r>
                  <a:rPr lang="en-US" altLang="zh-CN" sz="2400" dirty="0">
                    <a:latin typeface="Times New Roman" charset="0"/>
                    <a:ea typeface="Times New Roman" charset="0"/>
                    <a:cs typeface="Times New Roman" charset="0"/>
                  </a:rPr>
                  <a:t>cm for </a:t>
                </a:r>
                <a:r>
                  <a:rPr lang="en-US" altLang="zh-CN" sz="2400" dirty="0" smtClean="0">
                    <a:latin typeface="Times New Roman" charset="0"/>
                    <a:ea typeface="Times New Roman" charset="0"/>
                    <a:cs typeface="Times New Roman" charset="0"/>
                  </a:rPr>
                  <a:t>11.5 </a:t>
                </a:r>
                <a:r>
                  <a:rPr lang="en-US" altLang="zh-CN" sz="2400" dirty="0" err="1">
                    <a:latin typeface="Times New Roman" charset="0"/>
                    <a:ea typeface="Times New Roman" charset="0"/>
                    <a:cs typeface="Times New Roman" charset="0"/>
                  </a:rPr>
                  <a:t>GeV</a:t>
                </a:r>
                <a:r>
                  <a:rPr lang="en-US" altLang="zh-CN" sz="2400" dirty="0" smtClean="0">
                    <a:latin typeface="Times New Roman" charset="0"/>
                    <a:ea typeface="Times New Roman" charset="0"/>
                    <a:cs typeface="Times New Roman" charset="0"/>
                  </a:rPr>
                  <a:t>,</a:t>
                </a:r>
              </a:p>
              <a:p>
                <a:pPr>
                  <a:lnSpc>
                    <a:spcPct val="120000"/>
                  </a:lnSpc>
                  <a:defRPr/>
                </a:pPr>
                <a:r>
                  <a:rPr lang="en-US" altLang="zh-CN" sz="2400" dirty="0">
                    <a:ea typeface="Times New Roman" charset="0"/>
                    <a:cs typeface="Times New Roman" charset="0"/>
                  </a:rPr>
                  <a:t> </a:t>
                </a:r>
                <a:r>
                  <a:rPr lang="en-US" altLang="zh-CN" sz="2400" dirty="0" smtClean="0">
                    <a:ea typeface="Times New Roman" charset="0"/>
                    <a:cs typeface="Times New Roman" charset="0"/>
                  </a:rPr>
                  <a:t>      </a:t>
                </a:r>
                <a14:m>
                  <m:oMath xmlns:m="http://schemas.openxmlformats.org/officeDocument/2006/math">
                    <m:r>
                      <a:rPr lang="en-US" altLang="zh-CN" sz="2400" i="1">
                        <a:latin typeface="Cambria Math" charset="0"/>
                        <a:ea typeface="Times New Roman" charset="0"/>
                        <a:cs typeface="Times New Roman" charset="0"/>
                      </a:rPr>
                      <m:t>&lt;</m:t>
                    </m:r>
                    <m:r>
                      <a:rPr lang="en-US" altLang="zh-CN" sz="2400" b="0" i="1" smtClean="0">
                        <a:latin typeface="Cambria Math" charset="0"/>
                        <a:ea typeface="Times New Roman" charset="0"/>
                        <a:cs typeface="Times New Roman" charset="0"/>
                      </a:rPr>
                      <m:t>4</m:t>
                    </m:r>
                    <m:r>
                      <a:rPr lang="en-US" altLang="zh-CN" sz="2400" i="1">
                        <a:latin typeface="Cambria Math" charset="0"/>
                        <a:ea typeface="Cambria Math" charset="0"/>
                        <a:cs typeface="Cambria Math" charset="0"/>
                      </a:rPr>
                      <m:t>0 </m:t>
                    </m:r>
                  </m:oMath>
                </a14:m>
                <a:r>
                  <a:rPr lang="en-US" altLang="zh-CN" sz="2400" dirty="0">
                    <a:latin typeface="Times New Roman" charset="0"/>
                    <a:ea typeface="Times New Roman" charset="0"/>
                    <a:cs typeface="Times New Roman" charset="0"/>
                  </a:rPr>
                  <a:t>cm for </a:t>
                </a:r>
                <a:r>
                  <a:rPr lang="en-US" altLang="zh-CN" sz="2400" dirty="0" smtClean="0">
                    <a:latin typeface="Times New Roman" charset="0"/>
                    <a:ea typeface="Times New Roman" charset="0"/>
                    <a:cs typeface="Times New Roman" charset="0"/>
                  </a:rPr>
                  <a:t>39, 62.4 </a:t>
                </a:r>
                <a:r>
                  <a:rPr lang="en-US" altLang="zh-CN" sz="2400" dirty="0" err="1">
                    <a:latin typeface="Times New Roman" charset="0"/>
                    <a:ea typeface="Times New Roman" charset="0"/>
                    <a:cs typeface="Times New Roman" charset="0"/>
                  </a:rPr>
                  <a:t>GeV</a:t>
                </a:r>
                <a:r>
                  <a:rPr lang="en-US" altLang="zh-CN" sz="2400" dirty="0" smtClean="0">
                    <a:latin typeface="Times New Roman" charset="0"/>
                    <a:ea typeface="Times New Roman" charset="0"/>
                    <a:cs typeface="Times New Roman" charset="0"/>
                  </a:rPr>
                  <a:t>,</a:t>
                </a:r>
              </a:p>
              <a:p>
                <a:pPr>
                  <a:lnSpc>
                    <a:spcPct val="120000"/>
                  </a:lnSpc>
                  <a:defRPr/>
                </a:pPr>
                <a:r>
                  <a:rPr lang="en-US" altLang="zh-CN" sz="2400" dirty="0">
                    <a:ea typeface="Times New Roman" charset="0"/>
                    <a:cs typeface="Times New Roman" charset="0"/>
                  </a:rPr>
                  <a:t> </a:t>
                </a:r>
                <a:r>
                  <a:rPr lang="en-US" altLang="zh-CN" sz="2400" dirty="0" smtClean="0">
                    <a:ea typeface="Times New Roman" charset="0"/>
                    <a:cs typeface="Times New Roman" charset="0"/>
                  </a:rPr>
                  <a:t>      </a:t>
                </a:r>
                <a14:m>
                  <m:oMath xmlns:m="http://schemas.openxmlformats.org/officeDocument/2006/math">
                    <m:r>
                      <a:rPr lang="en-US" altLang="zh-CN" sz="2400" i="1">
                        <a:latin typeface="Cambria Math" charset="0"/>
                        <a:ea typeface="Times New Roman" charset="0"/>
                        <a:cs typeface="Times New Roman" charset="0"/>
                      </a:rPr>
                      <m:t>&lt;</m:t>
                    </m:r>
                    <m:r>
                      <a:rPr lang="en-US" altLang="zh-CN" sz="2400" b="0" i="1" smtClean="0">
                        <a:latin typeface="Cambria Math" charset="0"/>
                        <a:ea typeface="Times New Roman" charset="0"/>
                        <a:cs typeface="Times New Roman" charset="0"/>
                      </a:rPr>
                      <m:t>3</m:t>
                    </m:r>
                    <m:r>
                      <a:rPr lang="en-US" altLang="zh-CN" sz="2400" i="1">
                        <a:latin typeface="Cambria Math" charset="0"/>
                        <a:ea typeface="Cambria Math" charset="0"/>
                        <a:cs typeface="Cambria Math" charset="0"/>
                      </a:rPr>
                      <m:t>0 </m:t>
                    </m:r>
                  </m:oMath>
                </a14:m>
                <a:r>
                  <a:rPr lang="en-US" altLang="zh-CN" sz="2400" dirty="0">
                    <a:latin typeface="Times New Roman" charset="0"/>
                    <a:ea typeface="Times New Roman" charset="0"/>
                    <a:cs typeface="Times New Roman" charset="0"/>
                  </a:rPr>
                  <a:t>cm for </a:t>
                </a:r>
                <a:r>
                  <a:rPr lang="en-US" altLang="zh-CN" sz="2400" dirty="0" smtClean="0">
                    <a:latin typeface="Times New Roman" charset="0"/>
                    <a:ea typeface="Times New Roman" charset="0"/>
                    <a:cs typeface="Times New Roman" charset="0"/>
                  </a:rPr>
                  <a:t>200 </a:t>
                </a:r>
                <a:r>
                  <a:rPr lang="en-US" altLang="zh-CN" sz="2400" dirty="0" err="1" smtClean="0">
                    <a:latin typeface="Times New Roman" charset="0"/>
                    <a:ea typeface="Times New Roman" charset="0"/>
                    <a:cs typeface="Times New Roman" charset="0"/>
                  </a:rPr>
                  <a:t>GeV</a:t>
                </a:r>
                <a:r>
                  <a:rPr lang="en-US" altLang="zh-CN" sz="2400" dirty="0" smtClean="0">
                    <a:latin typeface="Times New Roman" charset="0"/>
                    <a:ea typeface="Times New Roman" charset="0"/>
                    <a:cs typeface="Times New Roman" charset="0"/>
                  </a:rPr>
                  <a:t>;</a:t>
                </a:r>
              </a:p>
              <a:p>
                <a:pPr>
                  <a:lnSpc>
                    <a:spcPct val="120000"/>
                  </a:lnSpc>
                  <a:defRPr/>
                </a:pPr>
                <a14:m>
                  <m:oMath xmlns:m="http://schemas.openxmlformats.org/officeDocument/2006/math">
                    <m:d>
                      <m:dPr>
                        <m:begChr m:val="|"/>
                        <m:endChr m:val="|"/>
                        <m:ctrlPr>
                          <a:rPr lang="en-US" altLang="zh-CN" sz="2400" i="1">
                            <a:latin typeface="Cambria Math" charset="0"/>
                            <a:ea typeface="Times New Roman" charset="0"/>
                            <a:cs typeface="Times New Roman" charset="0"/>
                          </a:rPr>
                        </m:ctrlPr>
                      </m:dPr>
                      <m:e>
                        <m:sSub>
                          <m:sSubPr>
                            <m:ctrlPr>
                              <a:rPr lang="en-US" altLang="zh-CN" sz="2400" i="1">
                                <a:latin typeface="Cambria Math" charset="0"/>
                                <a:ea typeface="Times New Roman" charset="0"/>
                                <a:cs typeface="Times New Roman" charset="0"/>
                              </a:rPr>
                            </m:ctrlPr>
                          </m:sSubPr>
                          <m:e>
                            <m:r>
                              <a:rPr lang="en-US" altLang="zh-CN" sz="2400" i="1">
                                <a:latin typeface="Cambria Math" charset="0"/>
                                <a:ea typeface="Times New Roman" charset="0"/>
                                <a:cs typeface="Times New Roman" charset="0"/>
                              </a:rPr>
                              <m:t>𝑉</m:t>
                            </m:r>
                          </m:e>
                          <m:sub>
                            <m:r>
                              <a:rPr lang="en-US" altLang="zh-CN" sz="2400" b="0" i="1" smtClean="0">
                                <a:latin typeface="Cambria Math" charset="0"/>
                                <a:ea typeface="Times New Roman" charset="0"/>
                                <a:cs typeface="Times New Roman" charset="0"/>
                              </a:rPr>
                              <m:t>𝑟</m:t>
                            </m:r>
                          </m:sub>
                        </m:sSub>
                        <m:r>
                          <a:rPr lang="en-US" altLang="zh-CN" sz="2400" b="0" i="1" smtClean="0">
                            <a:latin typeface="Cambria Math" charset="0"/>
                            <a:ea typeface="Times New Roman" charset="0"/>
                            <a:cs typeface="Times New Roman" charset="0"/>
                          </a:rPr>
                          <m:t>−</m:t>
                        </m:r>
                        <m:r>
                          <a:rPr lang="en-US" altLang="zh-CN" sz="2400" b="0" i="0" smtClean="0">
                            <a:latin typeface="Cambria Math" charset="0"/>
                            <a:ea typeface="Times New Roman" charset="0"/>
                            <a:cs typeface="Times New Roman" charset="0"/>
                          </a:rPr>
                          <m:t>(0</m:t>
                        </m:r>
                        <m:r>
                          <m:rPr>
                            <m:sty m:val="p"/>
                          </m:rPr>
                          <a:rPr lang="en-US" altLang="zh-CN" sz="2400" b="0" i="0" smtClean="0">
                            <a:latin typeface="Cambria Math" charset="0"/>
                            <a:ea typeface="Times New Roman" charset="0"/>
                            <a:cs typeface="Times New Roman" charset="0"/>
                          </a:rPr>
                          <m:t>cm</m:t>
                        </m:r>
                        <m:r>
                          <a:rPr lang="en-US" altLang="zh-CN" sz="2400" b="0" i="0" smtClean="0">
                            <a:latin typeface="Cambria Math" charset="0"/>
                            <a:ea typeface="Times New Roman" charset="0"/>
                            <a:cs typeface="Times New Roman" charset="0"/>
                          </a:rPr>
                          <m:t>, −0.89</m:t>
                        </m:r>
                        <m:r>
                          <m:rPr>
                            <m:sty m:val="p"/>
                          </m:rPr>
                          <a:rPr lang="en-US" altLang="zh-CN" sz="2400" b="0" i="0" smtClean="0">
                            <a:latin typeface="Cambria Math" charset="0"/>
                            <a:ea typeface="Times New Roman" charset="0"/>
                            <a:cs typeface="Times New Roman" charset="0"/>
                          </a:rPr>
                          <m:t>cm</m:t>
                        </m:r>
                        <m:r>
                          <a:rPr lang="en-US" altLang="zh-CN" sz="2400" b="0" i="0" smtClean="0">
                            <a:latin typeface="Cambria Math" charset="0"/>
                            <a:ea typeface="Times New Roman" charset="0"/>
                            <a:cs typeface="Times New Roman" charset="0"/>
                          </a:rPr>
                          <m:t>)</m:t>
                        </m:r>
                      </m:e>
                    </m:d>
                    <m:r>
                      <a:rPr lang="en-US" altLang="zh-CN" sz="2400" i="1">
                        <a:latin typeface="Cambria Math" charset="0"/>
                        <a:ea typeface="Times New Roman" charset="0"/>
                        <a:cs typeface="Times New Roman" charset="0"/>
                      </a:rPr>
                      <m:t>&lt;</m:t>
                    </m:r>
                    <m:r>
                      <a:rPr lang="en-US" altLang="zh-CN" sz="2400" b="0" i="1" smtClean="0">
                        <a:latin typeface="Cambria Math" charset="0"/>
                        <a:ea typeface="Times New Roman" charset="0"/>
                        <a:cs typeface="Times New Roman" charset="0"/>
                      </a:rPr>
                      <m:t>1</m:t>
                    </m:r>
                    <m:r>
                      <a:rPr lang="en-US" altLang="zh-CN" sz="2400" i="1">
                        <a:latin typeface="Cambria Math" charset="0"/>
                        <a:ea typeface="Cambria Math" charset="0"/>
                        <a:cs typeface="Cambria Math" charset="0"/>
                      </a:rPr>
                      <m:t> </m:t>
                    </m:r>
                  </m:oMath>
                </a14:m>
                <a:r>
                  <a:rPr lang="en-US" altLang="zh-CN" sz="2400" dirty="0">
                    <a:latin typeface="Times New Roman" charset="0"/>
                    <a:ea typeface="Times New Roman" charset="0"/>
                    <a:cs typeface="Times New Roman" charset="0"/>
                  </a:rPr>
                  <a:t>cm </a:t>
                </a:r>
                <a:r>
                  <a:rPr lang="en-US" altLang="zh-CN" sz="2400" dirty="0" smtClean="0">
                    <a:latin typeface="Times New Roman" charset="0"/>
                    <a:ea typeface="Times New Roman" charset="0"/>
                    <a:cs typeface="Times New Roman" charset="0"/>
                  </a:rPr>
                  <a:t>for 14.5 </a:t>
                </a:r>
                <a:r>
                  <a:rPr lang="en-US" altLang="zh-CN" sz="2400" dirty="0" err="1" smtClean="0">
                    <a:latin typeface="Times New Roman" charset="0"/>
                    <a:ea typeface="Times New Roman" charset="0"/>
                    <a:cs typeface="Times New Roman" charset="0"/>
                  </a:rPr>
                  <a:t>GeV</a:t>
                </a:r>
                <a:r>
                  <a:rPr lang="en-US" altLang="zh-CN" sz="2400" dirty="0" smtClean="0">
                    <a:latin typeface="Times New Roman" charset="0"/>
                    <a:ea typeface="Times New Roman" charset="0"/>
                    <a:cs typeface="Times New Roman" charset="0"/>
                  </a:rPr>
                  <a:t>, </a:t>
                </a:r>
                <a:endParaRPr lang="en-US" altLang="zh-CN" sz="2400" dirty="0">
                  <a:latin typeface="Times New Roman" charset="0"/>
                  <a:ea typeface="Times New Roman" charset="0"/>
                  <a:cs typeface="Times New Roman" charset="0"/>
                </a:endParaRPr>
              </a:p>
              <a:p>
                <a:pPr>
                  <a:lnSpc>
                    <a:spcPct val="120000"/>
                  </a:lnSpc>
                  <a:defRPr/>
                </a:pPr>
                <a14:m>
                  <m:oMath xmlns:m="http://schemas.openxmlformats.org/officeDocument/2006/math">
                    <m:d>
                      <m:dPr>
                        <m:begChr m:val="|"/>
                        <m:endChr m:val="|"/>
                        <m:ctrlPr>
                          <a:rPr lang="en-US" altLang="zh-CN" sz="2400" i="1">
                            <a:latin typeface="Cambria Math" charset="0"/>
                            <a:ea typeface="Times New Roman" charset="0"/>
                            <a:cs typeface="Times New Roman" charset="0"/>
                          </a:rPr>
                        </m:ctrlPr>
                      </m:dPr>
                      <m:e>
                        <m:sSub>
                          <m:sSubPr>
                            <m:ctrlPr>
                              <a:rPr lang="en-US" altLang="zh-CN" sz="2400" i="1">
                                <a:latin typeface="Cambria Math" charset="0"/>
                                <a:ea typeface="Times New Roman" charset="0"/>
                                <a:cs typeface="Times New Roman" charset="0"/>
                              </a:rPr>
                            </m:ctrlPr>
                          </m:sSubPr>
                          <m:e>
                            <m:r>
                              <a:rPr lang="en-US" altLang="zh-CN" sz="2400" i="1">
                                <a:latin typeface="Cambria Math" charset="0"/>
                                <a:ea typeface="Times New Roman" charset="0"/>
                                <a:cs typeface="Times New Roman" charset="0"/>
                              </a:rPr>
                              <m:t>𝑉</m:t>
                            </m:r>
                          </m:e>
                          <m:sub>
                            <m:r>
                              <a:rPr lang="en-US" altLang="zh-CN" sz="2400" i="1">
                                <a:latin typeface="Cambria Math" charset="0"/>
                                <a:ea typeface="Times New Roman" charset="0"/>
                                <a:cs typeface="Times New Roman" charset="0"/>
                              </a:rPr>
                              <m:t>𝑟</m:t>
                            </m:r>
                          </m:sub>
                        </m:sSub>
                      </m:e>
                    </m:d>
                    <m:r>
                      <a:rPr lang="en-US" altLang="zh-CN" sz="2400" i="1">
                        <a:latin typeface="Cambria Math" charset="0"/>
                        <a:ea typeface="Times New Roman" charset="0"/>
                        <a:cs typeface="Times New Roman" charset="0"/>
                      </a:rPr>
                      <m:t>&lt;</m:t>
                    </m:r>
                    <m:r>
                      <a:rPr lang="en-US" altLang="zh-CN" sz="2400" b="0" i="1" smtClean="0">
                        <a:latin typeface="Cambria Math" charset="0"/>
                        <a:ea typeface="Times New Roman" charset="0"/>
                        <a:cs typeface="Times New Roman" charset="0"/>
                      </a:rPr>
                      <m:t>2</m:t>
                    </m:r>
                    <m:r>
                      <a:rPr lang="en-US" altLang="zh-CN" sz="2400" i="1">
                        <a:latin typeface="Cambria Math" charset="0"/>
                        <a:ea typeface="Cambria Math" charset="0"/>
                        <a:cs typeface="Cambria Math" charset="0"/>
                      </a:rPr>
                      <m:t> </m:t>
                    </m:r>
                  </m:oMath>
                </a14:m>
                <a:r>
                  <a:rPr lang="en-US" altLang="zh-CN" sz="2400" dirty="0">
                    <a:latin typeface="Times New Roman" charset="0"/>
                    <a:ea typeface="Times New Roman" charset="0"/>
                    <a:cs typeface="Times New Roman" charset="0"/>
                  </a:rPr>
                  <a:t>cm </a:t>
                </a:r>
                <a:r>
                  <a:rPr lang="en-US" altLang="zh-CN" sz="2400" dirty="0" smtClean="0">
                    <a:latin typeface="Times New Roman" charset="0"/>
                    <a:ea typeface="Times New Roman" charset="0"/>
                    <a:cs typeface="Times New Roman" charset="0"/>
                  </a:rPr>
                  <a:t>otherwise. </a:t>
                </a:r>
                <a:endParaRPr lang="en-US" altLang="zh-CN" sz="2400" dirty="0">
                  <a:latin typeface="Times New Roman" charset="0"/>
                  <a:ea typeface="Times New Roman" charset="0"/>
                  <a:cs typeface="Times New Roman" charset="0"/>
                </a:endParaRPr>
              </a:p>
              <a:p>
                <a:pPr lvl="0">
                  <a:lnSpc>
                    <a:spcPct val="120000"/>
                  </a:lnSpc>
                  <a:defRPr/>
                </a:pPr>
                <a:r>
                  <a:rPr lang="en-US" altLang="zh-CN" sz="2400" b="1" dirty="0" smtClean="0">
                    <a:solidFill>
                      <a:srgbClr val="00B0F0"/>
                    </a:solidFill>
                    <a:latin typeface="Times New Roman" charset="0"/>
                    <a:ea typeface="Times New Roman" charset="0"/>
                    <a:cs typeface="Times New Roman" charset="0"/>
                  </a:rPr>
                  <a:t>Track Cuts</a:t>
                </a:r>
                <a:endParaRPr lang="en-US" altLang="zh-CN" sz="2400" b="1" dirty="0">
                  <a:solidFill>
                    <a:srgbClr val="00B0F0"/>
                  </a:solidFill>
                  <a:latin typeface="Times New Roman" charset="0"/>
                  <a:ea typeface="Times New Roman" charset="0"/>
                  <a:cs typeface="Times New Roman" charset="0"/>
                </a:endParaRPr>
              </a:p>
              <a:p>
                <a:pPr lvl="0">
                  <a:lnSpc>
                    <a:spcPct val="120000"/>
                  </a:lnSpc>
                  <a:defRPr/>
                </a:pPr>
                <a14:m>
                  <m:oMath xmlns:m="http://schemas.openxmlformats.org/officeDocument/2006/math">
                    <m:sSub>
                      <m:sSubPr>
                        <m:ctrlPr>
                          <a:rPr lang="en-US" altLang="zh-CN" sz="2400" i="1" smtClean="0">
                            <a:latin typeface="Cambria Math" charset="0"/>
                            <a:ea typeface="Times New Roman" charset="0"/>
                            <a:cs typeface="Times New Roman" charset="0"/>
                          </a:rPr>
                        </m:ctrlPr>
                      </m:sSubPr>
                      <m:e>
                        <m:r>
                          <a:rPr lang="en-US" altLang="zh-CN" sz="2400" b="0" i="1" smtClean="0">
                            <a:latin typeface="Cambria Math" charset="0"/>
                            <a:ea typeface="Times New Roman" charset="0"/>
                            <a:cs typeface="Times New Roman" charset="0"/>
                          </a:rPr>
                          <m:t>𝑝</m:t>
                        </m:r>
                      </m:e>
                      <m:sub>
                        <m:r>
                          <a:rPr lang="en-US" altLang="zh-CN" sz="2400" b="0" i="1" smtClean="0">
                            <a:latin typeface="Cambria Math" charset="0"/>
                            <a:ea typeface="Times New Roman" charset="0"/>
                            <a:cs typeface="Times New Roman" charset="0"/>
                          </a:rPr>
                          <m:t>𝑇</m:t>
                        </m:r>
                      </m:sub>
                    </m:sSub>
                    <m:r>
                      <a:rPr lang="en-US" altLang="zh-CN" sz="2400" b="0" i="1" smtClean="0">
                        <a:latin typeface="Cambria Math" charset="0"/>
                        <a:ea typeface="Times New Roman" charset="0"/>
                        <a:cs typeface="Times New Roman" charset="0"/>
                      </a:rPr>
                      <m:t>&gt;</m:t>
                    </m:r>
                  </m:oMath>
                </a14:m>
                <a:r>
                  <a:rPr lang="en-US" altLang="zh-CN" sz="2400" dirty="0" smtClean="0">
                    <a:latin typeface="Times New Roman" charset="0"/>
                    <a:ea typeface="Times New Roman" charset="0"/>
                    <a:cs typeface="Times New Roman" charset="0"/>
                  </a:rPr>
                  <a:t> 0.6 </a:t>
                </a:r>
                <a:r>
                  <a:rPr lang="en-US" altLang="zh-CN" sz="2400" dirty="0" err="1" smtClean="0">
                    <a:latin typeface="Times New Roman" charset="0"/>
                    <a:ea typeface="Times New Roman" charset="0"/>
                    <a:cs typeface="Times New Roman" charset="0"/>
                  </a:rPr>
                  <a:t>GeV</a:t>
                </a:r>
                <a:r>
                  <a:rPr lang="en-US" altLang="zh-CN" sz="2400" dirty="0" smtClean="0">
                    <a:latin typeface="Times New Roman" charset="0"/>
                    <a:ea typeface="Times New Roman" charset="0"/>
                    <a:cs typeface="Times New Roman" charset="0"/>
                  </a:rPr>
                  <a:t>/c</a:t>
                </a:r>
              </a:p>
              <a:p>
                <a:pPr lvl="0">
                  <a:lnSpc>
                    <a:spcPct val="120000"/>
                  </a:lnSpc>
                  <a:defRPr/>
                </a:pPr>
                <a:r>
                  <a:rPr lang="en-US" altLang="zh-CN" sz="2400" dirty="0" err="1" smtClean="0">
                    <a:latin typeface="Times New Roman" charset="0"/>
                    <a:ea typeface="Times New Roman" charset="0"/>
                    <a:cs typeface="Times New Roman" charset="0"/>
                  </a:rPr>
                  <a:t>N</a:t>
                </a:r>
                <a:r>
                  <a:rPr lang="en-US" altLang="zh-CN" sz="2400" baseline="-25000" dirty="0" err="1" smtClean="0">
                    <a:latin typeface="Times New Roman" charset="0"/>
                    <a:ea typeface="Times New Roman" charset="0"/>
                    <a:cs typeface="Times New Roman" charset="0"/>
                  </a:rPr>
                  <a:t>HitFits</a:t>
                </a:r>
                <a:r>
                  <a:rPr lang="en-US" altLang="zh-CN" sz="2400" dirty="0" smtClean="0">
                    <a:latin typeface="Times New Roman" charset="0"/>
                    <a:ea typeface="Times New Roman" charset="0"/>
                    <a:cs typeface="Times New Roman" charset="0"/>
                  </a:rPr>
                  <a:t> &gt; 25, </a:t>
                </a:r>
              </a:p>
              <a:p>
                <a:pPr lvl="0">
                  <a:lnSpc>
                    <a:spcPct val="120000"/>
                  </a:lnSpc>
                  <a:defRPr/>
                </a:pPr>
                <a:r>
                  <a:rPr lang="en-US" altLang="zh-CN" sz="2400" dirty="0" err="1" smtClean="0">
                    <a:latin typeface="Times New Roman" charset="0"/>
                    <a:ea typeface="Times New Roman" charset="0"/>
                    <a:cs typeface="Times New Roman" charset="0"/>
                  </a:rPr>
                  <a:t>N</a:t>
                </a:r>
                <a:r>
                  <a:rPr lang="en-US" altLang="zh-CN" sz="2400" baseline="-25000" dirty="0" err="1" smtClean="0">
                    <a:latin typeface="Times New Roman" charset="0"/>
                    <a:ea typeface="Times New Roman" charset="0"/>
                    <a:cs typeface="Times New Roman" charset="0"/>
                  </a:rPr>
                  <a:t>HitDedx</a:t>
                </a:r>
                <a:r>
                  <a:rPr lang="en-US" altLang="zh-CN" sz="2400" dirty="0" smtClean="0">
                    <a:latin typeface="Times New Roman" charset="0"/>
                    <a:ea typeface="Times New Roman" charset="0"/>
                    <a:cs typeface="Times New Roman" charset="0"/>
                  </a:rPr>
                  <a:t> &gt; 15, </a:t>
                </a:r>
              </a:p>
              <a:p>
                <a:pPr lvl="0">
                  <a:lnSpc>
                    <a:spcPct val="120000"/>
                  </a:lnSpc>
                  <a:defRPr/>
                </a:pPr>
                <a:r>
                  <a:rPr lang="en-US" altLang="zh-CN" sz="2400" dirty="0" smtClean="0">
                    <a:latin typeface="Times New Roman" charset="0"/>
                    <a:ea typeface="Times New Roman" charset="0"/>
                    <a:cs typeface="Times New Roman" charset="0"/>
                  </a:rPr>
                  <a:t>DCA &lt; 1 cm</a:t>
                </a:r>
                <a:endParaRPr lang="en-US" altLang="zh-CN" sz="2400" dirty="0" smtClean="0">
                  <a:solidFill>
                    <a:schemeClr val="tx1"/>
                  </a:solidFill>
                  <a:latin typeface="Times New Roman" charset="0"/>
                  <a:ea typeface="Times New Roman" charset="0"/>
                  <a:cs typeface="Times New Roman" charset="0"/>
                </a:endParaRPr>
              </a:p>
              <a:p>
                <a:pPr>
                  <a:lnSpc>
                    <a:spcPct val="120000"/>
                  </a:lnSpc>
                  <a:defRPr/>
                </a:pPr>
                <a14:m>
                  <m:oMath xmlns:m="http://schemas.openxmlformats.org/officeDocument/2006/math">
                    <m:d>
                      <m:dPr>
                        <m:begChr m:val="|"/>
                        <m:endChr m:val="|"/>
                        <m:ctrlPr>
                          <a:rPr lang="en-US" altLang="zh-CN" sz="2400" i="1">
                            <a:latin typeface="Cambria Math" charset="0"/>
                            <a:ea typeface="Times New Roman" charset="0"/>
                            <a:cs typeface="Times New Roman" charset="0"/>
                          </a:rPr>
                        </m:ctrlPr>
                      </m:dPr>
                      <m:e>
                        <m:r>
                          <a:rPr lang="en-US" altLang="zh-CN" sz="2400" b="0" i="1" smtClean="0">
                            <a:latin typeface="Cambria Math" charset="0"/>
                            <a:ea typeface="Times New Roman" charset="0"/>
                            <a:cs typeface="Times New Roman" charset="0"/>
                          </a:rPr>
                          <m:t>𝑦</m:t>
                        </m:r>
                      </m:e>
                    </m:d>
                  </m:oMath>
                </a14:m>
                <a:r>
                  <a:rPr lang="en-US" altLang="zh-CN" sz="2400" dirty="0">
                    <a:latin typeface="Times New Roman" charset="0"/>
                    <a:ea typeface="Times New Roman" charset="0"/>
                    <a:cs typeface="Times New Roman" charset="0"/>
                  </a:rPr>
                  <a:t> &lt; </a:t>
                </a:r>
                <a:r>
                  <a:rPr lang="en-US" altLang="zh-CN" sz="2400" dirty="0" smtClean="0">
                    <a:latin typeface="Times New Roman" charset="0"/>
                    <a:ea typeface="Times New Roman" charset="0"/>
                    <a:cs typeface="Times New Roman" charset="0"/>
                  </a:rPr>
                  <a:t>0.3</a:t>
                </a:r>
              </a:p>
              <a:p>
                <a:pPr lvl="0">
                  <a:lnSpc>
                    <a:spcPct val="120000"/>
                  </a:lnSpc>
                  <a:defRPr/>
                </a:pPr>
                <a:r>
                  <a:rPr lang="en-US" altLang="zh-CN" sz="2400" b="1" dirty="0" smtClean="0">
                    <a:solidFill>
                      <a:srgbClr val="00B0F0"/>
                    </a:solidFill>
                    <a:latin typeface="Times New Roman" charset="0"/>
                    <a:ea typeface="Times New Roman" charset="0"/>
                    <a:cs typeface="Times New Roman" charset="0"/>
                  </a:rPr>
                  <a:t>Centrality</a:t>
                </a:r>
                <a:endParaRPr lang="en-US" altLang="zh-CN" sz="2400" dirty="0">
                  <a:latin typeface="Times New Roman" charset="0"/>
                  <a:ea typeface="Times New Roman" charset="0"/>
                  <a:cs typeface="Times New Roman" charset="0"/>
                </a:endParaRPr>
              </a:p>
              <a:p>
                <a:pPr>
                  <a:lnSpc>
                    <a:spcPct val="120000"/>
                  </a:lnSpc>
                  <a:defRPr/>
                </a:pPr>
                <a:r>
                  <a:rPr lang="en-US" altLang="zh-CN" sz="2400" dirty="0" smtClean="0">
                    <a:solidFill>
                      <a:schemeClr val="tx1"/>
                    </a:solidFill>
                    <a:latin typeface="Times New Roman" charset="0"/>
                    <a:ea typeface="Times New Roman" charset="0"/>
                    <a:cs typeface="Times New Roman" charset="0"/>
                  </a:rPr>
                  <a:t>Multiplicity with </a:t>
                </a:r>
                <a14:m>
                  <m:oMath xmlns:m="http://schemas.openxmlformats.org/officeDocument/2006/math">
                    <m:d>
                      <m:dPr>
                        <m:begChr m:val="|"/>
                        <m:endChr m:val="|"/>
                        <m:ctrlPr>
                          <a:rPr lang="en-US" altLang="zh-CN" sz="2400" i="1">
                            <a:latin typeface="Cambria Math" charset="0"/>
                            <a:ea typeface="Times New Roman" charset="0"/>
                            <a:cs typeface="Times New Roman" charset="0"/>
                          </a:rPr>
                        </m:ctrlPr>
                      </m:dPr>
                      <m:e>
                        <m:r>
                          <a:rPr lang="en-US" altLang="zh-CN" sz="2400" i="1">
                            <a:latin typeface="Cambria Math" charset="0"/>
                            <a:ea typeface="Cambria Math" charset="0"/>
                            <a:cs typeface="Cambria Math" charset="0"/>
                          </a:rPr>
                          <m:t>𝜂</m:t>
                        </m:r>
                      </m:e>
                    </m:d>
                  </m:oMath>
                </a14:m>
                <a:r>
                  <a:rPr lang="en-US" altLang="zh-CN" sz="2400" dirty="0">
                    <a:latin typeface="Times New Roman" charset="0"/>
                    <a:ea typeface="Times New Roman" charset="0"/>
                    <a:cs typeface="Times New Roman" charset="0"/>
                  </a:rPr>
                  <a:t> &lt; </a:t>
                </a:r>
                <a:r>
                  <a:rPr lang="en-US" altLang="zh-CN" sz="2400" dirty="0" smtClean="0">
                    <a:latin typeface="Times New Roman" charset="0"/>
                    <a:ea typeface="Times New Roman" charset="0"/>
                    <a:cs typeface="Times New Roman" charset="0"/>
                  </a:rPr>
                  <a:t>0.5</a:t>
                </a:r>
                <a:endParaRPr lang="en-US" altLang="zh-CN" sz="2400" dirty="0">
                  <a:latin typeface="Times New Roman" charset="0"/>
                  <a:ea typeface="Times New Roman" charset="0"/>
                  <a:cs typeface="Times New Roman" charset="0"/>
                </a:endParaRPr>
              </a:p>
            </p:txBody>
          </p:sp>
        </mc:Choice>
        <mc:Fallback xmlns="">
          <p:sp>
            <p:nvSpPr>
              <p:cNvPr id="24" name="文本框 23"/>
              <p:cNvSpPr txBox="1">
                <a:spLocks noRot="1" noChangeAspect="1" noMove="1" noResize="1" noEditPoints="1" noAdjustHandles="1" noChangeArrowheads="1" noChangeShapeType="1" noTextEdit="1"/>
              </p:cNvSpPr>
              <p:nvPr/>
            </p:nvSpPr>
            <p:spPr>
              <a:xfrm>
                <a:off x="4389437" y="13285212"/>
                <a:ext cx="5873966" cy="6740307"/>
              </a:xfrm>
              <a:prstGeom prst="rect">
                <a:avLst/>
              </a:prstGeom>
              <a:blipFill rotWithShape="0">
                <a:blip r:embed="rId15"/>
                <a:stretch>
                  <a:fillRect l="-1556" t="-181" r="-2282" b="-542"/>
                </a:stretch>
              </a:blipFill>
            </p:spPr>
            <p:txBody>
              <a:bodyPr/>
              <a:lstStyle/>
              <a:p>
                <a:r>
                  <a:rPr lang="zh-CN" altLang="en-US">
                    <a:noFill/>
                  </a:rPr>
                  <a:t> </a:t>
                </a:r>
              </a:p>
            </p:txBody>
          </p:sp>
        </mc:Fallback>
      </mc:AlternateContent>
      <p:pic>
        <p:nvPicPr>
          <p:cNvPr id="25" name="图片 15"/>
          <p:cNvPicPr>
            <a:picLocks noChangeAspect="1"/>
          </p:cNvPicPr>
          <p:nvPr/>
        </p:nvPicPr>
        <p:blipFill>
          <a:blip r:embed="rId16">
            <a:extLst>
              <a:ext uri="{28A0092B-C50C-407E-A947-70E740481C1C}">
                <a14:useLocalDpi xmlns:a14="http://schemas.microsoft.com/office/drawing/2010/main" val="0"/>
              </a:ext>
            </a:extLst>
          </a:blip>
          <a:stretch>
            <a:fillRect/>
          </a:stretch>
        </p:blipFill>
        <p:spPr bwMode="auto">
          <a:xfrm rot="5400000">
            <a:off x="10787542" y="12361926"/>
            <a:ext cx="3475288" cy="484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16"/>
          <p:cNvPicPr>
            <a:picLocks noChangeAspect="1"/>
          </p:cNvPicPr>
          <p:nvPr/>
        </p:nvPicPr>
        <p:blipFill>
          <a:blip r:embed="rId17">
            <a:extLst>
              <a:ext uri="{28A0092B-C50C-407E-A947-70E740481C1C}">
                <a14:useLocalDpi xmlns:a14="http://schemas.microsoft.com/office/drawing/2010/main" val="0"/>
              </a:ext>
            </a:extLst>
          </a:blip>
          <a:stretch>
            <a:fillRect/>
          </a:stretch>
        </p:blipFill>
        <p:spPr bwMode="auto">
          <a:xfrm rot="5400000">
            <a:off x="10768589" y="15402027"/>
            <a:ext cx="3539524" cy="493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文本框 40"/>
          <p:cNvSpPr txBox="1">
            <a:spLocks noChangeArrowheads="1"/>
          </p:cNvSpPr>
          <p:nvPr/>
        </p:nvSpPr>
        <p:spPr bwMode="auto">
          <a:xfrm>
            <a:off x="9799637" y="19423131"/>
            <a:ext cx="5310465"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30000"/>
              </a:lnSpc>
              <a:spcBef>
                <a:spcPts val="800"/>
              </a:spcBef>
              <a:spcAft>
                <a:spcPts val="800"/>
              </a:spcAft>
            </a:pPr>
            <a:r>
              <a:rPr lang="en-US" altLang="zh-CN" sz="2400" dirty="0">
                <a:solidFill>
                  <a:srgbClr val="000000"/>
                </a:solidFill>
                <a:latin typeface="Times New Roman" charset="0"/>
                <a:ea typeface="Times New Roman" charset="0"/>
                <a:cs typeface="Times New Roman" charset="0"/>
              </a:rPr>
              <a:t>Deuteron</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can</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be</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identified</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up</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to</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4</a:t>
            </a:r>
            <a:r>
              <a:rPr lang="zh-CN" altLang="en-US" sz="2400" dirty="0">
                <a:solidFill>
                  <a:srgbClr val="000000"/>
                </a:solidFill>
                <a:latin typeface="Times New Roman" charset="0"/>
                <a:ea typeface="Times New Roman" charset="0"/>
                <a:cs typeface="Times New Roman" charset="0"/>
              </a:rPr>
              <a:t> </a:t>
            </a:r>
            <a:r>
              <a:rPr lang="en-US" altLang="zh-CN" sz="2400" dirty="0" err="1">
                <a:solidFill>
                  <a:srgbClr val="000000"/>
                </a:solidFill>
                <a:latin typeface="Times New Roman" charset="0"/>
                <a:ea typeface="Times New Roman" charset="0"/>
                <a:cs typeface="Times New Roman" charset="0"/>
              </a:rPr>
              <a:t>GeV</a:t>
            </a:r>
            <a:r>
              <a:rPr lang="en-US" altLang="zh-CN" sz="2400" dirty="0">
                <a:solidFill>
                  <a:srgbClr val="000000"/>
                </a:solidFill>
                <a:latin typeface="Times New Roman" charset="0"/>
                <a:ea typeface="Times New Roman" charset="0"/>
                <a:cs typeface="Times New Roman" charset="0"/>
              </a:rPr>
              <a:t>/c</a:t>
            </a:r>
            <a:endParaRPr lang="zh-CN" altLang="en-US" sz="2400" dirty="0">
              <a:solidFill>
                <a:srgbClr val="000000"/>
              </a:solidFill>
              <a:latin typeface="Times New Roman" charset="0"/>
              <a:ea typeface="Times New Roman" charset="0"/>
              <a:cs typeface="Times New Roman" charset="0"/>
            </a:endParaRPr>
          </a:p>
        </p:txBody>
      </p:sp>
      <p:sp>
        <p:nvSpPr>
          <p:cNvPr id="28" name="Text Box 7"/>
          <p:cNvSpPr txBox="1">
            <a:spLocks noChangeArrowheads="1"/>
          </p:cNvSpPr>
          <p:nvPr/>
        </p:nvSpPr>
        <p:spPr bwMode="auto">
          <a:xfrm>
            <a:off x="15382418" y="12634119"/>
            <a:ext cx="13776662" cy="7591660"/>
          </a:xfrm>
          <a:prstGeom prst="rect">
            <a:avLst/>
          </a:prstGeom>
          <a:pattFill prst="pct5">
            <a:fgClr>
              <a:srgbClr val="EAEAEA"/>
            </a:fgClr>
            <a:bgClr>
              <a:schemeClr val="bg1"/>
            </a:bgClr>
          </a:pattFill>
          <a:ln w="38100">
            <a:solidFill>
              <a:schemeClr val="tx1"/>
            </a:solidFill>
            <a:miter lim="800000"/>
            <a:headEnd/>
            <a:tailEnd/>
          </a:ln>
          <a:effectLst/>
        </p:spPr>
        <p:txBody>
          <a:bodyPr lIns="80903" tIns="40452" rIns="80903" bIns="40452" anchor="t"/>
          <a:lstStyle>
            <a:lvl1pPr defTabSz="728663" eaLnBrk="0" hangingPunct="0">
              <a:defRPr sz="7400">
                <a:solidFill>
                  <a:schemeClr val="tx1"/>
                </a:solidFill>
                <a:latin typeface="Arial" charset="0"/>
                <a:ea typeface="宋体" charset="0"/>
                <a:cs typeface="宋体" charset="0"/>
              </a:defRPr>
            </a:lvl1pPr>
            <a:lvl2pPr marL="37931725" indent="-37474525" defTabSz="728663" eaLnBrk="0" hangingPunct="0">
              <a:defRPr sz="7400">
                <a:solidFill>
                  <a:schemeClr val="tx1"/>
                </a:solidFill>
                <a:latin typeface="Arial" charset="0"/>
                <a:ea typeface="宋体" charset="0"/>
                <a:cs typeface="宋体" charset="0"/>
              </a:defRPr>
            </a:lvl2pPr>
            <a:lvl3pPr eaLnBrk="0" hangingPunct="0">
              <a:defRPr sz="7400">
                <a:solidFill>
                  <a:schemeClr val="tx1"/>
                </a:solidFill>
                <a:latin typeface="Arial" charset="0"/>
                <a:ea typeface="宋体" charset="0"/>
                <a:cs typeface="宋体" charset="0"/>
              </a:defRPr>
            </a:lvl3pPr>
            <a:lvl4pPr eaLnBrk="0" hangingPunct="0">
              <a:defRPr sz="7400">
                <a:solidFill>
                  <a:schemeClr val="tx1"/>
                </a:solidFill>
                <a:latin typeface="Arial" charset="0"/>
                <a:ea typeface="宋体" charset="0"/>
                <a:cs typeface="宋体" charset="0"/>
              </a:defRPr>
            </a:lvl4pPr>
            <a:lvl5pPr eaLnBrk="0" hangingPunct="0">
              <a:defRPr sz="7400">
                <a:solidFill>
                  <a:schemeClr val="tx1"/>
                </a:solidFill>
                <a:latin typeface="Arial" charset="0"/>
                <a:ea typeface="宋体" charset="0"/>
                <a:cs typeface="宋体" charset="0"/>
              </a:defRPr>
            </a:lvl5pPr>
            <a:lvl6pPr marL="457200" eaLnBrk="0" fontAlgn="base" hangingPunct="0">
              <a:spcBef>
                <a:spcPct val="0"/>
              </a:spcBef>
              <a:spcAft>
                <a:spcPct val="0"/>
              </a:spcAft>
              <a:defRPr sz="7400">
                <a:solidFill>
                  <a:schemeClr val="tx1"/>
                </a:solidFill>
                <a:latin typeface="Arial" charset="0"/>
                <a:ea typeface="宋体" charset="0"/>
                <a:cs typeface="宋体" charset="0"/>
              </a:defRPr>
            </a:lvl6pPr>
            <a:lvl7pPr marL="914400" eaLnBrk="0" fontAlgn="base" hangingPunct="0">
              <a:spcBef>
                <a:spcPct val="0"/>
              </a:spcBef>
              <a:spcAft>
                <a:spcPct val="0"/>
              </a:spcAft>
              <a:defRPr sz="7400">
                <a:solidFill>
                  <a:schemeClr val="tx1"/>
                </a:solidFill>
                <a:latin typeface="Arial" charset="0"/>
                <a:ea typeface="宋体" charset="0"/>
                <a:cs typeface="宋体" charset="0"/>
              </a:defRPr>
            </a:lvl7pPr>
            <a:lvl8pPr marL="1371600" eaLnBrk="0" fontAlgn="base" hangingPunct="0">
              <a:spcBef>
                <a:spcPct val="0"/>
              </a:spcBef>
              <a:spcAft>
                <a:spcPct val="0"/>
              </a:spcAft>
              <a:defRPr sz="7400">
                <a:solidFill>
                  <a:schemeClr val="tx1"/>
                </a:solidFill>
                <a:latin typeface="Arial" charset="0"/>
                <a:ea typeface="宋体" charset="0"/>
                <a:cs typeface="宋体" charset="0"/>
              </a:defRPr>
            </a:lvl8pPr>
            <a:lvl9pPr marL="1828800" eaLnBrk="0" fontAlgn="base" hangingPunct="0">
              <a:spcBef>
                <a:spcPct val="0"/>
              </a:spcBef>
              <a:spcAft>
                <a:spcPct val="0"/>
              </a:spcAft>
              <a:defRPr sz="7400">
                <a:solidFill>
                  <a:schemeClr val="tx1"/>
                </a:solidFill>
                <a:latin typeface="Arial" charset="0"/>
                <a:ea typeface="宋体" charset="0"/>
                <a:cs typeface="宋体" charset="0"/>
              </a:defRPr>
            </a:lvl9pPr>
          </a:lstStyle>
          <a:p>
            <a:pPr eaLnBrk="1" hangingPunct="1">
              <a:spcBef>
                <a:spcPct val="50000"/>
              </a:spcBef>
              <a:spcAft>
                <a:spcPct val="30000"/>
              </a:spcAft>
              <a:defRPr/>
            </a:pPr>
            <a:r>
              <a:rPr lang="en-US" altLang="zh-CN" sz="3600" b="1" i="1" u="sng" smtClean="0">
                <a:effectLst>
                  <a:outerShdw blurRad="38100" dist="38100" dir="2700000" algn="tl">
                    <a:srgbClr val="FFFFFF"/>
                  </a:outerShdw>
                </a:effectLst>
                <a:latin typeface="Times New Roman" charset="0"/>
                <a:ea typeface="Times New Roman" charset="0"/>
                <a:cs typeface="Times New Roman" charset="0"/>
              </a:rPr>
              <a:t>Detector</a:t>
            </a:r>
            <a:r>
              <a:rPr lang="zh-CN" altLang="en-US" sz="3600" b="1" i="1" u="sng" dirty="0" smtClean="0">
                <a:effectLst>
                  <a:outerShdw blurRad="38100" dist="38100" dir="2700000" algn="tl">
                    <a:srgbClr val="FFFFFF"/>
                  </a:outerShdw>
                </a:effectLst>
                <a:latin typeface="Times New Roman" charset="0"/>
                <a:ea typeface="Times New Roman" charset="0"/>
                <a:cs typeface="Times New Roman" charset="0"/>
              </a:rPr>
              <a:t> </a:t>
            </a:r>
            <a:r>
              <a:rPr lang="en-US" altLang="zh-CN" sz="3600" b="1" i="1" u="sng" dirty="0" smtClean="0">
                <a:effectLst>
                  <a:outerShdw blurRad="38100" dist="38100" dir="2700000" algn="tl">
                    <a:srgbClr val="FFFFFF"/>
                  </a:outerShdw>
                </a:effectLst>
                <a:latin typeface="Times New Roman" charset="0"/>
                <a:ea typeface="Times New Roman" charset="0"/>
                <a:cs typeface="Times New Roman" charset="0"/>
              </a:rPr>
              <a:t>Corrections</a:t>
            </a:r>
          </a:p>
        </p:txBody>
      </p:sp>
      <p:pic>
        <p:nvPicPr>
          <p:cNvPr id="30" name="图片 30"/>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380593" y="15135140"/>
            <a:ext cx="5390222" cy="386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1" name="文本框 30"/>
              <p:cNvSpPr txBox="1"/>
              <p:nvPr/>
            </p:nvSpPr>
            <p:spPr>
              <a:xfrm>
                <a:off x="16031852" y="18928795"/>
                <a:ext cx="6043706" cy="1145442"/>
              </a:xfrm>
              <a:prstGeom prst="rect">
                <a:avLst/>
              </a:prstGeom>
              <a:noFill/>
            </p:spPr>
            <p:txBody>
              <a:bodyPr wrap="square" rtlCol="0">
                <a:spAutoFit/>
              </a:bodyPr>
              <a:lstStyle/>
              <a:p>
                <a:pPr lvl="0">
                  <a:lnSpc>
                    <a:spcPct val="120000"/>
                  </a:lnSpc>
                  <a:defRPr/>
                </a:pPr>
                <a14:m>
                  <m:oMathPara xmlns:m="http://schemas.openxmlformats.org/officeDocument/2006/math">
                    <m:oMathParaPr>
                      <m:jc m:val="centerGroup"/>
                    </m:oMathParaPr>
                    <m:oMath xmlns:m="http://schemas.openxmlformats.org/officeDocument/2006/math">
                      <m:r>
                        <a:rPr lang="en-US" altLang="zh-CN" sz="2400" b="0" i="1" smtClean="0">
                          <a:latin typeface="Cambria Math" charset="0"/>
                          <a:ea typeface="Times New Roman" charset="0"/>
                          <a:cs typeface="Times New Roman" charset="0"/>
                        </a:rPr>
                        <m:t>𝑑</m:t>
                      </m:r>
                      <m:d>
                        <m:dPr>
                          <m:ctrlPr>
                            <a:rPr lang="en-US" altLang="zh-CN" sz="2400" b="0" i="1" smtClean="0">
                              <a:latin typeface="Cambria Math" charset="0"/>
                              <a:ea typeface="Times New Roman" charset="0"/>
                              <a:cs typeface="Times New Roman" charset="0"/>
                            </a:rPr>
                          </m:ctrlPr>
                        </m:dPr>
                        <m:e>
                          <m:r>
                            <m:rPr>
                              <m:sty m:val="p"/>
                            </m:rPr>
                            <a:rPr lang="en-US" altLang="zh-CN" sz="2400" b="0" i="0" smtClean="0">
                              <a:latin typeface="Cambria Math" charset="0"/>
                              <a:ea typeface="Times New Roman" charset="0"/>
                              <a:cs typeface="Times New Roman" charset="0"/>
                            </a:rPr>
                            <m:t>DCA</m:t>
                          </m:r>
                        </m:e>
                      </m:d>
                      <m:r>
                        <a:rPr lang="en-US" altLang="zh-CN" sz="2400" b="0" i="1" smtClean="0">
                          <a:latin typeface="Cambria Math" charset="0"/>
                          <a:ea typeface="Times New Roman" charset="0"/>
                          <a:cs typeface="Times New Roman" charset="0"/>
                        </a:rPr>
                        <m:t>=</m:t>
                      </m:r>
                      <m:r>
                        <a:rPr lang="en-US" altLang="zh-CN" sz="2400" b="0" i="1" smtClean="0">
                          <a:latin typeface="Cambria Math" charset="0"/>
                          <a:ea typeface="Times New Roman" charset="0"/>
                          <a:cs typeface="Times New Roman" charset="0"/>
                        </a:rPr>
                        <m:t>𝐴</m:t>
                      </m:r>
                      <m:r>
                        <a:rPr lang="en-US" altLang="zh-CN" sz="2400" i="1" smtClean="0">
                          <a:solidFill>
                            <a:srgbClr val="000000"/>
                          </a:solidFill>
                          <a:latin typeface="Cambria Math" charset="0"/>
                          <a:ea typeface="Cambria Math" charset="0"/>
                          <a:cs typeface="Cambria Math" charset="0"/>
                        </a:rPr>
                        <m:t>∙</m:t>
                      </m:r>
                      <m:bar>
                        <m:barPr>
                          <m:pos m:val="top"/>
                          <m:ctrlPr>
                            <a:rPr lang="en-US" altLang="zh-CN" sz="2400" i="1">
                              <a:solidFill>
                                <a:srgbClr val="000000"/>
                              </a:solidFill>
                              <a:latin typeface="Cambria Math" charset="0"/>
                              <a:ea typeface="Times New Roman" charset="0"/>
                              <a:cs typeface="Times New Roman" charset="0"/>
                            </a:rPr>
                          </m:ctrlPr>
                        </m:barPr>
                        <m:e>
                          <m:r>
                            <a:rPr lang="en-US" altLang="zh-CN" sz="2400" i="1">
                              <a:solidFill>
                                <a:srgbClr val="000000"/>
                              </a:solidFill>
                              <a:latin typeface="Cambria Math" charset="0"/>
                              <a:ea typeface="Times New Roman" charset="0"/>
                              <a:cs typeface="Times New Roman" charset="0"/>
                            </a:rPr>
                            <m:t>𝑑</m:t>
                          </m:r>
                        </m:e>
                      </m:bar>
                      <m:d>
                        <m:dPr>
                          <m:ctrlPr>
                            <a:rPr lang="en-US" altLang="zh-CN" sz="2400" i="1">
                              <a:latin typeface="Cambria Math" charset="0"/>
                              <a:ea typeface="Times New Roman" charset="0"/>
                              <a:cs typeface="Times New Roman" charset="0"/>
                            </a:rPr>
                          </m:ctrlPr>
                        </m:dPr>
                        <m:e>
                          <m:r>
                            <m:rPr>
                              <m:sty m:val="p"/>
                            </m:rPr>
                            <a:rPr lang="en-US" altLang="zh-CN" sz="2400">
                              <a:latin typeface="Cambria Math" charset="0"/>
                              <a:ea typeface="Times New Roman" charset="0"/>
                              <a:cs typeface="Times New Roman" charset="0"/>
                            </a:rPr>
                            <m:t>DCA</m:t>
                          </m:r>
                        </m:e>
                      </m:d>
                      <m:r>
                        <a:rPr lang="en-US" altLang="zh-CN" sz="2400" b="0" i="1" smtClean="0">
                          <a:latin typeface="Cambria Math" charset="0"/>
                          <a:ea typeface="Times New Roman" charset="0"/>
                          <a:cs typeface="Times New Roman" charset="0"/>
                        </a:rPr>
                        <m:t>+</m:t>
                      </m:r>
                      <m:sSub>
                        <m:sSubPr>
                          <m:ctrlPr>
                            <a:rPr lang="en-US" altLang="zh-CN" sz="2400" i="1" smtClean="0">
                              <a:latin typeface="Cambria Math" charset="0"/>
                              <a:ea typeface="Times New Roman" charset="0"/>
                              <a:cs typeface="Times New Roman" charset="0"/>
                            </a:rPr>
                          </m:ctrlPr>
                        </m:sSubPr>
                        <m:e>
                          <m:r>
                            <a:rPr lang="en-US" altLang="zh-CN" sz="2400" b="0" i="1" smtClean="0">
                              <a:latin typeface="Cambria Math" charset="0"/>
                              <a:ea typeface="Times New Roman" charset="0"/>
                              <a:cs typeface="Times New Roman" charset="0"/>
                            </a:rPr>
                            <m:t>𝑑</m:t>
                          </m:r>
                        </m:e>
                        <m:sub>
                          <m:r>
                            <m:rPr>
                              <m:sty m:val="p"/>
                            </m:rPr>
                            <a:rPr lang="en-US" altLang="zh-CN" sz="2400" b="0" i="0" smtClean="0">
                              <a:latin typeface="Cambria Math" charset="0"/>
                              <a:ea typeface="Times New Roman" charset="0"/>
                              <a:cs typeface="Times New Roman" charset="0"/>
                            </a:rPr>
                            <m:t>bkgd</m:t>
                          </m:r>
                        </m:sub>
                      </m:sSub>
                      <m:d>
                        <m:dPr>
                          <m:ctrlPr>
                            <a:rPr lang="en-US" altLang="zh-CN" sz="2400" i="1">
                              <a:latin typeface="Cambria Math" charset="0"/>
                              <a:ea typeface="Times New Roman" charset="0"/>
                              <a:cs typeface="Times New Roman" charset="0"/>
                            </a:rPr>
                          </m:ctrlPr>
                        </m:dPr>
                        <m:e>
                          <m:r>
                            <m:rPr>
                              <m:sty m:val="p"/>
                            </m:rPr>
                            <a:rPr lang="en-US" altLang="zh-CN" sz="2400">
                              <a:latin typeface="Cambria Math" charset="0"/>
                              <a:ea typeface="Times New Roman" charset="0"/>
                              <a:cs typeface="Times New Roman" charset="0"/>
                            </a:rPr>
                            <m:t>DCA</m:t>
                          </m:r>
                        </m:e>
                      </m:d>
                    </m:oMath>
                  </m:oMathPara>
                </a14:m>
                <a:endParaRPr lang="zh-CN" altLang="en-US" sz="2400" dirty="0" smtClean="0">
                  <a:latin typeface="Times New Roman" charset="0"/>
                  <a:ea typeface="Times New Roman" charset="0"/>
                  <a:cs typeface="Times New Roman" charset="0"/>
                </a:endParaRPr>
              </a:p>
              <a:p>
                <a:pPr>
                  <a:lnSpc>
                    <a:spcPct val="120000"/>
                  </a:lnSpc>
                  <a:defRPr/>
                </a:pPr>
                <a14:m>
                  <m:oMathPara xmlns:m="http://schemas.openxmlformats.org/officeDocument/2006/math">
                    <m:oMathParaPr>
                      <m:jc m:val="centerGroup"/>
                    </m:oMathParaPr>
                    <m:oMath xmlns:m="http://schemas.openxmlformats.org/officeDocument/2006/math">
                      <m:sSub>
                        <m:sSubPr>
                          <m:ctrlPr>
                            <a:rPr lang="en-US" altLang="zh-CN" sz="2400" i="1">
                              <a:latin typeface="Cambria Math" charset="0"/>
                              <a:ea typeface="Times New Roman" charset="0"/>
                              <a:cs typeface="Times New Roman" charset="0"/>
                            </a:rPr>
                          </m:ctrlPr>
                        </m:sSubPr>
                        <m:e>
                          <m:r>
                            <a:rPr lang="en-US" altLang="zh-CN" sz="2400" i="1">
                              <a:latin typeface="Cambria Math" charset="0"/>
                              <a:ea typeface="Times New Roman" charset="0"/>
                              <a:cs typeface="Times New Roman" charset="0"/>
                            </a:rPr>
                            <m:t>𝑑</m:t>
                          </m:r>
                        </m:e>
                        <m:sub>
                          <m:r>
                            <m:rPr>
                              <m:sty m:val="p"/>
                            </m:rPr>
                            <a:rPr lang="en-US" altLang="zh-CN" sz="2400">
                              <a:latin typeface="Cambria Math" charset="0"/>
                              <a:ea typeface="Times New Roman" charset="0"/>
                              <a:cs typeface="Times New Roman" charset="0"/>
                            </a:rPr>
                            <m:t>bkgd</m:t>
                          </m:r>
                        </m:sub>
                      </m:sSub>
                      <m:d>
                        <m:dPr>
                          <m:ctrlPr>
                            <a:rPr lang="en-US" altLang="zh-CN" sz="2400" i="1">
                              <a:latin typeface="Cambria Math" charset="0"/>
                              <a:ea typeface="Times New Roman" charset="0"/>
                              <a:cs typeface="Times New Roman" charset="0"/>
                            </a:rPr>
                          </m:ctrlPr>
                        </m:dPr>
                        <m:e>
                          <m:r>
                            <m:rPr>
                              <m:sty m:val="p"/>
                            </m:rPr>
                            <a:rPr lang="en-US" altLang="zh-CN" sz="2400">
                              <a:latin typeface="Cambria Math" charset="0"/>
                              <a:ea typeface="Times New Roman" charset="0"/>
                              <a:cs typeface="Times New Roman" charset="0"/>
                            </a:rPr>
                            <m:t>DCA</m:t>
                          </m:r>
                        </m:e>
                      </m:d>
                      <m:r>
                        <a:rPr lang="en-US" altLang="zh-CN" sz="2400" b="0" i="1" smtClean="0">
                          <a:latin typeface="Cambria Math" charset="0"/>
                          <a:ea typeface="Times New Roman" charset="0"/>
                          <a:cs typeface="Times New Roman" charset="0"/>
                        </a:rPr>
                        <m:t>=</m:t>
                      </m:r>
                      <m:r>
                        <a:rPr lang="en-US" altLang="zh-CN" sz="2400" b="0" i="1" smtClean="0">
                          <a:latin typeface="Cambria Math" charset="0"/>
                          <a:ea typeface="Times New Roman" charset="0"/>
                          <a:cs typeface="Times New Roman" charset="0"/>
                        </a:rPr>
                        <m:t>𝐵</m:t>
                      </m:r>
                      <m:r>
                        <a:rPr lang="en-US" altLang="zh-CN" sz="2400" b="0" i="1" smtClean="0">
                          <a:latin typeface="Cambria Math" charset="0"/>
                          <a:ea typeface="Cambria Math" charset="0"/>
                          <a:cs typeface="Cambria Math" charset="0"/>
                        </a:rPr>
                        <m:t>∙</m:t>
                      </m:r>
                      <m:sSup>
                        <m:sSupPr>
                          <m:ctrlPr>
                            <a:rPr lang="en-US" altLang="zh-CN" sz="2400" b="0" i="1" smtClean="0">
                              <a:latin typeface="Cambria Math" charset="0"/>
                              <a:ea typeface="Cambria Math" charset="0"/>
                              <a:cs typeface="Cambria Math" charset="0"/>
                            </a:rPr>
                          </m:ctrlPr>
                        </m:sSupPr>
                        <m:e>
                          <m:d>
                            <m:dPr>
                              <m:ctrlPr>
                                <a:rPr lang="en-US" altLang="zh-CN" sz="2400" b="0" i="1" smtClean="0">
                                  <a:latin typeface="Cambria Math" charset="0"/>
                                  <a:ea typeface="Cambria Math" charset="0"/>
                                  <a:cs typeface="Cambria Math" charset="0"/>
                                </a:rPr>
                              </m:ctrlPr>
                            </m:dPr>
                            <m:e>
                              <m:r>
                                <a:rPr lang="en-US" altLang="zh-CN" sz="2400" b="0" i="1" smtClean="0">
                                  <a:latin typeface="Cambria Math" charset="0"/>
                                  <a:ea typeface="Cambria Math" charset="0"/>
                                  <a:cs typeface="Cambria Math" charset="0"/>
                                </a:rPr>
                                <m:t>1−</m:t>
                              </m:r>
                              <m:r>
                                <m:rPr>
                                  <m:sty m:val="p"/>
                                </m:rPr>
                                <a:rPr lang="en-US" altLang="zh-CN" sz="2400" b="0" i="0" smtClean="0">
                                  <a:latin typeface="Cambria Math" charset="0"/>
                                  <a:ea typeface="Cambria Math" charset="0"/>
                                  <a:cs typeface="Cambria Math" charset="0"/>
                                </a:rPr>
                                <m:t>exp</m:t>
                              </m:r>
                              <m:r>
                                <a:rPr lang="en-US" altLang="zh-CN" sz="2400" b="0" i="1" smtClean="0">
                                  <a:latin typeface="Cambria Math" charset="0"/>
                                  <a:ea typeface="Cambria Math" charset="0"/>
                                  <a:cs typeface="Cambria Math" charset="0"/>
                                </a:rPr>
                                <m:t>⁡(</m:t>
                              </m:r>
                              <m:r>
                                <m:rPr>
                                  <m:sty m:val="p"/>
                                </m:rPr>
                                <a:rPr lang="en-US" altLang="zh-CN" sz="2400">
                                  <a:latin typeface="Cambria Math" charset="0"/>
                                  <a:ea typeface="Times New Roman" charset="0"/>
                                  <a:cs typeface="Times New Roman" charset="0"/>
                                </a:rPr>
                                <m:t>DCA</m:t>
                              </m:r>
                              <m:r>
                                <a:rPr lang="en-US" altLang="zh-CN" sz="2400" b="0" i="1" smtClean="0">
                                  <a:latin typeface="Cambria Math" charset="0"/>
                                  <a:ea typeface="Times New Roman" charset="0"/>
                                  <a:cs typeface="Times New Roman" charset="0"/>
                                </a:rPr>
                                <m:t>/</m:t>
                              </m:r>
                              <m:sSub>
                                <m:sSubPr>
                                  <m:ctrlPr>
                                    <a:rPr lang="en-US" altLang="zh-CN" sz="2400" b="0" i="1" smtClean="0">
                                      <a:latin typeface="Cambria Math" charset="0"/>
                                      <a:ea typeface="Times New Roman" charset="0"/>
                                      <a:cs typeface="Times New Roman" charset="0"/>
                                    </a:rPr>
                                  </m:ctrlPr>
                                </m:sSubPr>
                                <m:e>
                                  <m:r>
                                    <m:rPr>
                                      <m:sty m:val="p"/>
                                    </m:rPr>
                                    <a:rPr lang="en-US" altLang="zh-CN" sz="2400">
                                      <a:latin typeface="Cambria Math" charset="0"/>
                                      <a:ea typeface="Times New Roman" charset="0"/>
                                      <a:cs typeface="Times New Roman" charset="0"/>
                                    </a:rPr>
                                    <m:t>DCA</m:t>
                                  </m:r>
                                </m:e>
                                <m:sub>
                                  <m:r>
                                    <a:rPr lang="en-US" altLang="zh-CN" sz="2400" b="0" i="1" smtClean="0">
                                      <a:latin typeface="Cambria Math" charset="0"/>
                                      <a:ea typeface="Times New Roman" charset="0"/>
                                      <a:cs typeface="Times New Roman" charset="0"/>
                                    </a:rPr>
                                    <m:t>.0</m:t>
                                  </m:r>
                                </m:sub>
                              </m:sSub>
                              <m:r>
                                <a:rPr lang="en-US" altLang="zh-CN" sz="2400" b="0" i="1" smtClean="0">
                                  <a:latin typeface="Cambria Math" charset="0"/>
                                  <a:ea typeface="Cambria Math" charset="0"/>
                                  <a:cs typeface="Cambria Math" charset="0"/>
                                </a:rPr>
                                <m:t>)</m:t>
                              </m:r>
                            </m:e>
                          </m:d>
                        </m:e>
                        <m:sup>
                          <m:r>
                            <a:rPr lang="en-US" altLang="zh-CN" sz="2400" b="0" i="1" smtClean="0">
                              <a:latin typeface="Cambria Math" charset="0"/>
                              <a:ea typeface="Cambria Math" charset="0"/>
                              <a:cs typeface="Cambria Math" charset="0"/>
                            </a:rPr>
                            <m:t>𝐶</m:t>
                          </m:r>
                        </m:sup>
                      </m:sSup>
                    </m:oMath>
                  </m:oMathPara>
                </a14:m>
                <a:endParaRPr lang="zh-CN" altLang="en-US" sz="2400" dirty="0">
                  <a:latin typeface="Times New Roman" charset="0"/>
                  <a:ea typeface="Times New Roman" charset="0"/>
                  <a:cs typeface="Times New Roman" charset="0"/>
                </a:endParaRPr>
              </a:p>
            </p:txBody>
          </p:sp>
        </mc:Choice>
        <mc:Fallback xmlns="">
          <p:sp>
            <p:nvSpPr>
              <p:cNvPr id="31" name="文本框 30"/>
              <p:cNvSpPr txBox="1">
                <a:spLocks noRot="1" noChangeAspect="1" noMove="1" noResize="1" noEditPoints="1" noAdjustHandles="1" noChangeArrowheads="1" noChangeShapeType="1" noTextEdit="1"/>
              </p:cNvSpPr>
              <p:nvPr/>
            </p:nvSpPr>
            <p:spPr>
              <a:xfrm>
                <a:off x="16031852" y="18928795"/>
                <a:ext cx="6043706" cy="1145442"/>
              </a:xfrm>
              <a:prstGeom prst="rect">
                <a:avLst/>
              </a:prstGeom>
              <a:blipFill rotWithShape="0">
                <a:blip r:embed="rId19"/>
                <a:stretch>
                  <a:fillRect/>
                </a:stretch>
              </a:blipFill>
            </p:spPr>
            <p:txBody>
              <a:bodyPr/>
              <a:lstStyle/>
              <a:p>
                <a:r>
                  <a:rPr lang="zh-CN" altLang="en-US">
                    <a:noFill/>
                  </a:rPr>
                  <a:t> </a:t>
                </a:r>
              </a:p>
            </p:txBody>
          </p:sp>
        </mc:Fallback>
      </mc:AlternateContent>
      <p:sp>
        <p:nvSpPr>
          <p:cNvPr id="32" name="文本框 47"/>
          <p:cNvSpPr txBox="1">
            <a:spLocks noChangeArrowheads="1"/>
          </p:cNvSpPr>
          <p:nvPr/>
        </p:nvSpPr>
        <p:spPr bwMode="auto">
          <a:xfrm>
            <a:off x="22885350" y="12680395"/>
            <a:ext cx="55912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kumimoji="1" lang="en-US" altLang="zh-CN" sz="2400" b="1" dirty="0">
                <a:solidFill>
                  <a:srgbClr val="FF0000"/>
                </a:solidFill>
                <a:latin typeface="Times New Roman" charset="0"/>
                <a:ea typeface="Times New Roman" charset="0"/>
                <a:cs typeface="Times New Roman" charset="0"/>
              </a:rPr>
              <a:t>TPC</a:t>
            </a:r>
            <a:r>
              <a:rPr kumimoji="1" lang="zh-CN" altLang="en-US" sz="2400" b="1" dirty="0">
                <a:solidFill>
                  <a:srgbClr val="FF0000"/>
                </a:solidFill>
                <a:latin typeface="Times New Roman" charset="0"/>
                <a:ea typeface="Times New Roman" charset="0"/>
                <a:cs typeface="Times New Roman" charset="0"/>
              </a:rPr>
              <a:t> </a:t>
            </a:r>
            <a:r>
              <a:rPr kumimoji="1" lang="en-US" altLang="zh-CN" sz="2400" b="1" dirty="0">
                <a:solidFill>
                  <a:srgbClr val="FF0000"/>
                </a:solidFill>
                <a:latin typeface="Times New Roman" charset="0"/>
                <a:ea typeface="Times New Roman" charset="0"/>
                <a:cs typeface="Times New Roman" charset="0"/>
              </a:rPr>
              <a:t>Tracking</a:t>
            </a:r>
            <a:r>
              <a:rPr kumimoji="1" lang="zh-CN" altLang="en-US" sz="2400" b="1" dirty="0">
                <a:solidFill>
                  <a:srgbClr val="FF0000"/>
                </a:solidFill>
                <a:latin typeface="Times New Roman" charset="0"/>
                <a:ea typeface="Times New Roman" charset="0"/>
                <a:cs typeface="Times New Roman" charset="0"/>
              </a:rPr>
              <a:t> </a:t>
            </a:r>
            <a:r>
              <a:rPr kumimoji="1" lang="en-US" altLang="zh-CN" sz="2400" b="1" dirty="0">
                <a:solidFill>
                  <a:srgbClr val="FF0000"/>
                </a:solidFill>
                <a:latin typeface="Times New Roman" charset="0"/>
                <a:ea typeface="Times New Roman" charset="0"/>
                <a:cs typeface="Times New Roman" charset="0"/>
              </a:rPr>
              <a:t>Efficiency</a:t>
            </a:r>
            <a:r>
              <a:rPr kumimoji="1" lang="zh-CN" altLang="en-US" sz="2400" b="1" dirty="0">
                <a:solidFill>
                  <a:srgbClr val="FF0000"/>
                </a:solidFill>
                <a:latin typeface="Times New Roman" charset="0"/>
                <a:ea typeface="Times New Roman" charset="0"/>
                <a:cs typeface="Times New Roman" charset="0"/>
              </a:rPr>
              <a:t> </a:t>
            </a:r>
            <a:r>
              <a:rPr kumimoji="1" lang="en-US" altLang="zh-CN" sz="2400" b="1" dirty="0">
                <a:solidFill>
                  <a:srgbClr val="FF0000"/>
                </a:solidFill>
                <a:latin typeface="Times New Roman" charset="0"/>
                <a:ea typeface="Times New Roman" charset="0"/>
                <a:cs typeface="Times New Roman" charset="0"/>
              </a:rPr>
              <a:t>and</a:t>
            </a:r>
            <a:r>
              <a:rPr kumimoji="1" lang="zh-CN" altLang="en-US" sz="2400" b="1" dirty="0">
                <a:solidFill>
                  <a:srgbClr val="FF0000"/>
                </a:solidFill>
                <a:latin typeface="Times New Roman" charset="0"/>
                <a:ea typeface="Times New Roman" charset="0"/>
                <a:cs typeface="Times New Roman" charset="0"/>
              </a:rPr>
              <a:t> </a:t>
            </a:r>
            <a:r>
              <a:rPr kumimoji="1" lang="en-US" altLang="zh-CN" sz="2400" b="1" dirty="0">
                <a:solidFill>
                  <a:srgbClr val="FF0000"/>
                </a:solidFill>
                <a:latin typeface="Times New Roman" charset="0"/>
                <a:ea typeface="Times New Roman" charset="0"/>
                <a:cs typeface="Times New Roman" charset="0"/>
              </a:rPr>
              <a:t>Acceptance</a:t>
            </a:r>
            <a:endParaRPr kumimoji="1" lang="zh-CN" altLang="en-US" sz="2400" b="1" dirty="0">
              <a:solidFill>
                <a:srgbClr val="FF0000"/>
              </a:solidFill>
              <a:latin typeface="Times New Roman" charset="0"/>
              <a:ea typeface="Times New Roman" charset="0"/>
              <a:cs typeface="Times New Roman" charset="0"/>
            </a:endParaRPr>
          </a:p>
        </p:txBody>
      </p:sp>
      <p:pic>
        <p:nvPicPr>
          <p:cNvPr id="33" name="图片 14335"/>
          <p:cNvPicPr>
            <a:picLocks noChangeAspect="1"/>
          </p:cNvPicPr>
          <p:nvPr/>
        </p:nvPicPr>
        <p:blipFill rotWithShape="1">
          <a:blip r:embed="rId20">
            <a:extLst>
              <a:ext uri="{28A0092B-C50C-407E-A947-70E740481C1C}">
                <a14:useLocalDpi xmlns:a14="http://schemas.microsoft.com/office/drawing/2010/main" val="0"/>
              </a:ext>
            </a:extLst>
          </a:blip>
          <a:srcRect l="4222"/>
          <a:stretch/>
        </p:blipFill>
        <p:spPr bwMode="auto">
          <a:xfrm rot="5400000">
            <a:off x="24103417" y="12461727"/>
            <a:ext cx="3253960" cy="473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文本框 47"/>
          <p:cNvSpPr txBox="1">
            <a:spLocks noChangeArrowheads="1"/>
          </p:cNvSpPr>
          <p:nvPr/>
        </p:nvSpPr>
        <p:spPr bwMode="auto">
          <a:xfrm>
            <a:off x="24156792" y="16337995"/>
            <a:ext cx="3532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kumimoji="1" lang="en-US" altLang="zh-CN" sz="2400" b="1" dirty="0" smtClean="0">
                <a:solidFill>
                  <a:srgbClr val="FF0000"/>
                </a:solidFill>
                <a:latin typeface="Times New Roman" charset="0"/>
                <a:ea typeface="Times New Roman" charset="0"/>
                <a:cs typeface="Times New Roman" charset="0"/>
              </a:rPr>
              <a:t>TOF</a:t>
            </a:r>
            <a:r>
              <a:rPr kumimoji="1" lang="zh-CN" altLang="en-US" sz="2400" b="1" dirty="0" smtClean="0">
                <a:solidFill>
                  <a:srgbClr val="FF0000"/>
                </a:solidFill>
                <a:latin typeface="Times New Roman" charset="0"/>
                <a:ea typeface="Times New Roman" charset="0"/>
                <a:cs typeface="Times New Roman" charset="0"/>
              </a:rPr>
              <a:t> </a:t>
            </a:r>
            <a:r>
              <a:rPr kumimoji="1" lang="en-US" altLang="zh-CN" sz="2400" b="1" dirty="0" smtClean="0">
                <a:solidFill>
                  <a:srgbClr val="FF0000"/>
                </a:solidFill>
                <a:latin typeface="Times New Roman" charset="0"/>
                <a:ea typeface="Times New Roman" charset="0"/>
                <a:cs typeface="Times New Roman" charset="0"/>
              </a:rPr>
              <a:t>Matching</a:t>
            </a:r>
            <a:r>
              <a:rPr kumimoji="1" lang="zh-CN" altLang="en-US" sz="2400" b="1" dirty="0" smtClean="0">
                <a:solidFill>
                  <a:srgbClr val="FF0000"/>
                </a:solidFill>
                <a:latin typeface="Times New Roman" charset="0"/>
                <a:ea typeface="Times New Roman" charset="0"/>
                <a:cs typeface="Times New Roman" charset="0"/>
              </a:rPr>
              <a:t> </a:t>
            </a:r>
            <a:r>
              <a:rPr kumimoji="1" lang="en-US" altLang="zh-CN" sz="2400" b="1" dirty="0" smtClean="0">
                <a:solidFill>
                  <a:srgbClr val="FF0000"/>
                </a:solidFill>
                <a:latin typeface="Times New Roman" charset="0"/>
                <a:ea typeface="Times New Roman" charset="0"/>
                <a:cs typeface="Times New Roman" charset="0"/>
              </a:rPr>
              <a:t>Efficiency</a:t>
            </a:r>
            <a:endParaRPr kumimoji="1" lang="zh-CN" altLang="en-US" sz="2400" b="1" dirty="0">
              <a:solidFill>
                <a:srgbClr val="FF0000"/>
              </a:solidFill>
              <a:latin typeface="Times New Roman" charset="0"/>
              <a:ea typeface="Times New Roman" charset="0"/>
              <a:cs typeface="Times New Roman" charset="0"/>
            </a:endParaRPr>
          </a:p>
        </p:txBody>
      </p:sp>
      <p:pic>
        <p:nvPicPr>
          <p:cNvPr id="35" name="图片 14336"/>
          <p:cNvPicPr>
            <a:picLocks noChangeAspect="1"/>
          </p:cNvPicPr>
          <p:nvPr/>
        </p:nvPicPr>
        <p:blipFill rotWithShape="1">
          <a:blip r:embed="rId21">
            <a:extLst>
              <a:ext uri="{28A0092B-C50C-407E-A947-70E740481C1C}">
                <a14:useLocalDpi xmlns:a14="http://schemas.microsoft.com/office/drawing/2010/main" val="0"/>
              </a:ext>
            </a:extLst>
          </a:blip>
          <a:srcRect t="4436"/>
          <a:stretch/>
        </p:blipFill>
        <p:spPr bwMode="auto">
          <a:xfrm>
            <a:off x="23363236" y="16795195"/>
            <a:ext cx="4744440" cy="325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11096829" y="18438633"/>
            <a:ext cx="2029338" cy="369332"/>
          </a:xfrm>
          <a:prstGeom prst="rect">
            <a:avLst/>
          </a:prstGeom>
          <a:noFill/>
        </p:spPr>
        <p:txBody>
          <a:bodyPr wrap="none" rtlCol="0">
            <a:spAutoFit/>
          </a:bodyPr>
          <a:lstStyle/>
          <a:p>
            <a:r>
              <a:rPr kumimoji="1" lang="en-US" altLang="zh-CN" sz="1800" b="1" dirty="0" smtClean="0">
                <a:solidFill>
                  <a:srgbClr val="FF0000"/>
                </a:solidFill>
                <a:latin typeface="Times New Roman" charset="0"/>
                <a:ea typeface="Times New Roman" charset="0"/>
                <a:cs typeface="Times New Roman" charset="0"/>
              </a:rPr>
              <a:t>STAR</a:t>
            </a:r>
            <a:r>
              <a:rPr kumimoji="1" lang="zh-CN" altLang="en-US" sz="1800" b="1" dirty="0" smtClean="0">
                <a:solidFill>
                  <a:srgbClr val="FF0000"/>
                </a:solidFill>
                <a:latin typeface="Times New Roman" charset="0"/>
                <a:ea typeface="Times New Roman" charset="0"/>
                <a:cs typeface="Times New Roman" charset="0"/>
              </a:rPr>
              <a:t> </a:t>
            </a:r>
            <a:r>
              <a:rPr kumimoji="1" lang="en-US" altLang="zh-CN" sz="1800" b="1" dirty="0" smtClean="0">
                <a:solidFill>
                  <a:srgbClr val="FF0000"/>
                </a:solidFill>
                <a:latin typeface="Times New Roman" charset="0"/>
                <a:ea typeface="Times New Roman" charset="0"/>
                <a:cs typeface="Times New Roman" charset="0"/>
              </a:rPr>
              <a:t>Preliminary</a:t>
            </a:r>
            <a:endParaRPr kumimoji="1" lang="zh-CN" altLang="en-US" sz="1800" b="1" dirty="0">
              <a:solidFill>
                <a:srgbClr val="FF0000"/>
              </a:solidFill>
              <a:latin typeface="Times New Roman" charset="0"/>
              <a:ea typeface="Times New Roman" charset="0"/>
              <a:cs typeface="Times New Roman" charset="0"/>
            </a:endParaRPr>
          </a:p>
        </p:txBody>
      </p:sp>
      <p:sp>
        <p:nvSpPr>
          <p:cNvPr id="37" name="文本框 36"/>
          <p:cNvSpPr txBox="1"/>
          <p:nvPr/>
        </p:nvSpPr>
        <p:spPr>
          <a:xfrm>
            <a:off x="10894123" y="15271353"/>
            <a:ext cx="2029338" cy="369332"/>
          </a:xfrm>
          <a:prstGeom prst="rect">
            <a:avLst/>
          </a:prstGeom>
          <a:noFill/>
        </p:spPr>
        <p:txBody>
          <a:bodyPr wrap="none" rtlCol="0">
            <a:spAutoFit/>
          </a:bodyPr>
          <a:lstStyle/>
          <a:p>
            <a:r>
              <a:rPr kumimoji="1" lang="en-US" altLang="zh-CN" sz="1800" b="1" dirty="0" smtClean="0">
                <a:solidFill>
                  <a:srgbClr val="FF0000"/>
                </a:solidFill>
                <a:latin typeface="Times New Roman" charset="0"/>
                <a:ea typeface="Times New Roman" charset="0"/>
                <a:cs typeface="Times New Roman" charset="0"/>
              </a:rPr>
              <a:t>STAR</a:t>
            </a:r>
            <a:r>
              <a:rPr kumimoji="1" lang="zh-CN" altLang="en-US" sz="1800" b="1" dirty="0" smtClean="0">
                <a:solidFill>
                  <a:srgbClr val="FF0000"/>
                </a:solidFill>
                <a:latin typeface="Times New Roman" charset="0"/>
                <a:ea typeface="Times New Roman" charset="0"/>
                <a:cs typeface="Times New Roman" charset="0"/>
              </a:rPr>
              <a:t> </a:t>
            </a:r>
            <a:r>
              <a:rPr kumimoji="1" lang="en-US" altLang="zh-CN" sz="1800" b="1" dirty="0" smtClean="0">
                <a:solidFill>
                  <a:srgbClr val="FF0000"/>
                </a:solidFill>
                <a:latin typeface="Times New Roman" charset="0"/>
                <a:ea typeface="Times New Roman" charset="0"/>
                <a:cs typeface="Times New Roman" charset="0"/>
              </a:rPr>
              <a:t>Preliminary</a:t>
            </a:r>
            <a:endParaRPr kumimoji="1" lang="zh-CN" altLang="en-US" sz="1800" b="1" dirty="0">
              <a:solidFill>
                <a:srgbClr val="FF0000"/>
              </a:solidFill>
              <a:latin typeface="Times New Roman" charset="0"/>
              <a:ea typeface="Times New Roman" charset="0"/>
              <a:cs typeface="Times New Roman" charset="0"/>
            </a:endParaRPr>
          </a:p>
        </p:txBody>
      </p:sp>
      <p:sp>
        <p:nvSpPr>
          <p:cNvPr id="41" name="Text Box 7"/>
          <p:cNvSpPr txBox="1">
            <a:spLocks noChangeArrowheads="1"/>
          </p:cNvSpPr>
          <p:nvPr/>
        </p:nvSpPr>
        <p:spPr bwMode="auto">
          <a:xfrm>
            <a:off x="1166019" y="20558919"/>
            <a:ext cx="9435874" cy="7337483"/>
          </a:xfrm>
          <a:prstGeom prst="rect">
            <a:avLst/>
          </a:prstGeom>
          <a:pattFill prst="pct5">
            <a:fgClr>
              <a:srgbClr val="EAEAEA"/>
            </a:fgClr>
            <a:bgClr>
              <a:schemeClr val="bg1"/>
            </a:bgClr>
          </a:pattFill>
          <a:ln w="38100">
            <a:solidFill>
              <a:schemeClr val="tx1"/>
            </a:solidFill>
            <a:miter lim="800000"/>
            <a:headEnd/>
            <a:tailEnd/>
          </a:ln>
          <a:effectLst/>
        </p:spPr>
        <p:txBody>
          <a:bodyPr lIns="80903" tIns="40452" rIns="80903" bIns="40452" anchor="t"/>
          <a:lstStyle>
            <a:lvl1pPr defTabSz="728663" eaLnBrk="0" hangingPunct="0">
              <a:defRPr sz="7400">
                <a:solidFill>
                  <a:schemeClr val="tx1"/>
                </a:solidFill>
                <a:latin typeface="Arial" charset="0"/>
                <a:ea typeface="宋体" charset="0"/>
                <a:cs typeface="宋体" charset="0"/>
              </a:defRPr>
            </a:lvl1pPr>
            <a:lvl2pPr marL="37931725" indent="-37474525" defTabSz="728663" eaLnBrk="0" hangingPunct="0">
              <a:defRPr sz="7400">
                <a:solidFill>
                  <a:schemeClr val="tx1"/>
                </a:solidFill>
                <a:latin typeface="Arial" charset="0"/>
                <a:ea typeface="宋体" charset="0"/>
                <a:cs typeface="宋体" charset="0"/>
              </a:defRPr>
            </a:lvl2pPr>
            <a:lvl3pPr eaLnBrk="0" hangingPunct="0">
              <a:defRPr sz="7400">
                <a:solidFill>
                  <a:schemeClr val="tx1"/>
                </a:solidFill>
                <a:latin typeface="Arial" charset="0"/>
                <a:ea typeface="宋体" charset="0"/>
                <a:cs typeface="宋体" charset="0"/>
              </a:defRPr>
            </a:lvl3pPr>
            <a:lvl4pPr eaLnBrk="0" hangingPunct="0">
              <a:defRPr sz="7400">
                <a:solidFill>
                  <a:schemeClr val="tx1"/>
                </a:solidFill>
                <a:latin typeface="Arial" charset="0"/>
                <a:ea typeface="宋体" charset="0"/>
                <a:cs typeface="宋体" charset="0"/>
              </a:defRPr>
            </a:lvl4pPr>
            <a:lvl5pPr eaLnBrk="0" hangingPunct="0">
              <a:defRPr sz="7400">
                <a:solidFill>
                  <a:schemeClr val="tx1"/>
                </a:solidFill>
                <a:latin typeface="Arial" charset="0"/>
                <a:ea typeface="宋体" charset="0"/>
                <a:cs typeface="宋体" charset="0"/>
              </a:defRPr>
            </a:lvl5pPr>
            <a:lvl6pPr marL="457200" eaLnBrk="0" fontAlgn="base" hangingPunct="0">
              <a:spcBef>
                <a:spcPct val="0"/>
              </a:spcBef>
              <a:spcAft>
                <a:spcPct val="0"/>
              </a:spcAft>
              <a:defRPr sz="7400">
                <a:solidFill>
                  <a:schemeClr val="tx1"/>
                </a:solidFill>
                <a:latin typeface="Arial" charset="0"/>
                <a:ea typeface="宋体" charset="0"/>
                <a:cs typeface="宋体" charset="0"/>
              </a:defRPr>
            </a:lvl6pPr>
            <a:lvl7pPr marL="914400" eaLnBrk="0" fontAlgn="base" hangingPunct="0">
              <a:spcBef>
                <a:spcPct val="0"/>
              </a:spcBef>
              <a:spcAft>
                <a:spcPct val="0"/>
              </a:spcAft>
              <a:defRPr sz="7400">
                <a:solidFill>
                  <a:schemeClr val="tx1"/>
                </a:solidFill>
                <a:latin typeface="Arial" charset="0"/>
                <a:ea typeface="宋体" charset="0"/>
                <a:cs typeface="宋体" charset="0"/>
              </a:defRPr>
            </a:lvl7pPr>
            <a:lvl8pPr marL="1371600" eaLnBrk="0" fontAlgn="base" hangingPunct="0">
              <a:spcBef>
                <a:spcPct val="0"/>
              </a:spcBef>
              <a:spcAft>
                <a:spcPct val="0"/>
              </a:spcAft>
              <a:defRPr sz="7400">
                <a:solidFill>
                  <a:schemeClr val="tx1"/>
                </a:solidFill>
                <a:latin typeface="Arial" charset="0"/>
                <a:ea typeface="宋体" charset="0"/>
                <a:cs typeface="宋体" charset="0"/>
              </a:defRPr>
            </a:lvl8pPr>
            <a:lvl9pPr marL="1828800" eaLnBrk="0" fontAlgn="base" hangingPunct="0">
              <a:spcBef>
                <a:spcPct val="0"/>
              </a:spcBef>
              <a:spcAft>
                <a:spcPct val="0"/>
              </a:spcAft>
              <a:defRPr sz="7400">
                <a:solidFill>
                  <a:schemeClr val="tx1"/>
                </a:solidFill>
                <a:latin typeface="Arial" charset="0"/>
                <a:ea typeface="宋体" charset="0"/>
                <a:cs typeface="宋体" charset="0"/>
              </a:defRPr>
            </a:lvl9pPr>
          </a:lstStyle>
          <a:p>
            <a:pPr eaLnBrk="1" hangingPunct="1">
              <a:spcBef>
                <a:spcPct val="50000"/>
              </a:spcBef>
              <a:spcAft>
                <a:spcPct val="30000"/>
              </a:spcAft>
              <a:defRPr/>
            </a:pPr>
            <a:r>
              <a:rPr lang="en-US" altLang="zh-CN" sz="3600" b="1" i="1" u="sng" dirty="0" smtClean="0">
                <a:effectLst>
                  <a:outerShdw blurRad="38100" dist="38100" dir="2700000" algn="tl">
                    <a:srgbClr val="FFFFFF"/>
                  </a:outerShdw>
                </a:effectLst>
                <a:latin typeface="Times New Roman" charset="0"/>
                <a:ea typeface="Times New Roman" charset="0"/>
                <a:cs typeface="Times New Roman" charset="0"/>
              </a:rPr>
              <a:t>Proton</a:t>
            </a:r>
            <a:r>
              <a:rPr lang="zh-CN" altLang="en-US" sz="3600" b="1" i="1" u="sng" dirty="0" smtClean="0">
                <a:effectLst>
                  <a:outerShdw blurRad="38100" dist="38100" dir="2700000" algn="tl">
                    <a:srgbClr val="FFFFFF"/>
                  </a:outerShdw>
                </a:effectLst>
                <a:latin typeface="Times New Roman" charset="0"/>
                <a:ea typeface="Times New Roman" charset="0"/>
                <a:cs typeface="Times New Roman" charset="0"/>
              </a:rPr>
              <a:t> </a:t>
            </a:r>
            <a:r>
              <a:rPr lang="en-US" altLang="zh-CN" sz="3600" b="1" i="1" u="sng" dirty="0" smtClean="0">
                <a:effectLst>
                  <a:outerShdw blurRad="38100" dist="38100" dir="2700000" algn="tl">
                    <a:srgbClr val="FFFFFF"/>
                  </a:outerShdw>
                </a:effectLst>
                <a:latin typeface="Times New Roman" charset="0"/>
                <a:ea typeface="Times New Roman" charset="0"/>
                <a:cs typeface="Times New Roman" charset="0"/>
              </a:rPr>
              <a:t>Feed-down</a:t>
            </a:r>
            <a:r>
              <a:rPr lang="zh-CN" altLang="en-US" sz="3600" b="1" i="1" u="sng" dirty="0" smtClean="0">
                <a:effectLst>
                  <a:outerShdw blurRad="38100" dist="38100" dir="2700000" algn="tl">
                    <a:srgbClr val="FFFFFF"/>
                  </a:outerShdw>
                </a:effectLst>
                <a:latin typeface="Times New Roman" charset="0"/>
                <a:ea typeface="Times New Roman" charset="0"/>
                <a:cs typeface="Times New Roman" charset="0"/>
              </a:rPr>
              <a:t> </a:t>
            </a:r>
            <a:r>
              <a:rPr lang="en-US" altLang="zh-CN" sz="3600" b="1" i="1" u="sng" dirty="0" smtClean="0">
                <a:effectLst>
                  <a:outerShdw blurRad="38100" dist="38100" dir="2700000" algn="tl">
                    <a:srgbClr val="FFFFFF"/>
                  </a:outerShdw>
                </a:effectLst>
                <a:latin typeface="Times New Roman" charset="0"/>
                <a:ea typeface="Times New Roman" charset="0"/>
                <a:cs typeface="Times New Roman" charset="0"/>
              </a:rPr>
              <a:t>Corrections</a:t>
            </a:r>
          </a:p>
        </p:txBody>
      </p:sp>
      <mc:AlternateContent xmlns:mc="http://schemas.openxmlformats.org/markup-compatibility/2006" xmlns:a14="http://schemas.microsoft.com/office/drawing/2010/main">
        <mc:Choice Requires="a14">
          <p:sp>
            <p:nvSpPr>
              <p:cNvPr id="42" name="文本框 41"/>
              <p:cNvSpPr txBox="1"/>
              <p:nvPr/>
            </p:nvSpPr>
            <p:spPr>
              <a:xfrm>
                <a:off x="1189037" y="21146301"/>
                <a:ext cx="4608273" cy="6740307"/>
              </a:xfrm>
              <a:prstGeom prst="rect">
                <a:avLst/>
              </a:prstGeom>
              <a:noFill/>
            </p:spPr>
            <p:txBody>
              <a:bodyPr wrap="square" rtlCol="0">
                <a:spAutoFit/>
              </a:bodyPr>
              <a:lstStyle/>
              <a:p>
                <a:pPr marL="342900" lvl="0" indent="-342900">
                  <a:buFont typeface="Wingdings" charset="2"/>
                  <a:buChar char="Ø"/>
                  <a:defRPr/>
                </a:pPr>
                <a:r>
                  <a:rPr lang="en-US" altLang="zh-CN" sz="2400" dirty="0" smtClean="0">
                    <a:solidFill>
                      <a:srgbClr val="000000"/>
                    </a:solidFill>
                    <a:latin typeface="Times New Roman" charset="0"/>
                    <a:ea typeface="Times New Roman" charset="0"/>
                    <a:cs typeface="Times New Roman" charset="0"/>
                  </a:rPr>
                  <a:t>Protons</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have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many</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contributions</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from</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weak</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decay</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of</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multi-strange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particles.</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These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contributions</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should</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be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removed</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to</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get</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the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primary</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proton.</a:t>
                </a:r>
                <a:endParaRPr lang="zh-CN" altLang="en-US" sz="2400" dirty="0" smtClean="0">
                  <a:solidFill>
                    <a:srgbClr val="000000"/>
                  </a:solidFill>
                  <a:latin typeface="Times New Roman" charset="0"/>
                  <a:ea typeface="Times New Roman" charset="0"/>
                  <a:cs typeface="Times New Roman" charset="0"/>
                </a:endParaRPr>
              </a:p>
              <a:p>
                <a:pPr marL="342900" lvl="0" indent="-342900">
                  <a:buFont typeface="Wingdings" charset="2"/>
                  <a:buChar char="Ø"/>
                  <a:defRPr/>
                </a:pPr>
                <a:r>
                  <a:rPr lang="en-US" altLang="zh-CN" sz="2400" dirty="0" smtClean="0">
                    <a:solidFill>
                      <a:srgbClr val="000000"/>
                    </a:solidFill>
                    <a:latin typeface="Times New Roman" charset="0"/>
                    <a:ea typeface="Times New Roman" charset="0"/>
                    <a:cs typeface="Times New Roman" charset="0"/>
                  </a:rPr>
                  <a:t>In</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STAR</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experiment,</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for</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the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proton</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parent</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particles,</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only</a:t>
                </a:r>
                <a:r>
                  <a:rPr lang="zh-CN" altLang="en-US" sz="2400" dirty="0" smtClean="0">
                    <a:solidFill>
                      <a:srgbClr val="000000"/>
                    </a:solidFill>
                    <a:latin typeface="Times New Roman" charset="0"/>
                    <a:ea typeface="Times New Roman" charset="0"/>
                    <a:cs typeface="Times New Roman" charset="0"/>
                  </a:rPr>
                  <a:t> </a:t>
                </a:r>
                <a14:m>
                  <m:oMath xmlns:m="http://schemas.openxmlformats.org/officeDocument/2006/math">
                    <m:r>
                      <m:rPr>
                        <m:sty m:val="p"/>
                      </m:rPr>
                      <a:rPr lang="el-GR" altLang="zh-CN" sz="2400" i="1" smtClean="0">
                        <a:solidFill>
                          <a:srgbClr val="000000"/>
                        </a:solidFill>
                        <a:latin typeface="Cambria Math" charset="0"/>
                        <a:ea typeface="Cambria Math" charset="0"/>
                        <a:cs typeface="Cambria Math" charset="0"/>
                      </a:rPr>
                      <m:t>Λ</m:t>
                    </m:r>
                  </m:oMath>
                </a14:m>
                <a:r>
                  <a:rPr lang="en-US" altLang="zh-CN" sz="2400" dirty="0" smtClean="0">
                    <a:solidFill>
                      <a:srgbClr val="000000"/>
                    </a:solidFill>
                    <a:latin typeface="Times New Roman" charset="0"/>
                    <a:ea typeface="Times New Roman" charset="0"/>
                    <a:cs typeface="Times New Roman" charset="0"/>
                  </a:rPr>
                  <a:t>,</a:t>
                </a:r>
                <a:r>
                  <a:rPr lang="zh-CN" altLang="en-US" sz="2400" dirty="0" smtClean="0">
                    <a:solidFill>
                      <a:srgbClr val="000000"/>
                    </a:solidFill>
                    <a:latin typeface="Times New Roman" charset="0"/>
                    <a:ea typeface="Times New Roman" charset="0"/>
                    <a:cs typeface="Times New Roman" charset="0"/>
                  </a:rPr>
                  <a:t> </a:t>
                </a:r>
                <a14:m>
                  <m:oMath xmlns:m="http://schemas.openxmlformats.org/officeDocument/2006/math">
                    <m:sSup>
                      <m:sSupPr>
                        <m:ctrlPr>
                          <a:rPr lang="en-US" altLang="zh-CN" sz="2400" i="1" smtClean="0">
                            <a:solidFill>
                              <a:srgbClr val="000000"/>
                            </a:solidFill>
                            <a:latin typeface="Cambria Math" charset="0"/>
                            <a:ea typeface="Times New Roman" charset="0"/>
                            <a:cs typeface="Times New Roman" charset="0"/>
                          </a:rPr>
                        </m:ctrlPr>
                      </m:sSupPr>
                      <m:e>
                        <m:r>
                          <m:rPr>
                            <m:sty m:val="p"/>
                          </m:rPr>
                          <a:rPr lang="el-GR" altLang="zh-CN" sz="2400" i="1" smtClean="0">
                            <a:solidFill>
                              <a:srgbClr val="000000"/>
                            </a:solidFill>
                            <a:latin typeface="Cambria Math" charset="0"/>
                            <a:ea typeface="Cambria Math" charset="0"/>
                            <a:cs typeface="Cambria Math" charset="0"/>
                          </a:rPr>
                          <m:t>Ξ</m:t>
                        </m:r>
                      </m:e>
                      <m:sup>
                        <m:r>
                          <a:rPr lang="en-US" altLang="zh-CN" sz="2400" b="0" i="1" smtClean="0">
                            <a:solidFill>
                              <a:srgbClr val="000000"/>
                            </a:solidFill>
                            <a:latin typeface="Cambria Math" charset="0"/>
                            <a:ea typeface="Times New Roman" charset="0"/>
                            <a:cs typeface="Times New Roman" charset="0"/>
                          </a:rPr>
                          <m:t>−</m:t>
                        </m:r>
                      </m:sup>
                    </m:sSup>
                  </m:oMath>
                </a14:m>
                <a:r>
                  <a:rPr lang="en-US" altLang="zh-CN" sz="2400" dirty="0" smtClean="0">
                    <a:solidFill>
                      <a:srgbClr val="000000"/>
                    </a:solidFill>
                    <a:latin typeface="Times New Roman" charset="0"/>
                    <a:ea typeface="Times New Roman" charset="0"/>
                    <a:cs typeface="Times New Roman" charset="0"/>
                  </a:rPr>
                  <a:t>,</a:t>
                </a:r>
                <a14:m>
                  <m:oMath xmlns:m="http://schemas.openxmlformats.org/officeDocument/2006/math">
                    <m:sSup>
                      <m:sSupPr>
                        <m:ctrlPr>
                          <a:rPr lang="en-US" altLang="zh-CN" sz="2400" i="1" dirty="0" smtClean="0">
                            <a:solidFill>
                              <a:srgbClr val="000000"/>
                            </a:solidFill>
                            <a:latin typeface="Cambria Math" charset="0"/>
                            <a:ea typeface="Times New Roman" charset="0"/>
                            <a:cs typeface="Times New Roman" charset="0"/>
                          </a:rPr>
                        </m:ctrlPr>
                      </m:sSupPr>
                      <m:e>
                        <m:r>
                          <m:rPr>
                            <m:sty m:val="p"/>
                          </m:rPr>
                          <a:rPr lang="el-GR" altLang="zh-CN" sz="2400" i="1" dirty="0" smtClean="0">
                            <a:solidFill>
                              <a:srgbClr val="000000"/>
                            </a:solidFill>
                            <a:latin typeface="Cambria Math" charset="0"/>
                            <a:ea typeface="Cambria Math" charset="0"/>
                            <a:cs typeface="Cambria Math" charset="0"/>
                          </a:rPr>
                          <m:t>Ω</m:t>
                        </m:r>
                      </m:e>
                      <m:sup>
                        <m:r>
                          <a:rPr lang="en-US" altLang="zh-CN" sz="2400" b="0" i="1" dirty="0" smtClean="0">
                            <a:solidFill>
                              <a:srgbClr val="000000"/>
                            </a:solidFill>
                            <a:latin typeface="Cambria Math" charset="0"/>
                            <a:ea typeface="Times New Roman" charset="0"/>
                            <a:cs typeface="Times New Roman" charset="0"/>
                          </a:rPr>
                          <m:t>−</m:t>
                        </m:r>
                      </m:sup>
                    </m:sSup>
                  </m:oMath>
                </a14:m>
                <a:r>
                  <a:rPr lang="en-US" altLang="zh-CN" sz="2400" dirty="0" smtClean="0">
                    <a:solidFill>
                      <a:srgbClr val="000000"/>
                    </a:solidFill>
                    <a:latin typeface="Times New Roman" charset="0"/>
                    <a:ea typeface="Times New Roman" charset="0"/>
                    <a:cs typeface="Times New Roman" charset="0"/>
                  </a:rPr>
                  <a:t>and</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their</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anti-particles</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can</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be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measured.</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For</a:t>
                </a:r>
                <a:r>
                  <a:rPr lang="zh-CN" altLang="en-US" sz="2400" dirty="0" smtClean="0">
                    <a:solidFill>
                      <a:srgbClr val="000000"/>
                    </a:solidFill>
                    <a:latin typeface="Times New Roman" charset="0"/>
                    <a:ea typeface="Times New Roman" charset="0"/>
                    <a:cs typeface="Times New Roman" charset="0"/>
                  </a:rPr>
                  <a:t> </a:t>
                </a:r>
                <a14:m>
                  <m:oMath xmlns:m="http://schemas.openxmlformats.org/officeDocument/2006/math">
                    <m:sSup>
                      <m:sSupPr>
                        <m:ctrlPr>
                          <a:rPr lang="en-US" altLang="zh-CN" sz="2400" i="1">
                            <a:solidFill>
                              <a:srgbClr val="000000"/>
                            </a:solidFill>
                            <a:latin typeface="Cambria Math" charset="0"/>
                            <a:ea typeface="Times New Roman" charset="0"/>
                            <a:cs typeface="Times New Roman" charset="0"/>
                          </a:rPr>
                        </m:ctrlPr>
                      </m:sSupPr>
                      <m:e>
                        <m:r>
                          <m:rPr>
                            <m:sty m:val="p"/>
                          </m:rPr>
                          <a:rPr lang="el-GR" altLang="zh-CN" sz="2400" i="1">
                            <a:solidFill>
                              <a:srgbClr val="000000"/>
                            </a:solidFill>
                            <a:latin typeface="Cambria Math" charset="0"/>
                            <a:ea typeface="Cambria Math" charset="0"/>
                            <a:cs typeface="Cambria Math" charset="0"/>
                          </a:rPr>
                          <m:t>Ξ</m:t>
                        </m:r>
                      </m:e>
                      <m:sup>
                        <m:r>
                          <a:rPr lang="en-US" altLang="zh-CN" sz="2400" b="0" i="1" smtClean="0">
                            <a:solidFill>
                              <a:srgbClr val="000000"/>
                            </a:solidFill>
                            <a:latin typeface="Cambria Math" charset="0"/>
                            <a:ea typeface="Cambria Math" charset="0"/>
                            <a:cs typeface="Cambria Math" charset="0"/>
                          </a:rPr>
                          <m:t>0</m:t>
                        </m:r>
                      </m:sup>
                    </m:sSup>
                  </m:oMath>
                </a14:m>
                <a:r>
                  <a:rPr lang="en-US" altLang="zh-CN" sz="2400" dirty="0" smtClean="0">
                    <a:solidFill>
                      <a:srgbClr val="000000"/>
                    </a:solidFill>
                    <a:latin typeface="Times New Roman" charset="0"/>
                    <a:ea typeface="Times New Roman" charset="0"/>
                    <a:cs typeface="Times New Roman" charset="0"/>
                  </a:rPr>
                  <a:t>,</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it</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is</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assumed</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the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spectra</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of</a:t>
                </a:r>
                <a:r>
                  <a:rPr lang="zh-CN" altLang="en-US" sz="2400" dirty="0" smtClean="0">
                    <a:solidFill>
                      <a:srgbClr val="000000"/>
                    </a:solidFill>
                    <a:latin typeface="Times New Roman" charset="0"/>
                    <a:ea typeface="Times New Roman" charset="0"/>
                    <a:cs typeface="Times New Roman" charset="0"/>
                  </a:rPr>
                  <a:t> </a:t>
                </a:r>
                <a14:m>
                  <m:oMath xmlns:m="http://schemas.openxmlformats.org/officeDocument/2006/math">
                    <m:sSup>
                      <m:sSupPr>
                        <m:ctrlPr>
                          <a:rPr lang="en-US" altLang="zh-CN" sz="2400" i="1">
                            <a:solidFill>
                              <a:srgbClr val="000000"/>
                            </a:solidFill>
                            <a:latin typeface="Cambria Math" charset="0"/>
                            <a:ea typeface="Times New Roman" charset="0"/>
                            <a:cs typeface="Times New Roman" charset="0"/>
                          </a:rPr>
                        </m:ctrlPr>
                      </m:sSupPr>
                      <m:e>
                        <m:r>
                          <m:rPr>
                            <m:sty m:val="p"/>
                          </m:rPr>
                          <a:rPr lang="el-GR" altLang="zh-CN" sz="2400" i="1">
                            <a:solidFill>
                              <a:srgbClr val="000000"/>
                            </a:solidFill>
                            <a:latin typeface="Cambria Math" charset="0"/>
                            <a:ea typeface="Cambria Math" charset="0"/>
                            <a:cs typeface="Cambria Math" charset="0"/>
                          </a:rPr>
                          <m:t>Ξ</m:t>
                        </m:r>
                      </m:e>
                      <m:sup>
                        <m:r>
                          <a:rPr lang="en-US" altLang="zh-CN" sz="2400" i="1">
                            <a:solidFill>
                              <a:srgbClr val="000000"/>
                            </a:solidFill>
                            <a:latin typeface="Cambria Math" charset="0"/>
                            <a:ea typeface="Times New Roman" charset="0"/>
                            <a:cs typeface="Times New Roman" charset="0"/>
                          </a:rPr>
                          <m:t>−</m:t>
                        </m:r>
                      </m:sup>
                    </m:sSup>
                  </m:oMath>
                </a14:m>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and</a:t>
                </a:r>
                <a:r>
                  <a:rPr lang="zh-CN" altLang="en-US" sz="2400" dirty="0" smtClean="0">
                    <a:solidFill>
                      <a:srgbClr val="000000"/>
                    </a:solidFill>
                    <a:latin typeface="Times New Roman" charset="0"/>
                    <a:ea typeface="Times New Roman" charset="0"/>
                    <a:cs typeface="Times New Roman" charset="0"/>
                  </a:rPr>
                  <a:t> </a:t>
                </a:r>
                <a14:m>
                  <m:oMath xmlns:m="http://schemas.openxmlformats.org/officeDocument/2006/math">
                    <m:sSup>
                      <m:sSupPr>
                        <m:ctrlPr>
                          <a:rPr lang="en-US" altLang="zh-CN" sz="2400" i="1">
                            <a:solidFill>
                              <a:srgbClr val="000000"/>
                            </a:solidFill>
                            <a:latin typeface="Cambria Math" charset="0"/>
                            <a:ea typeface="Times New Roman" charset="0"/>
                            <a:cs typeface="Times New Roman" charset="0"/>
                          </a:rPr>
                        </m:ctrlPr>
                      </m:sSupPr>
                      <m:e>
                        <m:r>
                          <m:rPr>
                            <m:sty m:val="p"/>
                          </m:rPr>
                          <a:rPr lang="el-GR" altLang="zh-CN" sz="2400" i="1">
                            <a:solidFill>
                              <a:srgbClr val="000000"/>
                            </a:solidFill>
                            <a:latin typeface="Cambria Math" charset="0"/>
                            <a:ea typeface="Cambria Math" charset="0"/>
                            <a:cs typeface="Cambria Math" charset="0"/>
                          </a:rPr>
                          <m:t>Ξ</m:t>
                        </m:r>
                      </m:e>
                      <m:sup>
                        <m:r>
                          <a:rPr lang="en-US" altLang="zh-CN" sz="2400" b="0" i="1" smtClean="0">
                            <a:solidFill>
                              <a:srgbClr val="000000"/>
                            </a:solidFill>
                            <a:latin typeface="Cambria Math" charset="0"/>
                            <a:ea typeface="Cambria Math" charset="0"/>
                            <a:cs typeface="Cambria Math" charset="0"/>
                          </a:rPr>
                          <m:t>0</m:t>
                        </m:r>
                      </m:sup>
                    </m:sSup>
                  </m:oMath>
                </a14:m>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are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the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same.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For</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these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particles,</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corrected</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spectra</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and</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the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embedding</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detector</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simulation</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are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used</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to</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get</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the</a:t>
                </a:r>
                <a:r>
                  <a:rPr lang="zh-CN" altLang="en-US" sz="2400" dirty="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weak</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decay</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protons.</a:t>
                </a:r>
                <a:endParaRPr lang="zh-CN" altLang="en-US" sz="2400" dirty="0" smtClean="0">
                  <a:solidFill>
                    <a:srgbClr val="000000"/>
                  </a:solidFill>
                  <a:latin typeface="Times New Roman" charset="0"/>
                  <a:ea typeface="Times New Roman" charset="0"/>
                  <a:cs typeface="Times New Roman" charset="0"/>
                </a:endParaRPr>
              </a:p>
              <a:p>
                <a:pPr marL="342900" lvl="0" indent="-342900">
                  <a:buFont typeface="Wingdings" charset="2"/>
                  <a:buChar char="Ø"/>
                  <a:defRPr/>
                </a:pPr>
                <a:r>
                  <a:rPr lang="en-US" altLang="zh-CN" sz="2400" dirty="0" smtClean="0">
                    <a:solidFill>
                      <a:srgbClr val="000000"/>
                    </a:solidFill>
                    <a:latin typeface="Times New Roman" charset="0"/>
                    <a:ea typeface="Times New Roman" charset="0"/>
                    <a:cs typeface="Times New Roman" charset="0"/>
                  </a:rPr>
                  <a:t>For</a:t>
                </a:r>
                <a:r>
                  <a:rPr lang="zh-CN" altLang="en-US" sz="2400" dirty="0" smtClean="0">
                    <a:solidFill>
                      <a:srgbClr val="000000"/>
                    </a:solidFill>
                    <a:latin typeface="Times New Roman" charset="0"/>
                    <a:ea typeface="Times New Roman" charset="0"/>
                    <a:cs typeface="Times New Roman" charset="0"/>
                  </a:rPr>
                  <a:t> </a:t>
                </a:r>
                <a14:m>
                  <m:oMath xmlns:m="http://schemas.openxmlformats.org/officeDocument/2006/math">
                    <m:sSup>
                      <m:sSupPr>
                        <m:ctrlPr>
                          <a:rPr lang="en-US" altLang="zh-CN" sz="2400" i="1" smtClean="0">
                            <a:solidFill>
                              <a:srgbClr val="000000"/>
                            </a:solidFill>
                            <a:latin typeface="Cambria Math" charset="0"/>
                            <a:ea typeface="Times New Roman" charset="0"/>
                            <a:cs typeface="Times New Roman" charset="0"/>
                          </a:rPr>
                        </m:ctrlPr>
                      </m:sSupPr>
                      <m:e>
                        <m:r>
                          <m:rPr>
                            <m:sty m:val="p"/>
                          </m:rPr>
                          <a:rPr lang="el-GR" altLang="zh-CN" sz="2400" i="1" smtClean="0">
                            <a:solidFill>
                              <a:srgbClr val="000000"/>
                            </a:solidFill>
                            <a:latin typeface="Cambria Math" charset="0"/>
                            <a:ea typeface="Cambria Math" charset="0"/>
                            <a:cs typeface="Cambria Math" charset="0"/>
                          </a:rPr>
                          <m:t>Σ</m:t>
                        </m:r>
                      </m:e>
                      <m:sup>
                        <m:r>
                          <a:rPr lang="en-US" altLang="zh-CN" sz="2400" b="0" i="1" smtClean="0">
                            <a:solidFill>
                              <a:srgbClr val="000000"/>
                            </a:solidFill>
                            <a:latin typeface="Cambria Math" charset="0"/>
                            <a:ea typeface="Times New Roman" charset="0"/>
                            <a:cs typeface="Times New Roman" charset="0"/>
                          </a:rPr>
                          <m:t>+</m:t>
                        </m:r>
                      </m:sup>
                    </m:sSup>
                  </m:oMath>
                </a14:m>
                <a:r>
                  <a:rPr lang="en-US" altLang="zh-CN" sz="2400" dirty="0" smtClean="0">
                    <a:solidFill>
                      <a:srgbClr val="000000"/>
                    </a:solidFill>
                    <a:latin typeface="Times New Roman" charset="0"/>
                    <a:ea typeface="Times New Roman" charset="0"/>
                    <a:cs typeface="Times New Roman" charset="0"/>
                  </a:rPr>
                  <a:t>,</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it</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is</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assumed</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the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ratio</a:t>
                </a:r>
                <a:r>
                  <a:rPr lang="zh-CN" altLang="en-US" sz="2400" dirty="0" smtClean="0">
                    <a:solidFill>
                      <a:srgbClr val="000000"/>
                    </a:solidFill>
                    <a:latin typeface="Times New Roman" charset="0"/>
                    <a:ea typeface="Times New Roman" charset="0"/>
                    <a:cs typeface="Times New Roman" charset="0"/>
                  </a:rPr>
                  <a:t> </a:t>
                </a:r>
                <a14:m>
                  <m:oMath xmlns:m="http://schemas.openxmlformats.org/officeDocument/2006/math">
                    <m:sSup>
                      <m:sSupPr>
                        <m:ctrlPr>
                          <a:rPr lang="en-US" altLang="zh-CN" sz="2400" i="1">
                            <a:solidFill>
                              <a:srgbClr val="000000"/>
                            </a:solidFill>
                            <a:latin typeface="Cambria Math" charset="0"/>
                            <a:ea typeface="Times New Roman" charset="0"/>
                            <a:cs typeface="Times New Roman" charset="0"/>
                          </a:rPr>
                        </m:ctrlPr>
                      </m:sSupPr>
                      <m:e>
                        <m:r>
                          <m:rPr>
                            <m:sty m:val="p"/>
                          </m:rPr>
                          <a:rPr lang="el-GR" altLang="zh-CN" sz="2400" i="1">
                            <a:solidFill>
                              <a:srgbClr val="000000"/>
                            </a:solidFill>
                            <a:latin typeface="Cambria Math" charset="0"/>
                            <a:ea typeface="Cambria Math" charset="0"/>
                            <a:cs typeface="Cambria Math" charset="0"/>
                          </a:rPr>
                          <m:t>Σ</m:t>
                        </m:r>
                      </m:e>
                      <m:sup>
                        <m:r>
                          <a:rPr lang="en-US" altLang="zh-CN" sz="2400" i="1">
                            <a:solidFill>
                              <a:srgbClr val="000000"/>
                            </a:solidFill>
                            <a:latin typeface="Cambria Math" charset="0"/>
                            <a:ea typeface="Times New Roman" charset="0"/>
                            <a:cs typeface="Times New Roman" charset="0"/>
                          </a:rPr>
                          <m:t>+</m:t>
                        </m:r>
                      </m:sup>
                    </m:sSup>
                    <m:r>
                      <a:rPr lang="en-US" altLang="zh-CN" sz="2400" b="0" i="1" smtClean="0">
                        <a:solidFill>
                          <a:srgbClr val="000000"/>
                        </a:solidFill>
                        <a:latin typeface="Cambria Math" charset="0"/>
                        <a:ea typeface="Times New Roman" charset="0"/>
                        <a:cs typeface="Times New Roman" charset="0"/>
                      </a:rPr>
                      <m:t>/</m:t>
                    </m:r>
                    <m:r>
                      <m:rPr>
                        <m:sty m:val="p"/>
                      </m:rPr>
                      <a:rPr lang="el-GR" altLang="zh-CN" sz="2400" b="0" i="1" smtClean="0">
                        <a:solidFill>
                          <a:srgbClr val="000000"/>
                        </a:solidFill>
                        <a:latin typeface="Cambria Math" charset="0"/>
                        <a:ea typeface="Cambria Math" charset="0"/>
                        <a:cs typeface="Cambria Math" charset="0"/>
                      </a:rPr>
                      <m:t>Λ</m:t>
                    </m:r>
                    <m:r>
                      <a:rPr lang="el-GR" altLang="zh-CN" sz="2400" b="0" i="1" smtClean="0">
                        <a:solidFill>
                          <a:srgbClr val="000000"/>
                        </a:solidFill>
                        <a:latin typeface="Cambria Math" charset="0"/>
                        <a:ea typeface="Cambria Math" charset="0"/>
                        <a:cs typeface="Cambria Math" charset="0"/>
                      </a:rPr>
                      <m:t>≈</m:t>
                    </m:r>
                  </m:oMath>
                </a14:m>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0.27</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and</a:t>
                </a:r>
                <a:r>
                  <a:rPr lang="zh-CN" altLang="en-US" sz="2400" dirty="0" smtClean="0">
                    <a:solidFill>
                      <a:srgbClr val="000000"/>
                    </a:solidFill>
                    <a:latin typeface="Times New Roman" charset="0"/>
                    <a:ea typeface="Times New Roman" charset="0"/>
                    <a:cs typeface="Times New Roman" charset="0"/>
                  </a:rPr>
                  <a:t> </a:t>
                </a:r>
                <a14:m>
                  <m:oMath xmlns:m="http://schemas.openxmlformats.org/officeDocument/2006/math">
                    <m:sSub>
                      <m:sSubPr>
                        <m:ctrlPr>
                          <a:rPr lang="en-US" altLang="zh-CN" sz="2400" i="1">
                            <a:latin typeface="Cambria Math" charset="0"/>
                            <a:ea typeface="Times New Roman" charset="0"/>
                            <a:cs typeface="Times New Roman" charset="0"/>
                          </a:rPr>
                        </m:ctrlPr>
                      </m:sSubPr>
                      <m:e>
                        <m:r>
                          <a:rPr lang="en-US" altLang="zh-CN" sz="2400" i="1">
                            <a:latin typeface="Cambria Math" charset="0"/>
                            <a:ea typeface="Times New Roman" charset="0"/>
                            <a:cs typeface="Times New Roman" charset="0"/>
                          </a:rPr>
                          <m:t>𝑝</m:t>
                        </m:r>
                      </m:e>
                      <m:sub>
                        <m:r>
                          <a:rPr lang="en-US" altLang="zh-CN" sz="2400" i="1">
                            <a:latin typeface="Cambria Math" charset="0"/>
                            <a:ea typeface="Times New Roman" charset="0"/>
                            <a:cs typeface="Times New Roman" charset="0"/>
                          </a:rPr>
                          <m:t>𝑇</m:t>
                        </m:r>
                      </m:sub>
                    </m:sSub>
                  </m:oMath>
                </a14:m>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independent.</a:t>
                </a:r>
                <a:endParaRPr lang="en-US" altLang="zh-CN" sz="2400" dirty="0">
                  <a:solidFill>
                    <a:srgbClr val="000000"/>
                  </a:solidFill>
                  <a:latin typeface="Times New Roman" charset="0"/>
                  <a:ea typeface="Times New Roman" charset="0"/>
                  <a:cs typeface="Times New Roman" charset="0"/>
                </a:endParaRPr>
              </a:p>
            </p:txBody>
          </p:sp>
        </mc:Choice>
        <mc:Fallback xmlns="">
          <p:sp>
            <p:nvSpPr>
              <p:cNvPr id="42" name="文本框 41"/>
              <p:cNvSpPr txBox="1">
                <a:spLocks noRot="1" noChangeAspect="1" noMove="1" noResize="1" noEditPoints="1" noAdjustHandles="1" noChangeArrowheads="1" noChangeShapeType="1" noTextEdit="1"/>
              </p:cNvSpPr>
              <p:nvPr/>
            </p:nvSpPr>
            <p:spPr>
              <a:xfrm>
                <a:off x="1189037" y="21146301"/>
                <a:ext cx="4608273" cy="6740307"/>
              </a:xfrm>
              <a:prstGeom prst="rect">
                <a:avLst/>
              </a:prstGeom>
              <a:blipFill rotWithShape="0">
                <a:blip r:embed="rId22"/>
                <a:stretch>
                  <a:fillRect l="-1720" t="-723" r="-1323" b="-1085"/>
                </a:stretch>
              </a:blipFill>
            </p:spPr>
            <p:txBody>
              <a:bodyPr/>
              <a:lstStyle/>
              <a:p>
                <a:r>
                  <a:rPr lang="zh-CN" altLang="en-US">
                    <a:noFill/>
                  </a:rPr>
                  <a:t> </a:t>
                </a:r>
              </a:p>
            </p:txBody>
          </p:sp>
        </mc:Fallback>
      </mc:AlternateContent>
      <p:pic>
        <p:nvPicPr>
          <p:cNvPr id="5" name="图片 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837237" y="21181008"/>
            <a:ext cx="3778989" cy="4892025"/>
          </a:xfrm>
          <a:prstGeom prst="rect">
            <a:avLst/>
          </a:prstGeom>
        </p:spPr>
      </p:pic>
      <mc:AlternateContent xmlns:mc="http://schemas.openxmlformats.org/markup-compatibility/2006" xmlns:a14="http://schemas.microsoft.com/office/drawing/2010/main">
        <mc:Choice Requires="a14">
          <p:sp>
            <p:nvSpPr>
              <p:cNvPr id="44" name="文本框 43"/>
              <p:cNvSpPr txBox="1"/>
              <p:nvPr/>
            </p:nvSpPr>
            <p:spPr>
              <a:xfrm>
                <a:off x="5518150" y="25952682"/>
                <a:ext cx="4718328" cy="1938992"/>
              </a:xfrm>
              <a:prstGeom prst="rect">
                <a:avLst/>
              </a:prstGeom>
              <a:noFill/>
            </p:spPr>
            <p:txBody>
              <a:bodyPr wrap="square" rtlCol="0">
                <a:spAutoFit/>
              </a:bodyPr>
              <a:lstStyle/>
              <a:p>
                <a:pPr marL="342900" lvl="0" indent="-342900">
                  <a:buFont typeface="Wingdings" charset="2"/>
                  <a:buChar char="Ø"/>
                  <a:defRPr/>
                </a:pPr>
                <a:r>
                  <a:rPr lang="en-US" altLang="zh-CN" sz="2400" dirty="0" smtClean="0">
                    <a:solidFill>
                      <a:srgbClr val="000000"/>
                    </a:solidFill>
                    <a:latin typeface="Times New Roman" charset="0"/>
                    <a:ea typeface="Times New Roman" charset="0"/>
                    <a:cs typeface="Times New Roman" charset="0"/>
                  </a:rPr>
                  <a:t>Feed-down</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ratios</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decrease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with</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increasing</a:t>
                </a:r>
                <a:r>
                  <a:rPr lang="zh-CN" altLang="en-US" sz="2400" dirty="0" smtClean="0">
                    <a:solidFill>
                      <a:srgbClr val="000000"/>
                    </a:solidFill>
                    <a:latin typeface="Times New Roman" charset="0"/>
                    <a:ea typeface="Times New Roman" charset="0"/>
                    <a:cs typeface="Times New Roman" charset="0"/>
                  </a:rPr>
                  <a:t> </a:t>
                </a:r>
                <a14:m>
                  <m:oMath xmlns:m="http://schemas.openxmlformats.org/officeDocument/2006/math">
                    <m:sSub>
                      <m:sSubPr>
                        <m:ctrlPr>
                          <a:rPr lang="en-US" altLang="zh-CN" sz="2400" i="1">
                            <a:latin typeface="Cambria Math" charset="0"/>
                            <a:ea typeface="Times New Roman" charset="0"/>
                            <a:cs typeface="Times New Roman" charset="0"/>
                          </a:rPr>
                        </m:ctrlPr>
                      </m:sSubPr>
                      <m:e>
                        <m:r>
                          <a:rPr lang="en-US" altLang="zh-CN" sz="2400" i="1">
                            <a:latin typeface="Cambria Math" charset="0"/>
                            <a:ea typeface="Times New Roman" charset="0"/>
                            <a:cs typeface="Times New Roman" charset="0"/>
                          </a:rPr>
                          <m:t>𝑝</m:t>
                        </m:r>
                      </m:e>
                      <m:sub>
                        <m:r>
                          <a:rPr lang="en-US" altLang="zh-CN" sz="2400" i="1">
                            <a:latin typeface="Cambria Math" charset="0"/>
                            <a:ea typeface="Times New Roman" charset="0"/>
                            <a:cs typeface="Times New Roman" charset="0"/>
                          </a:rPr>
                          <m:t>𝑇</m:t>
                        </m:r>
                      </m:sub>
                    </m:sSub>
                  </m:oMath>
                </a14:m>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and</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saturate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at</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high</a:t>
                </a:r>
                <a:r>
                  <a:rPr lang="zh-CN" altLang="en-US" sz="2400" dirty="0" smtClean="0">
                    <a:solidFill>
                      <a:srgbClr val="000000"/>
                    </a:solidFill>
                    <a:latin typeface="Times New Roman" charset="0"/>
                    <a:ea typeface="Times New Roman" charset="0"/>
                    <a:cs typeface="Times New Roman" charset="0"/>
                  </a:rPr>
                  <a:t> </a:t>
                </a:r>
                <a14:m>
                  <m:oMath xmlns:m="http://schemas.openxmlformats.org/officeDocument/2006/math">
                    <m:sSub>
                      <m:sSubPr>
                        <m:ctrlPr>
                          <a:rPr lang="en-US" altLang="zh-CN" sz="2400" i="1">
                            <a:latin typeface="Cambria Math" charset="0"/>
                            <a:ea typeface="Times New Roman" charset="0"/>
                            <a:cs typeface="Times New Roman" charset="0"/>
                          </a:rPr>
                        </m:ctrlPr>
                      </m:sSubPr>
                      <m:e>
                        <m:r>
                          <a:rPr lang="en-US" altLang="zh-CN" sz="2400" i="1">
                            <a:latin typeface="Cambria Math" charset="0"/>
                            <a:ea typeface="Times New Roman" charset="0"/>
                            <a:cs typeface="Times New Roman" charset="0"/>
                          </a:rPr>
                          <m:t>𝑝</m:t>
                        </m:r>
                      </m:e>
                      <m:sub>
                        <m:r>
                          <a:rPr lang="en-US" altLang="zh-CN" sz="2400" i="1">
                            <a:latin typeface="Cambria Math" charset="0"/>
                            <a:ea typeface="Times New Roman" charset="0"/>
                            <a:cs typeface="Times New Roman" charset="0"/>
                          </a:rPr>
                          <m:t>𝑇</m:t>
                        </m:r>
                      </m:sub>
                    </m:sSub>
                  </m:oMath>
                </a14:m>
                <a:r>
                  <a:rPr lang="en-US" altLang="zh-CN" sz="2400" dirty="0" smtClean="0">
                    <a:solidFill>
                      <a:srgbClr val="000000"/>
                    </a:solidFill>
                    <a:latin typeface="Times New Roman" charset="0"/>
                    <a:ea typeface="Times New Roman" charset="0"/>
                    <a:cs typeface="Times New Roman" charset="0"/>
                  </a:rPr>
                  <a:t>.</a:t>
                </a:r>
                <a:endParaRPr lang="zh-CN" altLang="en-US" sz="2400" dirty="0" smtClean="0">
                  <a:solidFill>
                    <a:srgbClr val="000000"/>
                  </a:solidFill>
                  <a:latin typeface="Times New Roman" charset="0"/>
                  <a:ea typeface="Times New Roman" charset="0"/>
                  <a:cs typeface="Times New Roman" charset="0"/>
                </a:endParaRPr>
              </a:p>
              <a:p>
                <a:pPr marL="342900" lvl="0" indent="-342900">
                  <a:buFont typeface="Wingdings" charset="2"/>
                  <a:buChar char="Ø"/>
                  <a:defRPr/>
                </a:pPr>
                <a:r>
                  <a:rPr lang="en-US" altLang="zh-CN" sz="2400" dirty="0" smtClean="0">
                    <a:solidFill>
                      <a:srgbClr val="000000"/>
                    </a:solidFill>
                    <a:latin typeface="Times New Roman" charset="0"/>
                    <a:ea typeface="Times New Roman" charset="0"/>
                    <a:cs typeface="Times New Roman" charset="0"/>
                  </a:rPr>
                  <a:t>Feed-down</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ratios</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for</a:t>
                </a:r>
                <a:r>
                  <a:rPr lang="zh-CN" altLang="en-US" sz="2400" dirty="0" smtClean="0">
                    <a:solidFill>
                      <a:srgbClr val="000000"/>
                    </a:solidFill>
                    <a:latin typeface="Times New Roman" charset="0"/>
                    <a:ea typeface="Times New Roman" charset="0"/>
                    <a:cs typeface="Times New Roman" charset="0"/>
                  </a:rPr>
                  <a:t> </a:t>
                </a:r>
                <a14:m>
                  <m:oMath xmlns:m="http://schemas.openxmlformats.org/officeDocument/2006/math">
                    <m:bar>
                      <m:barPr>
                        <m:pos m:val="top"/>
                        <m:ctrlPr>
                          <a:rPr lang="en-US" altLang="zh-CN" sz="2400" i="1" smtClean="0">
                            <a:solidFill>
                              <a:srgbClr val="000000"/>
                            </a:solidFill>
                            <a:latin typeface="Cambria Math" charset="0"/>
                            <a:ea typeface="Times New Roman" charset="0"/>
                            <a:cs typeface="Times New Roman" charset="0"/>
                          </a:rPr>
                        </m:ctrlPr>
                      </m:barPr>
                      <m:e>
                        <m:r>
                          <a:rPr lang="en-US" altLang="zh-CN" sz="2400" b="0" i="1" smtClean="0">
                            <a:solidFill>
                              <a:srgbClr val="000000"/>
                            </a:solidFill>
                            <a:latin typeface="Cambria Math" charset="0"/>
                            <a:ea typeface="Times New Roman" charset="0"/>
                            <a:cs typeface="Times New Roman" charset="0"/>
                          </a:rPr>
                          <m:t>𝑝</m:t>
                        </m:r>
                      </m:e>
                    </m:bar>
                  </m:oMath>
                </a14:m>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are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larger</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than</a:t>
                </a:r>
                <a:r>
                  <a:rPr lang="zh-CN" altLang="en-US" sz="2400" dirty="0" smtClean="0">
                    <a:solidFill>
                      <a:srgbClr val="000000"/>
                    </a:solidFill>
                    <a:latin typeface="Times New Roman" charset="0"/>
                    <a:ea typeface="Times New Roman" charset="0"/>
                    <a:cs typeface="Times New Roman" charset="0"/>
                  </a:rPr>
                  <a:t> </a:t>
                </a:r>
                <a14:m>
                  <m:oMath xmlns:m="http://schemas.openxmlformats.org/officeDocument/2006/math">
                    <m:r>
                      <a:rPr lang="en-US" altLang="zh-CN" sz="2400" i="1">
                        <a:solidFill>
                          <a:srgbClr val="000000"/>
                        </a:solidFill>
                        <a:latin typeface="Cambria Math" charset="0"/>
                        <a:ea typeface="Times New Roman" charset="0"/>
                        <a:cs typeface="Times New Roman" charset="0"/>
                      </a:rPr>
                      <m:t>𝑝</m:t>
                    </m:r>
                    <m:r>
                      <a:rPr lang="en-US" altLang="zh-CN" sz="2400" b="0" i="0" smtClean="0">
                        <a:solidFill>
                          <a:srgbClr val="000000"/>
                        </a:solidFill>
                        <a:latin typeface="Cambria Math" charset="0"/>
                        <a:ea typeface="Times New Roman" charset="0"/>
                        <a:cs typeface="Times New Roman" charset="0"/>
                      </a:rPr>
                      <m:t>.</m:t>
                    </m:r>
                  </m:oMath>
                </a14:m>
                <a:endParaRPr lang="en-US" altLang="zh-CN" sz="2400" dirty="0">
                  <a:solidFill>
                    <a:srgbClr val="000000"/>
                  </a:solidFill>
                  <a:latin typeface="Times New Roman" charset="0"/>
                  <a:ea typeface="Times New Roman" charset="0"/>
                  <a:cs typeface="Times New Roman" charset="0"/>
                </a:endParaRPr>
              </a:p>
            </p:txBody>
          </p:sp>
        </mc:Choice>
        <mc:Fallback xmlns="">
          <p:sp>
            <p:nvSpPr>
              <p:cNvPr id="44" name="文本框 43"/>
              <p:cNvSpPr txBox="1">
                <a:spLocks noRot="1" noChangeAspect="1" noMove="1" noResize="1" noEditPoints="1" noAdjustHandles="1" noChangeArrowheads="1" noChangeShapeType="1" noTextEdit="1"/>
              </p:cNvSpPr>
              <p:nvPr/>
            </p:nvSpPr>
            <p:spPr>
              <a:xfrm>
                <a:off x="5518150" y="25952682"/>
                <a:ext cx="4718328" cy="1938992"/>
              </a:xfrm>
              <a:prstGeom prst="rect">
                <a:avLst/>
              </a:prstGeom>
              <a:blipFill rotWithShape="0">
                <a:blip r:embed="rId24"/>
                <a:stretch>
                  <a:fillRect l="-1680" t="-2516" r="-258" b="-6289"/>
                </a:stretch>
              </a:blipFill>
            </p:spPr>
            <p:txBody>
              <a:bodyPr/>
              <a:lstStyle/>
              <a:p>
                <a:r>
                  <a:rPr lang="zh-CN" altLang="en-US">
                    <a:noFill/>
                  </a:rPr>
                  <a:t> </a:t>
                </a:r>
              </a:p>
            </p:txBody>
          </p:sp>
        </mc:Fallback>
      </mc:AlternateContent>
      <p:sp>
        <p:nvSpPr>
          <p:cNvPr id="45" name="Text Box 7"/>
          <p:cNvSpPr txBox="1">
            <a:spLocks noChangeArrowheads="1"/>
          </p:cNvSpPr>
          <p:nvPr/>
        </p:nvSpPr>
        <p:spPr bwMode="auto">
          <a:xfrm>
            <a:off x="10894123" y="20558919"/>
            <a:ext cx="18279760" cy="7337483"/>
          </a:xfrm>
          <a:prstGeom prst="rect">
            <a:avLst/>
          </a:prstGeom>
          <a:pattFill prst="pct5">
            <a:fgClr>
              <a:srgbClr val="EAEAEA"/>
            </a:fgClr>
            <a:bgClr>
              <a:schemeClr val="bg1"/>
            </a:bgClr>
          </a:pattFill>
          <a:ln w="38100">
            <a:solidFill>
              <a:schemeClr val="tx1"/>
            </a:solidFill>
            <a:miter lim="800000"/>
            <a:headEnd/>
            <a:tailEnd/>
          </a:ln>
          <a:effectLst/>
        </p:spPr>
        <p:txBody>
          <a:bodyPr lIns="80903" tIns="40452" rIns="80903" bIns="40452" anchor="t"/>
          <a:lstStyle>
            <a:lvl1pPr defTabSz="728663" eaLnBrk="0" hangingPunct="0">
              <a:defRPr sz="7400">
                <a:solidFill>
                  <a:schemeClr val="tx1"/>
                </a:solidFill>
                <a:latin typeface="Arial" charset="0"/>
                <a:ea typeface="宋体" charset="0"/>
                <a:cs typeface="宋体" charset="0"/>
              </a:defRPr>
            </a:lvl1pPr>
            <a:lvl2pPr marL="37931725" indent="-37474525" defTabSz="728663" eaLnBrk="0" hangingPunct="0">
              <a:defRPr sz="7400">
                <a:solidFill>
                  <a:schemeClr val="tx1"/>
                </a:solidFill>
                <a:latin typeface="Arial" charset="0"/>
                <a:ea typeface="宋体" charset="0"/>
                <a:cs typeface="宋体" charset="0"/>
              </a:defRPr>
            </a:lvl2pPr>
            <a:lvl3pPr eaLnBrk="0" hangingPunct="0">
              <a:defRPr sz="7400">
                <a:solidFill>
                  <a:schemeClr val="tx1"/>
                </a:solidFill>
                <a:latin typeface="Arial" charset="0"/>
                <a:ea typeface="宋体" charset="0"/>
                <a:cs typeface="宋体" charset="0"/>
              </a:defRPr>
            </a:lvl3pPr>
            <a:lvl4pPr eaLnBrk="0" hangingPunct="0">
              <a:defRPr sz="7400">
                <a:solidFill>
                  <a:schemeClr val="tx1"/>
                </a:solidFill>
                <a:latin typeface="Arial" charset="0"/>
                <a:ea typeface="宋体" charset="0"/>
                <a:cs typeface="宋体" charset="0"/>
              </a:defRPr>
            </a:lvl4pPr>
            <a:lvl5pPr eaLnBrk="0" hangingPunct="0">
              <a:defRPr sz="7400">
                <a:solidFill>
                  <a:schemeClr val="tx1"/>
                </a:solidFill>
                <a:latin typeface="Arial" charset="0"/>
                <a:ea typeface="宋体" charset="0"/>
                <a:cs typeface="宋体" charset="0"/>
              </a:defRPr>
            </a:lvl5pPr>
            <a:lvl6pPr marL="457200" eaLnBrk="0" fontAlgn="base" hangingPunct="0">
              <a:spcBef>
                <a:spcPct val="0"/>
              </a:spcBef>
              <a:spcAft>
                <a:spcPct val="0"/>
              </a:spcAft>
              <a:defRPr sz="7400">
                <a:solidFill>
                  <a:schemeClr val="tx1"/>
                </a:solidFill>
                <a:latin typeface="Arial" charset="0"/>
                <a:ea typeface="宋体" charset="0"/>
                <a:cs typeface="宋体" charset="0"/>
              </a:defRPr>
            </a:lvl6pPr>
            <a:lvl7pPr marL="914400" eaLnBrk="0" fontAlgn="base" hangingPunct="0">
              <a:spcBef>
                <a:spcPct val="0"/>
              </a:spcBef>
              <a:spcAft>
                <a:spcPct val="0"/>
              </a:spcAft>
              <a:defRPr sz="7400">
                <a:solidFill>
                  <a:schemeClr val="tx1"/>
                </a:solidFill>
                <a:latin typeface="Arial" charset="0"/>
                <a:ea typeface="宋体" charset="0"/>
                <a:cs typeface="宋体" charset="0"/>
              </a:defRPr>
            </a:lvl7pPr>
            <a:lvl8pPr marL="1371600" eaLnBrk="0" fontAlgn="base" hangingPunct="0">
              <a:spcBef>
                <a:spcPct val="0"/>
              </a:spcBef>
              <a:spcAft>
                <a:spcPct val="0"/>
              </a:spcAft>
              <a:defRPr sz="7400">
                <a:solidFill>
                  <a:schemeClr val="tx1"/>
                </a:solidFill>
                <a:latin typeface="Arial" charset="0"/>
                <a:ea typeface="宋体" charset="0"/>
                <a:cs typeface="宋体" charset="0"/>
              </a:defRPr>
            </a:lvl8pPr>
            <a:lvl9pPr marL="1828800" eaLnBrk="0" fontAlgn="base" hangingPunct="0">
              <a:spcBef>
                <a:spcPct val="0"/>
              </a:spcBef>
              <a:spcAft>
                <a:spcPct val="0"/>
              </a:spcAft>
              <a:defRPr sz="7400">
                <a:solidFill>
                  <a:schemeClr val="tx1"/>
                </a:solidFill>
                <a:latin typeface="Arial" charset="0"/>
                <a:ea typeface="宋体" charset="0"/>
                <a:cs typeface="宋体" charset="0"/>
              </a:defRPr>
            </a:lvl9pPr>
          </a:lstStyle>
          <a:p>
            <a:pPr eaLnBrk="1" hangingPunct="1">
              <a:spcBef>
                <a:spcPct val="50000"/>
              </a:spcBef>
              <a:spcAft>
                <a:spcPct val="30000"/>
              </a:spcAft>
              <a:defRPr/>
            </a:pPr>
            <a:r>
              <a:rPr lang="en-US" altLang="zh-CN" sz="3600" b="1" i="1" u="sng" dirty="0" smtClean="0">
                <a:effectLst>
                  <a:outerShdw blurRad="38100" dist="38100" dir="2700000" algn="tl">
                    <a:srgbClr val="FFFFFF"/>
                  </a:outerShdw>
                </a:effectLst>
                <a:latin typeface="Times New Roman" charset="0"/>
                <a:ea typeface="Times New Roman" charset="0"/>
                <a:cs typeface="Times New Roman" charset="0"/>
              </a:rPr>
              <a:t>Deuteron</a:t>
            </a:r>
            <a:r>
              <a:rPr lang="zh-CN" altLang="en-US" sz="3600" b="1" i="1" u="sng" dirty="0" smtClean="0">
                <a:effectLst>
                  <a:outerShdw blurRad="38100" dist="38100" dir="2700000" algn="tl">
                    <a:srgbClr val="FFFFFF"/>
                  </a:outerShdw>
                </a:effectLst>
                <a:latin typeface="Times New Roman" charset="0"/>
                <a:ea typeface="Times New Roman" charset="0"/>
                <a:cs typeface="Times New Roman" charset="0"/>
              </a:rPr>
              <a:t> </a:t>
            </a:r>
            <a:r>
              <a:rPr lang="en-US" altLang="zh-CN" sz="3600" b="1" i="1" u="sng" dirty="0" smtClean="0">
                <a:effectLst>
                  <a:outerShdw blurRad="38100" dist="38100" dir="2700000" algn="tl">
                    <a:srgbClr val="FFFFFF"/>
                  </a:outerShdw>
                </a:effectLst>
                <a:latin typeface="Times New Roman" charset="0"/>
                <a:ea typeface="Times New Roman" charset="0"/>
                <a:cs typeface="Times New Roman" charset="0"/>
              </a:rPr>
              <a:t>Transverse</a:t>
            </a:r>
            <a:r>
              <a:rPr lang="zh-CN" altLang="en-US" sz="3600" b="1" i="1" u="sng" dirty="0" smtClean="0">
                <a:effectLst>
                  <a:outerShdw blurRad="38100" dist="38100" dir="2700000" algn="tl">
                    <a:srgbClr val="FFFFFF"/>
                  </a:outerShdw>
                </a:effectLst>
                <a:latin typeface="Times New Roman" charset="0"/>
                <a:ea typeface="Times New Roman" charset="0"/>
                <a:cs typeface="Times New Roman" charset="0"/>
              </a:rPr>
              <a:t> </a:t>
            </a:r>
            <a:r>
              <a:rPr lang="en-US" altLang="zh-CN" sz="3600" b="1" i="1" u="sng" dirty="0" smtClean="0">
                <a:effectLst>
                  <a:outerShdw blurRad="38100" dist="38100" dir="2700000" algn="tl">
                    <a:srgbClr val="FFFFFF"/>
                  </a:outerShdw>
                </a:effectLst>
                <a:latin typeface="Times New Roman" charset="0"/>
                <a:ea typeface="Times New Roman" charset="0"/>
                <a:cs typeface="Times New Roman" charset="0"/>
              </a:rPr>
              <a:t>Momentum</a:t>
            </a:r>
            <a:r>
              <a:rPr lang="zh-CN" altLang="en-US" sz="3600" b="1" i="1" u="sng" dirty="0" smtClean="0">
                <a:effectLst>
                  <a:outerShdw blurRad="38100" dist="38100" dir="2700000" algn="tl">
                    <a:srgbClr val="FFFFFF"/>
                  </a:outerShdw>
                </a:effectLst>
                <a:latin typeface="Times New Roman" charset="0"/>
                <a:ea typeface="Times New Roman" charset="0"/>
                <a:cs typeface="Times New Roman" charset="0"/>
              </a:rPr>
              <a:t> </a:t>
            </a:r>
            <a:r>
              <a:rPr lang="en-US" altLang="zh-CN" sz="3600" b="1" i="1" u="sng" dirty="0" smtClean="0">
                <a:effectLst>
                  <a:outerShdw blurRad="38100" dist="38100" dir="2700000" algn="tl">
                    <a:srgbClr val="FFFFFF"/>
                  </a:outerShdw>
                </a:effectLst>
                <a:latin typeface="Times New Roman" charset="0"/>
                <a:ea typeface="Times New Roman" charset="0"/>
                <a:cs typeface="Times New Roman" charset="0"/>
              </a:rPr>
              <a:t>Distribution</a:t>
            </a:r>
          </a:p>
        </p:txBody>
      </p:sp>
      <p:pic>
        <p:nvPicPr>
          <p:cNvPr id="50" name="图片 49"/>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rot="5400000">
            <a:off x="24838799" y="20607338"/>
            <a:ext cx="3390464" cy="4700227"/>
          </a:xfrm>
          <a:prstGeom prst="rect">
            <a:avLst/>
          </a:prstGeom>
        </p:spPr>
      </p:pic>
      <p:pic>
        <p:nvPicPr>
          <p:cNvPr id="60" name="图片 59"/>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rot="5400000">
            <a:off x="20450736" y="20607339"/>
            <a:ext cx="3390463" cy="4700227"/>
          </a:xfrm>
          <a:prstGeom prst="rect">
            <a:avLst/>
          </a:prstGeom>
        </p:spPr>
      </p:pic>
      <p:pic>
        <p:nvPicPr>
          <p:cNvPr id="61" name="图片 60"/>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rot="5400000">
            <a:off x="16027286" y="20613991"/>
            <a:ext cx="3390463" cy="4700226"/>
          </a:xfrm>
          <a:prstGeom prst="rect">
            <a:avLst/>
          </a:prstGeom>
        </p:spPr>
      </p:pic>
      <p:pic>
        <p:nvPicPr>
          <p:cNvPr id="62" name="图片 61"/>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rot="5400000">
            <a:off x="11607686" y="20620643"/>
            <a:ext cx="3390462" cy="4700226"/>
          </a:xfrm>
          <a:prstGeom prst="rect">
            <a:avLst/>
          </a:prstGeom>
        </p:spPr>
      </p:pic>
      <p:pic>
        <p:nvPicPr>
          <p:cNvPr id="63" name="图片 6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rot="5400000">
            <a:off x="24838798" y="23731538"/>
            <a:ext cx="3390463" cy="4700226"/>
          </a:xfrm>
          <a:prstGeom prst="rect">
            <a:avLst/>
          </a:prstGeom>
        </p:spPr>
      </p:pic>
      <p:pic>
        <p:nvPicPr>
          <p:cNvPr id="64" name="图片 6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rot="5400000">
            <a:off x="20435927" y="23731538"/>
            <a:ext cx="3390463" cy="4700226"/>
          </a:xfrm>
          <a:prstGeom prst="rect">
            <a:avLst/>
          </a:prstGeom>
        </p:spPr>
      </p:pic>
      <p:pic>
        <p:nvPicPr>
          <p:cNvPr id="65" name="图片 64"/>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rot="5400000">
            <a:off x="16001799" y="23738189"/>
            <a:ext cx="3390462" cy="4700226"/>
          </a:xfrm>
          <a:prstGeom prst="rect">
            <a:avLst/>
          </a:prstGeom>
        </p:spPr>
      </p:pic>
      <p:pic>
        <p:nvPicPr>
          <p:cNvPr id="66" name="图片 65"/>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rot="5400000">
            <a:off x="11592876" y="23744841"/>
            <a:ext cx="3390462" cy="4700226"/>
          </a:xfrm>
          <a:prstGeom prst="rect">
            <a:avLst/>
          </a:prstGeom>
        </p:spPr>
      </p:pic>
      <p:sp>
        <p:nvSpPr>
          <p:cNvPr id="67" name="文本框 66"/>
          <p:cNvSpPr txBox="1"/>
          <p:nvPr/>
        </p:nvSpPr>
        <p:spPr>
          <a:xfrm>
            <a:off x="7599200" y="21380743"/>
            <a:ext cx="1824859" cy="338554"/>
          </a:xfrm>
          <a:prstGeom prst="rect">
            <a:avLst/>
          </a:prstGeom>
          <a:noFill/>
        </p:spPr>
        <p:txBody>
          <a:bodyPr wrap="none" rtlCol="0">
            <a:spAutoFit/>
          </a:bodyPr>
          <a:lstStyle/>
          <a:p>
            <a:r>
              <a:rPr kumimoji="1" lang="en-US" altLang="zh-CN" sz="1600" b="1" dirty="0" smtClean="0">
                <a:solidFill>
                  <a:srgbClr val="FF0000"/>
                </a:solidFill>
                <a:latin typeface="Times New Roman" charset="0"/>
                <a:ea typeface="Times New Roman" charset="0"/>
                <a:cs typeface="Times New Roman" charset="0"/>
              </a:rPr>
              <a:t>STAR</a:t>
            </a:r>
            <a:r>
              <a:rPr kumimoji="1" lang="zh-CN" altLang="en-US" sz="1600" b="1" dirty="0" smtClean="0">
                <a:solidFill>
                  <a:srgbClr val="FF0000"/>
                </a:solidFill>
                <a:latin typeface="Times New Roman" charset="0"/>
                <a:ea typeface="Times New Roman" charset="0"/>
                <a:cs typeface="Times New Roman" charset="0"/>
              </a:rPr>
              <a:t> </a:t>
            </a:r>
            <a:r>
              <a:rPr kumimoji="1" lang="en-US" altLang="zh-CN" sz="1600" b="1" dirty="0" smtClean="0">
                <a:solidFill>
                  <a:srgbClr val="FF0000"/>
                </a:solidFill>
                <a:latin typeface="Times New Roman" charset="0"/>
                <a:ea typeface="Times New Roman" charset="0"/>
                <a:cs typeface="Times New Roman" charset="0"/>
              </a:rPr>
              <a:t>Preliminary</a:t>
            </a:r>
            <a:endParaRPr kumimoji="1" lang="zh-CN" altLang="en-US" sz="1600" b="1" dirty="0">
              <a:solidFill>
                <a:srgbClr val="FF0000"/>
              </a:solidFill>
              <a:latin typeface="Times New Roman" charset="0"/>
              <a:ea typeface="Times New Roman" charset="0"/>
              <a:cs typeface="Times New Roman" charset="0"/>
            </a:endParaRPr>
          </a:p>
        </p:txBody>
      </p:sp>
      <p:sp>
        <p:nvSpPr>
          <p:cNvPr id="68" name="文本框 67"/>
          <p:cNvSpPr txBox="1"/>
          <p:nvPr/>
        </p:nvSpPr>
        <p:spPr>
          <a:xfrm>
            <a:off x="13328724" y="21616527"/>
            <a:ext cx="1971307" cy="338554"/>
          </a:xfrm>
          <a:prstGeom prst="rect">
            <a:avLst/>
          </a:prstGeom>
          <a:solidFill>
            <a:schemeClr val="bg1"/>
          </a:solidFill>
        </p:spPr>
        <p:txBody>
          <a:bodyPr wrap="square" rtlCol="0">
            <a:spAutoFit/>
          </a:bodyPr>
          <a:lstStyle/>
          <a:p>
            <a:r>
              <a:rPr kumimoji="1" lang="en-US" altLang="zh-CN" sz="1600" b="1" dirty="0" smtClean="0">
                <a:solidFill>
                  <a:srgbClr val="FF0000"/>
                </a:solidFill>
                <a:latin typeface="Times New Roman" charset="0"/>
                <a:ea typeface="Times New Roman" charset="0"/>
                <a:cs typeface="Times New Roman" charset="0"/>
              </a:rPr>
              <a:t>STAR</a:t>
            </a:r>
            <a:r>
              <a:rPr kumimoji="1" lang="zh-CN" altLang="en-US" sz="1600" b="1" dirty="0" smtClean="0">
                <a:solidFill>
                  <a:srgbClr val="FF0000"/>
                </a:solidFill>
                <a:latin typeface="Times New Roman" charset="0"/>
                <a:ea typeface="Times New Roman" charset="0"/>
                <a:cs typeface="Times New Roman" charset="0"/>
              </a:rPr>
              <a:t> </a:t>
            </a:r>
            <a:r>
              <a:rPr kumimoji="1" lang="en-US" altLang="zh-CN" sz="1600" b="1" dirty="0" smtClean="0">
                <a:solidFill>
                  <a:srgbClr val="FF0000"/>
                </a:solidFill>
                <a:latin typeface="Times New Roman" charset="0"/>
                <a:ea typeface="Times New Roman" charset="0"/>
                <a:cs typeface="Times New Roman" charset="0"/>
              </a:rPr>
              <a:t>Preliminary</a:t>
            </a:r>
            <a:endParaRPr kumimoji="1" lang="zh-CN" altLang="en-US" sz="1600" b="1" dirty="0">
              <a:solidFill>
                <a:srgbClr val="FF0000"/>
              </a:solidFill>
              <a:latin typeface="Times New Roman" charset="0"/>
              <a:ea typeface="Times New Roman" charset="0"/>
              <a:cs typeface="Times New Roman" charset="0"/>
            </a:endParaRPr>
          </a:p>
        </p:txBody>
      </p:sp>
      <p:sp>
        <p:nvSpPr>
          <p:cNvPr id="69" name="文本框 68"/>
          <p:cNvSpPr txBox="1"/>
          <p:nvPr/>
        </p:nvSpPr>
        <p:spPr>
          <a:xfrm>
            <a:off x="18175399" y="21752863"/>
            <a:ext cx="1824859" cy="338554"/>
          </a:xfrm>
          <a:prstGeom prst="rect">
            <a:avLst/>
          </a:prstGeom>
          <a:noFill/>
        </p:spPr>
        <p:txBody>
          <a:bodyPr wrap="none" rtlCol="0">
            <a:spAutoFit/>
          </a:bodyPr>
          <a:lstStyle/>
          <a:p>
            <a:r>
              <a:rPr kumimoji="1" lang="en-US" altLang="zh-CN" sz="1600" b="1" dirty="0" smtClean="0">
                <a:solidFill>
                  <a:srgbClr val="FF0000"/>
                </a:solidFill>
                <a:latin typeface="Times New Roman" charset="0"/>
                <a:ea typeface="Times New Roman" charset="0"/>
                <a:cs typeface="Times New Roman" charset="0"/>
              </a:rPr>
              <a:t>STAR</a:t>
            </a:r>
            <a:r>
              <a:rPr kumimoji="1" lang="zh-CN" altLang="en-US" sz="1600" b="1" dirty="0" smtClean="0">
                <a:solidFill>
                  <a:srgbClr val="FF0000"/>
                </a:solidFill>
                <a:latin typeface="Times New Roman" charset="0"/>
                <a:ea typeface="Times New Roman" charset="0"/>
                <a:cs typeface="Times New Roman" charset="0"/>
              </a:rPr>
              <a:t> </a:t>
            </a:r>
            <a:r>
              <a:rPr kumimoji="1" lang="en-US" altLang="zh-CN" sz="1600" b="1" dirty="0" smtClean="0">
                <a:solidFill>
                  <a:srgbClr val="FF0000"/>
                </a:solidFill>
                <a:latin typeface="Times New Roman" charset="0"/>
                <a:ea typeface="Times New Roman" charset="0"/>
                <a:cs typeface="Times New Roman" charset="0"/>
              </a:rPr>
              <a:t>Preliminary</a:t>
            </a:r>
            <a:endParaRPr kumimoji="1" lang="zh-CN" altLang="en-US" sz="1600" b="1" dirty="0">
              <a:solidFill>
                <a:srgbClr val="FF0000"/>
              </a:solidFill>
              <a:latin typeface="Times New Roman" charset="0"/>
              <a:ea typeface="Times New Roman" charset="0"/>
              <a:cs typeface="Times New Roman" charset="0"/>
            </a:endParaRPr>
          </a:p>
        </p:txBody>
      </p:sp>
      <p:sp>
        <p:nvSpPr>
          <p:cNvPr id="70" name="文本框 69"/>
          <p:cNvSpPr txBox="1"/>
          <p:nvPr/>
        </p:nvSpPr>
        <p:spPr>
          <a:xfrm>
            <a:off x="22581656" y="21752863"/>
            <a:ext cx="1824859" cy="338554"/>
          </a:xfrm>
          <a:prstGeom prst="rect">
            <a:avLst/>
          </a:prstGeom>
          <a:noFill/>
        </p:spPr>
        <p:txBody>
          <a:bodyPr wrap="none" rtlCol="0">
            <a:spAutoFit/>
          </a:bodyPr>
          <a:lstStyle/>
          <a:p>
            <a:r>
              <a:rPr kumimoji="1" lang="en-US" altLang="zh-CN" sz="1600" b="1" dirty="0" smtClean="0">
                <a:solidFill>
                  <a:srgbClr val="FF0000"/>
                </a:solidFill>
                <a:latin typeface="Times New Roman" charset="0"/>
                <a:ea typeface="Times New Roman" charset="0"/>
                <a:cs typeface="Times New Roman" charset="0"/>
              </a:rPr>
              <a:t>STAR</a:t>
            </a:r>
            <a:r>
              <a:rPr kumimoji="1" lang="zh-CN" altLang="en-US" sz="1600" b="1" dirty="0" smtClean="0">
                <a:solidFill>
                  <a:srgbClr val="FF0000"/>
                </a:solidFill>
                <a:latin typeface="Times New Roman" charset="0"/>
                <a:ea typeface="Times New Roman" charset="0"/>
                <a:cs typeface="Times New Roman" charset="0"/>
              </a:rPr>
              <a:t> </a:t>
            </a:r>
            <a:r>
              <a:rPr kumimoji="1" lang="en-US" altLang="zh-CN" sz="1600" b="1" dirty="0" smtClean="0">
                <a:solidFill>
                  <a:srgbClr val="FF0000"/>
                </a:solidFill>
                <a:latin typeface="Times New Roman" charset="0"/>
                <a:ea typeface="Times New Roman" charset="0"/>
                <a:cs typeface="Times New Roman" charset="0"/>
              </a:rPr>
              <a:t>Preliminary</a:t>
            </a:r>
            <a:endParaRPr kumimoji="1" lang="zh-CN" altLang="en-US" sz="1600" b="1" dirty="0">
              <a:solidFill>
                <a:srgbClr val="FF0000"/>
              </a:solidFill>
              <a:latin typeface="Times New Roman" charset="0"/>
              <a:ea typeface="Times New Roman" charset="0"/>
              <a:cs typeface="Times New Roman" charset="0"/>
            </a:endParaRPr>
          </a:p>
        </p:txBody>
      </p:sp>
      <p:sp>
        <p:nvSpPr>
          <p:cNvPr id="71" name="文本框 70"/>
          <p:cNvSpPr txBox="1"/>
          <p:nvPr/>
        </p:nvSpPr>
        <p:spPr>
          <a:xfrm>
            <a:off x="26974200" y="21825305"/>
            <a:ext cx="1824859" cy="338554"/>
          </a:xfrm>
          <a:prstGeom prst="rect">
            <a:avLst/>
          </a:prstGeom>
          <a:noFill/>
        </p:spPr>
        <p:txBody>
          <a:bodyPr wrap="none" rtlCol="0">
            <a:spAutoFit/>
          </a:bodyPr>
          <a:lstStyle/>
          <a:p>
            <a:r>
              <a:rPr kumimoji="1" lang="en-US" altLang="zh-CN" sz="1600" b="1" dirty="0" smtClean="0">
                <a:solidFill>
                  <a:srgbClr val="FF0000"/>
                </a:solidFill>
                <a:latin typeface="Times New Roman" charset="0"/>
                <a:ea typeface="Times New Roman" charset="0"/>
                <a:cs typeface="Times New Roman" charset="0"/>
              </a:rPr>
              <a:t>STAR</a:t>
            </a:r>
            <a:r>
              <a:rPr kumimoji="1" lang="zh-CN" altLang="en-US" sz="1600" b="1" dirty="0" smtClean="0">
                <a:solidFill>
                  <a:srgbClr val="FF0000"/>
                </a:solidFill>
                <a:latin typeface="Times New Roman" charset="0"/>
                <a:ea typeface="Times New Roman" charset="0"/>
                <a:cs typeface="Times New Roman" charset="0"/>
              </a:rPr>
              <a:t> </a:t>
            </a:r>
            <a:r>
              <a:rPr kumimoji="1" lang="en-US" altLang="zh-CN" sz="1600" b="1" dirty="0" smtClean="0">
                <a:solidFill>
                  <a:srgbClr val="FF0000"/>
                </a:solidFill>
                <a:latin typeface="Times New Roman" charset="0"/>
                <a:ea typeface="Times New Roman" charset="0"/>
                <a:cs typeface="Times New Roman" charset="0"/>
              </a:rPr>
              <a:t>Preliminary</a:t>
            </a:r>
            <a:endParaRPr kumimoji="1" lang="zh-CN" altLang="en-US" sz="1600" b="1" dirty="0">
              <a:solidFill>
                <a:srgbClr val="FF0000"/>
              </a:solidFill>
              <a:latin typeface="Times New Roman" charset="0"/>
              <a:ea typeface="Times New Roman" charset="0"/>
              <a:cs typeface="Times New Roman" charset="0"/>
            </a:endParaRPr>
          </a:p>
        </p:txBody>
      </p:sp>
      <p:sp>
        <p:nvSpPr>
          <p:cNvPr id="72" name="文本框 71"/>
          <p:cNvSpPr txBox="1"/>
          <p:nvPr/>
        </p:nvSpPr>
        <p:spPr>
          <a:xfrm>
            <a:off x="13688813" y="24854249"/>
            <a:ext cx="1824859" cy="338554"/>
          </a:xfrm>
          <a:prstGeom prst="rect">
            <a:avLst/>
          </a:prstGeom>
          <a:noFill/>
        </p:spPr>
        <p:txBody>
          <a:bodyPr wrap="none" rtlCol="0">
            <a:spAutoFit/>
          </a:bodyPr>
          <a:lstStyle/>
          <a:p>
            <a:r>
              <a:rPr kumimoji="1" lang="en-US" altLang="zh-CN" sz="1600" b="1" dirty="0" smtClean="0">
                <a:solidFill>
                  <a:srgbClr val="FF0000"/>
                </a:solidFill>
                <a:latin typeface="Times New Roman" charset="0"/>
                <a:ea typeface="Times New Roman" charset="0"/>
                <a:cs typeface="Times New Roman" charset="0"/>
              </a:rPr>
              <a:t>STAR</a:t>
            </a:r>
            <a:r>
              <a:rPr kumimoji="1" lang="zh-CN" altLang="en-US" sz="1600" b="1" dirty="0" smtClean="0">
                <a:solidFill>
                  <a:srgbClr val="FF0000"/>
                </a:solidFill>
                <a:latin typeface="Times New Roman" charset="0"/>
                <a:ea typeface="Times New Roman" charset="0"/>
                <a:cs typeface="Times New Roman" charset="0"/>
              </a:rPr>
              <a:t> </a:t>
            </a:r>
            <a:r>
              <a:rPr kumimoji="1" lang="en-US" altLang="zh-CN" sz="1600" b="1" dirty="0" smtClean="0">
                <a:solidFill>
                  <a:srgbClr val="FF0000"/>
                </a:solidFill>
                <a:latin typeface="Times New Roman" charset="0"/>
                <a:ea typeface="Times New Roman" charset="0"/>
                <a:cs typeface="Times New Roman" charset="0"/>
              </a:rPr>
              <a:t>Preliminary</a:t>
            </a:r>
            <a:endParaRPr kumimoji="1" lang="zh-CN" altLang="en-US" sz="1600" b="1" dirty="0">
              <a:solidFill>
                <a:srgbClr val="FF0000"/>
              </a:solidFill>
              <a:latin typeface="Times New Roman" charset="0"/>
              <a:ea typeface="Times New Roman" charset="0"/>
              <a:cs typeface="Times New Roman" charset="0"/>
            </a:endParaRPr>
          </a:p>
        </p:txBody>
      </p:sp>
      <p:sp>
        <p:nvSpPr>
          <p:cNvPr id="73" name="文本框 72"/>
          <p:cNvSpPr txBox="1"/>
          <p:nvPr/>
        </p:nvSpPr>
        <p:spPr>
          <a:xfrm>
            <a:off x="18118910" y="24886352"/>
            <a:ext cx="1824859" cy="338554"/>
          </a:xfrm>
          <a:prstGeom prst="rect">
            <a:avLst/>
          </a:prstGeom>
          <a:noFill/>
        </p:spPr>
        <p:txBody>
          <a:bodyPr wrap="none" rtlCol="0">
            <a:spAutoFit/>
          </a:bodyPr>
          <a:lstStyle/>
          <a:p>
            <a:r>
              <a:rPr kumimoji="1" lang="en-US" altLang="zh-CN" sz="1600" b="1" dirty="0" smtClean="0">
                <a:solidFill>
                  <a:srgbClr val="FF0000"/>
                </a:solidFill>
                <a:latin typeface="Times New Roman" charset="0"/>
                <a:ea typeface="Times New Roman" charset="0"/>
                <a:cs typeface="Times New Roman" charset="0"/>
              </a:rPr>
              <a:t>STAR</a:t>
            </a:r>
            <a:r>
              <a:rPr kumimoji="1" lang="zh-CN" altLang="en-US" sz="1600" b="1" dirty="0" smtClean="0">
                <a:solidFill>
                  <a:srgbClr val="FF0000"/>
                </a:solidFill>
                <a:latin typeface="Times New Roman" charset="0"/>
                <a:ea typeface="Times New Roman" charset="0"/>
                <a:cs typeface="Times New Roman" charset="0"/>
              </a:rPr>
              <a:t> </a:t>
            </a:r>
            <a:r>
              <a:rPr kumimoji="1" lang="en-US" altLang="zh-CN" sz="1600" b="1" dirty="0" smtClean="0">
                <a:solidFill>
                  <a:srgbClr val="FF0000"/>
                </a:solidFill>
                <a:latin typeface="Times New Roman" charset="0"/>
                <a:ea typeface="Times New Roman" charset="0"/>
                <a:cs typeface="Times New Roman" charset="0"/>
              </a:rPr>
              <a:t>Preliminary</a:t>
            </a:r>
            <a:endParaRPr kumimoji="1" lang="zh-CN" altLang="en-US" sz="1600" b="1" dirty="0">
              <a:solidFill>
                <a:srgbClr val="FF0000"/>
              </a:solidFill>
              <a:latin typeface="Times New Roman" charset="0"/>
              <a:ea typeface="Times New Roman" charset="0"/>
              <a:cs typeface="Times New Roman" charset="0"/>
            </a:endParaRPr>
          </a:p>
        </p:txBody>
      </p:sp>
      <p:sp>
        <p:nvSpPr>
          <p:cNvPr id="74" name="文本框 73"/>
          <p:cNvSpPr txBox="1"/>
          <p:nvPr/>
        </p:nvSpPr>
        <p:spPr>
          <a:xfrm>
            <a:off x="22581655" y="24891934"/>
            <a:ext cx="1824859" cy="338554"/>
          </a:xfrm>
          <a:prstGeom prst="rect">
            <a:avLst/>
          </a:prstGeom>
          <a:noFill/>
        </p:spPr>
        <p:txBody>
          <a:bodyPr wrap="none" rtlCol="0">
            <a:spAutoFit/>
          </a:bodyPr>
          <a:lstStyle/>
          <a:p>
            <a:r>
              <a:rPr kumimoji="1" lang="en-US" altLang="zh-CN" sz="1600" b="1" dirty="0" smtClean="0">
                <a:solidFill>
                  <a:srgbClr val="FF0000"/>
                </a:solidFill>
                <a:latin typeface="Times New Roman" charset="0"/>
                <a:ea typeface="Times New Roman" charset="0"/>
                <a:cs typeface="Times New Roman" charset="0"/>
              </a:rPr>
              <a:t>STAR</a:t>
            </a:r>
            <a:r>
              <a:rPr kumimoji="1" lang="zh-CN" altLang="en-US" sz="1600" b="1" dirty="0" smtClean="0">
                <a:solidFill>
                  <a:srgbClr val="FF0000"/>
                </a:solidFill>
                <a:latin typeface="Times New Roman" charset="0"/>
                <a:ea typeface="Times New Roman" charset="0"/>
                <a:cs typeface="Times New Roman" charset="0"/>
              </a:rPr>
              <a:t> </a:t>
            </a:r>
            <a:r>
              <a:rPr kumimoji="1" lang="en-US" altLang="zh-CN" sz="1600" b="1" dirty="0" smtClean="0">
                <a:solidFill>
                  <a:srgbClr val="FF0000"/>
                </a:solidFill>
                <a:latin typeface="Times New Roman" charset="0"/>
                <a:ea typeface="Times New Roman" charset="0"/>
                <a:cs typeface="Times New Roman" charset="0"/>
              </a:rPr>
              <a:t>Preliminary</a:t>
            </a:r>
            <a:endParaRPr kumimoji="1" lang="zh-CN" altLang="en-US" sz="1600" b="1" dirty="0">
              <a:solidFill>
                <a:srgbClr val="FF0000"/>
              </a:solidFill>
              <a:latin typeface="Times New Roman" charset="0"/>
              <a:ea typeface="Times New Roman" charset="0"/>
              <a:cs typeface="Times New Roman" charset="0"/>
            </a:endParaRPr>
          </a:p>
        </p:txBody>
      </p:sp>
      <p:sp>
        <p:nvSpPr>
          <p:cNvPr id="75" name="文本框 74"/>
          <p:cNvSpPr txBox="1"/>
          <p:nvPr/>
        </p:nvSpPr>
        <p:spPr>
          <a:xfrm>
            <a:off x="26955400" y="24886352"/>
            <a:ext cx="1824859" cy="338554"/>
          </a:xfrm>
          <a:prstGeom prst="rect">
            <a:avLst/>
          </a:prstGeom>
          <a:noFill/>
        </p:spPr>
        <p:txBody>
          <a:bodyPr wrap="none" rtlCol="0">
            <a:spAutoFit/>
          </a:bodyPr>
          <a:lstStyle/>
          <a:p>
            <a:r>
              <a:rPr kumimoji="1" lang="en-US" altLang="zh-CN" sz="1600" b="1" dirty="0" smtClean="0">
                <a:solidFill>
                  <a:srgbClr val="FF0000"/>
                </a:solidFill>
                <a:latin typeface="Times New Roman" charset="0"/>
                <a:ea typeface="Times New Roman" charset="0"/>
                <a:cs typeface="Times New Roman" charset="0"/>
              </a:rPr>
              <a:t>STAR</a:t>
            </a:r>
            <a:r>
              <a:rPr kumimoji="1" lang="zh-CN" altLang="en-US" sz="1600" b="1" dirty="0" smtClean="0">
                <a:solidFill>
                  <a:srgbClr val="FF0000"/>
                </a:solidFill>
                <a:latin typeface="Times New Roman" charset="0"/>
                <a:ea typeface="Times New Roman" charset="0"/>
                <a:cs typeface="Times New Roman" charset="0"/>
              </a:rPr>
              <a:t> </a:t>
            </a:r>
            <a:r>
              <a:rPr kumimoji="1" lang="en-US" altLang="zh-CN" sz="1600" b="1" dirty="0" smtClean="0">
                <a:solidFill>
                  <a:srgbClr val="FF0000"/>
                </a:solidFill>
                <a:latin typeface="Times New Roman" charset="0"/>
                <a:ea typeface="Times New Roman" charset="0"/>
                <a:cs typeface="Times New Roman" charset="0"/>
              </a:rPr>
              <a:t>Preliminary</a:t>
            </a:r>
            <a:endParaRPr kumimoji="1" lang="zh-CN" altLang="en-US" sz="1600" b="1" dirty="0">
              <a:solidFill>
                <a:srgbClr val="FF0000"/>
              </a:solidFill>
              <a:latin typeface="Times New Roman" charset="0"/>
              <a:ea typeface="Times New Roman" charset="0"/>
              <a:cs typeface="Times New Roman" charset="0"/>
            </a:endParaRPr>
          </a:p>
        </p:txBody>
      </p:sp>
      <p:sp>
        <p:nvSpPr>
          <p:cNvPr id="76" name="Text Box 7"/>
          <p:cNvSpPr txBox="1">
            <a:spLocks noChangeArrowheads="1"/>
          </p:cNvSpPr>
          <p:nvPr/>
        </p:nvSpPr>
        <p:spPr bwMode="auto">
          <a:xfrm>
            <a:off x="1177056" y="28154676"/>
            <a:ext cx="15046423" cy="12117708"/>
          </a:xfrm>
          <a:prstGeom prst="rect">
            <a:avLst/>
          </a:prstGeom>
          <a:pattFill prst="pct5">
            <a:fgClr>
              <a:srgbClr val="EAEAEA"/>
            </a:fgClr>
            <a:bgClr>
              <a:schemeClr val="bg1"/>
            </a:bgClr>
          </a:pattFill>
          <a:ln w="38100">
            <a:solidFill>
              <a:schemeClr val="tx1"/>
            </a:solidFill>
            <a:miter lim="800000"/>
            <a:headEnd/>
            <a:tailEnd/>
          </a:ln>
          <a:effectLst/>
        </p:spPr>
        <p:txBody>
          <a:bodyPr lIns="80903" tIns="40452" rIns="80903" bIns="40452" anchor="t"/>
          <a:lstStyle>
            <a:lvl1pPr defTabSz="728663" eaLnBrk="0" hangingPunct="0">
              <a:defRPr sz="7400">
                <a:solidFill>
                  <a:schemeClr val="tx1"/>
                </a:solidFill>
                <a:latin typeface="Arial" charset="0"/>
                <a:ea typeface="宋体" charset="0"/>
                <a:cs typeface="宋体" charset="0"/>
              </a:defRPr>
            </a:lvl1pPr>
            <a:lvl2pPr marL="37931725" indent="-37474525" defTabSz="728663" eaLnBrk="0" hangingPunct="0">
              <a:defRPr sz="7400">
                <a:solidFill>
                  <a:schemeClr val="tx1"/>
                </a:solidFill>
                <a:latin typeface="Arial" charset="0"/>
                <a:ea typeface="宋体" charset="0"/>
                <a:cs typeface="宋体" charset="0"/>
              </a:defRPr>
            </a:lvl2pPr>
            <a:lvl3pPr eaLnBrk="0" hangingPunct="0">
              <a:defRPr sz="7400">
                <a:solidFill>
                  <a:schemeClr val="tx1"/>
                </a:solidFill>
                <a:latin typeface="Arial" charset="0"/>
                <a:ea typeface="宋体" charset="0"/>
                <a:cs typeface="宋体" charset="0"/>
              </a:defRPr>
            </a:lvl3pPr>
            <a:lvl4pPr eaLnBrk="0" hangingPunct="0">
              <a:defRPr sz="7400">
                <a:solidFill>
                  <a:schemeClr val="tx1"/>
                </a:solidFill>
                <a:latin typeface="Arial" charset="0"/>
                <a:ea typeface="宋体" charset="0"/>
                <a:cs typeface="宋体" charset="0"/>
              </a:defRPr>
            </a:lvl4pPr>
            <a:lvl5pPr eaLnBrk="0" hangingPunct="0">
              <a:defRPr sz="7400">
                <a:solidFill>
                  <a:schemeClr val="tx1"/>
                </a:solidFill>
                <a:latin typeface="Arial" charset="0"/>
                <a:ea typeface="宋体" charset="0"/>
                <a:cs typeface="宋体" charset="0"/>
              </a:defRPr>
            </a:lvl5pPr>
            <a:lvl6pPr marL="457200" eaLnBrk="0" fontAlgn="base" hangingPunct="0">
              <a:spcBef>
                <a:spcPct val="0"/>
              </a:spcBef>
              <a:spcAft>
                <a:spcPct val="0"/>
              </a:spcAft>
              <a:defRPr sz="7400">
                <a:solidFill>
                  <a:schemeClr val="tx1"/>
                </a:solidFill>
                <a:latin typeface="Arial" charset="0"/>
                <a:ea typeface="宋体" charset="0"/>
                <a:cs typeface="宋体" charset="0"/>
              </a:defRPr>
            </a:lvl6pPr>
            <a:lvl7pPr marL="914400" eaLnBrk="0" fontAlgn="base" hangingPunct="0">
              <a:spcBef>
                <a:spcPct val="0"/>
              </a:spcBef>
              <a:spcAft>
                <a:spcPct val="0"/>
              </a:spcAft>
              <a:defRPr sz="7400">
                <a:solidFill>
                  <a:schemeClr val="tx1"/>
                </a:solidFill>
                <a:latin typeface="Arial" charset="0"/>
                <a:ea typeface="宋体" charset="0"/>
                <a:cs typeface="宋体" charset="0"/>
              </a:defRPr>
            </a:lvl7pPr>
            <a:lvl8pPr marL="1371600" eaLnBrk="0" fontAlgn="base" hangingPunct="0">
              <a:spcBef>
                <a:spcPct val="0"/>
              </a:spcBef>
              <a:spcAft>
                <a:spcPct val="0"/>
              </a:spcAft>
              <a:defRPr sz="7400">
                <a:solidFill>
                  <a:schemeClr val="tx1"/>
                </a:solidFill>
                <a:latin typeface="Arial" charset="0"/>
                <a:ea typeface="宋体" charset="0"/>
                <a:cs typeface="宋体" charset="0"/>
              </a:defRPr>
            </a:lvl8pPr>
            <a:lvl9pPr marL="1828800" eaLnBrk="0" fontAlgn="base" hangingPunct="0">
              <a:spcBef>
                <a:spcPct val="0"/>
              </a:spcBef>
              <a:spcAft>
                <a:spcPct val="0"/>
              </a:spcAft>
              <a:defRPr sz="7400">
                <a:solidFill>
                  <a:schemeClr val="tx1"/>
                </a:solidFill>
                <a:latin typeface="Arial" charset="0"/>
                <a:ea typeface="宋体" charset="0"/>
                <a:cs typeface="宋体" charset="0"/>
              </a:defRPr>
            </a:lvl9pPr>
          </a:lstStyle>
          <a:p>
            <a:pPr eaLnBrk="1" hangingPunct="1">
              <a:spcBef>
                <a:spcPct val="50000"/>
              </a:spcBef>
              <a:spcAft>
                <a:spcPct val="30000"/>
              </a:spcAft>
              <a:defRPr/>
            </a:pPr>
            <a:r>
              <a:rPr lang="en-US" altLang="zh-CN" sz="3600" b="1" i="1" u="sng" dirty="0" err="1" smtClean="0">
                <a:effectLst>
                  <a:outerShdw blurRad="38100" dist="38100" dir="2700000" algn="tl">
                    <a:srgbClr val="FFFFFF"/>
                  </a:outerShdw>
                </a:effectLst>
                <a:latin typeface="Times New Roman" charset="0"/>
                <a:ea typeface="Times New Roman" charset="0"/>
                <a:cs typeface="Times New Roman" charset="0"/>
              </a:rPr>
              <a:t>dN</a:t>
            </a:r>
            <a:r>
              <a:rPr lang="en-US" altLang="zh-CN" sz="3600" b="1" i="1" u="sng" dirty="0" smtClean="0">
                <a:effectLst>
                  <a:outerShdw blurRad="38100" dist="38100" dir="2700000" algn="tl">
                    <a:srgbClr val="FFFFFF"/>
                  </a:outerShdw>
                </a:effectLst>
                <a:latin typeface="Times New Roman" charset="0"/>
                <a:ea typeface="Times New Roman" charset="0"/>
                <a:cs typeface="Times New Roman" charset="0"/>
              </a:rPr>
              <a:t>/</a:t>
            </a:r>
            <a:r>
              <a:rPr lang="en-US" altLang="zh-CN" sz="3600" b="1" i="1" u="sng" dirty="0" err="1" smtClean="0">
                <a:effectLst>
                  <a:outerShdw blurRad="38100" dist="38100" dir="2700000" algn="tl">
                    <a:srgbClr val="FFFFFF"/>
                  </a:outerShdw>
                </a:effectLst>
                <a:latin typeface="Times New Roman" charset="0"/>
                <a:ea typeface="Times New Roman" charset="0"/>
                <a:cs typeface="Times New Roman" charset="0"/>
              </a:rPr>
              <a:t>dy</a:t>
            </a:r>
            <a:r>
              <a:rPr lang="zh-CN" altLang="en-US" sz="3600" b="1" i="1" u="sng" dirty="0" smtClean="0">
                <a:effectLst>
                  <a:outerShdw blurRad="38100" dist="38100" dir="2700000" algn="tl">
                    <a:srgbClr val="FFFFFF"/>
                  </a:outerShdw>
                </a:effectLst>
                <a:latin typeface="Times New Roman" charset="0"/>
                <a:ea typeface="Times New Roman" charset="0"/>
                <a:cs typeface="Times New Roman" charset="0"/>
              </a:rPr>
              <a:t> </a:t>
            </a:r>
            <a:r>
              <a:rPr lang="en-US" altLang="zh-CN" sz="3600" b="1" i="1" u="sng" dirty="0" smtClean="0">
                <a:effectLst>
                  <a:outerShdw blurRad="38100" dist="38100" dir="2700000" algn="tl">
                    <a:srgbClr val="FFFFFF"/>
                  </a:outerShdw>
                </a:effectLst>
                <a:latin typeface="Times New Roman" charset="0"/>
                <a:ea typeface="Times New Roman" charset="0"/>
                <a:cs typeface="Times New Roman" charset="0"/>
              </a:rPr>
              <a:t>and</a:t>
            </a:r>
            <a:r>
              <a:rPr lang="zh-CN" altLang="en-US" sz="3600" b="1" i="1" u="sng" dirty="0">
                <a:effectLst>
                  <a:outerShdw blurRad="38100" dist="38100" dir="2700000" algn="tl">
                    <a:srgbClr val="FFFFFF"/>
                  </a:outerShdw>
                </a:effectLst>
                <a:latin typeface="Times New Roman" charset="0"/>
                <a:ea typeface="Times New Roman" charset="0"/>
                <a:cs typeface="Times New Roman" charset="0"/>
              </a:rPr>
              <a:t> </a:t>
            </a:r>
            <a:r>
              <a:rPr lang="en-US" altLang="zh-CN" sz="3600" b="1" i="1" u="sng" dirty="0" smtClean="0">
                <a:effectLst>
                  <a:outerShdw blurRad="38100" dist="38100" dir="2700000" algn="tl">
                    <a:srgbClr val="FFFFFF"/>
                  </a:outerShdw>
                </a:effectLst>
                <a:latin typeface="Times New Roman" charset="0"/>
                <a:ea typeface="Times New Roman" charset="0"/>
                <a:cs typeface="Times New Roman" charset="0"/>
              </a:rPr>
              <a:t>Mean</a:t>
            </a:r>
            <a:r>
              <a:rPr lang="zh-CN" altLang="en-US" sz="3600" b="1" i="1" u="sng" dirty="0" smtClean="0">
                <a:effectLst>
                  <a:outerShdw blurRad="38100" dist="38100" dir="2700000" algn="tl">
                    <a:srgbClr val="FFFFFF"/>
                  </a:outerShdw>
                </a:effectLst>
                <a:latin typeface="Times New Roman" charset="0"/>
                <a:ea typeface="Times New Roman" charset="0"/>
                <a:cs typeface="Times New Roman" charset="0"/>
              </a:rPr>
              <a:t> </a:t>
            </a:r>
            <a:r>
              <a:rPr lang="en-US" altLang="zh-CN" sz="3600" b="1" i="1" u="sng" dirty="0" err="1" smtClean="0">
                <a:effectLst>
                  <a:outerShdw blurRad="38100" dist="38100" dir="2700000" algn="tl">
                    <a:srgbClr val="FFFFFF"/>
                  </a:outerShdw>
                </a:effectLst>
                <a:latin typeface="Times New Roman" charset="0"/>
                <a:ea typeface="Times New Roman" charset="0"/>
                <a:cs typeface="Times New Roman" charset="0"/>
              </a:rPr>
              <a:t>p</a:t>
            </a:r>
            <a:r>
              <a:rPr lang="en-US" altLang="zh-CN" sz="3600" b="1" i="1" u="sng" baseline="-25000" dirty="0" err="1" smtClean="0">
                <a:effectLst>
                  <a:outerShdw blurRad="38100" dist="38100" dir="2700000" algn="tl">
                    <a:srgbClr val="FFFFFF"/>
                  </a:outerShdw>
                </a:effectLst>
                <a:latin typeface="Times New Roman" charset="0"/>
                <a:ea typeface="Times New Roman" charset="0"/>
                <a:cs typeface="Times New Roman" charset="0"/>
              </a:rPr>
              <a:t>T</a:t>
            </a:r>
            <a:endParaRPr lang="zh-CN" altLang="en-US" sz="3600" b="1" i="1" u="sng" dirty="0" smtClean="0">
              <a:effectLst>
                <a:outerShdw blurRad="38100" dist="38100" dir="2700000" algn="tl">
                  <a:srgbClr val="FFFFFF"/>
                </a:outerShdw>
              </a:effectLst>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79" name="文本框 78"/>
              <p:cNvSpPr txBox="1"/>
              <p:nvPr/>
            </p:nvSpPr>
            <p:spPr>
              <a:xfrm>
                <a:off x="1798637" y="35590872"/>
                <a:ext cx="14233214" cy="3619965"/>
              </a:xfrm>
              <a:prstGeom prst="rect">
                <a:avLst/>
              </a:prstGeom>
              <a:noFill/>
            </p:spPr>
            <p:txBody>
              <a:bodyPr wrap="square" rtlCol="0">
                <a:spAutoFit/>
              </a:bodyPr>
              <a:lstStyle/>
              <a:p>
                <a:pPr marL="342900" lvl="0" indent="-342900">
                  <a:buFont typeface="Wingdings" charset="2"/>
                  <a:buChar char="Ø"/>
                  <a:defRPr/>
                </a:pPr>
                <a:r>
                  <a:rPr lang="en-US" altLang="zh-CN" sz="2400" dirty="0" smtClean="0">
                    <a:solidFill>
                      <a:srgbClr val="000000"/>
                    </a:solidFill>
                    <a:latin typeface="Times New Roman" charset="0"/>
                    <a:ea typeface="Times New Roman" charset="0"/>
                    <a:cs typeface="Times New Roman" charset="0"/>
                  </a:rPr>
                  <a:t>Yield of </a:t>
                </a:r>
                <a14:m>
                  <m:oMath xmlns:m="http://schemas.openxmlformats.org/officeDocument/2006/math">
                    <m:r>
                      <a:rPr lang="en-US" altLang="zh-CN" sz="2400" i="1">
                        <a:solidFill>
                          <a:srgbClr val="000000"/>
                        </a:solidFill>
                        <a:latin typeface="Cambria Math" charset="0"/>
                        <a:ea typeface="Times New Roman" charset="0"/>
                        <a:cs typeface="Times New Roman" charset="0"/>
                      </a:rPr>
                      <m:t>𝑑</m:t>
                    </m:r>
                  </m:oMath>
                </a14:m>
                <a:r>
                  <a:rPr lang="en-US" altLang="zh-CN" sz="2400" dirty="0" smtClean="0">
                    <a:solidFill>
                      <a:srgbClr val="000000"/>
                    </a:solidFill>
                    <a:latin typeface="Times New Roman" charset="0"/>
                    <a:ea typeface="Times New Roman" charset="0"/>
                    <a:cs typeface="Times New Roman" charset="0"/>
                  </a:rPr>
                  <a:t> is</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smaller at</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higher</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energy, which suggests baryon density at mid-rapidity decreases with increasing energy.</a:t>
                </a:r>
              </a:p>
              <a:p>
                <a:pPr marL="342900" lvl="0" indent="-342900">
                  <a:buFont typeface="Wingdings" charset="2"/>
                  <a:buChar char="Ø"/>
                  <a:defRPr/>
                </a:pPr>
                <a:r>
                  <a:rPr lang="en-US" altLang="zh-CN" sz="2400" dirty="0" smtClean="0">
                    <a:solidFill>
                      <a:srgbClr val="000000"/>
                    </a:solidFill>
                    <a:latin typeface="Times New Roman" charset="0"/>
                    <a:ea typeface="Times New Roman" charset="0"/>
                    <a:cs typeface="Times New Roman" charset="0"/>
                  </a:rPr>
                  <a:t>Yield of </a:t>
                </a:r>
                <a14:m>
                  <m:oMath xmlns:m="http://schemas.openxmlformats.org/officeDocument/2006/math">
                    <m:bar>
                      <m:barPr>
                        <m:pos m:val="top"/>
                        <m:ctrlPr>
                          <a:rPr lang="en-US" altLang="zh-CN" sz="2400" i="1">
                            <a:solidFill>
                              <a:srgbClr val="000000"/>
                            </a:solidFill>
                            <a:latin typeface="Cambria Math" charset="0"/>
                            <a:ea typeface="Times New Roman" charset="0"/>
                            <a:cs typeface="Times New Roman" charset="0"/>
                          </a:rPr>
                        </m:ctrlPr>
                      </m:barPr>
                      <m:e>
                        <m:r>
                          <a:rPr lang="en-US" altLang="zh-CN" sz="2400" i="1">
                            <a:solidFill>
                              <a:srgbClr val="000000"/>
                            </a:solidFill>
                            <a:latin typeface="Cambria Math" charset="0"/>
                            <a:ea typeface="Times New Roman" charset="0"/>
                            <a:cs typeface="Times New Roman" charset="0"/>
                          </a:rPr>
                          <m:t>𝑑</m:t>
                        </m:r>
                      </m:e>
                    </m:bar>
                  </m:oMath>
                </a14:m>
                <a:r>
                  <a:rPr lang="zh-CN" altLang="en-US" sz="2400" dirty="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increases with increasing energy.</a:t>
                </a:r>
                <a:endParaRPr lang="zh-CN" altLang="en-US" sz="2400" dirty="0" smtClean="0">
                  <a:latin typeface="Times New Roman" charset="0"/>
                  <a:ea typeface="Times New Roman" charset="0"/>
                  <a:cs typeface="Times New Roman" charset="0"/>
                </a:endParaRPr>
              </a:p>
              <a:p>
                <a:pPr marL="342900" lvl="0" indent="-342900">
                  <a:buFont typeface="Wingdings" charset="2"/>
                  <a:buChar char="Ø"/>
                  <a:defRPr/>
                </a:pPr>
                <a:r>
                  <a:rPr lang="en-US" altLang="zh-CN" sz="2400" i="1" dirty="0" err="1" smtClean="0">
                    <a:solidFill>
                      <a:srgbClr val="000000"/>
                    </a:solidFill>
                    <a:latin typeface="Times New Roman" charset="0"/>
                    <a:ea typeface="Times New Roman" charset="0"/>
                    <a:cs typeface="Times New Roman" charset="0"/>
                  </a:rPr>
                  <a:t>N</a:t>
                </a:r>
                <a:r>
                  <a:rPr lang="en-US" altLang="zh-CN" sz="2400" baseline="-25000" dirty="0" err="1" smtClean="0">
                    <a:solidFill>
                      <a:srgbClr val="000000"/>
                    </a:solidFill>
                    <a:latin typeface="Times New Roman" charset="0"/>
                    <a:ea typeface="Times New Roman" charset="0"/>
                    <a:cs typeface="Times New Roman" charset="0"/>
                  </a:rPr>
                  <a:t>part</a:t>
                </a:r>
                <a:r>
                  <a:rPr lang="zh-CN" altLang="en-US" sz="2400" baseline="-250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scaled</a:t>
                </a:r>
                <a:r>
                  <a:rPr lang="zh-CN" altLang="en-US" sz="2400" dirty="0" smtClean="0">
                    <a:solidFill>
                      <a:srgbClr val="000000"/>
                    </a:solidFill>
                    <a:latin typeface="Times New Roman" charset="0"/>
                    <a:ea typeface="Times New Roman" charset="0"/>
                    <a:cs typeface="Times New Roman" charset="0"/>
                  </a:rPr>
                  <a:t> </a:t>
                </a:r>
                <a14:m>
                  <m:oMath xmlns:m="http://schemas.openxmlformats.org/officeDocument/2006/math">
                    <m:r>
                      <a:rPr lang="en-US" altLang="zh-CN" sz="2400" i="1" dirty="0" smtClean="0">
                        <a:solidFill>
                          <a:srgbClr val="000000"/>
                        </a:solidFill>
                        <a:latin typeface="Cambria Math" charset="0"/>
                        <a:ea typeface="Times New Roman" charset="0"/>
                        <a:cs typeface="Times New Roman" charset="0"/>
                      </a:rPr>
                      <m:t>𝑑𝑁</m:t>
                    </m:r>
                    <m:r>
                      <a:rPr lang="en-US" altLang="zh-CN" sz="2400" i="1" dirty="0" smtClean="0">
                        <a:solidFill>
                          <a:srgbClr val="000000"/>
                        </a:solidFill>
                        <a:latin typeface="Cambria Math" charset="0"/>
                        <a:ea typeface="Times New Roman" charset="0"/>
                        <a:cs typeface="Times New Roman" charset="0"/>
                      </a:rPr>
                      <m:t>/</m:t>
                    </m:r>
                    <m:r>
                      <a:rPr lang="en-US" altLang="zh-CN" sz="2400" i="1" dirty="0" err="1" smtClean="0">
                        <a:solidFill>
                          <a:srgbClr val="000000"/>
                        </a:solidFill>
                        <a:latin typeface="Cambria Math" charset="0"/>
                        <a:ea typeface="Times New Roman" charset="0"/>
                        <a:cs typeface="Times New Roman" charset="0"/>
                      </a:rPr>
                      <m:t>𝑑𝑦</m:t>
                    </m:r>
                  </m:oMath>
                </a14:m>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for</a:t>
                </a:r>
                <a:r>
                  <a:rPr lang="zh-CN" altLang="en-US" sz="2400" dirty="0" smtClean="0">
                    <a:solidFill>
                      <a:srgbClr val="000000"/>
                    </a:solidFill>
                    <a:latin typeface="Times New Roman" charset="0"/>
                    <a:ea typeface="Times New Roman" charset="0"/>
                    <a:cs typeface="Times New Roman" charset="0"/>
                  </a:rPr>
                  <a:t> </a:t>
                </a:r>
                <a14:m>
                  <m:oMath xmlns:m="http://schemas.openxmlformats.org/officeDocument/2006/math">
                    <m:bar>
                      <m:barPr>
                        <m:pos m:val="top"/>
                        <m:ctrlPr>
                          <a:rPr lang="en-US" altLang="zh-CN" sz="2400" i="1">
                            <a:solidFill>
                              <a:srgbClr val="000000"/>
                            </a:solidFill>
                            <a:latin typeface="Cambria Math" charset="0"/>
                            <a:ea typeface="Times New Roman" charset="0"/>
                            <a:cs typeface="Times New Roman" charset="0"/>
                          </a:rPr>
                        </m:ctrlPr>
                      </m:barPr>
                      <m:e>
                        <m:r>
                          <a:rPr lang="en-US" altLang="zh-CN" sz="2400" i="1">
                            <a:solidFill>
                              <a:srgbClr val="000000"/>
                            </a:solidFill>
                            <a:latin typeface="Cambria Math" charset="0"/>
                            <a:ea typeface="Times New Roman" charset="0"/>
                            <a:cs typeface="Times New Roman" charset="0"/>
                          </a:rPr>
                          <m:t>𝑑</m:t>
                        </m:r>
                      </m:e>
                    </m:bar>
                  </m:oMath>
                </a14:m>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shows</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weak</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centrality</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dependence,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for</a:t>
                </a:r>
                <a:r>
                  <a:rPr lang="zh-CN" altLang="en-US" sz="2400" dirty="0" smtClean="0">
                    <a:solidFill>
                      <a:srgbClr val="000000"/>
                    </a:solidFill>
                    <a:latin typeface="Times New Roman" charset="0"/>
                    <a:ea typeface="Times New Roman" charset="0"/>
                    <a:cs typeface="Times New Roman" charset="0"/>
                  </a:rPr>
                  <a:t> </a:t>
                </a:r>
                <a14:m>
                  <m:oMath xmlns:m="http://schemas.openxmlformats.org/officeDocument/2006/math">
                    <m:r>
                      <a:rPr lang="en-US" altLang="zh-CN" sz="2400" i="1">
                        <a:solidFill>
                          <a:srgbClr val="000000"/>
                        </a:solidFill>
                        <a:latin typeface="Cambria Math" charset="0"/>
                        <a:ea typeface="Times New Roman" charset="0"/>
                        <a:cs typeface="Times New Roman" charset="0"/>
                      </a:rPr>
                      <m:t>𝑑</m:t>
                    </m:r>
                    <m:r>
                      <a:rPr lang="en-US" altLang="zh-CN" sz="2400" i="1">
                        <a:solidFill>
                          <a:srgbClr val="000000"/>
                        </a:solidFill>
                        <a:latin typeface="Cambria Math" charset="0"/>
                        <a:ea typeface="Times New Roman" charset="0"/>
                        <a:cs typeface="Times New Roman" charset="0"/>
                      </a:rPr>
                      <m:t> </m:t>
                    </m:r>
                  </m:oMath>
                </a14:m>
                <a:r>
                  <a:rPr lang="en-US" altLang="zh-CN" sz="2400" dirty="0" smtClean="0">
                    <a:solidFill>
                      <a:srgbClr val="000000"/>
                    </a:solidFill>
                    <a:latin typeface="Times New Roman" charset="0"/>
                    <a:ea typeface="Times New Roman" charset="0"/>
                    <a:cs typeface="Times New Roman" charset="0"/>
                  </a:rPr>
                  <a:t>increase slightly</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from</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peripheral</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to</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central</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collision.</a:t>
                </a:r>
                <a:endParaRPr lang="zh-CN" altLang="en-US" sz="2400" dirty="0" smtClean="0">
                  <a:solidFill>
                    <a:srgbClr val="000000"/>
                  </a:solidFill>
                  <a:latin typeface="Times New Roman" charset="0"/>
                  <a:ea typeface="Times New Roman" charset="0"/>
                  <a:cs typeface="Times New Roman" charset="0"/>
                </a:endParaRPr>
              </a:p>
              <a:p>
                <a:pPr marL="342900" indent="-342900">
                  <a:buFont typeface="Wingdings" charset="2"/>
                  <a:buChar char="Ø"/>
                  <a:defRPr/>
                </a:pPr>
                <a14:m>
                  <m:oMath xmlns:m="http://schemas.openxmlformats.org/officeDocument/2006/math">
                    <m:d>
                      <m:dPr>
                        <m:begChr m:val="⟨"/>
                        <m:endChr m:val="⟩"/>
                        <m:ctrlPr>
                          <a:rPr lang="en-US" altLang="zh-CN" sz="2400" i="1">
                            <a:solidFill>
                              <a:srgbClr val="000000"/>
                            </a:solidFill>
                            <a:latin typeface="Cambria Math" charset="0"/>
                            <a:ea typeface="Times New Roman" charset="0"/>
                            <a:cs typeface="Times New Roman" charset="0"/>
                          </a:rPr>
                        </m:ctrlPr>
                      </m:dPr>
                      <m:e>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𝑝</m:t>
                            </m:r>
                          </m:e>
                          <m:sub>
                            <m:r>
                              <a:rPr lang="en-US" altLang="zh-CN" sz="2400" i="1">
                                <a:solidFill>
                                  <a:srgbClr val="000000"/>
                                </a:solidFill>
                                <a:latin typeface="Cambria Math" charset="0"/>
                                <a:ea typeface="Times New Roman" charset="0"/>
                                <a:cs typeface="Times New Roman" charset="0"/>
                              </a:rPr>
                              <m:t>𝑇</m:t>
                            </m:r>
                          </m:sub>
                        </m:sSub>
                      </m:e>
                    </m:d>
                  </m:oMath>
                </a14:m>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increase</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from</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peripheral</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to</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central</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collision.</a:t>
                </a:r>
                <a:endParaRPr lang="zh-CN" altLang="en-US" sz="2400" dirty="0">
                  <a:solidFill>
                    <a:srgbClr val="000000"/>
                  </a:solidFill>
                  <a:latin typeface="Times New Roman" charset="0"/>
                  <a:ea typeface="Times New Roman" charset="0"/>
                  <a:cs typeface="Times New Roman" charset="0"/>
                </a:endParaRPr>
              </a:p>
              <a:p>
                <a:pPr marL="342900" indent="-342900">
                  <a:buFont typeface="Wingdings" charset="2"/>
                  <a:buChar char="Ø"/>
                  <a:defRPr/>
                </a:pPr>
                <a14:m>
                  <m:oMath xmlns:m="http://schemas.openxmlformats.org/officeDocument/2006/math">
                    <m:d>
                      <m:dPr>
                        <m:begChr m:val="⟨"/>
                        <m:endChr m:val="⟩"/>
                        <m:ctrlPr>
                          <a:rPr lang="en-US" altLang="zh-CN" sz="2400" i="1">
                            <a:solidFill>
                              <a:srgbClr val="000000"/>
                            </a:solidFill>
                            <a:latin typeface="Cambria Math" charset="0"/>
                            <a:ea typeface="Times New Roman" charset="0"/>
                            <a:cs typeface="Times New Roman" charset="0"/>
                          </a:rPr>
                        </m:ctrlPr>
                      </m:dPr>
                      <m:e>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𝑝</m:t>
                            </m:r>
                          </m:e>
                          <m:sub>
                            <m:r>
                              <a:rPr lang="en-US" altLang="zh-CN" sz="2400" i="1">
                                <a:solidFill>
                                  <a:srgbClr val="000000"/>
                                </a:solidFill>
                                <a:latin typeface="Cambria Math" charset="0"/>
                                <a:ea typeface="Times New Roman" charset="0"/>
                                <a:cs typeface="Times New Roman" charset="0"/>
                              </a:rPr>
                              <m:t>𝑇</m:t>
                            </m:r>
                          </m:sub>
                        </m:sSub>
                      </m:e>
                    </m:d>
                  </m:oMath>
                </a14:m>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show weak energy dependence.</a:t>
                </a:r>
              </a:p>
              <a:p>
                <a:pPr marL="342900" indent="-342900">
                  <a:buFont typeface="Wingdings" charset="2"/>
                  <a:buChar char="Ø"/>
                  <a:defRPr/>
                </a:pPr>
                <a:r>
                  <a:rPr lang="en-US" altLang="zh-CN" sz="2400" dirty="0" smtClean="0">
                    <a:solidFill>
                      <a:srgbClr val="000000"/>
                    </a:solidFill>
                    <a:latin typeface="Times New Roman" charset="0"/>
                    <a:ea typeface="Times New Roman" charset="0"/>
                    <a:cs typeface="Times New Roman" charset="0"/>
                  </a:rPr>
                  <a:t>The</a:t>
                </a:r>
                <a:r>
                  <a:rPr lang="zh-CN" altLang="en-US" sz="2400" dirty="0" smtClean="0">
                    <a:solidFill>
                      <a:srgbClr val="000000"/>
                    </a:solidFill>
                    <a:latin typeface="Times New Roman" charset="0"/>
                    <a:ea typeface="Times New Roman" charset="0"/>
                    <a:cs typeface="Times New Roman" charset="0"/>
                  </a:rPr>
                  <a:t> </a:t>
                </a:r>
                <a14:m>
                  <m:oMath xmlns:m="http://schemas.openxmlformats.org/officeDocument/2006/math">
                    <m:d>
                      <m:dPr>
                        <m:begChr m:val="⟨"/>
                        <m:endChr m:val="⟩"/>
                        <m:ctrlPr>
                          <a:rPr lang="en-US" altLang="zh-CN" sz="2400" i="1">
                            <a:solidFill>
                              <a:srgbClr val="000000"/>
                            </a:solidFill>
                            <a:latin typeface="Cambria Math" charset="0"/>
                            <a:ea typeface="Times New Roman" charset="0"/>
                            <a:cs typeface="Times New Roman" charset="0"/>
                          </a:rPr>
                        </m:ctrlPr>
                      </m:dPr>
                      <m:e>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𝑝</m:t>
                            </m:r>
                          </m:e>
                          <m:sub>
                            <m:r>
                              <a:rPr lang="en-US" altLang="zh-CN" sz="2400" i="1">
                                <a:solidFill>
                                  <a:srgbClr val="000000"/>
                                </a:solidFill>
                                <a:latin typeface="Cambria Math" charset="0"/>
                                <a:ea typeface="Times New Roman" charset="0"/>
                                <a:cs typeface="Times New Roman" charset="0"/>
                              </a:rPr>
                              <m:t>𝑇</m:t>
                            </m:r>
                          </m:sub>
                        </m:sSub>
                      </m:e>
                    </m:d>
                    <m:r>
                      <a:rPr lang="zh-CN" altLang="en-US" sz="2400">
                        <a:solidFill>
                          <a:srgbClr val="000000"/>
                        </a:solidFill>
                        <a:latin typeface="Cambria Math" charset="0"/>
                        <a:ea typeface="Times New Roman" charset="0"/>
                        <a:cs typeface="Times New Roman" charset="0"/>
                      </a:rPr>
                      <m:t> </m:t>
                    </m:r>
                  </m:oMath>
                </a14:m>
                <a:r>
                  <a:rPr lang="en-US" altLang="zh-CN" sz="2400" dirty="0">
                    <a:solidFill>
                      <a:srgbClr val="000000"/>
                    </a:solidFill>
                    <a:latin typeface="Times New Roman" charset="0"/>
                    <a:ea typeface="Times New Roman" charset="0"/>
                    <a:cs typeface="Times New Roman" charset="0"/>
                  </a:rPr>
                  <a:t>difference</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between</a:t>
                </a:r>
                <a:r>
                  <a:rPr lang="zh-CN" altLang="en-US" sz="2400" dirty="0">
                    <a:solidFill>
                      <a:srgbClr val="000000"/>
                    </a:solidFill>
                    <a:latin typeface="Times New Roman" charset="0"/>
                    <a:ea typeface="Times New Roman" charset="0"/>
                    <a:cs typeface="Times New Roman" charset="0"/>
                  </a:rPr>
                  <a:t> </a:t>
                </a:r>
                <a14:m>
                  <m:oMath xmlns:m="http://schemas.openxmlformats.org/officeDocument/2006/math">
                    <m:r>
                      <a:rPr lang="en-US" altLang="zh-CN" sz="2400" i="1">
                        <a:solidFill>
                          <a:srgbClr val="000000"/>
                        </a:solidFill>
                        <a:latin typeface="Cambria Math" charset="0"/>
                        <a:ea typeface="Times New Roman" charset="0"/>
                        <a:cs typeface="Times New Roman" charset="0"/>
                      </a:rPr>
                      <m:t>𝑑</m:t>
                    </m:r>
                  </m:oMath>
                </a14:m>
                <a:r>
                  <a:rPr lang="en-US" altLang="zh-CN" sz="2400" dirty="0">
                    <a:solidFill>
                      <a:srgbClr val="000000"/>
                    </a:solidFill>
                    <a:latin typeface="Times New Roman" charset="0"/>
                    <a:ea typeface="Times New Roman" charset="0"/>
                    <a:cs typeface="Times New Roman" charset="0"/>
                  </a:rPr>
                  <a:t> and</a:t>
                </a:r>
                <a:r>
                  <a:rPr lang="zh-CN" altLang="en-US" sz="2400" dirty="0">
                    <a:solidFill>
                      <a:srgbClr val="000000"/>
                    </a:solidFill>
                    <a:latin typeface="Times New Roman" charset="0"/>
                    <a:ea typeface="Times New Roman" charset="0"/>
                    <a:cs typeface="Times New Roman" charset="0"/>
                  </a:rPr>
                  <a:t> </a:t>
                </a:r>
                <a14:m>
                  <m:oMath xmlns:m="http://schemas.openxmlformats.org/officeDocument/2006/math">
                    <m:bar>
                      <m:barPr>
                        <m:pos m:val="top"/>
                        <m:ctrlPr>
                          <a:rPr lang="en-US" altLang="zh-CN" sz="2400" i="1">
                            <a:solidFill>
                              <a:srgbClr val="000000"/>
                            </a:solidFill>
                            <a:latin typeface="Cambria Math" charset="0"/>
                            <a:ea typeface="Times New Roman" charset="0"/>
                            <a:cs typeface="Times New Roman" charset="0"/>
                          </a:rPr>
                        </m:ctrlPr>
                      </m:barPr>
                      <m:e>
                        <m:r>
                          <a:rPr lang="en-US" altLang="zh-CN" sz="2400" i="1">
                            <a:solidFill>
                              <a:srgbClr val="000000"/>
                            </a:solidFill>
                            <a:latin typeface="Cambria Math" charset="0"/>
                            <a:ea typeface="Times New Roman" charset="0"/>
                            <a:cs typeface="Times New Roman" charset="0"/>
                          </a:rPr>
                          <m:t>𝑑</m:t>
                        </m:r>
                      </m:e>
                    </m:bar>
                  </m:oMath>
                </a14:m>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are</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small</a:t>
                </a:r>
                <a:r>
                  <a:rPr lang="en-US" altLang="zh-CN" sz="2400" dirty="0" smtClean="0">
                    <a:solidFill>
                      <a:srgbClr val="000000"/>
                    </a:solidFill>
                    <a:latin typeface="Times New Roman" charset="0"/>
                    <a:ea typeface="Times New Roman" charset="0"/>
                    <a:cs typeface="Times New Roman" charset="0"/>
                  </a:rPr>
                  <a:t>.</a:t>
                </a:r>
                <a:endParaRPr lang="zh-CN" altLang="en-US" sz="2400" dirty="0" smtClean="0">
                  <a:solidFill>
                    <a:srgbClr val="000000"/>
                  </a:solidFill>
                  <a:latin typeface="Times New Roman" charset="0"/>
                  <a:ea typeface="Times New Roman" charset="0"/>
                  <a:cs typeface="Times New Roman" charset="0"/>
                </a:endParaRPr>
              </a:p>
              <a:p>
                <a:pPr marL="342900" indent="-342900">
                  <a:buFont typeface="Wingdings" charset="2"/>
                  <a:buChar char="Ø"/>
                  <a:defRPr/>
                </a:pPr>
                <a14:m>
                  <m:oMath xmlns:m="http://schemas.openxmlformats.org/officeDocument/2006/math">
                    <m:f>
                      <m:fPr>
                        <m:type m:val="lin"/>
                        <m:ctrlPr>
                          <a:rPr lang="zh-CN" altLang="en-US" sz="2400" i="1">
                            <a:solidFill>
                              <a:srgbClr val="000000"/>
                            </a:solidFill>
                            <a:latin typeface="Cambria Math" charset="0"/>
                            <a:ea typeface="Times New Roman" charset="0"/>
                            <a:cs typeface="Times New Roman" charset="0"/>
                          </a:rPr>
                        </m:ctrlPr>
                      </m:fPr>
                      <m:num>
                        <m:bar>
                          <m:barPr>
                            <m:pos m:val="top"/>
                            <m:ctrlPr>
                              <a:rPr lang="en-US" altLang="zh-CN" sz="2400" i="1">
                                <a:solidFill>
                                  <a:srgbClr val="000000"/>
                                </a:solidFill>
                                <a:latin typeface="Cambria Math" charset="0"/>
                                <a:ea typeface="Times New Roman" charset="0"/>
                                <a:cs typeface="Times New Roman" charset="0"/>
                              </a:rPr>
                            </m:ctrlPr>
                          </m:barPr>
                          <m:e>
                            <m:r>
                              <a:rPr lang="en-US" altLang="zh-CN" sz="2400" i="1">
                                <a:solidFill>
                                  <a:srgbClr val="000000"/>
                                </a:solidFill>
                                <a:latin typeface="Cambria Math" charset="0"/>
                                <a:ea typeface="Times New Roman" charset="0"/>
                                <a:cs typeface="Times New Roman" charset="0"/>
                              </a:rPr>
                              <m:t>𝑑</m:t>
                            </m:r>
                          </m:e>
                        </m:bar>
                      </m:num>
                      <m:den>
                        <m:r>
                          <a:rPr lang="en-US" altLang="zh-CN" sz="2400" i="1">
                            <a:solidFill>
                              <a:srgbClr val="000000"/>
                            </a:solidFill>
                            <a:latin typeface="Cambria Math" charset="0"/>
                            <a:ea typeface="Times New Roman" charset="0"/>
                            <a:cs typeface="Times New Roman" charset="0"/>
                          </a:rPr>
                          <m:t>𝑑</m:t>
                        </m:r>
                      </m:den>
                    </m:f>
                  </m:oMath>
                </a14:m>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and </a:t>
                </a:r>
                <a14:m>
                  <m:oMath xmlns:m="http://schemas.openxmlformats.org/officeDocument/2006/math">
                    <m:f>
                      <m:fPr>
                        <m:type m:val="lin"/>
                        <m:ctrlPr>
                          <a:rPr lang="zh-CN" altLang="en-US" sz="2400" i="1">
                            <a:solidFill>
                              <a:srgbClr val="000000"/>
                            </a:solidFill>
                            <a:latin typeface="Cambria Math" charset="0"/>
                            <a:ea typeface="Times New Roman" charset="0"/>
                            <a:cs typeface="Times New Roman" charset="0"/>
                          </a:rPr>
                        </m:ctrlPr>
                      </m:fPr>
                      <m:num>
                        <m:bar>
                          <m:barPr>
                            <m:pos m:val="top"/>
                            <m:ctrlPr>
                              <a:rPr lang="en-US" altLang="zh-CN" sz="2400" i="1">
                                <a:solidFill>
                                  <a:srgbClr val="000000"/>
                                </a:solidFill>
                                <a:latin typeface="Cambria Math" charset="0"/>
                                <a:ea typeface="Times New Roman" charset="0"/>
                                <a:cs typeface="Times New Roman" charset="0"/>
                              </a:rPr>
                            </m:ctrlPr>
                          </m:barPr>
                          <m:e>
                            <m:r>
                              <a:rPr lang="en-US" altLang="zh-CN" sz="2400" i="1">
                                <a:solidFill>
                                  <a:srgbClr val="000000"/>
                                </a:solidFill>
                                <a:latin typeface="Cambria Math" charset="0"/>
                                <a:ea typeface="Times New Roman" charset="0"/>
                                <a:cs typeface="Times New Roman" charset="0"/>
                              </a:rPr>
                              <m:t>𝑝</m:t>
                            </m:r>
                          </m:e>
                        </m:bar>
                      </m:num>
                      <m:den>
                        <m:r>
                          <a:rPr lang="en-US" altLang="zh-CN" sz="2400" i="1">
                            <a:solidFill>
                              <a:srgbClr val="000000"/>
                            </a:solidFill>
                            <a:latin typeface="Cambria Math" charset="0"/>
                            <a:ea typeface="Times New Roman" charset="0"/>
                            <a:cs typeface="Times New Roman" charset="0"/>
                          </a:rPr>
                          <m:t>𝑝</m:t>
                        </m:r>
                        <m:r>
                          <a:rPr lang="en-US" altLang="zh-CN" sz="2400" b="0" i="1" smtClean="0">
                            <a:solidFill>
                              <a:srgbClr val="000000"/>
                            </a:solidFill>
                            <a:latin typeface="Cambria Math" charset="0"/>
                            <a:ea typeface="Times New Roman" charset="0"/>
                            <a:cs typeface="Times New Roman" charset="0"/>
                          </a:rPr>
                          <m:t> </m:t>
                        </m:r>
                      </m:den>
                    </m:f>
                  </m:oMath>
                </a14:m>
                <a:r>
                  <a:rPr lang="en-US" altLang="zh-CN" sz="2400" dirty="0" smtClean="0">
                    <a:solidFill>
                      <a:srgbClr val="000000"/>
                    </a:solidFill>
                    <a:latin typeface="Times New Roman" charset="0"/>
                    <a:ea typeface="Times New Roman" charset="0"/>
                    <a:cs typeface="Times New Roman" charset="0"/>
                  </a:rPr>
                  <a:t>increase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with increasing energy. </a:t>
                </a:r>
                <a14:m>
                  <m:oMath xmlns:m="http://schemas.openxmlformats.org/officeDocument/2006/math">
                    <m:f>
                      <m:fPr>
                        <m:type m:val="lin"/>
                        <m:ctrlPr>
                          <a:rPr lang="zh-CN" altLang="en-US" sz="2400" i="1">
                            <a:solidFill>
                              <a:srgbClr val="000000"/>
                            </a:solidFill>
                            <a:latin typeface="Cambria Math" charset="0"/>
                            <a:ea typeface="Times New Roman" charset="0"/>
                            <a:cs typeface="Times New Roman" charset="0"/>
                          </a:rPr>
                        </m:ctrlPr>
                      </m:fPr>
                      <m:num>
                        <m:bar>
                          <m:barPr>
                            <m:pos m:val="top"/>
                            <m:ctrlPr>
                              <a:rPr lang="en-US" altLang="zh-CN" sz="2400" i="1">
                                <a:solidFill>
                                  <a:srgbClr val="000000"/>
                                </a:solidFill>
                                <a:latin typeface="Cambria Math" charset="0"/>
                                <a:ea typeface="Times New Roman" charset="0"/>
                                <a:cs typeface="Times New Roman" charset="0"/>
                              </a:rPr>
                            </m:ctrlPr>
                          </m:barPr>
                          <m:e>
                            <m:r>
                              <a:rPr lang="en-US" altLang="zh-CN" sz="2400" i="1">
                                <a:solidFill>
                                  <a:srgbClr val="000000"/>
                                </a:solidFill>
                                <a:latin typeface="Cambria Math" charset="0"/>
                                <a:ea typeface="Times New Roman" charset="0"/>
                                <a:cs typeface="Times New Roman" charset="0"/>
                              </a:rPr>
                              <m:t>𝑑</m:t>
                            </m:r>
                          </m:e>
                        </m:bar>
                      </m:num>
                      <m:den>
                        <m:r>
                          <a:rPr lang="en-US" altLang="zh-CN" sz="2400" i="1">
                            <a:solidFill>
                              <a:srgbClr val="000000"/>
                            </a:solidFill>
                            <a:latin typeface="Cambria Math" charset="0"/>
                            <a:ea typeface="Times New Roman" charset="0"/>
                            <a:cs typeface="Times New Roman" charset="0"/>
                          </a:rPr>
                          <m:t>𝑑</m:t>
                        </m:r>
                      </m:den>
                    </m:f>
                  </m:oMath>
                </a14:m>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and</a:t>
                </a:r>
                <a:r>
                  <a:rPr lang="zh-CN" altLang="en-US" sz="2400" dirty="0">
                    <a:solidFill>
                      <a:srgbClr val="000000"/>
                    </a:solidFill>
                    <a:latin typeface="Times New Roman" charset="0"/>
                    <a:ea typeface="Times New Roman" charset="0"/>
                    <a:cs typeface="Times New Roman" charset="0"/>
                  </a:rPr>
                  <a:t> </a:t>
                </a:r>
                <a14:m>
                  <m:oMath xmlns:m="http://schemas.openxmlformats.org/officeDocument/2006/math">
                    <m:sSup>
                      <m:sSupPr>
                        <m:ctrlPr>
                          <a:rPr lang="en-US" altLang="zh-CN" sz="2400" i="1">
                            <a:solidFill>
                              <a:srgbClr val="000000"/>
                            </a:solidFill>
                            <a:latin typeface="Cambria Math" charset="0"/>
                            <a:ea typeface="Times New Roman" charset="0"/>
                            <a:cs typeface="Times New Roman" charset="0"/>
                          </a:rPr>
                        </m:ctrlPr>
                      </m:sSupPr>
                      <m:e>
                        <m:d>
                          <m:dPr>
                            <m:ctrlPr>
                              <a:rPr lang="en-US" altLang="zh-CN" sz="2400" i="1">
                                <a:solidFill>
                                  <a:srgbClr val="000000"/>
                                </a:solidFill>
                                <a:latin typeface="Cambria Math" charset="0"/>
                                <a:ea typeface="Times New Roman" charset="0"/>
                                <a:cs typeface="Times New Roman" charset="0"/>
                              </a:rPr>
                            </m:ctrlPr>
                          </m:dPr>
                          <m:e>
                            <m:f>
                              <m:fPr>
                                <m:type m:val="lin"/>
                                <m:ctrlPr>
                                  <a:rPr lang="zh-CN" altLang="en-US" sz="2400" i="1">
                                    <a:solidFill>
                                      <a:srgbClr val="000000"/>
                                    </a:solidFill>
                                    <a:latin typeface="Cambria Math" charset="0"/>
                                    <a:ea typeface="Times New Roman" charset="0"/>
                                    <a:cs typeface="Times New Roman" charset="0"/>
                                  </a:rPr>
                                </m:ctrlPr>
                              </m:fPr>
                              <m:num>
                                <m:bar>
                                  <m:barPr>
                                    <m:pos m:val="top"/>
                                    <m:ctrlPr>
                                      <a:rPr lang="en-US" altLang="zh-CN" sz="2400" i="1">
                                        <a:solidFill>
                                          <a:srgbClr val="000000"/>
                                        </a:solidFill>
                                        <a:latin typeface="Cambria Math" charset="0"/>
                                        <a:ea typeface="Times New Roman" charset="0"/>
                                        <a:cs typeface="Times New Roman" charset="0"/>
                                      </a:rPr>
                                    </m:ctrlPr>
                                  </m:barPr>
                                  <m:e>
                                    <m:r>
                                      <a:rPr lang="en-US" altLang="zh-CN" sz="2400" i="1">
                                        <a:solidFill>
                                          <a:srgbClr val="000000"/>
                                        </a:solidFill>
                                        <a:latin typeface="Cambria Math" charset="0"/>
                                        <a:ea typeface="Times New Roman" charset="0"/>
                                        <a:cs typeface="Times New Roman" charset="0"/>
                                      </a:rPr>
                                      <m:t>𝑝</m:t>
                                    </m:r>
                                  </m:e>
                                </m:bar>
                              </m:num>
                              <m:den>
                                <m:r>
                                  <a:rPr lang="en-US" altLang="zh-CN" sz="2400" i="1">
                                    <a:solidFill>
                                      <a:srgbClr val="000000"/>
                                    </a:solidFill>
                                    <a:latin typeface="Cambria Math" charset="0"/>
                                    <a:ea typeface="Times New Roman" charset="0"/>
                                    <a:cs typeface="Times New Roman" charset="0"/>
                                  </a:rPr>
                                  <m:t>𝑝</m:t>
                                </m:r>
                              </m:den>
                            </m:f>
                          </m:e>
                        </m:d>
                      </m:e>
                      <m:sup>
                        <m:r>
                          <a:rPr lang="en-US" altLang="zh-CN" sz="2400" i="1">
                            <a:solidFill>
                              <a:srgbClr val="000000"/>
                            </a:solidFill>
                            <a:latin typeface="Cambria Math" charset="0"/>
                            <a:ea typeface="Times New Roman" charset="0"/>
                            <a:cs typeface="Times New Roman" charset="0"/>
                          </a:rPr>
                          <m:t>2</m:t>
                        </m:r>
                      </m:sup>
                    </m:sSup>
                  </m:oMath>
                </a14:m>
                <a:r>
                  <a:rPr lang="en-US" altLang="zh-CN" sz="2400" dirty="0" smtClean="0">
                    <a:solidFill>
                      <a:srgbClr val="000000"/>
                    </a:solidFill>
                    <a:latin typeface="Times New Roman" charset="0"/>
                    <a:ea typeface="Times New Roman" charset="0"/>
                    <a:cs typeface="Times New Roman" charset="0"/>
                  </a:rPr>
                  <a:t> are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in </a:t>
                </a:r>
                <a:r>
                  <a:rPr lang="en-US" altLang="zh-CN" sz="2400" dirty="0">
                    <a:solidFill>
                      <a:srgbClr val="000000"/>
                    </a:solidFill>
                    <a:latin typeface="Times New Roman" charset="0"/>
                    <a:ea typeface="Times New Roman" charset="0"/>
                    <a:cs typeface="Times New Roman" charset="0"/>
                  </a:rPr>
                  <a:t>the same order of </a:t>
                </a:r>
                <a:r>
                  <a:rPr lang="en-US" altLang="zh-CN" sz="2400" dirty="0" smtClean="0">
                    <a:solidFill>
                      <a:srgbClr val="000000"/>
                    </a:solidFill>
                    <a:latin typeface="Times New Roman" charset="0"/>
                    <a:ea typeface="Times New Roman" charset="0"/>
                    <a:cs typeface="Times New Roman" charset="0"/>
                  </a:rPr>
                  <a:t>magnitude.</a:t>
                </a:r>
                <a:endParaRPr lang="en-US" altLang="zh-CN" sz="2400" dirty="0">
                  <a:solidFill>
                    <a:srgbClr val="000000"/>
                  </a:solidFill>
                  <a:latin typeface="Times New Roman" charset="0"/>
                  <a:ea typeface="Times New Roman" charset="0"/>
                  <a:cs typeface="Times New Roman" charset="0"/>
                </a:endParaRPr>
              </a:p>
            </p:txBody>
          </p:sp>
        </mc:Choice>
        <mc:Fallback xmlns="">
          <p:sp>
            <p:nvSpPr>
              <p:cNvPr id="79" name="文本框 78"/>
              <p:cNvSpPr txBox="1">
                <a:spLocks noRot="1" noChangeAspect="1" noMove="1" noResize="1" noEditPoints="1" noAdjustHandles="1" noChangeArrowheads="1" noChangeShapeType="1" noTextEdit="1"/>
              </p:cNvSpPr>
              <p:nvPr/>
            </p:nvSpPr>
            <p:spPr>
              <a:xfrm>
                <a:off x="1798637" y="35590872"/>
                <a:ext cx="14233214" cy="3619965"/>
              </a:xfrm>
              <a:prstGeom prst="rect">
                <a:avLst/>
              </a:prstGeom>
              <a:blipFill rotWithShape="0">
                <a:blip r:embed="rId33"/>
                <a:stretch>
                  <a:fillRect l="-557" t="-1347" b="-2862"/>
                </a:stretch>
              </a:blipFill>
            </p:spPr>
            <p:txBody>
              <a:bodyPr/>
              <a:lstStyle/>
              <a:p>
                <a:r>
                  <a:rPr lang="zh-CN" altLang="en-US">
                    <a:noFill/>
                  </a:rPr>
                  <a:t> </a:t>
                </a:r>
              </a:p>
            </p:txBody>
          </p:sp>
        </mc:Fallback>
      </mc:AlternateContent>
      <p:sp>
        <p:nvSpPr>
          <p:cNvPr id="93" name="Text Box 7"/>
          <p:cNvSpPr txBox="1">
            <a:spLocks noChangeArrowheads="1"/>
          </p:cNvSpPr>
          <p:nvPr/>
        </p:nvSpPr>
        <p:spPr bwMode="auto">
          <a:xfrm>
            <a:off x="16411690" y="28178921"/>
            <a:ext cx="12762193" cy="5790096"/>
          </a:xfrm>
          <a:prstGeom prst="rect">
            <a:avLst/>
          </a:prstGeom>
          <a:pattFill prst="pct5">
            <a:fgClr>
              <a:srgbClr val="EAEAEA"/>
            </a:fgClr>
            <a:bgClr>
              <a:schemeClr val="bg1"/>
            </a:bgClr>
          </a:pattFill>
          <a:ln w="38100">
            <a:solidFill>
              <a:schemeClr val="tx1"/>
            </a:solidFill>
            <a:miter lim="800000"/>
            <a:headEnd/>
            <a:tailEnd/>
          </a:ln>
          <a:effectLst/>
        </p:spPr>
        <p:txBody>
          <a:bodyPr lIns="80903" tIns="40452" rIns="80903" bIns="40452" anchor="t"/>
          <a:lstStyle>
            <a:lvl1pPr defTabSz="728663" eaLnBrk="0" hangingPunct="0">
              <a:defRPr sz="7400">
                <a:solidFill>
                  <a:schemeClr val="tx1"/>
                </a:solidFill>
                <a:latin typeface="Arial" charset="0"/>
                <a:ea typeface="宋体" charset="0"/>
                <a:cs typeface="宋体" charset="0"/>
              </a:defRPr>
            </a:lvl1pPr>
            <a:lvl2pPr marL="37931725" indent="-37474525" defTabSz="728663" eaLnBrk="0" hangingPunct="0">
              <a:defRPr sz="7400">
                <a:solidFill>
                  <a:schemeClr val="tx1"/>
                </a:solidFill>
                <a:latin typeface="Arial" charset="0"/>
                <a:ea typeface="宋体" charset="0"/>
                <a:cs typeface="宋体" charset="0"/>
              </a:defRPr>
            </a:lvl2pPr>
            <a:lvl3pPr eaLnBrk="0" hangingPunct="0">
              <a:defRPr sz="7400">
                <a:solidFill>
                  <a:schemeClr val="tx1"/>
                </a:solidFill>
                <a:latin typeface="Arial" charset="0"/>
                <a:ea typeface="宋体" charset="0"/>
                <a:cs typeface="宋体" charset="0"/>
              </a:defRPr>
            </a:lvl3pPr>
            <a:lvl4pPr eaLnBrk="0" hangingPunct="0">
              <a:defRPr sz="7400">
                <a:solidFill>
                  <a:schemeClr val="tx1"/>
                </a:solidFill>
                <a:latin typeface="Arial" charset="0"/>
                <a:ea typeface="宋体" charset="0"/>
                <a:cs typeface="宋体" charset="0"/>
              </a:defRPr>
            </a:lvl4pPr>
            <a:lvl5pPr eaLnBrk="0" hangingPunct="0">
              <a:defRPr sz="7400">
                <a:solidFill>
                  <a:schemeClr val="tx1"/>
                </a:solidFill>
                <a:latin typeface="Arial" charset="0"/>
                <a:ea typeface="宋体" charset="0"/>
                <a:cs typeface="宋体" charset="0"/>
              </a:defRPr>
            </a:lvl5pPr>
            <a:lvl6pPr marL="457200" eaLnBrk="0" fontAlgn="base" hangingPunct="0">
              <a:spcBef>
                <a:spcPct val="0"/>
              </a:spcBef>
              <a:spcAft>
                <a:spcPct val="0"/>
              </a:spcAft>
              <a:defRPr sz="7400">
                <a:solidFill>
                  <a:schemeClr val="tx1"/>
                </a:solidFill>
                <a:latin typeface="Arial" charset="0"/>
                <a:ea typeface="宋体" charset="0"/>
                <a:cs typeface="宋体" charset="0"/>
              </a:defRPr>
            </a:lvl6pPr>
            <a:lvl7pPr marL="914400" eaLnBrk="0" fontAlgn="base" hangingPunct="0">
              <a:spcBef>
                <a:spcPct val="0"/>
              </a:spcBef>
              <a:spcAft>
                <a:spcPct val="0"/>
              </a:spcAft>
              <a:defRPr sz="7400">
                <a:solidFill>
                  <a:schemeClr val="tx1"/>
                </a:solidFill>
                <a:latin typeface="Arial" charset="0"/>
                <a:ea typeface="宋体" charset="0"/>
                <a:cs typeface="宋体" charset="0"/>
              </a:defRPr>
            </a:lvl7pPr>
            <a:lvl8pPr marL="1371600" eaLnBrk="0" fontAlgn="base" hangingPunct="0">
              <a:spcBef>
                <a:spcPct val="0"/>
              </a:spcBef>
              <a:spcAft>
                <a:spcPct val="0"/>
              </a:spcAft>
              <a:defRPr sz="7400">
                <a:solidFill>
                  <a:schemeClr val="tx1"/>
                </a:solidFill>
                <a:latin typeface="Arial" charset="0"/>
                <a:ea typeface="宋体" charset="0"/>
                <a:cs typeface="宋体" charset="0"/>
              </a:defRPr>
            </a:lvl8pPr>
            <a:lvl9pPr marL="1828800" eaLnBrk="0" fontAlgn="base" hangingPunct="0">
              <a:spcBef>
                <a:spcPct val="0"/>
              </a:spcBef>
              <a:spcAft>
                <a:spcPct val="0"/>
              </a:spcAft>
              <a:defRPr sz="7400">
                <a:solidFill>
                  <a:schemeClr val="tx1"/>
                </a:solidFill>
                <a:latin typeface="Arial" charset="0"/>
                <a:ea typeface="宋体" charset="0"/>
                <a:cs typeface="宋体" charset="0"/>
              </a:defRPr>
            </a:lvl9pPr>
          </a:lstStyle>
          <a:p>
            <a:pPr eaLnBrk="1" hangingPunct="1">
              <a:spcBef>
                <a:spcPct val="50000"/>
              </a:spcBef>
              <a:spcAft>
                <a:spcPct val="30000"/>
              </a:spcAft>
              <a:defRPr/>
            </a:pPr>
            <a:r>
              <a:rPr lang="en-US" altLang="zh-CN" sz="3600" b="1" i="1" u="sng" smtClean="0">
                <a:effectLst>
                  <a:outerShdw blurRad="38100" dist="38100" dir="2700000" algn="tl">
                    <a:srgbClr val="FFFFFF"/>
                  </a:outerShdw>
                </a:effectLst>
                <a:latin typeface="Times New Roman" charset="0"/>
                <a:ea typeface="Times New Roman" charset="0"/>
                <a:cs typeface="Times New Roman" charset="0"/>
              </a:rPr>
              <a:t>Results</a:t>
            </a:r>
            <a:endParaRPr lang="en-US" altLang="zh-CN" sz="3600" b="1" i="1" u="sng" dirty="0" smtClean="0">
              <a:effectLst>
                <a:outerShdw blurRad="38100" dist="38100" dir="2700000" algn="tl">
                  <a:srgbClr val="FFFFFF"/>
                </a:outerShdw>
              </a:effectLst>
              <a:latin typeface="Times New Roman" charset="0"/>
              <a:ea typeface="Times New Roman" charset="0"/>
              <a:cs typeface="Times New Roman" charset="0"/>
            </a:endParaRPr>
          </a:p>
        </p:txBody>
      </p:sp>
      <p:pic>
        <p:nvPicPr>
          <p:cNvPr id="14347" name="图片 14346"/>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rot="5400000">
            <a:off x="17254774" y="28779787"/>
            <a:ext cx="4969817" cy="5114132"/>
          </a:xfrm>
          <a:prstGeom prst="rect">
            <a:avLst/>
          </a:prstGeom>
        </p:spPr>
      </p:pic>
      <mc:AlternateContent xmlns:mc="http://schemas.openxmlformats.org/markup-compatibility/2006" xmlns:a14="http://schemas.microsoft.com/office/drawing/2010/main">
        <mc:Choice Requires="a14">
          <p:sp>
            <p:nvSpPr>
              <p:cNvPr id="102" name="文本框 101"/>
              <p:cNvSpPr txBox="1"/>
              <p:nvPr/>
            </p:nvSpPr>
            <p:spPr>
              <a:xfrm>
                <a:off x="22398391" y="28737844"/>
                <a:ext cx="6078233" cy="5433860"/>
              </a:xfrm>
              <a:prstGeom prst="rect">
                <a:avLst/>
              </a:prstGeom>
              <a:noFill/>
            </p:spPr>
            <p:txBody>
              <a:bodyPr wrap="square" rtlCol="0">
                <a:spAutoFit/>
              </a:bodyPr>
              <a:lstStyle/>
              <a:p>
                <a:pPr marL="342900" lvl="0" indent="-342900">
                  <a:buFont typeface="Wingdings" charset="2"/>
                  <a:buChar char="Ø"/>
                  <a:defRPr/>
                </a:pPr>
                <a:r>
                  <a:rPr lang="en-US" altLang="zh-CN" sz="2400" dirty="0" smtClean="0">
                    <a:solidFill>
                      <a:srgbClr val="000000"/>
                    </a:solidFill>
                    <a:latin typeface="Times New Roman" charset="0"/>
                    <a:ea typeface="Times New Roman" charset="0"/>
                    <a:cs typeface="Times New Roman" charset="0"/>
                  </a:rPr>
                  <a:t>Because</a:t>
                </a:r>
                <a:r>
                  <a:rPr lang="zh-CN" altLang="en-US" sz="2400" dirty="0" smtClean="0">
                    <a:solidFill>
                      <a:srgbClr val="000000"/>
                    </a:solidFill>
                    <a:latin typeface="Times New Roman" charset="0"/>
                    <a:ea typeface="Times New Roman" charset="0"/>
                    <a:cs typeface="Times New Roman" charset="0"/>
                  </a:rPr>
                  <a:t> </a:t>
                </a:r>
                <a14:m>
                  <m:oMath xmlns:m="http://schemas.openxmlformats.org/officeDocument/2006/math">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𝐵</m:t>
                        </m:r>
                      </m:e>
                      <m:sub>
                        <m:r>
                          <a:rPr lang="en-US" altLang="zh-CN" sz="2400" i="1">
                            <a:solidFill>
                              <a:srgbClr val="000000"/>
                            </a:solidFill>
                            <a:latin typeface="Cambria Math" charset="0"/>
                            <a:ea typeface="Times New Roman" charset="0"/>
                            <a:cs typeface="Times New Roman" charset="0"/>
                          </a:rPr>
                          <m:t>2</m:t>
                        </m:r>
                      </m:sub>
                    </m:sSub>
                  </m:oMath>
                </a14:m>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is</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not</a:t>
                </a:r>
                <a:r>
                  <a:rPr lang="zh-CN" altLang="en-US" sz="2400" dirty="0" smtClean="0">
                    <a:solidFill>
                      <a:srgbClr val="000000"/>
                    </a:solidFill>
                    <a:latin typeface="Times New Roman" charset="0"/>
                    <a:ea typeface="Times New Roman" charset="0"/>
                    <a:cs typeface="Times New Roman" charset="0"/>
                  </a:rPr>
                  <a:t> </a:t>
                </a:r>
                <a14:m>
                  <m:oMath xmlns:m="http://schemas.openxmlformats.org/officeDocument/2006/math">
                    <m:sSub>
                      <m:sSubPr>
                        <m:ctrlPr>
                          <a:rPr lang="en-US" altLang="zh-CN" sz="2400" i="1">
                            <a:latin typeface="Cambria Math" charset="0"/>
                            <a:ea typeface="Times New Roman" charset="0"/>
                            <a:cs typeface="Times New Roman" charset="0"/>
                          </a:rPr>
                        </m:ctrlPr>
                      </m:sSubPr>
                      <m:e>
                        <m:r>
                          <a:rPr lang="en-US" altLang="zh-CN" sz="2400" i="1">
                            <a:latin typeface="Cambria Math" charset="0"/>
                            <a:ea typeface="Times New Roman" charset="0"/>
                            <a:cs typeface="Times New Roman" charset="0"/>
                          </a:rPr>
                          <m:t>𝑝</m:t>
                        </m:r>
                      </m:e>
                      <m:sub>
                        <m:r>
                          <a:rPr lang="en-US" altLang="zh-CN" sz="2400" i="1">
                            <a:latin typeface="Cambria Math" charset="0"/>
                            <a:ea typeface="Times New Roman" charset="0"/>
                            <a:cs typeface="Times New Roman" charset="0"/>
                          </a:rPr>
                          <m:t>𝑇</m:t>
                        </m:r>
                      </m:sub>
                    </m:sSub>
                  </m:oMath>
                </a14:m>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independent,</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we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study</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the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energy</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dependent</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of</a:t>
                </a:r>
                <a:r>
                  <a:rPr lang="zh-CN" altLang="en-US" sz="2400" dirty="0" smtClean="0">
                    <a:solidFill>
                      <a:srgbClr val="000000"/>
                    </a:solidFill>
                    <a:latin typeface="Times New Roman" charset="0"/>
                    <a:ea typeface="Times New Roman" charset="0"/>
                    <a:cs typeface="Times New Roman" charset="0"/>
                  </a:rPr>
                  <a:t> </a:t>
                </a:r>
                <a14:m>
                  <m:oMath xmlns:m="http://schemas.openxmlformats.org/officeDocument/2006/math">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𝑝</m:t>
                        </m:r>
                      </m:e>
                      <m:sub>
                        <m:r>
                          <a:rPr lang="en-US" altLang="zh-CN" sz="2400" i="1">
                            <a:solidFill>
                              <a:srgbClr val="000000"/>
                            </a:solidFill>
                            <a:latin typeface="Cambria Math" charset="0"/>
                            <a:ea typeface="Times New Roman" charset="0"/>
                            <a:cs typeface="Times New Roman" charset="0"/>
                          </a:rPr>
                          <m:t>𝑇</m:t>
                        </m:r>
                      </m:sub>
                    </m:sSub>
                  </m:oMath>
                </a14:m>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integrated</a:t>
                </a:r>
                <a:r>
                  <a:rPr lang="zh-CN" altLang="en-US" sz="2400" dirty="0" smtClean="0">
                    <a:solidFill>
                      <a:srgbClr val="000000"/>
                    </a:solidFill>
                    <a:latin typeface="Times New Roman" charset="0"/>
                    <a:ea typeface="Times New Roman" charset="0"/>
                    <a:cs typeface="Times New Roman" charset="0"/>
                  </a:rPr>
                  <a:t> </a:t>
                </a:r>
                <a:endParaRPr lang="zh-CN" altLang="en-US" sz="2400" i="1" dirty="0" smtClean="0">
                  <a:solidFill>
                    <a:srgbClr val="000000"/>
                  </a:solidFill>
                  <a:latin typeface="Cambria Math" charset="0"/>
                  <a:ea typeface="Times New Roman" charset="0"/>
                  <a:cs typeface="Times New Roman" charset="0"/>
                </a:endParaRPr>
              </a:p>
              <a:p>
                <a:pPr lvl="0">
                  <a:defRPr/>
                </a:pPr>
                <a14:m>
                  <m:oMathPara xmlns:m="http://schemas.openxmlformats.org/officeDocument/2006/math">
                    <m:oMathParaPr>
                      <m:jc m:val="centerGroup"/>
                    </m:oMathParaPr>
                    <m:oMath xmlns:m="http://schemas.openxmlformats.org/officeDocument/2006/math">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𝐵</m:t>
                          </m:r>
                        </m:e>
                        <m:sub>
                          <m:r>
                            <a:rPr lang="en-US" altLang="zh-CN" sz="2400" i="1">
                              <a:solidFill>
                                <a:srgbClr val="000000"/>
                              </a:solidFill>
                              <a:latin typeface="Cambria Math" charset="0"/>
                              <a:ea typeface="Times New Roman" charset="0"/>
                              <a:cs typeface="Times New Roman" charset="0"/>
                            </a:rPr>
                            <m:t>2</m:t>
                          </m:r>
                        </m:sub>
                      </m:sSub>
                      <m:r>
                        <a:rPr lang="en-US" altLang="zh-CN" sz="2400" b="0" i="0" smtClean="0">
                          <a:solidFill>
                            <a:srgbClr val="000000"/>
                          </a:solidFill>
                          <a:latin typeface="Cambria Math" charset="0"/>
                          <a:ea typeface="Times New Roman" charset="0"/>
                          <a:cs typeface="Times New Roman" charset="0"/>
                        </a:rPr>
                        <m:t>=</m:t>
                      </m:r>
                      <m:r>
                        <a:rPr lang="en-US" altLang="zh-CN" sz="2400" i="1" dirty="0">
                          <a:latin typeface="Cambria Math" charset="0"/>
                          <a:ea typeface="Times New Roman" charset="0"/>
                          <a:cs typeface="Times New Roman" charset="0"/>
                        </a:rPr>
                        <m:t>𝑁</m:t>
                      </m:r>
                      <m:r>
                        <a:rPr lang="en-US" altLang="zh-CN" sz="2400" i="1" dirty="0">
                          <a:latin typeface="Cambria Math" charset="0"/>
                          <a:ea typeface="Times New Roman" charset="0"/>
                          <a:cs typeface="Times New Roman" charset="0"/>
                        </a:rPr>
                        <m:t>(</m:t>
                      </m:r>
                      <m:r>
                        <a:rPr lang="en-US" altLang="zh-CN" sz="2400" i="1" dirty="0">
                          <a:latin typeface="Cambria Math" charset="0"/>
                          <a:ea typeface="Times New Roman" charset="0"/>
                          <a:cs typeface="Times New Roman" charset="0"/>
                        </a:rPr>
                        <m:t>𝑑</m:t>
                      </m:r>
                      <m:r>
                        <a:rPr lang="en-US" altLang="zh-CN" sz="2400" i="1" dirty="0">
                          <a:latin typeface="Cambria Math" charset="0"/>
                          <a:ea typeface="Times New Roman" charset="0"/>
                          <a:cs typeface="Times New Roman" charset="0"/>
                        </a:rPr>
                        <m:t>)/</m:t>
                      </m:r>
                      <m:sSup>
                        <m:sSupPr>
                          <m:ctrlPr>
                            <a:rPr lang="en-US" altLang="zh-CN" sz="2400" i="1" dirty="0">
                              <a:latin typeface="Cambria Math" charset="0"/>
                              <a:ea typeface="Times New Roman" charset="0"/>
                              <a:cs typeface="Times New Roman" charset="0"/>
                            </a:rPr>
                          </m:ctrlPr>
                        </m:sSupPr>
                        <m:e>
                          <m:r>
                            <a:rPr lang="en-US" altLang="zh-CN" sz="2400" i="1" dirty="0">
                              <a:latin typeface="Cambria Math" charset="0"/>
                              <a:ea typeface="Times New Roman" charset="0"/>
                              <a:cs typeface="Times New Roman" charset="0"/>
                            </a:rPr>
                            <m:t>𝑁</m:t>
                          </m:r>
                        </m:e>
                        <m:sup>
                          <m:r>
                            <a:rPr lang="en-US" altLang="zh-CN" sz="2400" i="1" dirty="0">
                              <a:latin typeface="Cambria Math" charset="0"/>
                              <a:ea typeface="Times New Roman" charset="0"/>
                              <a:cs typeface="Times New Roman" charset="0"/>
                            </a:rPr>
                            <m:t>2</m:t>
                          </m:r>
                        </m:sup>
                      </m:sSup>
                      <m:r>
                        <a:rPr lang="en-US" altLang="zh-CN" sz="2400" i="1" dirty="0">
                          <a:latin typeface="Cambria Math" charset="0"/>
                          <a:ea typeface="Times New Roman" charset="0"/>
                          <a:cs typeface="Times New Roman" charset="0"/>
                        </a:rPr>
                        <m:t>(</m:t>
                      </m:r>
                      <m:r>
                        <a:rPr lang="en-US" altLang="zh-CN" sz="2400" i="1" dirty="0">
                          <a:latin typeface="Cambria Math" charset="0"/>
                          <a:ea typeface="Times New Roman" charset="0"/>
                          <a:cs typeface="Times New Roman" charset="0"/>
                        </a:rPr>
                        <m:t>𝑝</m:t>
                      </m:r>
                      <m:r>
                        <a:rPr lang="en-US" altLang="zh-CN" sz="2400" i="1" dirty="0">
                          <a:latin typeface="Cambria Math" charset="0"/>
                          <a:ea typeface="Times New Roman" charset="0"/>
                          <a:cs typeface="Times New Roman" charset="0"/>
                        </a:rPr>
                        <m:t>)</m:t>
                      </m:r>
                    </m:oMath>
                  </m:oMathPara>
                </a14:m>
                <a:endParaRPr lang="zh-CN" altLang="en-US" sz="2400" dirty="0" smtClean="0">
                  <a:solidFill>
                    <a:srgbClr val="000000"/>
                  </a:solidFill>
                  <a:latin typeface="Times New Roman" charset="0"/>
                  <a:ea typeface="Times New Roman" charset="0"/>
                  <a:cs typeface="Times New Roman" charset="0"/>
                </a:endParaRPr>
              </a:p>
              <a:p>
                <a:pPr marL="342900" lvl="0" indent="-342900">
                  <a:buFont typeface="Wingdings" charset="2"/>
                  <a:buChar char="Ø"/>
                  <a:defRPr/>
                </a:pPr>
                <a:r>
                  <a:rPr lang="en-US" altLang="zh-CN" sz="2400" dirty="0">
                    <a:solidFill>
                      <a:srgbClr val="000000"/>
                    </a:solidFill>
                    <a:latin typeface="Times New Roman" charset="0"/>
                    <a:ea typeface="Times New Roman" charset="0"/>
                    <a:cs typeface="Times New Roman" charset="0"/>
                  </a:rPr>
                  <a:t>In</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thermal</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model</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grand</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canonical</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ensemble</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(GCE),</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integral</a:t>
                </a:r>
                <a:r>
                  <a:rPr lang="zh-CN" altLang="en-US" sz="2400" dirty="0">
                    <a:solidFill>
                      <a:srgbClr val="000000"/>
                    </a:solidFill>
                    <a:latin typeface="Times New Roman" charset="0"/>
                    <a:ea typeface="Times New Roman" charset="0"/>
                    <a:cs typeface="Times New Roman" charset="0"/>
                  </a:rPr>
                  <a:t> </a:t>
                </a:r>
                <a14:m>
                  <m:oMath xmlns:m="http://schemas.openxmlformats.org/officeDocument/2006/math">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𝐵</m:t>
                        </m:r>
                      </m:e>
                      <m:sub>
                        <m:r>
                          <a:rPr lang="en-US" altLang="zh-CN" sz="2400" i="1">
                            <a:solidFill>
                              <a:srgbClr val="000000"/>
                            </a:solidFill>
                            <a:latin typeface="Cambria Math" charset="0"/>
                            <a:ea typeface="Times New Roman" charset="0"/>
                            <a:cs typeface="Times New Roman" charset="0"/>
                          </a:rPr>
                          <m:t>2</m:t>
                        </m:r>
                      </m:sub>
                    </m:sSub>
                    <m:r>
                      <a:rPr lang="en-US" altLang="zh-CN" sz="2400" i="1" dirty="0">
                        <a:latin typeface="Cambria Math" charset="0"/>
                        <a:ea typeface="Times New Roman" charset="0"/>
                        <a:cs typeface="Times New Roman" charset="0"/>
                      </a:rPr>
                      <m:t>(</m:t>
                    </m:r>
                    <m:r>
                      <a:rPr lang="en-US" altLang="zh-CN" sz="2400" i="1" dirty="0">
                        <a:latin typeface="Cambria Math" charset="0"/>
                        <a:ea typeface="Times New Roman" charset="0"/>
                        <a:cs typeface="Times New Roman" charset="0"/>
                      </a:rPr>
                      <m:t>𝑑</m:t>
                    </m:r>
                    <m:r>
                      <a:rPr lang="en-US" altLang="zh-CN" sz="2400" i="1" dirty="0">
                        <a:latin typeface="Cambria Math" charset="0"/>
                        <a:ea typeface="Times New Roman" charset="0"/>
                        <a:cs typeface="Times New Roman" charset="0"/>
                      </a:rPr>
                      <m:t>)</m:t>
                    </m:r>
                  </m:oMath>
                </a14:m>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and</a:t>
                </a:r>
                <a:r>
                  <a:rPr lang="zh-CN" altLang="en-US" sz="2400" dirty="0">
                    <a:solidFill>
                      <a:srgbClr val="000000"/>
                    </a:solidFill>
                    <a:latin typeface="Times New Roman" charset="0"/>
                    <a:ea typeface="Times New Roman" charset="0"/>
                    <a:cs typeface="Times New Roman" charset="0"/>
                  </a:rPr>
                  <a:t> </a:t>
                </a:r>
                <a14:m>
                  <m:oMath xmlns:m="http://schemas.openxmlformats.org/officeDocument/2006/math">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𝐵</m:t>
                        </m:r>
                      </m:e>
                      <m:sub>
                        <m:r>
                          <a:rPr lang="en-US" altLang="zh-CN" sz="2400" i="1">
                            <a:solidFill>
                              <a:srgbClr val="000000"/>
                            </a:solidFill>
                            <a:latin typeface="Cambria Math" charset="0"/>
                            <a:ea typeface="Times New Roman" charset="0"/>
                            <a:cs typeface="Times New Roman" charset="0"/>
                          </a:rPr>
                          <m:t>2</m:t>
                        </m:r>
                      </m:sub>
                    </m:sSub>
                    <m:r>
                      <a:rPr lang="en-US" altLang="zh-CN" sz="2400" i="1" dirty="0">
                        <a:latin typeface="Cambria Math" charset="0"/>
                        <a:ea typeface="Times New Roman" charset="0"/>
                        <a:cs typeface="Times New Roman" charset="0"/>
                      </a:rPr>
                      <m:t>(</m:t>
                    </m:r>
                    <m:bar>
                      <m:barPr>
                        <m:pos m:val="top"/>
                        <m:ctrlPr>
                          <a:rPr lang="en-US" altLang="zh-CN" sz="2400" i="1">
                            <a:solidFill>
                              <a:srgbClr val="000000"/>
                            </a:solidFill>
                            <a:latin typeface="Cambria Math" charset="0"/>
                            <a:ea typeface="Times New Roman" charset="0"/>
                            <a:cs typeface="Times New Roman" charset="0"/>
                          </a:rPr>
                        </m:ctrlPr>
                      </m:barPr>
                      <m:e>
                        <m:r>
                          <a:rPr lang="en-US" altLang="zh-CN" sz="2400" i="1">
                            <a:solidFill>
                              <a:srgbClr val="000000"/>
                            </a:solidFill>
                            <a:latin typeface="Cambria Math" charset="0"/>
                            <a:ea typeface="Times New Roman" charset="0"/>
                            <a:cs typeface="Times New Roman" charset="0"/>
                          </a:rPr>
                          <m:t>𝑑</m:t>
                        </m:r>
                      </m:e>
                    </m:bar>
                    <m:r>
                      <a:rPr lang="en-US" altLang="zh-CN" sz="2400" i="1" dirty="0">
                        <a:latin typeface="Cambria Math" charset="0"/>
                        <a:ea typeface="Times New Roman" charset="0"/>
                        <a:cs typeface="Times New Roman" charset="0"/>
                      </a:rPr>
                      <m:t>)</m:t>
                    </m:r>
                  </m:oMath>
                </a14:m>
                <a:r>
                  <a:rPr lang="zh-CN" altLang="en-US" sz="2400" dirty="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should</a:t>
                </a:r>
                <a:r>
                  <a:rPr lang="zh-CN" altLang="en-US" sz="2400" dirty="0" smtClean="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be</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the</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same</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if</a:t>
                </a:r>
                <a:r>
                  <a:rPr lang="zh-CN" altLang="en-US" sz="2400" dirty="0">
                    <a:solidFill>
                      <a:srgbClr val="000000"/>
                    </a:solidFill>
                    <a:latin typeface="Times New Roman" charset="0"/>
                    <a:ea typeface="Times New Roman" charset="0"/>
                    <a:cs typeface="Times New Roman" charset="0"/>
                  </a:rPr>
                  <a:t> </a:t>
                </a:r>
                <a:r>
                  <a:rPr lang="en-US" altLang="zh-CN" sz="2400" dirty="0" err="1">
                    <a:solidFill>
                      <a:srgbClr val="000000"/>
                    </a:solidFill>
                    <a:latin typeface="Times New Roman" charset="0"/>
                    <a:ea typeface="Times New Roman" charset="0"/>
                    <a:cs typeface="Times New Roman" charset="0"/>
                  </a:rPr>
                  <a:t>iso</a:t>
                </a:r>
                <a:r>
                  <a:rPr lang="en-US" altLang="zh-CN" sz="2400" dirty="0">
                    <a:solidFill>
                      <a:srgbClr val="000000"/>
                    </a:solidFill>
                    <a:latin typeface="Times New Roman" charset="0"/>
                    <a:ea typeface="Times New Roman" charset="0"/>
                    <a:cs typeface="Times New Roman" charset="0"/>
                  </a:rPr>
                  <a:t>-spin</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effect</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can</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be</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neglected.</a:t>
                </a:r>
                <a:endParaRPr lang="zh-CN" altLang="en-US" sz="2400" dirty="0">
                  <a:solidFill>
                    <a:srgbClr val="000000"/>
                  </a:solidFill>
                  <a:latin typeface="Times New Roman" charset="0"/>
                  <a:ea typeface="Times New Roman" charset="0"/>
                  <a:cs typeface="Times New Roman" charset="0"/>
                </a:endParaRPr>
              </a:p>
              <a:p>
                <a:pPr marL="342900" lvl="0" indent="-342900">
                  <a:buFont typeface="Wingdings" charset="2"/>
                  <a:buChar char="Ø"/>
                  <a:defRPr/>
                </a:pPr>
                <a:r>
                  <a:rPr lang="en-US" altLang="zh-CN" sz="2400" dirty="0">
                    <a:solidFill>
                      <a:srgbClr val="000000"/>
                    </a:solidFill>
                    <a:latin typeface="Times New Roman" charset="0"/>
                    <a:ea typeface="Times New Roman" charset="0"/>
                    <a:cs typeface="Times New Roman" charset="0"/>
                  </a:rPr>
                  <a:t>For</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the</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most</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5%</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collision</a:t>
                </a:r>
                <a:r>
                  <a:rPr lang="zh-CN" altLang="en-US" sz="24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centrality</a:t>
                </a:r>
                <a:endParaRPr lang="zh-CN" altLang="en-US" sz="2400" dirty="0">
                  <a:solidFill>
                    <a:srgbClr val="000000"/>
                  </a:solidFill>
                  <a:latin typeface="Times New Roman" charset="0"/>
                  <a:ea typeface="Times New Roman" charset="0"/>
                  <a:cs typeface="Times New Roman" charset="0"/>
                </a:endParaRPr>
              </a:p>
              <a:p>
                <a:pPr lvl="0">
                  <a:defRPr/>
                </a:pPr>
                <a14:m>
                  <m:oMathPara xmlns:m="http://schemas.openxmlformats.org/officeDocument/2006/math">
                    <m:oMathParaPr>
                      <m:jc m:val="centerGroup"/>
                    </m:oMathParaPr>
                    <m:oMath xmlns:m="http://schemas.openxmlformats.org/officeDocument/2006/math">
                      <m:f>
                        <m:fPr>
                          <m:ctrlPr>
                            <a:rPr lang="en-US" altLang="zh-CN" sz="2400" i="1">
                              <a:solidFill>
                                <a:srgbClr val="000000"/>
                              </a:solidFill>
                              <a:latin typeface="Cambria Math" charset="0"/>
                              <a:ea typeface="Times New Roman" charset="0"/>
                              <a:cs typeface="Times New Roman" charset="0"/>
                            </a:rPr>
                          </m:ctrlPr>
                        </m:fPr>
                        <m:num>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𝐵</m:t>
                              </m:r>
                            </m:e>
                            <m:sub>
                              <m:r>
                                <a:rPr lang="en-US" altLang="zh-CN" sz="2400" i="1">
                                  <a:solidFill>
                                    <a:srgbClr val="000000"/>
                                  </a:solidFill>
                                  <a:latin typeface="Cambria Math" charset="0"/>
                                  <a:ea typeface="Times New Roman" charset="0"/>
                                  <a:cs typeface="Times New Roman" charset="0"/>
                                </a:rPr>
                                <m:t>2</m:t>
                              </m:r>
                            </m:sub>
                          </m:sSub>
                          <m:r>
                            <a:rPr lang="en-US" altLang="zh-CN" sz="2400" i="1" dirty="0">
                              <a:latin typeface="Cambria Math" charset="0"/>
                              <a:ea typeface="Times New Roman" charset="0"/>
                              <a:cs typeface="Times New Roman" charset="0"/>
                            </a:rPr>
                            <m:t>(</m:t>
                          </m:r>
                          <m:r>
                            <a:rPr lang="en-US" altLang="zh-CN" sz="2400" i="1" dirty="0">
                              <a:latin typeface="Cambria Math" charset="0"/>
                              <a:ea typeface="Times New Roman" charset="0"/>
                              <a:cs typeface="Times New Roman" charset="0"/>
                            </a:rPr>
                            <m:t>𝑑</m:t>
                          </m:r>
                          <m:r>
                            <a:rPr lang="en-US" altLang="zh-CN" sz="2400" i="1" dirty="0">
                              <a:latin typeface="Cambria Math" charset="0"/>
                              <a:ea typeface="Times New Roman" charset="0"/>
                              <a:cs typeface="Times New Roman" charset="0"/>
                            </a:rPr>
                            <m:t>)−</m:t>
                          </m:r>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𝐵</m:t>
                              </m:r>
                            </m:e>
                            <m:sub>
                              <m:r>
                                <a:rPr lang="en-US" altLang="zh-CN" sz="2400" i="1">
                                  <a:solidFill>
                                    <a:srgbClr val="000000"/>
                                  </a:solidFill>
                                  <a:latin typeface="Cambria Math" charset="0"/>
                                  <a:ea typeface="Times New Roman" charset="0"/>
                                  <a:cs typeface="Times New Roman" charset="0"/>
                                </a:rPr>
                                <m:t>2</m:t>
                              </m:r>
                            </m:sub>
                          </m:sSub>
                          <m:r>
                            <a:rPr lang="en-US" altLang="zh-CN" sz="2400" i="1" dirty="0">
                              <a:latin typeface="Cambria Math" charset="0"/>
                              <a:ea typeface="Times New Roman" charset="0"/>
                              <a:cs typeface="Times New Roman" charset="0"/>
                            </a:rPr>
                            <m:t>(</m:t>
                          </m:r>
                          <m:bar>
                            <m:barPr>
                              <m:pos m:val="top"/>
                              <m:ctrlPr>
                                <a:rPr lang="en-US" altLang="zh-CN" sz="2400" i="1">
                                  <a:solidFill>
                                    <a:srgbClr val="000000"/>
                                  </a:solidFill>
                                  <a:latin typeface="Cambria Math" charset="0"/>
                                  <a:ea typeface="Times New Roman" charset="0"/>
                                  <a:cs typeface="Times New Roman" charset="0"/>
                                </a:rPr>
                              </m:ctrlPr>
                            </m:barPr>
                            <m:e>
                              <m:r>
                                <a:rPr lang="en-US" altLang="zh-CN" sz="2400" i="1">
                                  <a:solidFill>
                                    <a:srgbClr val="000000"/>
                                  </a:solidFill>
                                  <a:latin typeface="Cambria Math" charset="0"/>
                                  <a:ea typeface="Times New Roman" charset="0"/>
                                  <a:cs typeface="Times New Roman" charset="0"/>
                                </a:rPr>
                                <m:t>𝑑</m:t>
                              </m:r>
                            </m:e>
                          </m:bar>
                          <m:r>
                            <a:rPr lang="en-US" altLang="zh-CN" sz="2400" i="1" dirty="0">
                              <a:latin typeface="Cambria Math" charset="0"/>
                              <a:ea typeface="Times New Roman" charset="0"/>
                              <a:cs typeface="Times New Roman" charset="0"/>
                            </a:rPr>
                            <m:t>)</m:t>
                          </m:r>
                        </m:num>
                        <m:den>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𝐵</m:t>
                              </m:r>
                            </m:e>
                            <m:sub>
                              <m:r>
                                <a:rPr lang="en-US" altLang="zh-CN" sz="2400" i="1">
                                  <a:solidFill>
                                    <a:srgbClr val="000000"/>
                                  </a:solidFill>
                                  <a:latin typeface="Cambria Math" charset="0"/>
                                  <a:ea typeface="Times New Roman" charset="0"/>
                                  <a:cs typeface="Times New Roman" charset="0"/>
                                </a:rPr>
                                <m:t>2</m:t>
                              </m:r>
                            </m:sub>
                          </m:sSub>
                          <m:r>
                            <a:rPr lang="en-US" altLang="zh-CN" sz="2400" i="1" dirty="0">
                              <a:latin typeface="Cambria Math" charset="0"/>
                              <a:ea typeface="Times New Roman" charset="0"/>
                              <a:cs typeface="Times New Roman" charset="0"/>
                            </a:rPr>
                            <m:t>(</m:t>
                          </m:r>
                          <m:r>
                            <a:rPr lang="en-US" altLang="zh-CN" sz="2400" i="1" dirty="0">
                              <a:latin typeface="Cambria Math" charset="0"/>
                              <a:ea typeface="Times New Roman" charset="0"/>
                              <a:cs typeface="Times New Roman" charset="0"/>
                            </a:rPr>
                            <m:t>𝑑</m:t>
                          </m:r>
                          <m:r>
                            <a:rPr lang="en-US" altLang="zh-CN" sz="2400" i="1" dirty="0">
                              <a:latin typeface="Cambria Math" charset="0"/>
                              <a:ea typeface="Times New Roman" charset="0"/>
                              <a:cs typeface="Times New Roman" charset="0"/>
                            </a:rPr>
                            <m:t>)</m:t>
                          </m:r>
                        </m:den>
                      </m:f>
                      <m:r>
                        <a:rPr lang="en-US" altLang="zh-CN" sz="2400" i="1">
                          <a:solidFill>
                            <a:srgbClr val="000000"/>
                          </a:solidFill>
                          <a:latin typeface="Cambria Math" charset="0"/>
                          <a:ea typeface="Cambria Math" charset="0"/>
                          <a:cs typeface="Cambria Math" charset="0"/>
                        </a:rPr>
                        <m:t>≈0.29±0.14</m:t>
                      </m:r>
                    </m:oMath>
                  </m:oMathPara>
                </a14:m>
                <a:endParaRPr lang="zh-CN" altLang="en-US" sz="2400" dirty="0" smtClean="0">
                  <a:solidFill>
                    <a:srgbClr val="000000"/>
                  </a:solidFill>
                  <a:latin typeface="Times New Roman" charset="0"/>
                  <a:ea typeface="Cambria Math" charset="0"/>
                  <a:cs typeface="Cambria Math" charset="0"/>
                </a:endParaRPr>
              </a:p>
              <a:p>
                <a:pPr lvl="0">
                  <a:defRPr/>
                </a:pPr>
                <a:r>
                  <a:rPr lang="en-US" altLang="zh-CN" sz="2400" dirty="0" smtClean="0">
                    <a:solidFill>
                      <a:srgbClr val="000000"/>
                    </a:solidFill>
                    <a:latin typeface="Times New Roman" charset="0"/>
                    <a:ea typeface="Times New Roman" charset="0"/>
                    <a:cs typeface="Times New Roman" charset="0"/>
                  </a:rPr>
                  <a:t>with</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a</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straight</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line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fit, which might represent the </a:t>
                </a:r>
                <a:r>
                  <a:rPr lang="en-US" altLang="zh-CN" sz="2400" dirty="0" err="1" smtClean="0">
                    <a:solidFill>
                      <a:srgbClr val="000000"/>
                    </a:solidFill>
                    <a:latin typeface="Times New Roman" charset="0"/>
                    <a:ea typeface="Times New Roman" charset="0"/>
                    <a:cs typeface="Times New Roman" charset="0"/>
                  </a:rPr>
                  <a:t>iso</a:t>
                </a:r>
                <a:r>
                  <a:rPr lang="en-US" altLang="zh-CN" sz="2400" dirty="0" smtClean="0">
                    <a:solidFill>
                      <a:srgbClr val="000000"/>
                    </a:solidFill>
                    <a:latin typeface="Times New Roman" charset="0"/>
                    <a:ea typeface="Times New Roman" charset="0"/>
                    <a:cs typeface="Times New Roman" charset="0"/>
                  </a:rPr>
                  <a:t>-spin effect is not negligible in heavy-ion collision or particle and antiparticle have different freeze-out volume.</a:t>
                </a:r>
                <a:endParaRPr lang="zh-CN" altLang="en-US" sz="2400" dirty="0">
                  <a:solidFill>
                    <a:srgbClr val="000000"/>
                  </a:solidFill>
                  <a:latin typeface="Times New Roman" charset="0"/>
                  <a:ea typeface="Times New Roman" charset="0"/>
                  <a:cs typeface="Times New Roman" charset="0"/>
                </a:endParaRPr>
              </a:p>
              <a:p>
                <a:pPr lvl="0">
                  <a:defRPr/>
                </a:pPr>
                <a:endParaRPr lang="en-US" altLang="zh-CN" sz="2400" dirty="0">
                  <a:solidFill>
                    <a:srgbClr val="000000"/>
                  </a:solidFill>
                  <a:latin typeface="Times New Roman" charset="0"/>
                  <a:ea typeface="Times New Roman" charset="0"/>
                  <a:cs typeface="Times New Roman" charset="0"/>
                </a:endParaRPr>
              </a:p>
            </p:txBody>
          </p:sp>
        </mc:Choice>
        <mc:Fallback xmlns="">
          <p:sp>
            <p:nvSpPr>
              <p:cNvPr id="102" name="文本框 101"/>
              <p:cNvSpPr txBox="1">
                <a:spLocks noRot="1" noChangeAspect="1" noMove="1" noResize="1" noEditPoints="1" noAdjustHandles="1" noChangeArrowheads="1" noChangeShapeType="1" noTextEdit="1"/>
              </p:cNvSpPr>
              <p:nvPr/>
            </p:nvSpPr>
            <p:spPr>
              <a:xfrm>
                <a:off x="22398391" y="28737844"/>
                <a:ext cx="6078233" cy="5433860"/>
              </a:xfrm>
              <a:prstGeom prst="rect">
                <a:avLst/>
              </a:prstGeom>
              <a:blipFill rotWithShape="0">
                <a:blip r:embed="rId35"/>
                <a:stretch>
                  <a:fillRect l="-1505" t="-897" r="-16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p:cNvSpPr txBox="1"/>
              <p:nvPr/>
            </p:nvSpPr>
            <p:spPr>
              <a:xfrm>
                <a:off x="15529848" y="13213795"/>
                <a:ext cx="7172833" cy="2369431"/>
              </a:xfrm>
              <a:prstGeom prst="rect">
                <a:avLst/>
              </a:prstGeom>
              <a:noFill/>
            </p:spPr>
            <p:txBody>
              <a:bodyPr wrap="square" rtlCol="0">
                <a:spAutoFit/>
              </a:bodyPr>
              <a:lstStyle/>
              <a:p>
                <a:pPr marL="342900" lvl="0" indent="-342900">
                  <a:lnSpc>
                    <a:spcPct val="120000"/>
                  </a:lnSpc>
                  <a:buFont typeface="Wingdings" charset="2"/>
                  <a:buChar char="Ø"/>
                  <a:defRPr/>
                </a:pPr>
                <a:r>
                  <a:rPr lang="en-US" altLang="zh-CN" sz="2400" dirty="0" smtClean="0">
                    <a:latin typeface="Times New Roman" charset="0"/>
                    <a:ea typeface="Times New Roman" charset="0"/>
                    <a:cs typeface="Times New Roman" charset="0"/>
                  </a:rPr>
                  <a:t>Secondary</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particle</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contamination</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from</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beam</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pipe.</a:t>
                </a:r>
                <a:endParaRPr lang="zh-CN" altLang="en-US" sz="2400" dirty="0" smtClean="0">
                  <a:latin typeface="Times New Roman" charset="0"/>
                  <a:ea typeface="Times New Roman" charset="0"/>
                  <a:cs typeface="Times New Roman" charset="0"/>
                </a:endParaRPr>
              </a:p>
              <a:p>
                <a:pPr lvl="0">
                  <a:lnSpc>
                    <a:spcPct val="120000"/>
                  </a:lnSpc>
                  <a:defRPr/>
                </a:pPr>
                <a:r>
                  <a:rPr lang="en-US" altLang="zh-CN" sz="2400" dirty="0" smtClean="0">
                    <a:latin typeface="Times New Roman" charset="0"/>
                    <a:ea typeface="Times New Roman" charset="0"/>
                    <a:cs typeface="Times New Roman" charset="0"/>
                  </a:rPr>
                  <a:t>This</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effect</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will</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be</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vanished</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at</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high</a:t>
                </a:r>
                <a:r>
                  <a:rPr lang="zh-CN" altLang="en-US" sz="2400" dirty="0" smtClean="0">
                    <a:latin typeface="Times New Roman" charset="0"/>
                    <a:ea typeface="Times New Roman" charset="0"/>
                    <a:cs typeface="Times New Roman" charset="0"/>
                  </a:rPr>
                  <a:t> </a:t>
                </a:r>
                <a14:m>
                  <m:oMath xmlns:m="http://schemas.openxmlformats.org/officeDocument/2006/math">
                    <m:sSub>
                      <m:sSubPr>
                        <m:ctrlPr>
                          <a:rPr lang="en-US" altLang="zh-CN" sz="2400" i="1">
                            <a:latin typeface="Cambria Math" charset="0"/>
                            <a:ea typeface="Times New Roman" charset="0"/>
                            <a:cs typeface="Times New Roman" charset="0"/>
                          </a:rPr>
                        </m:ctrlPr>
                      </m:sSubPr>
                      <m:e>
                        <m:r>
                          <a:rPr lang="en-US" altLang="zh-CN" sz="2400" i="1">
                            <a:latin typeface="Cambria Math" charset="0"/>
                            <a:ea typeface="Times New Roman" charset="0"/>
                            <a:cs typeface="Times New Roman" charset="0"/>
                          </a:rPr>
                          <m:t>𝑝</m:t>
                        </m:r>
                      </m:e>
                      <m:sub>
                        <m:r>
                          <a:rPr lang="en-US" altLang="zh-CN" sz="2400" i="1">
                            <a:latin typeface="Cambria Math" charset="0"/>
                            <a:ea typeface="Times New Roman" charset="0"/>
                            <a:cs typeface="Times New Roman" charset="0"/>
                          </a:rPr>
                          <m:t>𝑇</m:t>
                        </m:r>
                      </m:sub>
                    </m:sSub>
                  </m:oMath>
                </a14:m>
                <a:r>
                  <a:rPr lang="en-US" altLang="zh-CN" sz="2400" dirty="0" smtClean="0">
                    <a:latin typeface="Times New Roman" charset="0"/>
                    <a:ea typeface="Times New Roman" charset="0"/>
                    <a:cs typeface="Times New Roman" charset="0"/>
                  </a:rPr>
                  <a:t>.</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It</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is</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assumed</a:t>
                </a:r>
                <a:r>
                  <a:rPr lang="zh-CN" altLang="en-US" sz="2400" dirty="0" smtClean="0">
                    <a:latin typeface="Times New Roman" charset="0"/>
                    <a:ea typeface="Times New Roman" charset="0"/>
                    <a:cs typeface="Times New Roman" charset="0"/>
                  </a:rPr>
                  <a:t> </a:t>
                </a:r>
                <a14:m>
                  <m:oMath xmlns:m="http://schemas.openxmlformats.org/officeDocument/2006/math">
                    <m:r>
                      <a:rPr lang="en-US" altLang="zh-CN" sz="2400" i="1">
                        <a:solidFill>
                          <a:srgbClr val="000000"/>
                        </a:solidFill>
                        <a:latin typeface="Cambria Math" charset="0"/>
                        <a:ea typeface="Times New Roman" charset="0"/>
                        <a:cs typeface="Times New Roman" charset="0"/>
                      </a:rPr>
                      <m:t>𝑑</m:t>
                    </m:r>
                  </m:oMath>
                </a14:m>
                <a:r>
                  <a:rPr lang="en-US" altLang="zh-CN" sz="2400" dirty="0">
                    <a:solidFill>
                      <a:srgbClr val="000000"/>
                    </a:solidFill>
                    <a:latin typeface="Times New Roman" charset="0"/>
                    <a:ea typeface="Times New Roman" charset="0"/>
                    <a:cs typeface="Times New Roman" charset="0"/>
                  </a:rPr>
                  <a:t> and</a:t>
                </a:r>
                <a:r>
                  <a:rPr lang="zh-CN" altLang="en-US" sz="2400" dirty="0">
                    <a:solidFill>
                      <a:srgbClr val="000000"/>
                    </a:solidFill>
                    <a:latin typeface="Times New Roman" charset="0"/>
                    <a:ea typeface="Times New Roman" charset="0"/>
                    <a:cs typeface="Times New Roman" charset="0"/>
                  </a:rPr>
                  <a:t> </a:t>
                </a:r>
                <a14:m>
                  <m:oMath xmlns:m="http://schemas.openxmlformats.org/officeDocument/2006/math">
                    <m:bar>
                      <m:barPr>
                        <m:pos m:val="top"/>
                        <m:ctrlPr>
                          <a:rPr lang="en-US" altLang="zh-CN" sz="2400" i="1">
                            <a:solidFill>
                              <a:srgbClr val="000000"/>
                            </a:solidFill>
                            <a:latin typeface="Cambria Math" charset="0"/>
                            <a:ea typeface="Times New Roman" charset="0"/>
                            <a:cs typeface="Times New Roman" charset="0"/>
                          </a:rPr>
                        </m:ctrlPr>
                      </m:barPr>
                      <m:e>
                        <m:r>
                          <a:rPr lang="en-US" altLang="zh-CN" sz="2400" i="1">
                            <a:solidFill>
                              <a:srgbClr val="000000"/>
                            </a:solidFill>
                            <a:latin typeface="Cambria Math" charset="0"/>
                            <a:ea typeface="Times New Roman" charset="0"/>
                            <a:cs typeface="Times New Roman" charset="0"/>
                          </a:rPr>
                          <m:t>𝑑</m:t>
                        </m:r>
                      </m:e>
                    </m:bar>
                  </m:oMath>
                </a14:m>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have</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similar</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DCA</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distribution.</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The</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contamination</a:t>
                </a:r>
                <a:r>
                  <a:rPr lang="zh-CN" altLang="en-US" sz="2400" dirty="0" smtClean="0">
                    <a:latin typeface="Times New Roman" charset="0"/>
                    <a:ea typeface="Times New Roman" charset="0"/>
                    <a:cs typeface="Times New Roman" charset="0"/>
                  </a:rPr>
                  <a:t> </a:t>
                </a:r>
                <a:r>
                  <a:rPr lang="en-US" altLang="zh-CN" sz="2400" dirty="0" smtClean="0">
                    <a:latin typeface="Times New Roman" charset="0"/>
                    <a:ea typeface="Times New Roman" charset="0"/>
                    <a:cs typeface="Times New Roman" charset="0"/>
                  </a:rPr>
                  <a:t>for</a:t>
                </a:r>
                <a:r>
                  <a:rPr lang="zh-CN" altLang="en-US" sz="2400" dirty="0" smtClean="0">
                    <a:latin typeface="Times New Roman" charset="0"/>
                    <a:ea typeface="Times New Roman" charset="0"/>
                    <a:cs typeface="Times New Roman" charset="0"/>
                  </a:rPr>
                  <a:t> </a:t>
                </a:r>
                <a14:m>
                  <m:oMath xmlns:m="http://schemas.openxmlformats.org/officeDocument/2006/math">
                    <m:r>
                      <a:rPr lang="en-US" altLang="zh-CN" sz="2400" i="1">
                        <a:solidFill>
                          <a:srgbClr val="000000"/>
                        </a:solidFill>
                        <a:latin typeface="Cambria Math" charset="0"/>
                        <a:ea typeface="Times New Roman" charset="0"/>
                        <a:cs typeface="Times New Roman" charset="0"/>
                      </a:rPr>
                      <m:t>𝑑</m:t>
                    </m:r>
                  </m:oMath>
                </a14:m>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can</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be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extracted</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from</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the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difference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of</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these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two</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distributions. </a:t>
                </a:r>
                <a:endParaRPr lang="en-US" altLang="zh-CN" sz="2400" dirty="0">
                  <a:latin typeface="Times New Roman" charset="0"/>
                  <a:ea typeface="Times New Roman" charset="0"/>
                  <a:cs typeface="Times New Roman" charset="0"/>
                </a:endParaRPr>
              </a:p>
            </p:txBody>
          </p:sp>
        </mc:Choice>
        <mc:Fallback xmlns="">
          <p:sp>
            <p:nvSpPr>
              <p:cNvPr id="29" name="文本框 28"/>
              <p:cNvSpPr txBox="1">
                <a:spLocks noRot="1" noChangeAspect="1" noMove="1" noResize="1" noEditPoints="1" noAdjustHandles="1" noChangeArrowheads="1" noChangeShapeType="1" noTextEdit="1"/>
              </p:cNvSpPr>
              <p:nvPr/>
            </p:nvSpPr>
            <p:spPr>
              <a:xfrm>
                <a:off x="15529848" y="13213795"/>
                <a:ext cx="7172833" cy="2369431"/>
              </a:xfrm>
              <a:prstGeom prst="rect">
                <a:avLst/>
              </a:prstGeom>
              <a:blipFill rotWithShape="0">
                <a:blip r:embed="rId38"/>
                <a:stretch>
                  <a:fillRect l="-1361" t="-515" b="-3608"/>
                </a:stretch>
              </a:blipFill>
            </p:spPr>
            <p:txBody>
              <a:bodyPr/>
              <a:lstStyle/>
              <a:p>
                <a:r>
                  <a:rPr lang="zh-CN" altLang="en-US">
                    <a:noFill/>
                  </a:rPr>
                  <a:t> </a:t>
                </a:r>
              </a:p>
            </p:txBody>
          </p:sp>
        </mc:Fallback>
      </mc:AlternateContent>
      <p:sp>
        <p:nvSpPr>
          <p:cNvPr id="110" name="Text Box 7"/>
          <p:cNvSpPr txBox="1">
            <a:spLocks noChangeArrowheads="1"/>
          </p:cNvSpPr>
          <p:nvPr/>
        </p:nvSpPr>
        <p:spPr bwMode="auto">
          <a:xfrm>
            <a:off x="16412977" y="34165382"/>
            <a:ext cx="12760906" cy="6131245"/>
          </a:xfrm>
          <a:prstGeom prst="rect">
            <a:avLst/>
          </a:prstGeom>
          <a:pattFill prst="pct5">
            <a:fgClr>
              <a:srgbClr val="EAEAEA"/>
            </a:fgClr>
            <a:bgClr>
              <a:schemeClr val="bg1"/>
            </a:bgClr>
          </a:pattFill>
          <a:ln w="38100">
            <a:solidFill>
              <a:schemeClr val="tx1"/>
            </a:solidFill>
            <a:miter lim="800000"/>
            <a:headEnd/>
            <a:tailEnd/>
          </a:ln>
          <a:effectLst/>
        </p:spPr>
        <p:txBody>
          <a:bodyPr lIns="80903" tIns="40452" rIns="80903" bIns="40452" anchor="t"/>
          <a:lstStyle>
            <a:lvl1pPr defTabSz="728663" eaLnBrk="0" hangingPunct="0">
              <a:defRPr sz="7400">
                <a:solidFill>
                  <a:schemeClr val="tx1"/>
                </a:solidFill>
                <a:latin typeface="Arial" charset="0"/>
                <a:ea typeface="宋体" charset="0"/>
                <a:cs typeface="宋体" charset="0"/>
              </a:defRPr>
            </a:lvl1pPr>
            <a:lvl2pPr marL="37931725" indent="-37474525" defTabSz="728663" eaLnBrk="0" hangingPunct="0">
              <a:defRPr sz="7400">
                <a:solidFill>
                  <a:schemeClr val="tx1"/>
                </a:solidFill>
                <a:latin typeface="Arial" charset="0"/>
                <a:ea typeface="宋体" charset="0"/>
                <a:cs typeface="宋体" charset="0"/>
              </a:defRPr>
            </a:lvl2pPr>
            <a:lvl3pPr eaLnBrk="0" hangingPunct="0">
              <a:defRPr sz="7400">
                <a:solidFill>
                  <a:schemeClr val="tx1"/>
                </a:solidFill>
                <a:latin typeface="Arial" charset="0"/>
                <a:ea typeface="宋体" charset="0"/>
                <a:cs typeface="宋体" charset="0"/>
              </a:defRPr>
            </a:lvl3pPr>
            <a:lvl4pPr eaLnBrk="0" hangingPunct="0">
              <a:defRPr sz="7400">
                <a:solidFill>
                  <a:schemeClr val="tx1"/>
                </a:solidFill>
                <a:latin typeface="Arial" charset="0"/>
                <a:ea typeface="宋体" charset="0"/>
                <a:cs typeface="宋体" charset="0"/>
              </a:defRPr>
            </a:lvl4pPr>
            <a:lvl5pPr eaLnBrk="0" hangingPunct="0">
              <a:defRPr sz="7400">
                <a:solidFill>
                  <a:schemeClr val="tx1"/>
                </a:solidFill>
                <a:latin typeface="Arial" charset="0"/>
                <a:ea typeface="宋体" charset="0"/>
                <a:cs typeface="宋体" charset="0"/>
              </a:defRPr>
            </a:lvl5pPr>
            <a:lvl6pPr marL="457200" eaLnBrk="0" fontAlgn="base" hangingPunct="0">
              <a:spcBef>
                <a:spcPct val="0"/>
              </a:spcBef>
              <a:spcAft>
                <a:spcPct val="0"/>
              </a:spcAft>
              <a:defRPr sz="7400">
                <a:solidFill>
                  <a:schemeClr val="tx1"/>
                </a:solidFill>
                <a:latin typeface="Arial" charset="0"/>
                <a:ea typeface="宋体" charset="0"/>
                <a:cs typeface="宋体" charset="0"/>
              </a:defRPr>
            </a:lvl6pPr>
            <a:lvl7pPr marL="914400" eaLnBrk="0" fontAlgn="base" hangingPunct="0">
              <a:spcBef>
                <a:spcPct val="0"/>
              </a:spcBef>
              <a:spcAft>
                <a:spcPct val="0"/>
              </a:spcAft>
              <a:defRPr sz="7400">
                <a:solidFill>
                  <a:schemeClr val="tx1"/>
                </a:solidFill>
                <a:latin typeface="Arial" charset="0"/>
                <a:ea typeface="宋体" charset="0"/>
                <a:cs typeface="宋体" charset="0"/>
              </a:defRPr>
            </a:lvl7pPr>
            <a:lvl8pPr marL="1371600" eaLnBrk="0" fontAlgn="base" hangingPunct="0">
              <a:spcBef>
                <a:spcPct val="0"/>
              </a:spcBef>
              <a:spcAft>
                <a:spcPct val="0"/>
              </a:spcAft>
              <a:defRPr sz="7400">
                <a:solidFill>
                  <a:schemeClr val="tx1"/>
                </a:solidFill>
                <a:latin typeface="Arial" charset="0"/>
                <a:ea typeface="宋体" charset="0"/>
                <a:cs typeface="宋体" charset="0"/>
              </a:defRPr>
            </a:lvl8pPr>
            <a:lvl9pPr marL="1828800" eaLnBrk="0" fontAlgn="base" hangingPunct="0">
              <a:spcBef>
                <a:spcPct val="0"/>
              </a:spcBef>
              <a:spcAft>
                <a:spcPct val="0"/>
              </a:spcAft>
              <a:defRPr sz="7400">
                <a:solidFill>
                  <a:schemeClr val="tx1"/>
                </a:solidFill>
                <a:latin typeface="Arial" charset="0"/>
                <a:ea typeface="宋体" charset="0"/>
                <a:cs typeface="宋体" charset="0"/>
              </a:defRPr>
            </a:lvl9pPr>
          </a:lstStyle>
          <a:p>
            <a:pPr eaLnBrk="1" hangingPunct="1">
              <a:spcBef>
                <a:spcPct val="50000"/>
              </a:spcBef>
              <a:spcAft>
                <a:spcPct val="30000"/>
              </a:spcAft>
              <a:defRPr/>
            </a:pPr>
            <a:r>
              <a:rPr lang="en-US" altLang="zh-CN" sz="3600" b="1" i="1" u="sng" dirty="0" smtClean="0">
                <a:effectLst>
                  <a:outerShdw blurRad="38100" dist="38100" dir="2700000" algn="tl">
                    <a:srgbClr val="FFFFFF"/>
                  </a:outerShdw>
                </a:effectLst>
                <a:latin typeface="Times New Roman" charset="0"/>
                <a:ea typeface="Times New Roman" charset="0"/>
                <a:cs typeface="Times New Roman" charset="0"/>
              </a:rPr>
              <a:t>Summary</a:t>
            </a:r>
            <a:endParaRPr lang="zh-CN" altLang="en-US" sz="3600" b="1" i="1" u="sng" dirty="0" smtClean="0">
              <a:effectLst>
                <a:outerShdw blurRad="38100" dist="38100" dir="2700000" algn="tl">
                  <a:srgbClr val="FFFFFF"/>
                </a:outerShdw>
              </a:effectLst>
              <a:latin typeface="Times New Roman" charset="0"/>
              <a:ea typeface="Times New Roman" charset="0"/>
              <a:cs typeface="Times New Roman" charset="0"/>
            </a:endParaRPr>
          </a:p>
          <a:p>
            <a:pPr eaLnBrk="1" hangingPunct="1">
              <a:spcBef>
                <a:spcPct val="50000"/>
              </a:spcBef>
              <a:spcAft>
                <a:spcPct val="30000"/>
              </a:spcAft>
              <a:defRPr/>
            </a:pPr>
            <a:endParaRPr lang="en-US" altLang="zh-CN" sz="3600" b="1" i="1" u="sng" dirty="0" smtClean="0">
              <a:effectLst>
                <a:outerShdw blurRad="38100" dist="38100" dir="2700000" algn="tl">
                  <a:srgbClr val="FFFFFF"/>
                </a:outerShdw>
              </a:effectLst>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111" name="文本框 110"/>
              <p:cNvSpPr txBox="1"/>
              <p:nvPr/>
            </p:nvSpPr>
            <p:spPr>
              <a:xfrm>
                <a:off x="16411690" y="34771178"/>
                <a:ext cx="12552317" cy="5186356"/>
              </a:xfrm>
              <a:prstGeom prst="rect">
                <a:avLst/>
              </a:prstGeom>
              <a:noFill/>
            </p:spPr>
            <p:txBody>
              <a:bodyPr wrap="square" rtlCol="0">
                <a:spAutoFit/>
              </a:bodyPr>
              <a:lstStyle/>
              <a:p>
                <a:pPr marL="342900" indent="-342900">
                  <a:lnSpc>
                    <a:spcPct val="120000"/>
                  </a:lnSpc>
                  <a:buFont typeface="Wingdings" charset="2"/>
                  <a:buChar char="Ø"/>
                  <a:defRPr/>
                </a:pPr>
                <a:r>
                  <a:rPr lang="en-US" altLang="zh-CN" sz="2400" dirty="0" smtClean="0">
                    <a:solidFill>
                      <a:srgbClr val="000000"/>
                    </a:solidFill>
                    <a:latin typeface="Times New Roman" charset="0"/>
                    <a:ea typeface="Times New Roman" charset="0"/>
                    <a:cs typeface="Times New Roman" charset="0"/>
                  </a:rPr>
                  <a:t>We report STAR new results on </a:t>
                </a:r>
                <a14:m>
                  <m:oMath xmlns:m="http://schemas.openxmlformats.org/officeDocument/2006/math">
                    <m:r>
                      <a:rPr lang="en-US" altLang="zh-CN" sz="2400" i="1">
                        <a:solidFill>
                          <a:srgbClr val="000000"/>
                        </a:solidFill>
                        <a:latin typeface="Cambria Math" charset="0"/>
                        <a:ea typeface="Times New Roman" charset="0"/>
                        <a:cs typeface="Times New Roman" charset="0"/>
                      </a:rPr>
                      <m:t>𝑑</m:t>
                    </m:r>
                  </m:oMath>
                </a14:m>
                <a:r>
                  <a:rPr lang="en-US" altLang="zh-CN" sz="2400" dirty="0">
                    <a:solidFill>
                      <a:srgbClr val="000000"/>
                    </a:solidFill>
                    <a:latin typeface="Times New Roman" charset="0"/>
                    <a:ea typeface="Times New Roman" charset="0"/>
                    <a:cs typeface="Times New Roman" charset="0"/>
                  </a:rPr>
                  <a:t> and</a:t>
                </a:r>
                <a:r>
                  <a:rPr lang="zh-CN" altLang="en-US" sz="2400" dirty="0">
                    <a:solidFill>
                      <a:srgbClr val="000000"/>
                    </a:solidFill>
                    <a:latin typeface="Times New Roman" charset="0"/>
                    <a:ea typeface="Times New Roman" charset="0"/>
                    <a:cs typeface="Times New Roman" charset="0"/>
                  </a:rPr>
                  <a:t> </a:t>
                </a:r>
                <a14:m>
                  <m:oMath xmlns:m="http://schemas.openxmlformats.org/officeDocument/2006/math">
                    <m:bar>
                      <m:barPr>
                        <m:pos m:val="top"/>
                        <m:ctrlPr>
                          <a:rPr lang="en-US" altLang="zh-CN" sz="2400" i="1">
                            <a:solidFill>
                              <a:srgbClr val="000000"/>
                            </a:solidFill>
                            <a:latin typeface="Cambria Math" charset="0"/>
                            <a:ea typeface="Times New Roman" charset="0"/>
                            <a:cs typeface="Times New Roman" charset="0"/>
                          </a:rPr>
                        </m:ctrlPr>
                      </m:barPr>
                      <m:e>
                        <m:r>
                          <a:rPr lang="en-US" altLang="zh-CN" sz="2400" i="1">
                            <a:solidFill>
                              <a:srgbClr val="000000"/>
                            </a:solidFill>
                            <a:latin typeface="Cambria Math" charset="0"/>
                            <a:ea typeface="Times New Roman" charset="0"/>
                            <a:cs typeface="Times New Roman" charset="0"/>
                          </a:rPr>
                          <m:t>𝑑</m:t>
                        </m:r>
                      </m:e>
                    </m:bar>
                  </m:oMath>
                </a14:m>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productions </a:t>
                </a:r>
                <a:r>
                  <a:rPr lang="en-US" altLang="zh-CN" sz="2400" dirty="0">
                    <a:solidFill>
                      <a:srgbClr val="000000"/>
                    </a:solidFill>
                    <a:latin typeface="Times New Roman" charset="0"/>
                    <a:ea typeface="Times New Roman" charset="0"/>
                    <a:cs typeface="Times New Roman" charset="0"/>
                  </a:rPr>
                  <a:t>in </a:t>
                </a:r>
                <a:r>
                  <a:rPr lang="en-US" altLang="zh-CN" sz="2400" dirty="0" smtClean="0">
                    <a:solidFill>
                      <a:srgbClr val="000000"/>
                    </a:solidFill>
                    <a:latin typeface="Times New Roman" charset="0"/>
                    <a:ea typeface="Times New Roman" charset="0"/>
                    <a:cs typeface="Times New Roman" charset="0"/>
                  </a:rPr>
                  <a:t>Au</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Au </a:t>
                </a:r>
                <a:r>
                  <a:rPr lang="en-US" altLang="zh-CN" sz="2400" dirty="0">
                    <a:solidFill>
                      <a:srgbClr val="000000"/>
                    </a:solidFill>
                    <a:latin typeface="Times New Roman" charset="0"/>
                    <a:ea typeface="Times New Roman" charset="0"/>
                    <a:cs typeface="Times New Roman" charset="0"/>
                  </a:rPr>
                  <a:t>collisions at </a:t>
                </a:r>
                <a14:m>
                  <m:oMath xmlns:m="http://schemas.openxmlformats.org/officeDocument/2006/math">
                    <m:rad>
                      <m:radPr>
                        <m:degHide m:val="on"/>
                        <m:ctrlPr>
                          <a:rPr lang="en-US" altLang="zh-CN" sz="2400" i="1">
                            <a:latin typeface="Cambria Math" charset="0"/>
                            <a:ea typeface="Times New Roman" charset="0"/>
                            <a:cs typeface="Times New Roman" charset="0"/>
                          </a:rPr>
                        </m:ctrlPr>
                      </m:radPr>
                      <m:deg/>
                      <m:e>
                        <m:sSub>
                          <m:sSubPr>
                            <m:ctrlPr>
                              <a:rPr lang="en-US" altLang="zh-CN" sz="2400" i="1">
                                <a:latin typeface="Cambria Math" charset="0"/>
                                <a:ea typeface="Times New Roman" charset="0"/>
                                <a:cs typeface="Times New Roman" charset="0"/>
                              </a:rPr>
                            </m:ctrlPr>
                          </m:sSubPr>
                          <m:e>
                            <m:r>
                              <a:rPr lang="en-US" altLang="zh-CN" sz="2400" i="1">
                                <a:latin typeface="Cambria Math" charset="0"/>
                                <a:ea typeface="Times New Roman" charset="0"/>
                                <a:cs typeface="Times New Roman" charset="0"/>
                              </a:rPr>
                              <m:t>𝑠</m:t>
                            </m:r>
                          </m:e>
                          <m:sub>
                            <m:r>
                              <a:rPr lang="en-US" altLang="zh-CN" sz="2400" i="1">
                                <a:latin typeface="Cambria Math" charset="0"/>
                                <a:ea typeface="Times New Roman" charset="0"/>
                                <a:cs typeface="Times New Roman" charset="0"/>
                              </a:rPr>
                              <m:t>𝑁𝑁</m:t>
                            </m:r>
                          </m:sub>
                        </m:sSub>
                      </m:e>
                    </m:rad>
                  </m:oMath>
                </a14:m>
                <a:r>
                  <a:rPr lang="zh-CN" altLang="en-US" sz="2400" dirty="0">
                    <a:latin typeface="Times New Roman" charset="0"/>
                    <a:ea typeface="Times New Roman" charset="0"/>
                    <a:cs typeface="Times New Roman" charset="0"/>
                  </a:rPr>
                  <a:t> </a:t>
                </a:r>
                <a:r>
                  <a:rPr lang="en-US" altLang="zh-CN" sz="2400" dirty="0">
                    <a:latin typeface="Times New Roman" charset="0"/>
                    <a:ea typeface="Times New Roman" charset="0"/>
                    <a:cs typeface="Times New Roman" charset="0"/>
                  </a:rPr>
                  <a:t>=</a:t>
                </a:r>
                <a:r>
                  <a:rPr lang="zh-CN" altLang="en-US" sz="2400" dirty="0">
                    <a:latin typeface="Times New Roman" charset="0"/>
                    <a:ea typeface="Times New Roman" charset="0"/>
                    <a:cs typeface="Times New Roman" charset="0"/>
                  </a:rPr>
                  <a:t> </a:t>
                </a:r>
                <a:r>
                  <a:rPr lang="en-US" altLang="zh-CN" sz="2400" dirty="0">
                    <a:latin typeface="Times New Roman" charset="0"/>
                    <a:ea typeface="Times New Roman" charset="0"/>
                    <a:cs typeface="Times New Roman" charset="0"/>
                  </a:rPr>
                  <a:t> 7.7, 11.5, 14.5, 19.6, 27, 39</a:t>
                </a:r>
                <a:r>
                  <a:rPr lang="en-US" altLang="zh-CN" sz="2400" dirty="0" smtClean="0">
                    <a:latin typeface="Times New Roman" charset="0"/>
                    <a:ea typeface="Times New Roman" charset="0"/>
                    <a:cs typeface="Times New Roman" charset="0"/>
                  </a:rPr>
                  <a:t>, </a:t>
                </a:r>
                <a:r>
                  <a:rPr lang="en-US" altLang="zh-CN" sz="2400" dirty="0">
                    <a:latin typeface="Times New Roman" charset="0"/>
                    <a:ea typeface="Times New Roman" charset="0"/>
                    <a:cs typeface="Times New Roman" charset="0"/>
                  </a:rPr>
                  <a:t>and 200 </a:t>
                </a:r>
                <a:r>
                  <a:rPr lang="en-US" altLang="zh-CN" sz="2400" dirty="0" err="1" smtClean="0">
                    <a:latin typeface="Times New Roman" charset="0"/>
                    <a:ea typeface="Times New Roman" charset="0"/>
                    <a:cs typeface="Times New Roman" charset="0"/>
                  </a:rPr>
                  <a:t>GeV</a:t>
                </a:r>
                <a:r>
                  <a:rPr lang="en-US" altLang="zh-CN" sz="2400" dirty="0" smtClean="0">
                    <a:solidFill>
                      <a:srgbClr val="000000"/>
                    </a:solidFill>
                    <a:latin typeface="Times New Roman" charset="0"/>
                    <a:ea typeface="Times New Roman" charset="0"/>
                    <a:cs typeface="Times New Roman" charset="0"/>
                  </a:rPr>
                  <a:t>. </a:t>
                </a:r>
                <a:endParaRPr lang="zh-CN" altLang="en-US" sz="2400" dirty="0" smtClean="0">
                  <a:solidFill>
                    <a:srgbClr val="000000"/>
                  </a:solidFill>
                  <a:latin typeface="Times New Roman" charset="0"/>
                  <a:ea typeface="Times New Roman" charset="0"/>
                  <a:cs typeface="Times New Roman" charset="0"/>
                </a:endParaRPr>
              </a:p>
              <a:p>
                <a:pPr marL="342900" indent="-342900">
                  <a:lnSpc>
                    <a:spcPct val="120000"/>
                  </a:lnSpc>
                  <a:buFont typeface="Wingdings" charset="2"/>
                  <a:buChar char="Ø"/>
                  <a:defRPr/>
                </a:pPr>
                <a:r>
                  <a:rPr lang="en-US" altLang="zh-CN" sz="2400" dirty="0" smtClean="0">
                    <a:solidFill>
                      <a:srgbClr val="000000"/>
                    </a:solidFill>
                    <a:latin typeface="Times New Roman" charset="0"/>
                    <a:ea typeface="Times New Roman" charset="0"/>
                    <a:cs typeface="Times New Roman" charset="0"/>
                  </a:rPr>
                  <a:t>Both </a:t>
                </a:r>
                <a:r>
                  <a:rPr lang="en-US" altLang="zh-CN" sz="2400" dirty="0">
                    <a:solidFill>
                      <a:srgbClr val="000000"/>
                    </a:solidFill>
                    <a:latin typeface="Times New Roman" charset="0"/>
                    <a:ea typeface="Times New Roman" charset="0"/>
                    <a:cs typeface="Times New Roman" charset="0"/>
                  </a:rPr>
                  <a:t>the </a:t>
                </a:r>
                <a:r>
                  <a:rPr lang="en-US" altLang="zh-CN" sz="2400" i="1" dirty="0" err="1">
                    <a:solidFill>
                      <a:srgbClr val="000000"/>
                    </a:solidFill>
                    <a:latin typeface="Times New Roman" charset="0"/>
                    <a:ea typeface="Times New Roman" charset="0"/>
                    <a:cs typeface="Times New Roman" charset="0"/>
                  </a:rPr>
                  <a:t>N</a:t>
                </a:r>
                <a:r>
                  <a:rPr lang="en-US" altLang="zh-CN" sz="2400" baseline="-25000" dirty="0" err="1">
                    <a:solidFill>
                      <a:srgbClr val="000000"/>
                    </a:solidFill>
                    <a:latin typeface="Times New Roman" charset="0"/>
                    <a:ea typeface="Times New Roman" charset="0"/>
                    <a:cs typeface="Times New Roman" charset="0"/>
                  </a:rPr>
                  <a:t>part</a:t>
                </a:r>
                <a:r>
                  <a:rPr lang="zh-CN" altLang="en-US" sz="2400" baseline="-25000" dirty="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scaled</a:t>
                </a:r>
                <a:r>
                  <a:rPr lang="zh-CN" altLang="en-US" sz="2400" dirty="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yields </a:t>
                </a:r>
                <a:r>
                  <a:rPr lang="en-US" altLang="zh-CN" sz="2400" dirty="0">
                    <a:solidFill>
                      <a:srgbClr val="000000"/>
                    </a:solidFill>
                    <a:latin typeface="Times New Roman" charset="0"/>
                    <a:ea typeface="Times New Roman" charset="0"/>
                    <a:cs typeface="Times New Roman" charset="0"/>
                  </a:rPr>
                  <a:t>(</a:t>
                </a:r>
                <a14:m>
                  <m:oMath xmlns:m="http://schemas.openxmlformats.org/officeDocument/2006/math">
                    <m:r>
                      <a:rPr lang="en-US" altLang="zh-CN" sz="2400" i="1" dirty="0">
                        <a:solidFill>
                          <a:srgbClr val="000000"/>
                        </a:solidFill>
                        <a:latin typeface="Cambria Math" charset="0"/>
                        <a:ea typeface="Times New Roman" charset="0"/>
                        <a:cs typeface="Times New Roman" charset="0"/>
                      </a:rPr>
                      <m:t>𝑑𝑁</m:t>
                    </m:r>
                    <m:r>
                      <a:rPr lang="en-US" altLang="zh-CN" sz="2400" i="1" dirty="0">
                        <a:solidFill>
                          <a:srgbClr val="000000"/>
                        </a:solidFill>
                        <a:latin typeface="Cambria Math" charset="0"/>
                        <a:ea typeface="Times New Roman" charset="0"/>
                        <a:cs typeface="Times New Roman" charset="0"/>
                      </a:rPr>
                      <m:t>/</m:t>
                    </m:r>
                    <m:r>
                      <a:rPr lang="en-US" altLang="zh-CN" sz="2400" i="1" dirty="0" err="1">
                        <a:solidFill>
                          <a:srgbClr val="000000"/>
                        </a:solidFill>
                        <a:latin typeface="Cambria Math" charset="0"/>
                        <a:ea typeface="Times New Roman" charset="0"/>
                        <a:cs typeface="Times New Roman" charset="0"/>
                      </a:rPr>
                      <m:t>𝑑𝑦</m:t>
                    </m:r>
                  </m:oMath>
                </a14:m>
                <a:r>
                  <a:rPr lang="en-US" altLang="zh-CN" sz="2400" dirty="0">
                    <a:solidFill>
                      <a:srgbClr val="000000"/>
                    </a:solidFill>
                    <a:latin typeface="Times New Roman" charset="0"/>
                    <a:ea typeface="Times New Roman" charset="0"/>
                    <a:cs typeface="Times New Roman" charset="0"/>
                  </a:rPr>
                  <a:t>) and mean transverse </a:t>
                </a:r>
                <a:r>
                  <a:rPr lang="en-US" altLang="zh-CN" sz="2400" dirty="0" smtClean="0">
                    <a:solidFill>
                      <a:srgbClr val="000000"/>
                    </a:solidFill>
                    <a:latin typeface="Times New Roman" charset="0"/>
                    <a:ea typeface="Times New Roman" charset="0"/>
                    <a:cs typeface="Times New Roman" charset="0"/>
                  </a:rPr>
                  <a:t>momenta</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a:t>
                </a:r>
                <a14:m>
                  <m:oMath xmlns:m="http://schemas.openxmlformats.org/officeDocument/2006/math">
                    <m:d>
                      <m:dPr>
                        <m:begChr m:val="⟨"/>
                        <m:endChr m:val="⟩"/>
                        <m:ctrlPr>
                          <a:rPr lang="en-US" altLang="zh-CN" sz="2400" i="1">
                            <a:solidFill>
                              <a:srgbClr val="000000"/>
                            </a:solidFill>
                            <a:latin typeface="Cambria Math" charset="0"/>
                            <a:ea typeface="Times New Roman" charset="0"/>
                            <a:cs typeface="Times New Roman" charset="0"/>
                          </a:rPr>
                        </m:ctrlPr>
                      </m:dPr>
                      <m:e>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𝑝</m:t>
                            </m:r>
                          </m:e>
                          <m:sub>
                            <m:r>
                              <a:rPr lang="en-US" altLang="zh-CN" sz="2400" i="1">
                                <a:solidFill>
                                  <a:srgbClr val="000000"/>
                                </a:solidFill>
                                <a:latin typeface="Cambria Math" charset="0"/>
                                <a:ea typeface="Times New Roman" charset="0"/>
                                <a:cs typeface="Times New Roman" charset="0"/>
                              </a:rPr>
                              <m:t>𝑇</m:t>
                            </m:r>
                          </m:sub>
                        </m:sSub>
                      </m:e>
                    </m:d>
                  </m:oMath>
                </a14:m>
                <a:r>
                  <a:rPr lang="en-US" altLang="zh-CN" sz="2400" dirty="0" smtClean="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of </a:t>
                </a:r>
                <a14:m>
                  <m:oMath xmlns:m="http://schemas.openxmlformats.org/officeDocument/2006/math">
                    <m:r>
                      <a:rPr lang="en-US" altLang="zh-CN" sz="2400" i="1">
                        <a:solidFill>
                          <a:srgbClr val="000000"/>
                        </a:solidFill>
                        <a:latin typeface="Cambria Math" charset="0"/>
                        <a:ea typeface="Times New Roman" charset="0"/>
                        <a:cs typeface="Times New Roman" charset="0"/>
                      </a:rPr>
                      <m:t>𝑑</m:t>
                    </m:r>
                  </m:oMath>
                </a14:m>
                <a:r>
                  <a:rPr lang="en-US" altLang="zh-CN" sz="2400" dirty="0">
                    <a:solidFill>
                      <a:srgbClr val="000000"/>
                    </a:solidFill>
                    <a:latin typeface="Times New Roman" charset="0"/>
                    <a:ea typeface="Times New Roman" charset="0"/>
                    <a:cs typeface="Times New Roman" charset="0"/>
                  </a:rPr>
                  <a:t> and</a:t>
                </a:r>
                <a:r>
                  <a:rPr lang="zh-CN" altLang="en-US" sz="2400" dirty="0">
                    <a:solidFill>
                      <a:srgbClr val="000000"/>
                    </a:solidFill>
                    <a:latin typeface="Times New Roman" charset="0"/>
                    <a:ea typeface="Times New Roman" charset="0"/>
                    <a:cs typeface="Times New Roman" charset="0"/>
                  </a:rPr>
                  <a:t> </a:t>
                </a:r>
                <a14:m>
                  <m:oMath xmlns:m="http://schemas.openxmlformats.org/officeDocument/2006/math">
                    <m:bar>
                      <m:barPr>
                        <m:pos m:val="top"/>
                        <m:ctrlPr>
                          <a:rPr lang="en-US" altLang="zh-CN" sz="2400" i="1">
                            <a:solidFill>
                              <a:srgbClr val="000000"/>
                            </a:solidFill>
                            <a:latin typeface="Cambria Math" charset="0"/>
                            <a:ea typeface="Times New Roman" charset="0"/>
                            <a:cs typeface="Times New Roman" charset="0"/>
                          </a:rPr>
                        </m:ctrlPr>
                      </m:barPr>
                      <m:e>
                        <m:r>
                          <a:rPr lang="en-US" altLang="zh-CN" sz="2400" i="1">
                            <a:solidFill>
                              <a:srgbClr val="000000"/>
                            </a:solidFill>
                            <a:latin typeface="Cambria Math" charset="0"/>
                            <a:ea typeface="Times New Roman" charset="0"/>
                            <a:cs typeface="Times New Roman" charset="0"/>
                          </a:rPr>
                          <m:t>𝑑</m:t>
                        </m:r>
                      </m:e>
                    </m:bar>
                  </m:oMath>
                </a14:m>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show </a:t>
                </a:r>
                <a:r>
                  <a:rPr lang="en-US" altLang="zh-CN" sz="2400" dirty="0">
                    <a:solidFill>
                      <a:srgbClr val="000000"/>
                    </a:solidFill>
                    <a:latin typeface="Times New Roman" charset="0"/>
                    <a:ea typeface="Times New Roman" charset="0"/>
                    <a:cs typeface="Times New Roman" charset="0"/>
                  </a:rPr>
                  <a:t>collision energy dependence. </a:t>
                </a:r>
                <a:r>
                  <a:rPr lang="en-US" altLang="zh-CN" sz="2400" dirty="0" smtClean="0">
                    <a:solidFill>
                      <a:srgbClr val="000000"/>
                    </a:solidFill>
                    <a:latin typeface="Times New Roman" charset="0"/>
                    <a:ea typeface="Times New Roman" charset="0"/>
                    <a:cs typeface="Times New Roman" charset="0"/>
                  </a:rPr>
                  <a:t>Blast</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Wave</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function </a:t>
                </a:r>
                <a:r>
                  <a:rPr lang="en-US" altLang="zh-CN" sz="2400" dirty="0">
                    <a:solidFill>
                      <a:srgbClr val="000000"/>
                    </a:solidFill>
                    <a:latin typeface="Times New Roman" charset="0"/>
                    <a:ea typeface="Times New Roman" charset="0"/>
                    <a:cs typeface="Times New Roman" charset="0"/>
                  </a:rPr>
                  <a:t>fits to </a:t>
                </a:r>
                <a:r>
                  <a:rPr lang="en-US" altLang="zh-CN" sz="2400" dirty="0" smtClean="0">
                    <a:solidFill>
                      <a:srgbClr val="000000"/>
                    </a:solidFill>
                    <a:latin typeface="Times New Roman" charset="0"/>
                    <a:ea typeface="Times New Roman" charset="0"/>
                    <a:cs typeface="Times New Roman" charset="0"/>
                  </a:rPr>
                  <a:t>deuteron </a:t>
                </a:r>
                <a:r>
                  <a:rPr lang="en-US" altLang="zh-CN" sz="2400" dirty="0">
                    <a:solidFill>
                      <a:srgbClr val="000000"/>
                    </a:solidFill>
                    <a:latin typeface="Times New Roman" charset="0"/>
                    <a:ea typeface="Times New Roman" charset="0"/>
                    <a:cs typeface="Times New Roman" charset="0"/>
                  </a:rPr>
                  <a:t>spectra well. </a:t>
                </a:r>
              </a:p>
              <a:p>
                <a:pPr marL="342900" indent="-342900">
                  <a:lnSpc>
                    <a:spcPct val="120000"/>
                  </a:lnSpc>
                  <a:buFont typeface="Wingdings" charset="2"/>
                  <a:buChar char="Ø"/>
                  <a:defRPr/>
                </a:pPr>
                <a:r>
                  <a:rPr lang="en-US" altLang="zh-CN" sz="2400" dirty="0">
                    <a:solidFill>
                      <a:srgbClr val="000000"/>
                    </a:solidFill>
                    <a:latin typeface="Times New Roman" charset="0"/>
                    <a:ea typeface="Times New Roman" charset="0"/>
                    <a:cs typeface="Times New Roman" charset="0"/>
                  </a:rPr>
                  <a:t>The coalescence parameter </a:t>
                </a:r>
                <a14:m>
                  <m:oMath xmlns:m="http://schemas.openxmlformats.org/officeDocument/2006/math">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𝐵</m:t>
                        </m:r>
                      </m:e>
                      <m:sub>
                        <m:r>
                          <a:rPr lang="en-US" altLang="zh-CN" sz="2400" i="1">
                            <a:solidFill>
                              <a:srgbClr val="000000"/>
                            </a:solidFill>
                            <a:latin typeface="Cambria Math" charset="0"/>
                            <a:ea typeface="Times New Roman" charset="0"/>
                            <a:cs typeface="Times New Roman" charset="0"/>
                          </a:rPr>
                          <m:t>2</m:t>
                        </m:r>
                      </m:sub>
                    </m:sSub>
                  </m:oMath>
                </a14:m>
                <a:r>
                  <a:rPr lang="en-US" altLang="zh-CN" sz="2400" dirty="0">
                    <a:solidFill>
                      <a:srgbClr val="000000"/>
                    </a:solidFill>
                    <a:latin typeface="Times New Roman" charset="0"/>
                    <a:ea typeface="Times New Roman" charset="0"/>
                    <a:cs typeface="Times New Roman" charset="0"/>
                  </a:rPr>
                  <a:t>: </a:t>
                </a:r>
                <a14:m>
                  <m:oMath xmlns:m="http://schemas.openxmlformats.org/officeDocument/2006/math">
                    <m:r>
                      <a:rPr lang="en-US" altLang="zh-CN" sz="2400" i="1" dirty="0">
                        <a:latin typeface="Cambria Math" charset="0"/>
                        <a:ea typeface="Times New Roman" charset="0"/>
                        <a:cs typeface="Times New Roman" charset="0"/>
                      </a:rPr>
                      <m:t>𝑁</m:t>
                    </m:r>
                    <m:r>
                      <a:rPr lang="en-US" altLang="zh-CN" sz="2400" i="1" dirty="0">
                        <a:latin typeface="Cambria Math" charset="0"/>
                        <a:ea typeface="Times New Roman" charset="0"/>
                        <a:cs typeface="Times New Roman" charset="0"/>
                      </a:rPr>
                      <m:t>(</m:t>
                    </m:r>
                    <m:r>
                      <a:rPr lang="en-US" altLang="zh-CN" sz="2400" i="1" dirty="0">
                        <a:latin typeface="Cambria Math" charset="0"/>
                        <a:ea typeface="Times New Roman" charset="0"/>
                        <a:cs typeface="Times New Roman" charset="0"/>
                      </a:rPr>
                      <m:t>𝑑</m:t>
                    </m:r>
                    <m:r>
                      <a:rPr lang="en-US" altLang="zh-CN" sz="2400" i="1" dirty="0">
                        <a:latin typeface="Cambria Math" charset="0"/>
                        <a:ea typeface="Times New Roman" charset="0"/>
                        <a:cs typeface="Times New Roman" charset="0"/>
                      </a:rPr>
                      <m:t>)/</m:t>
                    </m:r>
                    <m:sSup>
                      <m:sSupPr>
                        <m:ctrlPr>
                          <a:rPr lang="en-US" altLang="zh-CN" sz="2400" i="1" dirty="0">
                            <a:latin typeface="Cambria Math" charset="0"/>
                            <a:ea typeface="Times New Roman" charset="0"/>
                            <a:cs typeface="Times New Roman" charset="0"/>
                          </a:rPr>
                        </m:ctrlPr>
                      </m:sSupPr>
                      <m:e>
                        <m:r>
                          <a:rPr lang="en-US" altLang="zh-CN" sz="2400" i="1" dirty="0">
                            <a:latin typeface="Cambria Math" charset="0"/>
                            <a:ea typeface="Times New Roman" charset="0"/>
                            <a:cs typeface="Times New Roman" charset="0"/>
                          </a:rPr>
                          <m:t>𝑁</m:t>
                        </m:r>
                      </m:e>
                      <m:sup>
                        <m:r>
                          <a:rPr lang="en-US" altLang="zh-CN" sz="2400" i="1" dirty="0">
                            <a:latin typeface="Cambria Math" charset="0"/>
                            <a:ea typeface="Times New Roman" charset="0"/>
                            <a:cs typeface="Times New Roman" charset="0"/>
                          </a:rPr>
                          <m:t>2</m:t>
                        </m:r>
                      </m:sup>
                    </m:sSup>
                    <m:r>
                      <a:rPr lang="en-US" altLang="zh-CN" sz="2400" i="1" dirty="0">
                        <a:latin typeface="Cambria Math" charset="0"/>
                        <a:ea typeface="Times New Roman" charset="0"/>
                        <a:cs typeface="Times New Roman" charset="0"/>
                      </a:rPr>
                      <m:t>(</m:t>
                    </m:r>
                    <m:r>
                      <a:rPr lang="en-US" altLang="zh-CN" sz="2400" i="1" dirty="0">
                        <a:latin typeface="Cambria Math" charset="0"/>
                        <a:ea typeface="Times New Roman" charset="0"/>
                        <a:cs typeface="Times New Roman" charset="0"/>
                      </a:rPr>
                      <m:t>𝑝</m:t>
                    </m:r>
                    <m:r>
                      <a:rPr lang="en-US" altLang="zh-CN" sz="2400" i="1" dirty="0">
                        <a:latin typeface="Cambria Math" charset="0"/>
                        <a:ea typeface="Times New Roman" charset="0"/>
                        <a:cs typeface="Times New Roman" charset="0"/>
                      </a:rPr>
                      <m:t>)</m:t>
                    </m:r>
                  </m:oMath>
                </a14:m>
                <a:r>
                  <a:rPr lang="en-US" altLang="zh-CN" sz="2400" dirty="0">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decrease as collision energy increases</a:t>
                </a:r>
                <a:r>
                  <a:rPr lang="en-US" altLang="zh-CN" sz="2400" dirty="0" smtClean="0">
                    <a:solidFill>
                      <a:srgbClr val="000000"/>
                    </a:solidFill>
                    <a:latin typeface="Times New Roman" charset="0"/>
                    <a:ea typeface="Times New Roman" charset="0"/>
                    <a:cs typeface="Times New Roman" charset="0"/>
                  </a:rPr>
                  <a:t>, </a:t>
                </a:r>
                <a:r>
                  <a:rPr lang="en-US" altLang="zh-CN" sz="2400" dirty="0">
                    <a:solidFill>
                      <a:srgbClr val="000000"/>
                    </a:solidFill>
                    <a:latin typeface="Times New Roman" charset="0"/>
                    <a:ea typeface="Times New Roman" charset="0"/>
                    <a:cs typeface="Times New Roman" charset="0"/>
                  </a:rPr>
                  <a:t>which </a:t>
                </a:r>
                <a:r>
                  <a:rPr lang="en-US" altLang="zh-CN" sz="2400" dirty="0" smtClean="0">
                    <a:solidFill>
                      <a:srgbClr val="000000"/>
                    </a:solidFill>
                    <a:latin typeface="Times New Roman" charset="0"/>
                    <a:ea typeface="Times New Roman" charset="0"/>
                    <a:cs typeface="Times New Roman" charset="0"/>
                  </a:rPr>
                  <a:t>shows that </a:t>
                </a:r>
                <a:r>
                  <a:rPr lang="en-US" altLang="zh-CN" sz="2400" dirty="0">
                    <a:solidFill>
                      <a:srgbClr val="000000"/>
                    </a:solidFill>
                    <a:latin typeface="Times New Roman" charset="0"/>
                    <a:ea typeface="Times New Roman" charset="0"/>
                    <a:cs typeface="Times New Roman" charset="0"/>
                  </a:rPr>
                  <a:t>as energy decreases, the freeze-out volume </a:t>
                </a:r>
                <a:r>
                  <a:rPr lang="en-US" altLang="zh-CN" sz="2400" dirty="0" smtClean="0">
                    <a:solidFill>
                      <a:srgbClr val="000000"/>
                    </a:solidFill>
                    <a:latin typeface="Times New Roman" charset="0"/>
                    <a:ea typeface="Times New Roman" charset="0"/>
                    <a:cs typeface="Times New Roman" charset="0"/>
                  </a:rPr>
                  <a:t>for </a:t>
                </a:r>
                <a:r>
                  <a:rPr lang="en-US" altLang="zh-CN" sz="2400" dirty="0">
                    <a:solidFill>
                      <a:srgbClr val="000000"/>
                    </a:solidFill>
                    <a:latin typeface="Times New Roman" charset="0"/>
                    <a:ea typeface="Times New Roman" charset="0"/>
                    <a:cs typeface="Times New Roman" charset="0"/>
                  </a:rPr>
                  <a:t>nucleons becomes </a:t>
                </a:r>
                <a:r>
                  <a:rPr lang="en-US" altLang="zh-CN" sz="2400" dirty="0" smtClean="0">
                    <a:solidFill>
                      <a:srgbClr val="000000"/>
                    </a:solidFill>
                    <a:latin typeface="Times New Roman" charset="0"/>
                    <a:ea typeface="Times New Roman" charset="0"/>
                    <a:cs typeface="Times New Roman" charset="0"/>
                  </a:rPr>
                  <a:t>smaller. The </a:t>
                </a:r>
                <a:r>
                  <a:rPr lang="en-US" altLang="zh-CN" sz="2400" dirty="0">
                    <a:solidFill>
                      <a:srgbClr val="000000"/>
                    </a:solidFill>
                    <a:latin typeface="Times New Roman" charset="0"/>
                    <a:ea typeface="Times New Roman" charset="0"/>
                    <a:cs typeface="Times New Roman" charset="0"/>
                  </a:rPr>
                  <a:t>relative change of the </a:t>
                </a:r>
                <a14:m>
                  <m:oMath xmlns:m="http://schemas.openxmlformats.org/officeDocument/2006/math">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𝐵</m:t>
                        </m:r>
                      </m:e>
                      <m:sub>
                        <m:r>
                          <a:rPr lang="en-US" altLang="zh-CN" sz="2400" i="1">
                            <a:solidFill>
                              <a:srgbClr val="000000"/>
                            </a:solidFill>
                            <a:latin typeface="Cambria Math" charset="0"/>
                            <a:ea typeface="Times New Roman" charset="0"/>
                            <a:cs typeface="Times New Roman" charset="0"/>
                          </a:rPr>
                          <m:t>2</m:t>
                        </m:r>
                      </m:sub>
                    </m:sSub>
                  </m:oMath>
                </a14:m>
                <a:r>
                  <a:rPr lang="en-US" altLang="zh-CN" sz="2400" dirty="0" smtClean="0">
                    <a:solidFill>
                      <a:srgbClr val="000000"/>
                    </a:solidFill>
                    <a:latin typeface="Times New Roman" charset="0"/>
                    <a:ea typeface="Times New Roman" charset="0"/>
                    <a:cs typeface="Times New Roman" charset="0"/>
                  </a:rPr>
                  <a:t>:</a:t>
                </a:r>
                <a:r>
                  <a:rPr lang="zh-CN" altLang="en-US" sz="2400" dirty="0" smtClean="0">
                    <a:solidFill>
                      <a:srgbClr val="000000"/>
                    </a:solidFill>
                    <a:latin typeface="Times New Roman" charset="0"/>
                    <a:ea typeface="Times New Roman" charset="0"/>
                    <a:cs typeface="Times New Roman" charset="0"/>
                  </a:rPr>
                  <a:t> </a:t>
                </a:r>
                <a14:m>
                  <m:oMath xmlns:m="http://schemas.openxmlformats.org/officeDocument/2006/math">
                    <m:d>
                      <m:dPr>
                        <m:ctrlPr>
                          <a:rPr lang="en-US" altLang="zh-CN" sz="2400" i="1" smtClean="0">
                            <a:solidFill>
                              <a:srgbClr val="000000"/>
                            </a:solidFill>
                            <a:latin typeface="Cambria Math" charset="0"/>
                            <a:ea typeface="Times New Roman" charset="0"/>
                            <a:cs typeface="Times New Roman" charset="0"/>
                          </a:rPr>
                        </m:ctrlPr>
                      </m:dPr>
                      <m:e>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𝐵</m:t>
                            </m:r>
                          </m:e>
                          <m:sub>
                            <m:r>
                              <a:rPr lang="en-US" altLang="zh-CN" sz="2400" i="1">
                                <a:solidFill>
                                  <a:srgbClr val="000000"/>
                                </a:solidFill>
                                <a:latin typeface="Cambria Math" charset="0"/>
                                <a:ea typeface="Times New Roman" charset="0"/>
                                <a:cs typeface="Times New Roman" charset="0"/>
                              </a:rPr>
                              <m:t>2</m:t>
                            </m:r>
                          </m:sub>
                        </m:sSub>
                        <m:r>
                          <a:rPr lang="en-US" altLang="zh-CN" sz="2400" i="1" dirty="0">
                            <a:latin typeface="Cambria Math" charset="0"/>
                            <a:ea typeface="Times New Roman" charset="0"/>
                            <a:cs typeface="Times New Roman" charset="0"/>
                          </a:rPr>
                          <m:t>(</m:t>
                        </m:r>
                        <m:r>
                          <a:rPr lang="en-US" altLang="zh-CN" sz="2400" i="1" dirty="0">
                            <a:latin typeface="Cambria Math" charset="0"/>
                            <a:ea typeface="Times New Roman" charset="0"/>
                            <a:cs typeface="Times New Roman" charset="0"/>
                          </a:rPr>
                          <m:t>𝑑</m:t>
                        </m:r>
                        <m:r>
                          <a:rPr lang="en-US" altLang="zh-CN" sz="2400" i="1" dirty="0">
                            <a:latin typeface="Cambria Math" charset="0"/>
                            <a:ea typeface="Times New Roman" charset="0"/>
                            <a:cs typeface="Times New Roman" charset="0"/>
                          </a:rPr>
                          <m:t>)−</m:t>
                        </m:r>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𝐵</m:t>
                            </m:r>
                          </m:e>
                          <m:sub>
                            <m:r>
                              <a:rPr lang="en-US" altLang="zh-CN" sz="2400" i="1">
                                <a:solidFill>
                                  <a:srgbClr val="000000"/>
                                </a:solidFill>
                                <a:latin typeface="Cambria Math" charset="0"/>
                                <a:ea typeface="Times New Roman" charset="0"/>
                                <a:cs typeface="Times New Roman" charset="0"/>
                              </a:rPr>
                              <m:t>2</m:t>
                            </m:r>
                          </m:sub>
                        </m:sSub>
                        <m:r>
                          <a:rPr lang="en-US" altLang="zh-CN" sz="2400" i="1" dirty="0">
                            <a:latin typeface="Cambria Math" charset="0"/>
                            <a:ea typeface="Times New Roman" charset="0"/>
                            <a:cs typeface="Times New Roman" charset="0"/>
                          </a:rPr>
                          <m:t>(</m:t>
                        </m:r>
                        <m:bar>
                          <m:barPr>
                            <m:pos m:val="top"/>
                            <m:ctrlPr>
                              <a:rPr lang="en-US" altLang="zh-CN" sz="2400" i="1">
                                <a:solidFill>
                                  <a:srgbClr val="000000"/>
                                </a:solidFill>
                                <a:latin typeface="Cambria Math" charset="0"/>
                                <a:ea typeface="Times New Roman" charset="0"/>
                                <a:cs typeface="Times New Roman" charset="0"/>
                              </a:rPr>
                            </m:ctrlPr>
                          </m:barPr>
                          <m:e>
                            <m:r>
                              <a:rPr lang="en-US" altLang="zh-CN" sz="2400" i="1">
                                <a:solidFill>
                                  <a:srgbClr val="000000"/>
                                </a:solidFill>
                                <a:latin typeface="Cambria Math" charset="0"/>
                                <a:ea typeface="Times New Roman" charset="0"/>
                                <a:cs typeface="Times New Roman" charset="0"/>
                              </a:rPr>
                              <m:t>𝑑</m:t>
                            </m:r>
                          </m:e>
                        </m:bar>
                        <m:r>
                          <a:rPr lang="en-US" altLang="zh-CN" sz="2400" i="1" dirty="0">
                            <a:latin typeface="Cambria Math" charset="0"/>
                            <a:ea typeface="Times New Roman" charset="0"/>
                            <a:cs typeface="Times New Roman" charset="0"/>
                          </a:rPr>
                          <m:t>)</m:t>
                        </m:r>
                      </m:e>
                    </m:d>
                    <m:r>
                      <a:rPr lang="en-US" altLang="zh-CN" sz="2400" b="0" i="1" smtClean="0">
                        <a:solidFill>
                          <a:srgbClr val="000000"/>
                        </a:solidFill>
                        <a:latin typeface="Cambria Math" charset="0"/>
                        <a:ea typeface="Times New Roman" charset="0"/>
                        <a:cs typeface="Times New Roman" charset="0"/>
                      </a:rPr>
                      <m:t>/</m:t>
                    </m:r>
                    <m:sSub>
                      <m:sSubPr>
                        <m:ctrlPr>
                          <a:rPr lang="en-US" altLang="zh-CN" sz="2400" i="1">
                            <a:solidFill>
                              <a:srgbClr val="000000"/>
                            </a:solidFill>
                            <a:latin typeface="Cambria Math" charset="0"/>
                            <a:ea typeface="Times New Roman" charset="0"/>
                            <a:cs typeface="Times New Roman" charset="0"/>
                          </a:rPr>
                        </m:ctrlPr>
                      </m:sSubPr>
                      <m:e>
                        <m:r>
                          <a:rPr lang="en-US" altLang="zh-CN" sz="2400" i="1">
                            <a:solidFill>
                              <a:srgbClr val="000000"/>
                            </a:solidFill>
                            <a:latin typeface="Cambria Math" charset="0"/>
                            <a:ea typeface="Times New Roman" charset="0"/>
                            <a:cs typeface="Times New Roman" charset="0"/>
                          </a:rPr>
                          <m:t>𝐵</m:t>
                        </m:r>
                      </m:e>
                      <m:sub>
                        <m:r>
                          <a:rPr lang="en-US" altLang="zh-CN" sz="2400" i="1">
                            <a:solidFill>
                              <a:srgbClr val="000000"/>
                            </a:solidFill>
                            <a:latin typeface="Cambria Math" charset="0"/>
                            <a:ea typeface="Times New Roman" charset="0"/>
                            <a:cs typeface="Times New Roman" charset="0"/>
                          </a:rPr>
                          <m:t>2</m:t>
                        </m:r>
                      </m:sub>
                    </m:sSub>
                    <m:r>
                      <a:rPr lang="en-US" altLang="zh-CN" sz="2400" i="1" dirty="0">
                        <a:latin typeface="Cambria Math" charset="0"/>
                        <a:ea typeface="Times New Roman" charset="0"/>
                        <a:cs typeface="Times New Roman" charset="0"/>
                      </a:rPr>
                      <m:t>(</m:t>
                    </m:r>
                    <m:r>
                      <a:rPr lang="en-US" altLang="zh-CN" sz="2400" i="1" dirty="0">
                        <a:latin typeface="Cambria Math" charset="0"/>
                        <a:ea typeface="Times New Roman" charset="0"/>
                        <a:cs typeface="Times New Roman" charset="0"/>
                      </a:rPr>
                      <m:t>𝑑</m:t>
                    </m:r>
                    <m:r>
                      <a:rPr lang="en-US" altLang="zh-CN" sz="2400" i="1" dirty="0">
                        <a:latin typeface="Cambria Math" charset="0"/>
                        <a:ea typeface="Times New Roman" charset="0"/>
                        <a:cs typeface="Times New Roman" charset="0"/>
                      </a:rPr>
                      <m:t>)</m:t>
                    </m:r>
                  </m:oMath>
                </a14:m>
                <a:r>
                  <a:rPr lang="en-US" altLang="zh-CN" sz="2400" dirty="0" smtClean="0">
                    <a:solidFill>
                      <a:srgbClr val="000000"/>
                    </a:solidFill>
                    <a:latin typeface="Times New Roman" charset="0"/>
                    <a:ea typeface="Times New Roman" charset="0"/>
                    <a:cs typeface="Times New Roman" charset="0"/>
                  </a:rPr>
                  <a:t>,</a:t>
                </a:r>
                <a:r>
                  <a:rPr lang="zh-CN" altLang="en-US" sz="2400" dirty="0" smtClean="0">
                    <a:solidFill>
                      <a:srgbClr val="000000"/>
                    </a:solidFill>
                    <a:latin typeface="Times New Roman" charset="0"/>
                    <a:ea typeface="Times New Roman" charset="0"/>
                    <a:cs typeface="Times New Roman" charset="0"/>
                  </a:rPr>
                  <a:t> </a:t>
                </a:r>
                <a:r>
                  <a:rPr lang="en-US" altLang="zh-CN" sz="2400" dirty="0" smtClean="0">
                    <a:solidFill>
                      <a:srgbClr val="000000"/>
                    </a:solidFill>
                    <a:latin typeface="Times New Roman" charset="0"/>
                    <a:ea typeface="Times New Roman" charset="0"/>
                    <a:cs typeface="Times New Roman" charset="0"/>
                  </a:rPr>
                  <a:t>show </a:t>
                </a:r>
                <a:r>
                  <a:rPr lang="en-US" altLang="zh-CN" sz="2400" dirty="0">
                    <a:solidFill>
                      <a:srgbClr val="000000"/>
                    </a:solidFill>
                    <a:latin typeface="Times New Roman" charset="0"/>
                    <a:ea typeface="Times New Roman" charset="0"/>
                    <a:cs typeface="Times New Roman" charset="0"/>
                  </a:rPr>
                  <a:t>little energy dependence, the averaged valued is </a:t>
                </a:r>
                <a14:m>
                  <m:oMath xmlns:m="http://schemas.openxmlformats.org/officeDocument/2006/math">
                    <m:r>
                      <a:rPr lang="en-US" altLang="zh-CN" sz="2400" i="1">
                        <a:solidFill>
                          <a:srgbClr val="000000"/>
                        </a:solidFill>
                        <a:latin typeface="Cambria Math" charset="0"/>
                        <a:ea typeface="Cambria Math" charset="0"/>
                        <a:cs typeface="Cambria Math" charset="0"/>
                      </a:rPr>
                      <m:t>0.29±0.14</m:t>
                    </m:r>
                  </m:oMath>
                </a14:m>
                <a:r>
                  <a:rPr lang="en-US" altLang="zh-CN" sz="2400" dirty="0">
                    <a:solidFill>
                      <a:srgbClr val="000000"/>
                    </a:solidFill>
                    <a:latin typeface="Times New Roman" charset="0"/>
                    <a:ea typeface="Times New Roman" charset="0"/>
                    <a:cs typeface="Times New Roman" charset="0"/>
                  </a:rPr>
                  <a:t>, which might represent the </a:t>
                </a:r>
                <a:r>
                  <a:rPr lang="en-US" altLang="zh-CN" sz="2400" dirty="0" err="1">
                    <a:solidFill>
                      <a:srgbClr val="000000"/>
                    </a:solidFill>
                    <a:latin typeface="Times New Roman" charset="0"/>
                    <a:ea typeface="Times New Roman" charset="0"/>
                    <a:cs typeface="Times New Roman" charset="0"/>
                  </a:rPr>
                  <a:t>iso</a:t>
                </a:r>
                <a:r>
                  <a:rPr lang="en-US" altLang="zh-CN" sz="2400" dirty="0">
                    <a:solidFill>
                      <a:srgbClr val="000000"/>
                    </a:solidFill>
                    <a:latin typeface="Times New Roman" charset="0"/>
                    <a:ea typeface="Times New Roman" charset="0"/>
                    <a:cs typeface="Times New Roman" charset="0"/>
                  </a:rPr>
                  <a:t>-spin effect is not negligible in heavy-ion collision or particle and antiparticle have different freeze-out volume</a:t>
                </a:r>
                <a:r>
                  <a:rPr lang="en-US" altLang="zh-CN" sz="2400" dirty="0" smtClean="0">
                    <a:solidFill>
                      <a:srgbClr val="000000"/>
                    </a:solidFill>
                    <a:latin typeface="Times New Roman" charset="0"/>
                    <a:ea typeface="Times New Roman" charset="0"/>
                    <a:cs typeface="Times New Roman" charset="0"/>
                  </a:rPr>
                  <a:t>.</a:t>
                </a:r>
              </a:p>
              <a:p>
                <a:pPr marL="342900" lvl="0" indent="-342900">
                  <a:lnSpc>
                    <a:spcPct val="120000"/>
                  </a:lnSpc>
                  <a:buFont typeface="Wingdings" charset="2"/>
                  <a:buChar char="Ø"/>
                  <a:defRPr/>
                </a:pPr>
                <a:r>
                  <a:rPr lang="en-US" altLang="zh-CN" sz="2400" dirty="0" smtClean="0">
                    <a:solidFill>
                      <a:srgbClr val="000000"/>
                    </a:solidFill>
                    <a:latin typeface="Times New Roman" charset="0"/>
                    <a:ea typeface="Times New Roman" charset="0"/>
                    <a:cs typeface="Times New Roman" charset="0"/>
                  </a:rPr>
                  <a:t>High </a:t>
                </a:r>
                <a:r>
                  <a:rPr lang="en-US" altLang="zh-CN" sz="2400" dirty="0">
                    <a:solidFill>
                      <a:srgbClr val="000000"/>
                    </a:solidFill>
                    <a:latin typeface="Times New Roman" charset="0"/>
                    <a:ea typeface="Times New Roman" charset="0"/>
                    <a:cs typeface="Times New Roman" charset="0"/>
                  </a:rPr>
                  <a:t>statistics data </a:t>
                </a:r>
                <a:r>
                  <a:rPr lang="en-US" altLang="zh-CN" sz="2400" dirty="0" smtClean="0">
                    <a:solidFill>
                      <a:srgbClr val="000000"/>
                    </a:solidFill>
                    <a:latin typeface="Times New Roman" charset="0"/>
                    <a:ea typeface="Times New Roman" charset="0"/>
                    <a:cs typeface="Times New Roman" charset="0"/>
                  </a:rPr>
                  <a:t>are </a:t>
                </a:r>
                <a:r>
                  <a:rPr lang="en-US" altLang="zh-CN" sz="2400" dirty="0">
                    <a:solidFill>
                      <a:srgbClr val="000000"/>
                    </a:solidFill>
                    <a:latin typeface="Times New Roman" charset="0"/>
                    <a:ea typeface="Times New Roman" charset="0"/>
                    <a:cs typeface="Times New Roman" charset="0"/>
                  </a:rPr>
                  <a:t>needed for future studies, especially at the high net-baryon, i.e. low collision energy, region</a:t>
                </a:r>
                <a:r>
                  <a:rPr lang="en-US" altLang="zh-CN" sz="2400" dirty="0" smtClean="0">
                    <a:solidFill>
                      <a:srgbClr val="000000"/>
                    </a:solidFill>
                    <a:latin typeface="Times New Roman" charset="0"/>
                    <a:ea typeface="Times New Roman" charset="0"/>
                    <a:cs typeface="Times New Roman" charset="0"/>
                  </a:rPr>
                  <a:t>.</a:t>
                </a:r>
                <a:endParaRPr lang="zh-CN" altLang="en-US" sz="2400" dirty="0" smtClean="0">
                  <a:solidFill>
                    <a:srgbClr val="000000"/>
                  </a:solidFill>
                  <a:latin typeface="Times New Roman" charset="0"/>
                  <a:ea typeface="Times New Roman" charset="0"/>
                  <a:cs typeface="Times New Roman" charset="0"/>
                </a:endParaRPr>
              </a:p>
            </p:txBody>
          </p:sp>
        </mc:Choice>
        <mc:Fallback xmlns="">
          <p:sp>
            <p:nvSpPr>
              <p:cNvPr id="111" name="文本框 110"/>
              <p:cNvSpPr txBox="1">
                <a:spLocks noRot="1" noChangeAspect="1" noMove="1" noResize="1" noEditPoints="1" noAdjustHandles="1" noChangeArrowheads="1" noChangeShapeType="1" noTextEdit="1"/>
              </p:cNvSpPr>
              <p:nvPr/>
            </p:nvSpPr>
            <p:spPr>
              <a:xfrm>
                <a:off x="16411690" y="34771178"/>
                <a:ext cx="12552317" cy="5186356"/>
              </a:xfrm>
              <a:prstGeom prst="rect">
                <a:avLst/>
              </a:prstGeom>
              <a:blipFill rotWithShape="0">
                <a:blip r:embed="rId39"/>
                <a:stretch>
                  <a:fillRect l="-631" r="-1020" b="-1058"/>
                </a:stretch>
              </a:blipFill>
            </p:spPr>
            <p:txBody>
              <a:bodyPr/>
              <a:lstStyle/>
              <a:p>
                <a:r>
                  <a:rPr lang="zh-CN" altLang="en-US">
                    <a:noFill/>
                  </a:rPr>
                  <a:t> </a:t>
                </a:r>
              </a:p>
            </p:txBody>
          </p:sp>
        </mc:Fallback>
      </mc:AlternateContent>
      <p:pic>
        <p:nvPicPr>
          <p:cNvPr id="6" name="图片 5"/>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rot="5400000">
            <a:off x="10496315" y="29362001"/>
            <a:ext cx="5481195" cy="5640359"/>
          </a:xfrm>
          <a:prstGeom prst="rect">
            <a:avLst/>
          </a:prstGeom>
        </p:spPr>
      </p:pic>
      <p:sp>
        <p:nvSpPr>
          <p:cNvPr id="101" name="文本框 100"/>
          <p:cNvSpPr txBox="1"/>
          <p:nvPr/>
        </p:nvSpPr>
        <p:spPr>
          <a:xfrm>
            <a:off x="11655421" y="28859704"/>
            <a:ext cx="3976887" cy="461665"/>
          </a:xfrm>
          <a:prstGeom prst="rect">
            <a:avLst/>
          </a:prstGeom>
          <a:noFill/>
        </p:spPr>
        <p:txBody>
          <a:bodyPr wrap="square" rtlCol="0">
            <a:spAutoFit/>
          </a:bodyPr>
          <a:lstStyle/>
          <a:p>
            <a:pPr lvl="0">
              <a:defRPr/>
            </a:pPr>
            <a:r>
              <a:rPr lang="en-US" altLang="zh-CN" sz="2400" b="1" dirty="0" smtClean="0">
                <a:solidFill>
                  <a:srgbClr val="0070C0"/>
                </a:solidFill>
                <a:latin typeface="Times New Roman" charset="0"/>
                <a:ea typeface="Times New Roman" charset="0"/>
                <a:cs typeface="Times New Roman" charset="0"/>
              </a:rPr>
              <a:t>Anti-particle</a:t>
            </a:r>
            <a:r>
              <a:rPr lang="zh-CN" altLang="en-US" sz="2400" b="1" dirty="0" smtClean="0">
                <a:solidFill>
                  <a:srgbClr val="0070C0"/>
                </a:solidFill>
                <a:latin typeface="Times New Roman" charset="0"/>
                <a:ea typeface="Times New Roman" charset="0"/>
                <a:cs typeface="Times New Roman" charset="0"/>
              </a:rPr>
              <a:t> </a:t>
            </a:r>
            <a:r>
              <a:rPr lang="en-US" altLang="zh-CN" sz="2400" b="1" dirty="0" smtClean="0">
                <a:solidFill>
                  <a:srgbClr val="0070C0"/>
                </a:solidFill>
                <a:latin typeface="Times New Roman" charset="0"/>
                <a:ea typeface="Times New Roman" charset="0"/>
                <a:cs typeface="Times New Roman" charset="0"/>
              </a:rPr>
              <a:t>particle</a:t>
            </a:r>
            <a:r>
              <a:rPr lang="zh-CN" altLang="en-US" sz="2400" b="1" dirty="0" smtClean="0">
                <a:solidFill>
                  <a:srgbClr val="0070C0"/>
                </a:solidFill>
                <a:latin typeface="Times New Roman" charset="0"/>
                <a:ea typeface="Times New Roman" charset="0"/>
                <a:cs typeface="Times New Roman" charset="0"/>
              </a:rPr>
              <a:t> </a:t>
            </a:r>
            <a:r>
              <a:rPr lang="en-US" altLang="zh-CN" sz="2400" b="1" dirty="0" smtClean="0">
                <a:solidFill>
                  <a:srgbClr val="0070C0"/>
                </a:solidFill>
                <a:latin typeface="Times New Roman" charset="0"/>
                <a:ea typeface="Times New Roman" charset="0"/>
                <a:cs typeface="Times New Roman" charset="0"/>
              </a:rPr>
              <a:t>ratios</a:t>
            </a:r>
            <a:endParaRPr lang="en-US" altLang="zh-CN" sz="2400" b="1" dirty="0">
              <a:solidFill>
                <a:srgbClr val="0070C0"/>
              </a:solidFill>
              <a:latin typeface="Times New Roman" charset="0"/>
              <a:ea typeface="Times New Roman" charset="0"/>
              <a:cs typeface="Times New Roman" charset="0"/>
            </a:endParaRPr>
          </a:p>
        </p:txBody>
      </p:sp>
      <p:pic>
        <p:nvPicPr>
          <p:cNvPr id="14336" name="图片 14335"/>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5797458" y="28850202"/>
            <a:ext cx="4534442" cy="3267297"/>
          </a:xfrm>
          <a:prstGeom prst="rect">
            <a:avLst/>
          </a:prstGeom>
        </p:spPr>
      </p:pic>
      <p:pic>
        <p:nvPicPr>
          <p:cNvPr id="12" name="图片 11"/>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rot="5400000">
            <a:off x="1987521" y="28203159"/>
            <a:ext cx="3221544" cy="4466052"/>
          </a:xfrm>
          <a:prstGeom prst="rect">
            <a:avLst/>
          </a:prstGeom>
        </p:spPr>
      </p:pic>
      <p:pic>
        <p:nvPicPr>
          <p:cNvPr id="14338" name="图片 14337"/>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rot="5400000">
            <a:off x="6470374" y="31430652"/>
            <a:ext cx="3236402" cy="4486650"/>
          </a:xfrm>
          <a:prstGeom prst="rect">
            <a:avLst/>
          </a:prstGeom>
        </p:spPr>
      </p:pic>
      <p:pic>
        <p:nvPicPr>
          <p:cNvPr id="14337" name="图片 14336"/>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rot="5400000">
            <a:off x="1909740" y="31415964"/>
            <a:ext cx="3298409" cy="4572611"/>
          </a:xfrm>
          <a:prstGeom prst="rect">
            <a:avLst/>
          </a:prstGeom>
        </p:spPr>
      </p:pic>
      <mc:AlternateContent xmlns:mc="http://schemas.openxmlformats.org/markup-compatibility/2006" xmlns:a14="http://schemas.microsoft.com/office/drawing/2010/main">
        <mc:Choice Requires="a14">
          <p:sp>
            <p:nvSpPr>
              <p:cNvPr id="82" name="文本框 81"/>
              <p:cNvSpPr txBox="1"/>
              <p:nvPr/>
            </p:nvSpPr>
            <p:spPr>
              <a:xfrm>
                <a:off x="4239507" y="29037555"/>
                <a:ext cx="386775" cy="3565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sz="1800" b="0" i="1" smtClean="0">
                          <a:solidFill>
                            <a:schemeClr val="tx1"/>
                          </a:solidFill>
                          <a:latin typeface="Cambria Math" charset="0"/>
                          <a:ea typeface="Times New Roman" charset="0"/>
                          <a:cs typeface="Times New Roman" charset="0"/>
                        </a:rPr>
                        <m:t>𝑑</m:t>
                      </m:r>
                    </m:oMath>
                  </m:oMathPara>
                </a14:m>
                <a:endParaRPr kumimoji="1" lang="zh-CN" altLang="en-US" sz="1800" dirty="0">
                  <a:solidFill>
                    <a:schemeClr val="tx1"/>
                  </a:solidFill>
                  <a:latin typeface="Times New Roman" charset="0"/>
                  <a:ea typeface="Times New Roman" charset="0"/>
                  <a:cs typeface="Times New Roman" charset="0"/>
                </a:endParaRPr>
              </a:p>
            </p:txBody>
          </p:sp>
        </mc:Choice>
        <mc:Fallback xmlns="">
          <p:sp>
            <p:nvSpPr>
              <p:cNvPr id="82" name="文本框 81"/>
              <p:cNvSpPr txBox="1">
                <a:spLocks noRot="1" noChangeAspect="1" noMove="1" noResize="1" noEditPoints="1" noAdjustHandles="1" noChangeArrowheads="1" noChangeShapeType="1" noTextEdit="1"/>
              </p:cNvSpPr>
              <p:nvPr/>
            </p:nvSpPr>
            <p:spPr>
              <a:xfrm>
                <a:off x="4239507" y="29037555"/>
                <a:ext cx="386775" cy="356593"/>
              </a:xfrm>
              <a:prstGeom prst="rect">
                <a:avLst/>
              </a:prstGeom>
              <a:blipFill rotWithShape="0">
                <a:blip r:embed="rId4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4" name="文本框 83"/>
              <p:cNvSpPr txBox="1"/>
              <p:nvPr/>
            </p:nvSpPr>
            <p:spPr>
              <a:xfrm>
                <a:off x="8588421" y="29137647"/>
                <a:ext cx="386775" cy="3934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bar>
                        <m:barPr>
                          <m:pos m:val="top"/>
                          <m:ctrlPr>
                            <a:rPr kumimoji="1" lang="en-US" altLang="zh-CN" sz="1800" i="1" smtClean="0">
                              <a:solidFill>
                                <a:schemeClr val="tx1"/>
                              </a:solidFill>
                              <a:latin typeface="Cambria Math" charset="0"/>
                              <a:ea typeface="Times New Roman" charset="0"/>
                              <a:cs typeface="Times New Roman" charset="0"/>
                            </a:rPr>
                          </m:ctrlPr>
                        </m:barPr>
                        <m:e>
                          <m:r>
                            <a:rPr kumimoji="1" lang="en-US" altLang="zh-CN" sz="1800" b="0" i="1" smtClean="0">
                              <a:solidFill>
                                <a:schemeClr val="tx1"/>
                              </a:solidFill>
                              <a:latin typeface="Cambria Math" charset="0"/>
                              <a:ea typeface="Times New Roman" charset="0"/>
                              <a:cs typeface="Times New Roman" charset="0"/>
                            </a:rPr>
                            <m:t>𝑑</m:t>
                          </m:r>
                        </m:e>
                      </m:bar>
                    </m:oMath>
                  </m:oMathPara>
                </a14:m>
                <a:endParaRPr kumimoji="1" lang="zh-CN" altLang="en-US" sz="1800" dirty="0">
                  <a:solidFill>
                    <a:schemeClr val="tx1"/>
                  </a:solidFill>
                  <a:latin typeface="Times New Roman" charset="0"/>
                  <a:ea typeface="Times New Roman" charset="0"/>
                  <a:cs typeface="Times New Roman" charset="0"/>
                </a:endParaRPr>
              </a:p>
            </p:txBody>
          </p:sp>
        </mc:Choice>
        <mc:Fallback xmlns="">
          <p:sp>
            <p:nvSpPr>
              <p:cNvPr id="84" name="文本框 83"/>
              <p:cNvSpPr txBox="1">
                <a:spLocks noRot="1" noChangeAspect="1" noMove="1" noResize="1" noEditPoints="1" noAdjustHandles="1" noChangeArrowheads="1" noChangeShapeType="1" noTextEdit="1"/>
              </p:cNvSpPr>
              <p:nvPr/>
            </p:nvSpPr>
            <p:spPr>
              <a:xfrm>
                <a:off x="8588421" y="29137647"/>
                <a:ext cx="386775" cy="393429"/>
              </a:xfrm>
              <a:prstGeom prst="rect">
                <a:avLst/>
              </a:prstGeom>
              <a:blipFill rotWithShape="0">
                <a:blip r:embed="rId46"/>
                <a:stretch>
                  <a:fillRect/>
                </a:stretch>
              </a:blipFill>
            </p:spPr>
            <p:txBody>
              <a:bodyPr/>
              <a:lstStyle/>
              <a:p>
                <a:r>
                  <a:rPr lang="zh-CN" altLang="en-US">
                    <a:noFill/>
                  </a:rPr>
                  <a:t> </a:t>
                </a:r>
              </a:p>
            </p:txBody>
          </p:sp>
        </mc:Fallback>
      </mc:AlternateContent>
      <p:sp>
        <p:nvSpPr>
          <p:cNvPr id="87" name="文本框 86"/>
          <p:cNvSpPr txBox="1"/>
          <p:nvPr/>
        </p:nvSpPr>
        <p:spPr>
          <a:xfrm>
            <a:off x="3856794" y="29380904"/>
            <a:ext cx="2050775" cy="356593"/>
          </a:xfrm>
          <a:prstGeom prst="rect">
            <a:avLst/>
          </a:prstGeom>
          <a:noFill/>
        </p:spPr>
        <p:txBody>
          <a:bodyPr wrap="none" rtlCol="0">
            <a:spAutoFit/>
          </a:bodyPr>
          <a:lstStyle/>
          <a:p>
            <a:r>
              <a:rPr kumimoji="1" lang="en-US" altLang="zh-CN" sz="1800" b="1" dirty="0" smtClean="0">
                <a:solidFill>
                  <a:srgbClr val="FF0000"/>
                </a:solidFill>
                <a:latin typeface="Times New Roman" charset="0"/>
                <a:ea typeface="Times New Roman" charset="0"/>
                <a:cs typeface="Times New Roman" charset="0"/>
              </a:rPr>
              <a:t>STAR</a:t>
            </a:r>
            <a:r>
              <a:rPr kumimoji="1" lang="zh-CN" altLang="en-US" sz="1800" b="1" dirty="0" smtClean="0">
                <a:solidFill>
                  <a:srgbClr val="FF0000"/>
                </a:solidFill>
                <a:latin typeface="Times New Roman" charset="0"/>
                <a:ea typeface="Times New Roman" charset="0"/>
                <a:cs typeface="Times New Roman" charset="0"/>
              </a:rPr>
              <a:t> </a:t>
            </a:r>
            <a:r>
              <a:rPr kumimoji="1" lang="en-US" altLang="zh-CN" sz="1800" b="1" dirty="0" smtClean="0">
                <a:solidFill>
                  <a:srgbClr val="FF0000"/>
                </a:solidFill>
                <a:latin typeface="Times New Roman" charset="0"/>
                <a:ea typeface="Times New Roman" charset="0"/>
                <a:cs typeface="Times New Roman" charset="0"/>
              </a:rPr>
              <a:t>Preliminary</a:t>
            </a:r>
            <a:endParaRPr kumimoji="1" lang="zh-CN" altLang="en-US" sz="1800" b="1" dirty="0">
              <a:solidFill>
                <a:srgbClr val="FF0000"/>
              </a:solidFill>
              <a:latin typeface="Times New Roman" charset="0"/>
              <a:ea typeface="Times New Roman" charset="0"/>
              <a:cs typeface="Times New Roman" charset="0"/>
            </a:endParaRPr>
          </a:p>
        </p:txBody>
      </p:sp>
      <p:sp>
        <p:nvSpPr>
          <p:cNvPr id="92" name="文本框 91"/>
          <p:cNvSpPr txBox="1"/>
          <p:nvPr/>
        </p:nvSpPr>
        <p:spPr>
          <a:xfrm>
            <a:off x="3746683" y="34362525"/>
            <a:ext cx="2050775" cy="356593"/>
          </a:xfrm>
          <a:prstGeom prst="rect">
            <a:avLst/>
          </a:prstGeom>
          <a:noFill/>
        </p:spPr>
        <p:txBody>
          <a:bodyPr wrap="none" rtlCol="0">
            <a:spAutoFit/>
          </a:bodyPr>
          <a:lstStyle/>
          <a:p>
            <a:r>
              <a:rPr kumimoji="1" lang="en-US" altLang="zh-CN" sz="1800" b="1" dirty="0" smtClean="0">
                <a:solidFill>
                  <a:srgbClr val="FF0000"/>
                </a:solidFill>
                <a:latin typeface="Times New Roman" charset="0"/>
                <a:ea typeface="Times New Roman" charset="0"/>
                <a:cs typeface="Times New Roman" charset="0"/>
              </a:rPr>
              <a:t>STAR</a:t>
            </a:r>
            <a:r>
              <a:rPr kumimoji="1" lang="zh-CN" altLang="en-US" sz="1800" b="1" dirty="0" smtClean="0">
                <a:solidFill>
                  <a:srgbClr val="FF0000"/>
                </a:solidFill>
                <a:latin typeface="Times New Roman" charset="0"/>
                <a:ea typeface="Times New Roman" charset="0"/>
                <a:cs typeface="Times New Roman" charset="0"/>
              </a:rPr>
              <a:t> </a:t>
            </a:r>
            <a:r>
              <a:rPr kumimoji="1" lang="en-US" altLang="zh-CN" sz="1800" b="1" dirty="0" smtClean="0">
                <a:solidFill>
                  <a:srgbClr val="FF0000"/>
                </a:solidFill>
                <a:latin typeface="Times New Roman" charset="0"/>
                <a:ea typeface="Times New Roman" charset="0"/>
                <a:cs typeface="Times New Roman" charset="0"/>
              </a:rPr>
              <a:t>Preliminary</a:t>
            </a:r>
            <a:endParaRPr kumimoji="1" lang="zh-CN" altLang="en-US" sz="1800" b="1" dirty="0">
              <a:solidFill>
                <a:srgbClr val="FF0000"/>
              </a:solidFill>
              <a:latin typeface="Times New Roman" charset="0"/>
              <a:ea typeface="Times New Roman" charset="0"/>
              <a:cs typeface="Times New Roman" charset="0"/>
            </a:endParaRPr>
          </a:p>
        </p:txBody>
      </p:sp>
      <p:sp>
        <p:nvSpPr>
          <p:cNvPr id="94" name="文本框 93"/>
          <p:cNvSpPr txBox="1"/>
          <p:nvPr/>
        </p:nvSpPr>
        <p:spPr>
          <a:xfrm>
            <a:off x="8185703" y="34343736"/>
            <a:ext cx="2050775" cy="356593"/>
          </a:xfrm>
          <a:prstGeom prst="rect">
            <a:avLst/>
          </a:prstGeom>
          <a:noFill/>
        </p:spPr>
        <p:txBody>
          <a:bodyPr wrap="none" rtlCol="0">
            <a:spAutoFit/>
          </a:bodyPr>
          <a:lstStyle/>
          <a:p>
            <a:r>
              <a:rPr kumimoji="1" lang="en-US" altLang="zh-CN" sz="1800" b="1" dirty="0" smtClean="0">
                <a:solidFill>
                  <a:srgbClr val="FF0000"/>
                </a:solidFill>
                <a:latin typeface="Times New Roman" charset="0"/>
                <a:ea typeface="Times New Roman" charset="0"/>
                <a:cs typeface="Times New Roman" charset="0"/>
              </a:rPr>
              <a:t>STAR</a:t>
            </a:r>
            <a:r>
              <a:rPr kumimoji="1" lang="zh-CN" altLang="en-US" sz="1800" b="1" dirty="0" smtClean="0">
                <a:solidFill>
                  <a:srgbClr val="FF0000"/>
                </a:solidFill>
                <a:latin typeface="Times New Roman" charset="0"/>
                <a:ea typeface="Times New Roman" charset="0"/>
                <a:cs typeface="Times New Roman" charset="0"/>
              </a:rPr>
              <a:t> </a:t>
            </a:r>
            <a:r>
              <a:rPr kumimoji="1" lang="en-US" altLang="zh-CN" sz="1800" b="1" dirty="0" smtClean="0">
                <a:solidFill>
                  <a:srgbClr val="FF0000"/>
                </a:solidFill>
                <a:latin typeface="Times New Roman" charset="0"/>
                <a:ea typeface="Times New Roman" charset="0"/>
                <a:cs typeface="Times New Roman" charset="0"/>
              </a:rPr>
              <a:t>Preliminary</a:t>
            </a:r>
            <a:endParaRPr kumimoji="1" lang="zh-CN" altLang="en-US" sz="1800" b="1" dirty="0">
              <a:solidFill>
                <a:srgbClr val="FF0000"/>
              </a:solidFill>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97" name="文本框 96"/>
              <p:cNvSpPr txBox="1"/>
              <p:nvPr/>
            </p:nvSpPr>
            <p:spPr>
              <a:xfrm>
                <a:off x="3365557" y="34362524"/>
                <a:ext cx="386775" cy="3565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sz="1800" b="0" i="1" smtClean="0">
                          <a:solidFill>
                            <a:schemeClr val="tx1"/>
                          </a:solidFill>
                          <a:latin typeface="Cambria Math" charset="0"/>
                          <a:ea typeface="Times New Roman" charset="0"/>
                          <a:cs typeface="Times New Roman" charset="0"/>
                        </a:rPr>
                        <m:t>𝑑</m:t>
                      </m:r>
                    </m:oMath>
                  </m:oMathPara>
                </a14:m>
                <a:endParaRPr kumimoji="1" lang="zh-CN" altLang="en-US" sz="1800" dirty="0">
                  <a:solidFill>
                    <a:schemeClr val="tx1"/>
                  </a:solidFill>
                  <a:latin typeface="Times New Roman" charset="0"/>
                  <a:ea typeface="Times New Roman" charset="0"/>
                  <a:cs typeface="Times New Roman" charset="0"/>
                </a:endParaRPr>
              </a:p>
            </p:txBody>
          </p:sp>
        </mc:Choice>
        <mc:Fallback xmlns="">
          <p:sp>
            <p:nvSpPr>
              <p:cNvPr id="97" name="文本框 96"/>
              <p:cNvSpPr txBox="1">
                <a:spLocks noRot="1" noChangeAspect="1" noMove="1" noResize="1" noEditPoints="1" noAdjustHandles="1" noChangeArrowheads="1" noChangeShapeType="1" noTextEdit="1"/>
              </p:cNvSpPr>
              <p:nvPr/>
            </p:nvSpPr>
            <p:spPr>
              <a:xfrm>
                <a:off x="3365557" y="34362524"/>
                <a:ext cx="386775" cy="356593"/>
              </a:xfrm>
              <a:prstGeom prst="rect">
                <a:avLst/>
              </a:prstGeom>
              <a:blipFill rotWithShape="0">
                <a:blip r:embed="rId4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8" name="文本框 97"/>
              <p:cNvSpPr txBox="1"/>
              <p:nvPr/>
            </p:nvSpPr>
            <p:spPr>
              <a:xfrm>
                <a:off x="7796907" y="34352184"/>
                <a:ext cx="386775" cy="3934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bar>
                        <m:barPr>
                          <m:pos m:val="top"/>
                          <m:ctrlPr>
                            <a:rPr kumimoji="1" lang="en-US" altLang="zh-CN" sz="1800" i="1" smtClean="0">
                              <a:solidFill>
                                <a:schemeClr val="tx1"/>
                              </a:solidFill>
                              <a:latin typeface="Cambria Math" charset="0"/>
                              <a:ea typeface="Times New Roman" charset="0"/>
                              <a:cs typeface="Times New Roman" charset="0"/>
                            </a:rPr>
                          </m:ctrlPr>
                        </m:barPr>
                        <m:e>
                          <m:r>
                            <a:rPr kumimoji="1" lang="en-US" altLang="zh-CN" sz="1800" b="0" i="1" smtClean="0">
                              <a:solidFill>
                                <a:schemeClr val="tx1"/>
                              </a:solidFill>
                              <a:latin typeface="Cambria Math" charset="0"/>
                              <a:ea typeface="Times New Roman" charset="0"/>
                              <a:cs typeface="Times New Roman" charset="0"/>
                            </a:rPr>
                            <m:t>𝑑</m:t>
                          </m:r>
                        </m:e>
                      </m:bar>
                    </m:oMath>
                  </m:oMathPara>
                </a14:m>
                <a:endParaRPr kumimoji="1" lang="zh-CN" altLang="en-US" sz="1800" dirty="0">
                  <a:solidFill>
                    <a:schemeClr val="tx1"/>
                  </a:solidFill>
                  <a:latin typeface="Times New Roman" charset="0"/>
                  <a:ea typeface="Times New Roman" charset="0"/>
                  <a:cs typeface="Times New Roman" charset="0"/>
                </a:endParaRPr>
              </a:p>
            </p:txBody>
          </p:sp>
        </mc:Choice>
        <mc:Fallback xmlns="">
          <p:sp>
            <p:nvSpPr>
              <p:cNvPr id="98" name="文本框 97"/>
              <p:cNvSpPr txBox="1">
                <a:spLocks noRot="1" noChangeAspect="1" noMove="1" noResize="1" noEditPoints="1" noAdjustHandles="1" noChangeArrowheads="1" noChangeShapeType="1" noTextEdit="1"/>
              </p:cNvSpPr>
              <p:nvPr/>
            </p:nvSpPr>
            <p:spPr>
              <a:xfrm>
                <a:off x="7796907" y="34352184"/>
                <a:ext cx="386775" cy="393429"/>
              </a:xfrm>
              <a:prstGeom prst="rect">
                <a:avLst/>
              </a:prstGeom>
              <a:blipFill rotWithShape="0">
                <a:blip r:embed="rId48"/>
                <a:stretch>
                  <a:fillRect/>
                </a:stretch>
              </a:blipFill>
            </p:spPr>
            <p:txBody>
              <a:bodyPr/>
              <a:lstStyle/>
              <a:p>
                <a:r>
                  <a:rPr lang="zh-CN" altLang="en-US">
                    <a:noFill/>
                  </a:rPr>
                  <a:t> </a:t>
                </a:r>
              </a:p>
            </p:txBody>
          </p:sp>
        </mc:Fallback>
      </mc:AlternateContent>
      <p:sp>
        <p:nvSpPr>
          <p:cNvPr id="104" name="文本框 103"/>
          <p:cNvSpPr txBox="1"/>
          <p:nvPr/>
        </p:nvSpPr>
        <p:spPr>
          <a:xfrm>
            <a:off x="8379512" y="29547881"/>
            <a:ext cx="1811364" cy="338554"/>
          </a:xfrm>
          <a:prstGeom prst="rect">
            <a:avLst/>
          </a:prstGeom>
          <a:noFill/>
        </p:spPr>
        <p:txBody>
          <a:bodyPr wrap="square" rtlCol="0">
            <a:spAutoFit/>
          </a:bodyPr>
          <a:lstStyle/>
          <a:p>
            <a:r>
              <a:rPr kumimoji="1" lang="en-US" altLang="zh-CN" sz="1600" b="1" dirty="0" smtClean="0">
                <a:solidFill>
                  <a:srgbClr val="FF0000"/>
                </a:solidFill>
                <a:latin typeface="Times New Roman" charset="0"/>
                <a:ea typeface="Times New Roman" charset="0"/>
                <a:cs typeface="Times New Roman" charset="0"/>
              </a:rPr>
              <a:t>STAR</a:t>
            </a:r>
            <a:r>
              <a:rPr kumimoji="1" lang="zh-CN" altLang="en-US" sz="1600" b="1" dirty="0" smtClean="0">
                <a:solidFill>
                  <a:srgbClr val="FF0000"/>
                </a:solidFill>
                <a:latin typeface="Times New Roman" charset="0"/>
                <a:ea typeface="Times New Roman" charset="0"/>
                <a:cs typeface="Times New Roman" charset="0"/>
              </a:rPr>
              <a:t> </a:t>
            </a:r>
            <a:r>
              <a:rPr kumimoji="1" lang="en-US" altLang="zh-CN" sz="1600" b="1" dirty="0" smtClean="0">
                <a:solidFill>
                  <a:srgbClr val="FF0000"/>
                </a:solidFill>
                <a:latin typeface="Times New Roman" charset="0"/>
                <a:ea typeface="Times New Roman" charset="0"/>
                <a:cs typeface="Times New Roman" charset="0"/>
              </a:rPr>
              <a:t>Preliminary</a:t>
            </a:r>
            <a:endParaRPr kumimoji="1" lang="zh-CN" altLang="en-US" sz="1600" b="1" dirty="0">
              <a:solidFill>
                <a:srgbClr val="FF0000"/>
              </a:solidFill>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宋体"/>
      </a:majorFont>
      <a:minorFont>
        <a:latin typeface="Arial"/>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zh-CN" altLang="en-US" sz="7400" b="0" i="0" u="none" strike="noStrike" cap="none" normalizeH="0" baseline="0">
            <a:ln>
              <a:noFill/>
            </a:ln>
            <a:solidFill>
              <a:schemeClr val="tx1"/>
            </a:solidFill>
            <a:effectLst/>
            <a:latin typeface="Arial" pitchFamily="-106" charset="0"/>
            <a:ea typeface="宋体" pitchFamily="-106" charset="-122"/>
            <a:cs typeface="宋体" pitchFamily="-106"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zh-CN" altLang="en-US" sz="7400" b="0" i="0" u="none" strike="noStrike" cap="none" normalizeH="0" baseline="0">
            <a:ln>
              <a:noFill/>
            </a:ln>
            <a:solidFill>
              <a:schemeClr val="tx1"/>
            </a:solidFill>
            <a:effectLst/>
            <a:latin typeface="Arial" pitchFamily="-106" charset="0"/>
            <a:ea typeface="宋体" pitchFamily="-106" charset="-122"/>
            <a:cs typeface="宋体" pitchFamily="-106"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5005</TotalTime>
  <Words>326</Words>
  <Application>Microsoft Macintosh PowerPoint</Application>
  <PresentationFormat>自定义</PresentationFormat>
  <Paragraphs>108</Paragraphs>
  <Slides>1</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Arial</vt:lpstr>
      <vt:lpstr>Cambria Math</vt:lpstr>
      <vt:lpstr>Times New Roman</vt:lpstr>
      <vt:lpstr>Wingdings</vt:lpstr>
      <vt:lpstr>宋体</vt:lpstr>
      <vt:lpstr>默认设计模板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Microsoft Office 用户</cp:lastModifiedBy>
  <cp:revision>73</cp:revision>
  <cp:lastPrinted>2015-09-24T06:33:49Z</cp:lastPrinted>
  <dcterms:created xsi:type="dcterms:W3CDTF">2015-09-03T09:44:15Z</dcterms:created>
  <dcterms:modified xsi:type="dcterms:W3CDTF">2015-10-16T02:34:54Z</dcterms:modified>
</cp:coreProperties>
</file>