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30268863" cy="42792650"/>
  <p:notesSz cx="6858000" cy="9144000"/>
  <p:defaultTextStyle>
    <a:defPPr>
      <a:defRPr lang="en-US"/>
    </a:defPPr>
    <a:lvl1pPr marL="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35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 userDrawn="1">
          <p15:clr>
            <a:srgbClr val="A4A3A4"/>
          </p15:clr>
        </p15:guide>
        <p15:guide id="2" pos="9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9"/>
    <p:restoredTop sz="96163" autoAdjust="0"/>
  </p:normalViewPr>
  <p:slideViewPr>
    <p:cSldViewPr snapToGrid="0" snapToObjects="1">
      <p:cViewPr>
        <p:scale>
          <a:sx n="91" d="100"/>
          <a:sy n="91" d="100"/>
        </p:scale>
        <p:origin x="-9072" y="-14502"/>
      </p:cViewPr>
      <p:guideLst>
        <p:guide orient="horz" pos="13478"/>
        <p:guide pos="9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6FFD8-2F66-DE47-8675-84659B2BA51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8A41-E2F5-434B-A8B5-5C88DA5D5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1pPr>
    <a:lvl2pPr marL="905213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2pPr>
    <a:lvl3pPr marL="1810426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3pPr>
    <a:lvl4pPr marL="2715639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4pPr>
    <a:lvl5pPr marL="3620851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5pPr>
    <a:lvl6pPr marL="4526065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6pPr>
    <a:lvl7pPr marL="5431278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7pPr>
    <a:lvl8pPr marL="6336490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8pPr>
    <a:lvl9pPr marL="7241704" algn="l" defTabSz="1810426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8A41-E2F5-434B-A8B5-5C88DA5D5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65" y="7003337"/>
            <a:ext cx="25728534" cy="14898182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608" y="22476050"/>
            <a:ext cx="22701647" cy="10331648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423" indent="0" algn="ctr">
              <a:buNone/>
              <a:defRPr sz="6620"/>
            </a:lvl2pPr>
            <a:lvl3pPr marL="3026847" indent="0" algn="ctr">
              <a:buNone/>
              <a:defRPr sz="5958"/>
            </a:lvl3pPr>
            <a:lvl4pPr marL="4540270" indent="0" algn="ctr">
              <a:buNone/>
              <a:defRPr sz="5296"/>
            </a:lvl4pPr>
            <a:lvl5pPr marL="6053694" indent="0" algn="ctr">
              <a:buNone/>
              <a:defRPr sz="5296"/>
            </a:lvl5pPr>
            <a:lvl6pPr marL="7567117" indent="0" algn="ctr">
              <a:buNone/>
              <a:defRPr sz="5296"/>
            </a:lvl6pPr>
            <a:lvl7pPr marL="9080541" indent="0" algn="ctr">
              <a:buNone/>
              <a:defRPr sz="5296"/>
            </a:lvl7pPr>
            <a:lvl8pPr marL="10593964" indent="0" algn="ctr">
              <a:buNone/>
              <a:defRPr sz="5296"/>
            </a:lvl8pPr>
            <a:lvl9pPr marL="12107388" indent="0" algn="ctr">
              <a:buNone/>
              <a:defRPr sz="5296"/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1157" y="2278312"/>
            <a:ext cx="6526724" cy="3626479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986" y="2278312"/>
            <a:ext cx="19201810" cy="36264793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21" y="10668458"/>
            <a:ext cx="26106894" cy="1780055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221" y="28637409"/>
            <a:ext cx="26106894" cy="9360889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423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847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270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69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7117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54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96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388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984" y="11391562"/>
            <a:ext cx="12864267" cy="2715154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3612" y="11391562"/>
            <a:ext cx="12864267" cy="2715154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278322"/>
            <a:ext cx="26106894" cy="8271268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30" y="10490146"/>
            <a:ext cx="12805146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930" y="15631204"/>
            <a:ext cx="12805146" cy="2299114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3614" y="10490146"/>
            <a:ext cx="12868209" cy="5141058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423" indent="0">
              <a:buNone/>
              <a:defRPr sz="6620" b="1"/>
            </a:lvl2pPr>
            <a:lvl3pPr marL="3026847" indent="0">
              <a:buNone/>
              <a:defRPr sz="5958" b="1"/>
            </a:lvl3pPr>
            <a:lvl4pPr marL="4540270" indent="0">
              <a:buNone/>
              <a:defRPr sz="5296" b="1"/>
            </a:lvl4pPr>
            <a:lvl5pPr marL="6053694" indent="0">
              <a:buNone/>
              <a:defRPr sz="5296" b="1"/>
            </a:lvl5pPr>
            <a:lvl6pPr marL="7567117" indent="0">
              <a:buNone/>
              <a:defRPr sz="5296" b="1"/>
            </a:lvl6pPr>
            <a:lvl7pPr marL="9080541" indent="0">
              <a:buNone/>
              <a:defRPr sz="5296" b="1"/>
            </a:lvl7pPr>
            <a:lvl8pPr marL="10593964" indent="0">
              <a:buNone/>
              <a:defRPr sz="5296" b="1"/>
            </a:lvl8pPr>
            <a:lvl9pPr marL="12107388" indent="0">
              <a:buNone/>
              <a:defRPr sz="5296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3614" y="15631204"/>
            <a:ext cx="12868209" cy="2299114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8209" y="6161359"/>
            <a:ext cx="15323612" cy="30410517"/>
          </a:xfrm>
        </p:spPr>
        <p:txBody>
          <a:bodyPr/>
          <a:lstStyle>
            <a:lvl1pPr>
              <a:defRPr sz="10593"/>
            </a:lvl1pPr>
            <a:lvl2pPr>
              <a:defRPr sz="9269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7" y="2852843"/>
            <a:ext cx="9762496" cy="9984952"/>
          </a:xfrm>
        </p:spPr>
        <p:txBody>
          <a:bodyPr anchor="b"/>
          <a:lstStyle>
            <a:lvl1pPr>
              <a:defRPr sz="10593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8209" y="6161359"/>
            <a:ext cx="15323612" cy="30410517"/>
          </a:xfrm>
        </p:spPr>
        <p:txBody>
          <a:bodyPr anchor="t"/>
          <a:lstStyle>
            <a:lvl1pPr marL="0" indent="0">
              <a:buNone/>
              <a:defRPr sz="10593"/>
            </a:lvl1pPr>
            <a:lvl2pPr marL="1513423" indent="0">
              <a:buNone/>
              <a:defRPr sz="9269"/>
            </a:lvl2pPr>
            <a:lvl3pPr marL="3026847" indent="0">
              <a:buNone/>
              <a:defRPr sz="7944"/>
            </a:lvl3pPr>
            <a:lvl4pPr marL="4540270" indent="0">
              <a:buNone/>
              <a:defRPr sz="6620"/>
            </a:lvl4pPr>
            <a:lvl5pPr marL="6053694" indent="0">
              <a:buNone/>
              <a:defRPr sz="6620"/>
            </a:lvl5pPr>
            <a:lvl6pPr marL="7567117" indent="0">
              <a:buNone/>
              <a:defRPr sz="6620"/>
            </a:lvl6pPr>
            <a:lvl7pPr marL="9080541" indent="0">
              <a:buNone/>
              <a:defRPr sz="6620"/>
            </a:lvl7pPr>
            <a:lvl8pPr marL="10593964" indent="0">
              <a:buNone/>
              <a:defRPr sz="6620"/>
            </a:lvl8pPr>
            <a:lvl9pPr marL="12107388" indent="0">
              <a:buNone/>
              <a:defRPr sz="662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927" y="12837795"/>
            <a:ext cx="9762496" cy="23783603"/>
          </a:xfrm>
        </p:spPr>
        <p:txBody>
          <a:bodyPr/>
          <a:lstStyle>
            <a:lvl1pPr marL="0" indent="0">
              <a:buNone/>
              <a:defRPr sz="5296"/>
            </a:lvl1pPr>
            <a:lvl2pPr marL="1513423" indent="0">
              <a:buNone/>
              <a:defRPr sz="4634"/>
            </a:lvl2pPr>
            <a:lvl3pPr marL="3026847" indent="0">
              <a:buNone/>
              <a:defRPr sz="3972"/>
            </a:lvl3pPr>
            <a:lvl4pPr marL="4540270" indent="0">
              <a:buNone/>
              <a:defRPr sz="3310"/>
            </a:lvl4pPr>
            <a:lvl5pPr marL="6053694" indent="0">
              <a:buNone/>
              <a:defRPr sz="3310"/>
            </a:lvl5pPr>
            <a:lvl6pPr marL="7567117" indent="0">
              <a:buNone/>
              <a:defRPr sz="3310"/>
            </a:lvl6pPr>
            <a:lvl7pPr marL="9080541" indent="0">
              <a:buNone/>
              <a:defRPr sz="3310"/>
            </a:lvl7pPr>
            <a:lvl8pPr marL="10593964" indent="0">
              <a:buNone/>
              <a:defRPr sz="3310"/>
            </a:lvl8pPr>
            <a:lvl9pPr marL="12107388" indent="0">
              <a:buNone/>
              <a:defRPr sz="331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85000"/>
              </a:schemeClr>
            </a:gs>
            <a:gs pos="90000">
              <a:schemeClr val="bg1">
                <a:alpha val="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985" y="2278322"/>
            <a:ext cx="26106894" cy="827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985" y="11391562"/>
            <a:ext cx="26106894" cy="2715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984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B544-6F92-CB41-BF0F-886A8C5A458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561" y="39662456"/>
            <a:ext cx="10215741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7385" y="39662456"/>
            <a:ext cx="6810494" cy="2278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6031-C3DC-7746-9681-BD43A3C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6847" rtl="0" eaLnBrk="1" latinLnBrk="0" hangingPunct="1">
        <a:lnSpc>
          <a:spcPct val="90000"/>
        </a:lnSpc>
        <a:spcBef>
          <a:spcPct val="0"/>
        </a:spcBef>
        <a:buNone/>
        <a:defRPr sz="14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712" indent="-756712" algn="l" defTabSz="3026847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9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55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98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405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82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7252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676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4099" indent="-756712" algn="l" defTabSz="302684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423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84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270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69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7117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541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964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388" algn="l" defTabSz="302684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1.w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STAR-logo-base-bal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727" r="11311" b="3452"/>
          <a:stretch>
            <a:fillRect/>
          </a:stretch>
        </p:blipFill>
        <p:spPr bwMode="auto">
          <a:xfrm>
            <a:off x="644058" y="1963187"/>
            <a:ext cx="4274563" cy="3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"/>
          <a:stretch>
            <a:fillRect/>
          </a:stretch>
        </p:blipFill>
        <p:spPr bwMode="auto">
          <a:xfrm>
            <a:off x="22886669" y="2738192"/>
            <a:ext cx="6675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84"/>
              <p:cNvSpPr txBox="1">
                <a:spLocks/>
              </p:cNvSpPr>
              <p:nvPr/>
            </p:nvSpPr>
            <p:spPr>
              <a:xfrm>
                <a:off x="-3175" y="550446"/>
                <a:ext cx="30275213" cy="269926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756872" indent="-756872" algn="l" defTabSz="3027487" rtl="0" eaLnBrk="1" latinLnBrk="0" hangingPunct="1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Char char="•"/>
                  <a:defRPr sz="927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70615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78435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98102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1184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cs-CZ" sz="7600" b="1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D</a:t>
                </a:r>
                <a:r>
                  <a:rPr lang="cs-CZ" sz="7600" b="1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±</a:t>
                </a:r>
                <a:r>
                  <a:rPr lang="cs-CZ" sz="7600" b="1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7600" b="1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meson </a:t>
                </a:r>
                <a:r>
                  <a:rPr lang="en-US" sz="7600" b="1" dirty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production in </a:t>
                </a:r>
                <a:r>
                  <a:rPr lang="en-US" sz="7600" b="1" dirty="0" err="1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Au+Au</a:t>
                </a:r>
                <a:r>
                  <a:rPr lang="en-US" sz="7600" b="1" dirty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7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76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cs-CZ" sz="76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cs-CZ" sz="76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lang="en-US" sz="76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cs-CZ" sz="76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𝟐𝟎𝟎</m:t>
                    </m:r>
                    <m:r>
                      <a:rPr lang="cs-CZ" sz="76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7600" b="1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GeV </a:t>
                </a:r>
                <a:r>
                  <a:rPr lang="en-US" sz="7600" b="1" dirty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measured by the STAR experiment</a:t>
                </a:r>
              </a:p>
            </p:txBody>
          </p:sp>
        </mc:Choice>
        <mc:Fallback xmlns="">
          <p:sp>
            <p:nvSpPr>
              <p:cNvPr id="7" name="Text Placeholder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5" y="550446"/>
                <a:ext cx="30275213" cy="2699262"/>
              </a:xfrm>
              <a:prstGeom prst="rect">
                <a:avLst/>
              </a:prstGeom>
              <a:blipFill>
                <a:blip r:embed="rId6"/>
                <a:stretch>
                  <a:fillRect t="-4740" b="-10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383"/>
          <p:cNvSpPr txBox="1">
            <a:spLocks/>
          </p:cNvSpPr>
          <p:nvPr/>
        </p:nvSpPr>
        <p:spPr>
          <a:xfrm>
            <a:off x="-3176" y="3809206"/>
            <a:ext cx="30275213" cy="196575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J</a:t>
            </a:r>
            <a:r>
              <a:rPr lang="cs-CZ" sz="9000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akub</a:t>
            </a:r>
            <a:r>
              <a:rPr lang="en-US" sz="90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90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Kvapil</a:t>
            </a:r>
            <a:r>
              <a:rPr lang="en-US" sz="9000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9000" i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for the STAR </a:t>
            </a:r>
            <a:r>
              <a:rPr lang="en-US" sz="90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Collaboration</a:t>
            </a:r>
            <a:endParaRPr lang="cs-CZ" sz="9000" i="1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Faculty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Nuclear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Sciences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Physical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Engineering</a:t>
            </a:r>
            <a:endParaRPr lang="cs-CZ" sz="5700" i="1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Czech </a:t>
            </a:r>
            <a:r>
              <a:rPr lang="cs-CZ" sz="5700" i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Technical</a:t>
            </a:r>
            <a:r>
              <a:rPr lang="cs-CZ" sz="5700" i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University in Prague</a:t>
            </a:r>
            <a:endParaRPr lang="en-US" sz="5700" i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26841" y="6018119"/>
                <a:ext cx="29014456" cy="3253407"/>
              </a:xfrm>
              <a:prstGeom prst="roundRect">
                <a:avLst>
                  <a:gd name="adj" fmla="val 5155"/>
                </a:avLst>
              </a:prstGeom>
              <a:solidFill>
                <a:schemeClr val="bg1"/>
              </a:solidFill>
              <a:ln w="508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400" b="1" dirty="0" smtClean="0">
                    <a:solidFill>
                      <a:schemeClr val="accent5">
                        <a:lumMod val="50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Abstract</a:t>
                </a:r>
              </a:p>
              <a:p>
                <a:pPr marL="95250" algn="just"/>
                <a:r>
                  <a:rPr lang="en-GB" sz="2450" dirty="0">
                    <a:solidFill>
                      <a:schemeClr val="tx1"/>
                    </a:solidFill>
                  </a:rPr>
                  <a:t>Charm quarks are mainly created in hard processes at the beginning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GB" sz="2450" dirty="0">
                    <a:solidFill>
                      <a:schemeClr val="tx1"/>
                    </a:solidFill>
                  </a:rPr>
                  <a:t>heavy-ion collisions and can be used as a tool to study properties of the Quark-Gluon Plasma (QGP). The modification to D-meson production in heavy-ion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collisions </a:t>
                </a:r>
                <a:r>
                  <a:rPr lang="en-GB" sz="2450" dirty="0">
                    <a:solidFill>
                      <a:schemeClr val="tx1"/>
                    </a:solidFill>
                  </a:rPr>
                  <a:t>is sensitive to the energy loss of charm quarks in the QGP. The Heavy </a:t>
                </a:r>
                <a:r>
                  <a:rPr lang="en-GB" sz="2450" dirty="0" err="1">
                    <a:solidFill>
                      <a:schemeClr val="tx1"/>
                    </a:solidFill>
                  </a:rPr>
                  <a:t>Flavor</a:t>
                </a:r>
                <a:r>
                  <a:rPr lang="en-GB" sz="2450" dirty="0">
                    <a:solidFill>
                      <a:schemeClr val="tx1"/>
                    </a:solidFill>
                  </a:rPr>
                  <a:t> Tracker was installed at the STAR experiment in 2014 and enables the topological reconstruction of the decay vertices for open charm mesons. It significantly improves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precision </a:t>
                </a:r>
                <a:r>
                  <a:rPr lang="en-GB" sz="2450" dirty="0">
                    <a:solidFill>
                      <a:schemeClr val="tx1"/>
                    </a:solidFill>
                  </a:rPr>
                  <a:t>on charm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meson measurements. </a:t>
                </a:r>
                <a:r>
                  <a:rPr lang="en-GB" sz="2450" dirty="0">
                    <a:solidFill>
                      <a:schemeClr val="tx1"/>
                    </a:solidFill>
                  </a:rPr>
                  <a:t>Besides the measurement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of D</a:t>
                </a:r>
                <a:r>
                  <a:rPr lang="en-GB" sz="2450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, D</a:t>
                </a:r>
                <a:r>
                  <a:rPr lang="en-GB" sz="2450" baseline="30000" dirty="0" smtClean="0">
                    <a:solidFill>
                      <a:schemeClr val="tx1"/>
                    </a:solidFill>
                  </a:rPr>
                  <a:t>±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 provides </a:t>
                </a:r>
                <a:r>
                  <a:rPr lang="en-GB" sz="2450" dirty="0">
                    <a:solidFill>
                      <a:schemeClr val="tx1"/>
                    </a:solidFill>
                  </a:rPr>
                  <a:t>an additional handle and cross-check to study the interaction between charm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quarks and the medium. In </a:t>
                </a:r>
                <a:r>
                  <a:rPr lang="en-GB" sz="2450" dirty="0">
                    <a:solidFill>
                      <a:schemeClr val="tx1"/>
                    </a:solidFill>
                  </a:rPr>
                  <a:t>this poster,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we </a:t>
                </a:r>
                <a:r>
                  <a:rPr lang="en-GB" sz="2450" dirty="0">
                    <a:solidFill>
                      <a:schemeClr val="tx1"/>
                    </a:solidFill>
                  </a:rPr>
                  <a:t>present measurements of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GB" sz="2450" baseline="30000" dirty="0" smtClean="0">
                    <a:solidFill>
                      <a:schemeClr val="tx1"/>
                    </a:solidFill>
                  </a:rPr>
                  <a:t>±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 production </a:t>
                </a:r>
                <a:r>
                  <a:rPr lang="en-GB" sz="2450" dirty="0">
                    <a:solidFill>
                      <a:schemeClr val="tx1"/>
                    </a:solidFill>
                  </a:rPr>
                  <a:t>in </a:t>
                </a:r>
                <a:r>
                  <a:rPr lang="en-GB" sz="2450" dirty="0" err="1">
                    <a:solidFill>
                      <a:schemeClr val="tx1"/>
                    </a:solidFill>
                  </a:rPr>
                  <a:t>Au+Au</a:t>
                </a:r>
                <a:r>
                  <a:rPr lang="en-GB" sz="2450" dirty="0">
                    <a:solidFill>
                      <a:schemeClr val="tx1"/>
                    </a:solidFill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24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sz="245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 sz="245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NN</m:t>
                            </m:r>
                          </m:sub>
                        </m:sSub>
                        <m:r>
                          <a:rPr lang="en-GB" sz="24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GB" sz="245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4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200 </m:t>
                    </m:r>
                  </m:oMath>
                </a14:m>
                <a:r>
                  <a:rPr lang="en-GB" sz="2450" dirty="0" smtClean="0">
                    <a:solidFill>
                      <a:schemeClr val="tx1"/>
                    </a:solidFill>
                  </a:rPr>
                  <a:t>GeV. </a:t>
                </a:r>
                <a:r>
                  <a:rPr lang="en-GB" sz="2450" dirty="0">
                    <a:solidFill>
                      <a:schemeClr val="tx1"/>
                    </a:solidFill>
                  </a:rPr>
                  <a:t>D</a:t>
                </a:r>
                <a:r>
                  <a:rPr lang="en-GB" sz="2450" baseline="30000" dirty="0">
                    <a:solidFill>
                      <a:schemeClr val="tx1"/>
                    </a:solidFill>
                  </a:rPr>
                  <a:t>±</a:t>
                </a:r>
                <a:r>
                  <a:rPr lang="en-GB" sz="2450" dirty="0">
                    <a:solidFill>
                      <a:schemeClr val="tx1"/>
                    </a:solidFill>
                  </a:rPr>
                  <a:t>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mesons </a:t>
                </a:r>
                <a:r>
                  <a:rPr lang="en-GB" sz="2450" dirty="0">
                    <a:solidFill>
                      <a:schemeClr val="tx1"/>
                    </a:solidFill>
                  </a:rPr>
                  <a:t>are reconstructed topologically via the hadronic decay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45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m:rPr>
                        <m:nor/>
                      </m:rPr>
                      <a:rPr lang="en-GB" sz="245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5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45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45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45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GB" sz="24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2450" dirty="0" smtClean="0">
                    <a:solidFill>
                      <a:schemeClr val="tx1"/>
                    </a:solidFill>
                  </a:rPr>
                  <a:t> from </a:t>
                </a:r>
                <a:r>
                  <a:rPr lang="en-GB" sz="2450" dirty="0">
                    <a:solidFill>
                      <a:schemeClr val="tx1"/>
                    </a:solidFill>
                  </a:rPr>
                  <a:t>the data collected in 2014 with the Heavy </a:t>
                </a:r>
                <a:r>
                  <a:rPr lang="en-GB" sz="2450" dirty="0" err="1">
                    <a:solidFill>
                      <a:schemeClr val="tx1"/>
                    </a:solidFill>
                  </a:rPr>
                  <a:t>Flavor</a:t>
                </a:r>
                <a:r>
                  <a:rPr lang="en-GB" sz="2450" dirty="0">
                    <a:solidFill>
                      <a:schemeClr val="tx1"/>
                    </a:solidFill>
                  </a:rPr>
                  <a:t> Tracker. The invariant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yield </a:t>
                </a:r>
                <a:r>
                  <a:rPr lang="en-GB" sz="2450" dirty="0">
                    <a:solidFill>
                      <a:schemeClr val="tx1"/>
                    </a:solidFill>
                  </a:rPr>
                  <a:t>of D</a:t>
                </a:r>
                <a:r>
                  <a:rPr lang="en-GB" sz="2450" baseline="30000" dirty="0">
                    <a:solidFill>
                      <a:schemeClr val="tx1"/>
                    </a:solidFill>
                  </a:rPr>
                  <a:t>±</a:t>
                </a:r>
                <a:r>
                  <a:rPr lang="en-GB" sz="2450" dirty="0">
                    <a:solidFill>
                      <a:schemeClr val="tx1"/>
                    </a:solidFill>
                  </a:rPr>
                  <a:t> 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mesons in the transverse momentum range of 2 &lt; p</a:t>
                </a:r>
                <a:r>
                  <a:rPr lang="en-GB" sz="2450" baseline="-2500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 &lt; 10 GeV/c is extracted for 0-10% most central </a:t>
                </a:r>
                <a:r>
                  <a:rPr lang="en-GB" sz="2450" dirty="0" err="1" smtClean="0">
                    <a:solidFill>
                      <a:schemeClr val="tx1"/>
                    </a:solidFill>
                  </a:rPr>
                  <a:t>Au+Au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 collisions, and is found to be consistent with the D</a:t>
                </a:r>
                <a:r>
                  <a:rPr lang="en-GB" sz="2450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GB" sz="2450" dirty="0" smtClean="0">
                    <a:solidFill>
                      <a:schemeClr val="tx1"/>
                    </a:solidFill>
                  </a:rPr>
                  <a:t> yield.</a:t>
                </a:r>
                <a:endParaRPr lang="en-GB" sz="24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41" y="6018119"/>
                <a:ext cx="29014456" cy="3253407"/>
              </a:xfrm>
              <a:prstGeom prst="roundRect">
                <a:avLst>
                  <a:gd name="adj" fmla="val 5155"/>
                </a:avLst>
              </a:prstGeom>
              <a:blipFill>
                <a:blip r:embed="rId7"/>
                <a:stretch>
                  <a:fillRect r="-63"/>
                </a:stretch>
              </a:blipFill>
              <a:ln w="508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-3176" y="40881311"/>
            <a:ext cx="30275213" cy="133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71" tIns="50735" rIns="101471" bIns="50735">
            <a:spAutoFit/>
          </a:bodyPr>
          <a:lstStyle>
            <a:lvl1pPr defTabSz="3762375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defTabSz="3762375">
              <a:spcBef>
                <a:spcPct val="20000"/>
              </a:spcBef>
              <a:buChar char="–"/>
              <a:defRPr sz="129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defTabSz="3762375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defTabSz="3762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defTabSz="3762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defTabSz="3762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STAR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 </a:t>
            </a:r>
            <a:r>
              <a:rPr lang="en-US" altLang="zh-CN" sz="4000" dirty="0" err="1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drupal.star.bnl.gov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/STAR/presentations</a:t>
            </a:r>
          </a:p>
        </p:txBody>
      </p:sp>
      <p:pic>
        <p:nvPicPr>
          <p:cNvPr id="21" name="Picture 15" descr="bn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464" y="40851262"/>
            <a:ext cx="4117700" cy="189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21"/>
          <p:cNvSpPr/>
          <p:nvPr/>
        </p:nvSpPr>
        <p:spPr>
          <a:xfrm>
            <a:off x="15309026" y="22561208"/>
            <a:ext cx="14220000" cy="11718814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Results</a:t>
            </a:r>
            <a:endParaRPr lang="en-GB" sz="2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Rounded Rectangle 21"/>
          <p:cNvSpPr/>
          <p:nvPr/>
        </p:nvSpPr>
        <p:spPr>
          <a:xfrm>
            <a:off x="502798" y="28158501"/>
            <a:ext cx="14220000" cy="12499822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ounded Rectangle 21"/>
          <p:cNvSpPr/>
          <p:nvPr/>
        </p:nvSpPr>
        <p:spPr>
          <a:xfrm>
            <a:off x="15308511" y="16408452"/>
            <a:ext cx="14220000" cy="5956073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Acceptance</a:t>
            </a:r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reconstruction</a:t>
            </a:r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e</a:t>
            </a:r>
            <a:r>
              <a:rPr lang="en-GB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fficienc</a:t>
            </a:r>
            <a:r>
              <a:rPr lang="cs-CZ" sz="50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  <a:endParaRPr lang="en-GB" sz="5000" b="1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Rounded Rectangle 21"/>
          <p:cNvSpPr/>
          <p:nvPr/>
        </p:nvSpPr>
        <p:spPr>
          <a:xfrm>
            <a:off x="15260215" y="34562169"/>
            <a:ext cx="14253595" cy="3023777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5000" b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Conclusion</a:t>
            </a:r>
          </a:p>
        </p:txBody>
      </p:sp>
      <p:sp>
        <p:nvSpPr>
          <p:cNvPr id="151" name="Rounded Rectangle 21"/>
          <p:cNvSpPr/>
          <p:nvPr/>
        </p:nvSpPr>
        <p:spPr>
          <a:xfrm>
            <a:off x="15342106" y="9492965"/>
            <a:ext cx="14220000" cy="6718585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D</a:t>
            </a:r>
            <a:r>
              <a:rPr lang="cs-CZ" sz="5000" b="1" baseline="30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±</a:t>
            </a:r>
            <a:r>
              <a:rPr lang="cs-CZ" sz="5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</a:t>
            </a:r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raw</a:t>
            </a:r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</a:t>
            </a:r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yields</a:t>
            </a:r>
            <a:endParaRPr lang="cs-CZ" sz="5000" b="1" dirty="0" smtClean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900" dirty="0">
              <a:solidFill>
                <a:schemeClr val="tx1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algn="ctr"/>
            <a:endParaRPr lang="en-GB" sz="54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61950" lvl="1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08567" y="30938586"/>
            <a:ext cx="4536083" cy="64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TextovéPole 169"/>
          <p:cNvSpPr txBox="1"/>
          <p:nvPr/>
        </p:nvSpPr>
        <p:spPr>
          <a:xfrm>
            <a:off x="10474442" y="37498580"/>
            <a:ext cx="371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D</a:t>
            </a:r>
            <a:r>
              <a:rPr lang="cs-CZ" sz="3000" baseline="30000" dirty="0" smtClean="0"/>
              <a:t>±</a:t>
            </a:r>
            <a:r>
              <a:rPr lang="cs-CZ" sz="3000" dirty="0" smtClean="0"/>
              <a:t> </a:t>
            </a:r>
            <a:r>
              <a:rPr lang="cs-CZ" sz="3000" dirty="0" err="1" smtClean="0"/>
              <a:t>three</a:t>
            </a:r>
            <a:r>
              <a:rPr lang="cs-CZ" sz="3000" dirty="0" smtClean="0"/>
              <a:t> body </a:t>
            </a:r>
            <a:r>
              <a:rPr lang="cs-CZ" sz="3000" dirty="0" err="1" smtClean="0"/>
              <a:t>decay</a:t>
            </a:r>
            <a:r>
              <a:rPr lang="cs-CZ" sz="3000" dirty="0" smtClean="0"/>
              <a:t>, </a:t>
            </a:r>
            <a:r>
              <a:rPr lang="en-GB" sz="3000" dirty="0" err="1">
                <a:latin typeface="Helvetica" charset="0"/>
                <a:ea typeface="Helvetica" charset="0"/>
                <a:cs typeface="Helvetica" charset="0"/>
              </a:rPr>
              <a:t>DCA</a:t>
            </a:r>
            <a:r>
              <a:rPr lang="en-GB" sz="3000" baseline="-25000" dirty="0" err="1">
                <a:latin typeface="Helvetica" charset="0"/>
                <a:ea typeface="Helvetica" charset="0"/>
                <a:cs typeface="Helvetica" charset="0"/>
              </a:rPr>
              <a:t>pair</a:t>
            </a:r>
            <a:r>
              <a:rPr lang="en-GB" sz="3000" baseline="-25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3000" dirty="0" smtClean="0"/>
              <a:t>(blue lines), </a:t>
            </a:r>
            <a:r>
              <a:rPr lang="en-GB" sz="3000" dirty="0">
                <a:latin typeface="Helvetica" charset="0"/>
                <a:ea typeface="Helvetica" charset="0"/>
                <a:cs typeface="Helvetica" charset="0"/>
              </a:rPr>
              <a:t>Δ</a:t>
            </a:r>
            <a:r>
              <a:rPr lang="en-GB" sz="3000" baseline="-25000" dirty="0">
                <a:latin typeface="Helvetica" charset="0"/>
                <a:ea typeface="Helvetica" charset="0"/>
                <a:cs typeface="Helvetica" charset="0"/>
              </a:rPr>
              <a:t>max </a:t>
            </a:r>
            <a:r>
              <a:rPr lang="cs-CZ" sz="3000" dirty="0" smtClean="0"/>
              <a:t>(</a:t>
            </a:r>
            <a:r>
              <a:rPr lang="cs-CZ" sz="3000" dirty="0" err="1" smtClean="0"/>
              <a:t>red</a:t>
            </a:r>
            <a:r>
              <a:rPr lang="cs-CZ" sz="3000" dirty="0" smtClean="0"/>
              <a:t> lines).</a:t>
            </a:r>
            <a:endParaRPr lang="cs-CZ" sz="3000" dirty="0"/>
          </a:p>
        </p:txBody>
      </p:sp>
      <p:pic>
        <p:nvPicPr>
          <p:cNvPr id="1036" name="Picture 12" descr="http://bestprague.cz/images/cvu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03" y="40991096"/>
            <a:ext cx="3935067" cy="1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Rounded Rectangle 32"/>
          <p:cNvSpPr/>
          <p:nvPr/>
        </p:nvSpPr>
        <p:spPr>
          <a:xfrm>
            <a:off x="15253456" y="37916257"/>
            <a:ext cx="14308649" cy="2634744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References</a:t>
            </a:r>
            <a:r>
              <a:rPr lang="cs-CZ" sz="30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cs-CZ" sz="3000" b="1" dirty="0" smtClean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[1] 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G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Xie</a:t>
            </a: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, for the STAR Collaboration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Physics 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Volume </a:t>
            </a: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956, Pages 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473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476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[2] 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J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Schambach</a:t>
            </a:r>
            <a:r>
              <a:rPr lang="en-US" sz="2200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for the STAR Collaboration</a:t>
            </a:r>
            <a:r>
              <a:rPr lang="cs-CZ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Physics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Procedia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Volume </a:t>
            </a:r>
            <a:r>
              <a:rPr lang="fr-FR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66, 2015, Pages </a:t>
            </a:r>
            <a:r>
              <a:rPr lang="fr-FR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514-519</a:t>
            </a:r>
            <a:endParaRPr lang="cs-CZ" sz="2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[3] L.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Adamczyk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STAR 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arXiv:1701.06060 [</a:t>
            </a:r>
            <a:r>
              <a:rPr lang="cs-CZ" sz="220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</a:t>
            </a:r>
            <a:r>
              <a:rPr lang="cs-CZ" sz="2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-ex]</a:t>
            </a:r>
          </a:p>
          <a:p>
            <a:pPr algn="ctr"/>
            <a:r>
              <a:rPr lang="en-US" sz="29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</a:t>
            </a:r>
            <a:r>
              <a:rPr lang="en-US" sz="29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was supported by the grant LG15001 and LM2015054 of Ministry of Education, Youth and Sports of the Czech Republic</a:t>
            </a:r>
            <a:r>
              <a:rPr lang="en-US" sz="2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2500" dirty="0">
              <a:solidFill>
                <a:schemeClr val="tx1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9924" y="28095037"/>
            <a:ext cx="140257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cs-CZ" sz="5000" b="1" baseline="30000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±</a:t>
            </a:r>
            <a:r>
              <a:rPr lang="cs-CZ" sz="5000" b="1" dirty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cs-CZ" sz="5000" b="1" dirty="0" err="1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reconstruction</a:t>
            </a:r>
            <a:endParaRPr lang="en-GB" sz="5000" b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26841" y="29217380"/>
                <a:ext cx="9550535" cy="1098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About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900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 million minimum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-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bias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Au+Au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events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700" i="1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2700" i="1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sz="2700">
                                <a:latin typeface="Helvetica" charset="0"/>
                                <a:ea typeface="Helvetica" charset="0"/>
                                <a:cs typeface="Helvetica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 sz="2700">
                                <a:ea typeface="Cambria Math" panose="02040503050406030204" pitchFamily="18" charset="0"/>
                                <a:cs typeface="Helvetica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lang="en-GB" sz="2700" b="0" i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m:rPr>
                        <m:nor/>
                      </m:rPr>
                      <a:rPr lang="en-GB" sz="2700" b="0" i="0" smtClean="0">
                        <a:latin typeface="Helvetica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charset="0"/>
                        <a:ea typeface="Helvetica" charset="0"/>
                        <a:cs typeface="Helvetica" charset="0"/>
                      </a:rPr>
                      <m:t>200 </m:t>
                    </m:r>
                  </m:oMath>
                </a14:m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GeV recorded in year 2014 are used for this analysis.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en-GB" sz="2700" b="1" dirty="0">
                    <a:latin typeface="Helvetica" charset="0"/>
                    <a:ea typeface="Helvetica" charset="0"/>
                    <a:cs typeface="Helvetica" charset="0"/>
                  </a:rPr>
                  <a:t>Event selection cuts:</a:t>
                </a:r>
              </a:p>
              <a:p>
                <a:pPr marL="895350" lvl="1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Vertex position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|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V</a:t>
                </a:r>
                <a:r>
                  <a:rPr lang="en-GB" sz="2700" baseline="-25000" dirty="0" err="1" smtClean="0">
                    <a:latin typeface="Helvetica" charset="0"/>
                    <a:ea typeface="Helvetica" charset="0"/>
                    <a:cs typeface="Helvetica" charset="0"/>
                  </a:rPr>
                  <a:t>z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&lt; 6 cm </a:t>
                </a:r>
                <a:endParaRPr lang="en-GB" sz="2700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1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Vertex correlation |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V</a:t>
                </a:r>
                <a:r>
                  <a:rPr lang="en-GB" sz="2700" baseline="-25000" dirty="0" err="1" smtClean="0">
                    <a:latin typeface="Helvetica" charset="0"/>
                    <a:ea typeface="Helvetica" charset="0"/>
                    <a:cs typeface="Helvetica" charset="0"/>
                  </a:rPr>
                  <a:t>z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(VPD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)-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V</a:t>
                </a:r>
                <a:r>
                  <a:rPr lang="en-GB" sz="2700" baseline="-25000" dirty="0" err="1" smtClean="0">
                    <a:latin typeface="Helvetica" charset="0"/>
                    <a:ea typeface="Helvetica" charset="0"/>
                    <a:cs typeface="Helvetica" charset="0"/>
                  </a:rPr>
                  <a:t>z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&lt; 3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cm.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457200" lvl="1" indent="-361950" algn="just">
                  <a:buFont typeface="Arial" panose="020B0604020202020204" pitchFamily="34" charset="0"/>
                  <a:buChar char="•"/>
                </a:pPr>
                <a:r>
                  <a:rPr lang="en-GB" sz="2700" b="1" dirty="0">
                    <a:latin typeface="Helvetica" charset="0"/>
                    <a:ea typeface="Helvetica" charset="0"/>
                    <a:cs typeface="Helvetica" charset="0"/>
                  </a:rPr>
                  <a:t>Track selection cuts:</a:t>
                </a:r>
              </a:p>
              <a:p>
                <a:pPr marL="895350" lvl="2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Hits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in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the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two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PIXEL and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one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IST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layers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are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required.</a:t>
                </a:r>
              </a:p>
              <a:p>
                <a:pPr marL="895350" lvl="2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At least 20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space points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in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the TPC for track reconstruction.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2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Pseudo-rapidity: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700" i="1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charset="0"/>
                            <a:ea typeface="Helvetica" charset="0"/>
                            <a:cs typeface="Helvetica" charset="0"/>
                          </a:rPr>
                          <m:t>η</m:t>
                        </m:r>
                      </m:e>
                    </m:d>
                    <m:r>
                      <m:rPr>
                        <m:nor/>
                      </m:rPr>
                      <a:rPr lang="en-GB" sz="270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charset="0"/>
                        <a:ea typeface="Helvetica" charset="0"/>
                        <a:cs typeface="Helvetica" charset="0"/>
                      </a:rPr>
                      <m:t>&lt; 1</m:t>
                    </m:r>
                  </m:oMath>
                </a14:m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</a:p>
              <a:p>
                <a:pPr marL="457200" lvl="2" indent="-361950" algn="just">
                  <a:buFont typeface="Arial" panose="020B0604020202020204" pitchFamily="34" charset="0"/>
                  <a:buChar char="•"/>
                </a:pPr>
                <a:r>
                  <a:rPr lang="en-GB" sz="2700" b="1" dirty="0">
                    <a:latin typeface="Helvetica" charset="0"/>
                    <a:ea typeface="Helvetica" charset="0"/>
                    <a:cs typeface="Helvetica" charset="0"/>
                  </a:rPr>
                  <a:t>Topological cuts:</a:t>
                </a:r>
              </a:p>
              <a:p>
                <a:pPr marL="895350" lvl="3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Daughter DCA to primary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vertex: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DCA</a:t>
                </a:r>
                <a:r>
                  <a:rPr lang="en-GB" sz="2700" baseline="-25000" dirty="0">
                    <a:latin typeface="Helvetica" charset="0"/>
                    <a:ea typeface="Helvetica" charset="0"/>
                    <a:cs typeface="Helvetica" charset="0"/>
                  </a:rPr>
                  <a:t>π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&gt; 100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,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DCA</a:t>
                </a:r>
                <a:r>
                  <a:rPr lang="en-GB" sz="2700" baseline="-25000" dirty="0">
                    <a:latin typeface="Helvetica" charset="0"/>
                    <a:ea typeface="Helvetica" charset="0"/>
                    <a:cs typeface="Helvetica" charset="0"/>
                  </a:rPr>
                  <a:t>K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&gt;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80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3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Pointing angle of reconstructed vertex to primary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vertex: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cos(θ) &gt;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0.998.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3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</a:t>
                </a:r>
                <a:r>
                  <a:rPr lang="en-GB" sz="2700" baseline="30000" dirty="0">
                    <a:latin typeface="Helvetica" charset="0"/>
                    <a:ea typeface="Helvetica" charset="0"/>
                    <a:cs typeface="Helvetica" charset="0"/>
                  </a:rPr>
                  <a:t>±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decay length between 30 </a:t>
                </a:r>
                <a:r>
                  <a:rPr lang="en-GB" sz="2700" dirty="0" err="1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and 2000 </a:t>
                </a:r>
                <a:r>
                  <a:rPr lang="en-GB" sz="2700" dirty="0" err="1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(PDG </a:t>
                </a:r>
                <a:r>
                  <a:rPr lang="en-GB" sz="2700" dirty="0" err="1">
                    <a:latin typeface="Helvetica" charset="0"/>
                    <a:ea typeface="Helvetica" charset="0"/>
                    <a:cs typeface="Helvetica" charset="0"/>
                  </a:rPr>
                  <a:t>cτ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= 311.8 </a:t>
                </a:r>
                <a:r>
                  <a:rPr lang="en-GB" sz="2700" dirty="0" err="1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).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3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DCA between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daughter pairs: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DCA</a:t>
                </a:r>
                <a:r>
                  <a:rPr lang="en-GB" sz="2700" baseline="-25000" dirty="0" err="1" smtClean="0">
                    <a:latin typeface="Helvetica" charset="0"/>
                    <a:ea typeface="Helvetica" charset="0"/>
                    <a:cs typeface="Helvetica" charset="0"/>
                  </a:rPr>
                  <a:t>pair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&lt; 80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3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Longest edge of the triangle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formed by reconstructed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daughter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pair vertices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must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fulfil </a:t>
                </a:r>
                <a:r>
                  <a:rPr lang="en-GB" sz="2700" dirty="0" err="1">
                    <a:latin typeface="Helvetica" charset="0"/>
                    <a:ea typeface="Helvetica" charset="0"/>
                    <a:cs typeface="Helvetica" charset="0"/>
                  </a:rPr>
                  <a:t>Δ</a:t>
                </a:r>
                <a:r>
                  <a:rPr lang="en-GB" sz="2700" baseline="-25000" dirty="0" err="1">
                    <a:latin typeface="Helvetica" charset="0"/>
                    <a:ea typeface="Helvetica" charset="0"/>
                    <a:cs typeface="Helvetica" charset="0"/>
                  </a:rPr>
                  <a:t>max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 &lt; 200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μm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457200" lvl="3" indent="-361950" algn="just">
                  <a:buFont typeface="Arial" panose="020B0604020202020204" pitchFamily="34" charset="0"/>
                  <a:buChar char="•"/>
                </a:pPr>
                <a:r>
                  <a:rPr lang="en-GB" sz="2700" b="1" dirty="0">
                    <a:latin typeface="Helvetica" charset="0"/>
                    <a:ea typeface="Helvetica" charset="0"/>
                    <a:cs typeface="Helvetica" charset="0"/>
                  </a:rPr>
                  <a:t>Particle identification:</a:t>
                </a:r>
              </a:p>
              <a:p>
                <a:pPr marL="895350" lvl="4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Daughter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p</a:t>
                </a:r>
                <a:r>
                  <a:rPr lang="en-GB" sz="2700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T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 &gt; 500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MeV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/c.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4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TPC: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|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nσ</a:t>
                </a:r>
                <a:r>
                  <a:rPr lang="en-GB" sz="2700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π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&lt; 3.0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for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p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ions and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|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nσ</a:t>
                </a:r>
                <a:r>
                  <a:rPr lang="en-GB" sz="2700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&lt;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2.0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for 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kaons.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895350" lvl="4" indent="-26670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TOF: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|1/β-1/β</a:t>
                </a:r>
                <a:r>
                  <a:rPr lang="en-GB" sz="2700" baseline="-25000" dirty="0">
                    <a:latin typeface="Helvetica" charset="0"/>
                    <a:ea typeface="Helvetica" charset="0"/>
                    <a:cs typeface="Helvetica" charset="0"/>
                  </a:rPr>
                  <a:t>π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&lt; 0.03 for </a:t>
                </a:r>
                <a:r>
                  <a:rPr lang="en-GB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pions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 and </a:t>
                </a:r>
                <a:r>
                  <a:rPr lang="en-GB" sz="2700" dirty="0">
                    <a:latin typeface="Helvetica" charset="0"/>
                    <a:ea typeface="Helvetica" charset="0"/>
                    <a:cs typeface="Helvetica" charset="0"/>
                  </a:rPr>
                  <a:t>|1/β-1/β</a:t>
                </a:r>
                <a:r>
                  <a:rPr lang="en-GB" sz="2700" baseline="-25000" dirty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GB" sz="2700" dirty="0" smtClean="0">
                    <a:latin typeface="Helvetica" charset="0"/>
                    <a:ea typeface="Helvetica" charset="0"/>
                    <a:cs typeface="Helvetica" charset="0"/>
                  </a:rPr>
                  <a:t>| &lt; 0.03 for kaons. TOF information is used when available, otherwise only TPC is used.</a:t>
                </a:r>
                <a:endParaRPr lang="en-GB" sz="27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41" y="29217380"/>
                <a:ext cx="9550535" cy="10982943"/>
              </a:xfrm>
              <a:prstGeom prst="rect">
                <a:avLst/>
              </a:prstGeom>
              <a:blipFill>
                <a:blip r:embed="rId11"/>
                <a:stretch>
                  <a:fillRect l="-64" t="-555" r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Skupina 12"/>
          <p:cNvGrpSpPr/>
          <p:nvPr/>
        </p:nvGrpSpPr>
        <p:grpSpPr>
          <a:xfrm>
            <a:off x="502798" y="9515084"/>
            <a:ext cx="14220000" cy="6616609"/>
            <a:chOff x="526841" y="10449689"/>
            <a:chExt cx="14220000" cy="6394736"/>
          </a:xfrm>
        </p:grpSpPr>
        <p:sp>
          <p:nvSpPr>
            <p:cNvPr id="22" name="Rounded Rectangle 21"/>
            <p:cNvSpPr/>
            <p:nvPr/>
          </p:nvSpPr>
          <p:spPr>
            <a:xfrm>
              <a:off x="526841" y="10449689"/>
              <a:ext cx="14220000" cy="6394736"/>
            </a:xfrm>
            <a:prstGeom prst="roundRect">
              <a:avLst>
                <a:gd name="adj" fmla="val 5155"/>
              </a:avLst>
            </a:prstGeom>
            <a:solidFill>
              <a:schemeClr val="bg1"/>
            </a:solidFill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5000" b="1" dirty="0" smtClean="0">
                  <a:solidFill>
                    <a:schemeClr val="accent5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Motivation</a:t>
              </a:r>
            </a:p>
          </p:txBody>
        </p:sp>
        <p:pic>
          <p:nvPicPr>
            <p:cNvPr id="98" name="Obrázek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903" y="11512325"/>
              <a:ext cx="6790829" cy="4970360"/>
            </a:xfrm>
            <a:prstGeom prst="rect">
              <a:avLst/>
            </a:prstGeom>
          </p:spPr>
        </p:pic>
        <p:sp>
          <p:nvSpPr>
            <p:cNvPr id="100" name="TextovéPole 99"/>
            <p:cNvSpPr txBox="1"/>
            <p:nvPr/>
          </p:nvSpPr>
          <p:spPr>
            <a:xfrm>
              <a:off x="8479038" y="16365109"/>
              <a:ext cx="6000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Nuclear</a:t>
              </a:r>
              <a:r>
                <a:rPr lang="cs-CZ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cs-CZ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modification</a:t>
              </a:r>
              <a:r>
                <a:rPr lang="cs-CZ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cs-CZ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factor</a:t>
              </a:r>
              <a:r>
                <a:rPr lang="cs-CZ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(R</a:t>
              </a:r>
              <a:r>
                <a:rPr lang="cs-CZ" sz="2000" baseline="-25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AA</a:t>
              </a:r>
              <a:r>
                <a:rPr lang="cs-CZ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 [1].</a:t>
              </a:r>
              <a:endParaRPr lang="cs-CZ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721095" y="11522206"/>
              <a:ext cx="6970390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Heavy quarks are </a:t>
              </a:r>
              <a:r>
                <a:rPr lang="cs-CZ" sz="2700" dirty="0" err="1" smtClean="0">
                  <a:latin typeface="Helvetica" charset="0"/>
                  <a:ea typeface="Helvetica" charset="0"/>
                  <a:cs typeface="Helvetica" charset="0"/>
                </a:rPr>
                <a:t>mostly</a:t>
              </a:r>
              <a:r>
                <a:rPr lang="cs-CZ" sz="2700" dirty="0" smtClean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created in the initial phase of heavy-ion collisions</a:t>
              </a:r>
              <a:r>
                <a:rPr lang="cs-CZ" sz="2700" dirty="0" smtClean="0">
                  <a:latin typeface="Helvetica" charset="0"/>
                  <a:ea typeface="Helvetica" charset="0"/>
                  <a:cs typeface="Helvetica" charset="0"/>
                </a:rPr>
                <a:t>. T</a:t>
              </a:r>
              <a:r>
                <a:rPr lang="en-GB" sz="2700" dirty="0" err="1" smtClean="0">
                  <a:latin typeface="Helvetica" charset="0"/>
                  <a:ea typeface="Helvetica" charset="0"/>
                  <a:cs typeface="Helvetica" charset="0"/>
                </a:rPr>
                <a:t>herefore</a:t>
              </a:r>
              <a:r>
                <a:rPr lang="cs-CZ" sz="2700" dirty="0" smtClean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cs-CZ" sz="2700" dirty="0" err="1" smtClean="0">
                  <a:latin typeface="Helvetica" charset="0"/>
                  <a:ea typeface="Helvetica" charset="0"/>
                  <a:cs typeface="Helvetica" charset="0"/>
                </a:rPr>
                <a:t>they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experience the entire evolution of the system and are a good probe to study the properties of the Quark-Gluon Plasma (QGP).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  <a:tabLst>
                  <a:tab pos="4848225" algn="l"/>
                </a:tabLst>
              </a:pP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The strong suppression of high-</a:t>
              </a:r>
              <a:r>
                <a:rPr lang="en-GB" sz="2700" dirty="0" err="1" smtClean="0">
                  <a:latin typeface="Helvetica" charset="0"/>
                  <a:ea typeface="Helvetica" charset="0"/>
                  <a:cs typeface="Helvetica" charset="0"/>
                </a:rPr>
                <a:t>p</a:t>
              </a:r>
              <a:r>
                <a:rPr lang="en-GB" sz="2700" baseline="-25000" dirty="0" err="1" smtClean="0">
                  <a:latin typeface="Helvetica" charset="0"/>
                  <a:ea typeface="Helvetica" charset="0"/>
                  <a:cs typeface="Helvetica" charset="0"/>
                </a:rPr>
                <a:t>T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D</a:t>
              </a:r>
              <a:r>
                <a:rPr lang="en-GB" sz="2700" baseline="30000" dirty="0" smtClean="0">
                  <a:latin typeface="Helvetica" charset="0"/>
                  <a:ea typeface="Helvetica" charset="0"/>
                  <a:cs typeface="Helvetica" charset="0"/>
                </a:rPr>
                <a:t>0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meson yield</a:t>
              </a:r>
              <a:r>
                <a:rPr lang="cs-CZ" sz="2700" dirty="0" smtClean="0">
                  <a:latin typeface="Helvetica" charset="0"/>
                  <a:ea typeface="Helvetica" charset="0"/>
                  <a:cs typeface="Helvetica" charset="0"/>
                </a:rPr>
                <a:t>s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indicates large energy loss of charm quarks in the QGP.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  <a:tabLst>
                  <a:tab pos="4848225" algn="l"/>
                </a:tabLst>
              </a:pP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Besides the D</a:t>
              </a:r>
              <a:r>
                <a:rPr lang="en-GB" sz="2700" baseline="30000" dirty="0" smtClean="0">
                  <a:latin typeface="Helvetica" charset="0"/>
                  <a:ea typeface="Helvetica" charset="0"/>
                  <a:cs typeface="Helvetica" charset="0"/>
                </a:rPr>
                <a:t>0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meson, D</a:t>
              </a:r>
              <a:r>
                <a:rPr lang="en-GB" sz="2700" baseline="30000" dirty="0" smtClean="0">
                  <a:latin typeface="Helvetica" charset="0"/>
                  <a:ea typeface="Helvetica" charset="0"/>
                  <a:cs typeface="Helvetica" charset="0"/>
                </a:rPr>
                <a:t>±</a:t>
              </a:r>
              <a:r>
                <a:rPr lang="en-GB" sz="2700" dirty="0" smtClean="0">
                  <a:latin typeface="Helvetica" charset="0"/>
                  <a:ea typeface="Helvetica" charset="0"/>
                  <a:cs typeface="Helvetica" charset="0"/>
                </a:rPr>
                <a:t> provides an independent handle to study the charm quark interaction with the medium.</a:t>
              </a:r>
              <a:endParaRPr lang="en-GB" sz="27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8" name="Rounded Rectangle 21"/>
          <p:cNvSpPr/>
          <p:nvPr/>
        </p:nvSpPr>
        <p:spPr>
          <a:xfrm>
            <a:off x="461669" y="16403548"/>
            <a:ext cx="14220000" cy="11350868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5000" b="1" dirty="0" smtClean="0">
                <a:solidFill>
                  <a:schemeClr val="accent5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STAR detector</a:t>
            </a:r>
          </a:p>
          <a:p>
            <a:pPr algn="ctr"/>
            <a:endParaRPr lang="en-GB" sz="5400" b="1" dirty="0" smtClean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GB" sz="5400" b="1" dirty="0">
              <a:solidFill>
                <a:schemeClr val="accent5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46" name="Skupina 145"/>
          <p:cNvGrpSpPr/>
          <p:nvPr/>
        </p:nvGrpSpPr>
        <p:grpSpPr>
          <a:xfrm>
            <a:off x="885358" y="21850864"/>
            <a:ext cx="8301771" cy="5320969"/>
            <a:chOff x="880329" y="25974383"/>
            <a:chExt cx="8301771" cy="5320969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44503" y="25974383"/>
              <a:ext cx="8237597" cy="463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b="1293"/>
            <a:stretch/>
          </p:blipFill>
          <p:spPr bwMode="auto">
            <a:xfrm>
              <a:off x="980512" y="28872198"/>
              <a:ext cx="2611385" cy="1706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7" name="TextovéPole 46"/>
            <p:cNvSpPr txBox="1"/>
            <p:nvPr/>
          </p:nvSpPr>
          <p:spPr>
            <a:xfrm>
              <a:off x="3781994" y="30089344"/>
              <a:ext cx="3880191" cy="4001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70C0"/>
                  </a:solidFill>
                </a:rPr>
                <a:t>H</a:t>
              </a:r>
              <a:r>
                <a:rPr lang="cs-CZ" sz="2000" b="1" dirty="0" err="1" smtClean="0"/>
                <a:t>eavy</a:t>
              </a:r>
              <a:r>
                <a:rPr lang="cs-CZ" sz="2000" b="1" dirty="0" smtClean="0"/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F</a:t>
              </a:r>
              <a:r>
                <a:rPr lang="cs-CZ" sz="2000" b="1" dirty="0" err="1" smtClean="0"/>
                <a:t>lavor</a:t>
              </a:r>
              <a:r>
                <a:rPr lang="cs-CZ" sz="2000" b="1" dirty="0" smtClean="0"/>
                <a:t> 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D</a:t>
              </a:r>
              <a:r>
                <a:rPr lang="cs-CZ" sz="2000" b="1" dirty="0" smtClean="0"/>
                <a:t>etector (2014-2016)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44502" y="26117855"/>
              <a:ext cx="3087854" cy="4001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70C0"/>
                  </a:solidFill>
                </a:rPr>
                <a:t>T</a:t>
              </a:r>
              <a:r>
                <a:rPr lang="cs-CZ" sz="2000" b="1" dirty="0" err="1" smtClean="0"/>
                <a:t>ime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P</a:t>
              </a:r>
              <a:r>
                <a:rPr lang="cs-CZ" sz="2000" b="1" dirty="0" err="1" smtClean="0"/>
                <a:t>rojection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C</a:t>
              </a:r>
              <a:r>
                <a:rPr lang="cs-CZ" sz="2000" b="1" dirty="0" err="1" smtClean="0"/>
                <a:t>hamber</a:t>
              </a:r>
              <a:endParaRPr lang="cs-CZ" sz="2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188279" y="26116493"/>
              <a:ext cx="1685872" cy="4001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70C0"/>
                  </a:solidFill>
                </a:rPr>
                <a:t>T</a:t>
              </a:r>
              <a:r>
                <a:rPr lang="cs-CZ" sz="2000" b="1" dirty="0" err="1" smtClean="0"/>
                <a:t>ime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O</a:t>
              </a:r>
              <a:r>
                <a:rPr lang="cs-CZ" sz="2000" b="1" dirty="0" err="1" smtClean="0"/>
                <a:t>f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F</a:t>
              </a:r>
              <a:r>
                <a:rPr lang="cs-CZ" sz="2000" b="1" dirty="0" err="1" smtClean="0"/>
                <a:t>light</a:t>
              </a:r>
              <a:endParaRPr lang="cs-CZ" sz="2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949685" y="27517018"/>
              <a:ext cx="1022319" cy="4001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Magnet</a:t>
              </a:r>
              <a:endParaRPr lang="cs-CZ" sz="2000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944503" y="26663633"/>
              <a:ext cx="2036698" cy="70788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70C0"/>
                  </a:solidFill>
                </a:rPr>
                <a:t>M</a:t>
              </a:r>
              <a:r>
                <a:rPr lang="cs-CZ" sz="2000" b="1" dirty="0" err="1" smtClean="0"/>
                <a:t>uon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T</a:t>
              </a:r>
              <a:r>
                <a:rPr lang="cs-CZ" sz="2000" b="1" dirty="0" err="1" smtClean="0"/>
                <a:t>elescope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D</a:t>
              </a:r>
              <a:r>
                <a:rPr lang="cs-CZ" sz="2000" b="1" dirty="0" smtClean="0"/>
                <a:t>etector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smtClean="0"/>
                <a:t>(2014)</a:t>
              </a:r>
              <a:endParaRPr lang="cs-CZ" sz="2000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6030074" y="26120477"/>
              <a:ext cx="3087853" cy="70788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70C0"/>
                  </a:solidFill>
                </a:rPr>
                <a:t>B</a:t>
              </a:r>
              <a:r>
                <a:rPr lang="cs-CZ" sz="2000" b="1" dirty="0" err="1" smtClean="0"/>
                <a:t>arrel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E</a:t>
              </a:r>
              <a:r>
                <a:rPr lang="cs-CZ" sz="2000" b="1" dirty="0" err="1" smtClean="0"/>
                <a:t>lectro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M</a:t>
              </a:r>
              <a:r>
                <a:rPr lang="cs-CZ" sz="2000" b="1" dirty="0" err="1" smtClean="0"/>
                <a:t>agnetic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C</a:t>
              </a:r>
              <a:r>
                <a:rPr lang="cs-CZ" sz="2000" b="1" dirty="0" err="1" smtClean="0"/>
                <a:t>alorimeter</a:t>
              </a:r>
              <a:endParaRPr lang="cs-CZ" sz="2000" b="1" dirty="0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6481913" y="27028017"/>
              <a:ext cx="2644882" cy="70788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solidFill>
                    <a:srgbClr val="0070C0"/>
                  </a:solidFill>
                </a:rPr>
                <a:t>V</a:t>
              </a:r>
              <a:r>
                <a:rPr lang="cs-CZ" sz="2000" b="1" dirty="0" smtClean="0"/>
                <a:t>ertex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</a:t>
              </a:r>
              <a:r>
                <a:rPr lang="cs-CZ" sz="2000" b="1" dirty="0" err="1" smtClean="0">
                  <a:solidFill>
                    <a:srgbClr val="0070C0"/>
                  </a:solidFill>
                </a:rPr>
                <a:t>P</a:t>
              </a:r>
              <a:r>
                <a:rPr lang="cs-CZ" sz="2000" b="1" dirty="0" err="1" smtClean="0"/>
                <a:t>osition</a:t>
              </a:r>
              <a:r>
                <a:rPr lang="cs-CZ" sz="2000" b="1" dirty="0" smtClean="0">
                  <a:solidFill>
                    <a:srgbClr val="0070C0"/>
                  </a:solidFill>
                </a:rPr>
                <a:t> D</a:t>
              </a:r>
              <a:r>
                <a:rPr lang="cs-CZ" sz="2000" b="1" dirty="0" smtClean="0"/>
                <a:t>etector</a:t>
              </a:r>
              <a:endParaRPr lang="cs-CZ" sz="2000" b="1" dirty="0"/>
            </a:p>
          </p:txBody>
        </p:sp>
        <p:cxnSp>
          <p:nvCxnSpPr>
            <p:cNvPr id="56" name="Přímá spojnice se šipkou 55"/>
            <p:cNvCxnSpPr/>
            <p:nvPr/>
          </p:nvCxnSpPr>
          <p:spPr>
            <a:xfrm flipH="1">
              <a:off x="6292850" y="27379910"/>
              <a:ext cx="176840" cy="6781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>
              <a:stCxn id="53" idx="1"/>
            </p:cNvCxnSpPr>
            <p:nvPr/>
          </p:nvCxnSpPr>
          <p:spPr>
            <a:xfrm flipH="1">
              <a:off x="5215380" y="26474420"/>
              <a:ext cx="814694" cy="5431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>
              <a:stCxn id="49" idx="2"/>
            </p:cNvCxnSpPr>
            <p:nvPr/>
          </p:nvCxnSpPr>
          <p:spPr>
            <a:xfrm>
              <a:off x="5031215" y="26516603"/>
              <a:ext cx="45896" cy="7536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se šipkou 63"/>
            <p:cNvCxnSpPr/>
            <p:nvPr/>
          </p:nvCxnSpPr>
          <p:spPr>
            <a:xfrm>
              <a:off x="4032356" y="26531074"/>
              <a:ext cx="1115119" cy="10809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65"/>
            <p:cNvCxnSpPr>
              <a:stCxn id="51" idx="3"/>
            </p:cNvCxnSpPr>
            <p:nvPr/>
          </p:nvCxnSpPr>
          <p:spPr>
            <a:xfrm>
              <a:off x="2981201" y="27017576"/>
              <a:ext cx="775787" cy="1191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 flipV="1">
              <a:off x="3627906" y="27717073"/>
              <a:ext cx="1138901" cy="11434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 flipV="1">
              <a:off x="944503" y="27712269"/>
              <a:ext cx="3840557" cy="11482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se šipkou 78"/>
            <p:cNvCxnSpPr>
              <a:stCxn id="50" idx="3"/>
            </p:cNvCxnSpPr>
            <p:nvPr/>
          </p:nvCxnSpPr>
          <p:spPr>
            <a:xfrm flipV="1">
              <a:off x="1972004" y="27517018"/>
              <a:ext cx="2014628" cy="2000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se šipkou 86"/>
            <p:cNvCxnSpPr>
              <a:stCxn id="47" idx="1"/>
            </p:cNvCxnSpPr>
            <p:nvPr/>
          </p:nvCxnSpPr>
          <p:spPr>
            <a:xfrm flipH="1" flipV="1">
              <a:off x="2286206" y="29725451"/>
              <a:ext cx="1495788" cy="56394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ovéPole 137"/>
            <p:cNvSpPr txBox="1"/>
            <p:nvPr/>
          </p:nvSpPr>
          <p:spPr>
            <a:xfrm>
              <a:off x="880329" y="30741354"/>
              <a:ext cx="82375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900" dirty="0" smtClean="0"/>
                <a:t>STAR </a:t>
              </a:r>
              <a:r>
                <a:rPr lang="cs-CZ" sz="2900" dirty="0" err="1" smtClean="0"/>
                <a:t>detector</a:t>
              </a:r>
              <a:r>
                <a:rPr lang="cs-CZ" sz="2900" dirty="0" smtClean="0"/>
                <a:t> </a:t>
              </a:r>
              <a:r>
                <a:rPr lang="cs-CZ" sz="2900" dirty="0" err="1" smtClean="0"/>
                <a:t>with</a:t>
              </a:r>
              <a:r>
                <a:rPr lang="cs-CZ" sz="2900" dirty="0" smtClean="0"/>
                <a:t> </a:t>
              </a:r>
              <a:r>
                <a:rPr lang="cs-CZ" sz="2900" dirty="0" err="1" smtClean="0"/>
                <a:t>main</a:t>
              </a:r>
              <a:r>
                <a:rPr lang="cs-CZ" sz="2900" dirty="0" smtClean="0"/>
                <a:t> </a:t>
              </a:r>
              <a:r>
                <a:rPr lang="cs-CZ" sz="2900" dirty="0" err="1" smtClean="0"/>
                <a:t>mid-rapidity</a:t>
              </a:r>
              <a:r>
                <a:rPr lang="cs-CZ" sz="2900" dirty="0" smtClean="0"/>
                <a:t> </a:t>
              </a:r>
              <a:r>
                <a:rPr lang="cs-CZ" sz="2900" dirty="0" err="1" smtClean="0"/>
                <a:t>detectors</a:t>
              </a:r>
              <a:r>
                <a:rPr lang="cs-CZ" sz="2900" dirty="0" smtClean="0"/>
                <a:t>.</a:t>
              </a:r>
              <a:endParaRPr lang="cs-CZ" sz="2900" dirty="0"/>
            </a:p>
          </p:txBody>
        </p:sp>
      </p:grpSp>
      <p:sp>
        <p:nvSpPr>
          <p:cNvPr id="69" name="TextovéPole 68"/>
          <p:cNvSpPr txBox="1"/>
          <p:nvPr/>
        </p:nvSpPr>
        <p:spPr>
          <a:xfrm>
            <a:off x="9600570" y="26716104"/>
            <a:ext cx="4588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 smtClean="0"/>
              <a:t>HFT </a:t>
            </a:r>
            <a:r>
              <a:rPr lang="cs-CZ" sz="2900" dirty="0" err="1" smtClean="0"/>
              <a:t>resolution</a:t>
            </a:r>
            <a:r>
              <a:rPr lang="cs-CZ" sz="2900" dirty="0"/>
              <a:t> </a:t>
            </a:r>
            <a:r>
              <a:rPr lang="cs-CZ" sz="2900" dirty="0" smtClean="0"/>
              <a:t>[3].</a:t>
            </a:r>
            <a:endParaRPr lang="cs-CZ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61670" y="17429624"/>
                <a:ext cx="14219999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3400" indent="-361950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 Solenoidal Tracker at RHIC (STAR) was designed to investigate the strongly interacting matter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.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It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cover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full azimuth at mid-rapidity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700" i="1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Helvetica" charset="0"/>
                            <a:cs typeface="Helvetica" panose="020B0604020202020204" pitchFamily="34" charset="0"/>
                          </a:rPr>
                          <m:t>η</m:t>
                        </m:r>
                      </m:e>
                    </m:d>
                    <m:r>
                      <m:rPr>
                        <m:nor/>
                      </m:rPr>
                      <a:rPr lang="en-GB" sz="2700" b="0" i="0" smtClean="0">
                        <a:latin typeface="Helvetica" panose="020B0604020202020204" pitchFamily="34" charset="0"/>
                        <a:ea typeface="Helvetica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Helvetica" charset="0"/>
                        <a:cs typeface="Helvetica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GB" sz="2700" b="0" i="0" smtClean="0">
                        <a:latin typeface="Helvetica" panose="020B0604020202020204" pitchFamily="34" charset="0"/>
                        <a:ea typeface="Helvetica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Helvetica" charset="0"/>
                        <a:cs typeface="Helvetica" panose="020B0604020202020204" pitchFamily="34" charset="0"/>
                      </a:rPr>
                      <m:t>1</m:t>
                    </m:r>
                  </m:oMath>
                </a14:m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)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with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0.5 T of solenoidal magnetic field.</a:t>
                </a:r>
              </a:p>
              <a:p>
                <a:pPr marL="533400" indent="-361950">
                  <a:buFont typeface="Arial" panose="020B0604020202020204" pitchFamily="34" charset="0"/>
                  <a:buChar char="•"/>
                </a:pP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Main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sub-detectors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used in this analysis are:</a:t>
                </a:r>
              </a:p>
              <a:p>
                <a:pPr marL="990600" lvl="1" indent="-361950">
                  <a:buFont typeface="+mj-lt"/>
                  <a:buAutoNum type="arabicPeriod"/>
                </a:pP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Time Projection Chamber (TPC): main tracking device, particle identification via specific energy loss </a:t>
                </a:r>
                <a:r>
                  <a:rPr lang="en-GB" sz="2700" dirty="0" err="1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dE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/dx, momentum reconstruction.</a:t>
                </a:r>
              </a:p>
              <a:p>
                <a:pPr marL="990600" lvl="1" indent="-361950">
                  <a:buFont typeface="+mj-lt"/>
                  <a:buAutoNum type="arabicPeriod"/>
                </a:pP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Time Of Flight (TOF): low p</a:t>
                </a:r>
                <a:r>
                  <a:rPr lang="en-GB" sz="2700" baseline="-25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particle identification via velocity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1/β.</a:t>
                </a:r>
                <a:endParaRPr lang="en-GB" sz="27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990600" lvl="1" indent="-361950">
                  <a:buFont typeface="+mj-lt"/>
                  <a:buAutoNum type="arabicPeriod"/>
                </a:pP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Heavy </a:t>
                </a:r>
                <a:r>
                  <a:rPr lang="en-GB" sz="2700" dirty="0" err="1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Flavor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Tracker (HFT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)</a:t>
                </a:r>
                <a:r>
                  <a:rPr lang="en-GB" sz="27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[2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]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: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new inner tracking system composed of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three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silicon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detectors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–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PIXEL made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of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two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Monolithic Active Pixel Sensors layers, Intermediate Silicon Tracker 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(IST)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and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Silicon Strip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Detector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(SSD)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.</a:t>
                </a:r>
                <a:endParaRPr lang="en-GB" sz="27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endParaRPr lang="en-GB" sz="2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0" y="17429624"/>
                <a:ext cx="14219999" cy="4662815"/>
              </a:xfrm>
              <a:prstGeom prst="rect">
                <a:avLst/>
              </a:prstGeom>
              <a:blipFill>
                <a:blip r:embed="rId15"/>
                <a:stretch>
                  <a:fillRect t="-1176" r="-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13273598" y="32381769"/>
            <a:ext cx="9455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cs-CZ" sz="29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max</a:t>
            </a:r>
            <a:endParaRPr lang="cs-CZ" sz="29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H="1">
            <a:off x="12632084" y="32696043"/>
            <a:ext cx="611534" cy="1650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13182990" y="33932275"/>
            <a:ext cx="14010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DCA</a:t>
            </a:r>
            <a:r>
              <a:rPr lang="cs-CZ" sz="29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pair</a:t>
            </a:r>
            <a:endParaRPr lang="cs-CZ" sz="290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4" name="Přímá spojnice se šipkou 73"/>
          <p:cNvCxnSpPr/>
          <p:nvPr/>
        </p:nvCxnSpPr>
        <p:spPr>
          <a:xfrm flipH="1" flipV="1">
            <a:off x="12807266" y="33518579"/>
            <a:ext cx="375724" cy="383192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15388024" y="10708726"/>
                <a:ext cx="5846351" cy="5379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Hadronic decay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D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is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used.</a:t>
                </a:r>
              </a:p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Background is estimated via the wrong-sign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method: 2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correct-signal (D</a:t>
                </a:r>
                <a:r>
                  <a:rPr lang="en-GB" sz="2700" baseline="30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+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, D</a:t>
                </a:r>
                <a:r>
                  <a:rPr lang="en-GB" sz="2700" baseline="30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-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) and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6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wrong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-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signal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(background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) combinations.</a:t>
                </a:r>
                <a:endParaRPr lang="en-GB" sz="27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</a:t>
                </a:r>
                <a:r>
                  <a:rPr lang="cs-CZ" sz="2700" baseline="300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±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raw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y</a:t>
                </a:r>
                <a:r>
                  <a:rPr lang="en-GB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ield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and </a:t>
                </a:r>
                <a:r>
                  <a:rPr lang="en-GB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signifi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c</a:t>
                </a:r>
                <a:r>
                  <a:rPr lang="en-GB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ance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are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calculated using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bin-count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ing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method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in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0-10% central </a:t>
                </a:r>
                <a:r>
                  <a:rPr lang="en-GB" sz="2700" dirty="0" err="1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Au+Au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collisions for 2 &lt; p</a:t>
                </a:r>
                <a:r>
                  <a:rPr lang="en-GB" sz="2700" baseline="-25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&lt; 10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GeV/c.</a:t>
                </a:r>
                <a:endParaRPr lang="en-GB" sz="27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457200" indent="-361950" algn="just">
                  <a:buFont typeface="Arial" panose="020B0604020202020204" pitchFamily="34" charset="0"/>
                  <a:buChar char="•"/>
                </a:pP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Significance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𝑠𝑖𝑔𝑛𝑎𝑙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𝑠𝑖𝑔𝑛𝑎𝑙</m:t>
                            </m:r>
                            <m:r>
                              <a:rPr lang="en-GB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+</m:t>
                            </m:r>
                            <m:r>
                              <a:rPr lang="en-GB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𝑏𝑎𝑐𝑘𝑔𝑟𝑜𝑢𝑛𝑑</m:t>
                            </m:r>
                          </m:e>
                        </m:rad>
                      </m:den>
                    </m:f>
                  </m:oMath>
                </a14:m>
                <a:endParaRPr lang="en-GB" sz="2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024" y="10708726"/>
                <a:ext cx="5846351" cy="5379999"/>
              </a:xfrm>
              <a:prstGeom prst="rect">
                <a:avLst/>
              </a:prstGeom>
              <a:blipFill>
                <a:blip r:embed="rId16"/>
                <a:stretch>
                  <a:fillRect l="-104" t="-1020" r="-19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15427834" y="17464331"/>
            <a:ext cx="72720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47650" algn="just"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Data-driven fast simulator has been</a:t>
            </a:r>
          </a:p>
          <a:p>
            <a:pPr algn="just"/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   developed using</a:t>
            </a:r>
          </a:p>
          <a:p>
            <a:pPr marL="1419563" lvl="1" indent="-514350" algn="just">
              <a:buFont typeface="+mj-lt"/>
              <a:buAutoNum type="arabicPeriod"/>
            </a:pPr>
            <a:r>
              <a:rPr lang="cs-CZ" sz="2700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entrality-</a:t>
            </a:r>
            <a:r>
              <a:rPr lang="cs-CZ" sz="2700" dirty="0" err="1" smtClean="0">
                <a:latin typeface="Helvetica" charset="0"/>
                <a:ea typeface="Helvetica" charset="0"/>
                <a:cs typeface="Helvetica" charset="0"/>
              </a:rPr>
              <a:t>dependent</a:t>
            </a:r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sz="2700" dirty="0" err="1" smtClean="0"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GB" sz="2700" baseline="-25000" dirty="0" err="1" smtClean="0">
                <a:latin typeface="Helvetica" charset="0"/>
                <a:ea typeface="Helvetica" charset="0"/>
                <a:cs typeface="Helvetica" charset="0"/>
              </a:rPr>
              <a:t>z</a:t>
            </a: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 distribution</a:t>
            </a:r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 from data</a:t>
            </a:r>
            <a:endParaRPr lang="en-GB" sz="2700" baseline="-250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1362413" lvl="1" indent="-457200" algn="just">
              <a:buFont typeface="+mj-lt"/>
              <a:buAutoNum type="arabicPeriod"/>
            </a:pPr>
            <a:r>
              <a:rPr lang="cs-CZ" sz="2700" dirty="0">
                <a:latin typeface="Helvetica" charset="0"/>
                <a:ea typeface="Helvetica" charset="0"/>
                <a:cs typeface="Helvetica" charset="0"/>
              </a:rPr>
              <a:t>r</a:t>
            </a:r>
            <a:r>
              <a:rPr lang="en-GB" sz="2700" dirty="0" err="1" smtClean="0">
                <a:latin typeface="Helvetica" charset="0"/>
                <a:ea typeface="Helvetica" charset="0"/>
                <a:cs typeface="Helvetica" charset="0"/>
              </a:rPr>
              <a:t>atio</a:t>
            </a: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 of HFT matched tracks to TPC tracks from data</a:t>
            </a:r>
          </a:p>
          <a:p>
            <a:pPr marL="1362413" lvl="1" indent="-457200" algn="just">
              <a:buFont typeface="+mj-lt"/>
              <a:buAutoNum type="arabicPeriod"/>
            </a:pP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TPC efficiency and momentum resolution from embedding</a:t>
            </a:r>
          </a:p>
          <a:p>
            <a:pPr marL="95250" algn="just"/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and v</a:t>
            </a:r>
            <a:r>
              <a:rPr lang="en-GB" sz="2700" dirty="0" err="1" smtClean="0">
                <a:latin typeface="Helvetica" charset="0"/>
                <a:ea typeface="Helvetica" charset="0"/>
                <a:cs typeface="Helvetica" charset="0"/>
              </a:rPr>
              <a:t>alidated</a:t>
            </a:r>
            <a:r>
              <a:rPr lang="en-GB" sz="2700" dirty="0" smtClean="0">
                <a:latin typeface="Helvetica" charset="0"/>
                <a:ea typeface="Helvetica" charset="0"/>
                <a:cs typeface="Helvetica" charset="0"/>
              </a:rPr>
              <a:t> with full GEANT simulation.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15342107" y="23660417"/>
                <a:ext cx="14007593" cy="332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8575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The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D</a:t>
                </a:r>
                <a:r>
                  <a:rPr lang="cs-CZ" sz="2700" baseline="30000" dirty="0" smtClean="0">
                    <a:latin typeface="Helvetica" charset="0"/>
                    <a:ea typeface="Helvetica" charset="0"/>
                    <a:cs typeface="Helvetica" charset="0"/>
                  </a:rPr>
                  <a:t>±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r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aw </a:t>
                </a:r>
                <a:r>
                  <a:rPr lang="cs-CZ" sz="2700" dirty="0">
                    <a:latin typeface="Helvetica" charset="0"/>
                    <a:ea typeface="Helvetica" charset="0"/>
                    <a:cs typeface="Helvetica" charset="0"/>
                  </a:rPr>
                  <a:t>y</a:t>
                </a:r>
                <a:r>
                  <a:rPr lang="en-US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ield</a:t>
                </a:r>
                <a:r>
                  <a:rPr lang="cs-CZ" sz="2700" dirty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is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corrected using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the following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formula:</a:t>
                </a:r>
              </a:p>
              <a:p>
                <a:pPr marL="1248113" lvl="1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700" i="0">
                                <a:latin typeface="Cambria Math" panose="02040503050406030204" pitchFamily="18" charset="0"/>
                                <a:cs typeface="Helvetica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700" i="0">
                                <a:latin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 i="0">
                            <a:latin typeface="Cambria Math" panose="02040503050406030204" pitchFamily="18" charset="0"/>
                            <a:cs typeface="Helvetica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𝑇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700" i="0">
                            <a:latin typeface="Cambria Math" panose="02040503050406030204" pitchFamily="18" charset="0"/>
                            <a:cs typeface="Helvetica" charset="0"/>
                          </a:rPr>
                          <m:t>d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𝑌𝑖𝑒𝑙𝑑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𝑢𝑛𝑐𝑜𝑟𝑟𝑒𝑐𝑡𝑒𝑑</m:t>
                            </m:r>
                          </m:sub>
                        </m:sSub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𝜋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cs typeface="Helvetica" charset="0"/>
                              </a:rPr>
                              <m:t>𝑐h𝑎𝑟𝑔𝑒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𝑒𝑣𝑒𝑛𝑡𝑠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𝐵𝑅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∆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r>
                          <a:rPr lang="en-US" sz="2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∆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𝑦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∙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𝐸𝑓𝑓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lvl="1" algn="just"/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where </a:t>
                </a:r>
                <a:r>
                  <a:rPr lang="en-US" sz="2700" dirty="0" err="1">
                    <a:latin typeface="Helvetica" charset="0"/>
                    <a:ea typeface="Helvetica" charset="0"/>
                    <a:cs typeface="Helvetica" charset="0"/>
                  </a:rPr>
                  <a:t>N</a:t>
                </a:r>
                <a:r>
                  <a:rPr lang="en-US" sz="2700" baseline="-25000" dirty="0" err="1">
                    <a:latin typeface="Helvetica" charset="0"/>
                    <a:ea typeface="Helvetica" charset="0"/>
                    <a:cs typeface="Helvetica" charset="0"/>
                  </a:rPr>
                  <a:t>charge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 =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2, </a:t>
                </a:r>
                <a:r>
                  <a:rPr lang="en-US" sz="2700" dirty="0" err="1">
                    <a:latin typeface="Helvetica" charset="0"/>
                    <a:ea typeface="Helvetica" charset="0"/>
                    <a:cs typeface="Helvetica" charset="0"/>
                  </a:rPr>
                  <a:t>N</a:t>
                </a:r>
                <a:r>
                  <a:rPr lang="en-US" sz="2700" baseline="-25000" dirty="0" err="1">
                    <a:latin typeface="Helvetica" charset="0"/>
                    <a:ea typeface="Helvetica" charset="0"/>
                    <a:cs typeface="Helvetica" charset="0"/>
                  </a:rPr>
                  <a:t>events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 number of events, BR =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(9.13±0.19)%, </a:t>
                </a:r>
                <a:r>
                  <a:rPr lang="en-US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Δp</a:t>
                </a:r>
                <a:r>
                  <a:rPr lang="en-US" sz="2700" baseline="-25000" dirty="0" err="1" smtClean="0">
                    <a:latin typeface="Helvetica" charset="0"/>
                    <a:ea typeface="Helvetica" charset="0"/>
                    <a:cs typeface="Helvetica" charset="0"/>
                  </a:rPr>
                  <a:t>T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bin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width, </a:t>
                </a:r>
                <a:r>
                  <a:rPr lang="en-US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Δy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rapidity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width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,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Eff(p</a:t>
                </a:r>
                <a:r>
                  <a:rPr lang="en-US" sz="2700" baseline="-25000" dirty="0">
                    <a:latin typeface="Helvetica" charset="0"/>
                    <a:ea typeface="Helvetica" charset="0"/>
                    <a:cs typeface="Helvetica" charset="0"/>
                  </a:rPr>
                  <a:t>T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)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detector acceptance x efficiency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  <a:endParaRPr lang="en-US" sz="2700" dirty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457200" indent="-285750" algn="just">
                  <a:buFont typeface="Arial" panose="020B0604020202020204" pitchFamily="34" charset="0"/>
                  <a:buChar char="•"/>
                </a:pP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Systematic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uncertainties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are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estimated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by varying cuts on daughter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p</a:t>
                </a:r>
                <a:r>
                  <a:rPr lang="en-US" sz="2700" baseline="-25000" dirty="0">
                    <a:latin typeface="Helvetica" charset="0"/>
                    <a:ea typeface="Helvetica" charset="0"/>
                    <a:cs typeface="Helvetica" charset="0"/>
                  </a:rPr>
                  <a:t>T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,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daughter 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DCA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,  </a:t>
                </a:r>
                <a:r>
                  <a:rPr lang="en-US" sz="2700" dirty="0" err="1">
                    <a:latin typeface="Helvetica" charset="0"/>
                    <a:ea typeface="Helvetica" charset="0"/>
                    <a:cs typeface="Helvetica" charset="0"/>
                  </a:rPr>
                  <a:t>DCA</a:t>
                </a:r>
                <a:r>
                  <a:rPr lang="en-US" sz="2700" baseline="-25000" dirty="0" err="1">
                    <a:latin typeface="Helvetica" charset="0"/>
                    <a:ea typeface="Helvetica" charset="0"/>
                    <a:cs typeface="Helvetica" charset="0"/>
                  </a:rPr>
                  <a:t>pair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, </a:t>
                </a:r>
                <a:r>
                  <a:rPr lang="en-US" sz="2700" dirty="0" err="1">
                    <a:latin typeface="Helvetica" charset="0"/>
                    <a:ea typeface="Helvetica" charset="0"/>
                    <a:cs typeface="Helvetica" charset="0"/>
                  </a:rPr>
                  <a:t>Δ</a:t>
                </a:r>
                <a:r>
                  <a:rPr lang="en-US" sz="2700" baseline="-25000" dirty="0" err="1">
                    <a:latin typeface="Helvetica" charset="0"/>
                    <a:ea typeface="Helvetica" charset="0"/>
                    <a:cs typeface="Helvetica" charset="0"/>
                  </a:rPr>
                  <a:t>max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, TPC fit 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points</a:t>
                </a:r>
                <a:r>
                  <a:rPr lang="en-US" sz="2700" dirty="0">
                    <a:latin typeface="Helvetica" charset="0"/>
                    <a:ea typeface="Helvetica" charset="0"/>
                    <a:cs typeface="Helvetica" charset="0"/>
                  </a:rPr>
                  <a:t>,</a:t>
                </a:r>
                <a:r>
                  <a:rPr lang="en-US" sz="2700" dirty="0" smtClean="0">
                    <a:latin typeface="Helvetica" charset="0"/>
                    <a:ea typeface="Helvetica" charset="0"/>
                    <a:cs typeface="Helvetica" charset="0"/>
                  </a:rPr>
                  <a:t> changing histogram binning and testing fit stability.</a:t>
                </a:r>
                <a:endParaRPr lang="cs-CZ" sz="2700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457200" indent="-28575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The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D</a:t>
                </a:r>
                <a:r>
                  <a:rPr lang="cs-CZ" sz="2700" baseline="30000" dirty="0" smtClean="0">
                    <a:latin typeface="Helvetica" charset="0"/>
                    <a:ea typeface="Helvetica" charset="0"/>
                    <a:cs typeface="Helvetica" charset="0"/>
                  </a:rPr>
                  <a:t>0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spectrum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in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p+p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collisions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measured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using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2009 data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is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used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as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the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  <a:r>
                  <a:rPr lang="cs-CZ" sz="2700" dirty="0" err="1" smtClean="0">
                    <a:latin typeface="Helvetica" charset="0"/>
                    <a:ea typeface="Helvetica" charset="0"/>
                    <a:cs typeface="Helvetica" charset="0"/>
                  </a:rPr>
                  <a:t>baseline</a:t>
                </a:r>
                <a:r>
                  <a:rPr lang="cs-CZ" sz="2700" dirty="0" smtClean="0">
                    <a:latin typeface="Helvetica" charset="0"/>
                    <a:ea typeface="Helvetica" charset="0"/>
                    <a:cs typeface="Helvetica" charset="0"/>
                  </a:rPr>
                  <a:t>.</a:t>
                </a:r>
                <a:endParaRPr lang="en-US" sz="2700" dirty="0" smtClean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2107" y="23660417"/>
                <a:ext cx="14007593" cy="3328475"/>
              </a:xfrm>
              <a:prstGeom prst="rect">
                <a:avLst/>
              </a:prstGeom>
              <a:blipFill>
                <a:blip r:embed="rId17"/>
                <a:stretch>
                  <a:fillRect t="-1465" r="-827" b="-40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15260215" y="35422497"/>
                <a:ext cx="14172890" cy="186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3400" indent="-26670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</a:t>
                </a:r>
                <a:r>
                  <a:rPr lang="en-GB" sz="2700" baseline="30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±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invariant yield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spectrum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in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0-10% central </a:t>
                </a:r>
                <a:r>
                  <a:rPr lang="en-GB" sz="2700" dirty="0" err="1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Au+Au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sz="270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 sz="2700">
                                <a:latin typeface="Helvetica" panose="020B0604020202020204" pitchFamily="34" charset="0"/>
                                <a:cs typeface="Helvetica" panose="020B0604020202020204" pitchFamily="34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m:rPr>
                        <m:nor/>
                      </m:rPr>
                      <a:rPr lang="en-GB" sz="2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GB" sz="2700" b="0" i="0" smtClean="0">
                        <a:latin typeface="Helvetica" panose="020B0604020202020204" pitchFamily="34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200 </m:t>
                    </m:r>
                  </m:oMath>
                </a14:m>
                <a:r>
                  <a:rPr lang="en-GB" sz="27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GeV 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is measured via the hadronic decay</a:t>
                </a:r>
                <a:r>
                  <a:rPr lang="cs-CZ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channel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D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GB" sz="2700">
                        <a:latin typeface="Helvetica" panose="020B0604020202020204" pitchFamily="34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  <m:r>
                      <a:rPr lang="en-GB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700">
                            <a:latin typeface="Helvetica" panose="020B0604020202020204" pitchFamily="34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GB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for</a:t>
                </a:r>
                <a:r>
                  <a:rPr lang="cs-CZ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p</a:t>
                </a:r>
                <a:r>
                  <a:rPr lang="en-GB" sz="2700" baseline="-250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range</a:t>
                </a:r>
                <a:r>
                  <a:rPr lang="cs-CZ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of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2-8 </a:t>
                </a:r>
                <a:r>
                  <a:rPr lang="en-GB" sz="2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GeV</a:t>
                </a:r>
                <a:r>
                  <a:rPr lang="cs-CZ" sz="270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/c</a:t>
                </a:r>
                <a:r>
                  <a:rPr lang="en-GB" sz="270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. </a:t>
                </a:r>
                <a:endParaRPr lang="en-GB" sz="2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533400" indent="-266700" algn="just">
                  <a:buFont typeface="Arial" panose="020B0604020202020204" pitchFamily="34" charset="0"/>
                  <a:buChar char="•"/>
                </a:pP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D</a:t>
                </a:r>
                <a:r>
                  <a:rPr lang="en-GB" sz="2700" baseline="300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± </a:t>
                </a:r>
                <a:r>
                  <a:rPr lang="en-GB" sz="27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and D</a:t>
                </a:r>
                <a:r>
                  <a:rPr lang="en-GB" sz="2700" baseline="300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0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yields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are consist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ent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,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both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en-GB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indicating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strong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energy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losses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of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charm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quarks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in </a:t>
                </a:r>
                <a:r>
                  <a:rPr lang="cs-CZ" sz="2700" dirty="0" err="1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the</a:t>
                </a:r>
                <a:r>
                  <a:rPr lang="cs-CZ" sz="2700" dirty="0" smtClean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 medium.</a:t>
                </a:r>
                <a:endParaRPr lang="en-GB" sz="2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215" y="35422497"/>
                <a:ext cx="14172890" cy="1865832"/>
              </a:xfrm>
              <a:prstGeom prst="rect">
                <a:avLst/>
              </a:prstGeom>
              <a:blipFill>
                <a:blip r:embed="rId18"/>
                <a:stretch>
                  <a:fillRect t="-2614" r="-817" b="-75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r="49593"/>
          <a:stretch/>
        </p:blipFill>
        <p:spPr>
          <a:xfrm>
            <a:off x="9872074" y="21967236"/>
            <a:ext cx="3468272" cy="4630935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15388024" y="32092151"/>
            <a:ext cx="13961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 algn="just"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The invariant yield of D</a:t>
            </a:r>
            <a:r>
              <a:rPr lang="en-US" sz="2700" baseline="30000" dirty="0">
                <a:latin typeface="Helvetica" charset="0"/>
                <a:ea typeface="Helvetica" charset="0"/>
                <a:cs typeface="Helvetica" charset="0"/>
              </a:rPr>
              <a:t>±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 mesons </a:t>
            </a:r>
            <a:r>
              <a:rPr lang="cs-CZ" sz="2700" dirty="0" err="1" smtClean="0">
                <a:latin typeface="Helvetica" charset="0"/>
                <a:ea typeface="Helvetica" charset="0"/>
                <a:cs typeface="Helvetica" charset="0"/>
              </a:rPr>
              <a:t>with</a:t>
            </a:r>
            <a:r>
              <a:rPr lang="en-US" sz="27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2 </a:t>
            </a:r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&lt; p</a:t>
            </a:r>
            <a:r>
              <a:rPr lang="cs-CZ" sz="2700" baseline="-25000" dirty="0" smtClean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cs-CZ" sz="2700" dirty="0" smtClean="0">
                <a:latin typeface="Helvetica" charset="0"/>
                <a:ea typeface="Helvetica" charset="0"/>
                <a:cs typeface="Helvetica" charset="0"/>
              </a:rPr>
              <a:t> &lt; 8 </a:t>
            </a:r>
            <a:r>
              <a:rPr lang="en-US" sz="2700" dirty="0" smtClean="0">
                <a:latin typeface="Helvetica" charset="0"/>
                <a:ea typeface="Helvetica" charset="0"/>
                <a:cs typeface="Helvetica" charset="0"/>
              </a:rPr>
              <a:t>GeV/c 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in 0-10% central </a:t>
            </a:r>
            <a:r>
              <a:rPr lang="en-US" sz="2700" dirty="0" err="1">
                <a:latin typeface="Helvetica" charset="0"/>
                <a:ea typeface="Helvetica" charset="0"/>
                <a:cs typeface="Helvetica" charset="0"/>
              </a:rPr>
              <a:t>Au+Au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 collisions is consistent with that o</a:t>
            </a:r>
            <a:r>
              <a:rPr lang="cs-CZ" sz="27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 D</a:t>
            </a:r>
            <a:r>
              <a:rPr lang="en-US" sz="2700" baseline="30000" dirty="0"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 mesons within uncertainties. The nuclear modification factor (R</a:t>
            </a:r>
            <a:r>
              <a:rPr lang="en-US" sz="2700" baseline="-25000" dirty="0">
                <a:latin typeface="Helvetica" charset="0"/>
                <a:ea typeface="Helvetica" charset="0"/>
                <a:cs typeface="Helvetica" charset="0"/>
              </a:rPr>
              <a:t>AA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) for D</a:t>
            </a:r>
            <a:r>
              <a:rPr lang="en-US" sz="2700" baseline="30000" dirty="0">
                <a:latin typeface="Helvetica" charset="0"/>
                <a:ea typeface="Helvetica" charset="0"/>
                <a:cs typeface="Helvetica" charset="0"/>
              </a:rPr>
              <a:t>±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 also exhibits strong suppression at high p</a:t>
            </a:r>
            <a:r>
              <a:rPr lang="en-US" sz="2700" baseline="-25000" dirty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sz="2700" dirty="0">
                <a:latin typeface="Helvetica" charset="0"/>
                <a:ea typeface="Helvetica" charset="0"/>
                <a:cs typeface="Helvetica" charset="0"/>
              </a:rPr>
              <a:t>, indicating substantial energy loss of charm quarks in the medium</a:t>
            </a:r>
            <a:r>
              <a:rPr lang="en-US" sz="27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  <a:endParaRPr lang="cs-CZ" dirty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468" y="17347552"/>
            <a:ext cx="6436642" cy="48712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103" y="10415950"/>
            <a:ext cx="3909060" cy="28575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073" y="10433049"/>
            <a:ext cx="3903345" cy="28575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753" y="13281617"/>
            <a:ext cx="3894773" cy="28575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354" y="13260438"/>
            <a:ext cx="3883343" cy="2857500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626" y="27104455"/>
            <a:ext cx="7610475" cy="47625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"/>
          <a:stretch/>
        </p:blipFill>
        <p:spPr>
          <a:xfrm>
            <a:off x="22346359" y="27108773"/>
            <a:ext cx="7051076" cy="4762500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27820387" y="29805394"/>
            <a:ext cx="152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cs-CZ" sz="1800" b="1" baseline="-25000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</a:t>
            </a:r>
            <a:r>
              <a:rPr lang="cs-CZ" sz="1800" b="1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b="1" dirty="0" err="1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</a:t>
            </a:r>
            <a:r>
              <a:rPr lang="cs-CZ" sz="1800" b="1" dirty="0" smtClean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l-GR" sz="1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cs-CZ" sz="1800" b="1" baseline="-250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pp</a:t>
            </a:r>
            <a:r>
              <a:rPr lang="cs-CZ" sz="1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</a:t>
            </a:r>
            <a:r>
              <a:rPr lang="cs-CZ" sz="18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cs-CZ" sz="18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7720</TotalTime>
  <Words>582</Words>
  <Application>Microsoft Office PowerPoint</Application>
  <PresentationFormat>Vlastní</PresentationFormat>
  <Paragraphs>81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kvapil</cp:lastModifiedBy>
  <cp:revision>170</cp:revision>
  <cp:lastPrinted>2016-12-31T01:29:26Z</cp:lastPrinted>
  <dcterms:created xsi:type="dcterms:W3CDTF">2016-12-30T14:20:47Z</dcterms:created>
  <dcterms:modified xsi:type="dcterms:W3CDTF">2017-02-06T05:12:07Z</dcterms:modified>
</cp:coreProperties>
</file>